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88" r:id="rId3"/>
    <p:sldId id="289" r:id="rId4"/>
    <p:sldId id="257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97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306" r:id="rId30"/>
    <p:sldId id="302" r:id="rId31"/>
    <p:sldId id="299" r:id="rId32"/>
    <p:sldId id="280" r:id="rId33"/>
    <p:sldId id="298" r:id="rId34"/>
    <p:sldId id="308" r:id="rId35"/>
    <p:sldId id="309" r:id="rId36"/>
    <p:sldId id="310" r:id="rId37"/>
    <p:sldId id="294" r:id="rId38"/>
    <p:sldId id="312" r:id="rId39"/>
    <p:sldId id="290" r:id="rId40"/>
    <p:sldId id="303" r:id="rId41"/>
    <p:sldId id="305" r:id="rId42"/>
    <p:sldId id="284" r:id="rId43"/>
    <p:sldId id="287" r:id="rId44"/>
    <p:sldId id="282" r:id="rId45"/>
    <p:sldId id="283" r:id="rId46"/>
    <p:sldId id="304" r:id="rId47"/>
    <p:sldId id="30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821"/>
  </p:normalViewPr>
  <p:slideViewPr>
    <p:cSldViewPr>
      <p:cViewPr varScale="1">
        <p:scale>
          <a:sx n="101" d="100"/>
          <a:sy n="101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77DD2-1A60-4DFF-854A-20296D45397F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FF9F63-702F-4732-B0B5-C1397ED2CF0E}">
      <dgm:prSet/>
      <dgm:spPr/>
      <dgm:t>
        <a:bodyPr/>
        <a:lstStyle/>
        <a:p>
          <a:r>
            <a:rPr lang="en-US"/>
            <a:t>Recall</a:t>
          </a:r>
        </a:p>
      </dgm:t>
    </dgm:pt>
    <dgm:pt modelId="{DDD20E98-1D02-4532-98D6-06EAE0577350}" type="parTrans" cxnId="{6A98CAFC-277C-4901-A196-D37351B81D1C}">
      <dgm:prSet/>
      <dgm:spPr/>
      <dgm:t>
        <a:bodyPr/>
        <a:lstStyle/>
        <a:p>
          <a:endParaRPr lang="en-US"/>
        </a:p>
      </dgm:t>
    </dgm:pt>
    <dgm:pt modelId="{DBFC0A51-4257-4216-87E8-164FE084E897}" type="sibTrans" cxnId="{6A98CAFC-277C-4901-A196-D37351B81D1C}">
      <dgm:prSet/>
      <dgm:spPr/>
      <dgm:t>
        <a:bodyPr/>
        <a:lstStyle/>
        <a:p>
          <a:endParaRPr lang="en-US"/>
        </a:p>
      </dgm:t>
    </dgm:pt>
    <dgm:pt modelId="{CB854CC5-42E0-44F4-82FE-6CEF006E1F61}">
      <dgm:prSet/>
      <dgm:spPr/>
      <dgm:t>
        <a:bodyPr/>
        <a:lstStyle/>
        <a:p>
          <a:r>
            <a:rPr lang="en-US"/>
            <a:t>Recall the causative agents of syphilis, gonorrhea and Chlamydia infections.</a:t>
          </a:r>
        </a:p>
      </dgm:t>
    </dgm:pt>
    <dgm:pt modelId="{A1A43808-6101-430B-B437-0451BB520026}" type="parTrans" cxnId="{3DADEF73-F82F-4857-96E9-6B0B97D13026}">
      <dgm:prSet/>
      <dgm:spPr/>
      <dgm:t>
        <a:bodyPr/>
        <a:lstStyle/>
        <a:p>
          <a:endParaRPr lang="en-US"/>
        </a:p>
      </dgm:t>
    </dgm:pt>
    <dgm:pt modelId="{38989EC6-D7C6-49FF-9940-D66886DD35ED}" type="sibTrans" cxnId="{3DADEF73-F82F-4857-96E9-6B0B97D13026}">
      <dgm:prSet/>
      <dgm:spPr/>
      <dgm:t>
        <a:bodyPr/>
        <a:lstStyle/>
        <a:p>
          <a:endParaRPr lang="en-US"/>
        </a:p>
      </dgm:t>
    </dgm:pt>
    <dgm:pt modelId="{EBD9B452-86EF-4C51-A877-3A1A556CEDF1}">
      <dgm:prSet/>
      <dgm:spPr/>
      <dgm:t>
        <a:bodyPr/>
        <a:lstStyle/>
        <a:p>
          <a:r>
            <a:rPr lang="en-US"/>
            <a:t>Describe</a:t>
          </a:r>
        </a:p>
      </dgm:t>
    </dgm:pt>
    <dgm:pt modelId="{F2BBCDC1-E0A7-4406-838C-93108BDDFAD8}" type="parTrans" cxnId="{A228F06C-A81F-4EC8-8351-AE63D3C98903}">
      <dgm:prSet/>
      <dgm:spPr/>
      <dgm:t>
        <a:bodyPr/>
        <a:lstStyle/>
        <a:p>
          <a:endParaRPr lang="en-US"/>
        </a:p>
      </dgm:t>
    </dgm:pt>
    <dgm:pt modelId="{0E188629-15AC-438E-9021-A0F70549DAE8}" type="sibTrans" cxnId="{A228F06C-A81F-4EC8-8351-AE63D3C98903}">
      <dgm:prSet/>
      <dgm:spPr/>
      <dgm:t>
        <a:bodyPr/>
        <a:lstStyle/>
        <a:p>
          <a:endParaRPr lang="en-US"/>
        </a:p>
      </dgm:t>
    </dgm:pt>
    <dgm:pt modelId="{EDD5AFF7-014E-4088-81D9-75F5A268ED71}">
      <dgm:prSet/>
      <dgm:spPr/>
      <dgm:t>
        <a:bodyPr/>
        <a:lstStyle/>
        <a:p>
          <a:r>
            <a:rPr lang="en-US"/>
            <a:t>Describe the pathogenesis of syphilis, gonorrhea and Chlamydia infection.</a:t>
          </a:r>
        </a:p>
      </dgm:t>
    </dgm:pt>
    <dgm:pt modelId="{4483F77B-F788-4582-BB30-2DA6D78CF84D}" type="parTrans" cxnId="{A3D69D27-6E17-4C5E-A9B4-A3203FE236DC}">
      <dgm:prSet/>
      <dgm:spPr/>
      <dgm:t>
        <a:bodyPr/>
        <a:lstStyle/>
        <a:p>
          <a:endParaRPr lang="en-US"/>
        </a:p>
      </dgm:t>
    </dgm:pt>
    <dgm:pt modelId="{49FB6E89-FCE9-4BBE-8691-689B904137F3}" type="sibTrans" cxnId="{A3D69D27-6E17-4C5E-A9B4-A3203FE236DC}">
      <dgm:prSet/>
      <dgm:spPr/>
      <dgm:t>
        <a:bodyPr/>
        <a:lstStyle/>
        <a:p>
          <a:endParaRPr lang="en-US"/>
        </a:p>
      </dgm:t>
    </dgm:pt>
    <dgm:pt modelId="{9D2303B7-708E-45EC-8F46-01804E841B72}">
      <dgm:prSet/>
      <dgm:spPr/>
      <dgm:t>
        <a:bodyPr/>
        <a:lstStyle/>
        <a:p>
          <a:r>
            <a:rPr lang="en-US"/>
            <a:t>Describe</a:t>
          </a:r>
        </a:p>
      </dgm:t>
    </dgm:pt>
    <dgm:pt modelId="{B5CA5E07-D379-45D7-B35B-45909C1D52A2}" type="parTrans" cxnId="{E8413D8C-07B4-486D-9EA7-191FA9EA8F5F}">
      <dgm:prSet/>
      <dgm:spPr/>
      <dgm:t>
        <a:bodyPr/>
        <a:lstStyle/>
        <a:p>
          <a:endParaRPr lang="en-US"/>
        </a:p>
      </dgm:t>
    </dgm:pt>
    <dgm:pt modelId="{0EE8EF14-10DF-4BEB-B784-32E99F73B3E2}" type="sibTrans" cxnId="{E8413D8C-07B4-486D-9EA7-191FA9EA8F5F}">
      <dgm:prSet/>
      <dgm:spPr/>
      <dgm:t>
        <a:bodyPr/>
        <a:lstStyle/>
        <a:p>
          <a:endParaRPr lang="en-US"/>
        </a:p>
      </dgm:t>
    </dgm:pt>
    <dgm:pt modelId="{50AA3033-A01C-4A2F-B2BF-5D468F859E3C}">
      <dgm:prSet/>
      <dgm:spPr/>
      <dgm:t>
        <a:bodyPr/>
        <a:lstStyle/>
        <a:p>
          <a:r>
            <a:rPr lang="en-US"/>
            <a:t>Describe the clinical features of Chlamydial infections</a:t>
          </a:r>
        </a:p>
      </dgm:t>
    </dgm:pt>
    <dgm:pt modelId="{73C2B29A-449F-4A9A-A748-5D11BE768FB7}" type="parTrans" cxnId="{2F5D13F4-4645-4A5E-9054-B0A9E540B211}">
      <dgm:prSet/>
      <dgm:spPr/>
      <dgm:t>
        <a:bodyPr/>
        <a:lstStyle/>
        <a:p>
          <a:endParaRPr lang="en-US"/>
        </a:p>
      </dgm:t>
    </dgm:pt>
    <dgm:pt modelId="{249548DC-7BAE-4009-938E-900C6D23D72E}" type="sibTrans" cxnId="{2F5D13F4-4645-4A5E-9054-B0A9E540B211}">
      <dgm:prSet/>
      <dgm:spPr/>
      <dgm:t>
        <a:bodyPr/>
        <a:lstStyle/>
        <a:p>
          <a:endParaRPr lang="en-US"/>
        </a:p>
      </dgm:t>
    </dgm:pt>
    <dgm:pt modelId="{81597F98-6EF8-44BF-AAF8-87C757B17BA3}">
      <dgm:prSet/>
      <dgm:spPr/>
      <dgm:t>
        <a:bodyPr/>
        <a:lstStyle/>
        <a:p>
          <a:r>
            <a:rPr lang="en-US"/>
            <a:t>Recall</a:t>
          </a:r>
        </a:p>
      </dgm:t>
    </dgm:pt>
    <dgm:pt modelId="{16BF12E9-339A-4347-AD72-0BFDA8C7831E}" type="parTrans" cxnId="{2837DCEB-7601-43F2-9CE1-58A085943E91}">
      <dgm:prSet/>
      <dgm:spPr/>
      <dgm:t>
        <a:bodyPr/>
        <a:lstStyle/>
        <a:p>
          <a:endParaRPr lang="en-US"/>
        </a:p>
      </dgm:t>
    </dgm:pt>
    <dgm:pt modelId="{2144FE37-615B-4FFF-A2E2-5733C5C98BF7}" type="sibTrans" cxnId="{2837DCEB-7601-43F2-9CE1-58A085943E91}">
      <dgm:prSet/>
      <dgm:spPr/>
      <dgm:t>
        <a:bodyPr/>
        <a:lstStyle/>
        <a:p>
          <a:endParaRPr lang="en-US"/>
        </a:p>
      </dgm:t>
    </dgm:pt>
    <dgm:pt modelId="{6F27583B-3A3F-4FA5-88FA-F38B04020188}">
      <dgm:prSet/>
      <dgm:spPr/>
      <dgm:t>
        <a:bodyPr/>
        <a:lstStyle/>
        <a:p>
          <a:r>
            <a:rPr lang="en-US"/>
            <a:t>Recall the different genera, species and serotypes of the family Chlamydophila.</a:t>
          </a:r>
        </a:p>
      </dgm:t>
    </dgm:pt>
    <dgm:pt modelId="{14AC2A16-1AEC-49B8-8069-3AC7B3500A39}" type="parTrans" cxnId="{D3D31F46-C012-4052-B939-949526A2E325}">
      <dgm:prSet/>
      <dgm:spPr/>
      <dgm:t>
        <a:bodyPr/>
        <a:lstStyle/>
        <a:p>
          <a:endParaRPr lang="en-US"/>
        </a:p>
      </dgm:t>
    </dgm:pt>
    <dgm:pt modelId="{6844A161-3098-4003-8AD2-39D32A748710}" type="sibTrans" cxnId="{D3D31F46-C012-4052-B939-949526A2E325}">
      <dgm:prSet/>
      <dgm:spPr/>
      <dgm:t>
        <a:bodyPr/>
        <a:lstStyle/>
        <a:p>
          <a:endParaRPr lang="en-US"/>
        </a:p>
      </dgm:t>
    </dgm:pt>
    <dgm:pt modelId="{1492483A-A262-4E5E-A272-31BEDC8AAA31}">
      <dgm:prSet/>
      <dgm:spPr/>
      <dgm:t>
        <a:bodyPr/>
        <a:lstStyle/>
        <a:p>
          <a:r>
            <a:rPr lang="en-US"/>
            <a:t>Describe</a:t>
          </a:r>
        </a:p>
      </dgm:t>
    </dgm:pt>
    <dgm:pt modelId="{9FD09CEF-52C4-4FA0-9C90-FA89C6620289}" type="parTrans" cxnId="{982A58C3-7140-4FA6-B4A4-E5D597B6AB77}">
      <dgm:prSet/>
      <dgm:spPr/>
      <dgm:t>
        <a:bodyPr/>
        <a:lstStyle/>
        <a:p>
          <a:endParaRPr lang="en-US"/>
        </a:p>
      </dgm:t>
    </dgm:pt>
    <dgm:pt modelId="{73A5D461-FE21-49D1-9A50-35A2A9828B1F}" type="sibTrans" cxnId="{982A58C3-7140-4FA6-B4A4-E5D597B6AB77}">
      <dgm:prSet/>
      <dgm:spPr/>
      <dgm:t>
        <a:bodyPr/>
        <a:lstStyle/>
        <a:p>
          <a:endParaRPr lang="en-US"/>
        </a:p>
      </dgm:t>
    </dgm:pt>
    <dgm:pt modelId="{7D957B0E-EB2F-445C-8357-791F5F555637}">
      <dgm:prSet/>
      <dgm:spPr/>
      <dgm:t>
        <a:bodyPr/>
        <a:lstStyle/>
        <a:p>
          <a:r>
            <a:rPr lang="en-US"/>
            <a:t>Describe the laboratory diagnosis of Chlamydia</a:t>
          </a:r>
        </a:p>
      </dgm:t>
    </dgm:pt>
    <dgm:pt modelId="{492FD5CA-EBBB-436D-897B-02FADEFF37D7}" type="parTrans" cxnId="{EF268C3B-2E69-4FC0-82E7-06D49F4CA7E2}">
      <dgm:prSet/>
      <dgm:spPr/>
      <dgm:t>
        <a:bodyPr/>
        <a:lstStyle/>
        <a:p>
          <a:endParaRPr lang="en-US"/>
        </a:p>
      </dgm:t>
    </dgm:pt>
    <dgm:pt modelId="{85C22745-6C4D-4BA6-B22C-0842373B5BA2}" type="sibTrans" cxnId="{EF268C3B-2E69-4FC0-82E7-06D49F4CA7E2}">
      <dgm:prSet/>
      <dgm:spPr/>
      <dgm:t>
        <a:bodyPr/>
        <a:lstStyle/>
        <a:p>
          <a:endParaRPr lang="en-US"/>
        </a:p>
      </dgm:t>
    </dgm:pt>
    <dgm:pt modelId="{4200013F-59D6-4C5E-8516-D5B5B4C33761}">
      <dgm:prSet/>
      <dgm:spPr/>
      <dgm:t>
        <a:bodyPr/>
        <a:lstStyle/>
        <a:p>
          <a:r>
            <a:rPr lang="en-US"/>
            <a:t>Describe</a:t>
          </a:r>
        </a:p>
      </dgm:t>
    </dgm:pt>
    <dgm:pt modelId="{FA7BABA1-8704-4D66-A3DC-DE206EE0AB33}" type="parTrans" cxnId="{77851C1F-D540-478C-8468-F79D24671D7C}">
      <dgm:prSet/>
      <dgm:spPr/>
      <dgm:t>
        <a:bodyPr/>
        <a:lstStyle/>
        <a:p>
          <a:endParaRPr lang="en-US"/>
        </a:p>
      </dgm:t>
    </dgm:pt>
    <dgm:pt modelId="{0600C38D-695E-420A-B650-D19C69FC7DD9}" type="sibTrans" cxnId="{77851C1F-D540-478C-8468-F79D24671D7C}">
      <dgm:prSet/>
      <dgm:spPr/>
      <dgm:t>
        <a:bodyPr/>
        <a:lstStyle/>
        <a:p>
          <a:endParaRPr lang="en-US"/>
        </a:p>
      </dgm:t>
    </dgm:pt>
    <dgm:pt modelId="{430E1B10-BBA6-418B-A7FC-CAA4BC5EEC78}">
      <dgm:prSet/>
      <dgm:spPr/>
      <dgm:t>
        <a:bodyPr/>
        <a:lstStyle/>
        <a:p>
          <a:r>
            <a:rPr lang="en-US"/>
            <a:t>Describe the clinical features of gonorrhea that affect only men, only women and those ones which affect both sexes.</a:t>
          </a:r>
        </a:p>
      </dgm:t>
    </dgm:pt>
    <dgm:pt modelId="{419BA050-E5D8-45D2-A533-C87A95F5569D}" type="parTrans" cxnId="{69660767-A3C9-4BB5-8C33-1B267AF348C1}">
      <dgm:prSet/>
      <dgm:spPr/>
      <dgm:t>
        <a:bodyPr/>
        <a:lstStyle/>
        <a:p>
          <a:endParaRPr lang="en-US"/>
        </a:p>
      </dgm:t>
    </dgm:pt>
    <dgm:pt modelId="{37C85B78-70E1-441E-881B-AF0471DB2491}" type="sibTrans" cxnId="{69660767-A3C9-4BB5-8C33-1B267AF348C1}">
      <dgm:prSet/>
      <dgm:spPr/>
      <dgm:t>
        <a:bodyPr/>
        <a:lstStyle/>
        <a:p>
          <a:endParaRPr lang="en-US"/>
        </a:p>
      </dgm:t>
    </dgm:pt>
    <dgm:pt modelId="{243DE835-EE69-4DBF-8207-A112E740AEC8}" type="pres">
      <dgm:prSet presAssocID="{5F177DD2-1A60-4DFF-854A-20296D45397F}" presName="Name0" presStyleCnt="0">
        <dgm:presLayoutVars>
          <dgm:dir/>
          <dgm:animLvl val="lvl"/>
          <dgm:resizeHandles val="exact"/>
        </dgm:presLayoutVars>
      </dgm:prSet>
      <dgm:spPr/>
    </dgm:pt>
    <dgm:pt modelId="{2E1F7B51-C6E8-4BDE-AC46-0C7892159F7A}" type="pres">
      <dgm:prSet presAssocID="{9FFF9F63-702F-4732-B0B5-C1397ED2CF0E}" presName="linNode" presStyleCnt="0"/>
      <dgm:spPr/>
    </dgm:pt>
    <dgm:pt modelId="{9658E927-968F-4918-B6DB-DA119D110D4E}" type="pres">
      <dgm:prSet presAssocID="{9FFF9F63-702F-4732-B0B5-C1397ED2CF0E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918C8DB2-DF17-4585-98A8-BB2727747D11}" type="pres">
      <dgm:prSet presAssocID="{9FFF9F63-702F-4732-B0B5-C1397ED2CF0E}" presName="descendantText" presStyleLbl="alignNode1" presStyleIdx="0" presStyleCnt="6">
        <dgm:presLayoutVars>
          <dgm:bulletEnabled/>
        </dgm:presLayoutVars>
      </dgm:prSet>
      <dgm:spPr/>
    </dgm:pt>
    <dgm:pt modelId="{1B46EE3D-F24D-4706-ACED-D4910B27FAC5}" type="pres">
      <dgm:prSet presAssocID="{DBFC0A51-4257-4216-87E8-164FE084E897}" presName="sp" presStyleCnt="0"/>
      <dgm:spPr/>
    </dgm:pt>
    <dgm:pt modelId="{A87B4786-0B76-48AF-8990-03D065E62ECB}" type="pres">
      <dgm:prSet presAssocID="{EBD9B452-86EF-4C51-A877-3A1A556CEDF1}" presName="linNode" presStyleCnt="0"/>
      <dgm:spPr/>
    </dgm:pt>
    <dgm:pt modelId="{59E3035C-D84E-4579-AF77-955B8618507A}" type="pres">
      <dgm:prSet presAssocID="{EBD9B452-86EF-4C51-A877-3A1A556CEDF1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E15460DE-A347-486D-923B-E62ED96819B8}" type="pres">
      <dgm:prSet presAssocID="{EBD9B452-86EF-4C51-A877-3A1A556CEDF1}" presName="descendantText" presStyleLbl="alignNode1" presStyleIdx="1" presStyleCnt="6">
        <dgm:presLayoutVars>
          <dgm:bulletEnabled/>
        </dgm:presLayoutVars>
      </dgm:prSet>
      <dgm:spPr/>
    </dgm:pt>
    <dgm:pt modelId="{CC698ED6-234E-47A6-B642-649FE461D695}" type="pres">
      <dgm:prSet presAssocID="{0E188629-15AC-438E-9021-A0F70549DAE8}" presName="sp" presStyleCnt="0"/>
      <dgm:spPr/>
    </dgm:pt>
    <dgm:pt modelId="{01C6445B-09EC-40C0-8912-D3C2AC15F922}" type="pres">
      <dgm:prSet presAssocID="{9D2303B7-708E-45EC-8F46-01804E841B72}" presName="linNode" presStyleCnt="0"/>
      <dgm:spPr/>
    </dgm:pt>
    <dgm:pt modelId="{E6BF624B-3BB3-4147-86C2-CF41234EE72D}" type="pres">
      <dgm:prSet presAssocID="{9D2303B7-708E-45EC-8F46-01804E841B72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34A182EA-51F1-4BE5-B4B3-B2681A5F345E}" type="pres">
      <dgm:prSet presAssocID="{9D2303B7-708E-45EC-8F46-01804E841B72}" presName="descendantText" presStyleLbl="alignNode1" presStyleIdx="2" presStyleCnt="6">
        <dgm:presLayoutVars>
          <dgm:bulletEnabled/>
        </dgm:presLayoutVars>
      </dgm:prSet>
      <dgm:spPr/>
    </dgm:pt>
    <dgm:pt modelId="{0A0852EF-3B5E-468C-A130-CC8FAC4E33CA}" type="pres">
      <dgm:prSet presAssocID="{0EE8EF14-10DF-4BEB-B784-32E99F73B3E2}" presName="sp" presStyleCnt="0"/>
      <dgm:spPr/>
    </dgm:pt>
    <dgm:pt modelId="{6D45EB4E-0445-4489-BFC5-F364610AEFBE}" type="pres">
      <dgm:prSet presAssocID="{81597F98-6EF8-44BF-AAF8-87C757B17BA3}" presName="linNode" presStyleCnt="0"/>
      <dgm:spPr/>
    </dgm:pt>
    <dgm:pt modelId="{F101CDC3-55EB-48DF-A925-D8BC05DF72AA}" type="pres">
      <dgm:prSet presAssocID="{81597F98-6EF8-44BF-AAF8-87C757B17BA3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90473A62-9D53-4DFF-859F-A1A687A65369}" type="pres">
      <dgm:prSet presAssocID="{81597F98-6EF8-44BF-AAF8-87C757B17BA3}" presName="descendantText" presStyleLbl="alignNode1" presStyleIdx="3" presStyleCnt="6">
        <dgm:presLayoutVars>
          <dgm:bulletEnabled/>
        </dgm:presLayoutVars>
      </dgm:prSet>
      <dgm:spPr/>
    </dgm:pt>
    <dgm:pt modelId="{00072F56-FF94-4A36-A368-E874D5951EF0}" type="pres">
      <dgm:prSet presAssocID="{2144FE37-615B-4FFF-A2E2-5733C5C98BF7}" presName="sp" presStyleCnt="0"/>
      <dgm:spPr/>
    </dgm:pt>
    <dgm:pt modelId="{0708B625-FA27-4CE1-9826-E71138D1B1C3}" type="pres">
      <dgm:prSet presAssocID="{1492483A-A262-4E5E-A272-31BEDC8AAA31}" presName="linNode" presStyleCnt="0"/>
      <dgm:spPr/>
    </dgm:pt>
    <dgm:pt modelId="{39069DCD-82B8-4AEC-B724-B892F745658F}" type="pres">
      <dgm:prSet presAssocID="{1492483A-A262-4E5E-A272-31BEDC8AAA31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20CE0D3F-80A6-42FF-8067-C2B5AAD933B1}" type="pres">
      <dgm:prSet presAssocID="{1492483A-A262-4E5E-A272-31BEDC8AAA31}" presName="descendantText" presStyleLbl="alignNode1" presStyleIdx="4" presStyleCnt="6">
        <dgm:presLayoutVars>
          <dgm:bulletEnabled/>
        </dgm:presLayoutVars>
      </dgm:prSet>
      <dgm:spPr/>
    </dgm:pt>
    <dgm:pt modelId="{E4A83535-4C40-40F7-ABF7-234ECFB3F262}" type="pres">
      <dgm:prSet presAssocID="{73A5D461-FE21-49D1-9A50-35A2A9828B1F}" presName="sp" presStyleCnt="0"/>
      <dgm:spPr/>
    </dgm:pt>
    <dgm:pt modelId="{F07A52AE-31B5-408A-9201-4D43921F8308}" type="pres">
      <dgm:prSet presAssocID="{4200013F-59D6-4C5E-8516-D5B5B4C33761}" presName="linNode" presStyleCnt="0"/>
      <dgm:spPr/>
    </dgm:pt>
    <dgm:pt modelId="{1BBCFB5D-A1E5-4757-8ADC-D709DE029FC3}" type="pres">
      <dgm:prSet presAssocID="{4200013F-59D6-4C5E-8516-D5B5B4C33761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1FEF09D3-1591-4BEA-993C-00BF0BBD9F28}" type="pres">
      <dgm:prSet presAssocID="{4200013F-59D6-4C5E-8516-D5B5B4C33761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5375D807-5AD4-474A-BABD-C97A59F5D2A7}" type="presOf" srcId="{1492483A-A262-4E5E-A272-31BEDC8AAA31}" destId="{39069DCD-82B8-4AEC-B724-B892F745658F}" srcOrd="0" destOrd="0" presId="urn:microsoft.com/office/officeart/2016/7/layout/VerticalHollowActionList"/>
    <dgm:cxn modelId="{CB0A730A-2A74-476F-B2EA-5470CF8F8D7F}" type="presOf" srcId="{9D2303B7-708E-45EC-8F46-01804E841B72}" destId="{E6BF624B-3BB3-4147-86C2-CF41234EE72D}" srcOrd="0" destOrd="0" presId="urn:microsoft.com/office/officeart/2016/7/layout/VerticalHollowActionList"/>
    <dgm:cxn modelId="{9A6CDC0D-7715-4579-9C36-391685CED4AE}" type="presOf" srcId="{430E1B10-BBA6-418B-A7FC-CAA4BC5EEC78}" destId="{1FEF09D3-1591-4BEA-993C-00BF0BBD9F28}" srcOrd="0" destOrd="0" presId="urn:microsoft.com/office/officeart/2016/7/layout/VerticalHollowActionList"/>
    <dgm:cxn modelId="{77851C1F-D540-478C-8468-F79D24671D7C}" srcId="{5F177DD2-1A60-4DFF-854A-20296D45397F}" destId="{4200013F-59D6-4C5E-8516-D5B5B4C33761}" srcOrd="5" destOrd="0" parTransId="{FA7BABA1-8704-4D66-A3DC-DE206EE0AB33}" sibTransId="{0600C38D-695E-420A-B650-D19C69FC7DD9}"/>
    <dgm:cxn modelId="{CCF95721-E2D3-4A16-8253-2CCA0E86A461}" type="presOf" srcId="{6F27583B-3A3F-4FA5-88FA-F38B04020188}" destId="{90473A62-9D53-4DFF-859F-A1A687A65369}" srcOrd="0" destOrd="0" presId="urn:microsoft.com/office/officeart/2016/7/layout/VerticalHollowActionList"/>
    <dgm:cxn modelId="{A3D69D27-6E17-4C5E-A9B4-A3203FE236DC}" srcId="{EBD9B452-86EF-4C51-A877-3A1A556CEDF1}" destId="{EDD5AFF7-014E-4088-81D9-75F5A268ED71}" srcOrd="0" destOrd="0" parTransId="{4483F77B-F788-4582-BB30-2DA6D78CF84D}" sibTransId="{49FB6E89-FCE9-4BBE-8691-689B904137F3}"/>
    <dgm:cxn modelId="{E295F12A-5F33-4E00-A3E0-645F28AB2C9F}" type="presOf" srcId="{7D957B0E-EB2F-445C-8357-791F5F555637}" destId="{20CE0D3F-80A6-42FF-8067-C2B5AAD933B1}" srcOrd="0" destOrd="0" presId="urn:microsoft.com/office/officeart/2016/7/layout/VerticalHollowActionList"/>
    <dgm:cxn modelId="{EF268C3B-2E69-4FC0-82E7-06D49F4CA7E2}" srcId="{1492483A-A262-4E5E-A272-31BEDC8AAA31}" destId="{7D957B0E-EB2F-445C-8357-791F5F555637}" srcOrd="0" destOrd="0" parTransId="{492FD5CA-EBBB-436D-897B-02FADEFF37D7}" sibTransId="{85C22745-6C4D-4BA6-B22C-0842373B5BA2}"/>
    <dgm:cxn modelId="{D3D31F46-C012-4052-B939-949526A2E325}" srcId="{81597F98-6EF8-44BF-AAF8-87C757B17BA3}" destId="{6F27583B-3A3F-4FA5-88FA-F38B04020188}" srcOrd="0" destOrd="0" parTransId="{14AC2A16-1AEC-49B8-8069-3AC7B3500A39}" sibTransId="{6844A161-3098-4003-8AD2-39D32A748710}"/>
    <dgm:cxn modelId="{69660767-A3C9-4BB5-8C33-1B267AF348C1}" srcId="{4200013F-59D6-4C5E-8516-D5B5B4C33761}" destId="{430E1B10-BBA6-418B-A7FC-CAA4BC5EEC78}" srcOrd="0" destOrd="0" parTransId="{419BA050-E5D8-45D2-A533-C87A95F5569D}" sibTransId="{37C85B78-70E1-441E-881B-AF0471DB2491}"/>
    <dgm:cxn modelId="{A228F06C-A81F-4EC8-8351-AE63D3C98903}" srcId="{5F177DD2-1A60-4DFF-854A-20296D45397F}" destId="{EBD9B452-86EF-4C51-A877-3A1A556CEDF1}" srcOrd="1" destOrd="0" parTransId="{F2BBCDC1-E0A7-4406-838C-93108BDDFAD8}" sibTransId="{0E188629-15AC-438E-9021-A0F70549DAE8}"/>
    <dgm:cxn modelId="{3DADEF73-F82F-4857-96E9-6B0B97D13026}" srcId="{9FFF9F63-702F-4732-B0B5-C1397ED2CF0E}" destId="{CB854CC5-42E0-44F4-82FE-6CEF006E1F61}" srcOrd="0" destOrd="0" parTransId="{A1A43808-6101-430B-B437-0451BB520026}" sibTransId="{38989EC6-D7C6-49FF-9940-D66886DD35ED}"/>
    <dgm:cxn modelId="{D2837E80-12AD-4653-86C7-9D9341211328}" type="presOf" srcId="{81597F98-6EF8-44BF-AAF8-87C757B17BA3}" destId="{F101CDC3-55EB-48DF-A925-D8BC05DF72AA}" srcOrd="0" destOrd="0" presId="urn:microsoft.com/office/officeart/2016/7/layout/VerticalHollowActionList"/>
    <dgm:cxn modelId="{E8413D8C-07B4-486D-9EA7-191FA9EA8F5F}" srcId="{5F177DD2-1A60-4DFF-854A-20296D45397F}" destId="{9D2303B7-708E-45EC-8F46-01804E841B72}" srcOrd="2" destOrd="0" parTransId="{B5CA5E07-D379-45D7-B35B-45909C1D52A2}" sibTransId="{0EE8EF14-10DF-4BEB-B784-32E99F73B3E2}"/>
    <dgm:cxn modelId="{559C0191-8A9B-49DF-ABA8-3454B05E43F8}" type="presOf" srcId="{EDD5AFF7-014E-4088-81D9-75F5A268ED71}" destId="{E15460DE-A347-486D-923B-E62ED96819B8}" srcOrd="0" destOrd="0" presId="urn:microsoft.com/office/officeart/2016/7/layout/VerticalHollowActionList"/>
    <dgm:cxn modelId="{541F25A1-D48B-46F5-B1C8-719369CF19CF}" type="presOf" srcId="{CB854CC5-42E0-44F4-82FE-6CEF006E1F61}" destId="{918C8DB2-DF17-4585-98A8-BB2727747D11}" srcOrd="0" destOrd="0" presId="urn:microsoft.com/office/officeart/2016/7/layout/VerticalHollowActionList"/>
    <dgm:cxn modelId="{D65860B8-7917-4C8B-85D6-2BCB39BE252C}" type="presOf" srcId="{5F177DD2-1A60-4DFF-854A-20296D45397F}" destId="{243DE835-EE69-4DBF-8207-A112E740AEC8}" srcOrd="0" destOrd="0" presId="urn:microsoft.com/office/officeart/2016/7/layout/VerticalHollowActionList"/>
    <dgm:cxn modelId="{59D98ABC-C7E9-463C-8FFE-189742E7DE6D}" type="presOf" srcId="{4200013F-59D6-4C5E-8516-D5B5B4C33761}" destId="{1BBCFB5D-A1E5-4757-8ADC-D709DE029FC3}" srcOrd="0" destOrd="0" presId="urn:microsoft.com/office/officeart/2016/7/layout/VerticalHollowActionList"/>
    <dgm:cxn modelId="{7ED006BF-BE12-43A7-9E30-FB3B21A0B659}" type="presOf" srcId="{50AA3033-A01C-4A2F-B2BF-5D468F859E3C}" destId="{34A182EA-51F1-4BE5-B4B3-B2681A5F345E}" srcOrd="0" destOrd="0" presId="urn:microsoft.com/office/officeart/2016/7/layout/VerticalHollowActionList"/>
    <dgm:cxn modelId="{982A58C3-7140-4FA6-B4A4-E5D597B6AB77}" srcId="{5F177DD2-1A60-4DFF-854A-20296D45397F}" destId="{1492483A-A262-4E5E-A272-31BEDC8AAA31}" srcOrd="4" destOrd="0" parTransId="{9FD09CEF-52C4-4FA0-9C90-FA89C6620289}" sibTransId="{73A5D461-FE21-49D1-9A50-35A2A9828B1F}"/>
    <dgm:cxn modelId="{6C640DCD-846C-4631-B1A1-4F2E99C654AF}" type="presOf" srcId="{9FFF9F63-702F-4732-B0B5-C1397ED2CF0E}" destId="{9658E927-968F-4918-B6DB-DA119D110D4E}" srcOrd="0" destOrd="0" presId="urn:microsoft.com/office/officeart/2016/7/layout/VerticalHollowActionList"/>
    <dgm:cxn modelId="{DFE9FCDE-FB72-4423-9F03-7F2CA64A6B99}" type="presOf" srcId="{EBD9B452-86EF-4C51-A877-3A1A556CEDF1}" destId="{59E3035C-D84E-4579-AF77-955B8618507A}" srcOrd="0" destOrd="0" presId="urn:microsoft.com/office/officeart/2016/7/layout/VerticalHollowActionList"/>
    <dgm:cxn modelId="{2837DCEB-7601-43F2-9CE1-58A085943E91}" srcId="{5F177DD2-1A60-4DFF-854A-20296D45397F}" destId="{81597F98-6EF8-44BF-AAF8-87C757B17BA3}" srcOrd="3" destOrd="0" parTransId="{16BF12E9-339A-4347-AD72-0BFDA8C7831E}" sibTransId="{2144FE37-615B-4FFF-A2E2-5733C5C98BF7}"/>
    <dgm:cxn modelId="{2F5D13F4-4645-4A5E-9054-B0A9E540B211}" srcId="{9D2303B7-708E-45EC-8F46-01804E841B72}" destId="{50AA3033-A01C-4A2F-B2BF-5D468F859E3C}" srcOrd="0" destOrd="0" parTransId="{73C2B29A-449F-4A9A-A748-5D11BE768FB7}" sibTransId="{249548DC-7BAE-4009-938E-900C6D23D72E}"/>
    <dgm:cxn modelId="{6A98CAFC-277C-4901-A196-D37351B81D1C}" srcId="{5F177DD2-1A60-4DFF-854A-20296D45397F}" destId="{9FFF9F63-702F-4732-B0B5-C1397ED2CF0E}" srcOrd="0" destOrd="0" parTransId="{DDD20E98-1D02-4532-98D6-06EAE0577350}" sibTransId="{DBFC0A51-4257-4216-87E8-164FE084E897}"/>
    <dgm:cxn modelId="{2C23F022-275C-4A60-B417-2536E064E234}" type="presParOf" srcId="{243DE835-EE69-4DBF-8207-A112E740AEC8}" destId="{2E1F7B51-C6E8-4BDE-AC46-0C7892159F7A}" srcOrd="0" destOrd="0" presId="urn:microsoft.com/office/officeart/2016/7/layout/VerticalHollowActionList"/>
    <dgm:cxn modelId="{4FB9FD82-E3D9-4BA3-BDF6-2F7FD06519D5}" type="presParOf" srcId="{2E1F7B51-C6E8-4BDE-AC46-0C7892159F7A}" destId="{9658E927-968F-4918-B6DB-DA119D110D4E}" srcOrd="0" destOrd="0" presId="urn:microsoft.com/office/officeart/2016/7/layout/VerticalHollowActionList"/>
    <dgm:cxn modelId="{00D5B243-9ED1-41D2-B67A-E6159E5018E2}" type="presParOf" srcId="{2E1F7B51-C6E8-4BDE-AC46-0C7892159F7A}" destId="{918C8DB2-DF17-4585-98A8-BB2727747D11}" srcOrd="1" destOrd="0" presId="urn:microsoft.com/office/officeart/2016/7/layout/VerticalHollowActionList"/>
    <dgm:cxn modelId="{D190DF54-89E3-480F-9901-C66F5B23FD8D}" type="presParOf" srcId="{243DE835-EE69-4DBF-8207-A112E740AEC8}" destId="{1B46EE3D-F24D-4706-ACED-D4910B27FAC5}" srcOrd="1" destOrd="0" presId="urn:microsoft.com/office/officeart/2016/7/layout/VerticalHollowActionList"/>
    <dgm:cxn modelId="{7545063B-6F60-4041-B8FC-4118EF5A672E}" type="presParOf" srcId="{243DE835-EE69-4DBF-8207-A112E740AEC8}" destId="{A87B4786-0B76-48AF-8990-03D065E62ECB}" srcOrd="2" destOrd="0" presId="urn:microsoft.com/office/officeart/2016/7/layout/VerticalHollowActionList"/>
    <dgm:cxn modelId="{F515AA6F-B6A0-4DAE-B14C-E4A583047149}" type="presParOf" srcId="{A87B4786-0B76-48AF-8990-03D065E62ECB}" destId="{59E3035C-D84E-4579-AF77-955B8618507A}" srcOrd="0" destOrd="0" presId="urn:microsoft.com/office/officeart/2016/7/layout/VerticalHollowActionList"/>
    <dgm:cxn modelId="{6280056D-99EC-4066-B9F8-EC228FE1A241}" type="presParOf" srcId="{A87B4786-0B76-48AF-8990-03D065E62ECB}" destId="{E15460DE-A347-486D-923B-E62ED96819B8}" srcOrd="1" destOrd="0" presId="urn:microsoft.com/office/officeart/2016/7/layout/VerticalHollowActionList"/>
    <dgm:cxn modelId="{2CE6F246-7ECC-4E6E-BEA3-B784E2C7786F}" type="presParOf" srcId="{243DE835-EE69-4DBF-8207-A112E740AEC8}" destId="{CC698ED6-234E-47A6-B642-649FE461D695}" srcOrd="3" destOrd="0" presId="urn:microsoft.com/office/officeart/2016/7/layout/VerticalHollowActionList"/>
    <dgm:cxn modelId="{F0DC3DE8-8C54-4084-A3DD-CB74D4A95AB0}" type="presParOf" srcId="{243DE835-EE69-4DBF-8207-A112E740AEC8}" destId="{01C6445B-09EC-40C0-8912-D3C2AC15F922}" srcOrd="4" destOrd="0" presId="urn:microsoft.com/office/officeart/2016/7/layout/VerticalHollowActionList"/>
    <dgm:cxn modelId="{3D418C49-FD05-4ECB-9C1E-5CF057AE5A21}" type="presParOf" srcId="{01C6445B-09EC-40C0-8912-D3C2AC15F922}" destId="{E6BF624B-3BB3-4147-86C2-CF41234EE72D}" srcOrd="0" destOrd="0" presId="urn:microsoft.com/office/officeart/2016/7/layout/VerticalHollowActionList"/>
    <dgm:cxn modelId="{7E5D12D5-3161-4A66-A869-FFB0152016AE}" type="presParOf" srcId="{01C6445B-09EC-40C0-8912-D3C2AC15F922}" destId="{34A182EA-51F1-4BE5-B4B3-B2681A5F345E}" srcOrd="1" destOrd="0" presId="urn:microsoft.com/office/officeart/2016/7/layout/VerticalHollowActionList"/>
    <dgm:cxn modelId="{BC054758-D305-48D0-A318-8330500CC7D5}" type="presParOf" srcId="{243DE835-EE69-4DBF-8207-A112E740AEC8}" destId="{0A0852EF-3B5E-468C-A130-CC8FAC4E33CA}" srcOrd="5" destOrd="0" presId="urn:microsoft.com/office/officeart/2016/7/layout/VerticalHollowActionList"/>
    <dgm:cxn modelId="{50AEFD43-F561-4C91-B9DB-00AA6FF61976}" type="presParOf" srcId="{243DE835-EE69-4DBF-8207-A112E740AEC8}" destId="{6D45EB4E-0445-4489-BFC5-F364610AEFBE}" srcOrd="6" destOrd="0" presId="urn:microsoft.com/office/officeart/2016/7/layout/VerticalHollowActionList"/>
    <dgm:cxn modelId="{3EE31566-2347-4C94-A576-C1D281528D3C}" type="presParOf" srcId="{6D45EB4E-0445-4489-BFC5-F364610AEFBE}" destId="{F101CDC3-55EB-48DF-A925-D8BC05DF72AA}" srcOrd="0" destOrd="0" presId="urn:microsoft.com/office/officeart/2016/7/layout/VerticalHollowActionList"/>
    <dgm:cxn modelId="{8E9181F9-E54C-4921-A86F-A4A56D29920C}" type="presParOf" srcId="{6D45EB4E-0445-4489-BFC5-F364610AEFBE}" destId="{90473A62-9D53-4DFF-859F-A1A687A65369}" srcOrd="1" destOrd="0" presId="urn:microsoft.com/office/officeart/2016/7/layout/VerticalHollowActionList"/>
    <dgm:cxn modelId="{0FAAD073-8482-44B0-9A6F-0A91CF757A10}" type="presParOf" srcId="{243DE835-EE69-4DBF-8207-A112E740AEC8}" destId="{00072F56-FF94-4A36-A368-E874D5951EF0}" srcOrd="7" destOrd="0" presId="urn:microsoft.com/office/officeart/2016/7/layout/VerticalHollowActionList"/>
    <dgm:cxn modelId="{C8823662-80DD-4C31-8D7E-7A8A4EBB3AF4}" type="presParOf" srcId="{243DE835-EE69-4DBF-8207-A112E740AEC8}" destId="{0708B625-FA27-4CE1-9826-E71138D1B1C3}" srcOrd="8" destOrd="0" presId="urn:microsoft.com/office/officeart/2016/7/layout/VerticalHollowActionList"/>
    <dgm:cxn modelId="{46693E78-5104-4B3B-B06B-8956F8EF0CA8}" type="presParOf" srcId="{0708B625-FA27-4CE1-9826-E71138D1B1C3}" destId="{39069DCD-82B8-4AEC-B724-B892F745658F}" srcOrd="0" destOrd="0" presId="urn:microsoft.com/office/officeart/2016/7/layout/VerticalHollowActionList"/>
    <dgm:cxn modelId="{59ED02D0-4020-4309-A560-390C030A284A}" type="presParOf" srcId="{0708B625-FA27-4CE1-9826-E71138D1B1C3}" destId="{20CE0D3F-80A6-42FF-8067-C2B5AAD933B1}" srcOrd="1" destOrd="0" presId="urn:microsoft.com/office/officeart/2016/7/layout/VerticalHollowActionList"/>
    <dgm:cxn modelId="{39333199-8953-4DC1-9CE1-CDBA62B5E154}" type="presParOf" srcId="{243DE835-EE69-4DBF-8207-A112E740AEC8}" destId="{E4A83535-4C40-40F7-ABF7-234ECFB3F262}" srcOrd="9" destOrd="0" presId="urn:microsoft.com/office/officeart/2016/7/layout/VerticalHollowActionList"/>
    <dgm:cxn modelId="{4FDC9CC7-CFFF-4417-ABC7-622B3DAC8EC3}" type="presParOf" srcId="{243DE835-EE69-4DBF-8207-A112E740AEC8}" destId="{F07A52AE-31B5-408A-9201-4D43921F8308}" srcOrd="10" destOrd="0" presId="urn:microsoft.com/office/officeart/2016/7/layout/VerticalHollowActionList"/>
    <dgm:cxn modelId="{6FC8DE48-BEDB-4858-ACD9-35E4CF2263BD}" type="presParOf" srcId="{F07A52AE-31B5-408A-9201-4D43921F8308}" destId="{1BBCFB5D-A1E5-4757-8ADC-D709DE029FC3}" srcOrd="0" destOrd="0" presId="urn:microsoft.com/office/officeart/2016/7/layout/VerticalHollowActionList"/>
    <dgm:cxn modelId="{5DBA8D5B-933D-4AA5-9799-CEE7570BF0BA}" type="presParOf" srcId="{F07A52AE-31B5-408A-9201-4D43921F8308}" destId="{1FEF09D3-1591-4BEA-993C-00BF0BBD9F28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701F91-E916-4AC1-8564-EE1E1167DC1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39399A-874A-4920-ABD8-8D9F32CE203D}">
      <dgm:prSet/>
      <dgm:spPr/>
      <dgm:t>
        <a:bodyPr/>
        <a:lstStyle/>
        <a:p>
          <a:r>
            <a:rPr lang="en-US"/>
            <a:t>Describe</a:t>
          </a:r>
        </a:p>
      </dgm:t>
    </dgm:pt>
    <dgm:pt modelId="{744FE9A7-6E00-477C-BF79-9C3840B28553}" type="parTrans" cxnId="{5B97D17C-B801-4543-98F3-132F44B9D661}">
      <dgm:prSet/>
      <dgm:spPr/>
      <dgm:t>
        <a:bodyPr/>
        <a:lstStyle/>
        <a:p>
          <a:endParaRPr lang="en-US"/>
        </a:p>
      </dgm:t>
    </dgm:pt>
    <dgm:pt modelId="{E378B359-F5F8-41B6-B787-6CC4B43E28B0}" type="sibTrans" cxnId="{5B97D17C-B801-4543-98F3-132F44B9D661}">
      <dgm:prSet/>
      <dgm:spPr/>
      <dgm:t>
        <a:bodyPr/>
        <a:lstStyle/>
        <a:p>
          <a:endParaRPr lang="en-US"/>
        </a:p>
      </dgm:t>
    </dgm:pt>
    <dgm:pt modelId="{83BEB629-E62F-41BE-9018-F1E6893CF104}">
      <dgm:prSet/>
      <dgm:spPr/>
      <dgm:t>
        <a:bodyPr/>
        <a:lstStyle/>
        <a:p>
          <a:r>
            <a:rPr lang="en-US"/>
            <a:t>Describe the different laboratory tests for the diagnosis of gonorrhea</a:t>
          </a:r>
        </a:p>
      </dgm:t>
    </dgm:pt>
    <dgm:pt modelId="{A103A70D-7AE9-4ED2-B007-8D35D7D98DCA}" type="parTrans" cxnId="{3ABDB951-B577-4933-8933-4593E0754CD8}">
      <dgm:prSet/>
      <dgm:spPr/>
      <dgm:t>
        <a:bodyPr/>
        <a:lstStyle/>
        <a:p>
          <a:endParaRPr lang="en-US"/>
        </a:p>
      </dgm:t>
    </dgm:pt>
    <dgm:pt modelId="{B63D6194-EFC4-41F1-9848-584AB7740D4F}" type="sibTrans" cxnId="{3ABDB951-B577-4933-8933-4593E0754CD8}">
      <dgm:prSet/>
      <dgm:spPr/>
      <dgm:t>
        <a:bodyPr/>
        <a:lstStyle/>
        <a:p>
          <a:endParaRPr lang="en-US"/>
        </a:p>
      </dgm:t>
    </dgm:pt>
    <dgm:pt modelId="{0636043C-9DD4-4E86-9F5D-F20F90ED9629}">
      <dgm:prSet/>
      <dgm:spPr/>
      <dgm:t>
        <a:bodyPr/>
        <a:lstStyle/>
        <a:p>
          <a:r>
            <a:rPr lang="en-US"/>
            <a:t>Describe</a:t>
          </a:r>
        </a:p>
      </dgm:t>
    </dgm:pt>
    <dgm:pt modelId="{BA9CF596-CB35-40E8-9937-45A9D3CEC91A}" type="parTrans" cxnId="{641ED1CB-4CFC-4FA5-90E7-9EC788F02215}">
      <dgm:prSet/>
      <dgm:spPr/>
      <dgm:t>
        <a:bodyPr/>
        <a:lstStyle/>
        <a:p>
          <a:endParaRPr lang="en-US"/>
        </a:p>
      </dgm:t>
    </dgm:pt>
    <dgm:pt modelId="{74BCC1EF-41F4-4EFB-B58D-BC17C2135E41}" type="sibTrans" cxnId="{641ED1CB-4CFC-4FA5-90E7-9EC788F02215}">
      <dgm:prSet/>
      <dgm:spPr/>
      <dgm:t>
        <a:bodyPr/>
        <a:lstStyle/>
        <a:p>
          <a:endParaRPr lang="en-US"/>
        </a:p>
      </dgm:t>
    </dgm:pt>
    <dgm:pt modelId="{B31E9BB4-0F7F-4CD0-A59E-642537C0B995}">
      <dgm:prSet/>
      <dgm:spPr/>
      <dgm:t>
        <a:bodyPr/>
        <a:lstStyle/>
        <a:p>
          <a:r>
            <a:rPr lang="en-US"/>
            <a:t>Describe the clinical feature of the primary, secondary tertiary syphilis and complications.</a:t>
          </a:r>
        </a:p>
      </dgm:t>
    </dgm:pt>
    <dgm:pt modelId="{B88A07CB-62CB-4F25-B1A3-05D7D2CADFB4}" type="parTrans" cxnId="{4F1C06FA-4044-4D2C-BDA6-77268D588AD1}">
      <dgm:prSet/>
      <dgm:spPr/>
      <dgm:t>
        <a:bodyPr/>
        <a:lstStyle/>
        <a:p>
          <a:endParaRPr lang="en-US"/>
        </a:p>
      </dgm:t>
    </dgm:pt>
    <dgm:pt modelId="{08FE31C3-C292-4B85-97EF-01F20EE312AD}" type="sibTrans" cxnId="{4F1C06FA-4044-4D2C-BDA6-77268D588AD1}">
      <dgm:prSet/>
      <dgm:spPr/>
      <dgm:t>
        <a:bodyPr/>
        <a:lstStyle/>
        <a:p>
          <a:endParaRPr lang="en-US"/>
        </a:p>
      </dgm:t>
    </dgm:pt>
    <dgm:pt modelId="{CC0CD88A-B868-4714-B161-CFCF17D848E2}">
      <dgm:prSet/>
      <dgm:spPr/>
      <dgm:t>
        <a:bodyPr/>
        <a:lstStyle/>
        <a:p>
          <a:r>
            <a:rPr lang="en-US"/>
            <a:t>Recall</a:t>
          </a:r>
        </a:p>
      </dgm:t>
    </dgm:pt>
    <dgm:pt modelId="{30CA8966-2F00-49CD-9A71-33287DB787EA}" type="parTrans" cxnId="{17E830CB-479D-41E3-BC3E-B5ECE5E12304}">
      <dgm:prSet/>
      <dgm:spPr/>
      <dgm:t>
        <a:bodyPr/>
        <a:lstStyle/>
        <a:p>
          <a:endParaRPr lang="en-US"/>
        </a:p>
      </dgm:t>
    </dgm:pt>
    <dgm:pt modelId="{3A10C6E0-2E22-4ED8-A66C-8A84FCC9E122}" type="sibTrans" cxnId="{17E830CB-479D-41E3-BC3E-B5ECE5E12304}">
      <dgm:prSet/>
      <dgm:spPr/>
      <dgm:t>
        <a:bodyPr/>
        <a:lstStyle/>
        <a:p>
          <a:endParaRPr lang="en-US"/>
        </a:p>
      </dgm:t>
    </dgm:pt>
    <dgm:pt modelId="{34DEE462-E650-40FF-AEEF-7D67DF3A98DD}">
      <dgm:prSet/>
      <dgm:spPr/>
      <dgm:t>
        <a:bodyPr/>
        <a:lstStyle/>
        <a:p>
          <a:r>
            <a:rPr lang="en-US"/>
            <a:t>Recall the different diagnostic methods for the different stages of syphilis.</a:t>
          </a:r>
        </a:p>
      </dgm:t>
    </dgm:pt>
    <dgm:pt modelId="{B6888708-96F1-4942-8515-F181A3899744}" type="parTrans" cxnId="{5A8C7FA8-D6CC-4140-90F3-78FB622E1E69}">
      <dgm:prSet/>
      <dgm:spPr/>
      <dgm:t>
        <a:bodyPr/>
        <a:lstStyle/>
        <a:p>
          <a:endParaRPr lang="en-US"/>
        </a:p>
      </dgm:t>
    </dgm:pt>
    <dgm:pt modelId="{34CDCAE7-5B7A-4CEB-9A02-AD927B1ADE1D}" type="sibTrans" cxnId="{5A8C7FA8-D6CC-4140-90F3-78FB622E1E69}">
      <dgm:prSet/>
      <dgm:spPr/>
      <dgm:t>
        <a:bodyPr/>
        <a:lstStyle/>
        <a:p>
          <a:endParaRPr lang="en-US"/>
        </a:p>
      </dgm:t>
    </dgm:pt>
    <dgm:pt modelId="{7CF6A896-7DBB-4F5B-AA63-71BE5464745E}">
      <dgm:prSet/>
      <dgm:spPr/>
      <dgm:t>
        <a:bodyPr/>
        <a:lstStyle/>
        <a:p>
          <a:r>
            <a:rPr lang="en-US"/>
            <a:t>Recall</a:t>
          </a:r>
        </a:p>
      </dgm:t>
    </dgm:pt>
    <dgm:pt modelId="{D672B4D2-A893-4A1F-98E7-E53E6BE7A5E6}" type="parTrans" cxnId="{ED567D94-CA16-4565-9D5A-85495F214391}">
      <dgm:prSet/>
      <dgm:spPr/>
      <dgm:t>
        <a:bodyPr/>
        <a:lstStyle/>
        <a:p>
          <a:endParaRPr lang="en-US"/>
        </a:p>
      </dgm:t>
    </dgm:pt>
    <dgm:pt modelId="{1427217B-F7FA-4BC7-BC73-B81EF223F2C4}" type="sibTrans" cxnId="{ED567D94-CA16-4565-9D5A-85495F214391}">
      <dgm:prSet/>
      <dgm:spPr/>
      <dgm:t>
        <a:bodyPr/>
        <a:lstStyle/>
        <a:p>
          <a:endParaRPr lang="en-US"/>
        </a:p>
      </dgm:t>
    </dgm:pt>
    <dgm:pt modelId="{FD5EF768-2C5D-4CD4-9D64-0D9AD0FD99FD}">
      <dgm:prSet/>
      <dgm:spPr/>
      <dgm:t>
        <a:bodyPr/>
        <a:lstStyle/>
        <a:p>
          <a:r>
            <a:rPr lang="en-US"/>
            <a:t>Recall the treatment regimens of syphilis, gonorrhea and Chlamydia infections.</a:t>
          </a:r>
        </a:p>
      </dgm:t>
    </dgm:pt>
    <dgm:pt modelId="{736A38EA-FBB3-4CB6-B074-F9080D59DA77}" type="parTrans" cxnId="{1C032B45-82C7-44F8-B798-AEAD5C4D684C}">
      <dgm:prSet/>
      <dgm:spPr/>
      <dgm:t>
        <a:bodyPr/>
        <a:lstStyle/>
        <a:p>
          <a:endParaRPr lang="en-US"/>
        </a:p>
      </dgm:t>
    </dgm:pt>
    <dgm:pt modelId="{34B86149-3B4E-4890-88C4-74088D3C9229}" type="sibTrans" cxnId="{1C032B45-82C7-44F8-B798-AEAD5C4D684C}">
      <dgm:prSet/>
      <dgm:spPr/>
      <dgm:t>
        <a:bodyPr/>
        <a:lstStyle/>
        <a:p>
          <a:endParaRPr lang="en-US"/>
        </a:p>
      </dgm:t>
    </dgm:pt>
    <dgm:pt modelId="{2FAAA96F-87E7-4FF1-9C56-D99C3E686224}">
      <dgm:prSet/>
      <dgm:spPr/>
      <dgm:t>
        <a:bodyPr/>
        <a:lstStyle/>
        <a:p>
          <a:r>
            <a:rPr lang="en-US"/>
            <a:t>Recall</a:t>
          </a:r>
        </a:p>
      </dgm:t>
    </dgm:pt>
    <dgm:pt modelId="{5FE9538C-C75E-4099-A846-E2E95E2230EF}" type="parTrans" cxnId="{B83F74F1-7B11-4F68-BCE1-F4A945EFA211}">
      <dgm:prSet/>
      <dgm:spPr/>
      <dgm:t>
        <a:bodyPr/>
        <a:lstStyle/>
        <a:p>
          <a:endParaRPr lang="en-US"/>
        </a:p>
      </dgm:t>
    </dgm:pt>
    <dgm:pt modelId="{715FC63D-572B-4BE0-8621-9A1717F2CE91}" type="sibTrans" cxnId="{B83F74F1-7B11-4F68-BCE1-F4A945EFA211}">
      <dgm:prSet/>
      <dgm:spPr/>
      <dgm:t>
        <a:bodyPr/>
        <a:lstStyle/>
        <a:p>
          <a:endParaRPr lang="en-US"/>
        </a:p>
      </dgm:t>
    </dgm:pt>
    <dgm:pt modelId="{67FDA57B-89A5-494D-8150-8AABF9272F4D}">
      <dgm:prSet/>
      <dgm:spPr/>
      <dgm:t>
        <a:bodyPr/>
        <a:lstStyle/>
        <a:p>
          <a:r>
            <a:rPr lang="en-US"/>
            <a:t>Recall that there are no effective vaccines against all these three diseases.</a:t>
          </a:r>
        </a:p>
      </dgm:t>
    </dgm:pt>
    <dgm:pt modelId="{E311403C-DB98-4033-9119-BD348D5B97F3}" type="parTrans" cxnId="{40C35A22-D76B-4234-997F-7F0767702AE9}">
      <dgm:prSet/>
      <dgm:spPr/>
      <dgm:t>
        <a:bodyPr/>
        <a:lstStyle/>
        <a:p>
          <a:endParaRPr lang="en-US"/>
        </a:p>
      </dgm:t>
    </dgm:pt>
    <dgm:pt modelId="{2CA10A2A-1C83-4C12-AB0C-3BBF7E0DF57B}" type="sibTrans" cxnId="{40C35A22-D76B-4234-997F-7F0767702AE9}">
      <dgm:prSet/>
      <dgm:spPr/>
      <dgm:t>
        <a:bodyPr/>
        <a:lstStyle/>
        <a:p>
          <a:endParaRPr lang="en-US"/>
        </a:p>
      </dgm:t>
    </dgm:pt>
    <dgm:pt modelId="{D94959F0-CF80-4239-8676-F9148134B062}" type="pres">
      <dgm:prSet presAssocID="{48701F91-E916-4AC1-8564-EE1E1167DC1D}" presName="Name0" presStyleCnt="0">
        <dgm:presLayoutVars>
          <dgm:dir/>
          <dgm:animLvl val="lvl"/>
          <dgm:resizeHandles val="exact"/>
        </dgm:presLayoutVars>
      </dgm:prSet>
      <dgm:spPr/>
    </dgm:pt>
    <dgm:pt modelId="{5888E464-9834-4043-A569-A243D92F6BBF}" type="pres">
      <dgm:prSet presAssocID="{1639399A-874A-4920-ABD8-8D9F32CE203D}" presName="linNode" presStyleCnt="0"/>
      <dgm:spPr/>
    </dgm:pt>
    <dgm:pt modelId="{F805E146-F75F-4942-9EE9-D57780E4B837}" type="pres">
      <dgm:prSet presAssocID="{1639399A-874A-4920-ABD8-8D9F32CE203D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B9E5E879-F3EC-48CA-9E6F-959798E16C42}" type="pres">
      <dgm:prSet presAssocID="{1639399A-874A-4920-ABD8-8D9F32CE203D}" presName="descendantText" presStyleLbl="alignNode1" presStyleIdx="0" presStyleCnt="5">
        <dgm:presLayoutVars>
          <dgm:bulletEnabled/>
        </dgm:presLayoutVars>
      </dgm:prSet>
      <dgm:spPr/>
    </dgm:pt>
    <dgm:pt modelId="{A1FC399D-08CF-499F-BCD2-F10F33140634}" type="pres">
      <dgm:prSet presAssocID="{E378B359-F5F8-41B6-B787-6CC4B43E28B0}" presName="sp" presStyleCnt="0"/>
      <dgm:spPr/>
    </dgm:pt>
    <dgm:pt modelId="{240C7148-8A42-4895-95F0-5B109FAF3A15}" type="pres">
      <dgm:prSet presAssocID="{0636043C-9DD4-4E86-9F5D-F20F90ED9629}" presName="linNode" presStyleCnt="0"/>
      <dgm:spPr/>
    </dgm:pt>
    <dgm:pt modelId="{D02E01D2-4FA4-4282-88A3-D7E2A2E111E9}" type="pres">
      <dgm:prSet presAssocID="{0636043C-9DD4-4E86-9F5D-F20F90ED9629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35B20367-1513-4D27-8B9F-5D3AB0DC3382}" type="pres">
      <dgm:prSet presAssocID="{0636043C-9DD4-4E86-9F5D-F20F90ED9629}" presName="descendantText" presStyleLbl="alignNode1" presStyleIdx="1" presStyleCnt="5">
        <dgm:presLayoutVars>
          <dgm:bulletEnabled/>
        </dgm:presLayoutVars>
      </dgm:prSet>
      <dgm:spPr/>
    </dgm:pt>
    <dgm:pt modelId="{C84E7E3F-DDC6-461E-BA38-0DBB30661E8D}" type="pres">
      <dgm:prSet presAssocID="{74BCC1EF-41F4-4EFB-B58D-BC17C2135E41}" presName="sp" presStyleCnt="0"/>
      <dgm:spPr/>
    </dgm:pt>
    <dgm:pt modelId="{3A562919-1BF6-414D-8CE7-9EF0215FF012}" type="pres">
      <dgm:prSet presAssocID="{CC0CD88A-B868-4714-B161-CFCF17D848E2}" presName="linNode" presStyleCnt="0"/>
      <dgm:spPr/>
    </dgm:pt>
    <dgm:pt modelId="{C940424F-B4F3-4451-8885-AA025200407E}" type="pres">
      <dgm:prSet presAssocID="{CC0CD88A-B868-4714-B161-CFCF17D848E2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6876D628-C4EA-48CA-A79E-0F9FECA3A15E}" type="pres">
      <dgm:prSet presAssocID="{CC0CD88A-B868-4714-B161-CFCF17D848E2}" presName="descendantText" presStyleLbl="alignNode1" presStyleIdx="2" presStyleCnt="5">
        <dgm:presLayoutVars>
          <dgm:bulletEnabled/>
        </dgm:presLayoutVars>
      </dgm:prSet>
      <dgm:spPr/>
    </dgm:pt>
    <dgm:pt modelId="{B00D4ADE-2A32-46DE-9324-E61950D3F232}" type="pres">
      <dgm:prSet presAssocID="{3A10C6E0-2E22-4ED8-A66C-8A84FCC9E122}" presName="sp" presStyleCnt="0"/>
      <dgm:spPr/>
    </dgm:pt>
    <dgm:pt modelId="{687823FA-C41B-4E06-BAA9-76B8F452622D}" type="pres">
      <dgm:prSet presAssocID="{7CF6A896-7DBB-4F5B-AA63-71BE5464745E}" presName="linNode" presStyleCnt="0"/>
      <dgm:spPr/>
    </dgm:pt>
    <dgm:pt modelId="{248AE881-4C54-47A8-9F05-158744EB1ED1}" type="pres">
      <dgm:prSet presAssocID="{7CF6A896-7DBB-4F5B-AA63-71BE5464745E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0FE76479-ADE3-4D74-B356-0DCF8CCAE46E}" type="pres">
      <dgm:prSet presAssocID="{7CF6A896-7DBB-4F5B-AA63-71BE5464745E}" presName="descendantText" presStyleLbl="alignNode1" presStyleIdx="3" presStyleCnt="5">
        <dgm:presLayoutVars>
          <dgm:bulletEnabled/>
        </dgm:presLayoutVars>
      </dgm:prSet>
      <dgm:spPr/>
    </dgm:pt>
    <dgm:pt modelId="{BE33A89A-77DA-4238-B559-76DD39615D85}" type="pres">
      <dgm:prSet presAssocID="{1427217B-F7FA-4BC7-BC73-B81EF223F2C4}" presName="sp" presStyleCnt="0"/>
      <dgm:spPr/>
    </dgm:pt>
    <dgm:pt modelId="{0E7F8C7D-6FC5-4400-98F3-02A55786A444}" type="pres">
      <dgm:prSet presAssocID="{2FAAA96F-87E7-4FF1-9C56-D99C3E686224}" presName="linNode" presStyleCnt="0"/>
      <dgm:spPr/>
    </dgm:pt>
    <dgm:pt modelId="{38EA349D-D100-4FAE-BD13-A38D8F68B7F7}" type="pres">
      <dgm:prSet presAssocID="{2FAAA96F-87E7-4FF1-9C56-D99C3E686224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89504EA0-24E2-4EF0-96FD-872F56D72DC0}" type="pres">
      <dgm:prSet presAssocID="{2FAAA96F-87E7-4FF1-9C56-D99C3E686224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50BB8920-A6EA-4504-AD8D-C54AF667EDF0}" type="presOf" srcId="{B31E9BB4-0F7F-4CD0-A59E-642537C0B995}" destId="{35B20367-1513-4D27-8B9F-5D3AB0DC3382}" srcOrd="0" destOrd="0" presId="urn:microsoft.com/office/officeart/2016/7/layout/VerticalHollowActionList"/>
    <dgm:cxn modelId="{40C35A22-D76B-4234-997F-7F0767702AE9}" srcId="{2FAAA96F-87E7-4FF1-9C56-D99C3E686224}" destId="{67FDA57B-89A5-494D-8150-8AABF9272F4D}" srcOrd="0" destOrd="0" parTransId="{E311403C-DB98-4033-9119-BD348D5B97F3}" sibTransId="{2CA10A2A-1C83-4C12-AB0C-3BBF7E0DF57B}"/>
    <dgm:cxn modelId="{FEACB85F-2E75-44FD-A281-8A61AA981F07}" type="presOf" srcId="{0636043C-9DD4-4E86-9F5D-F20F90ED9629}" destId="{D02E01D2-4FA4-4282-88A3-D7E2A2E111E9}" srcOrd="0" destOrd="0" presId="urn:microsoft.com/office/officeart/2016/7/layout/VerticalHollowActionList"/>
    <dgm:cxn modelId="{5F3EA341-B5E7-4234-B8E4-BFB3E274722F}" type="presOf" srcId="{48701F91-E916-4AC1-8564-EE1E1167DC1D}" destId="{D94959F0-CF80-4239-8676-F9148134B062}" srcOrd="0" destOrd="0" presId="urn:microsoft.com/office/officeart/2016/7/layout/VerticalHollowActionList"/>
    <dgm:cxn modelId="{72B6B061-4088-4B1A-871A-B4AD45854245}" type="presOf" srcId="{83BEB629-E62F-41BE-9018-F1E6893CF104}" destId="{B9E5E879-F3EC-48CA-9E6F-959798E16C42}" srcOrd="0" destOrd="0" presId="urn:microsoft.com/office/officeart/2016/7/layout/VerticalHollowActionList"/>
    <dgm:cxn modelId="{1C032B45-82C7-44F8-B798-AEAD5C4D684C}" srcId="{7CF6A896-7DBB-4F5B-AA63-71BE5464745E}" destId="{FD5EF768-2C5D-4CD4-9D64-0D9AD0FD99FD}" srcOrd="0" destOrd="0" parTransId="{736A38EA-FBB3-4CB6-B074-F9080D59DA77}" sibTransId="{34B86149-3B4E-4890-88C4-74088D3C9229}"/>
    <dgm:cxn modelId="{3ABDB951-B577-4933-8933-4593E0754CD8}" srcId="{1639399A-874A-4920-ABD8-8D9F32CE203D}" destId="{83BEB629-E62F-41BE-9018-F1E6893CF104}" srcOrd="0" destOrd="0" parTransId="{A103A70D-7AE9-4ED2-B007-8D35D7D98DCA}" sibTransId="{B63D6194-EFC4-41F1-9848-584AB7740D4F}"/>
    <dgm:cxn modelId="{5B97D17C-B801-4543-98F3-132F44B9D661}" srcId="{48701F91-E916-4AC1-8564-EE1E1167DC1D}" destId="{1639399A-874A-4920-ABD8-8D9F32CE203D}" srcOrd="0" destOrd="0" parTransId="{744FE9A7-6E00-477C-BF79-9C3840B28553}" sibTransId="{E378B359-F5F8-41B6-B787-6CC4B43E28B0}"/>
    <dgm:cxn modelId="{49E2F17D-4D6B-4C79-8F6F-9DAADF843EBF}" type="presOf" srcId="{CC0CD88A-B868-4714-B161-CFCF17D848E2}" destId="{C940424F-B4F3-4451-8885-AA025200407E}" srcOrd="0" destOrd="0" presId="urn:microsoft.com/office/officeart/2016/7/layout/VerticalHollowActionList"/>
    <dgm:cxn modelId="{38B4D281-20E8-4608-96A2-45007A1229B3}" type="presOf" srcId="{2FAAA96F-87E7-4FF1-9C56-D99C3E686224}" destId="{38EA349D-D100-4FAE-BD13-A38D8F68B7F7}" srcOrd="0" destOrd="0" presId="urn:microsoft.com/office/officeart/2016/7/layout/VerticalHollowActionList"/>
    <dgm:cxn modelId="{1B9A8E86-831F-4F92-9389-765EA57A2F58}" type="presOf" srcId="{1639399A-874A-4920-ABD8-8D9F32CE203D}" destId="{F805E146-F75F-4942-9EE9-D57780E4B837}" srcOrd="0" destOrd="0" presId="urn:microsoft.com/office/officeart/2016/7/layout/VerticalHollowActionList"/>
    <dgm:cxn modelId="{F6AF438E-7E14-4535-8DBD-7D5FEC9F2AFE}" type="presOf" srcId="{FD5EF768-2C5D-4CD4-9D64-0D9AD0FD99FD}" destId="{0FE76479-ADE3-4D74-B356-0DCF8CCAE46E}" srcOrd="0" destOrd="0" presId="urn:microsoft.com/office/officeart/2016/7/layout/VerticalHollowActionList"/>
    <dgm:cxn modelId="{ED567D94-CA16-4565-9D5A-85495F214391}" srcId="{48701F91-E916-4AC1-8564-EE1E1167DC1D}" destId="{7CF6A896-7DBB-4F5B-AA63-71BE5464745E}" srcOrd="3" destOrd="0" parTransId="{D672B4D2-A893-4A1F-98E7-E53E6BE7A5E6}" sibTransId="{1427217B-F7FA-4BC7-BC73-B81EF223F2C4}"/>
    <dgm:cxn modelId="{2E7BC296-A4B5-4D2C-BC95-D8176EB03B15}" type="presOf" srcId="{67FDA57B-89A5-494D-8150-8AABF9272F4D}" destId="{89504EA0-24E2-4EF0-96FD-872F56D72DC0}" srcOrd="0" destOrd="0" presId="urn:microsoft.com/office/officeart/2016/7/layout/VerticalHollowActionList"/>
    <dgm:cxn modelId="{380A229C-91AF-4B12-9BB3-64B4075ED03B}" type="presOf" srcId="{34DEE462-E650-40FF-AEEF-7D67DF3A98DD}" destId="{6876D628-C4EA-48CA-A79E-0F9FECA3A15E}" srcOrd="0" destOrd="0" presId="urn:microsoft.com/office/officeart/2016/7/layout/VerticalHollowActionList"/>
    <dgm:cxn modelId="{5A8C7FA8-D6CC-4140-90F3-78FB622E1E69}" srcId="{CC0CD88A-B868-4714-B161-CFCF17D848E2}" destId="{34DEE462-E650-40FF-AEEF-7D67DF3A98DD}" srcOrd="0" destOrd="0" parTransId="{B6888708-96F1-4942-8515-F181A3899744}" sibTransId="{34CDCAE7-5B7A-4CEB-9A02-AD927B1ADE1D}"/>
    <dgm:cxn modelId="{3721F2B9-9B40-42F8-BBDC-87EC04E4CCB1}" type="presOf" srcId="{7CF6A896-7DBB-4F5B-AA63-71BE5464745E}" destId="{248AE881-4C54-47A8-9F05-158744EB1ED1}" srcOrd="0" destOrd="0" presId="urn:microsoft.com/office/officeart/2016/7/layout/VerticalHollowActionList"/>
    <dgm:cxn modelId="{17E830CB-479D-41E3-BC3E-B5ECE5E12304}" srcId="{48701F91-E916-4AC1-8564-EE1E1167DC1D}" destId="{CC0CD88A-B868-4714-B161-CFCF17D848E2}" srcOrd="2" destOrd="0" parTransId="{30CA8966-2F00-49CD-9A71-33287DB787EA}" sibTransId="{3A10C6E0-2E22-4ED8-A66C-8A84FCC9E122}"/>
    <dgm:cxn modelId="{641ED1CB-4CFC-4FA5-90E7-9EC788F02215}" srcId="{48701F91-E916-4AC1-8564-EE1E1167DC1D}" destId="{0636043C-9DD4-4E86-9F5D-F20F90ED9629}" srcOrd="1" destOrd="0" parTransId="{BA9CF596-CB35-40E8-9937-45A9D3CEC91A}" sibTransId="{74BCC1EF-41F4-4EFB-B58D-BC17C2135E41}"/>
    <dgm:cxn modelId="{B83F74F1-7B11-4F68-BCE1-F4A945EFA211}" srcId="{48701F91-E916-4AC1-8564-EE1E1167DC1D}" destId="{2FAAA96F-87E7-4FF1-9C56-D99C3E686224}" srcOrd="4" destOrd="0" parTransId="{5FE9538C-C75E-4099-A846-E2E95E2230EF}" sibTransId="{715FC63D-572B-4BE0-8621-9A1717F2CE91}"/>
    <dgm:cxn modelId="{4F1C06FA-4044-4D2C-BDA6-77268D588AD1}" srcId="{0636043C-9DD4-4E86-9F5D-F20F90ED9629}" destId="{B31E9BB4-0F7F-4CD0-A59E-642537C0B995}" srcOrd="0" destOrd="0" parTransId="{B88A07CB-62CB-4F25-B1A3-05D7D2CADFB4}" sibTransId="{08FE31C3-C292-4B85-97EF-01F20EE312AD}"/>
    <dgm:cxn modelId="{0A32D6A8-60CA-4FE5-B832-EEF52EF18284}" type="presParOf" srcId="{D94959F0-CF80-4239-8676-F9148134B062}" destId="{5888E464-9834-4043-A569-A243D92F6BBF}" srcOrd="0" destOrd="0" presId="urn:microsoft.com/office/officeart/2016/7/layout/VerticalHollowActionList"/>
    <dgm:cxn modelId="{D5D8D6FE-951B-42EE-9F29-D8E4DEEC55D3}" type="presParOf" srcId="{5888E464-9834-4043-A569-A243D92F6BBF}" destId="{F805E146-F75F-4942-9EE9-D57780E4B837}" srcOrd="0" destOrd="0" presId="urn:microsoft.com/office/officeart/2016/7/layout/VerticalHollowActionList"/>
    <dgm:cxn modelId="{29D0EAE6-DAB8-4A6C-A746-4757710F480E}" type="presParOf" srcId="{5888E464-9834-4043-A569-A243D92F6BBF}" destId="{B9E5E879-F3EC-48CA-9E6F-959798E16C42}" srcOrd="1" destOrd="0" presId="urn:microsoft.com/office/officeart/2016/7/layout/VerticalHollowActionList"/>
    <dgm:cxn modelId="{B8CE9122-5BD8-440C-B4D5-ACE42DF16FB7}" type="presParOf" srcId="{D94959F0-CF80-4239-8676-F9148134B062}" destId="{A1FC399D-08CF-499F-BCD2-F10F33140634}" srcOrd="1" destOrd="0" presId="urn:microsoft.com/office/officeart/2016/7/layout/VerticalHollowActionList"/>
    <dgm:cxn modelId="{93FED543-DBA6-4621-B208-BCAF14788267}" type="presParOf" srcId="{D94959F0-CF80-4239-8676-F9148134B062}" destId="{240C7148-8A42-4895-95F0-5B109FAF3A15}" srcOrd="2" destOrd="0" presId="urn:microsoft.com/office/officeart/2016/7/layout/VerticalHollowActionList"/>
    <dgm:cxn modelId="{4D501842-9F34-443A-A4EF-93B276F5896B}" type="presParOf" srcId="{240C7148-8A42-4895-95F0-5B109FAF3A15}" destId="{D02E01D2-4FA4-4282-88A3-D7E2A2E111E9}" srcOrd="0" destOrd="0" presId="urn:microsoft.com/office/officeart/2016/7/layout/VerticalHollowActionList"/>
    <dgm:cxn modelId="{395058A6-0E79-4F81-A5D9-0FDC8D3D9AD1}" type="presParOf" srcId="{240C7148-8A42-4895-95F0-5B109FAF3A15}" destId="{35B20367-1513-4D27-8B9F-5D3AB0DC3382}" srcOrd="1" destOrd="0" presId="urn:microsoft.com/office/officeart/2016/7/layout/VerticalHollowActionList"/>
    <dgm:cxn modelId="{A5D65E41-625F-4C0B-96F3-2D6BDF8E4879}" type="presParOf" srcId="{D94959F0-CF80-4239-8676-F9148134B062}" destId="{C84E7E3F-DDC6-461E-BA38-0DBB30661E8D}" srcOrd="3" destOrd="0" presId="urn:microsoft.com/office/officeart/2016/7/layout/VerticalHollowActionList"/>
    <dgm:cxn modelId="{49D09EC0-72BC-496B-8177-6B75ABC18D9F}" type="presParOf" srcId="{D94959F0-CF80-4239-8676-F9148134B062}" destId="{3A562919-1BF6-414D-8CE7-9EF0215FF012}" srcOrd="4" destOrd="0" presId="urn:microsoft.com/office/officeart/2016/7/layout/VerticalHollowActionList"/>
    <dgm:cxn modelId="{07890DD6-A9E4-4C21-9304-2746196893B6}" type="presParOf" srcId="{3A562919-1BF6-414D-8CE7-9EF0215FF012}" destId="{C940424F-B4F3-4451-8885-AA025200407E}" srcOrd="0" destOrd="0" presId="urn:microsoft.com/office/officeart/2016/7/layout/VerticalHollowActionList"/>
    <dgm:cxn modelId="{4F5AEA20-9AFE-4C9D-994D-9C44694BFA8E}" type="presParOf" srcId="{3A562919-1BF6-414D-8CE7-9EF0215FF012}" destId="{6876D628-C4EA-48CA-A79E-0F9FECA3A15E}" srcOrd="1" destOrd="0" presId="urn:microsoft.com/office/officeart/2016/7/layout/VerticalHollowActionList"/>
    <dgm:cxn modelId="{80D31809-E0EC-4578-BEBE-92AB0CC404FB}" type="presParOf" srcId="{D94959F0-CF80-4239-8676-F9148134B062}" destId="{B00D4ADE-2A32-46DE-9324-E61950D3F232}" srcOrd="5" destOrd="0" presId="urn:microsoft.com/office/officeart/2016/7/layout/VerticalHollowActionList"/>
    <dgm:cxn modelId="{1092CFDF-8438-4B26-ABE6-EB289102BFFE}" type="presParOf" srcId="{D94959F0-CF80-4239-8676-F9148134B062}" destId="{687823FA-C41B-4E06-BAA9-76B8F452622D}" srcOrd="6" destOrd="0" presId="urn:microsoft.com/office/officeart/2016/7/layout/VerticalHollowActionList"/>
    <dgm:cxn modelId="{ABE1A55A-5900-4CC7-926C-AEBD04D922BB}" type="presParOf" srcId="{687823FA-C41B-4E06-BAA9-76B8F452622D}" destId="{248AE881-4C54-47A8-9F05-158744EB1ED1}" srcOrd="0" destOrd="0" presId="urn:microsoft.com/office/officeart/2016/7/layout/VerticalHollowActionList"/>
    <dgm:cxn modelId="{1A88D3A9-A66F-45C5-B606-3200E6BC70BB}" type="presParOf" srcId="{687823FA-C41B-4E06-BAA9-76B8F452622D}" destId="{0FE76479-ADE3-4D74-B356-0DCF8CCAE46E}" srcOrd="1" destOrd="0" presId="urn:microsoft.com/office/officeart/2016/7/layout/VerticalHollowActionList"/>
    <dgm:cxn modelId="{71F33F8E-1F8D-44E2-B42E-E979DDDBCEC2}" type="presParOf" srcId="{D94959F0-CF80-4239-8676-F9148134B062}" destId="{BE33A89A-77DA-4238-B559-76DD39615D85}" srcOrd="7" destOrd="0" presId="urn:microsoft.com/office/officeart/2016/7/layout/VerticalHollowActionList"/>
    <dgm:cxn modelId="{1B1F4C39-E061-47DB-ACEC-04C03BD57E73}" type="presParOf" srcId="{D94959F0-CF80-4239-8676-F9148134B062}" destId="{0E7F8C7D-6FC5-4400-98F3-02A55786A444}" srcOrd="8" destOrd="0" presId="urn:microsoft.com/office/officeart/2016/7/layout/VerticalHollowActionList"/>
    <dgm:cxn modelId="{BA52411A-D4E1-4887-91C7-B25AB3A50591}" type="presParOf" srcId="{0E7F8C7D-6FC5-4400-98F3-02A55786A444}" destId="{38EA349D-D100-4FAE-BD13-A38D8F68B7F7}" srcOrd="0" destOrd="0" presId="urn:microsoft.com/office/officeart/2016/7/layout/VerticalHollowActionList"/>
    <dgm:cxn modelId="{BCA59749-203E-4873-A4E6-8BACA0B0E97E}" type="presParOf" srcId="{0E7F8C7D-6FC5-4400-98F3-02A55786A444}" destId="{89504EA0-24E2-4EF0-96FD-872F56D72DC0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E6F76-5B27-4C90-AD1E-77A6850B470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C9414D-572D-4823-BAF9-D917904F16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hahabib@ksu.edu.sa</a:t>
          </a:r>
        </a:p>
      </dgm:t>
    </dgm:pt>
    <dgm:pt modelId="{C6173B7C-94D8-4C4B-B57B-57A22B937147}" type="parTrans" cxnId="{3D71F8C3-4F2D-4521-AC7A-3D64FFBBF9F2}">
      <dgm:prSet/>
      <dgm:spPr/>
      <dgm:t>
        <a:bodyPr/>
        <a:lstStyle/>
        <a:p>
          <a:endParaRPr lang="en-US"/>
        </a:p>
      </dgm:t>
    </dgm:pt>
    <dgm:pt modelId="{F5F0C9E5-505B-4010-9132-DE21B67B63FF}" type="sibTrans" cxnId="{3D71F8C3-4F2D-4521-AC7A-3D64FFBBF9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5714A8-CA1D-44DA-A966-EB3D897820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kbinkhamis@ksu.edu.sa</a:t>
          </a:r>
        </a:p>
      </dgm:t>
    </dgm:pt>
    <dgm:pt modelId="{85D9865D-E3F2-4EA1-AF1C-AC6B5DE6460B}" type="parTrans" cxnId="{6DA61B54-6C13-4EF3-A956-60D5B40E59FB}">
      <dgm:prSet/>
      <dgm:spPr/>
      <dgm:t>
        <a:bodyPr/>
        <a:lstStyle/>
        <a:p>
          <a:endParaRPr lang="en-US"/>
        </a:p>
      </dgm:t>
    </dgm:pt>
    <dgm:pt modelId="{79ED3B87-B53E-4851-8CB1-54294DC8CB3F}" type="sibTrans" cxnId="{6DA61B54-6C13-4EF3-A956-60D5B40E59FB}">
      <dgm:prSet/>
      <dgm:spPr/>
      <dgm:t>
        <a:bodyPr/>
        <a:lstStyle/>
        <a:p>
          <a:endParaRPr lang="en-US"/>
        </a:p>
      </dgm:t>
    </dgm:pt>
    <dgm:pt modelId="{DEE6A505-000E-460D-9E33-C4731AEA4EA5}" type="pres">
      <dgm:prSet presAssocID="{C4EE6F76-5B27-4C90-AD1E-77A6850B4708}" presName="root" presStyleCnt="0">
        <dgm:presLayoutVars>
          <dgm:dir/>
          <dgm:resizeHandles val="exact"/>
        </dgm:presLayoutVars>
      </dgm:prSet>
      <dgm:spPr/>
    </dgm:pt>
    <dgm:pt modelId="{E466B469-C397-4BB1-B5A2-E28F86184F14}" type="pres">
      <dgm:prSet presAssocID="{C4EE6F76-5B27-4C90-AD1E-77A6850B4708}" presName="container" presStyleCnt="0">
        <dgm:presLayoutVars>
          <dgm:dir/>
          <dgm:resizeHandles val="exact"/>
        </dgm:presLayoutVars>
      </dgm:prSet>
      <dgm:spPr/>
    </dgm:pt>
    <dgm:pt modelId="{0C947B4B-14D2-49F8-94B1-CB4CFE0754BA}" type="pres">
      <dgm:prSet presAssocID="{87C9414D-572D-4823-BAF9-D917904F1670}" presName="compNode" presStyleCnt="0"/>
      <dgm:spPr/>
    </dgm:pt>
    <dgm:pt modelId="{B3CCE587-B97B-42D6-83AB-D34769E28387}" type="pres">
      <dgm:prSet presAssocID="{87C9414D-572D-4823-BAF9-D917904F1670}" presName="iconBgRect" presStyleLbl="bgShp" presStyleIdx="0" presStyleCnt="2"/>
      <dgm:spPr/>
    </dgm:pt>
    <dgm:pt modelId="{D4D29650-9BF2-4F23-B6B8-DBC3566CC7D5}" type="pres">
      <dgm:prSet presAssocID="{87C9414D-572D-4823-BAF9-D917904F167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بريد إلكتروني"/>
        </a:ext>
      </dgm:extLst>
    </dgm:pt>
    <dgm:pt modelId="{4A53011E-6A3C-448E-8A84-3EC2802BB4FD}" type="pres">
      <dgm:prSet presAssocID="{87C9414D-572D-4823-BAF9-D917904F1670}" presName="spaceRect" presStyleCnt="0"/>
      <dgm:spPr/>
    </dgm:pt>
    <dgm:pt modelId="{19121B13-5802-415C-A8EF-9DCAADB40BD2}" type="pres">
      <dgm:prSet presAssocID="{87C9414D-572D-4823-BAF9-D917904F1670}" presName="textRect" presStyleLbl="revTx" presStyleIdx="0" presStyleCnt="2">
        <dgm:presLayoutVars>
          <dgm:chMax val="1"/>
          <dgm:chPref val="1"/>
        </dgm:presLayoutVars>
      </dgm:prSet>
      <dgm:spPr/>
    </dgm:pt>
    <dgm:pt modelId="{367C88BA-12B2-440C-A1DD-F5DE4377F50F}" type="pres">
      <dgm:prSet presAssocID="{F5F0C9E5-505B-4010-9132-DE21B67B63FF}" presName="sibTrans" presStyleLbl="sibTrans2D1" presStyleIdx="0" presStyleCnt="0"/>
      <dgm:spPr/>
    </dgm:pt>
    <dgm:pt modelId="{32C73BBA-0E35-4C39-B257-53FA6311BC65}" type="pres">
      <dgm:prSet presAssocID="{8E5714A8-CA1D-44DA-A966-EB3D897820A2}" presName="compNode" presStyleCnt="0"/>
      <dgm:spPr/>
    </dgm:pt>
    <dgm:pt modelId="{11DF21D6-FE80-46B5-AB12-09044185C2C7}" type="pres">
      <dgm:prSet presAssocID="{8E5714A8-CA1D-44DA-A966-EB3D897820A2}" presName="iconBgRect" presStyleLbl="bgShp" presStyleIdx="1" presStyleCnt="2"/>
      <dgm:spPr/>
    </dgm:pt>
    <dgm:pt modelId="{607DB751-1AAA-411F-9DA5-88D1738E63AF}" type="pres">
      <dgm:prSet presAssocID="{8E5714A8-CA1D-44DA-A966-EB3D897820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ظرف"/>
        </a:ext>
      </dgm:extLst>
    </dgm:pt>
    <dgm:pt modelId="{CE72ACB0-2841-4A8F-B1D8-DF386DA82554}" type="pres">
      <dgm:prSet presAssocID="{8E5714A8-CA1D-44DA-A966-EB3D897820A2}" presName="spaceRect" presStyleCnt="0"/>
      <dgm:spPr/>
    </dgm:pt>
    <dgm:pt modelId="{8F16832C-BCE1-48B2-9B54-D9C15CD2F2D5}" type="pres">
      <dgm:prSet presAssocID="{8E5714A8-CA1D-44DA-A966-EB3D897820A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27DAA14-EC79-4EDE-AFF1-C58C2685FE8E}" type="presOf" srcId="{F5F0C9E5-505B-4010-9132-DE21B67B63FF}" destId="{367C88BA-12B2-440C-A1DD-F5DE4377F50F}" srcOrd="0" destOrd="0" presId="urn:microsoft.com/office/officeart/2018/2/layout/IconCircleList"/>
    <dgm:cxn modelId="{5D3CE535-818E-4F69-9DA6-E26A28C77D92}" type="presOf" srcId="{8E5714A8-CA1D-44DA-A966-EB3D897820A2}" destId="{8F16832C-BCE1-48B2-9B54-D9C15CD2F2D5}" srcOrd="0" destOrd="0" presId="urn:microsoft.com/office/officeart/2018/2/layout/IconCircleList"/>
    <dgm:cxn modelId="{6DA61B54-6C13-4EF3-A956-60D5B40E59FB}" srcId="{C4EE6F76-5B27-4C90-AD1E-77A6850B4708}" destId="{8E5714A8-CA1D-44DA-A966-EB3D897820A2}" srcOrd="1" destOrd="0" parTransId="{85D9865D-E3F2-4EA1-AF1C-AC6B5DE6460B}" sibTransId="{79ED3B87-B53E-4851-8CB1-54294DC8CB3F}"/>
    <dgm:cxn modelId="{578060B6-69CA-4AE6-B1B1-380A12348384}" type="presOf" srcId="{C4EE6F76-5B27-4C90-AD1E-77A6850B4708}" destId="{DEE6A505-000E-460D-9E33-C4731AEA4EA5}" srcOrd="0" destOrd="0" presId="urn:microsoft.com/office/officeart/2018/2/layout/IconCircleList"/>
    <dgm:cxn modelId="{B6ECF5C0-21C1-404A-B3EB-255472DF16C4}" type="presOf" srcId="{87C9414D-572D-4823-BAF9-D917904F1670}" destId="{19121B13-5802-415C-A8EF-9DCAADB40BD2}" srcOrd="0" destOrd="0" presId="urn:microsoft.com/office/officeart/2018/2/layout/IconCircleList"/>
    <dgm:cxn modelId="{3D71F8C3-4F2D-4521-AC7A-3D64FFBBF9F2}" srcId="{C4EE6F76-5B27-4C90-AD1E-77A6850B4708}" destId="{87C9414D-572D-4823-BAF9-D917904F1670}" srcOrd="0" destOrd="0" parTransId="{C6173B7C-94D8-4C4B-B57B-57A22B937147}" sibTransId="{F5F0C9E5-505B-4010-9132-DE21B67B63FF}"/>
    <dgm:cxn modelId="{51B7915A-6008-424B-BB43-0BD43062D550}" type="presParOf" srcId="{DEE6A505-000E-460D-9E33-C4731AEA4EA5}" destId="{E466B469-C397-4BB1-B5A2-E28F86184F14}" srcOrd="0" destOrd="0" presId="urn:microsoft.com/office/officeart/2018/2/layout/IconCircleList"/>
    <dgm:cxn modelId="{1361FB1E-D53E-4D1E-A9F8-FB3B89625B6D}" type="presParOf" srcId="{E466B469-C397-4BB1-B5A2-E28F86184F14}" destId="{0C947B4B-14D2-49F8-94B1-CB4CFE0754BA}" srcOrd="0" destOrd="0" presId="urn:microsoft.com/office/officeart/2018/2/layout/IconCircleList"/>
    <dgm:cxn modelId="{3C8DC714-261D-414E-8FF3-7B61B038CBEA}" type="presParOf" srcId="{0C947B4B-14D2-49F8-94B1-CB4CFE0754BA}" destId="{B3CCE587-B97B-42D6-83AB-D34769E28387}" srcOrd="0" destOrd="0" presId="urn:microsoft.com/office/officeart/2018/2/layout/IconCircleList"/>
    <dgm:cxn modelId="{3AB998E6-8038-416E-9C06-D97B957C19F8}" type="presParOf" srcId="{0C947B4B-14D2-49F8-94B1-CB4CFE0754BA}" destId="{D4D29650-9BF2-4F23-B6B8-DBC3566CC7D5}" srcOrd="1" destOrd="0" presId="urn:microsoft.com/office/officeart/2018/2/layout/IconCircleList"/>
    <dgm:cxn modelId="{1A8BB2BC-28E2-4805-BB6E-0A71710D9B61}" type="presParOf" srcId="{0C947B4B-14D2-49F8-94B1-CB4CFE0754BA}" destId="{4A53011E-6A3C-448E-8A84-3EC2802BB4FD}" srcOrd="2" destOrd="0" presId="urn:microsoft.com/office/officeart/2018/2/layout/IconCircleList"/>
    <dgm:cxn modelId="{D2CC2110-80BD-4DC7-BC2F-4195F33F9A0E}" type="presParOf" srcId="{0C947B4B-14D2-49F8-94B1-CB4CFE0754BA}" destId="{19121B13-5802-415C-A8EF-9DCAADB40BD2}" srcOrd="3" destOrd="0" presId="urn:microsoft.com/office/officeart/2018/2/layout/IconCircleList"/>
    <dgm:cxn modelId="{23B112DB-63CE-4019-9A82-C8E4BBFEC4E3}" type="presParOf" srcId="{E466B469-C397-4BB1-B5A2-E28F86184F14}" destId="{367C88BA-12B2-440C-A1DD-F5DE4377F50F}" srcOrd="1" destOrd="0" presId="urn:microsoft.com/office/officeart/2018/2/layout/IconCircleList"/>
    <dgm:cxn modelId="{DFB4C6B8-FEC7-47D9-8907-B140998EF289}" type="presParOf" srcId="{E466B469-C397-4BB1-B5A2-E28F86184F14}" destId="{32C73BBA-0E35-4C39-B257-53FA6311BC65}" srcOrd="2" destOrd="0" presId="urn:microsoft.com/office/officeart/2018/2/layout/IconCircleList"/>
    <dgm:cxn modelId="{56FB5AE5-BDAA-4B32-8CD2-68BFB154ED76}" type="presParOf" srcId="{32C73BBA-0E35-4C39-B257-53FA6311BC65}" destId="{11DF21D6-FE80-46B5-AB12-09044185C2C7}" srcOrd="0" destOrd="0" presId="urn:microsoft.com/office/officeart/2018/2/layout/IconCircleList"/>
    <dgm:cxn modelId="{52CFDA28-1434-4723-8032-8843A65999AF}" type="presParOf" srcId="{32C73BBA-0E35-4C39-B257-53FA6311BC65}" destId="{607DB751-1AAA-411F-9DA5-88D1738E63AF}" srcOrd="1" destOrd="0" presId="urn:microsoft.com/office/officeart/2018/2/layout/IconCircleList"/>
    <dgm:cxn modelId="{9B5EBE5D-372C-46EC-AA74-372227C54DF8}" type="presParOf" srcId="{32C73BBA-0E35-4C39-B257-53FA6311BC65}" destId="{CE72ACB0-2841-4A8F-B1D8-DF386DA82554}" srcOrd="2" destOrd="0" presId="urn:microsoft.com/office/officeart/2018/2/layout/IconCircleList"/>
    <dgm:cxn modelId="{6B5867FA-23C8-42FD-87AF-835AF3E7716C}" type="presParOf" srcId="{32C73BBA-0E35-4C39-B257-53FA6311BC65}" destId="{8F16832C-BCE1-48B2-9B54-D9C15CD2F2D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C8DB2-DF17-4585-98A8-BB2727747D11}">
      <dsp:nvSpPr>
        <dsp:cNvPr id="0" name=""/>
        <dsp:cNvSpPr/>
      </dsp:nvSpPr>
      <dsp:spPr>
        <a:xfrm>
          <a:off x="1645920" y="535"/>
          <a:ext cx="6583680" cy="696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176915" rIns="127742" bIns="1769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Recall the causative agents of syphilis, gonorrhea and Chlamydia infections.</a:t>
          </a:r>
        </a:p>
      </dsp:txBody>
      <dsp:txXfrm>
        <a:off x="1645920" y="535"/>
        <a:ext cx="6583680" cy="696515"/>
      </dsp:txXfrm>
    </dsp:sp>
    <dsp:sp modelId="{9658E927-968F-4918-B6DB-DA119D110D4E}">
      <dsp:nvSpPr>
        <dsp:cNvPr id="0" name=""/>
        <dsp:cNvSpPr/>
      </dsp:nvSpPr>
      <dsp:spPr>
        <a:xfrm>
          <a:off x="0" y="535"/>
          <a:ext cx="1645920" cy="696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68800" rIns="87097" bIns="688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Recall</a:t>
          </a:r>
        </a:p>
      </dsp:txBody>
      <dsp:txXfrm>
        <a:off x="0" y="535"/>
        <a:ext cx="1645920" cy="696515"/>
      </dsp:txXfrm>
    </dsp:sp>
    <dsp:sp modelId="{E15460DE-A347-486D-923B-E62ED96819B8}">
      <dsp:nvSpPr>
        <dsp:cNvPr id="0" name=""/>
        <dsp:cNvSpPr/>
      </dsp:nvSpPr>
      <dsp:spPr>
        <a:xfrm>
          <a:off x="1645920" y="738842"/>
          <a:ext cx="6583680" cy="696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176915" rIns="127742" bIns="1769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Describe the pathogenesis of syphilis, gonorrhea and Chlamydia infection.</a:t>
          </a:r>
        </a:p>
      </dsp:txBody>
      <dsp:txXfrm>
        <a:off x="1645920" y="738842"/>
        <a:ext cx="6583680" cy="696515"/>
      </dsp:txXfrm>
    </dsp:sp>
    <dsp:sp modelId="{59E3035C-D84E-4579-AF77-955B8618507A}">
      <dsp:nvSpPr>
        <dsp:cNvPr id="0" name=""/>
        <dsp:cNvSpPr/>
      </dsp:nvSpPr>
      <dsp:spPr>
        <a:xfrm>
          <a:off x="0" y="738842"/>
          <a:ext cx="1645920" cy="696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68800" rIns="87097" bIns="688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</a:t>
          </a:r>
        </a:p>
      </dsp:txBody>
      <dsp:txXfrm>
        <a:off x="0" y="738842"/>
        <a:ext cx="1645920" cy="696515"/>
      </dsp:txXfrm>
    </dsp:sp>
    <dsp:sp modelId="{34A182EA-51F1-4BE5-B4B3-B2681A5F345E}">
      <dsp:nvSpPr>
        <dsp:cNvPr id="0" name=""/>
        <dsp:cNvSpPr/>
      </dsp:nvSpPr>
      <dsp:spPr>
        <a:xfrm>
          <a:off x="1645920" y="1477148"/>
          <a:ext cx="6583680" cy="696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176915" rIns="127742" bIns="1769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Describe the clinical features of Chlamydial infections</a:t>
          </a:r>
        </a:p>
      </dsp:txBody>
      <dsp:txXfrm>
        <a:off x="1645920" y="1477148"/>
        <a:ext cx="6583680" cy="696515"/>
      </dsp:txXfrm>
    </dsp:sp>
    <dsp:sp modelId="{E6BF624B-3BB3-4147-86C2-CF41234EE72D}">
      <dsp:nvSpPr>
        <dsp:cNvPr id="0" name=""/>
        <dsp:cNvSpPr/>
      </dsp:nvSpPr>
      <dsp:spPr>
        <a:xfrm>
          <a:off x="0" y="1477148"/>
          <a:ext cx="1645920" cy="696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68800" rIns="87097" bIns="688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</a:t>
          </a:r>
        </a:p>
      </dsp:txBody>
      <dsp:txXfrm>
        <a:off x="0" y="1477148"/>
        <a:ext cx="1645920" cy="696515"/>
      </dsp:txXfrm>
    </dsp:sp>
    <dsp:sp modelId="{90473A62-9D53-4DFF-859F-A1A687A65369}">
      <dsp:nvSpPr>
        <dsp:cNvPr id="0" name=""/>
        <dsp:cNvSpPr/>
      </dsp:nvSpPr>
      <dsp:spPr>
        <a:xfrm>
          <a:off x="1645920" y="2215455"/>
          <a:ext cx="6583680" cy="696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176915" rIns="127742" bIns="1769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Recall the different genera, species and serotypes of the family Chlamydophila.</a:t>
          </a:r>
        </a:p>
      </dsp:txBody>
      <dsp:txXfrm>
        <a:off x="1645920" y="2215455"/>
        <a:ext cx="6583680" cy="696515"/>
      </dsp:txXfrm>
    </dsp:sp>
    <dsp:sp modelId="{F101CDC3-55EB-48DF-A925-D8BC05DF72AA}">
      <dsp:nvSpPr>
        <dsp:cNvPr id="0" name=""/>
        <dsp:cNvSpPr/>
      </dsp:nvSpPr>
      <dsp:spPr>
        <a:xfrm>
          <a:off x="0" y="2215455"/>
          <a:ext cx="1645920" cy="696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68800" rIns="87097" bIns="688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Recall</a:t>
          </a:r>
        </a:p>
      </dsp:txBody>
      <dsp:txXfrm>
        <a:off x="0" y="2215455"/>
        <a:ext cx="1645920" cy="696515"/>
      </dsp:txXfrm>
    </dsp:sp>
    <dsp:sp modelId="{20CE0D3F-80A6-42FF-8067-C2B5AAD933B1}">
      <dsp:nvSpPr>
        <dsp:cNvPr id="0" name=""/>
        <dsp:cNvSpPr/>
      </dsp:nvSpPr>
      <dsp:spPr>
        <a:xfrm>
          <a:off x="1645920" y="2953762"/>
          <a:ext cx="6583680" cy="696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176915" rIns="127742" bIns="1769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Describe the laboratory diagnosis of Chlamydia</a:t>
          </a:r>
        </a:p>
      </dsp:txBody>
      <dsp:txXfrm>
        <a:off x="1645920" y="2953762"/>
        <a:ext cx="6583680" cy="696515"/>
      </dsp:txXfrm>
    </dsp:sp>
    <dsp:sp modelId="{39069DCD-82B8-4AEC-B724-B892F745658F}">
      <dsp:nvSpPr>
        <dsp:cNvPr id="0" name=""/>
        <dsp:cNvSpPr/>
      </dsp:nvSpPr>
      <dsp:spPr>
        <a:xfrm>
          <a:off x="0" y="2953762"/>
          <a:ext cx="1645920" cy="696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68800" rIns="87097" bIns="688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</a:t>
          </a:r>
        </a:p>
      </dsp:txBody>
      <dsp:txXfrm>
        <a:off x="0" y="2953762"/>
        <a:ext cx="1645920" cy="696515"/>
      </dsp:txXfrm>
    </dsp:sp>
    <dsp:sp modelId="{1FEF09D3-1591-4BEA-993C-00BF0BBD9F28}">
      <dsp:nvSpPr>
        <dsp:cNvPr id="0" name=""/>
        <dsp:cNvSpPr/>
      </dsp:nvSpPr>
      <dsp:spPr>
        <a:xfrm>
          <a:off x="1645920" y="3692068"/>
          <a:ext cx="6583680" cy="696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176915" rIns="127742" bIns="176915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Describe the clinical features of gonorrhea that affect only men, only women and those ones which affect both sexes.</a:t>
          </a:r>
        </a:p>
      </dsp:txBody>
      <dsp:txXfrm>
        <a:off x="1645920" y="3692068"/>
        <a:ext cx="6583680" cy="696515"/>
      </dsp:txXfrm>
    </dsp:sp>
    <dsp:sp modelId="{1BBCFB5D-A1E5-4757-8ADC-D709DE029FC3}">
      <dsp:nvSpPr>
        <dsp:cNvPr id="0" name=""/>
        <dsp:cNvSpPr/>
      </dsp:nvSpPr>
      <dsp:spPr>
        <a:xfrm>
          <a:off x="0" y="3692068"/>
          <a:ext cx="1645920" cy="6965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68800" rIns="87097" bIns="688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Describe</a:t>
          </a:r>
        </a:p>
      </dsp:txBody>
      <dsp:txXfrm>
        <a:off x="0" y="3692068"/>
        <a:ext cx="1645920" cy="6965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5E879-F3EC-48CA-9E6F-959798E16C42}">
      <dsp:nvSpPr>
        <dsp:cNvPr id="0" name=""/>
        <dsp:cNvSpPr/>
      </dsp:nvSpPr>
      <dsp:spPr>
        <a:xfrm>
          <a:off x="1645920" y="1907"/>
          <a:ext cx="6583680" cy="8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2570" rIns="127742" bIns="2125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Describe the different laboratory tests for the diagnosis of gonorrhea</a:t>
          </a:r>
        </a:p>
      </dsp:txBody>
      <dsp:txXfrm>
        <a:off x="1645920" y="1907"/>
        <a:ext cx="6583680" cy="836890"/>
      </dsp:txXfrm>
    </dsp:sp>
    <dsp:sp modelId="{F805E146-F75F-4942-9EE9-D57780E4B837}">
      <dsp:nvSpPr>
        <dsp:cNvPr id="0" name=""/>
        <dsp:cNvSpPr/>
      </dsp:nvSpPr>
      <dsp:spPr>
        <a:xfrm>
          <a:off x="0" y="1907"/>
          <a:ext cx="1645920" cy="836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2666" rIns="87097" bIns="826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Describe</a:t>
          </a:r>
        </a:p>
      </dsp:txBody>
      <dsp:txXfrm>
        <a:off x="0" y="1907"/>
        <a:ext cx="1645920" cy="836890"/>
      </dsp:txXfrm>
    </dsp:sp>
    <dsp:sp modelId="{35B20367-1513-4D27-8B9F-5D3AB0DC3382}">
      <dsp:nvSpPr>
        <dsp:cNvPr id="0" name=""/>
        <dsp:cNvSpPr/>
      </dsp:nvSpPr>
      <dsp:spPr>
        <a:xfrm>
          <a:off x="1645920" y="889011"/>
          <a:ext cx="6583680" cy="8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2570" rIns="127742" bIns="2125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Describe the clinical feature of the primary, secondary tertiary syphilis and complications.</a:t>
          </a:r>
        </a:p>
      </dsp:txBody>
      <dsp:txXfrm>
        <a:off x="1645920" y="889011"/>
        <a:ext cx="6583680" cy="836890"/>
      </dsp:txXfrm>
    </dsp:sp>
    <dsp:sp modelId="{D02E01D2-4FA4-4282-88A3-D7E2A2E111E9}">
      <dsp:nvSpPr>
        <dsp:cNvPr id="0" name=""/>
        <dsp:cNvSpPr/>
      </dsp:nvSpPr>
      <dsp:spPr>
        <a:xfrm>
          <a:off x="0" y="889011"/>
          <a:ext cx="1645920" cy="836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2666" rIns="87097" bIns="826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Describe</a:t>
          </a:r>
        </a:p>
      </dsp:txBody>
      <dsp:txXfrm>
        <a:off x="0" y="889011"/>
        <a:ext cx="1645920" cy="836890"/>
      </dsp:txXfrm>
    </dsp:sp>
    <dsp:sp modelId="{6876D628-C4EA-48CA-A79E-0F9FECA3A15E}">
      <dsp:nvSpPr>
        <dsp:cNvPr id="0" name=""/>
        <dsp:cNvSpPr/>
      </dsp:nvSpPr>
      <dsp:spPr>
        <a:xfrm>
          <a:off x="1645920" y="1776114"/>
          <a:ext cx="6583680" cy="8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2570" rIns="127742" bIns="2125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Recall the different diagnostic methods for the different stages of syphilis.</a:t>
          </a:r>
        </a:p>
      </dsp:txBody>
      <dsp:txXfrm>
        <a:off x="1645920" y="1776114"/>
        <a:ext cx="6583680" cy="836890"/>
      </dsp:txXfrm>
    </dsp:sp>
    <dsp:sp modelId="{C940424F-B4F3-4451-8885-AA025200407E}">
      <dsp:nvSpPr>
        <dsp:cNvPr id="0" name=""/>
        <dsp:cNvSpPr/>
      </dsp:nvSpPr>
      <dsp:spPr>
        <a:xfrm>
          <a:off x="0" y="1776114"/>
          <a:ext cx="1645920" cy="836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2666" rIns="87097" bIns="826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Recall</a:t>
          </a:r>
        </a:p>
      </dsp:txBody>
      <dsp:txXfrm>
        <a:off x="0" y="1776114"/>
        <a:ext cx="1645920" cy="836890"/>
      </dsp:txXfrm>
    </dsp:sp>
    <dsp:sp modelId="{0FE76479-ADE3-4D74-B356-0DCF8CCAE46E}">
      <dsp:nvSpPr>
        <dsp:cNvPr id="0" name=""/>
        <dsp:cNvSpPr/>
      </dsp:nvSpPr>
      <dsp:spPr>
        <a:xfrm>
          <a:off x="1645920" y="2663218"/>
          <a:ext cx="6583680" cy="8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2570" rIns="127742" bIns="2125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Recall the treatment regimens of syphilis, gonorrhea and Chlamydia infections.</a:t>
          </a:r>
        </a:p>
      </dsp:txBody>
      <dsp:txXfrm>
        <a:off x="1645920" y="2663218"/>
        <a:ext cx="6583680" cy="836890"/>
      </dsp:txXfrm>
    </dsp:sp>
    <dsp:sp modelId="{248AE881-4C54-47A8-9F05-158744EB1ED1}">
      <dsp:nvSpPr>
        <dsp:cNvPr id="0" name=""/>
        <dsp:cNvSpPr/>
      </dsp:nvSpPr>
      <dsp:spPr>
        <a:xfrm>
          <a:off x="0" y="2663218"/>
          <a:ext cx="1645920" cy="836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2666" rIns="87097" bIns="826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Recall</a:t>
          </a:r>
        </a:p>
      </dsp:txBody>
      <dsp:txXfrm>
        <a:off x="0" y="2663218"/>
        <a:ext cx="1645920" cy="836890"/>
      </dsp:txXfrm>
    </dsp:sp>
    <dsp:sp modelId="{89504EA0-24E2-4EF0-96FD-872F56D72DC0}">
      <dsp:nvSpPr>
        <dsp:cNvPr id="0" name=""/>
        <dsp:cNvSpPr/>
      </dsp:nvSpPr>
      <dsp:spPr>
        <a:xfrm>
          <a:off x="1645920" y="3550322"/>
          <a:ext cx="6583680" cy="8368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742" tIns="212570" rIns="127742" bIns="2125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Recall that there are no effective vaccines against all these three diseases.</a:t>
          </a:r>
        </a:p>
      </dsp:txBody>
      <dsp:txXfrm>
        <a:off x="1645920" y="3550322"/>
        <a:ext cx="6583680" cy="836890"/>
      </dsp:txXfrm>
    </dsp:sp>
    <dsp:sp modelId="{38EA349D-D100-4FAE-BD13-A38D8F68B7F7}">
      <dsp:nvSpPr>
        <dsp:cNvPr id="0" name=""/>
        <dsp:cNvSpPr/>
      </dsp:nvSpPr>
      <dsp:spPr>
        <a:xfrm>
          <a:off x="0" y="3550322"/>
          <a:ext cx="1645920" cy="8368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97" tIns="82666" rIns="87097" bIns="8266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Recall</a:t>
          </a:r>
        </a:p>
      </dsp:txBody>
      <dsp:txXfrm>
        <a:off x="0" y="3550322"/>
        <a:ext cx="1645920" cy="8368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CE587-B97B-42D6-83AB-D34769E28387}">
      <dsp:nvSpPr>
        <dsp:cNvPr id="0" name=""/>
        <dsp:cNvSpPr/>
      </dsp:nvSpPr>
      <dsp:spPr>
        <a:xfrm>
          <a:off x="25368" y="1653169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29650-9BF2-4F23-B6B8-DBC3566CC7D5}">
      <dsp:nvSpPr>
        <dsp:cNvPr id="0" name=""/>
        <dsp:cNvSpPr/>
      </dsp:nvSpPr>
      <dsp:spPr>
        <a:xfrm>
          <a:off x="252752" y="1880553"/>
          <a:ext cx="628012" cy="6280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21B13-5802-415C-A8EF-9DCAADB40BD2}">
      <dsp:nvSpPr>
        <dsp:cNvPr id="0" name=""/>
        <dsp:cNvSpPr/>
      </dsp:nvSpPr>
      <dsp:spPr>
        <a:xfrm>
          <a:off x="1340173" y="1653169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hahabib@ksu.edu.sa</a:t>
          </a:r>
        </a:p>
      </dsp:txBody>
      <dsp:txXfrm>
        <a:off x="1340173" y="1653169"/>
        <a:ext cx="2552269" cy="1082781"/>
      </dsp:txXfrm>
    </dsp:sp>
    <dsp:sp modelId="{11DF21D6-FE80-46B5-AB12-09044185C2C7}">
      <dsp:nvSpPr>
        <dsp:cNvPr id="0" name=""/>
        <dsp:cNvSpPr/>
      </dsp:nvSpPr>
      <dsp:spPr>
        <a:xfrm>
          <a:off x="4337156" y="1653169"/>
          <a:ext cx="1082781" cy="108278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DB751-1AAA-411F-9DA5-88D1738E63AF}">
      <dsp:nvSpPr>
        <dsp:cNvPr id="0" name=""/>
        <dsp:cNvSpPr/>
      </dsp:nvSpPr>
      <dsp:spPr>
        <a:xfrm>
          <a:off x="4564540" y="1880553"/>
          <a:ext cx="628012" cy="6280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16832C-BCE1-48B2-9B54-D9C15CD2F2D5}">
      <dsp:nvSpPr>
        <dsp:cNvPr id="0" name=""/>
        <dsp:cNvSpPr/>
      </dsp:nvSpPr>
      <dsp:spPr>
        <a:xfrm>
          <a:off x="5651962" y="1653169"/>
          <a:ext cx="2552269" cy="1082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kbinkhamis@ksu.edu.sa</a:t>
          </a:r>
        </a:p>
      </dsp:txBody>
      <dsp:txXfrm>
        <a:off x="5651962" y="1653169"/>
        <a:ext cx="2552269" cy="1082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B3B827-779F-40B6-937D-1E2E818FE422}" type="datetimeFigureOut">
              <a:rPr lang="ar-SA" smtClean="0"/>
              <a:pPr/>
              <a:t>14/07/1442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FD7DA6-B4AB-4B4A-89EB-1758E30AF82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/>
              <a:t>Combination recommended due</a:t>
            </a:r>
            <a:r>
              <a:rPr lang="en-US" baseline="0" dirty="0"/>
              <a:t> to emerging cephalosporin resistance and potential for C. trachomatis co-infections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3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27AA4-41E8-4F6A-9476-12A72DE2D42E}" type="datetimeFigureOut">
              <a:rPr lang="en-US" smtClean="0"/>
              <a:pPr/>
              <a:t>2/25/2021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imgres?imgurl=http://eyemicrobiology.upmc.com/Images/Sub/Photochlaminclusions.jpg&amp;imgrefurl=http://eyemicrobiology.upmc.com/Chlamydia.htm&amp;usg=__TCnkbcgBDjIbvfymDNXIke3afl8=&amp;h=140&amp;w=186&amp;sz=9&amp;hl=ar&amp;start=4&amp;zoom=1&amp;tbnid=VOcwbIw9cJ2ZKM:&amp;tbnh=77&amp;tbnw=102&amp;prev=/images?q=CHLAMYDIA+INCLUSION+BODIES&amp;um=1&amp;hl=ar&amp;safe=active&amp;sa=G&amp;gbv=2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igitalsmicroscope.com/wp-content/uploads/2010/10/dark-field-microscope.jpg&amp;imgrefurl=http://www.digitalsmicroscope.com/dark-field-microscope-2/&amp;usg=__55E0rdi03GkCoTx3Cb9HfaaEocU=&amp;h=500&amp;w=489&amp;sz=45&amp;hl=en&amp;start=1&amp;zoom=1&amp;tbnid=klTjxsFSdb7EfM:&amp;tbnh=130&amp;tbnw=127&amp;ei=bjtFTevXIsmCOv2yqMsB&amp;prev=/images?q=dark+field+microscope&amp;hl=en&amp;safe=active&amp;sa=N&amp;gbv=2&amp;tbs=isch:1&amp;itbs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depts.washington.edu/nnptc/online_training/std_handbook/gallery/images/treponemapallidum.jpg&amp;imgrefurl=http://depts.washington.edu/nnptc/online_training/std_handbook/gallery/pages/treponemapallidum.html&amp;usg=__q6nYEyst6NXkLMbdHl0YdXDmBUo=&amp;h=348&amp;w=500&amp;sz=19&amp;hl=en&amp;start=2&amp;zoom=1&amp;tbnid=DfqJxKd114j1wM:&amp;tbnh=90&amp;tbnw=130&amp;prev=/images?q=treponema+pallidum&amp;hl=en&amp;safe=active&amp;sa=G&amp;gbv=2&amp;tbs=isch:1&amp;itb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brooksidepress.org/Products/OperationalMedicine/DATA/operationalmed/Manuals/GMOManual/clinical/Dermatology/Treponema%20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 TargetMode="External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imgres?imgurl=http://www.isradiology.org/tropical_deseases/tmcr/chapter35/large35/35-15B.jpg&amp;imgrefurl=http://www.isradiology.org/tropical_deseases/tmcr/chapter35/clinical9.htm&amp;usg=__rryYK5EJfYXIPflu3xfEVI9-6Q0=&amp;h=600&amp;w=353&amp;sz=47&amp;hl=ar&amp;start=7&amp;zoom=1&amp;tbnid=diFCIlFnuPncnM:&amp;tbnh=135&amp;tbnw=79&amp;prev=/images?q=CONGENITAL+SYPHILIS&amp;um=1&amp;hl=ar&amp;safe=active&amp;sa=N&amp;gbv=2&amp;tbs=isch:1&amp;um=1&amp;itbs=1" TargetMode="External"/><Relationship Id="rId13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12" Type="http://schemas.openxmlformats.org/officeDocument/2006/relationships/hyperlink" Target="http://www.google.com.sa/imgres?imgurl=http://www.sehha.com/diseases/id/syphilis/chancre3.jpg&amp;imgrefurl=http://www.sehha.com/diseases/id/syphilis/Chancre.htm&amp;usg=__CaqCLQW8tPB64onPHNj6T5wq0GA=&amp;h=191&amp;w=178&amp;sz=17&amp;hl=ar&amp;start=3&amp;zoom=1&amp;tbnid=8euAA7Dhbn6udM:&amp;tbnh=103&amp;tbnw=96&amp;prev=/images?q=CHANCRE&amp;um=1&amp;hl=ar&amp;safe=active&amp;sa=G&amp;gbv=2&amp;tbs=isch:1&amp;um=1&amp;itbs=1" TargetMode="External"/><Relationship Id="rId2" Type="http://schemas.openxmlformats.org/officeDocument/2006/relationships/hyperlink" Target="http://en.wikipedia.org/wiki/File:Extragenital_syphilitic_chancre_of_the_left_index_finger_PHIL_4147_lores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Secondary_Syphilis_on_palms_CDC_6809_lores.rsh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4.jpeg"/><Relationship Id="rId10" Type="http://schemas.openxmlformats.org/officeDocument/2006/relationships/hyperlink" Target="http://www.google.com.sa/imgres?imgurl=http://upload.wikimedia.org/wikipedia/commons/9/96/Hutchinson_teeth_congenital_syphilis_PHIL_2385.rsh.jpg&amp;imgrefurl=http://ar.wikipedia.org/wiki/%D9%85%D9%84%D9%81:Hutchinson_teeth_congenital_syphilis_PHIL_2385.rsh.jpg&amp;usg=__Vd-6enpKeQO7FAoLA8HQel7p2-g=&amp;h=2948&amp;w=3843&amp;sz=1099&amp;hl=ar&amp;start=1&amp;zoom=1&amp;tbnid=8HXCpOaT0YQExM:&amp;tbnh=115&amp;tbnw=150&amp;prev=/images?q=CONGENITAL+SYPHILIS&amp;um=1&amp;hl=ar&amp;safe=active&amp;sa=N&amp;gbv=2&amp;tbs=isch:1&amp;um=1&amp;itbs=1" TargetMode="External"/><Relationship Id="rId4" Type="http://schemas.openxmlformats.org/officeDocument/2006/relationships/hyperlink" Target="http://en.wikipedia.org/wiki/File:2ndsyphil2.jpg" TargetMode="External"/><Relationship Id="rId9" Type="http://schemas.openxmlformats.org/officeDocument/2006/relationships/image" Target="../media/image31.jpeg"/><Relationship Id="rId14" Type="http://schemas.openxmlformats.org/officeDocument/2006/relationships/hyperlink" Target="http://www.google.com.sa/imgres?imgurl=http://s99.middlebury.edu/BI330A/projects/MAtt/Syphilis/sec9.gif&amp;imgrefurl=http://s99.middlebury.edu/BI330A/projects/MAtt/2.htm&amp;usg=__SXXR6BBtlZyLYOV7rYSfZdSxDl0=&amp;h=266&amp;w=375&amp;sz=48&amp;hl=ar&amp;start=102&amp;zoom=1&amp;tbnid=bdaIM8j0k1W_RM:&amp;tbnh=87&amp;tbnw=122&amp;prev=/images?q=SYPHILIS+SEROLOGY&amp;start=100&amp;um=1&amp;hl=ar&amp;safe=active&amp;sa=N&amp;gbv=2&amp;tbs=isch:1&amp;um=1&amp;itbs=1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Chlamydia, </a:t>
            </a:r>
            <a:r>
              <a:rPr lang="en-US" dirty="0">
                <a:solidFill>
                  <a:schemeClr val="tx1"/>
                </a:solidFill>
              </a:rPr>
              <a:t>Gonorrhea  </a:t>
            </a:r>
            <a:r>
              <a:rPr lang="en-US" b="1" dirty="0">
                <a:solidFill>
                  <a:schemeClr val="tx1"/>
                </a:solidFill>
              </a:rPr>
              <a:t>&amp; Syphilis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Prof. Hanan Habib &amp; Dr. Khalifa </a:t>
            </a:r>
            <a:r>
              <a:rPr lang="en-US" b="1" i="1" dirty="0" err="1">
                <a:solidFill>
                  <a:srgbClr val="002060"/>
                </a:solidFill>
              </a:rPr>
              <a:t>Binkhamis</a:t>
            </a:r>
            <a:endParaRPr lang="en-US" b="1" i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Department of Pathology, Microbiology Unit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College of Medicine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2248299" cy="981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50% of infants born to mothers excreting </a:t>
            </a:r>
            <a:r>
              <a:rPr lang="en-US" i="1" dirty="0" err="1"/>
              <a:t>C.trachomatis</a:t>
            </a:r>
            <a:r>
              <a:rPr lang="en-US" dirty="0"/>
              <a:t>  during labor  show evidence of infection during the first year of life. Most develop </a:t>
            </a:r>
            <a:r>
              <a:rPr lang="en-US" dirty="0">
                <a:solidFill>
                  <a:srgbClr val="C00000"/>
                </a:solidFill>
              </a:rPr>
              <a:t>inclusion conjunctivitis</a:t>
            </a:r>
            <a:r>
              <a:rPr lang="en-US" dirty="0"/>
              <a:t>, </a:t>
            </a:r>
            <a:r>
              <a:rPr lang="en-US" dirty="0">
                <a:solidFill>
                  <a:srgbClr val="002060"/>
                </a:solidFill>
              </a:rPr>
              <a:t>5-10% develop infant pneumonia syndrome</a:t>
            </a:r>
            <a:r>
              <a:rPr lang="en-US" dirty="0"/>
              <a:t>.</a:t>
            </a:r>
            <a:endParaRPr lang="ar-SA" dirty="0"/>
          </a:p>
          <a:p>
            <a:r>
              <a:rPr lang="en-US" b="1" dirty="0"/>
              <a:t>LGV caused by </a:t>
            </a:r>
            <a:r>
              <a:rPr lang="en-US" b="1" i="1" dirty="0" err="1"/>
              <a:t>C.trachomatis</a:t>
            </a:r>
            <a:r>
              <a:rPr lang="en-US" b="1" dirty="0"/>
              <a:t> strains </a:t>
            </a:r>
            <a:r>
              <a:rPr lang="en-US" b="1" dirty="0">
                <a:solidFill>
                  <a:srgbClr val="7030A0"/>
                </a:solidFill>
              </a:rPr>
              <a:t>L1,L2,L3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LGV</a:t>
            </a:r>
            <a:r>
              <a:rPr lang="en-US" dirty="0">
                <a:solidFill>
                  <a:srgbClr val="002060"/>
                </a:solidFill>
              </a:rPr>
              <a:t> is common in South America  and Africa.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Papule and inguinal </a:t>
            </a:r>
            <a:r>
              <a:rPr lang="en-US" dirty="0" err="1">
                <a:solidFill>
                  <a:srgbClr val="002060"/>
                </a:solidFill>
              </a:rPr>
              <a:t>lymphadenopathy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Chronic infection leads to abscesses, strictures and fistulas.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Diagnosis of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Chlamydia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genital infections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Polymerase chain reaction (PCR) 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the most sensitive methods of diagnosis. Performed on vaginal ,cervical , urethral swabs, or urine .</a:t>
            </a:r>
          </a:p>
          <a:p>
            <a:r>
              <a:rPr lang="en-US" b="1" dirty="0"/>
              <a:t>Isolation on tissue culture ( McCoy cell line) : </a:t>
            </a:r>
            <a:r>
              <a:rPr lang="en-US" b="1" i="1" dirty="0" err="1"/>
              <a:t>C.trachomatis</a:t>
            </a:r>
            <a:r>
              <a:rPr lang="en-US" b="1" dirty="0"/>
              <a:t> </a:t>
            </a:r>
            <a:r>
              <a:rPr lang="en-US" b="1" u="sng" dirty="0"/>
              <a:t>inclusions</a:t>
            </a:r>
            <a:r>
              <a:rPr lang="en-US" b="1" dirty="0"/>
              <a:t> can be seen by iodine or </a:t>
            </a:r>
            <a:r>
              <a:rPr lang="en-US" b="1" dirty="0" err="1"/>
              <a:t>Giemsa</a:t>
            </a:r>
            <a:r>
              <a:rPr lang="en-US" b="1" dirty="0"/>
              <a:t> stained smear. </a:t>
            </a:r>
          </a:p>
          <a:p>
            <a:pPr marL="0" indent="0">
              <a:buNone/>
            </a:pPr>
            <a:r>
              <a:rPr lang="en-US" b="1" dirty="0"/>
              <a:t>Rarely done</a:t>
            </a:r>
            <a:endParaRPr lang="ar-SA" b="1" dirty="0"/>
          </a:p>
        </p:txBody>
      </p:sp>
      <p:pic>
        <p:nvPicPr>
          <p:cNvPr id="4" name="Picture 2" descr="http://t0.gstatic.com/images?q=tbn:VOcwbIw9cJ2ZKM:http://eyemicrobiology.upmc.com/Images/Sub/Photochlaminclu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3699"/>
            <a:ext cx="2656936" cy="1524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035190"/>
            <a:ext cx="1981365" cy="13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Treatment &amp; Prevention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0070C0"/>
                </a:solidFill>
              </a:rPr>
              <a:t>  : </a:t>
            </a:r>
            <a:r>
              <a:rPr lang="en-US" dirty="0"/>
              <a:t>single dose for non- LGV infection.</a:t>
            </a:r>
          </a:p>
          <a:p>
            <a:r>
              <a:rPr lang="en-US" dirty="0">
                <a:solidFill>
                  <a:srgbClr val="C00000"/>
                </a:solidFill>
              </a:rPr>
              <a:t>Erythromycin  :</a:t>
            </a:r>
            <a:r>
              <a:rPr lang="en-US" dirty="0"/>
              <a:t> for pregnant women.</a:t>
            </a:r>
          </a:p>
          <a:p>
            <a:r>
              <a:rPr lang="en-US" dirty="0">
                <a:solidFill>
                  <a:srgbClr val="C00000"/>
                </a:solidFill>
              </a:rPr>
              <a:t>Doxycycline</a:t>
            </a:r>
            <a:r>
              <a:rPr lang="en-US" dirty="0"/>
              <a:t> :  for LGV.</a:t>
            </a:r>
          </a:p>
          <a:p>
            <a:r>
              <a:rPr lang="en-US" b="1" dirty="0"/>
              <a:t>Prevention</a:t>
            </a:r>
            <a:r>
              <a:rPr lang="en-US" dirty="0"/>
              <a:t> and control through early detection of asymptomatic cases , screening women under 25 years to reduce transmission to the sexual partner.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Gonorrhea: Clinical Aspects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STD disease acquired by direct genital contact. It is localized to mucosal surfaces with infrequent spread to blood or deep tissues. Caused by </a:t>
            </a:r>
            <a:r>
              <a:rPr lang="en-US" i="1" dirty="0" err="1"/>
              <a:t>N.gonorrheae</a:t>
            </a:r>
            <a:r>
              <a:rPr lang="en-US" i="1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Clinical manifestations: 2-5 days IP .</a:t>
            </a:r>
          </a:p>
          <a:p>
            <a:pPr>
              <a:buNone/>
            </a:pPr>
            <a:r>
              <a:rPr lang="en-US" b="1" dirty="0"/>
              <a:t>Men</a:t>
            </a:r>
            <a:r>
              <a:rPr lang="en-US" dirty="0"/>
              <a:t>: acute </a:t>
            </a:r>
            <a:r>
              <a:rPr lang="en-US" dirty="0" err="1"/>
              <a:t>urethritis</a:t>
            </a:r>
            <a:r>
              <a:rPr lang="en-US" dirty="0"/>
              <a:t> and acute profuse </a:t>
            </a:r>
            <a:r>
              <a:rPr lang="en-US" b="1" dirty="0">
                <a:solidFill>
                  <a:srgbClr val="C00000"/>
                </a:solidFill>
              </a:rPr>
              <a:t>purulent</a:t>
            </a:r>
            <a:r>
              <a:rPr lang="en-US" dirty="0"/>
              <a:t> urethral  discharge. </a:t>
            </a:r>
          </a:p>
          <a:p>
            <a:pPr>
              <a:buNone/>
            </a:pPr>
            <a:r>
              <a:rPr lang="en-US" b="1" dirty="0"/>
              <a:t>Women</a:t>
            </a:r>
            <a:r>
              <a:rPr lang="en-US" dirty="0"/>
              <a:t>: </a:t>
            </a:r>
            <a:r>
              <a:rPr lang="en-US" b="1" dirty="0" err="1">
                <a:solidFill>
                  <a:srgbClr val="C00000"/>
                </a:solidFill>
              </a:rPr>
              <a:t>mucopurulent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urethritis</a:t>
            </a:r>
            <a:r>
              <a:rPr lang="en-US" dirty="0"/>
              <a:t> with discharge.</a:t>
            </a:r>
          </a:p>
          <a:p>
            <a:pPr>
              <a:buNone/>
            </a:pPr>
            <a:r>
              <a:rPr lang="en-US" dirty="0"/>
              <a:t>In both sexes: urethritis 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Symptoms are similar to </a:t>
            </a:r>
            <a:r>
              <a:rPr lang="en-US" b="1" i="1" dirty="0">
                <a:solidFill>
                  <a:srgbClr val="002060"/>
                </a:solidFill>
              </a:rPr>
              <a:t>Chlamydia</a:t>
            </a:r>
            <a:r>
              <a:rPr lang="en-US" b="1" dirty="0">
                <a:solidFill>
                  <a:srgbClr val="002060"/>
                </a:solidFill>
              </a:rPr>
              <a:t> infection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err="1"/>
              <a:t>Pharyngitis</a:t>
            </a:r>
            <a:r>
              <a:rPr lang="en-US" dirty="0"/>
              <a:t> may occur.</a:t>
            </a:r>
          </a:p>
          <a:p>
            <a:pPr>
              <a:buNone/>
            </a:pPr>
            <a:r>
              <a:rPr lang="en-US" dirty="0"/>
              <a:t>Pelvic inflammatory disease ( PID) in women.</a:t>
            </a:r>
          </a:p>
          <a:p>
            <a:pPr>
              <a:buNone/>
            </a:pPr>
            <a:r>
              <a:rPr lang="en-US" dirty="0"/>
              <a:t>Conjunctivitis in neonates born to infected mothers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Pelvic Inflammatory Disease (PID)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PID occurs in 10-20% of cases, include fever, lower abdominal pain, adnexal tenderness, leukocytosis with or without signs of local infection.</a:t>
            </a:r>
          </a:p>
          <a:p>
            <a:r>
              <a:rPr lang="en-US" dirty="0" err="1"/>
              <a:t>Salpingitis</a:t>
            </a:r>
            <a:r>
              <a:rPr lang="en-US" dirty="0"/>
              <a:t> and pelvic peritonitis cause </a:t>
            </a:r>
            <a:r>
              <a:rPr lang="en-US" dirty="0">
                <a:solidFill>
                  <a:srgbClr val="C00000"/>
                </a:solidFill>
              </a:rPr>
              <a:t>scarring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infertility.</a:t>
            </a:r>
          </a:p>
          <a:p>
            <a:r>
              <a:rPr lang="en-US" dirty="0"/>
              <a:t>Disseminated </a:t>
            </a:r>
            <a:r>
              <a:rPr lang="en-US" dirty="0" err="1"/>
              <a:t>Gonoccocal</a:t>
            </a:r>
            <a:r>
              <a:rPr lang="en-US" dirty="0"/>
              <a:t> Infection ( DGI) due to spread to the bloodstream.</a:t>
            </a:r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Disseminated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Gonococcal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Infection (DGI)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spread of the bacteria to the blood stream.</a:t>
            </a:r>
          </a:p>
          <a:p>
            <a:r>
              <a:rPr lang="en-US" dirty="0"/>
              <a:t>Clinically : Fever, migratory arthralgia and arthritis. Purulent arthritis involving large joints.  Petechial and </a:t>
            </a:r>
            <a:r>
              <a:rPr lang="en-US" dirty="0" err="1"/>
              <a:t>maculopapular</a:t>
            </a:r>
            <a:r>
              <a:rPr lang="en-US" dirty="0"/>
              <a:t> rash.</a:t>
            </a:r>
          </a:p>
          <a:p>
            <a:r>
              <a:rPr lang="en-US" dirty="0">
                <a:solidFill>
                  <a:srgbClr val="C00000"/>
                </a:solidFill>
              </a:rPr>
              <a:t>Metastatic infections such as Endocarditis , Meningitis &amp; </a:t>
            </a:r>
            <a:r>
              <a:rPr lang="en-US" dirty="0" err="1">
                <a:solidFill>
                  <a:srgbClr val="C00000"/>
                </a:solidFill>
              </a:rPr>
              <a:t>Perihepatitis</a:t>
            </a:r>
            <a:r>
              <a:rPr lang="en-US" dirty="0">
                <a:solidFill>
                  <a:srgbClr val="C00000"/>
                </a:solidFill>
              </a:rPr>
              <a:t> may develop.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Epidemiology of Gonorrhea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Rates among adolescents are high, about 10% increase per year in USA .</a:t>
            </a:r>
          </a:p>
          <a:p>
            <a:r>
              <a:rPr lang="en-US" dirty="0">
                <a:solidFill>
                  <a:srgbClr val="C00000"/>
                </a:solidFill>
              </a:rPr>
              <a:t>Inability to detect asymptomatic cases such as women and patient fail to seek medical care hampers control .</a:t>
            </a:r>
          </a:p>
          <a:p>
            <a:r>
              <a:rPr lang="en-US" dirty="0"/>
              <a:t>Major reservoir for continued spread are asymptomatic cases.</a:t>
            </a:r>
          </a:p>
          <a:p>
            <a:r>
              <a:rPr lang="en-US" dirty="0"/>
              <a:t>Non-sexual transmission is rare.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Neisseria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gonorrheae</a:t>
            </a:r>
            <a:endParaRPr lang="ar-S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Gram negative </a:t>
            </a:r>
            <a:r>
              <a:rPr lang="en-US" dirty="0" err="1"/>
              <a:t>diplococci</a:t>
            </a:r>
            <a:r>
              <a:rPr lang="en-US" dirty="0"/>
              <a:t> grows on chocolate agar and on selective enriched media and CO2 required. Not a normal flora.</a:t>
            </a:r>
          </a:p>
          <a:p>
            <a:r>
              <a:rPr lang="en-US" b="1" dirty="0">
                <a:solidFill>
                  <a:srgbClr val="7030A0"/>
                </a:solidFill>
              </a:rPr>
              <a:t>Pathogenesis</a:t>
            </a:r>
            <a:r>
              <a:rPr lang="en-US" dirty="0"/>
              <a:t>: mainly a localized infection of epithelium ,leads to intense inflammation.</a:t>
            </a:r>
          </a:p>
          <a:p>
            <a:r>
              <a:rPr lang="en-US" dirty="0"/>
              <a:t>Posses </a:t>
            </a:r>
            <a:r>
              <a:rPr lang="en-US" dirty="0" err="1"/>
              <a:t>pili</a:t>
            </a:r>
            <a:r>
              <a:rPr lang="en-US" dirty="0"/>
              <a:t> and outer membrane proteins that mediate attachment to non-ciliated epithelium.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Diagnosis of Gonorrhea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Transport media required unless transfer to the lab. is immediate.</a:t>
            </a:r>
          </a:p>
          <a:p>
            <a:r>
              <a:rPr lang="en-US" dirty="0"/>
              <a:t>Direct smear for Gram stain of urethral specimens : </a:t>
            </a:r>
            <a:r>
              <a:rPr lang="en-US" b="1" dirty="0">
                <a:solidFill>
                  <a:srgbClr val="C00000"/>
                </a:solidFill>
              </a:rPr>
              <a:t>Gram negative diplococci within a neutrophil (intracellular)</a:t>
            </a:r>
            <a:r>
              <a:rPr lang="en-US" b="1" dirty="0"/>
              <a:t> .</a:t>
            </a:r>
            <a:r>
              <a:rPr lang="en-US" dirty="0"/>
              <a:t> </a:t>
            </a:r>
          </a:p>
          <a:p>
            <a:r>
              <a:rPr lang="en-US" dirty="0"/>
              <a:t>Culture on </a:t>
            </a:r>
            <a:r>
              <a:rPr lang="en-US" b="1" dirty="0">
                <a:solidFill>
                  <a:schemeClr val="tx2"/>
                </a:solidFill>
              </a:rPr>
              <a:t>Thayer-Martin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or other selective medium.</a:t>
            </a:r>
          </a:p>
          <a:p>
            <a:r>
              <a:rPr lang="en-US" dirty="0"/>
              <a:t>Confirmation : fermentation of </a:t>
            </a:r>
            <a:r>
              <a:rPr lang="en-US" b="1" dirty="0">
                <a:solidFill>
                  <a:srgbClr val="7030A0"/>
                </a:solidFill>
              </a:rPr>
              <a:t>glucose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only ( </a:t>
            </a:r>
            <a:r>
              <a:rPr lang="en-US" i="1" dirty="0"/>
              <a:t>does not ferment maltose or sucrose</a:t>
            </a:r>
            <a:r>
              <a:rPr lang="en-US" dirty="0"/>
              <a:t>) or </a:t>
            </a:r>
            <a:r>
              <a:rPr lang="en-US" b="1" dirty="0">
                <a:solidFill>
                  <a:srgbClr val="C00000"/>
                </a:solidFill>
              </a:rPr>
              <a:t>Co-agglutination test.</a:t>
            </a:r>
          </a:p>
          <a:p>
            <a:pPr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Nucleic acid amplification tests (</a:t>
            </a:r>
            <a:r>
              <a:rPr lang="en-US" dirty="0">
                <a:solidFill>
                  <a:srgbClr val="C00000"/>
                </a:solidFill>
              </a:rPr>
              <a:t>PCR</a:t>
            </a:r>
            <a:r>
              <a:rPr lang="en-US" dirty="0">
                <a:solidFill>
                  <a:prstClr val="black"/>
                </a:solidFill>
              </a:rPr>
              <a:t>) is an option for diagnosing genital infections.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es.midlandstech.edu/carterp/Courses/bio225/chap26/26-07_PusSm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1125"/>
            <a:ext cx="3962400" cy="4498675"/>
          </a:xfrm>
          <a:prstGeom prst="rect">
            <a:avLst/>
          </a:prstGeom>
          <a:noFill/>
        </p:spPr>
      </p:pic>
      <p:pic>
        <p:nvPicPr>
          <p:cNvPr id="16386" name="Picture 2" descr="http://www.medicine.uiowa.edu/cme/clia/images/testID11/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DCD8FD3-2343-46AE-8777-9E3555F0EE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Treatment of Gonorrhea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Guided by local resistance pattern  and susceptibility testing. Partner should be treated as well.</a:t>
            </a:r>
          </a:p>
          <a:p>
            <a:r>
              <a:rPr lang="en-US" dirty="0">
                <a:solidFill>
                  <a:srgbClr val="C00000"/>
                </a:solidFill>
              </a:rPr>
              <a:t>Ceftriaxone IM </a:t>
            </a:r>
            <a:r>
              <a:rPr lang="en-US" dirty="0"/>
              <a:t>(or oral </a:t>
            </a:r>
            <a:r>
              <a:rPr lang="en-US" dirty="0" err="1">
                <a:solidFill>
                  <a:srgbClr val="C00000"/>
                </a:solidFill>
              </a:rPr>
              <a:t>Cefixime</a:t>
            </a:r>
            <a:r>
              <a:rPr lang="en-US" dirty="0"/>
              <a:t> ) recommended.</a:t>
            </a:r>
          </a:p>
          <a:p>
            <a:pPr lvl="1"/>
            <a:r>
              <a:rPr lang="en-US" dirty="0"/>
              <a:t>Combination with Azithromycin recommended</a:t>
            </a:r>
          </a:p>
          <a:p>
            <a:r>
              <a:rPr lang="en-US" b="1" dirty="0"/>
              <a:t>Alternatives: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Ciprofloxacin</a:t>
            </a:r>
            <a:r>
              <a:rPr lang="en-US" dirty="0"/>
              <a:t> or </a:t>
            </a:r>
            <a:r>
              <a:rPr lang="en-US" dirty="0" err="1">
                <a:solidFill>
                  <a:srgbClr val="C00000"/>
                </a:solidFill>
              </a:rPr>
              <a:t>Ofloxacin</a:t>
            </a:r>
            <a:r>
              <a:rPr lang="en-US" dirty="0"/>
              <a:t> </a:t>
            </a:r>
          </a:p>
          <a:p>
            <a:pPr lvl="1"/>
            <a:r>
              <a:rPr lang="en-US" dirty="0" err="1">
                <a:solidFill>
                  <a:srgbClr val="C00000"/>
                </a:solidFill>
              </a:rPr>
              <a:t>Azithromycin</a:t>
            </a:r>
            <a:r>
              <a:rPr lang="en-US" dirty="0">
                <a:solidFill>
                  <a:srgbClr val="C00000"/>
                </a:solidFill>
              </a:rPr>
              <a:t>,  </a:t>
            </a:r>
            <a:r>
              <a:rPr lang="en-US" dirty="0" err="1">
                <a:solidFill>
                  <a:srgbClr val="C00000"/>
                </a:solidFill>
              </a:rPr>
              <a:t>Doxycycline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 </a:t>
            </a:r>
            <a:r>
              <a:rPr lang="en-US" i="1" dirty="0"/>
              <a:t>orally for 7 days</a:t>
            </a:r>
            <a:r>
              <a:rPr lang="en-US" dirty="0"/>
              <a:t>) both cover </a:t>
            </a:r>
            <a:r>
              <a:rPr lang="en-US" i="1" dirty="0" err="1"/>
              <a:t>C.trachomatis</a:t>
            </a:r>
            <a:r>
              <a:rPr lang="en-US" dirty="0"/>
              <a:t> infection as well .</a:t>
            </a:r>
          </a:p>
          <a:p>
            <a:r>
              <a:rPr lang="en-US" dirty="0"/>
              <a:t>Counseling.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Syphilis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chronic</a:t>
            </a:r>
            <a:r>
              <a:rPr lang="en-US" dirty="0"/>
              <a:t> systemic infection , sexually transmitted , caused by a spiral organism called </a:t>
            </a:r>
            <a:r>
              <a:rPr lang="en-US" i="1" dirty="0" err="1"/>
              <a:t>Treponema</a:t>
            </a:r>
            <a:r>
              <a:rPr lang="en-US" i="1" dirty="0"/>
              <a:t> </a:t>
            </a:r>
            <a:r>
              <a:rPr lang="en-US" i="1" dirty="0" err="1"/>
              <a:t>pallidum</a:t>
            </a:r>
            <a:r>
              <a:rPr lang="en-US" i="1" dirty="0"/>
              <a:t> </a:t>
            </a:r>
            <a:r>
              <a:rPr lang="en-US" dirty="0" err="1"/>
              <a:t>subsp.</a:t>
            </a:r>
            <a:r>
              <a:rPr lang="en-US" i="1" dirty="0" err="1"/>
              <a:t>pallidum</a:t>
            </a:r>
            <a:r>
              <a:rPr lang="en-US" dirty="0"/>
              <a:t> .</a:t>
            </a:r>
          </a:p>
          <a:p>
            <a:r>
              <a:rPr lang="en-US" dirty="0"/>
              <a:t>The organism grow on cultured mammalian cells </a:t>
            </a:r>
            <a:r>
              <a:rPr lang="en-US" b="1" dirty="0"/>
              <a:t>only</a:t>
            </a:r>
            <a:r>
              <a:rPr lang="en-US" dirty="0"/>
              <a:t> , </a:t>
            </a:r>
            <a:r>
              <a:rPr lang="en-US" b="1" dirty="0"/>
              <a:t>NOT </a:t>
            </a:r>
            <a:r>
              <a:rPr lang="en-US" dirty="0"/>
              <a:t>stained by Gram stain  but readily seen only by </a:t>
            </a:r>
            <a:r>
              <a:rPr lang="en-US" dirty="0" err="1"/>
              <a:t>immunoflurescence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IF)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dark filed microscopy </a:t>
            </a:r>
            <a:r>
              <a:rPr lang="en-US" dirty="0"/>
              <a:t>or </a:t>
            </a:r>
            <a:r>
              <a:rPr lang="en-US" dirty="0">
                <a:solidFill>
                  <a:srgbClr val="C00000"/>
                </a:solidFill>
              </a:rPr>
              <a:t>silver impregnation histology technique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13314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514600" cy="13716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y9I2U1HfFrS76M:http://www.brooksidepress.org/Products/OperationalMedicine/DATA/operationalmed/Manuals/GMOManual/clinical/Dermatology/Treponema%2520pallidum500.jpg">
            <a:hlinkClick r:id="rId4" invalidUrl="http://www.google.com/imgres?imgurl=http://www.brooksidepress.org/Products/OperationalMedicine/DATA/operationalmed/Manuals/GMOManual/clinical/Dermatology/Treponema 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514600" cy="16002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DfqJxKd114j1wM:http://depts.washington.edu/nnptc/online_training/std_handbook/gallery/images/treponemapallid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029200"/>
            <a:ext cx="2209800" cy="13716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klTjxsFSdb7EfM:http://www.digitalsmicroscope.com/wp-content/uploads/2010/10/dark-field-microscop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57200"/>
            <a:ext cx="15240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Epidemiology of Syphilis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exclusively human pathogen.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Transmission by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contact with mucosal surfaces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blood,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less commonly by non-genital contacts with a lesion, sharing needles by IV drug users, or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transplacental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transmission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to fetus.</a:t>
            </a:r>
          </a:p>
          <a:p>
            <a:r>
              <a:rPr lang="en-US" b="1" dirty="0">
                <a:solidFill>
                  <a:srgbClr val="7030A0"/>
                </a:solidFill>
              </a:rPr>
              <a:t>Early disease is infectious.</a:t>
            </a:r>
          </a:p>
          <a:p>
            <a:r>
              <a:rPr lang="en-US" dirty="0"/>
              <a:t>Late disease is not infectious .</a:t>
            </a:r>
            <a:endParaRPr lang="ar-SA" dirty="0"/>
          </a:p>
        </p:txBody>
      </p:sp>
      <p:pic>
        <p:nvPicPr>
          <p:cNvPr id="12290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90600"/>
            <a:ext cx="1171575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Pathogenesis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Bacteria  access through </a:t>
            </a:r>
            <a:r>
              <a:rPr lang="en-US" dirty="0" err="1"/>
              <a:t>inapparent</a:t>
            </a:r>
            <a:r>
              <a:rPr lang="en-US" dirty="0"/>
              <a:t> skin or mucosal breaks.</a:t>
            </a:r>
          </a:p>
          <a:p>
            <a:r>
              <a:rPr lang="en-US" dirty="0"/>
              <a:t>Slow multiplication , </a:t>
            </a:r>
            <a:r>
              <a:rPr lang="en-US" b="1" dirty="0">
                <a:solidFill>
                  <a:srgbClr val="C00000"/>
                </a:solidFill>
              </a:rPr>
              <a:t>endarteritis </a:t>
            </a:r>
            <a:r>
              <a:rPr lang="en-US" b="1" dirty="0">
                <a:solidFill>
                  <a:srgbClr val="002060"/>
                </a:solidFill>
              </a:rPr>
              <a:t>&amp; 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granulomas.</a:t>
            </a:r>
          </a:p>
          <a:p>
            <a:r>
              <a:rPr lang="en-US" b="1" dirty="0">
                <a:solidFill>
                  <a:srgbClr val="002060"/>
                </a:solidFill>
              </a:rPr>
              <a:t>Ulcer heals but spirochete disseminate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Latent periods may be due to surface binding of host components.</a:t>
            </a:r>
          </a:p>
          <a:p>
            <a:r>
              <a:rPr lang="en-US" dirty="0">
                <a:solidFill>
                  <a:srgbClr val="7030A0"/>
                </a:solidFill>
              </a:rPr>
              <a:t>Injury is due to delayed hypersensitivity responses to the persistence of the spirochetes.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Clinical Manifestations: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Stages of Syphilis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Primary syphilis</a:t>
            </a:r>
            <a:r>
              <a:rPr lang="en-US" dirty="0"/>
              <a:t>: </a:t>
            </a:r>
            <a:r>
              <a:rPr lang="en-US" b="1" dirty="0"/>
              <a:t>chancre</a:t>
            </a:r>
            <a:r>
              <a:rPr lang="en-US" dirty="0"/>
              <a:t> is a </a:t>
            </a:r>
            <a:r>
              <a:rPr lang="en-US" b="1" dirty="0"/>
              <a:t>painless,</a:t>
            </a:r>
            <a:r>
              <a:rPr lang="en-US" dirty="0"/>
              <a:t> indurated ulcer with firm base and raised margins on external genitalia or cervix ,anal or oral site, appear after an IP of about 2-6 weeks .</a:t>
            </a:r>
          </a:p>
          <a:p>
            <a:r>
              <a:rPr lang="en-US" dirty="0"/>
              <a:t>Enlarged inguinal lymph nodes may persist for months.</a:t>
            </a:r>
          </a:p>
          <a:p>
            <a:r>
              <a:rPr lang="en-US" dirty="0"/>
              <a:t>Lesion is infectious</a:t>
            </a:r>
          </a:p>
          <a:p>
            <a:r>
              <a:rPr lang="en-US" dirty="0"/>
              <a:t>Lesion heals spontaneously after 4-6 weeks.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Secondary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Develops 2-8 weeks after primary lesion healed.</a:t>
            </a:r>
          </a:p>
          <a:p>
            <a:r>
              <a:rPr lang="en-US" dirty="0"/>
              <a:t>Characterized by symmetric </a:t>
            </a:r>
            <a:r>
              <a:rPr lang="en-US" dirty="0" err="1"/>
              <a:t>mucocutaneous</a:t>
            </a:r>
            <a:r>
              <a:rPr lang="en-US" dirty="0"/>
              <a:t> rash , mouth lesions ( snail track ulcers) and generalized non-tender lymph nodes enlargement ( </a:t>
            </a:r>
            <a:r>
              <a:rPr lang="en-US" b="1" i="1" dirty="0">
                <a:solidFill>
                  <a:srgbClr val="C00000"/>
                </a:solidFill>
              </a:rPr>
              <a:t>full of spirochete</a:t>
            </a:r>
            <a:r>
              <a:rPr lang="en-US" dirty="0"/>
              <a:t>) with </a:t>
            </a:r>
            <a:r>
              <a:rPr lang="en-US" dirty="0" err="1"/>
              <a:t>bacteremia</a:t>
            </a:r>
            <a:r>
              <a:rPr lang="en-US" dirty="0"/>
              <a:t> causing fever, malaise and other systemic manifestations.</a:t>
            </a:r>
          </a:p>
          <a:p>
            <a:r>
              <a:rPr lang="en-US" dirty="0"/>
              <a:t>Skin lesion distributed on trunk and extremities often palms, soles and face.</a:t>
            </a:r>
          </a:p>
          <a:p>
            <a:r>
              <a:rPr lang="en-US" dirty="0"/>
              <a:t>1/3 develop </a:t>
            </a:r>
            <a:r>
              <a:rPr lang="en-US" b="1" dirty="0" err="1">
                <a:solidFill>
                  <a:srgbClr val="C00000"/>
                </a:solidFill>
              </a:rPr>
              <a:t>Condylomata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Lata</a:t>
            </a:r>
            <a:r>
              <a:rPr lang="en-US" dirty="0"/>
              <a:t>: which are painless mucosal warty erosions on genital area and perineum.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Secondary lesion resolve after few days to many weeks but disease continue in 1/3 of patients. Disease enter into a latent state.</a:t>
            </a:r>
          </a:p>
          <a:p>
            <a:pPr>
              <a:buNone/>
            </a:pPr>
            <a:r>
              <a:rPr lang="en-US" dirty="0"/>
              <a:t>Lesions are infectious.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Latent syphilis</a:t>
            </a:r>
            <a:r>
              <a:rPr lang="en-US" dirty="0"/>
              <a:t>: a stage where there is no clinical manifestations but infection evident by </a:t>
            </a:r>
            <a:r>
              <a:rPr lang="en-US" b="1" dirty="0">
                <a:solidFill>
                  <a:srgbClr val="0070C0"/>
                </a:solidFill>
              </a:rPr>
              <a:t>serological tests</a:t>
            </a:r>
            <a:r>
              <a:rPr lang="en-US" dirty="0"/>
              <a:t>. Relapse cease.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</a:rPr>
              <a:t>Risk of blood-borne transmission from relapsing infection or from mother to fetus continue.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Tertiary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Occurs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dirty="0"/>
              <a:t>in 1/3 of untreated cases. Manifestations may appear after 15-20 years or may be asymptomatic but serological tests positive.</a:t>
            </a:r>
          </a:p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</a:rPr>
              <a:t>Neurosyphilis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chronic meningitis, with increased cells and protein in CSF, leads to degenerative changes and psychosis.  </a:t>
            </a:r>
            <a:r>
              <a:rPr lang="en-US" dirty="0" err="1"/>
              <a:t>Demylination</a:t>
            </a:r>
            <a:r>
              <a:rPr lang="en-US" dirty="0"/>
              <a:t> causes peripheral neuropathies. Most advanced cases result in </a:t>
            </a:r>
            <a:r>
              <a:rPr lang="en-US" b="1" dirty="0">
                <a:solidFill>
                  <a:srgbClr val="C00000"/>
                </a:solidFill>
              </a:rPr>
              <a:t>paresis</a:t>
            </a:r>
            <a:r>
              <a:rPr lang="en-US" dirty="0"/>
              <a:t> (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i="1" dirty="0"/>
              <a:t>ersonality,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i="1" dirty="0"/>
              <a:t>ffect ,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1" dirty="0"/>
              <a:t>eflexes, </a:t>
            </a:r>
            <a:r>
              <a:rPr lang="en-US" b="1" i="1" dirty="0">
                <a:solidFill>
                  <a:srgbClr val="C00000"/>
                </a:solidFill>
              </a:rPr>
              <a:t>e</a:t>
            </a:r>
            <a:r>
              <a:rPr lang="en-US" i="1" dirty="0"/>
              <a:t>yes, </a:t>
            </a:r>
            <a:r>
              <a:rPr lang="en-US" b="1" i="1" dirty="0" err="1">
                <a:solidFill>
                  <a:srgbClr val="C00000"/>
                </a:solidFill>
              </a:rPr>
              <a:t>s</a:t>
            </a:r>
            <a:r>
              <a:rPr lang="en-US" i="1" dirty="0" err="1"/>
              <a:t>enorium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i</a:t>
            </a:r>
            <a:r>
              <a:rPr lang="en-US" i="1" dirty="0"/>
              <a:t>ntellect, </a:t>
            </a: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i="1" dirty="0"/>
              <a:t>peech) </a:t>
            </a:r>
            <a:r>
              <a:rPr lang="en-US" dirty="0"/>
              <a:t>due to the effect on the brain parenchyma and posterior columns of spinal cord and dorsal roots</a:t>
            </a:r>
            <a:r>
              <a:rPr lang="en-US" i="1" dirty="0"/>
              <a:t>.</a:t>
            </a:r>
            <a:endParaRPr lang="ar-SA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Cardiovascular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Due to </a:t>
            </a:r>
            <a:r>
              <a:rPr lang="en-US" b="1" dirty="0">
                <a:solidFill>
                  <a:srgbClr val="C00000"/>
                </a:solidFill>
              </a:rPr>
              <a:t>arteritis,</a:t>
            </a:r>
            <a:r>
              <a:rPr lang="en-US" dirty="0"/>
              <a:t> leads to aneurysm of aorta and aortic valve ring.</a:t>
            </a:r>
          </a:p>
          <a:p>
            <a:pPr>
              <a:buNone/>
            </a:pPr>
            <a:r>
              <a:rPr lang="en-US" dirty="0"/>
              <a:t>Localized  granulomatous reaction called </a:t>
            </a:r>
            <a:r>
              <a:rPr lang="en-US" b="1" dirty="0" err="1">
                <a:solidFill>
                  <a:srgbClr val="002060"/>
                </a:solidFill>
              </a:rPr>
              <a:t>gumma</a:t>
            </a:r>
            <a:r>
              <a:rPr lang="en-US" dirty="0"/>
              <a:t> on skin, bones, joints or other organs leads to local destruction .</a:t>
            </a:r>
          </a:p>
          <a:p>
            <a:r>
              <a:rPr lang="en-US" b="1" dirty="0"/>
              <a:t>Congenital syphilis :</a:t>
            </a:r>
            <a:r>
              <a:rPr lang="en-US" dirty="0"/>
              <a:t>develop if the mother not treated ,fetus susceptible </a:t>
            </a:r>
            <a:r>
              <a:rPr lang="en-US" b="1" dirty="0">
                <a:solidFill>
                  <a:srgbClr val="7030A0"/>
                </a:solidFill>
              </a:rPr>
              <a:t>after 4</a:t>
            </a:r>
            <a:r>
              <a:rPr lang="en-US" b="1" baseline="30000" dirty="0">
                <a:solidFill>
                  <a:srgbClr val="7030A0"/>
                </a:solidFill>
              </a:rPr>
              <a:t>th</a:t>
            </a:r>
            <a:r>
              <a:rPr lang="en-US" b="1" dirty="0">
                <a:solidFill>
                  <a:srgbClr val="7030A0"/>
                </a:solidFill>
              </a:rPr>
              <a:t> month </a:t>
            </a:r>
            <a:r>
              <a:rPr lang="en-US" dirty="0"/>
              <a:t>of gestation. Fetal loss or congenital syphilis result. Rhinitis ,rash and bone changes ( </a:t>
            </a:r>
            <a:r>
              <a:rPr lang="en-US" i="1" dirty="0">
                <a:solidFill>
                  <a:srgbClr val="7030A0"/>
                </a:solidFill>
              </a:rPr>
              <a:t>saddle nose, saber shine</a:t>
            </a:r>
            <a:r>
              <a:rPr lang="en-US" dirty="0"/>
              <a:t>) anemia ,thrombocytopenia, and liver failure.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ÙØªÙØ¬Ø© Ø¨Ø­Ø« Ø§ÙØµÙØ± Ø¹Ù âªchart syphilis serology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8" y="228600"/>
            <a:ext cx="8763000" cy="631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FB7CFD-2B78-4403-A9B9-ACA45D85B5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582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3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Laboratory Diagnosis of Syphilis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 microscopic examination </a:t>
            </a:r>
            <a:r>
              <a:rPr lang="en-US" dirty="0"/>
              <a:t>of a smear of a smear from primary or secondary lesions using dark field microscopy </a:t>
            </a:r>
            <a:r>
              <a:rPr lang="en-US" dirty="0">
                <a:solidFill>
                  <a:schemeClr val="tx2"/>
                </a:solidFill>
              </a:rPr>
              <a:t>rarely used</a:t>
            </a:r>
            <a:r>
              <a:rPr lang="en-US" dirty="0"/>
              <a:t>. Has many limitations. </a:t>
            </a:r>
            <a:r>
              <a:rPr lang="en-US" i="1" dirty="0"/>
              <a:t>If positive , confirms the diagnosis.</a:t>
            </a:r>
          </a:p>
          <a:p>
            <a:endParaRPr lang="en-US" dirty="0"/>
          </a:p>
          <a:p>
            <a:r>
              <a:rPr lang="en-US" b="1" dirty="0"/>
              <a:t>Serologic tests </a:t>
            </a:r>
            <a:r>
              <a:rPr lang="en-US" dirty="0"/>
              <a:t>commonly used: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Specific Treponemal tests</a:t>
            </a:r>
            <a:r>
              <a:rPr lang="en-US" dirty="0"/>
              <a:t>: used initially for diagnosis and for confirmation.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Nonspecific Treponemal tests </a:t>
            </a:r>
            <a:r>
              <a:rPr lang="en-US" dirty="0"/>
              <a:t>: used for screening and follow up of therapy.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33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Syphilis Serology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Nontreponemal tests</a:t>
            </a:r>
            <a:r>
              <a:rPr lang="en-US" dirty="0"/>
              <a:t>: Nonspecific ,directed against lipoidal antigens released as a result of cell damage .Becomes positive 6 weeks after infection: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Rapid Plasma </a:t>
            </a:r>
            <a:r>
              <a:rPr lang="en-US" dirty="0" err="1"/>
              <a:t>Reagin</a:t>
            </a:r>
            <a:r>
              <a:rPr lang="en-US" dirty="0"/>
              <a:t> (</a:t>
            </a:r>
            <a:r>
              <a:rPr lang="en-US" b="1" dirty="0">
                <a:solidFill>
                  <a:srgbClr val="C00000"/>
                </a:solidFill>
              </a:rPr>
              <a:t>RPR</a:t>
            </a:r>
            <a:r>
              <a:rPr lang="en-US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Venereal Disease Research Laboratory ( </a:t>
            </a:r>
            <a:r>
              <a:rPr lang="en-US" b="1" dirty="0">
                <a:solidFill>
                  <a:srgbClr val="C00000"/>
                </a:solidFill>
              </a:rPr>
              <a:t>VDRL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dirty="0"/>
              <a:t> Becomes positive during the primary stage ( </a:t>
            </a:r>
            <a:r>
              <a:rPr lang="en-US" i="1" dirty="0"/>
              <a:t>possible exception HIV</a:t>
            </a:r>
            <a:r>
              <a:rPr lang="en-US" dirty="0"/>
              <a:t>) ,antibody peak in secondary syphilis. Negative following effective therapy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Used for screening , staging the disease &amp;  follow up therapy</a:t>
            </a:r>
            <a:r>
              <a:rPr lang="en-US" dirty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Syphilis Serology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Treponemal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tests :</a:t>
            </a:r>
          </a:p>
          <a:p>
            <a:pPr marL="0" indent="0">
              <a:buNone/>
            </a:pPr>
            <a:r>
              <a:rPr lang="en-US" dirty="0"/>
              <a:t> Specific to </a:t>
            </a:r>
            <a:r>
              <a:rPr lang="en-US" dirty="0" err="1"/>
              <a:t>treponemal</a:t>
            </a:r>
            <a:r>
              <a:rPr lang="en-US" dirty="0"/>
              <a:t> antigens . Detect IgG and IgM directed against treponema membrane lipoproteins.</a:t>
            </a:r>
          </a:p>
          <a:p>
            <a:pPr marL="0" indent="0">
              <a:buNone/>
            </a:pPr>
            <a:r>
              <a:rPr lang="en-US" dirty="0"/>
              <a:t>Becomes positive after 3 weeks  after infection. </a:t>
            </a:r>
            <a:r>
              <a:rPr lang="en-US" b="1" dirty="0"/>
              <a:t>Used for confirmation of RPR &amp; VDRL</a:t>
            </a:r>
            <a:r>
              <a:rPr lang="en-US" dirty="0"/>
              <a:t>. Remain positive even after effective therapy .Commonly used tests are: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FTA-ABS</a:t>
            </a:r>
            <a:r>
              <a:rPr lang="en-US" dirty="0"/>
              <a:t> ( Flu0rescent Treponemal Antibody-Absorption)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TP -PA</a:t>
            </a:r>
            <a:r>
              <a:rPr lang="en-US" dirty="0"/>
              <a:t>( T. palladium Particle Agglutination)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C00000"/>
                </a:solidFill>
              </a:rPr>
              <a:t>EIA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 Enzyme </a:t>
            </a:r>
            <a:r>
              <a:rPr lang="en-US" dirty="0" err="1"/>
              <a:t>Immuonoassay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03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A42283-A909-4D9B-B9AF-BE30FFBA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93A58D8-75C3-47A9-AF64-DBE6D319B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47088"/>
            <a:ext cx="8229600" cy="44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6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35167F5-13E2-4714-9227-C4676A173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648200" cy="60198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A2A05AD-D6EC-4CDE-B239-4271FAD9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1000"/>
            <a:ext cx="4343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7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D162F56-70C2-46FF-8D63-E36F6865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887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Syphilis serology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1"/>
            <a:ext cx="397493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47089"/>
            <a:ext cx="4419983" cy="257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42" y="4343400"/>
            <a:ext cx="4048095" cy="22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43988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4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0A837D-0DEF-4E80-9A22-075A2D49A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FTA-ABS TEST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11505D5-4887-43CF-9489-28C1E49C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" y="1752600"/>
            <a:ext cx="8201025" cy="440131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D6B42A8-8569-48DC-A3FE-6D7C1BF44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81023"/>
            <a:ext cx="1752857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0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syphilis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obligate intracellular bacteria with elements of bacteria but no rigid cell wall.</a:t>
            </a:r>
          </a:p>
          <a:p>
            <a:r>
              <a:rPr lang="en-US" dirty="0"/>
              <a:t>Fail to grow on artificial media</a:t>
            </a:r>
          </a:p>
          <a:p>
            <a:r>
              <a:rPr lang="en-US" dirty="0"/>
              <a:t>Uses host cell metabolism for growth and replication.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305799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1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58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86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Syphilis manifestations 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http://upload.wikimedia.org/wikipedia/commons/thumb/e/e4/Extragenital_syphilitic_chancre_of_the_left_index_finger_PHIL_4147_lores.jpg/220px-Extragenital_syphilitic_chancre_of_the_left_index_finger_PHIL_4147_lor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2247900" cy="22098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e/eb/2ndsyphil2.jpg/120px-2ndsyphil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752600"/>
            <a:ext cx="2438400" cy="236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b/bd/Secondary_Syphilis_on_palms_CDC_6809_lores.rsh.jpg/120px-Secondary_Syphilis_on_palms_CDC_6809_lores.rsh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752600"/>
            <a:ext cx="2514600" cy="22860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diFCIlFnuPncnM:http://www.isradiology.org/tropical_deseases/tmcr/chapter35/large35/35-15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400" y="4267200"/>
            <a:ext cx="1600200" cy="19050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8HXCpOaT0YQExM:http://upload.wikimedia.org/wikipedia/commons/9/96/Hutchinson_teeth_congenital_syphilis_PHIL_2385.rsh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4419600"/>
            <a:ext cx="1905000" cy="18288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8euAA7Dhbn6udM:http://www.sehha.com/diseases/id/syphilis/chancre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1828800"/>
            <a:ext cx="2133600" cy="1981200"/>
          </a:xfrm>
          <a:prstGeom prst="rect">
            <a:avLst/>
          </a:prstGeom>
          <a:noFill/>
        </p:spPr>
      </p:pic>
      <p:pic>
        <p:nvPicPr>
          <p:cNvPr id="1042" name="Picture 18" descr="http://t0.gstatic.com/images?q=tbn:bdaIM8j0k1W_RM:http://s99.middlebury.edu/BI330A/projects/MAtt/Syphilis/sec9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3200" y="4419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Summary of Syphilis Serology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Reverse Sequence Syphilis Serology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Stage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Treponemal</a:t>
            </a:r>
            <a:r>
              <a:rPr lang="en-US" dirty="0"/>
              <a:t> tests 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FTA-ABS , MP PA , EIA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Non-Treponemal tests </a:t>
            </a:r>
            <a:r>
              <a:rPr lang="en-US" dirty="0">
                <a:solidFill>
                  <a:srgbClr val="C00000"/>
                </a:solidFill>
              </a:rPr>
              <a:t>( RPR or VDRL)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C00000"/>
                </a:solidFill>
              </a:rPr>
              <a:t>IgM</a:t>
            </a:r>
            <a:r>
              <a:rPr lang="en-US" dirty="0"/>
              <a:t> antibody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Positive</a:t>
            </a:r>
            <a:r>
              <a:rPr lang="en-US" dirty="0"/>
              <a:t> in all stages , confirms RPR &amp; VDRL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Positive</a:t>
            </a:r>
            <a:r>
              <a:rPr lang="en-US" dirty="0"/>
              <a:t> during primary &amp; secondary stages .Used for screening ,staging and follow up effective therapy.</a:t>
            </a:r>
          </a:p>
          <a:p>
            <a:endParaRPr lang="en-US" dirty="0"/>
          </a:p>
          <a:p>
            <a:r>
              <a:rPr lang="en-US" dirty="0"/>
              <a:t>Congenital syphilis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Treatment and Prevention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Treponema</a:t>
            </a:r>
            <a:r>
              <a:rPr lang="en-US" b="1" dirty="0"/>
              <a:t> is sensitive to </a:t>
            </a:r>
            <a:r>
              <a:rPr lang="en-US" b="1" dirty="0">
                <a:solidFill>
                  <a:srgbClr val="C00000"/>
                </a:solidFill>
              </a:rPr>
              <a:t>Penicillin.</a:t>
            </a:r>
          </a:p>
          <a:p>
            <a:r>
              <a:rPr lang="en-US" dirty="0"/>
              <a:t>Hypersensitive patients treated with Tetracycline, Erythromycin or </a:t>
            </a:r>
            <a:r>
              <a:rPr lang="en-US" dirty="0" err="1"/>
              <a:t>Cephalosporins</a:t>
            </a:r>
            <a:endParaRPr lang="en-US" dirty="0"/>
          </a:p>
          <a:p>
            <a:r>
              <a:rPr lang="en-US" b="1" dirty="0"/>
              <a:t>Prevention</a:t>
            </a:r>
            <a:r>
              <a:rPr lang="en-US" dirty="0"/>
              <a:t>: counseling.</a:t>
            </a:r>
            <a:endParaRPr lang="ar-S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Take Home Message</a:t>
            </a: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Syphilis, Chlamydia and Gonorrhea are main STDs ,caused by delicate organisms ,cannot survive outside the body.</a:t>
            </a:r>
          </a:p>
          <a:p>
            <a:r>
              <a:rPr lang="en-US" dirty="0"/>
              <a:t>Infection may not be localized.</a:t>
            </a:r>
          </a:p>
          <a:p>
            <a:r>
              <a:rPr lang="en-US" dirty="0"/>
              <a:t>Clinical presentation may be similar ( urethral or genital discharge, ulcers ).</a:t>
            </a:r>
          </a:p>
          <a:p>
            <a:r>
              <a:rPr lang="en-US" dirty="0"/>
              <a:t>One or more organisms ( Bacteria, virus, parasite ) may be transmitted by sexual contact.</a:t>
            </a:r>
          </a:p>
          <a:p>
            <a:r>
              <a:rPr lang="en-US" dirty="0"/>
              <a:t>Screening for HIV required .</a:t>
            </a:r>
          </a:p>
          <a:p>
            <a:r>
              <a:rPr lang="en-US" dirty="0"/>
              <a:t>If not treated early may end in serious complications  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16349"/>
              </a:buClr>
              <a:buSzPct val="85000"/>
              <a:buNone/>
              <a:defRPr/>
            </a:pPr>
            <a:r>
              <a:rPr lang="en-US" sz="2800" i="1" dirty="0">
                <a:solidFill>
                  <a:prstClr val="black"/>
                </a:solidFill>
                <a:latin typeface="Georgia"/>
              </a:rPr>
              <a:t>Ryan, Kenneth J. </a:t>
            </a:r>
            <a:r>
              <a:rPr lang="en-US" sz="2800" i="1" dirty="0" err="1">
                <a:solidFill>
                  <a:prstClr val="black"/>
                </a:solidFill>
                <a:latin typeface="Georgia"/>
              </a:rPr>
              <a:t>Sherris</a:t>
            </a:r>
            <a:r>
              <a:rPr lang="en-US" sz="2800" i="1" dirty="0">
                <a:solidFill>
                  <a:prstClr val="black"/>
                </a:solidFill>
                <a:latin typeface="Georgia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Medical Microbiology. Latest edition.  Mc </a:t>
            </a:r>
            <a:r>
              <a:rPr lang="en-US" sz="2800" dirty="0" err="1">
                <a:solidFill>
                  <a:prstClr val="black"/>
                </a:solidFill>
                <a:latin typeface="Georgia"/>
              </a:rPr>
              <a:t>Graw</a:t>
            </a:r>
            <a:r>
              <a:rPr lang="en-US" sz="2800" dirty="0">
                <a:solidFill>
                  <a:prstClr val="black"/>
                </a:solidFill>
                <a:latin typeface="Georgia"/>
              </a:rPr>
              <a:t> –Hill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02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C35208-E535-4E53-84BF-AC7672E6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Tutors contact addresses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عنصر نائب للمحتوى 2">
            <a:extLst>
              <a:ext uri="{FF2B5EF4-FFF2-40B4-BE49-F238E27FC236}">
                <a16:creationId xmlns:a16="http://schemas.microsoft.com/office/drawing/2014/main" id="{161B6A48-9B07-492B-914F-810A78DF65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73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2a.cdc.gov/stdtraining/Self-Study/images/Chlamydia/clam-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46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Chlamydia species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Chlamydia serotypes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Disease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C. </a:t>
            </a:r>
            <a:r>
              <a:rPr lang="en-US" b="1" i="1" dirty="0" err="1"/>
              <a:t>trachomatis</a:t>
            </a:r>
            <a:endParaRPr lang="en-US" b="1" i="1" dirty="0"/>
          </a:p>
          <a:p>
            <a:pPr>
              <a:buNone/>
            </a:pPr>
            <a:r>
              <a:rPr lang="en-US" dirty="0"/>
              <a:t>            </a:t>
            </a:r>
            <a:r>
              <a:rPr lang="en-US" b="1" dirty="0">
                <a:solidFill>
                  <a:srgbClr val="FF0000"/>
                </a:solidFill>
              </a:rPr>
              <a:t>A,B,C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  D - K</a:t>
            </a:r>
          </a:p>
          <a:p>
            <a:pPr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          L1, L2, L3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i="1" dirty="0" err="1"/>
              <a:t>C.psittaci</a:t>
            </a:r>
            <a:endParaRPr lang="en-US" b="1" i="1" dirty="0"/>
          </a:p>
          <a:p>
            <a:r>
              <a:rPr lang="en-US" b="1" i="1" dirty="0" err="1"/>
              <a:t>C.pneumoniae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Trachoma</a:t>
            </a:r>
          </a:p>
          <a:p>
            <a:r>
              <a:rPr lang="en-US" b="1" dirty="0">
                <a:solidFill>
                  <a:srgbClr val="0070C0"/>
                </a:solidFill>
              </a:rPr>
              <a:t>Inclusion conjunctivitis, genital infection</a:t>
            </a:r>
          </a:p>
          <a:p>
            <a:pPr>
              <a:buNone/>
            </a:pPr>
            <a:r>
              <a:rPr lang="en-US" b="1" dirty="0" err="1">
                <a:solidFill>
                  <a:srgbClr val="0070C0"/>
                </a:solidFill>
              </a:rPr>
              <a:t>Lymphogranuloma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venerum</a:t>
            </a:r>
            <a:r>
              <a:rPr lang="en-US" b="1" dirty="0">
                <a:solidFill>
                  <a:srgbClr val="0070C0"/>
                </a:solidFill>
              </a:rPr>
              <a:t> (LGV)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Psittacosis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</a:rPr>
              <a:t>Respiratory infections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C.trachomatis</a:t>
            </a:r>
            <a:r>
              <a:rPr lang="en-US" b="1" dirty="0"/>
              <a:t> is a common cause of sexually transmitted disease (STD).</a:t>
            </a:r>
          </a:p>
          <a:p>
            <a:r>
              <a:rPr lang="en-US" b="1" dirty="0"/>
              <a:t>Spread by genital secretions , anal or oral sex.</a:t>
            </a:r>
          </a:p>
          <a:p>
            <a:r>
              <a:rPr lang="en-US" b="1" dirty="0"/>
              <a:t>Wide spread, 5-20 % among STD clinic in USA.</a:t>
            </a:r>
          </a:p>
          <a:p>
            <a:r>
              <a:rPr lang="en-US" b="1" dirty="0"/>
              <a:t>Human are the sole reservoir .</a:t>
            </a:r>
          </a:p>
          <a:p>
            <a:r>
              <a:rPr lang="en-US" b="1" dirty="0"/>
              <a:t>1/3 of male sexual contacts of women with </a:t>
            </a:r>
            <a:r>
              <a:rPr lang="en-US" b="1" i="1" dirty="0" err="1"/>
              <a:t>C.trachomatis</a:t>
            </a:r>
            <a:r>
              <a:rPr lang="en-US" b="1" dirty="0"/>
              <a:t>  cervicitis  develop urethritis  after 2-6 weeks incubation period.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Pathogenesis of Chlamydia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2060"/>
                </a:solidFill>
              </a:rPr>
              <a:t>Chlamydia</a:t>
            </a:r>
            <a:r>
              <a:rPr lang="en-US" dirty="0">
                <a:solidFill>
                  <a:srgbClr val="002060"/>
                </a:solidFill>
              </a:rPr>
              <a:t> have tropism for epithelial cells of </a:t>
            </a:r>
            <a:r>
              <a:rPr lang="en-US" dirty="0" err="1">
                <a:solidFill>
                  <a:srgbClr val="002060"/>
                </a:solidFill>
              </a:rPr>
              <a:t>endocervix</a:t>
            </a:r>
            <a:r>
              <a:rPr lang="en-US" dirty="0">
                <a:solidFill>
                  <a:srgbClr val="002060"/>
                </a:solidFill>
              </a:rPr>
              <a:t> and upper genital tract of women, urethra, rectum and conjunctiva of both sexes.</a:t>
            </a:r>
          </a:p>
          <a:p>
            <a:r>
              <a:rPr lang="en-US" dirty="0">
                <a:solidFill>
                  <a:srgbClr val="C00000"/>
                </a:solidFill>
              </a:rPr>
              <a:t>LGV can enter through skin or mucosal breaks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Release of pro-inflammatory cytokines, lead to tissue infiltration by inflammatory cells, progress to necrosis, fibrosis then scaring.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Genital infections caused by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C.trachomatis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 men</a:t>
            </a:r>
            <a:r>
              <a:rPr lang="en-US" dirty="0"/>
              <a:t>: </a:t>
            </a:r>
            <a:r>
              <a:rPr lang="en-US" dirty="0" err="1"/>
              <a:t>urethritis</a:t>
            </a:r>
            <a:r>
              <a:rPr lang="en-US" dirty="0"/>
              <a:t> ( non </a:t>
            </a:r>
            <a:r>
              <a:rPr lang="en-US" dirty="0" err="1"/>
              <a:t>gonococcal</a:t>
            </a:r>
            <a:r>
              <a:rPr lang="en-US" dirty="0"/>
              <a:t> </a:t>
            </a:r>
            <a:r>
              <a:rPr lang="en-US" dirty="0" err="1"/>
              <a:t>urethritis</a:t>
            </a:r>
            <a:r>
              <a:rPr lang="en-US" dirty="0"/>
              <a:t> (NGU)) , </a:t>
            </a:r>
            <a:r>
              <a:rPr lang="en-US" dirty="0" err="1"/>
              <a:t>epididymitis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C00000"/>
                </a:solidFill>
              </a:rPr>
              <a:t>In women</a:t>
            </a:r>
            <a:r>
              <a:rPr lang="en-US" dirty="0"/>
              <a:t>: </a:t>
            </a:r>
            <a:r>
              <a:rPr lang="en-US" dirty="0" err="1"/>
              <a:t>cervicitis</a:t>
            </a:r>
            <a:r>
              <a:rPr lang="en-US" dirty="0"/>
              <a:t>, </a:t>
            </a:r>
            <a:r>
              <a:rPr lang="en-US" dirty="0" err="1"/>
              <a:t>salpingitis</a:t>
            </a:r>
            <a:r>
              <a:rPr lang="en-US" dirty="0"/>
              <a:t>, urethral syndrome, </a:t>
            </a:r>
            <a:r>
              <a:rPr lang="en-US" dirty="0" err="1"/>
              <a:t>endometritis</a:t>
            </a:r>
            <a:r>
              <a:rPr lang="en-US" dirty="0"/>
              <a:t> &amp; </a:t>
            </a:r>
            <a:r>
              <a:rPr lang="en-US" dirty="0" err="1"/>
              <a:t>proctitis</a:t>
            </a:r>
            <a:r>
              <a:rPr lang="en-US" dirty="0"/>
              <a:t>.</a:t>
            </a:r>
          </a:p>
          <a:p>
            <a:r>
              <a:rPr lang="en-US" dirty="0"/>
              <a:t>Urethritis  presents as dysuria and </a:t>
            </a:r>
            <a:r>
              <a:rPr lang="en-US" dirty="0">
                <a:solidFill>
                  <a:srgbClr val="C00000"/>
                </a:solidFill>
              </a:rPr>
              <a:t>thin</a:t>
            </a:r>
            <a:r>
              <a:rPr lang="en-US" dirty="0"/>
              <a:t> urethral discharge in 50 % of men.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Uterine cervix infection may produce vaginal discharge but is </a:t>
            </a:r>
            <a:r>
              <a:rPr lang="en-US" b="1" u="sng" dirty="0">
                <a:solidFill>
                  <a:srgbClr val="7030A0"/>
                </a:solidFill>
              </a:rPr>
              <a:t>asymptomatic</a:t>
            </a:r>
            <a:r>
              <a:rPr lang="en-US" dirty="0">
                <a:solidFill>
                  <a:srgbClr val="7030A0"/>
                </a:solidFill>
              </a:rPr>
              <a:t> in 50-70% of women.</a:t>
            </a:r>
          </a:p>
          <a:p>
            <a:pPr>
              <a:buNone/>
            </a:pPr>
            <a:r>
              <a:rPr lang="en-US" dirty="0" err="1">
                <a:solidFill>
                  <a:srgbClr val="C00000"/>
                </a:solidFill>
              </a:rPr>
              <a:t>Salpingitis</a:t>
            </a:r>
            <a:r>
              <a:rPr lang="en-US" dirty="0">
                <a:solidFill>
                  <a:srgbClr val="C00000"/>
                </a:solidFill>
              </a:rPr>
              <a:t> and pelvic inflammatory disease  can cause sterility and ectopic pregnancy.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1718</TotalTime>
  <Words>1997</Words>
  <Application>Microsoft Office PowerPoint</Application>
  <PresentationFormat>عرض على الشاشة (4:3)</PresentationFormat>
  <Paragraphs>221</Paragraphs>
  <Slides>47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5" baseType="lpstr">
      <vt:lpstr>Arial</vt:lpstr>
      <vt:lpstr>Calibri</vt:lpstr>
      <vt:lpstr>Constantia</vt:lpstr>
      <vt:lpstr>Courier New</vt:lpstr>
      <vt:lpstr>Georgia</vt:lpstr>
      <vt:lpstr>Wingdings</vt:lpstr>
      <vt:lpstr>Wingdings 2</vt:lpstr>
      <vt:lpstr>Flow</vt:lpstr>
      <vt:lpstr>Chlamydia, Gonorrhea  &amp; Syphilis </vt:lpstr>
      <vt:lpstr>Objectives </vt:lpstr>
      <vt:lpstr>Objectives </vt:lpstr>
      <vt:lpstr>Chlamydia</vt:lpstr>
      <vt:lpstr>عرض تقديمي في PowerPoint</vt:lpstr>
      <vt:lpstr>Chlamydia species  </vt:lpstr>
      <vt:lpstr>Epidemiology</vt:lpstr>
      <vt:lpstr>Pathogenesis of Chlamydia</vt:lpstr>
      <vt:lpstr>Genital infections caused by C.trachomatis</vt:lpstr>
      <vt:lpstr>عرض تقديمي في PowerPoint</vt:lpstr>
      <vt:lpstr>Diagnosis of Chlamydia genital infections</vt:lpstr>
      <vt:lpstr>Treatment &amp; Prevention</vt:lpstr>
      <vt:lpstr>Gonorrhea: Clinical Aspects</vt:lpstr>
      <vt:lpstr>Pelvic Inflammatory Disease (PID)</vt:lpstr>
      <vt:lpstr>Disseminated Gonococcal Infection (DGI)</vt:lpstr>
      <vt:lpstr>Epidemiology of Gonorrhea</vt:lpstr>
      <vt:lpstr>Neisseria gonorrheae</vt:lpstr>
      <vt:lpstr>Diagnosis of Gonorrhea </vt:lpstr>
      <vt:lpstr>عرض تقديمي في PowerPoint</vt:lpstr>
      <vt:lpstr>Treatment of Gonorrhea</vt:lpstr>
      <vt:lpstr>Syphilis</vt:lpstr>
      <vt:lpstr>Epidemiology of Syphilis</vt:lpstr>
      <vt:lpstr>Pathogenesis</vt:lpstr>
      <vt:lpstr>Clinical Manifestations: Stages of Syphilis</vt:lpstr>
      <vt:lpstr>Secondary Syphilis</vt:lpstr>
      <vt:lpstr>عرض تقديمي في PowerPoint</vt:lpstr>
      <vt:lpstr>Tertiary syphilis</vt:lpstr>
      <vt:lpstr>Cardiovascular Syphilis</vt:lpstr>
      <vt:lpstr>عرض تقديمي في PowerPoint</vt:lpstr>
      <vt:lpstr>عرض تقديمي في PowerPoint</vt:lpstr>
      <vt:lpstr>Laboratory Diagnosis of Syphilis</vt:lpstr>
      <vt:lpstr>Syphilis Serology</vt:lpstr>
      <vt:lpstr>Syphilis Serology </vt:lpstr>
      <vt:lpstr>عرض تقديمي في PowerPoint</vt:lpstr>
      <vt:lpstr>عرض تقديمي في PowerPoint</vt:lpstr>
      <vt:lpstr>عرض تقديمي في PowerPoint</vt:lpstr>
      <vt:lpstr>Syphilis serology</vt:lpstr>
      <vt:lpstr>FTA-ABS TEST</vt:lpstr>
      <vt:lpstr>عرض تقديمي في PowerPoint</vt:lpstr>
      <vt:lpstr>عرض تقديمي في PowerPoint</vt:lpstr>
      <vt:lpstr>عرض تقديمي في PowerPoint</vt:lpstr>
      <vt:lpstr>Syphilis manifestations </vt:lpstr>
      <vt:lpstr>Summary of Syphilis Serology Reverse Sequence Syphilis Serology</vt:lpstr>
      <vt:lpstr>Treatment and Prevention</vt:lpstr>
      <vt:lpstr>Take Home Message</vt:lpstr>
      <vt:lpstr>Reference book</vt:lpstr>
      <vt:lpstr>Tutors contact addresses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Chlamydia, syphilis &amp; gonorrhea</dc:title>
  <dc:creator>Dr.Hannan</dc:creator>
  <cp:lastModifiedBy>Hanan Habib Babay</cp:lastModifiedBy>
  <cp:revision>216</cp:revision>
  <dcterms:created xsi:type="dcterms:W3CDTF">2011-01-09T10:07:58Z</dcterms:created>
  <dcterms:modified xsi:type="dcterms:W3CDTF">2021-02-25T06:24:15Z</dcterms:modified>
</cp:coreProperties>
</file>