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95" r:id="rId2"/>
    <p:sldId id="411" r:id="rId3"/>
    <p:sldId id="389" r:id="rId4"/>
    <p:sldId id="362" r:id="rId5"/>
    <p:sldId id="361" r:id="rId6"/>
    <p:sldId id="369" r:id="rId7"/>
    <p:sldId id="394" r:id="rId8"/>
    <p:sldId id="373" r:id="rId9"/>
    <p:sldId id="366" r:id="rId10"/>
    <p:sldId id="296" r:id="rId11"/>
    <p:sldId id="412" r:id="rId12"/>
    <p:sldId id="297" r:id="rId13"/>
    <p:sldId id="262" r:id="rId14"/>
    <p:sldId id="384" r:id="rId15"/>
    <p:sldId id="413" r:id="rId16"/>
    <p:sldId id="387" r:id="rId17"/>
    <p:sldId id="404" r:id="rId18"/>
    <p:sldId id="414" r:id="rId19"/>
    <p:sldId id="415" r:id="rId20"/>
    <p:sldId id="407" r:id="rId21"/>
    <p:sldId id="408" r:id="rId22"/>
    <p:sldId id="380" r:id="rId23"/>
    <p:sldId id="311" r:id="rId24"/>
    <p:sldId id="406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0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10</a:t>
            </a:fld>
            <a:endParaRPr lang="en-CA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0463" y="3573463"/>
            <a:ext cx="6840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Mona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Badr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Dr. Abdulkarim Alhetheel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Microbiology Unit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 &amp; KKUH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46" y="188913"/>
            <a:ext cx="8533004" cy="575791"/>
          </a:xfrm>
          <a:noFill/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1814" y="620688"/>
            <a:ext cx="744050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Gradual decrease in CD4+ T cell count.                              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Blood markers in the acute stage:                         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decrease no of </a:t>
            </a:r>
            <a:r>
              <a:rPr lang="en-US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000" b="1" baseline="30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6672"/>
            <a:ext cx="212449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22007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  <p:pic>
        <p:nvPicPr>
          <p:cNvPr id="4" name="Picture 3" descr="Hivtimecourse.gif">
            <a:extLst>
              <a:ext uri="{FF2B5EF4-FFF2-40B4-BE49-F238E27FC236}">
                <a16:creationId xmlns:a16="http://schemas.microsoft.com/office/drawing/2014/main" id="{A356FE81-481D-44EC-93FE-71185DCC98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77991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12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07504" y="1557338"/>
            <a:ext cx="9036496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Lasts for about&gt; 10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</a:rPr>
              <a:t>yrs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in adults, and 5 years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CD4+ T cell count  decrease but still &gt; 200 cells/mm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84310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In two or more lymph nodes 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</a:rPr>
              <a:t>out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560" y="2211807"/>
            <a:ext cx="1360140" cy="14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840626-517B-47FB-9F76-908BF3D0E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16" y="5085183"/>
            <a:ext cx="2619375" cy="159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75422-34CD-42ED-8E1D-D53F8C61F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20" y="5085183"/>
            <a:ext cx="2552700" cy="1493057"/>
          </a:xfrm>
          <a:prstGeom prst="rect">
            <a:avLst/>
          </a:prstGeom>
        </p:spPr>
      </p:pic>
      <p:pic>
        <p:nvPicPr>
          <p:cNvPr id="7" name="Picture 6" descr="http://cdn.wn.com/pd/cc/67/bcf73042d4db6b50a868d48a46a8_grande.jpg">
            <a:extLst>
              <a:ext uri="{FF2B5EF4-FFF2-40B4-BE49-F238E27FC236}">
                <a16:creationId xmlns:a16="http://schemas.microsoft.com/office/drawing/2014/main" id="{79A2F5D4-1D23-4ED7-B205-1E4C14CF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466" y="3284984"/>
            <a:ext cx="1360140" cy="14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504031" y="62136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2-AIDS-related complex (ARC)</a:t>
            </a:r>
            <a:endParaRPr lang="en-CA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98788" y="626320"/>
            <a:ext cx="8931365" cy="623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1-Fever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2-Chronic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3-Weight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4-Fatigue, night sweating, and malaise.</a:t>
            </a:r>
          </a:p>
          <a:p>
            <a:pPr algn="l" rtl="0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5-  Neurological disease as myelopathy and peripheral neuropathy.                   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Blood markers in the chronic stage:                                        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but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not 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&gt;200 cells/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400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 sz="2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ig-351">
            <a:extLst>
              <a:ext uri="{FF2B5EF4-FFF2-40B4-BE49-F238E27FC236}">
                <a16:creationId xmlns:a16="http://schemas.microsoft.com/office/drawing/2014/main" id="{A3A29D61-A110-4969-BAF2-C1B1CD78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325" y="1210520"/>
            <a:ext cx="2140963" cy="171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220072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  <p:pic>
        <p:nvPicPr>
          <p:cNvPr id="4" name="Picture 3" descr="Hivtimecourse.gif">
            <a:extLst>
              <a:ext uri="{FF2B5EF4-FFF2-40B4-BE49-F238E27FC236}">
                <a16:creationId xmlns:a16="http://schemas.microsoft.com/office/drawing/2014/main" id="{A356FE81-481D-44EC-93FE-71185DCC98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92392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110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417638"/>
            <a:ext cx="90678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Marked decrease in CD4+ T cell count   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&lt; 200 cell/mm</a:t>
            </a:r>
            <a:r>
              <a:rPr lang="en-US" sz="2400" b="1" baseline="30000" dirty="0">
                <a:solidFill>
                  <a:srgbClr val="FF00FF"/>
                </a:solidFill>
                <a:latin typeface="Times New Roman" pitchFamily="18" charset="0"/>
              </a:rPr>
              <a:t>3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Persistent or frequent multiple opportunistic infections as;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Viral : CMV ,EBV.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Bacterial: Mycobacterium, Mycoplasma.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Protozoa: Toxoplasma, cryptosporidium.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Fungi :Pneumocystis carnie, disseminated candida infection.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US" sz="24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l" rtl="0">
              <a:spcBef>
                <a:spcPct val="20000"/>
              </a:spcBef>
              <a:buClr>
                <a:schemeClr val="bg1"/>
              </a:buClr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</a:rPr>
              <a:t>     </a:t>
            </a:r>
            <a:r>
              <a:rPr lang="en-US" sz="4400" b="1" dirty="0">
                <a:solidFill>
                  <a:srgbClr val="FF00FF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028" y="274638"/>
            <a:ext cx="333216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8734"/>
            <a:ext cx="424847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324544" y="1162988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  <p:pic>
        <p:nvPicPr>
          <p:cNvPr id="4" name="Picture 2" descr="Fig-31">
            <a:extLst>
              <a:ext uri="{FF2B5EF4-FFF2-40B4-BE49-F238E27FC236}">
                <a16:creationId xmlns:a16="http://schemas.microsoft.com/office/drawing/2014/main" id="{D2F160B6-D8F6-4E69-B6E3-5F2FCCFC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480" y="4418856"/>
            <a:ext cx="4017477" cy="22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ig-356">
            <a:extLst>
              <a:ext uri="{FF2B5EF4-FFF2-40B4-BE49-F238E27FC236}">
                <a16:creationId xmlns:a16="http://schemas.microsoft.com/office/drawing/2014/main" id="{45077719-9DCE-4921-84A5-B3F66908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011" y="2096603"/>
            <a:ext cx="4017477" cy="22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BC0A6-FC0E-4DA8-AA36-049ED9F697D6}"/>
              </a:ext>
            </a:extLst>
          </p:cNvPr>
          <p:cNvSpPr txBox="1"/>
          <p:nvPr/>
        </p:nvSpPr>
        <p:spPr>
          <a:xfrm>
            <a:off x="4937702" y="1131922"/>
            <a:ext cx="3798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</a:t>
            </a:r>
            <a:endParaRPr lang="en-US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2343"/>
            <a:ext cx="5220072" cy="29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-171399"/>
            <a:ext cx="856932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  <p:pic>
        <p:nvPicPr>
          <p:cNvPr id="4" name="Picture 3" descr="Hivtimecourse.gif">
            <a:extLst>
              <a:ext uri="{FF2B5EF4-FFF2-40B4-BE49-F238E27FC236}">
                <a16:creationId xmlns:a16="http://schemas.microsoft.com/office/drawing/2014/main" id="{A356FE81-481D-44EC-93FE-71185DCC98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52343"/>
            <a:ext cx="3923928" cy="29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D522F-5E17-4737-9593-7B1E16FF5648}"/>
              </a:ext>
            </a:extLst>
          </p:cNvPr>
          <p:cNvSpPr txBox="1"/>
          <p:nvPr/>
        </p:nvSpPr>
        <p:spPr>
          <a:xfrm>
            <a:off x="-97451" y="620688"/>
            <a:ext cx="924145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appears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(Anti-gp120) &amp; Anti-core (Anti-p24) are positive.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9718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1EC4BE1E-F844-4D96-9701-0F5F134B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242888"/>
            <a:ext cx="8569325" cy="15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How to diagnose an HIV </a:t>
            </a:r>
            <a:r>
              <a:rPr lang="en-US" altLang="en-US" sz="4000" b="1">
                <a:solidFill>
                  <a:srgbClr val="FF0000"/>
                </a:solidFill>
              </a:rPr>
              <a:t>patient?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C1C2971D-20B6-4284-93E2-1AB8E7364EDE}"/>
              </a:ext>
            </a:extLst>
          </p:cNvPr>
          <p:cNvSpPr txBox="1">
            <a:spLocks/>
          </p:cNvSpPr>
          <p:nvPr/>
        </p:nvSpPr>
        <p:spPr bwMode="auto">
          <a:xfrm>
            <a:off x="0" y="836613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buClr>
                <a:schemeClr val="bg1"/>
              </a:buClr>
            </a:pPr>
            <a:r>
              <a:rPr lang="en-US" altLang="en-US" sz="2600" dirty="0">
                <a:solidFill>
                  <a:srgbClr val="FFFF00"/>
                </a:solidFill>
              </a:rPr>
              <a:t>Patient’s  history with or without clinical symptoms may give hints for a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physician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600" dirty="0">
                <a:solidFill>
                  <a:srgbClr val="FFFF00"/>
                </a:solidFill>
              </a:rPr>
              <a:t>whether the patient has ever exposed to HIV or not.                            </a:t>
            </a:r>
          </a:p>
          <a:p>
            <a:pPr algn="l" rtl="0">
              <a:buClr>
                <a:schemeClr val="bg1"/>
              </a:buClr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</a:rPr>
              <a:t> </a:t>
            </a:r>
          </a:p>
          <a:p>
            <a:pPr algn="l" rtl="0">
              <a:buClr>
                <a:schemeClr val="bg1"/>
              </a:buClr>
            </a:pPr>
            <a:r>
              <a:rPr lang="en-US" altLang="en-US" sz="2600" dirty="0">
                <a:solidFill>
                  <a:srgbClr val="FFFF00"/>
                </a:solidFill>
              </a:rPr>
              <a:t>Screening patient’s  serum  by </a:t>
            </a:r>
            <a:r>
              <a:rPr lang="en-US" altLang="en-US" sz="3600" b="1" dirty="0">
                <a:solidFill>
                  <a:srgbClr val="FF66FF"/>
                </a:solidFill>
              </a:rPr>
              <a:t>ELISA </a:t>
            </a:r>
            <a:r>
              <a:rPr lang="en-US" altLang="en-US" sz="2600" dirty="0">
                <a:solidFill>
                  <a:srgbClr val="FFFF00"/>
                </a:solidFill>
              </a:rPr>
              <a:t>for  both                                       (</a:t>
            </a:r>
            <a:r>
              <a:rPr lang="en-US" altLang="en-US" sz="2600" b="1" dirty="0">
                <a:solidFill>
                  <a:srgbClr val="FFFF00"/>
                </a:solidFill>
              </a:rPr>
              <a:t>HIV Ag &amp; HIV Ab</a:t>
            </a:r>
            <a:r>
              <a:rPr lang="en-US" altLang="en-US" sz="2600" dirty="0">
                <a:solidFill>
                  <a:srgbClr val="FFFF00"/>
                </a:solidFill>
              </a:rPr>
              <a:t>)  if </a:t>
            </a:r>
            <a:r>
              <a:rPr lang="en-US" altLang="en-US" sz="2600" b="1" dirty="0">
                <a:solidFill>
                  <a:srgbClr val="FFFF00"/>
                </a:solidFill>
              </a:rPr>
              <a:t>the </a:t>
            </a:r>
            <a:r>
              <a:rPr lang="en-US" altLang="en-US" sz="2600" dirty="0">
                <a:solidFill>
                  <a:srgbClr val="FFFF00"/>
                </a:solidFill>
              </a:rPr>
              <a:t>result  is </a:t>
            </a:r>
            <a:r>
              <a:rPr lang="en-US" altLang="en-US" b="1" dirty="0">
                <a:solidFill>
                  <a:srgbClr val="FFFF00"/>
                </a:solidFill>
              </a:rPr>
              <a:t>+</a:t>
            </a:r>
            <a:r>
              <a:rPr lang="en-US" altLang="en-US" b="1" dirty="0" err="1">
                <a:solidFill>
                  <a:srgbClr val="FFFF00"/>
                </a:solidFill>
              </a:rPr>
              <a:t>ve</a:t>
            </a:r>
            <a:r>
              <a:rPr lang="en-US" altLang="en-US" b="1" dirty="0">
                <a:solidFill>
                  <a:srgbClr val="FFFF00"/>
                </a:solidFill>
              </a:rPr>
              <a:t> we         </a:t>
            </a:r>
            <a:r>
              <a:rPr lang="en-US" altLang="en-US" sz="2600" dirty="0">
                <a:solidFill>
                  <a:srgbClr val="FFFF00"/>
                </a:solidFill>
              </a:rPr>
              <a:t>repeated the </a:t>
            </a:r>
            <a:r>
              <a:rPr lang="en-US" altLang="en-US" u="sng" dirty="0">
                <a:solidFill>
                  <a:srgbClr val="00B0F0"/>
                </a:solidFill>
              </a:rPr>
              <a:t>specimen twice in duplicate                           </a:t>
            </a:r>
            <a:r>
              <a:rPr lang="en-US" altLang="en-US" sz="2600" b="1" dirty="0">
                <a:solidFill>
                  <a:srgbClr val="FFFF00"/>
                </a:solidFill>
              </a:rPr>
              <a:t>if still  giving   </a:t>
            </a:r>
            <a:r>
              <a:rPr lang="en-US" altLang="en-US" b="1" dirty="0">
                <a:solidFill>
                  <a:srgbClr val="FFFF00"/>
                </a:solidFill>
              </a:rPr>
              <a:t>+</a:t>
            </a:r>
            <a:r>
              <a:rPr lang="en-US" altLang="en-US" b="1" dirty="0" err="1">
                <a:solidFill>
                  <a:srgbClr val="FFFF00"/>
                </a:solidFill>
              </a:rPr>
              <a:t>ve</a:t>
            </a:r>
            <a:r>
              <a:rPr lang="en-US" altLang="en-US" b="1" dirty="0">
                <a:solidFill>
                  <a:srgbClr val="FFFF00"/>
                </a:solidFill>
              </a:rPr>
              <a:t>  result  will do confirmatory tests (Western Blot ).                               </a:t>
            </a:r>
            <a:endParaRPr lang="en-US" altLang="en-US" sz="2600" b="1" dirty="0">
              <a:solidFill>
                <a:srgbClr val="FFFF00"/>
              </a:solidFill>
            </a:endParaRPr>
          </a:p>
          <a:p>
            <a:pPr algn="l" rtl="0">
              <a:buClr>
                <a:schemeClr val="bg1"/>
              </a:buClr>
              <a:buFontTx/>
              <a:buNone/>
            </a:pPr>
            <a:endParaRPr lang="en-US" altLang="en-US" sz="2600" dirty="0">
              <a:solidFill>
                <a:srgbClr val="FFFF00"/>
              </a:solidFill>
            </a:endParaRPr>
          </a:p>
          <a:p>
            <a:pPr algn="l" rtl="0">
              <a:buClr>
                <a:schemeClr val="bg1"/>
              </a:buClr>
            </a:pPr>
            <a:r>
              <a:rPr lang="en-US" altLang="en-US" sz="2600" dirty="0">
                <a:solidFill>
                  <a:srgbClr val="FFFF00"/>
                </a:solidFill>
              </a:rPr>
              <a:t>Blood viral load by PCR is also used as confirmatory test and  to follow up patients response to treatment.</a:t>
            </a:r>
          </a:p>
          <a:p>
            <a:pPr>
              <a:buClr>
                <a:schemeClr val="bg1"/>
              </a:buClr>
            </a:pPr>
            <a:endParaRPr lang="en-US" altLang="en-US" sz="2600" dirty="0">
              <a:solidFill>
                <a:srgbClr val="FFFF00"/>
              </a:solidFill>
            </a:endParaRPr>
          </a:p>
          <a:p>
            <a:pPr>
              <a:buClr>
                <a:schemeClr val="hlink"/>
              </a:buClr>
            </a:pPr>
            <a:endParaRPr lang="en-US" altLang="en-US" sz="2600" dirty="0"/>
          </a:p>
        </p:txBody>
      </p:sp>
      <p:pic>
        <p:nvPicPr>
          <p:cNvPr id="4" name="Picture 1" descr="HIVWesternSchema2.jpg">
            <a:extLst>
              <a:ext uri="{FF2B5EF4-FFF2-40B4-BE49-F238E27FC236}">
                <a16:creationId xmlns:a16="http://schemas.microsoft.com/office/drawing/2014/main" id="{7B436E09-79FD-48E1-869E-AB5DE02121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25144"/>
            <a:ext cx="1134571" cy="1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35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HIVWesternSchema2.jpg">
            <a:extLst>
              <a:ext uri="{FF2B5EF4-FFF2-40B4-BE49-F238E27FC236}">
                <a16:creationId xmlns:a16="http://schemas.microsoft.com/office/drawing/2014/main" id="{8FE1E201-C7F2-43FE-BF36-E0831D8E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>
            <a:extLst>
              <a:ext uri="{FF2B5EF4-FFF2-40B4-BE49-F238E27FC236}">
                <a16:creationId xmlns:a16="http://schemas.microsoft.com/office/drawing/2014/main" id="{DF5461C0-360B-410F-B01D-CB576B83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9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AE9F86F-A509-41F3-9669-E5C876480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                               </a:t>
            </a:r>
            <a:r>
              <a:rPr lang="en-US" altLang="en-US" sz="4800" b="1">
                <a:solidFill>
                  <a:srgbClr val="FF0000"/>
                </a:solidFill>
              </a:rPr>
              <a:t>Western Blot                                                                     </a:t>
            </a:r>
            <a:r>
              <a:rPr lang="en-US" altLang="en-US">
                <a:solidFill>
                  <a:srgbClr val="FFFF00"/>
                </a:solidFill>
              </a:rPr>
              <a:t>To confirm the presence of Anti –HIV to the structural proteins of the virus by </a:t>
            </a:r>
            <a:r>
              <a:rPr lang="en-US" altLang="en-US" b="1">
                <a:solidFill>
                  <a:srgbClr val="FFFF00"/>
                </a:solidFill>
              </a:rPr>
              <a:t>ELECTROPHORESIS</a:t>
            </a:r>
            <a:endParaRPr lang="en-US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9477EBBF-548D-41CE-95D2-5FF508937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07413" cy="2708275"/>
          </a:xfrm>
        </p:spPr>
        <p:txBody>
          <a:bodyPr/>
          <a:lstStyle/>
          <a:p>
            <a:pPr marL="342900" indent="-342900" rtl="0"/>
            <a:r>
              <a:rPr lang="en-US" altLang="en-US" sz="6000" b="1">
                <a:solidFill>
                  <a:srgbClr val="FF0000"/>
                </a:solidFill>
              </a:rPr>
              <a:t>PCR</a:t>
            </a:r>
            <a:r>
              <a:rPr lang="en-US" altLang="en-US" sz="2400"/>
              <a:t>                                                                                   </a:t>
            </a:r>
            <a:r>
              <a:rPr lang="en-US" altLang="en-US" sz="2400">
                <a:solidFill>
                  <a:srgbClr val="FFFF00"/>
                </a:solidFill>
              </a:rPr>
              <a:t>For detection of </a:t>
            </a:r>
            <a:r>
              <a:rPr lang="en-US" altLang="en-US" sz="3600" b="1">
                <a:solidFill>
                  <a:srgbClr val="FFFF00"/>
                </a:solidFill>
              </a:rPr>
              <a:t>HIV RNA </a:t>
            </a:r>
            <a:r>
              <a:rPr lang="en-US" altLang="en-US" sz="2400">
                <a:solidFill>
                  <a:srgbClr val="FFFF00"/>
                </a:solidFill>
              </a:rPr>
              <a:t>in the blood  (viral load) this test is important for HIV diagnosis in infant of infected mother and also to monitor the antiviral treatment</a:t>
            </a:r>
            <a:r>
              <a:rPr lang="en-US" altLang="en-US" sz="2400" b="1" i="1" u="sng">
                <a:solidFill>
                  <a:srgbClr val="FFFF00"/>
                </a:solidFill>
              </a:rPr>
              <a:t> </a:t>
            </a:r>
            <a:br>
              <a:rPr lang="en-US" altLang="en-US" sz="2400" b="1" i="1" u="sng">
                <a:solidFill>
                  <a:srgbClr val="C00000"/>
                </a:solidFill>
              </a:rPr>
            </a:br>
            <a:endParaRPr lang="en-US" altLang="en-US" sz="2400"/>
          </a:p>
        </p:txBody>
      </p:sp>
      <p:pic>
        <p:nvPicPr>
          <p:cNvPr id="38915" name="Picture 2" descr="C:\Documents and Settings\Dr.Mona\My Documents\My Pictures\images.jpg">
            <a:extLst>
              <a:ext uri="{FF2B5EF4-FFF2-40B4-BE49-F238E27FC236}">
                <a16:creationId xmlns:a16="http://schemas.microsoft.com/office/drawing/2014/main" id="{D4E7430C-701B-445B-877E-5DB81D3A2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4822825" cy="4076700"/>
          </a:xfrm>
        </p:spPr>
      </p:pic>
      <p:pic>
        <p:nvPicPr>
          <p:cNvPr id="38916" name="Picture 2" descr="C:\Documents and Settings\Dr.Mona\My Documents\My Pictures\imona.jpg">
            <a:extLst>
              <a:ext uri="{FF2B5EF4-FFF2-40B4-BE49-F238E27FC236}">
                <a16:creationId xmlns:a16="http://schemas.microsoft.com/office/drawing/2014/main" id="{F49FF420-F6A1-4D4A-8207-C14FA6AF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42846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b="1" dirty="0">
                <a:solidFill>
                  <a:srgbClr val="FF33CC"/>
                </a:solidFill>
                <a:latin typeface="Times New Roman" pitchFamily="18" charset="0"/>
              </a:rPr>
              <a:t>No vaccine is available to prevent HIV infection,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Religious education (teaching 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Public health education (teaching 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3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92696"/>
            <a:ext cx="914399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HAART does not clear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(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                   </a:t>
            </a:r>
          </a:p>
          <a:p>
            <a:pPr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    To control chronic immune activation and keep the immune system as                close as possible to the normal state.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   To prevent the development of opportunistic infections.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    To minimize the chance of viral transmission especially from mother                to neonate.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Dr.Mona\My Documents\My Pictures\untitled.bmp">
            <a:extLst>
              <a:ext uri="{FF2B5EF4-FFF2-40B4-BE49-F238E27FC236}">
                <a16:creationId xmlns:a16="http://schemas.microsoft.com/office/drawing/2014/main" id="{85E9E7C4-1BC9-4320-8E40-1926FE11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2626073D-95AC-4963-B507-78602F64AEEF}"/>
              </a:ext>
            </a:extLst>
          </p:cNvPr>
          <p:cNvSpPr>
            <a:spLocks noChangeArrowheads="1"/>
          </p:cNvSpPr>
          <p:nvPr/>
        </p:nvSpPr>
        <p:spPr bwMode="auto">
          <a:xfrm rot="11151432" flipV="1">
            <a:off x="1274763" y="215900"/>
            <a:ext cx="4941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Thank you for your attention !</a:t>
            </a: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1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Retroviridae</a:t>
            </a:r>
            <a:r>
              <a:rPr lang="en-US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ss-RNA.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Reverse transcriptase: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converts viral RNA into DNA.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Integrase: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integrates viral DNA with host DNA (provirus), persisting infection.</a:t>
            </a:r>
          </a:p>
          <a:p>
            <a:pPr marL="1257300" lvl="2" indent="-342900" algn="l" rtl="0">
              <a:spcBef>
                <a:spcPct val="20000"/>
              </a:spcBef>
              <a:buFontTx/>
              <a:buChar char="•"/>
            </a:pP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Protease: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protein maturation.</a:t>
            </a: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80" y="3429001"/>
            <a:ext cx="3096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490" y="548680"/>
            <a:ext cx="2844800" cy="27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962109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None/>
            </a:pP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 disinfectant as 50% Ethanol, house hold bleach &amp;35%Isopropanol.                                                                                  </a:t>
            </a: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There are two HIV species known to cause AIDS in humans HIV-1 and HIV-2, and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7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86921" y="313865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1"/>
            <a:ext cx="8229600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07504" y="476672"/>
            <a:ext cx="9036496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                                    </a:t>
            </a:r>
            <a:r>
              <a:rPr lang="en-US" sz="2200" b="1" dirty="0">
                <a:solidFill>
                  <a:srgbClr val="FF00FF"/>
                </a:solidFill>
                <a:latin typeface="Times New Roman" pitchFamily="18" charset="0"/>
              </a:rPr>
              <a:t>3- </a:t>
            </a:r>
            <a:r>
              <a:rPr lang="en-US" sz="2200" b="1" u="sng" dirty="0">
                <a:solidFill>
                  <a:srgbClr val="FF00FF"/>
                </a:solidFill>
                <a:latin typeface="Times New Roman" pitchFamily="18" charset="0"/>
              </a:rPr>
              <a:t>Perinatally (from mother to baby):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 placentally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(25%),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Treatment of the mothers with the reverse transcriptase inhibitor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transmission, Breastfeeding is also an important way of perinatal transmission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(25%).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0" y="1557338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             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3460750" y="3968400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3460750" y="346436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1499</Words>
  <Application>Microsoft Office PowerPoint</Application>
  <PresentationFormat>On-screen Show (4:3)</PresentationFormat>
  <Paragraphs>168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Acute phase:</vt:lpstr>
      <vt:lpstr>PowerPoint Presentation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PCR                                                                                   For detection of HIV RNA in the blood  (viral load) this test is important for HIV diagnosis in infant of infected mother and also to monitor the antiviral treatment  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Mona Badr</cp:lastModifiedBy>
  <cp:revision>571</cp:revision>
  <dcterms:created xsi:type="dcterms:W3CDTF">2011-01-03T03:51:34Z</dcterms:created>
  <dcterms:modified xsi:type="dcterms:W3CDTF">2021-04-08T17:13:57Z</dcterms:modified>
</cp:coreProperties>
</file>