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40"/>
  </p:notesMasterIdLst>
  <p:sldIdLst>
    <p:sldId id="256" r:id="rId2"/>
    <p:sldId id="421" r:id="rId3"/>
    <p:sldId id="261" r:id="rId4"/>
    <p:sldId id="262" r:id="rId5"/>
    <p:sldId id="265" r:id="rId6"/>
    <p:sldId id="431" r:id="rId7"/>
    <p:sldId id="279" r:id="rId8"/>
    <p:sldId id="345" r:id="rId9"/>
    <p:sldId id="414" r:id="rId10"/>
    <p:sldId id="415" r:id="rId11"/>
    <p:sldId id="416" r:id="rId12"/>
    <p:sldId id="411" r:id="rId13"/>
    <p:sldId id="422" r:id="rId14"/>
    <p:sldId id="423" r:id="rId15"/>
    <p:sldId id="410" r:id="rId16"/>
    <p:sldId id="401" r:id="rId17"/>
    <p:sldId id="424" r:id="rId18"/>
    <p:sldId id="425" r:id="rId19"/>
    <p:sldId id="298" r:id="rId20"/>
    <p:sldId id="397" r:id="rId21"/>
    <p:sldId id="396" r:id="rId22"/>
    <p:sldId id="426" r:id="rId23"/>
    <p:sldId id="354" r:id="rId24"/>
    <p:sldId id="427" r:id="rId25"/>
    <p:sldId id="428" r:id="rId26"/>
    <p:sldId id="358" r:id="rId27"/>
    <p:sldId id="419" r:id="rId28"/>
    <p:sldId id="353" r:id="rId29"/>
    <p:sldId id="330" r:id="rId30"/>
    <p:sldId id="430" r:id="rId31"/>
    <p:sldId id="404" r:id="rId32"/>
    <p:sldId id="409" r:id="rId33"/>
    <p:sldId id="420" r:id="rId34"/>
    <p:sldId id="383" r:id="rId35"/>
    <p:sldId id="417" r:id="rId36"/>
    <p:sldId id="429" r:id="rId37"/>
    <p:sldId id="432" r:id="rId38"/>
    <p:sldId id="433" r:id="rId3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73" autoAdjust="0"/>
    <p:restoredTop sz="89564" autoAdjust="0"/>
  </p:normalViewPr>
  <p:slideViewPr>
    <p:cSldViewPr>
      <p:cViewPr varScale="1">
        <p:scale>
          <a:sx n="82" d="100"/>
          <a:sy n="82" d="100"/>
        </p:scale>
        <p:origin x="1650" y="78"/>
      </p:cViewPr>
      <p:guideLst>
        <p:guide orient="horz" pos="2160"/>
        <p:guide pos="2880"/>
      </p:guideLst>
    </p:cSldViewPr>
  </p:slideViewPr>
  <p:outlineViewPr>
    <p:cViewPr>
      <p:scale>
        <a:sx n="33" d="100"/>
        <a:sy n="33" d="100"/>
      </p:scale>
      <p:origin x="0" y="5265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7BCC27D2-1F0F-478B-8A88-4661DDBB0AEB}" type="datetimeFigureOut">
              <a:rPr lang="en-US"/>
              <a:pPr>
                <a:defRPr/>
              </a:pPr>
              <a:t>4/4/2021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2B772259-7541-46AA-8901-01BAC28CC017}" type="slidenum">
              <a:rPr lang="en-US"/>
              <a:pPr>
                <a:defRPr/>
              </a:pPr>
              <a:t>‹#›</a:t>
            </a:fld>
            <a:endParaRPr lang="en-US"/>
          </a:p>
        </p:txBody>
      </p:sp>
    </p:spTree>
    <p:extLst>
      <p:ext uri="{BB962C8B-B14F-4D97-AF65-F5344CB8AC3E}">
        <p14:creationId xmlns:p14="http://schemas.microsoft.com/office/powerpoint/2010/main" val="42430464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ED177A-430B-4399-8329-F6FC1A308202}" type="slidenum">
              <a:rPr lang="en-US" smtClean="0"/>
              <a:pPr fontAlgn="base">
                <a:spcBef>
                  <a:spcPct val="0"/>
                </a:spcBef>
                <a:spcAft>
                  <a:spcPct val="0"/>
                </a:spcAft>
                <a:defRPr/>
              </a:pPr>
              <a:t>3</a:t>
            </a:fld>
            <a:endParaRPr lang="en-US"/>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114363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F8EC0-AF6B-496E-A7EA-080CBA02B506}" type="slidenum">
              <a:rPr lang="en-US" smtClean="0"/>
              <a:pPr fontAlgn="base">
                <a:spcBef>
                  <a:spcPct val="0"/>
                </a:spcBef>
                <a:spcAft>
                  <a:spcPct val="0"/>
                </a:spcAft>
                <a:defRPr/>
              </a:pPr>
              <a:t>19</a:t>
            </a:fld>
            <a:endParaRPr lang="en-US"/>
          </a:p>
        </p:txBody>
      </p:sp>
      <p:sp>
        <p:nvSpPr>
          <p:cNvPr id="1003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03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4257978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CBF8A4-D1C6-4D54-8EDE-A1CCCA5F571D}" type="slidenum">
              <a:rPr lang="en-US" smtClean="0"/>
              <a:pPr fontAlgn="base">
                <a:spcBef>
                  <a:spcPct val="0"/>
                </a:spcBef>
                <a:spcAft>
                  <a:spcPct val="0"/>
                </a:spcAft>
                <a:defRPr/>
              </a:pPr>
              <a:t>28</a:t>
            </a:fld>
            <a:endParaRPr lang="en-US"/>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77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817734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FBD52-C52F-41D5-B8B6-B19099F68A83}" type="slidenum">
              <a:rPr lang="en-US" smtClean="0"/>
              <a:pPr fontAlgn="base">
                <a:spcBef>
                  <a:spcPct val="0"/>
                </a:spcBef>
                <a:spcAft>
                  <a:spcPct val="0"/>
                </a:spcAft>
                <a:defRPr/>
              </a:pPr>
              <a:t>29</a:t>
            </a:fld>
            <a:endParaRPr lang="en-US"/>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98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824576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8FDED5-BC3F-4CA8-82BC-97F0385D144B}" type="slidenum">
              <a:rPr lang="en-US" smtClean="0"/>
              <a:pPr fontAlgn="base">
                <a:spcBef>
                  <a:spcPct val="0"/>
                </a:spcBef>
                <a:spcAft>
                  <a:spcPct val="0"/>
                </a:spcAft>
                <a:defRPr/>
              </a:pPr>
              <a:t>32</a:t>
            </a:fld>
            <a:endParaRPr lang="en-US"/>
          </a:p>
        </p:txBody>
      </p:sp>
      <p:sp>
        <p:nvSpPr>
          <p:cNvPr id="121859" name="Rectangle 2"/>
          <p:cNvSpPr>
            <a:spLocks noGrp="1" noRot="1" noChangeAspect="1" noChangeArrowheads="1" noTextEdit="1"/>
          </p:cNvSpPr>
          <p:nvPr>
            <p:ph type="sldImg"/>
          </p:nvPr>
        </p:nvSpPr>
        <p:spPr bwMode="auto">
          <a:noFill/>
          <a:ln w="9525">
            <a:noFill/>
          </a:ln>
        </p:spPr>
      </p:sp>
      <p:sp>
        <p:nvSpPr>
          <p:cNvPr id="1218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p>
        </p:txBody>
      </p:sp>
    </p:spTree>
    <p:extLst>
      <p:ext uri="{BB962C8B-B14F-4D97-AF65-F5344CB8AC3E}">
        <p14:creationId xmlns:p14="http://schemas.microsoft.com/office/powerpoint/2010/main" val="3426896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AF1102-4F51-4F8F-B83E-A8ECB9324BE1}" type="slidenum">
              <a:rPr lang="en-US" smtClean="0"/>
              <a:pPr fontAlgn="base">
                <a:spcBef>
                  <a:spcPct val="0"/>
                </a:spcBef>
                <a:spcAft>
                  <a:spcPct val="0"/>
                </a:spcAft>
                <a:defRPr/>
              </a:pPr>
              <a:t>4</a:t>
            </a:fld>
            <a:endParaRPr lang="en-US"/>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003051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772259-7541-46AA-8901-01BAC28CC017}" type="slidenum">
              <a:rPr lang="en-US" smtClean="0"/>
              <a:pPr>
                <a:defRPr/>
              </a:pPr>
              <a:t>5</a:t>
            </a:fld>
            <a:endParaRPr lang="en-US"/>
          </a:p>
        </p:txBody>
      </p:sp>
    </p:spTree>
    <p:extLst>
      <p:ext uri="{BB962C8B-B14F-4D97-AF65-F5344CB8AC3E}">
        <p14:creationId xmlns:p14="http://schemas.microsoft.com/office/powerpoint/2010/main" val="3881090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116F7F-AE31-4DFE-B157-0705C3D96662}" type="slidenum">
              <a:rPr lang="en-US" smtClean="0"/>
              <a:pPr fontAlgn="base">
                <a:spcBef>
                  <a:spcPct val="0"/>
                </a:spcBef>
                <a:spcAft>
                  <a:spcPct val="0"/>
                </a:spcAft>
                <a:defRPr/>
              </a:pPr>
              <a:t>7</a:t>
            </a:fld>
            <a:endParaRPr lang="en-US"/>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168670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D2E480-C971-4872-94E5-8190574767D3}" type="slidenum">
              <a:rPr lang="en-US" smtClean="0"/>
              <a:pPr fontAlgn="base">
                <a:spcBef>
                  <a:spcPct val="0"/>
                </a:spcBef>
                <a:spcAft>
                  <a:spcPct val="0"/>
                </a:spcAft>
                <a:defRPr/>
              </a:pPr>
              <a:t>9</a:t>
            </a:fld>
            <a:endParaRPr lang="en-US"/>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52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a:p>
        </p:txBody>
      </p:sp>
    </p:spTree>
    <p:extLst>
      <p:ext uri="{BB962C8B-B14F-4D97-AF65-F5344CB8AC3E}">
        <p14:creationId xmlns:p14="http://schemas.microsoft.com/office/powerpoint/2010/main" val="1817759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772259-7541-46AA-8901-01BAC28CC017}" type="slidenum">
              <a:rPr lang="en-US" smtClean="0"/>
              <a:pPr>
                <a:defRPr/>
              </a:pPr>
              <a:t>10</a:t>
            </a:fld>
            <a:endParaRPr lang="en-US"/>
          </a:p>
        </p:txBody>
      </p:sp>
    </p:spTree>
    <p:extLst>
      <p:ext uri="{BB962C8B-B14F-4D97-AF65-F5344CB8AC3E}">
        <p14:creationId xmlns:p14="http://schemas.microsoft.com/office/powerpoint/2010/main" val="242976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5AF0F6-272B-4CCF-B056-BD350FDD2DA8}" type="slidenum">
              <a:rPr lang="en-US" smtClean="0"/>
              <a:pPr fontAlgn="base">
                <a:spcBef>
                  <a:spcPct val="0"/>
                </a:spcBef>
                <a:spcAft>
                  <a:spcPct val="0"/>
                </a:spcAft>
                <a:defRPr/>
              </a:pPr>
              <a:t>12</a:t>
            </a:fld>
            <a:endParaRPr lang="en-US"/>
          </a:p>
        </p:txBody>
      </p:sp>
      <p:sp>
        <p:nvSpPr>
          <p:cNvPr id="962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886083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AF3CB7-D5BF-4815-B99E-CF3FDEE23BCE}" type="slidenum">
              <a:rPr lang="en-US" smtClean="0"/>
              <a:pPr fontAlgn="base">
                <a:spcBef>
                  <a:spcPct val="0"/>
                </a:spcBef>
                <a:spcAft>
                  <a:spcPct val="0"/>
                </a:spcAft>
                <a:defRPr/>
              </a:pPr>
              <a:t>15</a:t>
            </a:fld>
            <a:endParaRPr lang="en-US"/>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254940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772259-7541-46AA-8901-01BAC28CC017}" type="slidenum">
              <a:rPr lang="en-US" smtClean="0"/>
              <a:pPr>
                <a:defRPr/>
              </a:pPr>
              <a:t>16</a:t>
            </a:fld>
            <a:endParaRPr lang="en-US"/>
          </a:p>
        </p:txBody>
      </p:sp>
    </p:spTree>
    <p:extLst>
      <p:ext uri="{BB962C8B-B14F-4D97-AF65-F5344CB8AC3E}">
        <p14:creationId xmlns:p14="http://schemas.microsoft.com/office/powerpoint/2010/main" val="203179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1" y="1905000"/>
            <a:ext cx="9141620" cy="320040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10" name="Rectangle 9"/>
          <p:cNvSpPr/>
          <p:nvPr/>
        </p:nvSpPr>
        <p:spPr>
          <a:xfrm>
            <a:off x="-2" y="1795132"/>
            <a:ext cx="9141620"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11" name="Rectangle 10"/>
          <p:cNvSpPr/>
          <p:nvPr/>
        </p:nvSpPr>
        <p:spPr>
          <a:xfrm>
            <a:off x="-2" y="5142116"/>
            <a:ext cx="9141620"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2" name="Title 1"/>
          <p:cNvSpPr>
            <a:spLocks noGrp="1"/>
          </p:cNvSpPr>
          <p:nvPr>
            <p:ph type="ctrTitle"/>
          </p:nvPr>
        </p:nvSpPr>
        <p:spPr>
          <a:xfrm>
            <a:off x="971550" y="2079812"/>
            <a:ext cx="7200900" cy="1724092"/>
          </a:xfrm>
        </p:spPr>
        <p:txBody>
          <a:bodyPr anchor="b"/>
          <a:lstStyle>
            <a:lvl1pPr algn="ctr">
              <a:defRPr sz="4050"/>
            </a:lvl1pPr>
          </a:lstStyle>
          <a:p>
            <a:r>
              <a:rPr lang="en-US"/>
              <a:t>Click to edit Master title style</a:t>
            </a:r>
            <a:endParaRPr/>
          </a:p>
        </p:txBody>
      </p:sp>
      <p:sp>
        <p:nvSpPr>
          <p:cNvPr id="3" name="Subtitle 2"/>
          <p:cNvSpPr>
            <a:spLocks noGrp="1"/>
          </p:cNvSpPr>
          <p:nvPr>
            <p:ph type="subTitle" idx="1"/>
          </p:nvPr>
        </p:nvSpPr>
        <p:spPr>
          <a:xfrm>
            <a:off x="971550" y="3959352"/>
            <a:ext cx="7200900" cy="914400"/>
          </a:xfrm>
        </p:spPr>
        <p:txBody>
          <a:bodyPr>
            <a:normAutofit/>
          </a:bodyPr>
          <a:lstStyle>
            <a:lvl1pPr marL="0" indent="0" algn="ctr">
              <a:spcBef>
                <a:spcPts val="0"/>
              </a:spcBef>
              <a:buNone/>
              <a:defRPr sz="1500"/>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a:p>
        </p:txBody>
      </p:sp>
    </p:spTree>
    <p:extLst>
      <p:ext uri="{BB962C8B-B14F-4D97-AF65-F5344CB8AC3E}">
        <p14:creationId xmlns:p14="http://schemas.microsoft.com/office/powerpoint/2010/main" val="4226357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pPr>
              <a:defRPr/>
            </a:pPr>
            <a:fld id="{71BEE07A-F709-444B-9BC5-DB67B4CE6958}" type="datetimeFigureOut">
              <a:rPr lang="en-US" smtClean="0"/>
              <a:pPr>
                <a:defRPr/>
              </a:pPr>
              <a:t>4/4/2021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4799DA6-174C-4862-A24C-D8977C2A13DD}" type="slidenum">
              <a:rPr lang="en-US" smtClean="0"/>
              <a:pPr>
                <a:defRPr/>
              </a:pPr>
              <a:t>‹#›</a:t>
            </a:fld>
            <a:endParaRPr lang="en-US"/>
          </a:p>
        </p:txBody>
      </p:sp>
    </p:spTree>
    <p:extLst>
      <p:ext uri="{BB962C8B-B14F-4D97-AF65-F5344CB8AC3E}">
        <p14:creationId xmlns:p14="http://schemas.microsoft.com/office/powerpoint/2010/main" val="251548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58975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28650" y="274638"/>
            <a:ext cx="5800725"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pPr>
              <a:defRPr/>
            </a:pPr>
            <a:fld id="{AC3CF6AA-E453-4AA8-88CE-E1EFA0A388FC}" type="datetimeFigureOut">
              <a:rPr lang="en-US" smtClean="0"/>
              <a:pPr>
                <a:defRPr/>
              </a:pPr>
              <a:t>4/4/2021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FA49E07-D452-4884-A7F1-1845F62C9B13}" type="slidenum">
              <a:rPr lang="en-US" smtClean="0"/>
              <a:pPr>
                <a:defRPr/>
              </a:pPr>
              <a:t>‹#›</a:t>
            </a:fld>
            <a:endParaRPr lang="en-US"/>
          </a:p>
        </p:txBody>
      </p:sp>
    </p:spTree>
    <p:extLst>
      <p:ext uri="{BB962C8B-B14F-4D97-AF65-F5344CB8AC3E}">
        <p14:creationId xmlns:p14="http://schemas.microsoft.com/office/powerpoint/2010/main" val="388459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pPr>
              <a:defRPr/>
            </a:pPr>
            <a:fld id="{C425D9EA-8A6E-41FE-B45A-01808CDAA044}" type="datetimeFigureOut">
              <a:rPr lang="en-US" smtClean="0"/>
              <a:pPr>
                <a:defRPr/>
              </a:pPr>
              <a:t>4/4/2021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866C280-24D0-462E-879A-D6356837DD54}" type="slidenum">
              <a:rPr lang="en-US" smtClean="0"/>
              <a:pPr>
                <a:defRPr/>
              </a:pPr>
              <a:t>‹#›</a:t>
            </a:fld>
            <a:endParaRPr lang="en-US"/>
          </a:p>
        </p:txBody>
      </p:sp>
    </p:spTree>
    <p:extLst>
      <p:ext uri="{BB962C8B-B14F-4D97-AF65-F5344CB8AC3E}">
        <p14:creationId xmlns:p14="http://schemas.microsoft.com/office/powerpoint/2010/main" val="64176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0" y="2130552"/>
            <a:ext cx="7200900" cy="2359152"/>
          </a:xfrm>
        </p:spPr>
        <p:txBody>
          <a:bodyPr anchor="b">
            <a:normAutofit/>
          </a:bodyPr>
          <a:lstStyle>
            <a:lvl1pPr algn="ctr">
              <a:defRPr sz="4050" b="1"/>
            </a:lvl1pPr>
          </a:lstStyle>
          <a:p>
            <a:r>
              <a:rPr lang="en-US"/>
              <a:t>Click to edit Master title style</a:t>
            </a:r>
            <a:endParaRPr/>
          </a:p>
        </p:txBody>
      </p:sp>
      <p:sp>
        <p:nvSpPr>
          <p:cNvPr id="3" name="Text Placeholder 2"/>
          <p:cNvSpPr>
            <a:spLocks noGrp="1"/>
          </p:cNvSpPr>
          <p:nvPr>
            <p:ph type="body" idx="1"/>
          </p:nvPr>
        </p:nvSpPr>
        <p:spPr>
          <a:xfrm>
            <a:off x="971550" y="4572000"/>
            <a:ext cx="7200900" cy="841248"/>
          </a:xfrm>
        </p:spPr>
        <p:txBody>
          <a:bodyPr anchor="t"/>
          <a:lstStyle>
            <a:lvl1pPr marL="0" indent="0" algn="ctr">
              <a:spcBef>
                <a:spcPts val="0"/>
              </a:spcBef>
              <a:buNone/>
              <a:defRPr sz="1500">
                <a:solidFill>
                  <a:schemeClr val="tx1">
                    <a:lumMod val="90000"/>
                    <a:lumOff val="1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45D475C-D1D6-4775-827A-9C7C1D5AE978}" type="datetimeFigureOut">
              <a:rPr lang="en-US" smtClean="0"/>
              <a:pPr>
                <a:defRPr/>
              </a:pPr>
              <a:t>4/4/2021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47BDBC8-E354-454E-9418-ACAAC80FA391}" type="slidenum">
              <a:rPr lang="en-US" smtClean="0"/>
              <a:pPr>
                <a:defRPr/>
              </a:pPr>
              <a:t>‹#›</a:t>
            </a:fld>
            <a:endParaRPr lang="en-US"/>
          </a:p>
        </p:txBody>
      </p:sp>
    </p:spTree>
    <p:extLst>
      <p:ext uri="{BB962C8B-B14F-4D97-AF65-F5344CB8AC3E}">
        <p14:creationId xmlns:p14="http://schemas.microsoft.com/office/powerpoint/2010/main" val="418504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05840" y="1901952"/>
            <a:ext cx="3429000" cy="4123944"/>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09160" y="1901952"/>
            <a:ext cx="3429000" cy="4123944"/>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pPr>
              <a:defRPr/>
            </a:pPr>
            <a:fld id="{1E95095E-EDE5-4F3F-A994-12FE0C655A93}" type="datetimeFigureOut">
              <a:rPr lang="en-US" smtClean="0"/>
              <a:pPr>
                <a:defRPr/>
              </a:pPr>
              <a:t>4/4/2021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FDDA83C-ECE2-487B-91FF-E851BB2240E7}" type="slidenum">
              <a:rPr lang="en-US" smtClean="0"/>
              <a:pPr>
                <a:defRPr/>
              </a:pPr>
              <a:t>‹#›</a:t>
            </a:fld>
            <a:endParaRPr lang="en-US"/>
          </a:p>
        </p:txBody>
      </p:sp>
    </p:spTree>
    <p:extLst>
      <p:ext uri="{BB962C8B-B14F-4D97-AF65-F5344CB8AC3E}">
        <p14:creationId xmlns:p14="http://schemas.microsoft.com/office/powerpoint/2010/main" val="252106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05840" y="1837464"/>
            <a:ext cx="3429000" cy="766588"/>
          </a:xfrm>
        </p:spPr>
        <p:txBody>
          <a:bodyPr anchor="ctr">
            <a:normAutofit/>
          </a:bodyPr>
          <a:lstStyle>
            <a:lvl1pPr marL="0" indent="0">
              <a:spcBef>
                <a:spcPts val="0"/>
              </a:spcBef>
              <a:buNone/>
              <a:defRPr sz="165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005840" y="2740733"/>
            <a:ext cx="3429000" cy="3288847"/>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09160" y="1837464"/>
            <a:ext cx="3429000" cy="766588"/>
          </a:xfrm>
        </p:spPr>
        <p:txBody>
          <a:bodyPr anchor="ctr">
            <a:normAutofit/>
          </a:bodyPr>
          <a:lstStyle>
            <a:lvl1pPr marL="0" indent="0">
              <a:spcBef>
                <a:spcPts val="0"/>
              </a:spcBef>
              <a:buNone/>
              <a:defRPr sz="165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09160" y="2740733"/>
            <a:ext cx="3429000" cy="3288847"/>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pPr>
              <a:defRPr/>
            </a:pPr>
            <a:fld id="{0A5570F2-41FD-49F6-A115-8CA63F39B26D}" type="datetimeFigureOut">
              <a:rPr lang="en-US" smtClean="0"/>
              <a:pPr>
                <a:defRPr/>
              </a:pPr>
              <a:t>4/4/2021</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82168A2-E8DC-4F57-AE08-55516EFFC3D7}" type="slidenum">
              <a:rPr lang="en-US" smtClean="0"/>
              <a:pPr>
                <a:defRPr/>
              </a:pPr>
              <a:t>‹#›</a:t>
            </a:fld>
            <a:endParaRPr lang="en-US"/>
          </a:p>
        </p:txBody>
      </p:sp>
    </p:spTree>
    <p:extLst>
      <p:ext uri="{BB962C8B-B14F-4D97-AF65-F5344CB8AC3E}">
        <p14:creationId xmlns:p14="http://schemas.microsoft.com/office/powerpoint/2010/main" val="56209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pPr>
              <a:defRPr/>
            </a:pPr>
            <a:fld id="{C3FAEF03-F0DE-41CD-B451-DDA99030980B}" type="datetimeFigureOut">
              <a:rPr lang="en-US" smtClean="0"/>
              <a:pPr>
                <a:defRPr/>
              </a:pPr>
              <a:t>4/4/2021</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C6AE4058-0D73-4FC9-A244-44E490E5FB22}" type="slidenum">
              <a:rPr lang="en-US" smtClean="0"/>
              <a:pPr>
                <a:defRPr/>
              </a:pPr>
              <a:t>‹#›</a:t>
            </a:fld>
            <a:endParaRPr lang="en-US"/>
          </a:p>
        </p:txBody>
      </p:sp>
    </p:spTree>
    <p:extLst>
      <p:ext uri="{BB962C8B-B14F-4D97-AF65-F5344CB8AC3E}">
        <p14:creationId xmlns:p14="http://schemas.microsoft.com/office/powerpoint/2010/main" val="314152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p:cNvGrpSpPr/>
          <p:nvPr/>
        </p:nvGrpSpPr>
        <p:grpSpPr>
          <a:xfrm flipV="1">
            <a:off x="1189" y="0"/>
            <a:ext cx="9141620" cy="377952"/>
            <a:chOff x="-1" y="6480048"/>
            <a:chExt cx="12188827" cy="377952"/>
          </a:xfrm>
        </p:grpSpPr>
        <p:sp>
          <p:nvSpPr>
            <p:cNvPr id="6" name="Rectangle 5"/>
            <p:cNvSpPr/>
            <p:nvPr/>
          </p:nvSpPr>
          <p:spPr>
            <a:xfrm>
              <a:off x="0" y="6583680"/>
              <a:ext cx="12188826" cy="27432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7" name="Rectangle 6"/>
            <p:cNvSpPr/>
            <p:nvPr/>
          </p:nvSpPr>
          <p:spPr>
            <a:xfrm>
              <a:off x="-1" y="6480048"/>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grpSp>
      <p:sp>
        <p:nvSpPr>
          <p:cNvPr id="2" name="Date Placeholder 1"/>
          <p:cNvSpPr>
            <a:spLocks noGrp="1"/>
          </p:cNvSpPr>
          <p:nvPr>
            <p:ph type="dt" sz="half" idx="10"/>
          </p:nvPr>
        </p:nvSpPr>
        <p:spPr/>
        <p:txBody>
          <a:bodyPr/>
          <a:lstStyle/>
          <a:p>
            <a:pPr>
              <a:defRPr/>
            </a:pPr>
            <a:fld id="{5948D988-6C0C-4E83-85D3-01438264ED70}" type="datetimeFigureOut">
              <a:rPr lang="en-US" smtClean="0"/>
              <a:pPr>
                <a:defRPr/>
              </a:pPr>
              <a:t>4/4/2021</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311A13FF-E165-431E-82B7-51681AB4707B}" type="slidenum">
              <a:rPr lang="en-US" smtClean="0"/>
              <a:pPr>
                <a:defRPr/>
              </a:pPr>
              <a:t>‹#›</a:t>
            </a:fld>
            <a:endParaRPr lang="en-US"/>
          </a:p>
        </p:txBody>
      </p:sp>
    </p:spTree>
    <p:extLst>
      <p:ext uri="{BB962C8B-B14F-4D97-AF65-F5344CB8AC3E}">
        <p14:creationId xmlns:p14="http://schemas.microsoft.com/office/powerpoint/2010/main" val="87295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flipV="1">
            <a:off x="1189" y="0"/>
            <a:ext cx="9141620" cy="377952"/>
            <a:chOff x="-1" y="6480048"/>
            <a:chExt cx="12188827" cy="377952"/>
          </a:xfrm>
        </p:grpSpPr>
        <p:sp>
          <p:nvSpPr>
            <p:cNvPr id="9" name="Rectangle 8"/>
            <p:cNvSpPr/>
            <p:nvPr/>
          </p:nvSpPr>
          <p:spPr>
            <a:xfrm>
              <a:off x="0" y="6583680"/>
              <a:ext cx="12188826" cy="27432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10" name="Rectangle 9"/>
            <p:cNvSpPr/>
            <p:nvPr/>
          </p:nvSpPr>
          <p:spPr>
            <a:xfrm>
              <a:off x="-1" y="6480048"/>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grpSp>
      <p:sp>
        <p:nvSpPr>
          <p:cNvPr id="2" name="Title 1"/>
          <p:cNvSpPr>
            <a:spLocks noGrp="1"/>
          </p:cNvSpPr>
          <p:nvPr>
            <p:ph type="title"/>
          </p:nvPr>
        </p:nvSpPr>
        <p:spPr>
          <a:xfrm>
            <a:off x="5602986" y="2350008"/>
            <a:ext cx="3154680" cy="1993392"/>
          </a:xfrm>
        </p:spPr>
        <p:txBody>
          <a:bodyPr anchor="b">
            <a:normAutofit/>
          </a:bodyPr>
          <a:lstStyle>
            <a:lvl1pPr>
              <a:defRPr sz="2550" b="1"/>
            </a:lvl1pPr>
          </a:lstStyle>
          <a:p>
            <a:r>
              <a:rPr lang="en-US"/>
              <a:t>Click to edit Master title style</a:t>
            </a:r>
            <a:endParaRPr/>
          </a:p>
        </p:txBody>
      </p:sp>
      <p:sp>
        <p:nvSpPr>
          <p:cNvPr id="3" name="Content Placeholder 2"/>
          <p:cNvSpPr>
            <a:spLocks noGrp="1"/>
          </p:cNvSpPr>
          <p:nvPr>
            <p:ph idx="1"/>
          </p:nvPr>
        </p:nvSpPr>
        <p:spPr>
          <a:xfrm>
            <a:off x="342900" y="758952"/>
            <a:ext cx="4972050" cy="5330952"/>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602986" y="4361688"/>
            <a:ext cx="3154680" cy="1728216"/>
          </a:xfrm>
        </p:spPr>
        <p:txBody>
          <a:bodyPr>
            <a:normAutofit/>
          </a:bodyPr>
          <a:lstStyle>
            <a:lvl1pPr marL="0" indent="0">
              <a:spcBef>
                <a:spcPts val="90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1F3E2E37-182D-47B3-9EAF-94321FA84C7B}" type="datetimeFigureOut">
              <a:rPr lang="en-US" smtClean="0"/>
              <a:pPr>
                <a:defRPr/>
              </a:pPr>
              <a:t>4/4/2021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120BB63-FA61-42D8-9AEE-2B8B1529E507}" type="slidenum">
              <a:rPr lang="en-US" smtClean="0"/>
              <a:pPr>
                <a:defRPr/>
              </a:pPr>
              <a:t>‹#›</a:t>
            </a:fld>
            <a:endParaRPr lang="en-US"/>
          </a:p>
        </p:txBody>
      </p:sp>
    </p:spTree>
    <p:extLst>
      <p:ext uri="{BB962C8B-B14F-4D97-AF65-F5344CB8AC3E}">
        <p14:creationId xmlns:p14="http://schemas.microsoft.com/office/powerpoint/2010/main" val="261961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flipV="1">
            <a:off x="1189" y="0"/>
            <a:ext cx="9141620" cy="377952"/>
            <a:chOff x="-1" y="6480048"/>
            <a:chExt cx="12188827" cy="377952"/>
          </a:xfrm>
        </p:grpSpPr>
        <p:sp>
          <p:nvSpPr>
            <p:cNvPr id="9" name="Rectangle 8"/>
            <p:cNvSpPr/>
            <p:nvPr/>
          </p:nvSpPr>
          <p:spPr>
            <a:xfrm>
              <a:off x="0" y="6583680"/>
              <a:ext cx="12188826" cy="27432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10" name="Rectangle 9"/>
            <p:cNvSpPr/>
            <p:nvPr/>
          </p:nvSpPr>
          <p:spPr>
            <a:xfrm>
              <a:off x="-1" y="6480048"/>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grpSp>
      <p:sp>
        <p:nvSpPr>
          <p:cNvPr id="2" name="Title 1"/>
          <p:cNvSpPr>
            <a:spLocks noGrp="1"/>
          </p:cNvSpPr>
          <p:nvPr>
            <p:ph type="title"/>
          </p:nvPr>
        </p:nvSpPr>
        <p:spPr>
          <a:xfrm>
            <a:off x="5602986" y="2350008"/>
            <a:ext cx="3154680" cy="1993392"/>
          </a:xfrm>
        </p:spPr>
        <p:txBody>
          <a:bodyPr anchor="b">
            <a:normAutofit/>
          </a:bodyPr>
          <a:lstStyle>
            <a:lvl1pPr>
              <a:defRPr sz="2550" b="1"/>
            </a:lvl1pPr>
          </a:lstStyle>
          <a:p>
            <a:r>
              <a:rPr lang="en-US"/>
              <a:t>Click to edit Master title style</a:t>
            </a:r>
            <a:endParaRPr/>
          </a:p>
        </p:txBody>
      </p:sp>
      <p:sp>
        <p:nvSpPr>
          <p:cNvPr id="3" name="Picture Placeholder 2"/>
          <p:cNvSpPr>
            <a:spLocks noGrp="1"/>
          </p:cNvSpPr>
          <p:nvPr>
            <p:ph type="pic" idx="1"/>
          </p:nvPr>
        </p:nvSpPr>
        <p:spPr>
          <a:xfrm>
            <a:off x="113108" y="506104"/>
            <a:ext cx="5143502" cy="5843016"/>
          </a:xfrm>
          <a:solidFill>
            <a:schemeClr val="accent1">
              <a:lumMod val="40000"/>
              <a:lumOff val="60000"/>
            </a:schemeClr>
          </a:solidFill>
        </p:spPr>
        <p:txBody>
          <a:bodyPr>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a:p>
        </p:txBody>
      </p:sp>
      <p:sp>
        <p:nvSpPr>
          <p:cNvPr id="4" name="Text Placeholder 3"/>
          <p:cNvSpPr>
            <a:spLocks noGrp="1"/>
          </p:cNvSpPr>
          <p:nvPr>
            <p:ph type="body" sz="half" idx="2"/>
          </p:nvPr>
        </p:nvSpPr>
        <p:spPr>
          <a:xfrm>
            <a:off x="5602986" y="4361688"/>
            <a:ext cx="3154680" cy="1728216"/>
          </a:xfrm>
        </p:spPr>
        <p:txBody>
          <a:bodyPr>
            <a:normAutofit/>
          </a:bodyPr>
          <a:lstStyle>
            <a:lvl1pPr marL="0" indent="0">
              <a:spcBef>
                <a:spcPts val="90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B292107C-D038-4234-AE86-9A7FA257283D}" type="datetimeFigureOut">
              <a:rPr lang="en-US" smtClean="0"/>
              <a:pPr>
                <a:defRPr/>
              </a:pPr>
              <a:t>4/4/2021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4CFE9C2-5969-42BF-8E1B-5EB75D32CB74}" type="slidenum">
              <a:rPr lang="en-US" smtClean="0"/>
              <a:pPr>
                <a:defRPr/>
              </a:pPr>
              <a:t>‹#›</a:t>
            </a:fld>
            <a:endParaRPr lang="en-US"/>
          </a:p>
        </p:txBody>
      </p:sp>
    </p:spTree>
    <p:extLst>
      <p:ext uri="{BB962C8B-B14F-4D97-AF65-F5344CB8AC3E}">
        <p14:creationId xmlns:p14="http://schemas.microsoft.com/office/powerpoint/2010/main" val="368736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6480048"/>
            <a:ext cx="9141620" cy="377952"/>
            <a:chOff x="-1" y="6480048"/>
            <a:chExt cx="12188827" cy="377952"/>
          </a:xfrm>
        </p:grpSpPr>
        <p:sp>
          <p:nvSpPr>
            <p:cNvPr id="7" name="Rectangle 6"/>
            <p:cNvSpPr/>
            <p:nvPr/>
          </p:nvSpPr>
          <p:spPr>
            <a:xfrm>
              <a:off x="0" y="6583680"/>
              <a:ext cx="12188826" cy="27432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8" name="Rectangle 7"/>
            <p:cNvSpPr/>
            <p:nvPr/>
          </p:nvSpPr>
          <p:spPr>
            <a:xfrm>
              <a:off x="-1" y="6480048"/>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grpSp>
      <p:sp>
        <p:nvSpPr>
          <p:cNvPr id="2" name="Title Placeholder 1"/>
          <p:cNvSpPr>
            <a:spLocks noGrp="1"/>
          </p:cNvSpPr>
          <p:nvPr>
            <p:ph type="title"/>
          </p:nvPr>
        </p:nvSpPr>
        <p:spPr>
          <a:xfrm>
            <a:off x="1005840" y="467360"/>
            <a:ext cx="7132320" cy="1233424"/>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005840" y="1901953"/>
            <a:ext cx="7132320" cy="41276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656832" y="6601968"/>
            <a:ext cx="720090" cy="237744"/>
          </a:xfrm>
          <a:prstGeom prst="rect">
            <a:avLst/>
          </a:prstGeom>
        </p:spPr>
        <p:txBody>
          <a:bodyPr vert="horz" lIns="91440" tIns="45720" rIns="91440" bIns="45720" rtlCol="0" anchor="ctr"/>
          <a:lstStyle>
            <a:lvl1pPr algn="r">
              <a:defRPr sz="675">
                <a:solidFill>
                  <a:schemeClr val="tx1"/>
                </a:solidFill>
              </a:defRPr>
            </a:lvl1pPr>
          </a:lstStyle>
          <a:p>
            <a:pPr>
              <a:defRPr/>
            </a:pPr>
            <a:fld id="{07915710-8485-443F-9C84-D8162CBCD8BB}" type="datetimeFigureOut">
              <a:rPr lang="en-US" smtClean="0"/>
              <a:pPr>
                <a:defRPr/>
              </a:pPr>
              <a:t>4/4/2021</a:t>
            </a:fld>
            <a:endParaRPr lang="en-US"/>
          </a:p>
        </p:txBody>
      </p:sp>
      <p:sp>
        <p:nvSpPr>
          <p:cNvPr id="5" name="Footer Placeholder 4"/>
          <p:cNvSpPr>
            <a:spLocks noGrp="1"/>
          </p:cNvSpPr>
          <p:nvPr>
            <p:ph type="ftr" sz="quarter" idx="3"/>
          </p:nvPr>
        </p:nvSpPr>
        <p:spPr>
          <a:xfrm>
            <a:off x="1005840" y="6601968"/>
            <a:ext cx="5369814" cy="237744"/>
          </a:xfrm>
          <a:prstGeom prst="rect">
            <a:avLst/>
          </a:prstGeom>
        </p:spPr>
        <p:txBody>
          <a:bodyPr vert="horz" lIns="91440" tIns="45720" rIns="91440" bIns="45720" rtlCol="0" anchor="ctr"/>
          <a:lstStyle>
            <a:lvl1pPr algn="l">
              <a:defRPr sz="675">
                <a:solidFill>
                  <a:schemeClr val="tx1"/>
                </a:solidFill>
              </a:defRPr>
            </a:lvl1pPr>
          </a:lstStyle>
          <a:p>
            <a:pPr>
              <a:defRPr/>
            </a:pPr>
            <a:endParaRPr lang="en-US"/>
          </a:p>
        </p:txBody>
      </p:sp>
      <p:sp>
        <p:nvSpPr>
          <p:cNvPr id="6" name="Slide Number Placeholder 5"/>
          <p:cNvSpPr>
            <a:spLocks noGrp="1"/>
          </p:cNvSpPr>
          <p:nvPr>
            <p:ph type="sldNum" sz="quarter" idx="4"/>
          </p:nvPr>
        </p:nvSpPr>
        <p:spPr>
          <a:xfrm>
            <a:off x="7658100" y="6601968"/>
            <a:ext cx="480060" cy="237744"/>
          </a:xfrm>
          <a:prstGeom prst="rect">
            <a:avLst/>
          </a:prstGeom>
        </p:spPr>
        <p:txBody>
          <a:bodyPr vert="horz" lIns="91440" tIns="45720" rIns="91440" bIns="45720" rtlCol="0" anchor="ctr"/>
          <a:lstStyle>
            <a:lvl1pPr algn="r">
              <a:defRPr sz="675">
                <a:solidFill>
                  <a:schemeClr val="tx1"/>
                </a:solidFill>
              </a:defRPr>
            </a:lvl1pPr>
          </a:lstStyle>
          <a:p>
            <a:pPr>
              <a:defRPr/>
            </a:pPr>
            <a:fld id="{3CEABC8B-872F-4C47-A0C6-04DB53B60A0F}" type="slidenum">
              <a:rPr lang="en-US" smtClean="0"/>
              <a:pPr>
                <a:defRPr/>
              </a:pPr>
              <a:t>‹#›</a:t>
            </a:fld>
            <a:endParaRPr lang="en-US"/>
          </a:p>
        </p:txBody>
      </p:sp>
    </p:spTree>
    <p:extLst>
      <p:ext uri="{BB962C8B-B14F-4D97-AF65-F5344CB8AC3E}">
        <p14:creationId xmlns:p14="http://schemas.microsoft.com/office/powerpoint/2010/main" val="194299694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2550" b="1" kern="1200">
          <a:solidFill>
            <a:schemeClr val="tx1"/>
          </a:solidFill>
          <a:latin typeface="+mj-lt"/>
          <a:ea typeface="+mj-ea"/>
          <a:cs typeface="+mj-cs"/>
        </a:defRPr>
      </a:lvl1pPr>
    </p:titleStyle>
    <p:bodyStyle>
      <a:lvl1pPr marL="205740" indent="-171450" algn="l" defTabSz="685800" rtl="0" eaLnBrk="1" latinLnBrk="0" hangingPunct="1">
        <a:lnSpc>
          <a:spcPct val="90000"/>
        </a:lnSpc>
        <a:spcBef>
          <a:spcPts val="1350"/>
        </a:spcBef>
        <a:buSzPct val="100000"/>
        <a:buFont typeface="Arial" pitchFamily="34" charset="0"/>
        <a:buChar char="▪"/>
        <a:defRPr sz="1500" kern="1200">
          <a:solidFill>
            <a:schemeClr val="tx1">
              <a:lumMod val="90000"/>
              <a:lumOff val="10000"/>
            </a:schemeClr>
          </a:solidFill>
          <a:latin typeface="+mn-lt"/>
          <a:ea typeface="+mn-ea"/>
          <a:cs typeface="+mn-cs"/>
        </a:defRPr>
      </a:lvl1pPr>
      <a:lvl2pPr marL="445770" indent="-171450" algn="l" defTabSz="685800" rtl="0" eaLnBrk="1" latinLnBrk="0" hangingPunct="1">
        <a:lnSpc>
          <a:spcPct val="90000"/>
        </a:lnSpc>
        <a:spcBef>
          <a:spcPts val="750"/>
        </a:spcBef>
        <a:buSzPct val="100000"/>
        <a:buFont typeface="Arial" pitchFamily="34" charset="0"/>
        <a:buChar char="▪"/>
        <a:defRPr sz="1350" kern="1200">
          <a:solidFill>
            <a:schemeClr val="tx1">
              <a:lumMod val="90000"/>
              <a:lumOff val="10000"/>
            </a:schemeClr>
          </a:solidFill>
          <a:latin typeface="+mn-lt"/>
          <a:ea typeface="+mn-ea"/>
          <a:cs typeface="+mn-cs"/>
        </a:defRPr>
      </a:lvl2pPr>
      <a:lvl3pPr marL="685800" indent="-171450" algn="l" defTabSz="685800" rtl="0" eaLnBrk="1" latinLnBrk="0" hangingPunct="1">
        <a:lnSpc>
          <a:spcPct val="90000"/>
        </a:lnSpc>
        <a:spcBef>
          <a:spcPts val="600"/>
        </a:spcBef>
        <a:buSzPct val="100000"/>
        <a:buFont typeface="Arial" pitchFamily="34" charset="0"/>
        <a:buChar char="▪"/>
        <a:defRPr sz="1200" kern="1200">
          <a:solidFill>
            <a:schemeClr val="tx1">
              <a:lumMod val="90000"/>
              <a:lumOff val="10000"/>
            </a:schemeClr>
          </a:solidFill>
          <a:latin typeface="+mn-lt"/>
          <a:ea typeface="+mn-ea"/>
          <a:cs typeface="+mn-cs"/>
        </a:defRPr>
      </a:lvl3pPr>
      <a:lvl4pPr marL="925830" indent="-171450" algn="l" defTabSz="685800" rtl="0" eaLnBrk="1" latinLnBrk="0" hangingPunct="1">
        <a:lnSpc>
          <a:spcPct val="90000"/>
        </a:lnSpc>
        <a:spcBef>
          <a:spcPts val="600"/>
        </a:spcBef>
        <a:buSzPct val="100000"/>
        <a:buFont typeface="Arial" pitchFamily="34" charset="0"/>
        <a:buChar char="▪"/>
        <a:defRPr sz="1050" kern="1200">
          <a:solidFill>
            <a:schemeClr val="tx1">
              <a:lumMod val="90000"/>
              <a:lumOff val="10000"/>
            </a:schemeClr>
          </a:solidFill>
          <a:latin typeface="+mn-lt"/>
          <a:ea typeface="+mn-ea"/>
          <a:cs typeface="+mn-cs"/>
        </a:defRPr>
      </a:lvl4pPr>
      <a:lvl5pPr marL="1165860" indent="-171450" algn="l" defTabSz="685800" rtl="0" eaLnBrk="1" latinLnBrk="0" hangingPunct="1">
        <a:lnSpc>
          <a:spcPct val="90000"/>
        </a:lnSpc>
        <a:spcBef>
          <a:spcPts val="600"/>
        </a:spcBef>
        <a:buSzPct val="100000"/>
        <a:buFont typeface="Arial" pitchFamily="34" charset="0"/>
        <a:buChar char="▪"/>
        <a:defRPr sz="1050" kern="1200">
          <a:solidFill>
            <a:schemeClr val="tx1">
              <a:lumMod val="90000"/>
              <a:lumOff val="10000"/>
            </a:schemeClr>
          </a:solidFill>
          <a:latin typeface="+mn-lt"/>
          <a:ea typeface="+mn-ea"/>
          <a:cs typeface="+mn-cs"/>
        </a:defRPr>
      </a:lvl5pPr>
      <a:lvl6pPr marL="1405890" indent="-171450" algn="l" defTabSz="685800" rtl="0" eaLnBrk="1" latinLnBrk="0" hangingPunct="1">
        <a:lnSpc>
          <a:spcPct val="90000"/>
        </a:lnSpc>
        <a:spcBef>
          <a:spcPts val="600"/>
        </a:spcBef>
        <a:buSzPct val="100000"/>
        <a:buFont typeface="Arial" pitchFamily="34" charset="0"/>
        <a:buChar char="▪"/>
        <a:defRPr sz="1050" kern="1200">
          <a:solidFill>
            <a:schemeClr val="tx1"/>
          </a:solidFill>
          <a:latin typeface="+mn-lt"/>
          <a:ea typeface="+mn-ea"/>
          <a:cs typeface="+mn-cs"/>
        </a:defRPr>
      </a:lvl6pPr>
      <a:lvl7pPr marL="1645920" indent="-171450" algn="l" defTabSz="685800" rtl="0" eaLnBrk="1" latinLnBrk="0" hangingPunct="1">
        <a:lnSpc>
          <a:spcPct val="90000"/>
        </a:lnSpc>
        <a:spcBef>
          <a:spcPts val="600"/>
        </a:spcBef>
        <a:buSzPct val="100000"/>
        <a:buFont typeface="Arial" pitchFamily="34" charset="0"/>
        <a:buChar char="▪"/>
        <a:defRPr sz="1050" kern="1200">
          <a:solidFill>
            <a:schemeClr val="tx1"/>
          </a:solidFill>
          <a:latin typeface="+mn-lt"/>
          <a:ea typeface="+mn-ea"/>
          <a:cs typeface="+mn-cs"/>
        </a:defRPr>
      </a:lvl7pPr>
      <a:lvl8pPr marL="1885950" indent="-171450" algn="l" defTabSz="685800" rtl="0" eaLnBrk="1" latinLnBrk="0" hangingPunct="1">
        <a:lnSpc>
          <a:spcPct val="90000"/>
        </a:lnSpc>
        <a:spcBef>
          <a:spcPts val="600"/>
        </a:spcBef>
        <a:buSzPct val="100000"/>
        <a:buFont typeface="Arial" pitchFamily="34" charset="0"/>
        <a:buChar char="▪"/>
        <a:defRPr sz="1050" kern="1200">
          <a:solidFill>
            <a:schemeClr val="tx1"/>
          </a:solidFill>
          <a:latin typeface="+mn-lt"/>
          <a:ea typeface="+mn-ea"/>
          <a:cs typeface="+mn-cs"/>
        </a:defRPr>
      </a:lvl8pPr>
      <a:lvl9pPr marL="2125980" indent="-171450" algn="l" defTabSz="685800" rtl="0" eaLnBrk="1" latinLnBrk="0" hangingPunct="1">
        <a:lnSpc>
          <a:spcPct val="90000"/>
        </a:lnSpc>
        <a:spcBef>
          <a:spcPts val="600"/>
        </a:spcBef>
        <a:buSzPct val="100000"/>
        <a:buFont typeface="Arial" pitchFamily="34" charset="0"/>
        <a:buChar char="▪"/>
        <a:defRPr sz="1050" kern="1200">
          <a:solidFill>
            <a:schemeClr val="tx1"/>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hyperlink" Target="http://www.google.com/url?sa=i&amp;rct=j&amp;q=&amp;esrc=s&amp;source=images&amp;cd=&amp;cad=rja&amp;uact=8&amp;ved=0CAYQjB0&amp;url=http://imgbuddy.com/serous-cystadenoma-gross.asp&amp;ei=E4INVdrII4XaPe3ogYAH&amp;bvm=bv.88528373,d.bGQ&amp;psig=AFQjCNHlyjuTrqpSNEFMjNxxMXyM01JUWg&amp;ust=1427034995375957"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dx.doi.org/10.3803/EnM.2012.27.1.72" TargetMode="External"/><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463615" y="1295400"/>
            <a:ext cx="5917679" cy="1812097"/>
          </a:xfrm>
        </p:spPr>
        <p:txBody>
          <a:bodyPr/>
          <a:lstStyle/>
          <a:p>
            <a:r>
              <a:rPr lang="en-US" sz="3600" dirty="0"/>
              <a:t>Reproductive System, Ovarian Cysts and Tumors</a:t>
            </a:r>
          </a:p>
        </p:txBody>
      </p:sp>
      <p:sp>
        <p:nvSpPr>
          <p:cNvPr id="5" name="Subtitle 4"/>
          <p:cNvSpPr>
            <a:spLocks noGrp="1"/>
          </p:cNvSpPr>
          <p:nvPr>
            <p:ph type="subTitle" idx="1"/>
          </p:nvPr>
        </p:nvSpPr>
        <p:spPr>
          <a:xfrm>
            <a:off x="1463615" y="3657600"/>
            <a:ext cx="5917679" cy="1600200"/>
          </a:xfrm>
        </p:spPr>
        <p:txBody>
          <a:bodyPr>
            <a:normAutofit/>
          </a:bodyPr>
          <a:lstStyle/>
          <a:p>
            <a:r>
              <a:rPr lang="en-US" smtClean="0"/>
              <a:t>Amany Fathaddin, MD</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28600"/>
            <a:ext cx="7334272" cy="709865"/>
          </a:xfrm>
        </p:spPr>
        <p:txBody>
          <a:bodyPr>
            <a:normAutofit fontScale="90000"/>
          </a:bodyPr>
          <a:lstStyle/>
          <a:p>
            <a:r>
              <a:rPr lang="en-US" dirty="0"/>
              <a:t>Simplified classification of primary ovarian tumors</a:t>
            </a:r>
          </a:p>
        </p:txBody>
      </p:sp>
      <p:sp>
        <p:nvSpPr>
          <p:cNvPr id="5" name="Rectangle 1"/>
          <p:cNvSpPr>
            <a:spLocks noGrp="1" noChangeArrowheads="1"/>
          </p:cNvSpPr>
          <p:nvPr>
            <p:ph idx="1"/>
          </p:nvPr>
        </p:nvSpPr>
        <p:spPr bwMode="auto">
          <a:xfrm>
            <a:off x="381000" y="1242050"/>
            <a:ext cx="3465784" cy="5101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050" b="1" i="0" u="sng" strike="noStrike" cap="none" normalizeH="0" baseline="0" dirty="0">
                <a:ln>
                  <a:noFill/>
                </a:ln>
                <a:solidFill>
                  <a:schemeClr val="accent1"/>
                </a:solidFill>
                <a:effectLst/>
                <a:latin typeface="Arial" panose="020B0604020202020204" pitchFamily="34" charset="0"/>
              </a:rPr>
              <a:t>SURFACE EPITHELIAL TUMORS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050" b="1" i="0" u="sng" strike="noStrike" cap="none" normalizeH="0" baseline="0" dirty="0">
              <a:ln>
                <a:noFill/>
              </a:ln>
              <a:solidFill>
                <a:schemeClr val="accent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050" b="1" i="0" u="none" strike="noStrike" cap="none" normalizeH="0" baseline="0" dirty="0">
                <a:ln>
                  <a:noFill/>
                </a:ln>
                <a:solidFill>
                  <a:schemeClr val="tx1"/>
                </a:solidFill>
                <a:effectLst/>
                <a:latin typeface="Arial" panose="020B0604020202020204" pitchFamily="34" charset="0"/>
              </a:rPr>
              <a:t>Serous tumors:</a:t>
            </a:r>
            <a:r>
              <a:rPr kumimoji="0" lang="en-US" altLang="en-US" sz="105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Benign (cystadenoma)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Borderline tumors (serous borderline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Malignant (serous adenocarcinoma)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a:ln>
                  <a:noFill/>
                </a:ln>
                <a:solidFill>
                  <a:schemeClr val="tx1"/>
                </a:solidFill>
                <a:effectLst/>
                <a:latin typeface="Arial" panose="020B0604020202020204" pitchFamily="34" charset="0"/>
              </a:rPr>
              <a:t>Mucinous tumors:</a:t>
            </a:r>
            <a:r>
              <a:rPr kumimoji="0" lang="en-US" altLang="en-US" sz="105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Benign (cystadenoma)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Borderline tumors (mucinous borderline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Malignant (mucinous adenocarcinoma)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solidFill>
                  <a:schemeClr val="tx1"/>
                </a:solidFill>
                <a:effectLst/>
                <a:latin typeface="Arial" panose="020B0604020202020204" pitchFamily="34" charset="0"/>
              </a:rPr>
              <a:t/>
            </a:r>
            <a:br>
              <a:rPr kumimoji="0" lang="en-US" altLang="en-US" sz="1050" b="0" i="0" u="none" strike="noStrike" cap="none" normalizeH="0" baseline="0" dirty="0">
                <a:ln>
                  <a:noFill/>
                </a:ln>
                <a:solidFill>
                  <a:schemeClr val="tx1"/>
                </a:solidFill>
                <a:effectLst/>
                <a:latin typeface="Arial" panose="020B0604020202020204" pitchFamily="34" charset="0"/>
              </a:rPr>
            </a:br>
            <a:r>
              <a:rPr kumimoji="0" lang="en-US" altLang="en-US" sz="1050" b="1" i="0" u="none" strike="noStrike" cap="none" normalizeH="0" baseline="0" dirty="0" err="1">
                <a:ln>
                  <a:noFill/>
                </a:ln>
                <a:solidFill>
                  <a:schemeClr val="tx1"/>
                </a:solidFill>
                <a:effectLst/>
                <a:latin typeface="Arial" panose="020B0604020202020204" pitchFamily="34" charset="0"/>
              </a:rPr>
              <a:t>Endometrioid</a:t>
            </a:r>
            <a:r>
              <a:rPr kumimoji="0" lang="en-US" altLang="en-US" sz="1050" b="1" i="0" u="none" strike="noStrike" cap="none" normalizeH="0" baseline="0" dirty="0">
                <a:ln>
                  <a:noFill/>
                </a:ln>
                <a:solidFill>
                  <a:schemeClr val="tx1"/>
                </a:solidFill>
                <a:effectLst/>
                <a:latin typeface="Arial" panose="020B0604020202020204" pitchFamily="34" charset="0"/>
              </a:rPr>
              <a:t> tumors:</a:t>
            </a:r>
            <a:r>
              <a:rPr kumimoji="0" lang="en-US" altLang="en-US" sz="105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Benign (cystadenoma)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Borderline tumors (</a:t>
            </a:r>
            <a:r>
              <a:rPr kumimoji="0" lang="en-US" altLang="en-US" sz="1050" b="0" i="0" u="none" strike="noStrike" cap="none" normalizeH="0" baseline="0" dirty="0" err="1">
                <a:ln>
                  <a:noFill/>
                </a:ln>
                <a:solidFill>
                  <a:schemeClr val="tx1"/>
                </a:solidFill>
                <a:effectLst/>
                <a:latin typeface="Arial" panose="020B0604020202020204" pitchFamily="34" charset="0"/>
              </a:rPr>
              <a:t>endometrioid</a:t>
            </a:r>
            <a:r>
              <a:rPr kumimoji="0" lang="en-US" altLang="en-US" sz="1050" b="0" i="0" u="none" strike="noStrike" cap="none" normalizeH="0" baseline="0" dirty="0">
                <a:ln>
                  <a:noFill/>
                </a:ln>
                <a:solidFill>
                  <a:schemeClr val="tx1"/>
                </a:solidFill>
                <a:effectLst/>
                <a:latin typeface="Arial" panose="020B0604020202020204" pitchFamily="34" charset="0"/>
              </a:rPr>
              <a:t> borderline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Malignant (</a:t>
            </a:r>
            <a:r>
              <a:rPr kumimoji="0" lang="en-US" altLang="en-US" sz="1050" b="0" i="0" u="none" strike="noStrike" cap="none" normalizeH="0" baseline="0" dirty="0" err="1">
                <a:ln>
                  <a:noFill/>
                </a:ln>
                <a:solidFill>
                  <a:schemeClr val="tx1"/>
                </a:solidFill>
                <a:effectLst/>
                <a:latin typeface="Arial" panose="020B0604020202020204" pitchFamily="34" charset="0"/>
              </a:rPr>
              <a:t>endometrioid</a:t>
            </a:r>
            <a:r>
              <a:rPr kumimoji="0" lang="en-US" altLang="en-US" sz="1050" b="0" i="0" u="none" strike="noStrike" cap="none" normalizeH="0" baseline="0" dirty="0">
                <a:ln>
                  <a:noFill/>
                </a:ln>
                <a:solidFill>
                  <a:schemeClr val="tx1"/>
                </a:solidFill>
                <a:effectLst/>
                <a:latin typeface="Arial" panose="020B0604020202020204" pitchFamily="34" charset="0"/>
              </a:rPr>
              <a:t> adenocarcinoma)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solidFill>
                  <a:schemeClr val="tx1"/>
                </a:solidFill>
                <a:effectLst/>
                <a:latin typeface="Arial" panose="020B0604020202020204" pitchFamily="34" charset="0"/>
              </a:rPr>
              <a:t/>
            </a:r>
            <a:br>
              <a:rPr kumimoji="0" lang="en-US" altLang="en-US" sz="1050" b="0" i="0" u="none" strike="noStrike" cap="none" normalizeH="0" baseline="0" dirty="0">
                <a:ln>
                  <a:noFill/>
                </a:ln>
                <a:solidFill>
                  <a:schemeClr val="tx1"/>
                </a:solidFill>
                <a:effectLst/>
                <a:latin typeface="Arial" panose="020B0604020202020204" pitchFamily="34" charset="0"/>
              </a:rPr>
            </a:br>
            <a:r>
              <a:rPr kumimoji="0" lang="en-US" altLang="en-US" sz="1050" b="1" i="0" u="none" strike="noStrike" cap="none" normalizeH="0" baseline="0" dirty="0">
                <a:ln>
                  <a:noFill/>
                </a:ln>
                <a:solidFill>
                  <a:schemeClr val="tx1"/>
                </a:solidFill>
                <a:effectLst/>
                <a:latin typeface="Arial" panose="020B0604020202020204" pitchFamily="34" charset="0"/>
              </a:rPr>
              <a:t>Clear cell tumors:</a:t>
            </a:r>
            <a:r>
              <a:rPr kumimoji="0" lang="en-US" altLang="en-US" sz="105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Benign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Borderline tumors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Malignant (clear cell adenocarcinoma)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solidFill>
                  <a:schemeClr val="tx1"/>
                </a:solidFill>
                <a:effectLst/>
                <a:latin typeface="Arial" panose="020B0604020202020204" pitchFamily="34" charset="0"/>
              </a:rPr>
              <a:t/>
            </a:r>
            <a:br>
              <a:rPr kumimoji="0" lang="en-US" altLang="en-US" sz="1050" b="0" i="0" u="none" strike="noStrike" cap="none" normalizeH="0" baseline="0" dirty="0">
                <a:ln>
                  <a:noFill/>
                </a:ln>
                <a:solidFill>
                  <a:schemeClr val="tx1"/>
                </a:solidFill>
                <a:effectLst/>
                <a:latin typeface="Arial" panose="020B0604020202020204" pitchFamily="34" charset="0"/>
              </a:rPr>
            </a:br>
            <a:r>
              <a:rPr kumimoji="0" lang="en-US" altLang="en-US" sz="1050" b="1" i="0" u="none" strike="noStrike" cap="none" normalizeH="0" baseline="0" dirty="0">
                <a:ln>
                  <a:noFill/>
                </a:ln>
                <a:solidFill>
                  <a:schemeClr val="tx1"/>
                </a:solidFill>
                <a:effectLst/>
                <a:latin typeface="Arial" panose="020B0604020202020204" pitchFamily="34" charset="0"/>
              </a:rPr>
              <a:t>Transitional cell tumors:</a:t>
            </a:r>
            <a:r>
              <a:rPr kumimoji="0" lang="en-US" altLang="en-US" sz="105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Brenner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Brenner tumor of borderline malignancy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Malignant Brenner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a:ln>
                  <a:noFill/>
                </a:ln>
                <a:solidFill>
                  <a:schemeClr val="tx1"/>
                </a:solidFill>
                <a:effectLst/>
                <a:latin typeface="Arial" panose="020B0604020202020204" pitchFamily="34" charset="0"/>
              </a:rPr>
              <a:t>Transitional cell carcinoma (non-Brenner type)</a:t>
            </a:r>
          </a:p>
          <a:p>
            <a:pPr marL="0" marR="0" lvl="0" indent="0" algn="l" defTabSz="914400" rtl="0" eaLnBrk="0" fontAlgn="base" latinLnBrk="0" hangingPunct="0">
              <a:lnSpc>
                <a:spcPct val="100000"/>
              </a:lnSpc>
              <a:spcBef>
                <a:spcPct val="0"/>
              </a:spcBef>
              <a:spcAft>
                <a:spcPct val="0"/>
              </a:spcAft>
              <a:buClrTx/>
              <a:buSzTx/>
              <a:buNone/>
              <a:tabLst/>
            </a:pPr>
            <a:endParaRPr lang="en-US" altLang="en-US" sz="1050" b="1" dirty="0">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lang="en-US" altLang="en-US" sz="1050" b="1" dirty="0">
                <a:solidFill>
                  <a:schemeClr val="tx1"/>
                </a:solidFill>
                <a:latin typeface="Arial" panose="020B0604020202020204" pitchFamily="34" charset="0"/>
              </a:rPr>
              <a:t>Others</a:t>
            </a:r>
            <a:endParaRPr kumimoji="0" lang="en-US" altLang="en-US" sz="105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 b="0" i="0" u="none" strike="noStrike" cap="none" normalizeH="0" baseline="0" dirty="0">
              <a:ln>
                <a:noFill/>
              </a:ln>
              <a:solidFill>
                <a:schemeClr val="tx1"/>
              </a:solidFill>
              <a:effectLst/>
              <a:latin typeface="Arial" panose="020B0604020202020204" pitchFamily="34" charset="0"/>
            </a:endParaRPr>
          </a:p>
        </p:txBody>
      </p:sp>
      <p:sp>
        <p:nvSpPr>
          <p:cNvPr id="6" name="Rectangle 5"/>
          <p:cNvSpPr/>
          <p:nvPr/>
        </p:nvSpPr>
        <p:spPr>
          <a:xfrm>
            <a:off x="4572000" y="1295400"/>
            <a:ext cx="4572000" cy="1869743"/>
          </a:xfrm>
          <a:prstGeom prst="rect">
            <a:avLst/>
          </a:prstGeom>
        </p:spPr>
        <p:txBody>
          <a:bodyPr>
            <a:spAutoFit/>
          </a:bodyPr>
          <a:lstStyle/>
          <a:p>
            <a:r>
              <a:rPr lang="en-US" sz="1050" b="1" u="sng" dirty="0">
                <a:solidFill>
                  <a:schemeClr val="accent1"/>
                </a:solidFill>
              </a:rPr>
              <a:t>SEX CORD STROMAL TUMORS</a:t>
            </a:r>
          </a:p>
          <a:p>
            <a:endParaRPr lang="en-US" sz="1050" b="1" u="sng" dirty="0">
              <a:solidFill>
                <a:schemeClr val="accent1"/>
              </a:solidFill>
            </a:endParaRPr>
          </a:p>
          <a:p>
            <a:r>
              <a:rPr lang="en-US" sz="1050" b="1" dirty="0"/>
              <a:t>Almost always Benign</a:t>
            </a:r>
          </a:p>
          <a:p>
            <a:pPr marL="171450" indent="-171450">
              <a:buFont typeface="Arial" panose="020B0604020202020204" pitchFamily="34" charset="0"/>
              <a:buChar char="•"/>
            </a:pPr>
            <a:r>
              <a:rPr lang="en-US" sz="1050" b="1" dirty="0"/>
              <a:t>Fibromas/ </a:t>
            </a:r>
            <a:r>
              <a:rPr lang="en-US" sz="1050" b="1" dirty="0" err="1"/>
              <a:t>Fibrothecomas</a:t>
            </a:r>
            <a:r>
              <a:rPr lang="en-US" sz="1050" b="1" dirty="0"/>
              <a:t> /</a:t>
            </a:r>
            <a:r>
              <a:rPr lang="en-US" sz="1050" b="1" dirty="0" err="1"/>
              <a:t>Thecomas</a:t>
            </a:r>
            <a:endParaRPr lang="en-US" sz="1050" b="1" dirty="0"/>
          </a:p>
          <a:p>
            <a:endParaRPr lang="en-US" sz="1050" b="1" dirty="0"/>
          </a:p>
          <a:p>
            <a:r>
              <a:rPr lang="en-US" sz="1050" b="1" dirty="0"/>
              <a:t>With Malignant Potential</a:t>
            </a:r>
          </a:p>
          <a:p>
            <a:pPr marL="171450" indent="-171450">
              <a:buFont typeface="Arial" panose="020B0604020202020204" pitchFamily="34" charset="0"/>
              <a:buChar char="•"/>
            </a:pPr>
            <a:r>
              <a:rPr lang="en-US" sz="1050" b="1" dirty="0" err="1"/>
              <a:t>Granulosa</a:t>
            </a:r>
            <a:r>
              <a:rPr lang="en-US" sz="1050" b="1" dirty="0"/>
              <a:t> cell tumors</a:t>
            </a:r>
          </a:p>
          <a:p>
            <a:pPr marL="171450" indent="-171450">
              <a:buFont typeface="Arial" panose="020B0604020202020204" pitchFamily="34" charset="0"/>
              <a:buChar char="•"/>
            </a:pPr>
            <a:r>
              <a:rPr lang="en-US" sz="1050" b="1" dirty="0" err="1"/>
              <a:t>Sertoli-Leydig</a:t>
            </a:r>
            <a:r>
              <a:rPr lang="en-US" sz="1050" b="1" dirty="0"/>
              <a:t> cell tumors</a:t>
            </a:r>
          </a:p>
          <a:p>
            <a:endParaRPr lang="en-US" sz="1050" b="1" dirty="0"/>
          </a:p>
          <a:p>
            <a:r>
              <a:rPr lang="en-US" sz="1050" b="1" dirty="0"/>
              <a:t>Others</a:t>
            </a:r>
            <a:br>
              <a:rPr lang="en-US" sz="1050" b="1" dirty="0"/>
            </a:br>
            <a:endParaRPr lang="en-US" sz="1050" dirty="0">
              <a:effectLst/>
            </a:endParaRPr>
          </a:p>
        </p:txBody>
      </p:sp>
      <p:sp>
        <p:nvSpPr>
          <p:cNvPr id="7" name="Rectangle 6"/>
          <p:cNvSpPr/>
          <p:nvPr/>
        </p:nvSpPr>
        <p:spPr>
          <a:xfrm>
            <a:off x="4495800" y="3342626"/>
            <a:ext cx="4572000" cy="3000821"/>
          </a:xfrm>
          <a:prstGeom prst="rect">
            <a:avLst/>
          </a:prstGeom>
        </p:spPr>
        <p:txBody>
          <a:bodyPr>
            <a:spAutoFit/>
          </a:bodyPr>
          <a:lstStyle/>
          <a:p>
            <a:r>
              <a:rPr lang="en-US" sz="1050" b="1" u="sng" dirty="0">
                <a:solidFill>
                  <a:schemeClr val="accent1"/>
                </a:solidFill>
              </a:rPr>
              <a:t>GERM CELL TUMORS</a:t>
            </a:r>
          </a:p>
          <a:p>
            <a:endParaRPr lang="en-US" sz="1050" b="1" u="sng" dirty="0">
              <a:solidFill>
                <a:schemeClr val="accent1"/>
              </a:solidFill>
            </a:endParaRPr>
          </a:p>
          <a:p>
            <a:pPr>
              <a:buFont typeface="Arial" panose="020B0604020202020204" pitchFamily="34" charset="0"/>
              <a:buChar char="•"/>
            </a:pPr>
            <a:r>
              <a:rPr lang="en-US" sz="1050" b="1" dirty="0" err="1"/>
              <a:t>Teratoma</a:t>
            </a:r>
            <a:r>
              <a:rPr lang="en-US" sz="1050" b="1" dirty="0"/>
              <a:t>:</a:t>
            </a:r>
            <a:r>
              <a:rPr lang="en-US" sz="1050" dirty="0"/>
              <a:t> </a:t>
            </a:r>
          </a:p>
          <a:p>
            <a:pPr marL="742950" lvl="1" indent="-285750">
              <a:buFont typeface="Arial" panose="020B0604020202020204" pitchFamily="34" charset="0"/>
              <a:buChar char="•"/>
            </a:pPr>
            <a:r>
              <a:rPr lang="en-US" sz="1050" dirty="0"/>
              <a:t>Immature (malignant)</a:t>
            </a:r>
          </a:p>
          <a:p>
            <a:pPr marL="742950" lvl="1" indent="-285750">
              <a:buFont typeface="Arial" panose="020B0604020202020204" pitchFamily="34" charset="0"/>
              <a:buChar char="•"/>
            </a:pPr>
            <a:r>
              <a:rPr lang="en-US" sz="1050" dirty="0"/>
              <a:t>Mature (benign)</a:t>
            </a:r>
          </a:p>
          <a:p>
            <a:pPr marL="1200150" lvl="2" indent="-285750">
              <a:buFont typeface="Arial" panose="020B0604020202020204" pitchFamily="34" charset="0"/>
              <a:buChar char="•"/>
            </a:pPr>
            <a:r>
              <a:rPr lang="en-US" sz="1050" dirty="0"/>
              <a:t>Solid </a:t>
            </a:r>
          </a:p>
          <a:p>
            <a:pPr marL="1200150" lvl="2" indent="-285750">
              <a:buFont typeface="Arial" panose="020B0604020202020204" pitchFamily="34" charset="0"/>
              <a:buChar char="•"/>
            </a:pPr>
            <a:r>
              <a:rPr lang="en-US" sz="1050" dirty="0"/>
              <a:t>Cystic (</a:t>
            </a:r>
            <a:r>
              <a:rPr lang="en-US" sz="1050" dirty="0" err="1"/>
              <a:t>dermoid</a:t>
            </a:r>
            <a:r>
              <a:rPr lang="en-US" sz="1050" dirty="0"/>
              <a:t> cyst)</a:t>
            </a:r>
          </a:p>
          <a:p>
            <a:pPr marL="742950" lvl="1" indent="-285750">
              <a:buFont typeface="Arial" panose="020B0604020202020204" pitchFamily="34" charset="0"/>
              <a:buChar char="•"/>
            </a:pPr>
            <a:r>
              <a:rPr lang="en-US" sz="1050" dirty="0" err="1"/>
              <a:t>Monodermal</a:t>
            </a:r>
            <a:r>
              <a:rPr lang="en-US" sz="1050" dirty="0"/>
              <a:t> (e.g., </a:t>
            </a:r>
            <a:r>
              <a:rPr lang="en-US" sz="1050" dirty="0" err="1"/>
              <a:t>struma</a:t>
            </a:r>
            <a:r>
              <a:rPr lang="en-US" sz="1050" dirty="0"/>
              <a:t> </a:t>
            </a:r>
            <a:r>
              <a:rPr lang="en-US" sz="1050" dirty="0" err="1"/>
              <a:t>ovarii</a:t>
            </a:r>
            <a:r>
              <a:rPr lang="en-US" sz="1050" dirty="0"/>
              <a:t>, carcinoid) </a:t>
            </a:r>
          </a:p>
          <a:p>
            <a:pPr>
              <a:buFont typeface="Arial" panose="020B0604020202020204" pitchFamily="34" charset="0"/>
              <a:buChar char="•"/>
            </a:pPr>
            <a:endParaRPr lang="en-US" sz="1050" b="1" dirty="0"/>
          </a:p>
          <a:p>
            <a:pPr>
              <a:buFont typeface="Arial" panose="020B0604020202020204" pitchFamily="34" charset="0"/>
              <a:buChar char="•"/>
            </a:pPr>
            <a:r>
              <a:rPr lang="en-US" sz="1050" b="1" dirty="0"/>
              <a:t>Dysgerminoma </a:t>
            </a:r>
          </a:p>
          <a:p>
            <a:pPr>
              <a:buFont typeface="Arial" panose="020B0604020202020204" pitchFamily="34" charset="0"/>
              <a:buChar char="•"/>
            </a:pPr>
            <a:r>
              <a:rPr lang="en-US" sz="1050" b="1" dirty="0"/>
              <a:t>Yolk sac tumor (endodermal sinus tumor) </a:t>
            </a:r>
          </a:p>
          <a:p>
            <a:pPr>
              <a:buFont typeface="Arial" panose="020B0604020202020204" pitchFamily="34" charset="0"/>
              <a:buChar char="•"/>
            </a:pPr>
            <a:r>
              <a:rPr lang="en-US" sz="1050" b="1" dirty="0" err="1"/>
              <a:t>Choriocarcinoma</a:t>
            </a:r>
            <a:endParaRPr lang="en-US" sz="1050" b="1" dirty="0"/>
          </a:p>
          <a:p>
            <a:pPr>
              <a:buFont typeface="Arial" panose="020B0604020202020204" pitchFamily="34" charset="0"/>
              <a:buChar char="•"/>
            </a:pPr>
            <a:r>
              <a:rPr lang="en-US" sz="1050" b="1" dirty="0"/>
              <a:t>Embryonal carcinoma </a:t>
            </a:r>
          </a:p>
          <a:p>
            <a:pPr>
              <a:buFont typeface="Arial" panose="020B0604020202020204" pitchFamily="34" charset="0"/>
              <a:buChar char="•"/>
            </a:pPr>
            <a:r>
              <a:rPr lang="en-US" sz="1050" b="1" dirty="0"/>
              <a:t>Mixed germ cell tumors</a:t>
            </a:r>
          </a:p>
          <a:p>
            <a:endParaRPr lang="en-US" sz="1050" b="1" dirty="0"/>
          </a:p>
          <a:p>
            <a:r>
              <a:rPr lang="en-US" sz="1050" b="1" dirty="0"/>
              <a:t>NOTE: all ovarian GCTs are considered as malignant except mature </a:t>
            </a:r>
            <a:r>
              <a:rPr lang="en-US" sz="1050" b="1" dirty="0" err="1"/>
              <a:t>teratoma</a:t>
            </a:r>
            <a:endParaRPr lang="en-US" sz="1050" b="1" dirty="0"/>
          </a:p>
          <a:p>
            <a:pPr>
              <a:buFont typeface="Arial" panose="020B0604020202020204" pitchFamily="34" charset="0"/>
              <a:buChar char="•"/>
            </a:pPr>
            <a:endParaRPr lang="en-US" sz="1050" b="1" dirty="0">
              <a:effectLst/>
            </a:endParaRPr>
          </a:p>
        </p:txBody>
      </p:sp>
    </p:spTree>
    <p:extLst>
      <p:ext uri="{BB962C8B-B14F-4D97-AF65-F5344CB8AC3E}">
        <p14:creationId xmlns:p14="http://schemas.microsoft.com/office/powerpoint/2010/main" val="3073063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6440" y="2226503"/>
            <a:ext cx="7744160" cy="1050097"/>
          </a:xfrm>
        </p:spPr>
        <p:txBody>
          <a:bodyPr/>
          <a:lstStyle/>
          <a:p>
            <a:r>
              <a:rPr lang="en-US" sz="3600" dirty="0"/>
              <a:t>Surface Epithelial Ovarian Tumors</a:t>
            </a:r>
          </a:p>
        </p:txBody>
      </p:sp>
    </p:spTree>
    <p:extLst>
      <p:ext uri="{BB962C8B-B14F-4D97-AF65-F5344CB8AC3E}">
        <p14:creationId xmlns:p14="http://schemas.microsoft.com/office/powerpoint/2010/main" val="206306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normAutofit/>
          </a:bodyPr>
          <a:lstStyle/>
          <a:p>
            <a:r>
              <a:rPr lang="en-US" sz="2800" dirty="0"/>
              <a:t>Surface Epithelial Ovarian Tumors</a:t>
            </a:r>
          </a:p>
        </p:txBody>
      </p:sp>
      <p:sp>
        <p:nvSpPr>
          <p:cNvPr id="23556" name="Rectangle 3"/>
          <p:cNvSpPr>
            <a:spLocks noGrp="1" noChangeArrowheads="1"/>
          </p:cNvSpPr>
          <p:nvPr>
            <p:ph idx="1"/>
          </p:nvPr>
        </p:nvSpPr>
        <p:spPr>
          <a:xfrm>
            <a:off x="762000" y="2743200"/>
            <a:ext cx="8382000" cy="4648200"/>
          </a:xfrm>
        </p:spPr>
        <p:txBody>
          <a:bodyPr>
            <a:normAutofit/>
          </a:bodyPr>
          <a:lstStyle/>
          <a:p>
            <a:r>
              <a:rPr lang="en-US" sz="2400" dirty="0"/>
              <a:t>Neoplasms of surface epithelium account for majority of all primary ovarian tumors. </a:t>
            </a:r>
          </a:p>
          <a:p>
            <a:r>
              <a:rPr lang="en-US" sz="2400" dirty="0"/>
              <a:t>Are 65 – 70 % of overall tumors</a:t>
            </a:r>
          </a:p>
          <a:p>
            <a:pPr eaLnBrk="1" hangingPunct="1"/>
            <a:r>
              <a:rPr lang="en-US" sz="2400" dirty="0"/>
              <a:t>They account for 90 % of malignant tumors in the ovary</a:t>
            </a:r>
          </a:p>
          <a:p>
            <a:pPr eaLnBrk="1" hangingPunct="1"/>
            <a:r>
              <a:rPr lang="en-US" sz="2400" dirty="0"/>
              <a:t>Age 20+</a:t>
            </a:r>
          </a:p>
        </p:txBody>
      </p:sp>
      <p:sp>
        <p:nvSpPr>
          <p:cNvPr id="33794" name="Slide Number Placeholder 5"/>
          <p:cNvSpPr>
            <a:spLocks noGrp="1"/>
          </p:cNvSpPr>
          <p:nvPr>
            <p:ph type="sldNum" sz="quarter" idx="12"/>
          </p:nvPr>
        </p:nvSpPr>
        <p:spPr/>
        <p:txBody>
          <a:bodyPr/>
          <a:lstStyle/>
          <a:p>
            <a:pPr>
              <a:defRPr/>
            </a:pPr>
            <a:fld id="{364AD4C4-689C-4B2F-85CF-90683D7AEC3E}" type="slidenum">
              <a:rPr lang="en-US">
                <a:latin typeface="Tahoma" pitchFamily="34" charset="0"/>
              </a:rPr>
              <a:pPr>
                <a:defRPr/>
              </a:pPr>
              <a:t>12</a:t>
            </a:fld>
            <a:endParaRPr lang="en-US">
              <a:latin typeface="Tahoma" pitchFamily="34" charset="0"/>
            </a:endParaRPr>
          </a:p>
        </p:txBody>
      </p:sp>
    </p:spTree>
    <p:extLst>
      <p:ext uri="{BB962C8B-B14F-4D97-AF65-F5344CB8AC3E}">
        <p14:creationId xmlns:p14="http://schemas.microsoft.com/office/powerpoint/2010/main" val="81853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8F2A63-FF5F-4DCB-A673-246432D7A353}"/>
              </a:ext>
            </a:extLst>
          </p:cNvPr>
          <p:cNvSpPr>
            <a:spLocks noGrp="1"/>
          </p:cNvSpPr>
          <p:nvPr>
            <p:ph idx="1"/>
          </p:nvPr>
        </p:nvSpPr>
        <p:spPr>
          <a:xfrm>
            <a:off x="228600" y="1365185"/>
            <a:ext cx="4480560" cy="4623751"/>
          </a:xfrm>
        </p:spPr>
        <p:txBody>
          <a:bodyPr>
            <a:normAutofit/>
          </a:bodyPr>
          <a:lstStyle/>
          <a:p>
            <a:r>
              <a:rPr lang="en-US" dirty="0"/>
              <a:t>The majority of ovarian tumors arise from the fallopian tube or epithelial cysts in the cortex of the ovary . S</a:t>
            </a:r>
          </a:p>
          <a:p>
            <a:r>
              <a:rPr lang="en-US" dirty="0" err="1"/>
              <a:t>tudies</a:t>
            </a:r>
            <a:r>
              <a:rPr lang="en-US" dirty="0"/>
              <a:t> have shown that many of the tumors thought to arise from the coelomic epithelium that covers the surface of the ovary are now thought to arise from the fimbriated end of the fallopian tube . </a:t>
            </a:r>
          </a:p>
          <a:p>
            <a:r>
              <a:rPr lang="en-US" dirty="0"/>
              <a:t>The epithelium lining the cortical cysts may be derived from displaced ovarian surface epithelium or the lining of fallopian tube. These can become metaplastic or undergo neoplastic transformation to give rise to a number of different epithelial tumors.</a:t>
            </a:r>
          </a:p>
          <a:p>
            <a:pPr marL="34290" indent="0">
              <a:buNone/>
            </a:pPr>
            <a:endParaRPr lang="en-US" dirty="0"/>
          </a:p>
        </p:txBody>
      </p:sp>
      <p:pic>
        <p:nvPicPr>
          <p:cNvPr id="4" name="Picture 3">
            <a:extLst>
              <a:ext uri="{FF2B5EF4-FFF2-40B4-BE49-F238E27FC236}">
                <a16:creationId xmlns:a16="http://schemas.microsoft.com/office/drawing/2014/main" id="{C2788DF9-D9CF-4126-998D-23E325CEBE82}"/>
              </a:ext>
            </a:extLst>
          </p:cNvPr>
          <p:cNvPicPr>
            <a:picLocks noChangeAspect="1"/>
          </p:cNvPicPr>
          <p:nvPr/>
        </p:nvPicPr>
        <p:blipFill>
          <a:blip r:embed="rId2"/>
          <a:stretch>
            <a:fillRect/>
          </a:stretch>
        </p:blipFill>
        <p:spPr>
          <a:xfrm>
            <a:off x="4778477" y="1143000"/>
            <a:ext cx="4343400" cy="5207476"/>
          </a:xfrm>
          <a:prstGeom prst="rect">
            <a:avLst/>
          </a:prstGeom>
        </p:spPr>
      </p:pic>
    </p:spTree>
    <p:extLst>
      <p:ext uri="{BB962C8B-B14F-4D97-AF65-F5344CB8AC3E}">
        <p14:creationId xmlns:p14="http://schemas.microsoft.com/office/powerpoint/2010/main" val="370678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40A9C-0F23-41A4-B228-71EABA4DAA6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F75E650-670F-45A1-9CDA-BCE3A485E89C}"/>
              </a:ext>
            </a:extLst>
          </p:cNvPr>
          <p:cNvSpPr>
            <a:spLocks noGrp="1"/>
          </p:cNvSpPr>
          <p:nvPr>
            <p:ph idx="1"/>
          </p:nvPr>
        </p:nvSpPr>
        <p:spPr/>
        <p:txBody>
          <a:bodyPr/>
          <a:lstStyle/>
          <a:p>
            <a:r>
              <a:rPr lang="en-US" dirty="0"/>
              <a:t>Important risk factors for ovarian cancer include:</a:t>
            </a:r>
          </a:p>
          <a:p>
            <a:pPr marL="34290" indent="0">
              <a:buNone/>
            </a:pPr>
            <a:r>
              <a:rPr lang="en-US" dirty="0"/>
              <a:t> nulliparity, family history, and germline mutations in certain tumor suppressor genes. </a:t>
            </a:r>
          </a:p>
          <a:p>
            <a:pPr marL="34290" indent="0">
              <a:buNone/>
            </a:pPr>
            <a:r>
              <a:rPr lang="en-US" dirty="0"/>
              <a:t>* Of interest, prolonged use of oral contraceptives reduces the risk. </a:t>
            </a:r>
          </a:p>
          <a:p>
            <a:pPr marL="34290" indent="0">
              <a:buNone/>
            </a:pPr>
            <a:r>
              <a:rPr lang="en-US" dirty="0"/>
              <a:t>*Around 5% to 10% of ovarian cancers are familial, and most of these are associated with mutations in the BRCA1 or BRCA2 tumor suppressor genes.  mutations in BRCA1 and BRCA2 also are associated with hereditary breast cancer.</a:t>
            </a:r>
          </a:p>
          <a:p>
            <a:pPr marL="34290" indent="0">
              <a:buNone/>
            </a:pPr>
            <a:r>
              <a:rPr lang="en-US" dirty="0"/>
              <a:t>* The average lifetime risk for ovarian cancer is approximately 30% in BRCA1 carriers; the risk in BRCA2 carriers is somewhat lower.</a:t>
            </a:r>
          </a:p>
          <a:p>
            <a:pPr marL="34290" indent="0">
              <a:buNone/>
            </a:pPr>
            <a:endParaRPr lang="en-US" dirty="0"/>
          </a:p>
        </p:txBody>
      </p:sp>
    </p:spTree>
    <p:extLst>
      <p:ext uri="{BB962C8B-B14F-4D97-AF65-F5344CB8AC3E}">
        <p14:creationId xmlns:p14="http://schemas.microsoft.com/office/powerpoint/2010/main" val="121952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rtlCol="0">
            <a:normAutofit/>
          </a:bodyPr>
          <a:lstStyle/>
          <a:p>
            <a:pPr eaLnBrk="1" fontAlgn="auto" hangingPunct="1">
              <a:spcAft>
                <a:spcPts val="0"/>
              </a:spcAft>
              <a:defRPr/>
            </a:pPr>
            <a:r>
              <a:rPr lang="en-US" sz="2800" dirty="0"/>
              <a:t/>
            </a:r>
            <a:br>
              <a:rPr lang="en-US" sz="2800" dirty="0"/>
            </a:br>
            <a:r>
              <a:rPr lang="en-US" sz="2800" dirty="0"/>
              <a:t>Surface Epithelial Ovarian Tumors </a:t>
            </a:r>
          </a:p>
        </p:txBody>
      </p:sp>
      <p:sp>
        <p:nvSpPr>
          <p:cNvPr id="24580" name="Rectangle 3"/>
          <p:cNvSpPr>
            <a:spLocks noGrp="1" noChangeArrowheads="1"/>
          </p:cNvSpPr>
          <p:nvPr>
            <p:ph idx="1"/>
          </p:nvPr>
        </p:nvSpPr>
        <p:spPr>
          <a:xfrm>
            <a:off x="533399" y="1690689"/>
            <a:ext cx="8626033" cy="5030787"/>
          </a:xfrm>
        </p:spPr>
        <p:txBody>
          <a:bodyPr>
            <a:noAutofit/>
          </a:bodyPr>
          <a:lstStyle/>
          <a:p>
            <a:pPr eaLnBrk="1" hangingPunct="1">
              <a:lnSpc>
                <a:spcPct val="80000"/>
              </a:lnSpc>
              <a:buFont typeface="Arial" charset="0"/>
              <a:buNone/>
            </a:pPr>
            <a:r>
              <a:rPr lang="en-US" sz="1600" dirty="0"/>
              <a:t>The subtypes of the surface epithelial tumors are:</a:t>
            </a:r>
          </a:p>
          <a:p>
            <a:pPr lvl="1">
              <a:lnSpc>
                <a:spcPct val="80000"/>
              </a:lnSpc>
            </a:pPr>
            <a:r>
              <a:rPr lang="en-US" b="1" dirty="0"/>
              <a:t>Serous Tumors </a:t>
            </a:r>
          </a:p>
          <a:p>
            <a:pPr lvl="1">
              <a:lnSpc>
                <a:spcPct val="80000"/>
              </a:lnSpc>
            </a:pPr>
            <a:r>
              <a:rPr lang="en-US" b="1" dirty="0"/>
              <a:t>Mucinous Tumors</a:t>
            </a:r>
            <a:endParaRPr lang="en-US" dirty="0"/>
          </a:p>
          <a:p>
            <a:pPr lvl="1">
              <a:lnSpc>
                <a:spcPct val="80000"/>
              </a:lnSpc>
            </a:pPr>
            <a:r>
              <a:rPr lang="en-US" b="1" dirty="0" err="1"/>
              <a:t>Endometrioid</a:t>
            </a:r>
            <a:r>
              <a:rPr lang="en-US" b="1" dirty="0"/>
              <a:t> Tumors</a:t>
            </a:r>
            <a:endParaRPr lang="en-US" dirty="0"/>
          </a:p>
          <a:p>
            <a:pPr lvl="1">
              <a:lnSpc>
                <a:spcPct val="80000"/>
              </a:lnSpc>
            </a:pPr>
            <a:r>
              <a:rPr lang="en-US" b="1" dirty="0"/>
              <a:t>Clear cell Tumors</a:t>
            </a:r>
            <a:endParaRPr lang="en-US" dirty="0"/>
          </a:p>
          <a:p>
            <a:pPr lvl="1">
              <a:lnSpc>
                <a:spcPct val="80000"/>
              </a:lnSpc>
            </a:pPr>
            <a:r>
              <a:rPr lang="en-US" b="1" dirty="0"/>
              <a:t>Transitional/Brenner cell Tumors</a:t>
            </a:r>
            <a:endParaRPr lang="en-US" dirty="0"/>
          </a:p>
          <a:p>
            <a:pPr lvl="1">
              <a:lnSpc>
                <a:spcPct val="80000"/>
              </a:lnSpc>
            </a:pPr>
            <a:r>
              <a:rPr lang="en-US" b="1" dirty="0"/>
              <a:t>Others</a:t>
            </a:r>
          </a:p>
          <a:p>
            <a:pPr marL="0" indent="0">
              <a:buNone/>
            </a:pPr>
            <a:r>
              <a:rPr lang="en-US" sz="1600" dirty="0"/>
              <a:t>All surface epithelial tumors are further divided into: </a:t>
            </a:r>
          </a:p>
          <a:p>
            <a:pPr marL="802386" lvl="1" indent="-400050">
              <a:buFont typeface="+mj-lt"/>
              <a:buAutoNum type="romanLcPeriod"/>
            </a:pPr>
            <a:r>
              <a:rPr lang="en-US" b="1" dirty="0"/>
              <a:t>Benign: </a:t>
            </a:r>
            <a:r>
              <a:rPr lang="en-US" dirty="0"/>
              <a:t>They do not spread and invade other tissues. </a:t>
            </a:r>
          </a:p>
          <a:p>
            <a:pPr marL="802386" lvl="1" indent="-400050">
              <a:buFont typeface="+mj-lt"/>
              <a:buAutoNum type="romanLcPeriod"/>
            </a:pPr>
            <a:r>
              <a:rPr lang="en-US" b="1" dirty="0"/>
              <a:t>Malignant: </a:t>
            </a:r>
            <a:r>
              <a:rPr lang="en-US" dirty="0"/>
              <a:t>are carcinomas and have potential to metastasize beyond the ovary. </a:t>
            </a:r>
          </a:p>
          <a:p>
            <a:pPr marL="802386" lvl="1" indent="-400050">
              <a:buFont typeface="+mj-lt"/>
              <a:buAutoNum type="romanLcPeriod"/>
            </a:pPr>
            <a:r>
              <a:rPr lang="en-US" b="1" dirty="0"/>
              <a:t>Borderline/ intermediate/  tumors of low malignant potential</a:t>
            </a:r>
            <a:r>
              <a:rPr lang="en-US" dirty="0"/>
              <a:t>: this is a gray zone. They are ‘semi-malignant’. These appear to be low grade cancers with limited invasive potential. They have better prognosis than malignant. These tumors may seed or implant into the peritoneum.</a:t>
            </a:r>
          </a:p>
          <a:p>
            <a:pPr>
              <a:lnSpc>
                <a:spcPct val="80000"/>
              </a:lnSpc>
            </a:pPr>
            <a:endParaRPr lang="en-US" sz="2000" b="1" dirty="0"/>
          </a:p>
        </p:txBody>
      </p:sp>
      <p:sp>
        <p:nvSpPr>
          <p:cNvPr id="28674" name="Slide Number Placeholder 5"/>
          <p:cNvSpPr>
            <a:spLocks noGrp="1"/>
          </p:cNvSpPr>
          <p:nvPr>
            <p:ph type="sldNum" sz="quarter" idx="12"/>
          </p:nvPr>
        </p:nvSpPr>
        <p:spPr/>
        <p:txBody>
          <a:bodyPr/>
          <a:lstStyle/>
          <a:p>
            <a:pPr>
              <a:defRPr/>
            </a:pPr>
            <a:fld id="{ED4E02BA-6687-41E6-8413-12A06D7AE4EC}" type="slidenum">
              <a:rPr lang="en-US">
                <a:latin typeface="Tahoma" pitchFamily="34" charset="0"/>
              </a:rPr>
              <a:pPr>
                <a:defRPr/>
              </a:pPr>
              <a:t>15</a:t>
            </a:fld>
            <a:endParaRPr lang="en-US">
              <a:latin typeface="Tahoma" pitchFamily="34" charset="0"/>
            </a:endParaRPr>
          </a:p>
        </p:txBody>
      </p:sp>
    </p:spTree>
    <p:extLst>
      <p:ext uri="{BB962C8B-B14F-4D97-AF65-F5344CB8AC3E}">
        <p14:creationId xmlns:p14="http://schemas.microsoft.com/office/powerpoint/2010/main" val="313132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872476"/>
            <a:ext cx="7334272" cy="709865"/>
          </a:xfrm>
        </p:spPr>
        <p:txBody>
          <a:bodyPr>
            <a:normAutofit fontScale="90000"/>
          </a:bodyPr>
          <a:lstStyle/>
          <a:p>
            <a:r>
              <a:rPr lang="en-US" dirty="0"/>
              <a:t>Simplified classification of primary ovarian tumors</a:t>
            </a:r>
          </a:p>
        </p:txBody>
      </p:sp>
      <p:sp>
        <p:nvSpPr>
          <p:cNvPr id="5" name="Rectangle 1"/>
          <p:cNvSpPr>
            <a:spLocks noGrp="1" noChangeArrowheads="1"/>
          </p:cNvSpPr>
          <p:nvPr>
            <p:ph idx="1"/>
          </p:nvPr>
        </p:nvSpPr>
        <p:spPr bwMode="auto">
          <a:xfrm>
            <a:off x="457200" y="2305160"/>
            <a:ext cx="4256590" cy="4121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400" b="1" i="0" u="sng" strike="noStrike" cap="none" normalizeH="0" baseline="0" dirty="0">
                <a:ln>
                  <a:noFill/>
                </a:ln>
                <a:solidFill>
                  <a:schemeClr val="accent1"/>
                </a:solidFill>
                <a:effectLst/>
                <a:latin typeface="Arial" panose="020B0604020202020204" pitchFamily="34" charset="0"/>
              </a:rPr>
              <a:t>SURFACE EPITHELIAL TUMORS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400" b="1" i="0" u="sng" strike="noStrike" cap="none" normalizeH="0" baseline="0" dirty="0">
              <a:ln>
                <a:noFill/>
              </a:ln>
              <a:solidFill>
                <a:schemeClr val="accent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 typeface="+mj-lt"/>
              <a:buAutoNum type="alphaUcPeriod"/>
              <a:tabLst/>
            </a:pPr>
            <a:r>
              <a:rPr kumimoji="0" lang="en-US" altLang="en-US" sz="1400" b="1" i="0" u="none" strike="noStrike" cap="none" normalizeH="0" baseline="0" dirty="0">
                <a:ln>
                  <a:noFill/>
                </a:ln>
                <a:solidFill>
                  <a:schemeClr val="tx1"/>
                </a:solidFill>
                <a:effectLst/>
                <a:latin typeface="Arial" panose="020B0604020202020204" pitchFamily="34" charset="0"/>
              </a:rPr>
              <a:t>Serous tumors:</a:t>
            </a:r>
            <a:r>
              <a:rPr kumimoji="0" lang="en-US" altLang="en-US" sz="1400" b="0" i="0" u="none" strike="noStrike" cap="none" normalizeH="0" baseline="0" dirty="0">
                <a:ln>
                  <a:noFill/>
                </a:ln>
                <a:solidFill>
                  <a:schemeClr val="tx1"/>
                </a:solidFill>
                <a:effectLst/>
                <a:latin typeface="Arial" panose="020B0604020202020204" pitchFamily="34" charset="0"/>
              </a:rPr>
              <a:t>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a:ln>
                  <a:noFill/>
                </a:ln>
                <a:solidFill>
                  <a:schemeClr val="tx1"/>
                </a:solidFill>
                <a:effectLst/>
                <a:latin typeface="Arial" panose="020B0604020202020204" pitchFamily="34" charset="0"/>
              </a:rPr>
              <a:t>Benign (cystadenoma) /(</a:t>
            </a:r>
            <a:r>
              <a:rPr kumimoji="0" lang="en-US" altLang="en-US" sz="1400" b="0" i="0" u="none" strike="noStrike" cap="none" normalizeH="0" baseline="0" dirty="0" err="1">
                <a:ln>
                  <a:noFill/>
                </a:ln>
                <a:solidFill>
                  <a:schemeClr val="tx1"/>
                </a:solidFill>
                <a:effectLst/>
                <a:latin typeface="Arial" panose="020B0604020202020204" pitchFamily="34" charset="0"/>
              </a:rPr>
              <a:t>cystadenofibroma</a:t>
            </a:r>
            <a:r>
              <a:rPr kumimoji="0" lang="en-US" altLang="en-US" sz="1400" b="0" i="0" u="none" strike="noStrike" cap="none" normalizeH="0" baseline="0" dirty="0">
                <a:ln>
                  <a:noFill/>
                </a:ln>
                <a:solidFill>
                  <a:schemeClr val="tx1"/>
                </a:solidFill>
                <a:effectLst/>
                <a:latin typeface="Arial" panose="020B0604020202020204" pitchFamily="34" charset="0"/>
              </a:rPr>
              <a:t>)</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a:ln>
                  <a:noFill/>
                </a:ln>
                <a:solidFill>
                  <a:schemeClr val="tx1"/>
                </a:solidFill>
                <a:effectLst/>
                <a:latin typeface="Arial" panose="020B0604020202020204" pitchFamily="34" charset="0"/>
              </a:rPr>
              <a:t>Borderline tumors (serous borderline tumor)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a:ln>
                  <a:noFill/>
                </a:ln>
                <a:solidFill>
                  <a:schemeClr val="tx1"/>
                </a:solidFill>
                <a:effectLst/>
                <a:latin typeface="Arial" panose="020B0604020202020204" pitchFamily="34" charset="0"/>
              </a:rPr>
              <a:t>Malignant (serous adenocarcinoma)</a:t>
            </a:r>
          </a:p>
          <a:p>
            <a:pPr marR="0" lvl="0" algn="l" defTabSz="914400" rtl="0" eaLnBrk="0" fontAlgn="base" latinLnBrk="0" hangingPunct="0">
              <a:lnSpc>
                <a:spcPct val="100000"/>
              </a:lnSpc>
              <a:spcBef>
                <a:spcPct val="0"/>
              </a:spcBef>
              <a:spcAft>
                <a:spcPct val="0"/>
              </a:spcAft>
              <a:buClrTx/>
              <a:buSzTx/>
              <a:buFont typeface="+mj-lt"/>
              <a:buAutoNum type="alphaUcPeriod"/>
              <a:tabLst/>
            </a:pPr>
            <a:endParaRPr kumimoji="0" lang="en-US" altLang="en-US" sz="1400" b="1" i="0" u="none" strike="noStrike" cap="none" normalizeH="0" baseline="0" dirty="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 typeface="+mj-lt"/>
              <a:buAutoNum type="alphaUcPeriod"/>
              <a:tabLst/>
            </a:pPr>
            <a:r>
              <a:rPr kumimoji="0" lang="en-US" altLang="en-US" sz="1400" b="1" i="0" u="none" strike="noStrike" cap="none" normalizeH="0" baseline="0" dirty="0">
                <a:ln>
                  <a:noFill/>
                </a:ln>
                <a:solidFill>
                  <a:schemeClr val="tx1"/>
                </a:solidFill>
                <a:effectLst/>
                <a:latin typeface="Arial" panose="020B0604020202020204" pitchFamily="34" charset="0"/>
              </a:rPr>
              <a:t>Mucinous tumors, </a:t>
            </a:r>
            <a:r>
              <a:rPr kumimoji="0" lang="en-US" altLang="en-US" sz="1400" b="1" i="0" u="none" strike="noStrike" cap="none" normalizeH="0" baseline="0" dirty="0" err="1">
                <a:ln>
                  <a:noFill/>
                </a:ln>
                <a:solidFill>
                  <a:schemeClr val="tx1"/>
                </a:solidFill>
                <a:effectLst/>
                <a:latin typeface="Arial" panose="020B0604020202020204" pitchFamily="34" charset="0"/>
              </a:rPr>
              <a:t>endocervical</a:t>
            </a:r>
            <a:r>
              <a:rPr kumimoji="0" lang="en-US" altLang="en-US" sz="1400" b="1" i="0" u="none" strike="noStrike" cap="none" normalizeH="0" baseline="0" dirty="0">
                <a:ln>
                  <a:noFill/>
                </a:ln>
                <a:solidFill>
                  <a:schemeClr val="tx1"/>
                </a:solidFill>
                <a:effectLst/>
                <a:latin typeface="Arial" panose="020B0604020202020204" pitchFamily="34" charset="0"/>
              </a:rPr>
              <a:t>-like and intestinal type:</a:t>
            </a:r>
            <a:r>
              <a:rPr kumimoji="0" lang="en-US" altLang="en-US" sz="1400" b="0" i="0" u="none" strike="noStrike" cap="none" normalizeH="0" baseline="0" dirty="0">
                <a:ln>
                  <a:noFill/>
                </a:ln>
                <a:solidFill>
                  <a:schemeClr val="tx1"/>
                </a:solidFill>
                <a:effectLst/>
                <a:latin typeface="Arial" panose="020B0604020202020204" pitchFamily="34" charset="0"/>
              </a:rPr>
              <a:t>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a:ln>
                  <a:noFill/>
                </a:ln>
                <a:solidFill>
                  <a:schemeClr val="tx1"/>
                </a:solidFill>
                <a:effectLst/>
                <a:latin typeface="Arial" panose="020B0604020202020204" pitchFamily="34" charset="0"/>
              </a:rPr>
              <a:t>Benign (cystadenoma)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a:ln>
                  <a:noFill/>
                </a:ln>
                <a:solidFill>
                  <a:schemeClr val="tx1"/>
                </a:solidFill>
                <a:effectLst/>
                <a:latin typeface="Arial" panose="020B0604020202020204" pitchFamily="34" charset="0"/>
              </a:rPr>
              <a:t>Borderline tumors (mucinous borderline tumor)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a:ln>
                  <a:noFill/>
                </a:ln>
                <a:solidFill>
                  <a:schemeClr val="tx1"/>
                </a:solidFill>
                <a:effectLst/>
                <a:latin typeface="Arial" panose="020B0604020202020204" pitchFamily="34" charset="0"/>
              </a:rPr>
              <a:t>Malignant (mucinous adenocarcinoma</a:t>
            </a:r>
          </a:p>
          <a:p>
            <a:pPr marL="402336" lvl="1" indent="0" defTabSz="914400" eaLnBrk="0" fontAlgn="base" hangingPunct="0">
              <a:spcBef>
                <a:spcPct val="0"/>
              </a:spcBef>
              <a:spcAft>
                <a:spcPct val="0"/>
              </a:spcAft>
              <a:buClrTx/>
              <a:buSzTx/>
              <a:buNone/>
            </a:pPr>
            <a:endParaRPr lang="en-US" altLang="en-US" sz="1400" dirty="0">
              <a:solidFill>
                <a:schemeClr val="tx1"/>
              </a:solidFill>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 typeface="+mj-lt"/>
              <a:buAutoNum type="alphaUcPeriod"/>
              <a:tabLst/>
            </a:pPr>
            <a:r>
              <a:rPr kumimoji="0" lang="en-US" altLang="en-US" sz="1400" b="1" i="0" u="none" strike="noStrike" cap="none" normalizeH="0" baseline="0" dirty="0" err="1">
                <a:ln>
                  <a:noFill/>
                </a:ln>
                <a:solidFill>
                  <a:schemeClr val="tx1"/>
                </a:solidFill>
                <a:effectLst/>
                <a:latin typeface="Arial" panose="020B0604020202020204" pitchFamily="34" charset="0"/>
              </a:rPr>
              <a:t>Endometrioid</a:t>
            </a:r>
            <a:r>
              <a:rPr kumimoji="0" lang="en-US" altLang="en-US" sz="1400" b="1" i="0" u="none" strike="noStrike" cap="none" normalizeH="0" baseline="0" dirty="0">
                <a:ln>
                  <a:noFill/>
                </a:ln>
                <a:solidFill>
                  <a:schemeClr val="tx1"/>
                </a:solidFill>
                <a:effectLst/>
                <a:latin typeface="Arial" panose="020B0604020202020204" pitchFamily="34" charset="0"/>
              </a:rPr>
              <a:t> tumors:</a:t>
            </a:r>
            <a:r>
              <a:rPr kumimoji="0" lang="en-US" altLang="en-US" sz="1400" b="0" i="0" u="none" strike="noStrike" cap="none" normalizeH="0" baseline="0" dirty="0">
                <a:ln>
                  <a:noFill/>
                </a:ln>
                <a:solidFill>
                  <a:schemeClr val="tx1"/>
                </a:solidFill>
                <a:effectLst/>
                <a:latin typeface="Arial" panose="020B0604020202020204" pitchFamily="34" charset="0"/>
              </a:rPr>
              <a:t>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a:ln>
                  <a:noFill/>
                </a:ln>
                <a:solidFill>
                  <a:schemeClr val="tx1"/>
                </a:solidFill>
                <a:effectLst/>
                <a:latin typeface="Arial" panose="020B0604020202020204" pitchFamily="34" charset="0"/>
              </a:rPr>
              <a:t>Benign (cystadenoma)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a:ln>
                  <a:noFill/>
                </a:ln>
                <a:solidFill>
                  <a:schemeClr val="tx1"/>
                </a:solidFill>
                <a:effectLst/>
                <a:latin typeface="Arial" panose="020B0604020202020204" pitchFamily="34" charset="0"/>
              </a:rPr>
              <a:t>Borderline tumors (</a:t>
            </a:r>
            <a:r>
              <a:rPr kumimoji="0" lang="en-US" altLang="en-US" sz="1400" b="0" i="0" u="none" strike="noStrike" cap="none" normalizeH="0" baseline="0" dirty="0" err="1">
                <a:ln>
                  <a:noFill/>
                </a:ln>
                <a:solidFill>
                  <a:schemeClr val="tx1"/>
                </a:solidFill>
                <a:effectLst/>
                <a:latin typeface="Arial" panose="020B0604020202020204" pitchFamily="34" charset="0"/>
              </a:rPr>
              <a:t>endometrioid</a:t>
            </a:r>
            <a:r>
              <a:rPr kumimoji="0" lang="en-US" altLang="en-US" sz="1400" b="0" i="0" u="none" strike="noStrike" cap="none" normalizeH="0" baseline="0" dirty="0">
                <a:ln>
                  <a:noFill/>
                </a:ln>
                <a:solidFill>
                  <a:schemeClr val="tx1"/>
                </a:solidFill>
                <a:effectLst/>
                <a:latin typeface="Arial" panose="020B0604020202020204" pitchFamily="34" charset="0"/>
              </a:rPr>
              <a:t> borderline tumor)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a:ln>
                  <a:noFill/>
                </a:ln>
                <a:solidFill>
                  <a:schemeClr val="tx1"/>
                </a:solidFill>
                <a:effectLst/>
                <a:latin typeface="Arial" panose="020B0604020202020204" pitchFamily="34" charset="0"/>
              </a:rPr>
              <a:t>Malignant (</a:t>
            </a:r>
            <a:r>
              <a:rPr kumimoji="0" lang="en-US" altLang="en-US" sz="1400" b="0" i="0" u="none" strike="noStrike" cap="none" normalizeH="0" baseline="0" dirty="0" err="1">
                <a:ln>
                  <a:noFill/>
                </a:ln>
                <a:solidFill>
                  <a:schemeClr val="tx1"/>
                </a:solidFill>
                <a:effectLst/>
                <a:latin typeface="Arial" panose="020B0604020202020204" pitchFamily="34" charset="0"/>
              </a:rPr>
              <a:t>endometrioid</a:t>
            </a:r>
            <a:r>
              <a:rPr kumimoji="0" lang="en-US" altLang="en-US" sz="1400" b="0" i="0" u="none" strike="noStrike" cap="none" normalizeH="0" baseline="0" dirty="0">
                <a:ln>
                  <a:noFill/>
                </a:ln>
                <a:solidFill>
                  <a:schemeClr val="tx1"/>
                </a:solidFill>
                <a:effectLst/>
                <a:latin typeface="Arial" panose="020B0604020202020204" pitchFamily="34" charset="0"/>
              </a:rPr>
              <a:t> adenocarcinoma)</a:t>
            </a:r>
            <a:br>
              <a:rPr kumimoji="0" lang="en-US" altLang="en-US" sz="1400" b="0" i="0" u="none" strike="noStrike" cap="none" normalizeH="0" baseline="0" dirty="0">
                <a:ln>
                  <a:noFill/>
                </a:ln>
                <a:solidFill>
                  <a:schemeClr val="tx1"/>
                </a:solidFill>
                <a:effectLst/>
                <a:latin typeface="Arial" panose="020B0604020202020204" pitchFamily="34" charset="0"/>
              </a:rPr>
            </a:b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
        <p:nvSpPr>
          <p:cNvPr id="2" name="Rectangle 1"/>
          <p:cNvSpPr/>
          <p:nvPr/>
        </p:nvSpPr>
        <p:spPr>
          <a:xfrm>
            <a:off x="4561390" y="2667000"/>
            <a:ext cx="4811210" cy="2677656"/>
          </a:xfrm>
          <a:prstGeom prst="rect">
            <a:avLst/>
          </a:prstGeom>
        </p:spPr>
        <p:txBody>
          <a:bodyPr wrap="square">
            <a:spAutoFit/>
          </a:bodyPr>
          <a:lstStyle/>
          <a:p>
            <a:pPr marL="342900" lvl="0" indent="-342900" eaLnBrk="0" hangingPunct="0">
              <a:buFont typeface="+mj-lt"/>
              <a:buAutoNum type="alphaUcPeriod" startAt="4"/>
            </a:pPr>
            <a:r>
              <a:rPr lang="en-US" altLang="en-US" sz="1400" b="1" dirty="0">
                <a:solidFill>
                  <a:prstClr val="black"/>
                </a:solidFill>
                <a:latin typeface="Arial" panose="020B0604020202020204" pitchFamily="34" charset="0"/>
              </a:rPr>
              <a:t>Clear cell tumors:</a:t>
            </a:r>
            <a:r>
              <a:rPr lang="en-US" altLang="en-US" sz="1400" dirty="0">
                <a:solidFill>
                  <a:prstClr val="black"/>
                </a:solidFill>
                <a:latin typeface="Arial" panose="020B0604020202020204" pitchFamily="34" charset="0"/>
              </a:rPr>
              <a:t>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Benign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Borderline tumors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Malignant (clear cell adenocarcinoma)</a:t>
            </a:r>
          </a:p>
          <a:p>
            <a:pPr lvl="1" eaLnBrk="0" hangingPunct="0"/>
            <a:endParaRPr lang="en-US" altLang="en-US" sz="1400" dirty="0">
              <a:solidFill>
                <a:prstClr val="black"/>
              </a:solidFill>
              <a:latin typeface="Arial" panose="020B0604020202020204" pitchFamily="34" charset="0"/>
            </a:endParaRPr>
          </a:p>
          <a:p>
            <a:pPr marL="342900" lvl="0" indent="-342900" eaLnBrk="0" hangingPunct="0">
              <a:buFont typeface="+mj-lt"/>
              <a:buAutoNum type="alphaUcPeriod" startAt="4"/>
            </a:pPr>
            <a:r>
              <a:rPr lang="en-US" altLang="en-US" sz="1400" b="1" dirty="0">
                <a:solidFill>
                  <a:prstClr val="black"/>
                </a:solidFill>
                <a:latin typeface="Arial" panose="020B0604020202020204" pitchFamily="34" charset="0"/>
              </a:rPr>
              <a:t>Transitional cell tumors:</a:t>
            </a:r>
            <a:r>
              <a:rPr lang="en-US" altLang="en-US" sz="1400" dirty="0">
                <a:solidFill>
                  <a:prstClr val="black"/>
                </a:solidFill>
                <a:latin typeface="Arial" panose="020B0604020202020204" pitchFamily="34" charset="0"/>
              </a:rPr>
              <a:t>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Brenner tumor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Brenner tumor of borderline malignancy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Malignant Brenner tumor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Transitional cell carcinoma (non-Brenner type)</a:t>
            </a:r>
          </a:p>
          <a:p>
            <a:pPr marL="342900" lvl="0" indent="-342900" eaLnBrk="0" hangingPunct="0">
              <a:buFont typeface="+mj-lt"/>
              <a:buAutoNum type="alphaUcPeriod" startAt="4"/>
            </a:pPr>
            <a:endParaRPr lang="en-US" altLang="en-US" sz="1400" dirty="0">
              <a:solidFill>
                <a:prstClr val="black"/>
              </a:solidFill>
              <a:latin typeface="Arial" panose="020B0604020202020204" pitchFamily="34" charset="0"/>
            </a:endParaRPr>
          </a:p>
          <a:p>
            <a:pPr marL="342900" lvl="0" indent="-342900" eaLnBrk="0" hangingPunct="0">
              <a:buFont typeface="+mj-lt"/>
              <a:buAutoNum type="alphaUcPeriod" startAt="4"/>
            </a:pPr>
            <a:r>
              <a:rPr lang="en-US" altLang="en-US" sz="1400" b="1" dirty="0">
                <a:solidFill>
                  <a:prstClr val="black"/>
                </a:solidFill>
                <a:latin typeface="Arial" panose="020B0604020202020204" pitchFamily="34" charset="0"/>
              </a:rPr>
              <a:t>Others</a:t>
            </a:r>
          </a:p>
        </p:txBody>
      </p:sp>
    </p:spTree>
    <p:extLst>
      <p:ext uri="{BB962C8B-B14F-4D97-AF65-F5344CB8AC3E}">
        <p14:creationId xmlns:p14="http://schemas.microsoft.com/office/powerpoint/2010/main" val="78594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B18E7-1F9D-47A7-A9FC-D85A17490F25}"/>
              </a:ext>
            </a:extLst>
          </p:cNvPr>
          <p:cNvSpPr>
            <a:spLocks noGrp="1"/>
          </p:cNvSpPr>
          <p:nvPr>
            <p:ph type="title"/>
          </p:nvPr>
        </p:nvSpPr>
        <p:spPr/>
        <p:txBody>
          <a:bodyPr/>
          <a:lstStyle/>
          <a:p>
            <a:r>
              <a:rPr lang="en-US" dirty="0"/>
              <a:t>Serous tumors</a:t>
            </a:r>
          </a:p>
        </p:txBody>
      </p:sp>
      <p:sp>
        <p:nvSpPr>
          <p:cNvPr id="3" name="Content Placeholder 2">
            <a:extLst>
              <a:ext uri="{FF2B5EF4-FFF2-40B4-BE49-F238E27FC236}">
                <a16:creationId xmlns:a16="http://schemas.microsoft.com/office/drawing/2014/main" id="{9885E7FE-3D05-49F5-B6E6-9A76A2F0F9E8}"/>
              </a:ext>
            </a:extLst>
          </p:cNvPr>
          <p:cNvSpPr>
            <a:spLocks noGrp="1"/>
          </p:cNvSpPr>
          <p:nvPr>
            <p:ph idx="1"/>
          </p:nvPr>
        </p:nvSpPr>
        <p:spPr/>
        <p:txBody>
          <a:bodyPr>
            <a:normAutofit fontScale="92500" lnSpcReduction="10000"/>
          </a:bodyPr>
          <a:lstStyle/>
          <a:p>
            <a:r>
              <a:rPr lang="en-US" dirty="0"/>
              <a:t>Serous tumors are the most common of the ovarian epithelial tumors overall, and also make up the greatest fraction of malignant ovarian tumors.</a:t>
            </a:r>
          </a:p>
          <a:p>
            <a:r>
              <a:rPr lang="en-US" dirty="0"/>
              <a:t> About 60% are benign, 15% are borderline, and 25% are malignant. </a:t>
            </a:r>
          </a:p>
          <a:p>
            <a:r>
              <a:rPr lang="en-US" dirty="0"/>
              <a:t>Benign lesions are usually encountered in patients between 30 and 40 years of age, and malignant serous tumors are more commonly seen between 45 and 65 years of age. </a:t>
            </a:r>
          </a:p>
          <a:p>
            <a:r>
              <a:rPr lang="en-US" dirty="0"/>
              <a:t>There are two types of serous carcinomas, low-grade and high-grade. The former arise from benign or borderline lesions and progress slowly in a stepwise manner to become invasive carcinoma. These low-grade tumors are associated with mutations in genes encoding signaling proteins, such as KRAS, a member of the RAS gene family. </a:t>
            </a:r>
          </a:p>
          <a:p>
            <a:r>
              <a:rPr lang="en-US" dirty="0"/>
              <a:t>The high-grade serous tumors develop rapidly.  many of these high-grade lesions arise in the fimbriated end of the fallopian tube via serous tubal intraepithelial carcinoma, rather than ovarian coelomic epithelium. </a:t>
            </a:r>
          </a:p>
          <a:p>
            <a:r>
              <a:rPr lang="en-US" dirty="0"/>
              <a:t>TP53 mutations in high-grade serous cancers, being present in over 95% of cases. </a:t>
            </a:r>
          </a:p>
          <a:p>
            <a:r>
              <a:rPr lang="en-US" dirty="0"/>
              <a:t>Other frequently mutated genes include the tumor suppressors NF1 and RB, as well as BRCA1 and BRCA2 in familial ovarian cancers.</a:t>
            </a:r>
          </a:p>
          <a:p>
            <a:endParaRPr lang="en-US" dirty="0"/>
          </a:p>
        </p:txBody>
      </p:sp>
    </p:spTree>
    <p:extLst>
      <p:ext uri="{BB962C8B-B14F-4D97-AF65-F5344CB8AC3E}">
        <p14:creationId xmlns:p14="http://schemas.microsoft.com/office/powerpoint/2010/main" val="160554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C9490-79FD-4F66-A474-1C045684DB4C}"/>
              </a:ext>
            </a:extLst>
          </p:cNvPr>
          <p:cNvSpPr>
            <a:spLocks noGrp="1"/>
          </p:cNvSpPr>
          <p:nvPr>
            <p:ph type="title"/>
          </p:nvPr>
        </p:nvSpPr>
        <p:spPr>
          <a:xfrm>
            <a:off x="998466" y="211708"/>
            <a:ext cx="7132320" cy="1233424"/>
          </a:xfrm>
        </p:spPr>
        <p:txBody>
          <a:bodyPr/>
          <a:lstStyle/>
          <a:p>
            <a:r>
              <a:rPr lang="en-US" dirty="0"/>
              <a:t>Serous tumor, morphology</a:t>
            </a:r>
          </a:p>
        </p:txBody>
      </p:sp>
      <p:sp>
        <p:nvSpPr>
          <p:cNvPr id="3" name="Content Placeholder 2">
            <a:extLst>
              <a:ext uri="{FF2B5EF4-FFF2-40B4-BE49-F238E27FC236}">
                <a16:creationId xmlns:a16="http://schemas.microsoft.com/office/drawing/2014/main" id="{299155C6-D0EB-4D5D-93F1-325BD4DAA9B4}"/>
              </a:ext>
            </a:extLst>
          </p:cNvPr>
          <p:cNvSpPr>
            <a:spLocks noGrp="1"/>
          </p:cNvSpPr>
          <p:nvPr>
            <p:ph idx="1"/>
          </p:nvPr>
        </p:nvSpPr>
        <p:spPr>
          <a:xfrm>
            <a:off x="685800" y="1905000"/>
            <a:ext cx="8138160" cy="4127627"/>
          </a:xfrm>
        </p:spPr>
        <p:txBody>
          <a:bodyPr>
            <a:normAutofit lnSpcReduction="10000"/>
          </a:bodyPr>
          <a:lstStyle/>
          <a:p>
            <a:r>
              <a:rPr lang="en-US" sz="1800" b="1" dirty="0"/>
              <a:t>Gross</a:t>
            </a:r>
            <a:r>
              <a:rPr lang="en-US" dirty="0"/>
              <a:t>:</a:t>
            </a:r>
          </a:p>
          <a:p>
            <a:r>
              <a:rPr lang="en-US" sz="1800" dirty="0"/>
              <a:t>Most serous tumors are large, spherical to ovoid, cystic structures up to 30 to 40 cm in diameter.</a:t>
            </a:r>
          </a:p>
          <a:p>
            <a:r>
              <a:rPr lang="en-US" sz="1800" dirty="0"/>
              <a:t> About 25% of the benign  tumors are bilateral. </a:t>
            </a:r>
          </a:p>
          <a:p>
            <a:r>
              <a:rPr lang="en-US" sz="1800" dirty="0"/>
              <a:t>In the benign tumors, the serosal covering is smooth and glistening. By contrast, the surface of adenocarcinomas often has nodular irregularities representing areas in  which the tumor has invaded the serosa. </a:t>
            </a:r>
          </a:p>
          <a:p>
            <a:r>
              <a:rPr lang="en-US" sz="1800" dirty="0"/>
              <a:t>On cut section, small  cystic tumors may have a single cavity, but larger ones frequently  are divided by multiple septa into multiloculated masses. The  cystic spaces usually are filled with a clear serous fluid. Protruding  into the cystic cavities are papillary projections, which are more  prominent in malignant tumors</a:t>
            </a:r>
          </a:p>
        </p:txBody>
      </p:sp>
    </p:spTree>
    <p:extLst>
      <p:ext uri="{BB962C8B-B14F-4D97-AF65-F5344CB8AC3E}">
        <p14:creationId xmlns:p14="http://schemas.microsoft.com/office/powerpoint/2010/main" val="408895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le 4"/>
          <p:cNvSpPr>
            <a:spLocks noGrp="1"/>
          </p:cNvSpPr>
          <p:nvPr>
            <p:ph type="title"/>
          </p:nvPr>
        </p:nvSpPr>
        <p:spPr>
          <a:xfrm>
            <a:off x="1005840" y="467360"/>
            <a:ext cx="7132320" cy="523240"/>
          </a:xfrm>
        </p:spPr>
        <p:txBody>
          <a:bodyPr/>
          <a:lstStyle/>
          <a:p>
            <a:r>
              <a:rPr lang="en-US" dirty="0"/>
              <a:t>Serous cystadenoma</a:t>
            </a:r>
          </a:p>
        </p:txBody>
      </p:sp>
      <p:sp>
        <p:nvSpPr>
          <p:cNvPr id="45058" name="Slide Number Placeholder 3"/>
          <p:cNvSpPr>
            <a:spLocks noGrp="1"/>
          </p:cNvSpPr>
          <p:nvPr>
            <p:ph type="sldNum" sz="quarter" idx="12"/>
          </p:nvPr>
        </p:nvSpPr>
        <p:spPr/>
        <p:txBody>
          <a:bodyPr/>
          <a:lstStyle/>
          <a:p>
            <a:pPr>
              <a:defRPr/>
            </a:pPr>
            <a:fld id="{6428A2A6-BDB2-4E8C-A3BD-8401FE59F270}" type="slidenum">
              <a:rPr lang="en-US">
                <a:latin typeface="Tahoma" pitchFamily="34" charset="0"/>
              </a:rPr>
              <a:pPr>
                <a:defRPr/>
              </a:pPr>
              <a:t>19</a:t>
            </a:fld>
            <a:endParaRPr lang="en-US">
              <a:latin typeface="Tahoma" pitchFamily="34" charset="0"/>
            </a:endParaRPr>
          </a:p>
        </p:txBody>
      </p:sp>
      <p:pic>
        <p:nvPicPr>
          <p:cNvPr id="31747" name="Picture 4" descr="FEM052"/>
          <p:cNvPicPr>
            <a:picLocks noChangeAspect="1" noChangeArrowheads="1"/>
          </p:cNvPicPr>
          <p:nvPr/>
        </p:nvPicPr>
        <p:blipFill>
          <a:blip r:embed="rId3" cstate="print"/>
          <a:srcRect/>
          <a:stretch>
            <a:fillRect/>
          </a:stretch>
        </p:blipFill>
        <p:spPr bwMode="auto">
          <a:xfrm>
            <a:off x="110613" y="1022555"/>
            <a:ext cx="4267200" cy="320040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533400" y="3974620"/>
            <a:ext cx="3657917" cy="2426418"/>
          </a:xfrm>
          <a:prstGeom prst="rect">
            <a:avLst/>
          </a:prstGeom>
        </p:spPr>
      </p:pic>
      <p:pic>
        <p:nvPicPr>
          <p:cNvPr id="4" name="Picture 3"/>
          <p:cNvPicPr>
            <a:picLocks noChangeAspect="1"/>
          </p:cNvPicPr>
          <p:nvPr/>
        </p:nvPicPr>
        <p:blipFill>
          <a:blip r:embed="rId5"/>
          <a:stretch>
            <a:fillRect/>
          </a:stretch>
        </p:blipFill>
        <p:spPr>
          <a:xfrm>
            <a:off x="5190586" y="3760338"/>
            <a:ext cx="3639627" cy="2426418"/>
          </a:xfrm>
          <a:prstGeom prst="rect">
            <a:avLst/>
          </a:prstGeom>
        </p:spPr>
      </p:pic>
      <p:sp>
        <p:nvSpPr>
          <p:cNvPr id="6" name="Rectangle 5"/>
          <p:cNvSpPr/>
          <p:nvPr/>
        </p:nvSpPr>
        <p:spPr>
          <a:xfrm>
            <a:off x="7010400" y="6611779"/>
            <a:ext cx="1556836" cy="246221"/>
          </a:xfrm>
          <a:prstGeom prst="rect">
            <a:avLst/>
          </a:prstGeom>
        </p:spPr>
        <p:txBody>
          <a:bodyPr wrap="none">
            <a:spAutoFit/>
          </a:bodyPr>
          <a:lstStyle/>
          <a:p>
            <a:r>
              <a:rPr lang="en-US" sz="1000" dirty="0"/>
              <a:t>commons.wikimedia.org</a:t>
            </a:r>
          </a:p>
        </p:txBody>
      </p:sp>
      <p:sp>
        <p:nvSpPr>
          <p:cNvPr id="3" name="Rectangle 2">
            <a:extLst>
              <a:ext uri="{FF2B5EF4-FFF2-40B4-BE49-F238E27FC236}">
                <a16:creationId xmlns:a16="http://schemas.microsoft.com/office/drawing/2014/main" id="{116618A4-3FB8-4BBD-8798-BFBA62FDEFB5}"/>
              </a:ext>
            </a:extLst>
          </p:cNvPr>
          <p:cNvSpPr/>
          <p:nvPr/>
        </p:nvSpPr>
        <p:spPr>
          <a:xfrm>
            <a:off x="4705052" y="1600610"/>
            <a:ext cx="4267200" cy="1754326"/>
          </a:xfrm>
          <a:prstGeom prst="rect">
            <a:avLst/>
          </a:prstGeom>
        </p:spPr>
        <p:txBody>
          <a:bodyPr wrap="square">
            <a:spAutoFit/>
          </a:bodyPr>
          <a:lstStyle/>
          <a:p>
            <a:r>
              <a:rPr lang="en-US" dirty="0"/>
              <a:t>single  layer of columnar epithelial cells that line the cyst or cysts.  The cells often are ciliated. Psammoma bodies (concentrically  laminated calcified concretions) are commo</a:t>
            </a:r>
          </a:p>
        </p:txBody>
      </p:sp>
    </p:spTree>
  </p:cSld>
  <p:clrMapOvr>
    <a:masterClrMapping/>
  </p:clrMapOvr>
  <p:transition>
    <p:push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Lecture outlines</a:t>
            </a:r>
          </a:p>
        </p:txBody>
      </p:sp>
      <p:sp>
        <p:nvSpPr>
          <p:cNvPr id="2" name="Content Placeholder 1"/>
          <p:cNvSpPr>
            <a:spLocks noGrp="1"/>
          </p:cNvSpPr>
          <p:nvPr>
            <p:ph idx="1"/>
          </p:nvPr>
        </p:nvSpPr>
        <p:spPr/>
        <p:txBody>
          <a:bodyPr/>
          <a:lstStyle/>
          <a:p>
            <a:pPr marL="0" indent="0">
              <a:buNone/>
            </a:pPr>
            <a:r>
              <a:rPr lang="en-US" sz="2400" b="1" i="1" u="sng" dirty="0"/>
              <a:t>Lecture:  Ovarian cysts and ovarian tumors.</a:t>
            </a:r>
            <a:endParaRPr lang="en-US" sz="2400" dirty="0"/>
          </a:p>
          <a:p>
            <a:pPr marL="0" indent="0">
              <a:buNone/>
            </a:pPr>
            <a:endParaRPr lang="en-US" sz="2400" dirty="0"/>
          </a:p>
          <a:p>
            <a:pPr marL="0" indent="0">
              <a:buNone/>
            </a:pPr>
            <a:r>
              <a:rPr lang="en-US" sz="2400" dirty="0"/>
              <a:t>At the end of this lecture, the students should have a working knowledge of:</a:t>
            </a:r>
          </a:p>
          <a:p>
            <a:r>
              <a:rPr lang="en-US" sz="2400" dirty="0"/>
              <a:t>The pathology of the major types of ovarian cysts (follicular and luteal).</a:t>
            </a:r>
          </a:p>
          <a:p>
            <a:r>
              <a:rPr lang="en-US" sz="2400" dirty="0"/>
              <a:t>The classification and pathology of common ovarian tumors including surface epithelial, germ cell, stromal and metastatic neoplasms.</a:t>
            </a:r>
          </a:p>
          <a:p>
            <a:endParaRPr lang="en-US" dirty="0"/>
          </a:p>
          <a:p>
            <a:endParaRPr lang="en-US" dirty="0"/>
          </a:p>
          <a:p>
            <a:endParaRPr lang="en-US" dirty="0"/>
          </a:p>
        </p:txBody>
      </p:sp>
    </p:spTree>
    <p:extLst>
      <p:ext uri="{BB962C8B-B14F-4D97-AF65-F5344CB8AC3E}">
        <p14:creationId xmlns:p14="http://schemas.microsoft.com/office/powerpoint/2010/main" val="399403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6345260" cy="709865"/>
          </a:xfrm>
        </p:spPr>
        <p:txBody>
          <a:bodyPr/>
          <a:lstStyle/>
          <a:p>
            <a:r>
              <a:rPr lang="en-US" dirty="0"/>
              <a:t>Borderline serous tumor</a:t>
            </a:r>
          </a:p>
        </p:txBody>
      </p:sp>
      <p:pic>
        <p:nvPicPr>
          <p:cNvPr id="3" name="Picture 2"/>
          <p:cNvPicPr>
            <a:picLocks noChangeAspect="1"/>
          </p:cNvPicPr>
          <p:nvPr/>
        </p:nvPicPr>
        <p:blipFill>
          <a:blip r:embed="rId2"/>
          <a:stretch>
            <a:fillRect/>
          </a:stretch>
        </p:blipFill>
        <p:spPr>
          <a:xfrm>
            <a:off x="563850" y="2971800"/>
            <a:ext cx="8048625" cy="3368723"/>
          </a:xfrm>
          <a:prstGeom prst="rect">
            <a:avLst/>
          </a:prstGeom>
        </p:spPr>
      </p:pic>
      <p:sp>
        <p:nvSpPr>
          <p:cNvPr id="4" name="Rectangle 3"/>
          <p:cNvSpPr/>
          <p:nvPr/>
        </p:nvSpPr>
        <p:spPr>
          <a:xfrm>
            <a:off x="304800" y="6350169"/>
            <a:ext cx="8566727" cy="507831"/>
          </a:xfrm>
          <a:prstGeom prst="rect">
            <a:avLst/>
          </a:prstGeom>
        </p:spPr>
        <p:txBody>
          <a:bodyPr wrap="square">
            <a:spAutoFit/>
          </a:bodyPr>
          <a:lstStyle/>
          <a:p>
            <a:r>
              <a:rPr lang="en-US" sz="900" dirty="0"/>
              <a:t>"Ovarian Cancer - A Clinical and Translational Update", book edited by </a:t>
            </a:r>
            <a:r>
              <a:rPr lang="en-US" sz="900" dirty="0" err="1"/>
              <a:t>Iván</a:t>
            </a:r>
            <a:r>
              <a:rPr lang="en-US" sz="900" dirty="0"/>
              <a:t> </a:t>
            </a:r>
            <a:r>
              <a:rPr lang="en-US" sz="900" dirty="0" err="1"/>
              <a:t>Díaz-Padilla</a:t>
            </a:r>
            <a:r>
              <a:rPr lang="en-US" sz="900" dirty="0"/>
              <a:t>, ISBN 978-953-51-1030-9, Published: February 27, 2013 under CC BY 3.0 license. © The Author(s). </a:t>
            </a:r>
            <a:r>
              <a:rPr lang="en-US" sz="900" b="1" dirty="0"/>
              <a:t>Borderline Epithelial Tumors of the Ovary </a:t>
            </a:r>
            <a:r>
              <a:rPr lang="en-US" sz="900" dirty="0"/>
              <a:t>By </a:t>
            </a:r>
            <a:r>
              <a:rPr lang="en-US" sz="900" dirty="0" err="1"/>
              <a:t>Gennaro</a:t>
            </a:r>
            <a:r>
              <a:rPr lang="en-US" sz="900" dirty="0"/>
              <a:t> </a:t>
            </a:r>
            <a:r>
              <a:rPr lang="en-US" sz="900" dirty="0" err="1"/>
              <a:t>Cormio</a:t>
            </a:r>
            <a:r>
              <a:rPr lang="en-US" sz="900" dirty="0"/>
              <a:t>, Vera </a:t>
            </a:r>
            <a:r>
              <a:rPr lang="en-US" sz="900" dirty="0" err="1"/>
              <a:t>Loizzi</a:t>
            </a:r>
            <a:r>
              <a:rPr lang="en-US" sz="900" dirty="0"/>
              <a:t>, </a:t>
            </a:r>
            <a:r>
              <a:rPr lang="en-US" sz="900" dirty="0" err="1"/>
              <a:t>Maddalena</a:t>
            </a:r>
            <a:r>
              <a:rPr lang="en-US" sz="900" dirty="0"/>
              <a:t> </a:t>
            </a:r>
            <a:r>
              <a:rPr lang="en-US" sz="900" dirty="0" err="1"/>
              <a:t>Falagario</a:t>
            </a:r>
            <a:r>
              <a:rPr lang="en-US" sz="900" dirty="0"/>
              <a:t>, </a:t>
            </a:r>
            <a:r>
              <a:rPr lang="en-US" sz="900" dirty="0" err="1"/>
              <a:t>Doriana</a:t>
            </a:r>
            <a:r>
              <a:rPr lang="en-US" sz="900" dirty="0"/>
              <a:t> </a:t>
            </a:r>
            <a:r>
              <a:rPr lang="en-US" sz="900" dirty="0" err="1"/>
              <a:t>Scardigno</a:t>
            </a:r>
            <a:r>
              <a:rPr lang="en-US" sz="900" dirty="0"/>
              <a:t>, Donatella </a:t>
            </a:r>
            <a:r>
              <a:rPr lang="en-US" sz="900" dirty="0" err="1"/>
              <a:t>Latorre</a:t>
            </a:r>
            <a:r>
              <a:rPr lang="en-US" sz="900" dirty="0"/>
              <a:t> and Luigi E. </a:t>
            </a:r>
            <a:r>
              <a:rPr lang="en-US" sz="900" dirty="0" err="1"/>
              <a:t>Selvaggi</a:t>
            </a:r>
            <a:r>
              <a:rPr lang="en-US" sz="900" dirty="0"/>
              <a:t>  </a:t>
            </a:r>
            <a:r>
              <a:rPr lang="en-US" sz="900" dirty="0" err="1"/>
              <a:t>DOI:http</a:t>
            </a:r>
            <a:r>
              <a:rPr lang="en-US" sz="900" dirty="0"/>
              <a:t>://dx.doi.org/10.5772/54828</a:t>
            </a:r>
          </a:p>
        </p:txBody>
      </p:sp>
      <p:sp>
        <p:nvSpPr>
          <p:cNvPr id="5" name="Rectangle 4">
            <a:extLst>
              <a:ext uri="{FF2B5EF4-FFF2-40B4-BE49-F238E27FC236}">
                <a16:creationId xmlns:a16="http://schemas.microsoft.com/office/drawing/2014/main" id="{502AD5B5-36B0-43B3-8BB8-1704409732F3}"/>
              </a:ext>
            </a:extLst>
          </p:cNvPr>
          <p:cNvSpPr/>
          <p:nvPr/>
        </p:nvSpPr>
        <p:spPr>
          <a:xfrm>
            <a:off x="1905000" y="1683967"/>
            <a:ext cx="4572000" cy="923330"/>
          </a:xfrm>
          <a:prstGeom prst="rect">
            <a:avLst/>
          </a:prstGeom>
        </p:spPr>
        <p:txBody>
          <a:bodyPr>
            <a:spAutoFit/>
          </a:bodyPr>
          <a:lstStyle/>
          <a:p>
            <a:r>
              <a:rPr lang="en-US" dirty="0"/>
              <a:t>borderline tumors, which exhibit  cytologic atypia and  typically no stromal invasion</a:t>
            </a:r>
          </a:p>
        </p:txBody>
      </p:sp>
    </p:spTree>
    <p:extLst>
      <p:ext uri="{BB962C8B-B14F-4D97-AF65-F5344CB8AC3E}">
        <p14:creationId xmlns:p14="http://schemas.microsoft.com/office/powerpoint/2010/main" val="2296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840" y="467360"/>
            <a:ext cx="7132320" cy="370840"/>
          </a:xfrm>
        </p:spPr>
        <p:txBody>
          <a:bodyPr>
            <a:normAutofit fontScale="90000"/>
          </a:bodyPr>
          <a:lstStyle/>
          <a:p>
            <a:r>
              <a:rPr lang="en-US" dirty="0"/>
              <a:t>Serous </a:t>
            </a:r>
            <a:r>
              <a:rPr lang="en-US" dirty="0" err="1"/>
              <a:t>cystadenocarcinoma</a:t>
            </a:r>
            <a:r>
              <a:rPr lang="en-US" dirty="0"/>
              <a:t>, ovary</a:t>
            </a:r>
          </a:p>
        </p:txBody>
      </p:sp>
      <p:pic>
        <p:nvPicPr>
          <p:cNvPr id="7" name="Content Placeholder 6"/>
          <p:cNvPicPr>
            <a:picLocks noGrp="1" noChangeAspect="1"/>
          </p:cNvPicPr>
          <p:nvPr>
            <p:ph sz="half" idx="1"/>
          </p:nvPr>
        </p:nvPicPr>
        <p:blipFill>
          <a:blip r:embed="rId2"/>
          <a:stretch>
            <a:fillRect/>
          </a:stretch>
        </p:blipFill>
        <p:spPr>
          <a:xfrm>
            <a:off x="5486400" y="3333750"/>
            <a:ext cx="3429000" cy="3154918"/>
          </a:xfrm>
          <a:prstGeom prst="rect">
            <a:avLst/>
          </a:prstGeom>
        </p:spPr>
      </p:pic>
      <p:pic>
        <p:nvPicPr>
          <p:cNvPr id="3" name="Picture 2"/>
          <p:cNvPicPr>
            <a:picLocks noChangeAspect="1"/>
          </p:cNvPicPr>
          <p:nvPr/>
        </p:nvPicPr>
        <p:blipFill>
          <a:blip r:embed="rId3"/>
          <a:stretch>
            <a:fillRect/>
          </a:stretch>
        </p:blipFill>
        <p:spPr>
          <a:xfrm>
            <a:off x="76200" y="3333750"/>
            <a:ext cx="5238750" cy="3199734"/>
          </a:xfrm>
          <a:prstGeom prst="rect">
            <a:avLst/>
          </a:prstGeom>
        </p:spPr>
      </p:pic>
      <p:sp>
        <p:nvSpPr>
          <p:cNvPr id="4" name="Rectangle 3"/>
          <p:cNvSpPr/>
          <p:nvPr/>
        </p:nvSpPr>
        <p:spPr>
          <a:xfrm>
            <a:off x="629805" y="6488668"/>
            <a:ext cx="4572000" cy="369332"/>
          </a:xfrm>
          <a:prstGeom prst="rect">
            <a:avLst/>
          </a:prstGeom>
        </p:spPr>
        <p:txBody>
          <a:bodyPr>
            <a:spAutoFit/>
          </a:bodyPr>
          <a:lstStyle/>
          <a:p>
            <a:r>
              <a:rPr lang="en-US" sz="900" dirty="0"/>
              <a:t>Ed </a:t>
            </a:r>
            <a:r>
              <a:rPr lang="en-US" sz="900" dirty="0" err="1"/>
              <a:t>Uthman</a:t>
            </a:r>
            <a:r>
              <a:rPr lang="en-US" sz="900" dirty="0"/>
              <a:t>, MD. http://web2.airmail.net/uthman/specimens/images/ovary_serous_ca.html</a:t>
            </a:r>
          </a:p>
        </p:txBody>
      </p:sp>
      <p:sp>
        <p:nvSpPr>
          <p:cNvPr id="8" name="Rectangle 7"/>
          <p:cNvSpPr/>
          <p:nvPr/>
        </p:nvSpPr>
        <p:spPr>
          <a:xfrm>
            <a:off x="4724400" y="6533484"/>
            <a:ext cx="4572000" cy="338554"/>
          </a:xfrm>
          <a:prstGeom prst="rect">
            <a:avLst/>
          </a:prstGeom>
        </p:spPr>
        <p:txBody>
          <a:bodyPr>
            <a:spAutoFit/>
          </a:bodyPr>
          <a:lstStyle/>
          <a:p>
            <a:r>
              <a:rPr lang="en-US" sz="800" dirty="0">
                <a:hlinkClick r:id="rId4"/>
              </a:rPr>
              <a:t>imgbuddy.com</a:t>
            </a:r>
            <a:r>
              <a:rPr lang="en-US" sz="800" dirty="0"/>
              <a:t> http://missinglink.ucsf.edu/lm/IDS_107_ovary_uterus_kidney/assets/Slide340OACAhp_small.jpg</a:t>
            </a:r>
          </a:p>
        </p:txBody>
      </p:sp>
      <p:sp>
        <p:nvSpPr>
          <p:cNvPr id="5" name="Rectangle 4">
            <a:extLst>
              <a:ext uri="{FF2B5EF4-FFF2-40B4-BE49-F238E27FC236}">
                <a16:creationId xmlns:a16="http://schemas.microsoft.com/office/drawing/2014/main" id="{4E7C9B3A-5905-4A7C-AAE7-DD2CC8E0F56B}"/>
              </a:ext>
            </a:extLst>
          </p:cNvPr>
          <p:cNvSpPr/>
          <p:nvPr/>
        </p:nvSpPr>
        <p:spPr>
          <a:xfrm>
            <a:off x="762000" y="1427024"/>
            <a:ext cx="8153400" cy="1200329"/>
          </a:xfrm>
          <a:prstGeom prst="rect">
            <a:avLst/>
          </a:prstGeom>
        </p:spPr>
        <p:txBody>
          <a:bodyPr wrap="square">
            <a:spAutoFit/>
          </a:bodyPr>
          <a:lstStyle/>
          <a:p>
            <a:r>
              <a:rPr lang="en-US" dirty="0"/>
              <a:t> In high-grade carcinoma the cells are markedly atypical, the  papillary formations are usually complex and multilayered, and by  definition nests or sheets of malignant cells invade the ovarian  stroma.</a:t>
            </a:r>
          </a:p>
        </p:txBody>
      </p:sp>
    </p:spTree>
    <p:extLst>
      <p:ext uri="{BB962C8B-B14F-4D97-AF65-F5344CB8AC3E}">
        <p14:creationId xmlns:p14="http://schemas.microsoft.com/office/powerpoint/2010/main" val="66182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BE3021-72F7-487C-BA5E-11F0BD40CBF5}"/>
              </a:ext>
            </a:extLst>
          </p:cNvPr>
          <p:cNvSpPr>
            <a:spLocks noGrp="1"/>
          </p:cNvSpPr>
          <p:nvPr>
            <p:ph type="title"/>
          </p:nvPr>
        </p:nvSpPr>
        <p:spPr>
          <a:xfrm>
            <a:off x="1005840" y="467360"/>
            <a:ext cx="7132320" cy="1056640"/>
          </a:xfrm>
        </p:spPr>
        <p:txBody>
          <a:bodyPr/>
          <a:lstStyle/>
          <a:p>
            <a:r>
              <a:rPr lang="en-US" dirty="0"/>
              <a:t>Serous tumors prognosis</a:t>
            </a:r>
          </a:p>
        </p:txBody>
      </p:sp>
      <p:sp>
        <p:nvSpPr>
          <p:cNvPr id="6" name="Content Placeholder 5">
            <a:extLst>
              <a:ext uri="{FF2B5EF4-FFF2-40B4-BE49-F238E27FC236}">
                <a16:creationId xmlns:a16="http://schemas.microsoft.com/office/drawing/2014/main" id="{47B894DE-D836-4E81-9488-3122902A7931}"/>
              </a:ext>
            </a:extLst>
          </p:cNvPr>
          <p:cNvSpPr>
            <a:spLocks noGrp="1"/>
          </p:cNvSpPr>
          <p:nvPr>
            <p:ph idx="1"/>
          </p:nvPr>
        </p:nvSpPr>
        <p:spPr/>
        <p:txBody>
          <a:bodyPr>
            <a:normAutofit/>
          </a:bodyPr>
          <a:lstStyle/>
          <a:p>
            <a:r>
              <a:rPr lang="en-US" sz="1800" dirty="0"/>
              <a:t> In general, malignant serous tumors spread throughout  the  peritoneal  cavity  and  to  regional  lymph  nodes,  including  periaortic  lymph  nodes;  distant  lymphatic  and  hematogenous  metastases are infrequent.</a:t>
            </a:r>
          </a:p>
          <a:p>
            <a:r>
              <a:rPr lang="en-US" sz="1800" dirty="0"/>
              <a:t>The prognosis for patients with high-grade serous carcinoma is poor, even after surgery and chemotherapy, and depends heavily on the stage of the disease at diagnosis..</a:t>
            </a:r>
          </a:p>
        </p:txBody>
      </p:sp>
    </p:spTree>
    <p:extLst>
      <p:ext uri="{BB962C8B-B14F-4D97-AF65-F5344CB8AC3E}">
        <p14:creationId xmlns:p14="http://schemas.microsoft.com/office/powerpoint/2010/main" val="321115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569857" y="812231"/>
            <a:ext cx="7886700" cy="473074"/>
          </a:xfrm>
        </p:spPr>
        <p:txBody>
          <a:bodyPr>
            <a:normAutofit/>
          </a:bodyPr>
          <a:lstStyle/>
          <a:p>
            <a:pPr eaLnBrk="1" hangingPunct="1"/>
            <a:r>
              <a:rPr lang="en-US" dirty="0" err="1">
                <a:solidFill>
                  <a:srgbClr val="FF0000"/>
                </a:solidFill>
              </a:rPr>
              <a:t>Mucinous</a:t>
            </a:r>
            <a:r>
              <a:rPr lang="en-US" dirty="0">
                <a:solidFill>
                  <a:srgbClr val="FF0000"/>
                </a:solidFill>
              </a:rPr>
              <a:t> Tumors</a:t>
            </a:r>
          </a:p>
        </p:txBody>
      </p:sp>
      <p:sp>
        <p:nvSpPr>
          <p:cNvPr id="39939" name="Content Placeholder 2"/>
          <p:cNvSpPr>
            <a:spLocks noGrp="1"/>
          </p:cNvSpPr>
          <p:nvPr>
            <p:ph sz="half" idx="1"/>
          </p:nvPr>
        </p:nvSpPr>
        <p:spPr>
          <a:xfrm>
            <a:off x="386685" y="2216318"/>
            <a:ext cx="8253045" cy="2288193"/>
          </a:xfrm>
        </p:spPr>
        <p:txBody>
          <a:bodyPr>
            <a:noAutofit/>
          </a:bodyPr>
          <a:lstStyle/>
          <a:p>
            <a:pPr>
              <a:lnSpc>
                <a:spcPct val="100000"/>
              </a:lnSpc>
              <a:spcBef>
                <a:spcPts val="0"/>
              </a:spcBef>
            </a:pPr>
            <a:r>
              <a:rPr lang="en-US" sz="1800" dirty="0"/>
              <a:t>Mucinous tumors form about 25% of all ovarian neoplasms. The tumor cells are </a:t>
            </a:r>
            <a:r>
              <a:rPr lang="en-US" sz="1800" dirty="0" err="1"/>
              <a:t>mucin</a:t>
            </a:r>
            <a:r>
              <a:rPr lang="en-US" sz="1800" dirty="0"/>
              <a:t>-producing cells (which are either </a:t>
            </a:r>
            <a:r>
              <a:rPr lang="en-US" altLang="en-US" sz="1800" dirty="0" err="1"/>
              <a:t>endocervical</a:t>
            </a:r>
            <a:r>
              <a:rPr lang="en-US" altLang="en-US" sz="1800" dirty="0"/>
              <a:t> type or intestinal type cells).</a:t>
            </a:r>
            <a:endParaRPr lang="en-US" sz="1800" dirty="0"/>
          </a:p>
          <a:p>
            <a:pPr eaLnBrk="1" hangingPunct="1">
              <a:lnSpc>
                <a:spcPct val="100000"/>
              </a:lnSpc>
              <a:spcBef>
                <a:spcPts val="0"/>
              </a:spcBef>
            </a:pPr>
            <a:r>
              <a:rPr lang="en-US" sz="1800" dirty="0"/>
              <a:t>Less likely to be malignant</a:t>
            </a:r>
          </a:p>
          <a:p>
            <a:pPr eaLnBrk="1" hangingPunct="1">
              <a:lnSpc>
                <a:spcPct val="100000"/>
              </a:lnSpc>
              <a:spcBef>
                <a:spcPts val="0"/>
              </a:spcBef>
            </a:pPr>
            <a:r>
              <a:rPr lang="en-US" sz="1800" dirty="0"/>
              <a:t>80% are benign</a:t>
            </a:r>
          </a:p>
          <a:p>
            <a:pPr eaLnBrk="1" hangingPunct="1">
              <a:lnSpc>
                <a:spcPct val="100000"/>
              </a:lnSpc>
              <a:spcBef>
                <a:spcPts val="0"/>
              </a:spcBef>
            </a:pPr>
            <a:r>
              <a:rPr lang="en-US" sz="1800" dirty="0"/>
              <a:t>10% are borderline</a:t>
            </a:r>
          </a:p>
          <a:p>
            <a:pPr eaLnBrk="1" hangingPunct="1">
              <a:lnSpc>
                <a:spcPct val="100000"/>
              </a:lnSpc>
              <a:spcBef>
                <a:spcPts val="0"/>
              </a:spcBef>
            </a:pPr>
            <a:r>
              <a:rPr lang="en-US" sz="1800" dirty="0"/>
              <a:t>10% malignant </a:t>
            </a:r>
          </a:p>
          <a:p>
            <a:pPr eaLnBrk="1" hangingPunct="1">
              <a:lnSpc>
                <a:spcPct val="100000"/>
              </a:lnSpc>
              <a:spcBef>
                <a:spcPts val="0"/>
              </a:spcBef>
            </a:pPr>
            <a:r>
              <a:rPr lang="en-US" sz="1800" dirty="0" err="1"/>
              <a:t>Bilaterality</a:t>
            </a:r>
            <a:r>
              <a:rPr lang="en-US" sz="1800" dirty="0"/>
              <a:t> is uncommon.</a:t>
            </a:r>
          </a:p>
          <a:p>
            <a:pPr eaLnBrk="1" hangingPunct="1">
              <a:lnSpc>
                <a:spcPct val="100000"/>
              </a:lnSpc>
              <a:spcBef>
                <a:spcPts val="0"/>
              </a:spcBef>
            </a:pPr>
            <a:r>
              <a:rPr lang="en-US" sz="1800" dirty="0" err="1"/>
              <a:t>Mucinous</a:t>
            </a:r>
            <a:r>
              <a:rPr lang="en-US" sz="1800" dirty="0"/>
              <a:t> tumors can be very large. </a:t>
            </a:r>
          </a:p>
          <a:p>
            <a:pPr eaLnBrk="1" hangingPunct="1">
              <a:lnSpc>
                <a:spcPct val="100000"/>
              </a:lnSpc>
              <a:spcBef>
                <a:spcPts val="0"/>
              </a:spcBef>
            </a:pPr>
            <a:r>
              <a:rPr lang="en-US" sz="1800" dirty="0"/>
              <a:t>They are typically cystic and </a:t>
            </a:r>
            <a:r>
              <a:rPr lang="en-US" sz="1800" dirty="0" err="1"/>
              <a:t>multilocular</a:t>
            </a:r>
            <a:r>
              <a:rPr lang="en-US" sz="1800" dirty="0"/>
              <a:t> and filled with thick sticky, viscous mucoid fluid. </a:t>
            </a:r>
          </a:p>
        </p:txBody>
      </p:sp>
      <p:pic>
        <p:nvPicPr>
          <p:cNvPr id="5" name="Picture 4"/>
          <p:cNvPicPr>
            <a:picLocks noChangeAspect="1"/>
          </p:cNvPicPr>
          <p:nvPr/>
        </p:nvPicPr>
        <p:blipFill>
          <a:blip r:embed="rId2"/>
          <a:stretch>
            <a:fillRect/>
          </a:stretch>
        </p:blipFill>
        <p:spPr>
          <a:xfrm>
            <a:off x="1905000" y="5908598"/>
            <a:ext cx="4462659" cy="2072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CC2651-2290-4828-92A4-0D7EB0808BA2}"/>
              </a:ext>
            </a:extLst>
          </p:cNvPr>
          <p:cNvSpPr>
            <a:spLocks noGrp="1"/>
          </p:cNvSpPr>
          <p:nvPr>
            <p:ph type="title"/>
          </p:nvPr>
        </p:nvSpPr>
        <p:spPr/>
        <p:txBody>
          <a:bodyPr/>
          <a:lstStyle/>
          <a:p>
            <a:endParaRPr lang="en-US"/>
          </a:p>
        </p:txBody>
      </p:sp>
      <p:sp>
        <p:nvSpPr>
          <p:cNvPr id="8" name="Content Placeholder 7">
            <a:extLst>
              <a:ext uri="{FF2B5EF4-FFF2-40B4-BE49-F238E27FC236}">
                <a16:creationId xmlns:a16="http://schemas.microsoft.com/office/drawing/2014/main" id="{69D4A6CF-FA85-4D2F-BC4B-1D9CEEB5B0A3}"/>
              </a:ext>
            </a:extLst>
          </p:cNvPr>
          <p:cNvSpPr>
            <a:spLocks noGrp="1"/>
          </p:cNvSpPr>
          <p:nvPr>
            <p:ph idx="1"/>
          </p:nvPr>
        </p:nvSpPr>
        <p:spPr/>
        <p:txBody>
          <a:bodyPr/>
          <a:lstStyle/>
          <a:p>
            <a:r>
              <a:rPr lang="en-US" dirty="0"/>
              <a:t> Mucin-producing epithelial cells line the cyst</a:t>
            </a:r>
          </a:p>
          <a:p>
            <a:r>
              <a:rPr lang="en-US" dirty="0"/>
              <a:t> Malignant tumors are characterized by solid areas of  growth, piling up (stratification) of lining cells, cytologic atypia,  and stromal invasion. </a:t>
            </a:r>
          </a:p>
          <a:p>
            <a:r>
              <a:rPr lang="en-US" dirty="0"/>
              <a:t>Compared with serous tumors, mucinous tumors are much  less likely to be bilateral. This feature is sometimes useful in  differentiating mucinous tumors of the ovary from metastatic  mucinous adenocarcinoma from a gastrointestinal tract primary  (the so-called “</a:t>
            </a:r>
            <a:r>
              <a:rPr lang="en-US" dirty="0" err="1"/>
              <a:t>Krukenberg</a:t>
            </a:r>
            <a:r>
              <a:rPr lang="en-US" dirty="0"/>
              <a:t> tumor”), which more often produces bilateral ovarian masses. </a:t>
            </a:r>
          </a:p>
        </p:txBody>
      </p:sp>
    </p:spTree>
    <p:extLst>
      <p:ext uri="{BB962C8B-B14F-4D97-AF65-F5344CB8AC3E}">
        <p14:creationId xmlns:p14="http://schemas.microsoft.com/office/powerpoint/2010/main" val="2307613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51699-055D-4C41-85CD-1F913A55CB7F}"/>
              </a:ext>
            </a:extLst>
          </p:cNvPr>
          <p:cNvSpPr>
            <a:spLocks noGrp="1"/>
          </p:cNvSpPr>
          <p:nvPr>
            <p:ph type="title"/>
          </p:nvPr>
        </p:nvSpPr>
        <p:spPr>
          <a:xfrm>
            <a:off x="1005840" y="303513"/>
            <a:ext cx="7132320" cy="1233424"/>
          </a:xfrm>
        </p:spPr>
        <p:txBody>
          <a:bodyPr/>
          <a:lstStyle/>
          <a:p>
            <a:pPr lvl="0" defTabSz="914400" fontAlgn="base">
              <a:lnSpc>
                <a:spcPct val="100000"/>
              </a:lnSpc>
              <a:spcAft>
                <a:spcPct val="0"/>
              </a:spcAft>
            </a:pPr>
            <a:r>
              <a:rPr lang="en-US" sz="1400" b="0" dirty="0">
                <a:solidFill>
                  <a:prstClr val="black"/>
                </a:solidFill>
                <a:latin typeface="Arial" charset="0"/>
                <a:ea typeface="+mn-ea"/>
                <a:cs typeface="Arial" charset="0"/>
              </a:rPr>
              <a:t>Mucinous cystadenoma with </a:t>
            </a:r>
            <a:r>
              <a:rPr lang="en-US" sz="1400" b="0" dirty="0" err="1">
                <a:solidFill>
                  <a:prstClr val="black"/>
                </a:solidFill>
                <a:latin typeface="Arial" charset="0"/>
                <a:ea typeface="+mn-ea"/>
                <a:cs typeface="Arial" charset="0"/>
              </a:rPr>
              <a:t>multicystic</a:t>
            </a:r>
            <a:r>
              <a:rPr lang="en-US" sz="1400" b="0" dirty="0">
                <a:solidFill>
                  <a:prstClr val="black"/>
                </a:solidFill>
                <a:latin typeface="Arial" charset="0"/>
                <a:ea typeface="+mn-ea"/>
                <a:cs typeface="Arial" charset="0"/>
              </a:rPr>
              <a:t> cut section and glistening mucoid material; in it. B. the cyst is lined by columnar epithelium (mucin producing) </a:t>
            </a:r>
            <a:r>
              <a:rPr lang="en-US" sz="1100" b="0" dirty="0">
                <a:solidFill>
                  <a:prstClr val="black"/>
                </a:solidFill>
                <a:latin typeface="Arial" charset="0"/>
                <a:ea typeface="+mn-ea"/>
                <a:cs typeface="Arial" charset="0"/>
              </a:rPr>
              <a:t/>
            </a:r>
            <a:br>
              <a:rPr lang="en-US" sz="1100" b="0" dirty="0">
                <a:solidFill>
                  <a:prstClr val="black"/>
                </a:solidFill>
                <a:latin typeface="Arial" charset="0"/>
                <a:ea typeface="+mn-ea"/>
                <a:cs typeface="Arial" charset="0"/>
              </a:rPr>
            </a:br>
            <a:endParaRPr lang="en-US" dirty="0"/>
          </a:p>
        </p:txBody>
      </p:sp>
      <p:pic>
        <p:nvPicPr>
          <p:cNvPr id="4" name="Content Placeholder 3">
            <a:extLst>
              <a:ext uri="{FF2B5EF4-FFF2-40B4-BE49-F238E27FC236}">
                <a16:creationId xmlns:a16="http://schemas.microsoft.com/office/drawing/2014/main" id="{43A4CB3A-6AB2-4FEE-929F-1FAE4AAE2F1F}"/>
              </a:ext>
            </a:extLst>
          </p:cNvPr>
          <p:cNvPicPr>
            <a:picLocks noGrp="1" noChangeAspect="1"/>
          </p:cNvPicPr>
          <p:nvPr>
            <p:ph idx="1"/>
          </p:nvPr>
        </p:nvPicPr>
        <p:blipFill>
          <a:blip r:embed="rId2"/>
          <a:stretch>
            <a:fillRect/>
          </a:stretch>
        </p:blipFill>
        <p:spPr>
          <a:xfrm>
            <a:off x="762000" y="1219200"/>
            <a:ext cx="7910299" cy="4718575"/>
          </a:xfrm>
          <a:prstGeom prst="rect">
            <a:avLst/>
          </a:prstGeom>
        </p:spPr>
      </p:pic>
    </p:spTree>
    <p:extLst>
      <p:ext uri="{BB962C8B-B14F-4D97-AF65-F5344CB8AC3E}">
        <p14:creationId xmlns:p14="http://schemas.microsoft.com/office/powerpoint/2010/main" val="129487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1005840" y="467360"/>
            <a:ext cx="7132320" cy="751840"/>
          </a:xfrm>
        </p:spPr>
        <p:txBody>
          <a:bodyPr/>
          <a:lstStyle/>
          <a:p>
            <a:pPr eaLnBrk="1" hangingPunct="1"/>
            <a:r>
              <a:rPr lang="en-US" dirty="0"/>
              <a:t>Other surface epithelial tumors</a:t>
            </a:r>
          </a:p>
        </p:txBody>
      </p:sp>
      <p:sp>
        <p:nvSpPr>
          <p:cNvPr id="2" name="Text Placeholder 1"/>
          <p:cNvSpPr>
            <a:spLocks noGrp="1"/>
          </p:cNvSpPr>
          <p:nvPr>
            <p:ph type="body" idx="1"/>
          </p:nvPr>
        </p:nvSpPr>
        <p:spPr>
          <a:xfrm>
            <a:off x="304800" y="1692582"/>
            <a:ext cx="3864015" cy="759290"/>
          </a:xfrm>
        </p:spPr>
        <p:txBody>
          <a:bodyPr/>
          <a:lstStyle/>
          <a:p>
            <a:r>
              <a:rPr lang="en-US" sz="1800" b="1" dirty="0">
                <a:solidFill>
                  <a:srgbClr val="FF0000"/>
                </a:solidFill>
              </a:rPr>
              <a:t>ENDOMETRIOID TUMORS</a:t>
            </a:r>
            <a:r>
              <a:rPr lang="en-US" sz="1800" dirty="0">
                <a:solidFill>
                  <a:srgbClr val="FF0000"/>
                </a:solidFill>
              </a:rPr>
              <a:t> </a:t>
            </a:r>
          </a:p>
        </p:txBody>
      </p:sp>
      <p:sp>
        <p:nvSpPr>
          <p:cNvPr id="44035" name="Content Placeholder 2"/>
          <p:cNvSpPr>
            <a:spLocks noGrp="1"/>
          </p:cNvSpPr>
          <p:nvPr>
            <p:ph sz="half" idx="2"/>
          </p:nvPr>
        </p:nvSpPr>
        <p:spPr>
          <a:xfrm>
            <a:off x="152400" y="2286000"/>
            <a:ext cx="3864015" cy="4190999"/>
          </a:xfrm>
        </p:spPr>
        <p:txBody>
          <a:bodyPr>
            <a:normAutofit/>
          </a:bodyPr>
          <a:lstStyle/>
          <a:p>
            <a:pPr eaLnBrk="1" hangingPunct="1"/>
            <a:endParaRPr lang="en-US" dirty="0"/>
          </a:p>
          <a:p>
            <a:pPr eaLnBrk="1" hangingPunct="1"/>
            <a:r>
              <a:rPr lang="en-US" sz="1800" dirty="0"/>
              <a:t>They have tubular gland that resemble the endometrium  so the name </a:t>
            </a:r>
            <a:r>
              <a:rPr lang="en-US" sz="1800" dirty="0" err="1"/>
              <a:t>endometrioid</a:t>
            </a:r>
            <a:r>
              <a:rPr lang="en-US" sz="1800" dirty="0"/>
              <a:t> (endometrium-like) . </a:t>
            </a:r>
          </a:p>
          <a:p>
            <a:pPr eaLnBrk="1" hangingPunct="1"/>
            <a:r>
              <a:rPr lang="en-US" sz="1800" dirty="0" err="1"/>
              <a:t>Endometrioid</a:t>
            </a:r>
            <a:r>
              <a:rPr lang="en-US" sz="1800" dirty="0"/>
              <a:t> tumors form 10 to 20% of all ovarian tumors. </a:t>
            </a:r>
          </a:p>
          <a:p>
            <a:pPr eaLnBrk="1" hangingPunct="1"/>
            <a:r>
              <a:rPr lang="en-US" sz="1800" dirty="0"/>
              <a:t>Most of the </a:t>
            </a:r>
            <a:r>
              <a:rPr lang="en-US" sz="1800" dirty="0" err="1"/>
              <a:t>endometrioid</a:t>
            </a:r>
            <a:r>
              <a:rPr lang="en-US" sz="1800" dirty="0"/>
              <a:t> tumors are malignant (carcinomas).</a:t>
            </a:r>
          </a:p>
          <a:p>
            <a:r>
              <a:rPr lang="en-US" sz="1800" dirty="0"/>
              <a:t>Some </a:t>
            </a:r>
            <a:r>
              <a:rPr lang="en-US" sz="1800" dirty="0" err="1"/>
              <a:t>endometrioid</a:t>
            </a:r>
            <a:r>
              <a:rPr lang="en-US" sz="1800" dirty="0"/>
              <a:t> tumors are accompanied by an endometrial carcinoma in the uterus and / or endometriosis in the ovaries </a:t>
            </a:r>
          </a:p>
          <a:p>
            <a:pPr eaLnBrk="1" hangingPunct="1">
              <a:buFont typeface="Arial" charset="0"/>
              <a:buNone/>
            </a:pPr>
            <a:endParaRPr lang="en-US" dirty="0"/>
          </a:p>
          <a:p>
            <a:pPr eaLnBrk="1" hangingPunct="1"/>
            <a:endParaRPr lang="en-US" dirty="0"/>
          </a:p>
        </p:txBody>
      </p:sp>
      <p:sp>
        <p:nvSpPr>
          <p:cNvPr id="3" name="Text Placeholder 2"/>
          <p:cNvSpPr>
            <a:spLocks noGrp="1"/>
          </p:cNvSpPr>
          <p:nvPr>
            <p:ph type="body" sz="quarter" idx="3"/>
          </p:nvPr>
        </p:nvSpPr>
        <p:spPr>
          <a:xfrm>
            <a:off x="4178623" y="1695237"/>
            <a:ext cx="5021579" cy="756635"/>
          </a:xfrm>
        </p:spPr>
        <p:txBody>
          <a:bodyPr/>
          <a:lstStyle/>
          <a:p>
            <a:r>
              <a:rPr lang="en-US" sz="1800" b="1" dirty="0">
                <a:solidFill>
                  <a:srgbClr val="FF0000"/>
                </a:solidFill>
              </a:rPr>
              <a:t>TRANSITIONAL CELL/ BRENNER TUMOR</a:t>
            </a:r>
          </a:p>
        </p:txBody>
      </p:sp>
      <p:sp>
        <p:nvSpPr>
          <p:cNvPr id="4" name="Content Placeholder 3"/>
          <p:cNvSpPr>
            <a:spLocks noGrp="1"/>
          </p:cNvSpPr>
          <p:nvPr>
            <p:ph sz="quarter" idx="4"/>
          </p:nvPr>
        </p:nvSpPr>
        <p:spPr>
          <a:xfrm>
            <a:off x="4876800" y="2362200"/>
            <a:ext cx="4120678" cy="2438402"/>
          </a:xfrm>
        </p:spPr>
        <p:txBody>
          <a:bodyPr/>
          <a:lstStyle/>
          <a:p>
            <a:r>
              <a:rPr lang="en-US" altLang="en-US" sz="1800" dirty="0"/>
              <a:t>Tumor  cell are transitional cell type</a:t>
            </a:r>
          </a:p>
          <a:p>
            <a:r>
              <a:rPr lang="en-US" altLang="en-US" sz="1800" dirty="0"/>
              <a:t>Most are benign </a:t>
            </a:r>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2209800"/>
            <a:ext cx="6096000" cy="1050097"/>
          </a:xfrm>
        </p:spPr>
        <p:txBody>
          <a:bodyPr/>
          <a:lstStyle/>
          <a:p>
            <a:r>
              <a:rPr lang="en-US" sz="3600" dirty="0"/>
              <a:t>Germ Cell Tumors</a:t>
            </a:r>
          </a:p>
        </p:txBody>
      </p:sp>
    </p:spTree>
    <p:extLst>
      <p:ext uri="{BB962C8B-B14F-4D97-AF65-F5344CB8AC3E}">
        <p14:creationId xmlns:p14="http://schemas.microsoft.com/office/powerpoint/2010/main" val="3584627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a:xfrm>
            <a:off x="865970" y="927098"/>
            <a:ext cx="7135030" cy="709865"/>
          </a:xfrm>
        </p:spPr>
        <p:txBody>
          <a:bodyPr rtlCol="0">
            <a:normAutofit fontScale="90000"/>
          </a:bodyPr>
          <a:lstStyle/>
          <a:p>
            <a:pPr eaLnBrk="1" fontAlgn="auto" hangingPunct="1">
              <a:spcAft>
                <a:spcPts val="0"/>
              </a:spcAft>
              <a:defRPr/>
            </a:pPr>
            <a:r>
              <a:rPr lang="en-US" sz="2400" dirty="0"/>
              <a:t>Classification of Ovarian Germ Cell Tumors (GCT) </a:t>
            </a:r>
          </a:p>
        </p:txBody>
      </p:sp>
      <p:sp>
        <p:nvSpPr>
          <p:cNvPr id="30722" name="Slide Number Placeholder 5"/>
          <p:cNvSpPr>
            <a:spLocks noGrp="1"/>
          </p:cNvSpPr>
          <p:nvPr>
            <p:ph type="sldNum" sz="quarter" idx="12"/>
          </p:nvPr>
        </p:nvSpPr>
        <p:spPr/>
        <p:txBody>
          <a:bodyPr/>
          <a:lstStyle/>
          <a:p>
            <a:pPr>
              <a:defRPr/>
            </a:pPr>
            <a:fld id="{A70077C8-3697-4621-9B8A-46B23A6F2F3D}" type="slidenum">
              <a:rPr lang="en-US">
                <a:latin typeface="Tahoma" pitchFamily="34" charset="0"/>
              </a:rPr>
              <a:pPr>
                <a:defRPr/>
              </a:pPr>
              <a:t>28</a:t>
            </a:fld>
            <a:endParaRPr lang="en-US">
              <a:latin typeface="Tahoma" pitchFamily="34" charset="0"/>
            </a:endParaRPr>
          </a:p>
        </p:txBody>
      </p:sp>
      <p:sp>
        <p:nvSpPr>
          <p:cNvPr id="5" name="Rectangle 4"/>
          <p:cNvSpPr/>
          <p:nvPr/>
        </p:nvSpPr>
        <p:spPr>
          <a:xfrm>
            <a:off x="494581" y="2002286"/>
            <a:ext cx="8686800" cy="3785652"/>
          </a:xfrm>
          <a:prstGeom prst="rect">
            <a:avLst/>
          </a:prstGeom>
        </p:spPr>
        <p:txBody>
          <a:bodyPr wrap="square">
            <a:spAutoFit/>
          </a:bodyPr>
          <a:lstStyle/>
          <a:p>
            <a:r>
              <a:rPr lang="en-US" sz="1600" b="1" u="sng" dirty="0">
                <a:solidFill>
                  <a:schemeClr val="accent1"/>
                </a:solidFill>
              </a:rPr>
              <a:t>GERM CELL TUMORS</a:t>
            </a:r>
          </a:p>
          <a:p>
            <a:endParaRPr lang="en-US" sz="1600" b="1" u="sng" dirty="0">
              <a:solidFill>
                <a:schemeClr val="accent1"/>
              </a:solidFill>
            </a:endParaRPr>
          </a:p>
          <a:p>
            <a:pPr>
              <a:buFont typeface="Arial" panose="020B0604020202020204" pitchFamily="34" charset="0"/>
              <a:buChar char="•"/>
            </a:pPr>
            <a:r>
              <a:rPr lang="en-US" sz="1600" b="1" dirty="0" err="1"/>
              <a:t>Teratoma</a:t>
            </a:r>
            <a:r>
              <a:rPr lang="en-US" sz="1600" b="1" dirty="0"/>
              <a:t>:</a:t>
            </a:r>
            <a:r>
              <a:rPr lang="en-US" sz="1600" dirty="0"/>
              <a:t> </a:t>
            </a:r>
          </a:p>
          <a:p>
            <a:pPr marL="742950" lvl="1" indent="-285750">
              <a:buFont typeface="Arial" panose="020B0604020202020204" pitchFamily="34" charset="0"/>
              <a:buChar char="•"/>
            </a:pPr>
            <a:r>
              <a:rPr lang="en-US" sz="1600" dirty="0"/>
              <a:t>Immature </a:t>
            </a:r>
          </a:p>
          <a:p>
            <a:pPr marL="742950" lvl="1" indent="-285750">
              <a:buFont typeface="Arial" panose="020B0604020202020204" pitchFamily="34" charset="0"/>
              <a:buChar char="•"/>
            </a:pPr>
            <a:r>
              <a:rPr lang="en-US" sz="1600" dirty="0"/>
              <a:t>Mature (benign) </a:t>
            </a:r>
          </a:p>
          <a:p>
            <a:pPr marL="1200150" lvl="2" indent="-285750">
              <a:buFont typeface="Arial" panose="020B0604020202020204" pitchFamily="34" charset="0"/>
              <a:buChar char="•"/>
            </a:pPr>
            <a:r>
              <a:rPr lang="en-US" sz="1600" dirty="0"/>
              <a:t>Solid </a:t>
            </a:r>
          </a:p>
          <a:p>
            <a:pPr marL="1200150" lvl="2" indent="-285750">
              <a:buFont typeface="Arial" panose="020B0604020202020204" pitchFamily="34" charset="0"/>
              <a:buChar char="•"/>
            </a:pPr>
            <a:r>
              <a:rPr lang="en-US" sz="1600" dirty="0"/>
              <a:t>Cystic (</a:t>
            </a:r>
            <a:r>
              <a:rPr lang="en-US" sz="1600" dirty="0" err="1"/>
              <a:t>dermoid</a:t>
            </a:r>
            <a:r>
              <a:rPr lang="en-US" sz="1600" dirty="0"/>
              <a:t> cyst)</a:t>
            </a:r>
          </a:p>
          <a:p>
            <a:pPr marL="1200150" lvl="2" indent="-285750">
              <a:buFont typeface="Arial" panose="020B0604020202020204" pitchFamily="34" charset="0"/>
              <a:buChar char="•"/>
            </a:pPr>
            <a:r>
              <a:rPr lang="en-US" sz="1600" dirty="0" err="1"/>
              <a:t>Monodermal</a:t>
            </a:r>
            <a:r>
              <a:rPr lang="en-US" sz="1600" dirty="0"/>
              <a:t> (e.g., </a:t>
            </a:r>
            <a:r>
              <a:rPr lang="en-US" sz="1600" dirty="0" err="1"/>
              <a:t>struma</a:t>
            </a:r>
            <a:r>
              <a:rPr lang="en-US" sz="1600" dirty="0"/>
              <a:t> </a:t>
            </a:r>
            <a:r>
              <a:rPr lang="en-US" sz="1600" dirty="0" err="1"/>
              <a:t>ovarii</a:t>
            </a:r>
            <a:r>
              <a:rPr lang="en-US" sz="1600" dirty="0"/>
              <a:t>, carcinoid) </a:t>
            </a:r>
            <a:endParaRPr lang="en-US" sz="1600" b="1" dirty="0"/>
          </a:p>
          <a:p>
            <a:pPr>
              <a:buFont typeface="Arial" panose="020B0604020202020204" pitchFamily="34" charset="0"/>
              <a:buChar char="•"/>
            </a:pPr>
            <a:r>
              <a:rPr lang="en-US" sz="1600" b="1" dirty="0"/>
              <a:t>Dysgerminoma </a:t>
            </a:r>
          </a:p>
          <a:p>
            <a:pPr>
              <a:buFont typeface="Arial" panose="020B0604020202020204" pitchFamily="34" charset="0"/>
              <a:buChar char="•"/>
            </a:pPr>
            <a:r>
              <a:rPr lang="en-US" sz="1600" b="1" dirty="0"/>
              <a:t>Yolk sac tumor (endodermal sinus tumor) </a:t>
            </a:r>
          </a:p>
          <a:p>
            <a:pPr>
              <a:buFont typeface="Arial" panose="020B0604020202020204" pitchFamily="34" charset="0"/>
              <a:buChar char="•"/>
            </a:pPr>
            <a:r>
              <a:rPr lang="en-US" sz="1600" b="1" dirty="0" err="1"/>
              <a:t>Choriocarcinoma</a:t>
            </a:r>
            <a:endParaRPr lang="en-US" sz="1600" b="1" dirty="0"/>
          </a:p>
          <a:p>
            <a:pPr>
              <a:buFont typeface="Arial" panose="020B0604020202020204" pitchFamily="34" charset="0"/>
              <a:buChar char="•"/>
            </a:pPr>
            <a:r>
              <a:rPr lang="en-US" sz="1600" b="1" dirty="0"/>
              <a:t>Embryonal carcinoma </a:t>
            </a:r>
          </a:p>
          <a:p>
            <a:pPr>
              <a:buFont typeface="Arial" panose="020B0604020202020204" pitchFamily="34" charset="0"/>
              <a:buChar char="•"/>
            </a:pPr>
            <a:r>
              <a:rPr lang="en-US" sz="1600" b="1" dirty="0"/>
              <a:t>Mixed germ cell tumors: mixture</a:t>
            </a:r>
            <a:r>
              <a:rPr lang="en-US" sz="1600" dirty="0"/>
              <a:t> of germ cell tumors occurring together in one tumor mass</a:t>
            </a:r>
          </a:p>
          <a:p>
            <a:pPr>
              <a:buFont typeface="Arial" panose="020B0604020202020204" pitchFamily="34" charset="0"/>
              <a:buChar char="•"/>
            </a:pPr>
            <a:endParaRPr lang="en-US" sz="1600" b="1" dirty="0"/>
          </a:p>
          <a:p>
            <a:r>
              <a:rPr lang="en-US" sz="1600" b="1" dirty="0"/>
              <a:t>NOTE: all ovarian GCTs are considered malignant except mature </a:t>
            </a:r>
            <a:r>
              <a:rPr lang="en-US" sz="1600" b="1" dirty="0" err="1"/>
              <a:t>teratoma</a:t>
            </a:r>
            <a:r>
              <a:rPr lang="en-US" sz="1600" b="1"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2"/>
          <p:cNvSpPr>
            <a:spLocks noGrp="1" noChangeArrowheads="1"/>
          </p:cNvSpPr>
          <p:nvPr>
            <p:ph type="title"/>
          </p:nvPr>
        </p:nvSpPr>
        <p:spPr>
          <a:xfrm>
            <a:off x="1005840" y="467360"/>
            <a:ext cx="7132320" cy="903098"/>
          </a:xfrm>
        </p:spPr>
        <p:txBody>
          <a:bodyPr/>
          <a:lstStyle/>
          <a:p>
            <a:pPr eaLnBrk="1" hangingPunct="1"/>
            <a:r>
              <a:rPr lang="en-US" dirty="0"/>
              <a:t>Germ Cell Tumors: </a:t>
            </a:r>
            <a:br>
              <a:rPr lang="en-US" dirty="0"/>
            </a:br>
            <a:r>
              <a:rPr lang="en-US" dirty="0" err="1">
                <a:solidFill>
                  <a:srgbClr val="FF0000"/>
                </a:solidFill>
              </a:rPr>
              <a:t>Teratoma</a:t>
            </a:r>
            <a:endParaRPr lang="en-US" dirty="0">
              <a:solidFill>
                <a:srgbClr val="FF0000"/>
              </a:solidFill>
            </a:endParaRPr>
          </a:p>
        </p:txBody>
      </p:sp>
      <p:sp>
        <p:nvSpPr>
          <p:cNvPr id="63492" name="Rectangle 3"/>
          <p:cNvSpPr>
            <a:spLocks noGrp="1" noChangeArrowheads="1"/>
          </p:cNvSpPr>
          <p:nvPr>
            <p:ph idx="1"/>
          </p:nvPr>
        </p:nvSpPr>
        <p:spPr>
          <a:xfrm>
            <a:off x="437072" y="1433513"/>
            <a:ext cx="8686800" cy="5105400"/>
          </a:xfrm>
        </p:spPr>
        <p:txBody>
          <a:bodyPr>
            <a:normAutofit/>
          </a:bodyPr>
          <a:lstStyle/>
          <a:p>
            <a:r>
              <a:rPr lang="en-US" dirty="0">
                <a:solidFill>
                  <a:schemeClr val="tx1"/>
                </a:solidFill>
              </a:rPr>
              <a:t>Teratomas constitute 15% to 20% of ovarian tumors.</a:t>
            </a:r>
          </a:p>
          <a:p>
            <a:r>
              <a:rPr lang="en-US" dirty="0">
                <a:solidFill>
                  <a:schemeClr val="tx1"/>
                </a:solidFill>
              </a:rPr>
              <a:t> A distressing feature of these germ cell tumors is their predilection to arise in the first 2 decades of life; to make matters worse, the younger the person, the greater the likelihood of malignancy. </a:t>
            </a:r>
          </a:p>
          <a:p>
            <a:r>
              <a:rPr lang="en-US" dirty="0">
                <a:solidFill>
                  <a:schemeClr val="tx1"/>
                </a:solidFill>
              </a:rPr>
              <a:t>More than 90% of these germ cell neoplasms, however, are benign mature cystic teratomas; the immature, malignant variant is rare. </a:t>
            </a:r>
          </a:p>
          <a:p>
            <a:pPr marL="0" indent="0" eaLnBrk="1" hangingPunct="1">
              <a:lnSpc>
                <a:spcPct val="90000"/>
              </a:lnSpc>
              <a:buNone/>
            </a:pPr>
            <a:r>
              <a:rPr lang="en-US" sz="1900" b="1" dirty="0">
                <a:solidFill>
                  <a:srgbClr val="FF0000"/>
                </a:solidFill>
              </a:rPr>
              <a:t>Mature cystic teratoma</a:t>
            </a:r>
            <a:r>
              <a:rPr lang="en-US" sz="1900" dirty="0">
                <a:solidFill>
                  <a:srgbClr val="FF0000"/>
                </a:solidFill>
              </a:rPr>
              <a:t> </a:t>
            </a:r>
          </a:p>
          <a:p>
            <a:pPr lvl="1"/>
            <a:r>
              <a:rPr lang="en-US" sz="1900" dirty="0">
                <a:solidFill>
                  <a:schemeClr val="tx1"/>
                </a:solidFill>
              </a:rPr>
              <a:t>Is the most common ovarian germ cell tumor and the most common type of ovarian </a:t>
            </a:r>
            <a:r>
              <a:rPr lang="en-US" sz="1900" dirty="0" err="1">
                <a:solidFill>
                  <a:schemeClr val="tx1"/>
                </a:solidFill>
              </a:rPr>
              <a:t>teratoma</a:t>
            </a:r>
            <a:r>
              <a:rPr lang="en-US" sz="1900" dirty="0">
                <a:solidFill>
                  <a:schemeClr val="tx1"/>
                </a:solidFill>
              </a:rPr>
              <a:t> </a:t>
            </a:r>
          </a:p>
          <a:p>
            <a:pPr lvl="1"/>
            <a:r>
              <a:rPr lang="en-US" sz="1900" dirty="0">
                <a:solidFill>
                  <a:schemeClr val="tx1"/>
                </a:solidFill>
              </a:rPr>
              <a:t>It is a benign neoplasm that typically occurs during reproductive years composed of mature elements of the ectoderm, endoderm and mesoderm</a:t>
            </a:r>
          </a:p>
          <a:p>
            <a:pPr lvl="1"/>
            <a:r>
              <a:rPr lang="en-US" sz="1900" dirty="0">
                <a:solidFill>
                  <a:schemeClr val="tx1"/>
                </a:solidFill>
              </a:rPr>
              <a:t>It is a cystic tumor, filled with sebaceous material and hair and occasionally teeth. </a:t>
            </a:r>
          </a:p>
          <a:p>
            <a:pPr lvl="1"/>
            <a:r>
              <a:rPr lang="en-US" sz="1900" dirty="0">
                <a:solidFill>
                  <a:schemeClr val="tx1"/>
                </a:solidFill>
              </a:rPr>
              <a:t>Histology: skin, hair, sebaceous glands, and mature neural tissue predominate; cartilage, bone, respiratory and intestinal epithelium are common.</a:t>
            </a:r>
          </a:p>
          <a:p>
            <a:pPr lvl="1"/>
            <a:r>
              <a:rPr lang="en-US" sz="1900" dirty="0"/>
              <a:t>C</a:t>
            </a:r>
            <a:r>
              <a:rPr lang="en-US" sz="1900" dirty="0">
                <a:solidFill>
                  <a:schemeClr val="tx1"/>
                </a:solidFill>
              </a:rPr>
              <a:t>omplications include torsion, rupture, infection etc. </a:t>
            </a:r>
          </a:p>
          <a:p>
            <a:pPr marL="0" indent="0" eaLnBrk="1" hangingPunct="1">
              <a:lnSpc>
                <a:spcPct val="90000"/>
              </a:lnSpc>
              <a:buNone/>
            </a:pPr>
            <a:endParaRPr lang="en-US" dirty="0"/>
          </a:p>
          <a:p>
            <a:pPr eaLnBrk="1" hangingPunct="1">
              <a:lnSpc>
                <a:spcPct val="90000"/>
              </a:lnSpc>
            </a:pPr>
            <a:endParaRPr lang="en-US" dirty="0"/>
          </a:p>
        </p:txBody>
      </p:sp>
      <p:sp>
        <p:nvSpPr>
          <p:cNvPr id="77826" name="Slide Number Placeholder 5"/>
          <p:cNvSpPr>
            <a:spLocks noGrp="1"/>
          </p:cNvSpPr>
          <p:nvPr>
            <p:ph type="sldNum" sz="quarter" idx="12"/>
          </p:nvPr>
        </p:nvSpPr>
        <p:spPr/>
        <p:txBody>
          <a:bodyPr/>
          <a:lstStyle/>
          <a:p>
            <a:pPr>
              <a:defRPr/>
            </a:pPr>
            <a:fld id="{FF6B9CD7-234B-43EA-8C4A-4E3594C76E80}" type="slidenum">
              <a:rPr lang="en-US">
                <a:latin typeface="Tahoma" pitchFamily="34" charset="0"/>
              </a:rPr>
              <a:pPr>
                <a:defRPr/>
              </a:pPr>
              <a:t>29</a:t>
            </a:fld>
            <a:endParaRPr lang="en-US">
              <a:latin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457200" y="995361"/>
            <a:ext cx="7886700" cy="1325563"/>
          </a:xfrm>
        </p:spPr>
        <p:txBody>
          <a:bodyPr rtlCol="0">
            <a:normAutofit/>
          </a:bodyPr>
          <a:lstStyle/>
          <a:p>
            <a:pPr eaLnBrk="1" fontAlgn="auto" hangingPunct="1">
              <a:spcAft>
                <a:spcPts val="0"/>
              </a:spcAft>
              <a:defRPr/>
            </a:pPr>
            <a:r>
              <a:rPr lang="en-US" dirty="0"/>
              <a:t>Ovarian Cysts and Tumors</a:t>
            </a:r>
          </a:p>
        </p:txBody>
      </p:sp>
      <p:sp>
        <p:nvSpPr>
          <p:cNvPr id="7172" name="Rectangle 3"/>
          <p:cNvSpPr>
            <a:spLocks noGrp="1" noChangeArrowheads="1"/>
          </p:cNvSpPr>
          <p:nvPr>
            <p:ph idx="1"/>
          </p:nvPr>
        </p:nvSpPr>
        <p:spPr>
          <a:xfrm>
            <a:off x="609600" y="2555172"/>
            <a:ext cx="8538712" cy="3530600"/>
          </a:xfrm>
        </p:spPr>
        <p:txBody>
          <a:bodyPr>
            <a:normAutofit/>
          </a:bodyPr>
          <a:lstStyle/>
          <a:p>
            <a:pPr eaLnBrk="1" hangingPunct="1">
              <a:lnSpc>
                <a:spcPct val="90000"/>
              </a:lnSpc>
            </a:pPr>
            <a:endParaRPr lang="en-US" sz="1800" dirty="0"/>
          </a:p>
          <a:p>
            <a:pPr eaLnBrk="1" hangingPunct="1">
              <a:lnSpc>
                <a:spcPct val="90000"/>
              </a:lnSpc>
            </a:pPr>
            <a:r>
              <a:rPr lang="en-US" sz="1800" dirty="0"/>
              <a:t>Non neoplastic cysts are common but they are not serious problems.</a:t>
            </a:r>
          </a:p>
          <a:p>
            <a:pPr eaLnBrk="1" hangingPunct="1">
              <a:lnSpc>
                <a:spcPct val="90000"/>
              </a:lnSpc>
            </a:pPr>
            <a:r>
              <a:rPr lang="en-US" sz="1800" dirty="0"/>
              <a:t>Inflammation of ovaries is rare. It is </a:t>
            </a:r>
            <a:r>
              <a:rPr lang="en-US" sz="1800" dirty="0" err="1"/>
              <a:t>ususally</a:t>
            </a:r>
            <a:r>
              <a:rPr lang="en-US" sz="1800" dirty="0"/>
              <a:t> associated with </a:t>
            </a:r>
            <a:r>
              <a:rPr lang="en-US" sz="1800" dirty="0" err="1"/>
              <a:t>salpingitis</a:t>
            </a:r>
            <a:r>
              <a:rPr lang="en-US" sz="1800" dirty="0"/>
              <a:t> of fallopian tubes (</a:t>
            </a:r>
            <a:r>
              <a:rPr lang="en-US" sz="1800" dirty="0" err="1"/>
              <a:t>salpingo-oophoritis</a:t>
            </a:r>
            <a:r>
              <a:rPr lang="en-US" sz="1800" dirty="0"/>
              <a:t>)</a:t>
            </a:r>
          </a:p>
          <a:p>
            <a:pPr eaLnBrk="1" hangingPunct="1">
              <a:lnSpc>
                <a:spcPct val="90000"/>
              </a:lnSpc>
            </a:pPr>
            <a:r>
              <a:rPr lang="en-US" sz="1800" dirty="0"/>
              <a:t>Frequently, the ovaries are affected by endometriosis.</a:t>
            </a:r>
          </a:p>
          <a:p>
            <a:r>
              <a:rPr lang="en-US" sz="1800" dirty="0"/>
              <a:t>The most important medical problems in ovaries are the neoplasms</a:t>
            </a:r>
          </a:p>
          <a:p>
            <a:r>
              <a:rPr lang="en-US" sz="1800" dirty="0"/>
              <a:t>Death from ovarian cancers is more common than that of cervix and uterus together because ovarian tumors grow silently and are usually diagnosed late, which make them so dangerous.</a:t>
            </a:r>
          </a:p>
          <a:p>
            <a:pPr eaLnBrk="1" hangingPunct="1">
              <a:lnSpc>
                <a:spcPct val="90000"/>
              </a:lnSpc>
            </a:pPr>
            <a:endParaRPr lang="en-US" dirty="0"/>
          </a:p>
          <a:p>
            <a:pPr eaLnBrk="1" hangingPunct="1">
              <a:lnSpc>
                <a:spcPct val="90000"/>
              </a:lnSpc>
            </a:pPr>
            <a:endParaRPr lang="en-US" dirty="0"/>
          </a:p>
        </p:txBody>
      </p:sp>
      <p:sp>
        <p:nvSpPr>
          <p:cNvPr id="7170" name="Slide Number Placeholder 5"/>
          <p:cNvSpPr>
            <a:spLocks noGrp="1"/>
          </p:cNvSpPr>
          <p:nvPr>
            <p:ph type="sldNum" sz="quarter" idx="12"/>
          </p:nvPr>
        </p:nvSpPr>
        <p:spPr/>
        <p:txBody>
          <a:bodyPr/>
          <a:lstStyle/>
          <a:p>
            <a:pPr>
              <a:defRPr/>
            </a:pPr>
            <a:fld id="{30D88B39-3C88-4712-A503-150EA9E6F3EF}" type="slidenum">
              <a:rPr lang="en-US">
                <a:latin typeface="Tahoma" pitchFamily="34" charset="0"/>
              </a:rPr>
              <a:pPr>
                <a:defRPr/>
              </a:pPr>
              <a:t>3</a:t>
            </a:fld>
            <a:endParaRPr lang="en-US">
              <a:latin typeface="Tahoma" pitchFamily="34" charset="0"/>
            </a:endParaRPr>
          </a:p>
        </p:txBody>
      </p:sp>
      <p:pic>
        <p:nvPicPr>
          <p:cNvPr id="2" name="Picture 1"/>
          <p:cNvPicPr>
            <a:picLocks noChangeAspect="1"/>
          </p:cNvPicPr>
          <p:nvPr/>
        </p:nvPicPr>
        <p:blipFill>
          <a:blip r:embed="rId3"/>
          <a:stretch>
            <a:fillRect/>
          </a:stretch>
        </p:blipFill>
        <p:spPr>
          <a:xfrm>
            <a:off x="5996408" y="0"/>
            <a:ext cx="3151905" cy="23593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1695E-A713-46F2-A47A-47756EE86353}"/>
              </a:ext>
            </a:extLst>
          </p:cNvPr>
          <p:cNvSpPr>
            <a:spLocks noGrp="1"/>
          </p:cNvSpPr>
          <p:nvPr>
            <p:ph type="title"/>
          </p:nvPr>
        </p:nvSpPr>
        <p:spPr>
          <a:xfrm>
            <a:off x="1005840" y="467360"/>
            <a:ext cx="7132320" cy="599440"/>
          </a:xfrm>
        </p:spPr>
        <p:txBody>
          <a:bodyPr/>
          <a:lstStyle/>
          <a:p>
            <a:r>
              <a:rPr lang="en-US" dirty="0">
                <a:solidFill>
                  <a:srgbClr val="FF0000"/>
                </a:solidFill>
              </a:rPr>
              <a:t>Benign (mature) cystic teratomas</a:t>
            </a:r>
          </a:p>
        </p:txBody>
      </p:sp>
      <p:sp>
        <p:nvSpPr>
          <p:cNvPr id="3" name="Content Placeholder 2">
            <a:extLst>
              <a:ext uri="{FF2B5EF4-FFF2-40B4-BE49-F238E27FC236}">
                <a16:creationId xmlns:a16="http://schemas.microsoft.com/office/drawing/2014/main" id="{B1F27C9A-13D2-4C9F-B7B2-CFD2462136AE}"/>
              </a:ext>
            </a:extLst>
          </p:cNvPr>
          <p:cNvSpPr>
            <a:spLocks noGrp="1"/>
          </p:cNvSpPr>
          <p:nvPr>
            <p:ph idx="1"/>
          </p:nvPr>
        </p:nvSpPr>
        <p:spPr>
          <a:xfrm>
            <a:off x="533400" y="1447801"/>
            <a:ext cx="7604760" cy="4581780"/>
          </a:xfrm>
        </p:spPr>
        <p:txBody>
          <a:bodyPr>
            <a:normAutofit fontScale="92500" lnSpcReduction="10000"/>
          </a:bodyPr>
          <a:lstStyle/>
          <a:p>
            <a:r>
              <a:rPr lang="en-US" dirty="0"/>
              <a:t>are marked by the presence of mature tissues derived from all three germ cell layers: ectoderm, endoderm, and mesoderm. </a:t>
            </a:r>
          </a:p>
          <a:p>
            <a:r>
              <a:rPr lang="en-US" dirty="0"/>
              <a:t>Usually these tumors contain cysts lined by epidermis  with adnexal appendages—hence the common designation dermoid cysts.</a:t>
            </a:r>
          </a:p>
          <a:p>
            <a:r>
              <a:rPr lang="en-US" dirty="0"/>
              <a:t> Most are discovered in young women as ovarian masses or are found incidentally on abdominal radiographs or scans because they contain foci of calcification produced by toothlike structures contained within the tumor. </a:t>
            </a:r>
          </a:p>
          <a:p>
            <a:r>
              <a:rPr lang="en-US" dirty="0"/>
              <a:t>About 90% are unilateral</a:t>
            </a:r>
          </a:p>
          <a:p>
            <a:r>
              <a:rPr lang="en-US" dirty="0"/>
              <a:t> On cut section, they often are filled with sebaceous secretion and matted hair that, when removed, reveal a hair-bearing epidermal lining .</a:t>
            </a:r>
          </a:p>
          <a:p>
            <a:r>
              <a:rPr lang="en-US" dirty="0"/>
              <a:t> Sometimes there is a nodular projection from which teeth protrude. Occasionally, foci of bone and cartilage, nests of bronchial or gastrointestinal epithelium, or other tissues are present. </a:t>
            </a:r>
          </a:p>
          <a:p>
            <a:r>
              <a:rPr lang="en-US" dirty="0"/>
              <a:t>For unknown reasons, these neoplasms sometimes produce infertility and are prone to undergo torsion (in 10%–15% of cases), which constitutes an acute surgical emergency. </a:t>
            </a:r>
          </a:p>
          <a:p>
            <a:r>
              <a:rPr lang="en-US" dirty="0"/>
              <a:t>Malignant transformation, usually to a squamous cell carcinoma, is seen in about 1% of cases. </a:t>
            </a:r>
          </a:p>
        </p:txBody>
      </p:sp>
    </p:spTree>
    <p:extLst>
      <p:ext uri="{BB962C8B-B14F-4D97-AF65-F5344CB8AC3E}">
        <p14:creationId xmlns:p14="http://schemas.microsoft.com/office/powerpoint/2010/main" val="21314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 y="0"/>
            <a:ext cx="5238750" cy="4514850"/>
          </a:xfrm>
          <a:prstGeom prst="rect">
            <a:avLst/>
          </a:prstGeom>
        </p:spPr>
      </p:pic>
      <p:sp>
        <p:nvSpPr>
          <p:cNvPr id="4" name="Rectangle 3"/>
          <p:cNvSpPr/>
          <p:nvPr/>
        </p:nvSpPr>
        <p:spPr>
          <a:xfrm>
            <a:off x="76200" y="4597308"/>
            <a:ext cx="4495800" cy="861774"/>
          </a:xfrm>
          <a:prstGeom prst="rect">
            <a:avLst/>
          </a:prstGeom>
        </p:spPr>
        <p:txBody>
          <a:bodyPr wrap="square">
            <a:spAutoFit/>
          </a:bodyPr>
          <a:lstStyle/>
          <a:p>
            <a:r>
              <a:rPr lang="en-US" sz="1000" dirty="0"/>
              <a:t>"Mature cystic </a:t>
            </a:r>
            <a:r>
              <a:rPr lang="en-US" sz="1000" dirty="0" err="1"/>
              <a:t>teratoma</a:t>
            </a:r>
            <a:r>
              <a:rPr lang="en-US" sz="1000" dirty="0"/>
              <a:t> of ovary" by Photograph by Ed </a:t>
            </a:r>
            <a:r>
              <a:rPr lang="en-US" sz="1000" dirty="0" err="1"/>
              <a:t>Uthman</a:t>
            </a:r>
            <a:r>
              <a:rPr lang="en-US" sz="1000" dirty="0"/>
              <a:t>, MD. - http://web2.airmail.net/uthman/specimens/index.html. Licensed under Public Domain via Wikimedia Commons - http://commons.wikimedia.org/wiki/File:Mature_cystic_teratoma_of_ovary.jpg#/media/File:Mature_cystic_teratoma_of_ovary.jpg</a:t>
            </a:r>
          </a:p>
        </p:txBody>
      </p:sp>
      <p:pic>
        <p:nvPicPr>
          <p:cNvPr id="5" name="Picture 4"/>
          <p:cNvPicPr>
            <a:picLocks noChangeAspect="1"/>
          </p:cNvPicPr>
          <p:nvPr/>
        </p:nvPicPr>
        <p:blipFill>
          <a:blip r:embed="rId3"/>
          <a:stretch>
            <a:fillRect/>
          </a:stretch>
        </p:blipFill>
        <p:spPr>
          <a:xfrm>
            <a:off x="4495800" y="3432808"/>
            <a:ext cx="4675208" cy="3120392"/>
          </a:xfrm>
          <a:prstGeom prst="rect">
            <a:avLst/>
          </a:prstGeom>
        </p:spPr>
      </p:pic>
      <p:sp>
        <p:nvSpPr>
          <p:cNvPr id="6" name="Rectangle 5"/>
          <p:cNvSpPr/>
          <p:nvPr/>
        </p:nvSpPr>
        <p:spPr>
          <a:xfrm>
            <a:off x="4600937" y="6488674"/>
            <a:ext cx="4572000" cy="400110"/>
          </a:xfrm>
          <a:prstGeom prst="rect">
            <a:avLst/>
          </a:prstGeom>
        </p:spPr>
        <p:txBody>
          <a:bodyPr>
            <a:spAutoFit/>
          </a:bodyPr>
          <a:lstStyle/>
          <a:p>
            <a:r>
              <a:rPr lang="en-US" sz="1000" dirty="0"/>
              <a:t>http://commons.wikimedia.org/wiki/File:Mature_Cystic_Teratoma_of_the_Ovary_%285560431170%29.jpg</a:t>
            </a:r>
          </a:p>
        </p:txBody>
      </p:sp>
    </p:spTree>
    <p:extLst>
      <p:ext uri="{BB962C8B-B14F-4D97-AF65-F5344CB8AC3E}">
        <p14:creationId xmlns:p14="http://schemas.microsoft.com/office/powerpoint/2010/main" val="88478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3"/>
          <p:cNvSpPr>
            <a:spLocks noGrp="1"/>
          </p:cNvSpPr>
          <p:nvPr>
            <p:ph type="sldNum" sz="quarter" idx="12"/>
          </p:nvPr>
        </p:nvSpPr>
        <p:spPr/>
        <p:txBody>
          <a:bodyPr/>
          <a:lstStyle/>
          <a:p>
            <a:pPr>
              <a:defRPr/>
            </a:pPr>
            <a:fld id="{5B9847AF-BEF0-4915-A6A4-DDC1DB95A6F4}" type="slidenum">
              <a:rPr lang="en-US">
                <a:latin typeface="Tahoma" pitchFamily="34" charset="0"/>
              </a:rPr>
              <a:pPr>
                <a:defRPr/>
              </a:pPr>
              <a:t>32</a:t>
            </a:fld>
            <a:endParaRPr lang="en-US">
              <a:latin typeface="Tahoma" pitchFamily="34" charset="0"/>
            </a:endParaRPr>
          </a:p>
        </p:txBody>
      </p:sp>
      <p:pic>
        <p:nvPicPr>
          <p:cNvPr id="67587" name="Picture 2" descr="S01871-022-f048"/>
          <p:cNvPicPr>
            <a:picLocks noChangeAspect="1" noChangeArrowheads="1"/>
          </p:cNvPicPr>
          <p:nvPr/>
        </p:nvPicPr>
        <p:blipFill>
          <a:blip r:embed="rId3" cstate="print"/>
          <a:srcRect/>
          <a:stretch>
            <a:fillRect/>
          </a:stretch>
        </p:blipFill>
        <p:spPr bwMode="auto">
          <a:xfrm>
            <a:off x="0" y="0"/>
            <a:ext cx="4743450" cy="4762500"/>
          </a:xfrm>
          <a:prstGeom prst="rect">
            <a:avLst/>
          </a:prstGeom>
          <a:noFill/>
          <a:ln w="9525">
            <a:solidFill>
              <a:schemeClr val="tx1"/>
            </a:solidFill>
            <a:miter lim="800000"/>
            <a:headEnd/>
            <a:tailEnd/>
          </a:ln>
        </p:spPr>
      </p:pic>
      <p:sp>
        <p:nvSpPr>
          <p:cNvPr id="67588" name="Text Box 3"/>
          <p:cNvSpPr txBox="1">
            <a:spLocks noChangeArrowheads="1"/>
          </p:cNvSpPr>
          <p:nvPr/>
        </p:nvSpPr>
        <p:spPr bwMode="auto">
          <a:xfrm>
            <a:off x="-1966414" y="4796259"/>
            <a:ext cx="7848600" cy="215900"/>
          </a:xfrm>
          <a:prstGeom prst="rect">
            <a:avLst/>
          </a:prstGeom>
          <a:solidFill>
            <a:schemeClr val="bg1">
              <a:alpha val="38039"/>
            </a:schemeClr>
          </a:solidFill>
          <a:ln w="12700">
            <a:noFill/>
            <a:miter lim="800000"/>
            <a:headEnd/>
            <a:tailEnd/>
          </a:ln>
        </p:spPr>
        <p:txBody>
          <a:bodyPr anchor="ctr">
            <a:spAutoFit/>
          </a:bodyPr>
          <a:lstStyle/>
          <a:p>
            <a:pPr algn="ctr"/>
            <a:r>
              <a:rPr lang="en-US" sz="800" dirty="0"/>
              <a:t>Opened mature cystic </a:t>
            </a:r>
            <a:r>
              <a:rPr lang="en-US" sz="800" dirty="0" err="1"/>
              <a:t>teratoma</a:t>
            </a:r>
            <a:r>
              <a:rPr lang="en-US" sz="800" dirty="0"/>
              <a:t> (</a:t>
            </a:r>
            <a:r>
              <a:rPr lang="en-US" sz="800" dirty="0" err="1"/>
              <a:t>dermoid</a:t>
            </a:r>
            <a:r>
              <a:rPr lang="en-US" sz="800" dirty="0"/>
              <a:t> cyst) of the ovary. Hair ball is present.</a:t>
            </a:r>
          </a:p>
        </p:txBody>
      </p:sp>
      <p:sp>
        <p:nvSpPr>
          <p:cNvPr id="67589" name="Text Box 4"/>
          <p:cNvSpPr txBox="1">
            <a:spLocks noChangeArrowheads="1"/>
          </p:cNvSpPr>
          <p:nvPr/>
        </p:nvSpPr>
        <p:spPr bwMode="auto">
          <a:xfrm>
            <a:off x="-838200" y="5045918"/>
            <a:ext cx="4464050" cy="198437"/>
          </a:xfrm>
          <a:prstGeom prst="rect">
            <a:avLst/>
          </a:prstGeom>
          <a:noFill/>
          <a:ln w="12700">
            <a:noFill/>
            <a:miter lim="800000"/>
            <a:headEnd/>
            <a:tailEnd/>
          </a:ln>
        </p:spPr>
        <p:txBody>
          <a:bodyPr>
            <a:spAutoFit/>
          </a:bodyPr>
          <a:lstStyle/>
          <a:p>
            <a:pPr algn="r">
              <a:spcBef>
                <a:spcPct val="50000"/>
              </a:spcBef>
            </a:pPr>
            <a:r>
              <a:rPr lang="en-US" sz="700" i="1" dirty="0"/>
              <a:t>Robbins &amp; </a:t>
            </a:r>
            <a:r>
              <a:rPr lang="en-US" sz="700" i="1" dirty="0" err="1"/>
              <a:t>Cotran</a:t>
            </a:r>
            <a:r>
              <a:rPr lang="en-US" sz="700" i="1" dirty="0"/>
              <a:t> Pathologic Basis of Disease</a:t>
            </a:r>
          </a:p>
        </p:txBody>
      </p:sp>
      <p:pic>
        <p:nvPicPr>
          <p:cNvPr id="2" name="Picture 1"/>
          <p:cNvPicPr>
            <a:picLocks noChangeAspect="1"/>
          </p:cNvPicPr>
          <p:nvPr/>
        </p:nvPicPr>
        <p:blipFill>
          <a:blip r:embed="rId4"/>
          <a:stretch>
            <a:fillRect/>
          </a:stretch>
        </p:blipFill>
        <p:spPr>
          <a:xfrm>
            <a:off x="3915771" y="3384856"/>
            <a:ext cx="5228229" cy="3473144"/>
          </a:xfrm>
          <a:prstGeom prst="rect">
            <a:avLst/>
          </a:prstGeom>
        </p:spPr>
      </p:pic>
      <p:pic>
        <p:nvPicPr>
          <p:cNvPr id="3" name="Picture 2"/>
          <p:cNvPicPr>
            <a:picLocks noChangeAspect="1"/>
          </p:cNvPicPr>
          <p:nvPr/>
        </p:nvPicPr>
        <p:blipFill>
          <a:blip r:embed="rId5"/>
          <a:stretch>
            <a:fillRect/>
          </a:stretch>
        </p:blipFill>
        <p:spPr>
          <a:xfrm>
            <a:off x="6629400" y="6477000"/>
            <a:ext cx="2371550" cy="304826"/>
          </a:xfrm>
          <a:prstGeom prst="rect">
            <a:avLst/>
          </a:prstGeom>
        </p:spPr>
      </p:pic>
    </p:spTree>
    <p:extLst>
      <p:ext uri="{BB962C8B-B14F-4D97-AF65-F5344CB8AC3E}">
        <p14:creationId xmlns:p14="http://schemas.microsoft.com/office/powerpoint/2010/main" val="396463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4294967295"/>
          </p:nvPr>
        </p:nvPicPr>
        <p:blipFill>
          <a:blip r:embed="rId2"/>
          <a:stretch>
            <a:fillRect/>
          </a:stretch>
        </p:blipFill>
        <p:spPr>
          <a:xfrm>
            <a:off x="3838575" y="192088"/>
            <a:ext cx="5305425" cy="3713162"/>
          </a:xfrm>
          <a:prstGeom prst="rect">
            <a:avLst/>
          </a:prstGeom>
        </p:spPr>
      </p:pic>
      <p:pic>
        <p:nvPicPr>
          <p:cNvPr id="9" name="Content Placeholder 8"/>
          <p:cNvPicPr>
            <a:picLocks noGrp="1" noChangeAspect="1"/>
          </p:cNvPicPr>
          <p:nvPr>
            <p:ph sz="half" idx="4294967295"/>
          </p:nvPr>
        </p:nvPicPr>
        <p:blipFill>
          <a:blip r:embed="rId3"/>
          <a:stretch>
            <a:fillRect/>
          </a:stretch>
        </p:blipFill>
        <p:spPr>
          <a:xfrm>
            <a:off x="5257800" y="4002088"/>
            <a:ext cx="3886200" cy="2724150"/>
          </a:xfrm>
          <a:prstGeom prst="rect">
            <a:avLst/>
          </a:prstGeom>
        </p:spPr>
      </p:pic>
      <p:sp>
        <p:nvSpPr>
          <p:cNvPr id="10" name="Rectangle 9"/>
          <p:cNvSpPr/>
          <p:nvPr/>
        </p:nvSpPr>
        <p:spPr>
          <a:xfrm>
            <a:off x="-23446" y="6477000"/>
            <a:ext cx="9296400" cy="215444"/>
          </a:xfrm>
          <a:prstGeom prst="rect">
            <a:avLst/>
          </a:prstGeom>
        </p:spPr>
        <p:txBody>
          <a:bodyPr wrap="square">
            <a:spAutoFit/>
          </a:bodyPr>
          <a:lstStyle/>
          <a:p>
            <a:r>
              <a:rPr lang="en-US" sz="800" dirty="0"/>
              <a:t>https://secure.health.utas.edu.au/intranet/cds/pathprac/Files/Cases/Female/Case60/Case60.htm</a:t>
            </a:r>
          </a:p>
        </p:txBody>
      </p:sp>
      <p:pic>
        <p:nvPicPr>
          <p:cNvPr id="11" name="Picture 10"/>
          <p:cNvPicPr>
            <a:picLocks noChangeAspect="1"/>
          </p:cNvPicPr>
          <p:nvPr/>
        </p:nvPicPr>
        <p:blipFill>
          <a:blip r:embed="rId4"/>
          <a:stretch>
            <a:fillRect/>
          </a:stretch>
        </p:blipFill>
        <p:spPr>
          <a:xfrm>
            <a:off x="0" y="1719915"/>
            <a:ext cx="3819934" cy="4564393"/>
          </a:xfrm>
          <a:prstGeom prst="rect">
            <a:avLst/>
          </a:prstGeom>
        </p:spPr>
      </p:pic>
    </p:spTree>
    <p:extLst>
      <p:ext uri="{BB962C8B-B14F-4D97-AF65-F5344CB8AC3E}">
        <p14:creationId xmlns:p14="http://schemas.microsoft.com/office/powerpoint/2010/main" val="392482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dirty="0"/>
              <a:t>Germ Cell Tumors: </a:t>
            </a:r>
            <a:br>
              <a:rPr lang="en-US" dirty="0"/>
            </a:br>
            <a:r>
              <a:rPr lang="en-US" dirty="0" err="1">
                <a:solidFill>
                  <a:srgbClr val="FF0000"/>
                </a:solidFill>
              </a:rPr>
              <a:t>Teratoma</a:t>
            </a:r>
            <a:endParaRPr lang="en-US" dirty="0">
              <a:solidFill>
                <a:srgbClr val="FF0000"/>
              </a:solidFill>
            </a:endParaRPr>
          </a:p>
        </p:txBody>
      </p:sp>
      <p:sp>
        <p:nvSpPr>
          <p:cNvPr id="65539" name="Content Placeholder 2"/>
          <p:cNvSpPr>
            <a:spLocks noGrp="1"/>
          </p:cNvSpPr>
          <p:nvPr>
            <p:ph sz="half" idx="1"/>
          </p:nvPr>
        </p:nvSpPr>
        <p:spPr>
          <a:xfrm>
            <a:off x="152400" y="1804364"/>
            <a:ext cx="4953000" cy="4648200"/>
          </a:xfrm>
        </p:spPr>
        <p:txBody>
          <a:bodyPr>
            <a:normAutofit fontScale="92500" lnSpcReduction="20000"/>
          </a:bodyPr>
          <a:lstStyle/>
          <a:p>
            <a:pPr marL="0" indent="0">
              <a:buNone/>
            </a:pPr>
            <a:r>
              <a:rPr lang="en-US" sz="2000" b="1" dirty="0">
                <a:solidFill>
                  <a:srgbClr val="FF0000"/>
                </a:solidFill>
              </a:rPr>
              <a:t>Immature </a:t>
            </a:r>
            <a:r>
              <a:rPr lang="en-US" sz="2000" b="1" dirty="0" err="1">
                <a:solidFill>
                  <a:srgbClr val="FF0000"/>
                </a:solidFill>
              </a:rPr>
              <a:t>teratoma</a:t>
            </a:r>
            <a:r>
              <a:rPr lang="en-US" sz="2000" dirty="0">
                <a:solidFill>
                  <a:srgbClr val="FF0000"/>
                </a:solidFill>
              </a:rPr>
              <a:t> </a:t>
            </a:r>
          </a:p>
          <a:p>
            <a:pPr marL="402336" lvl="1" indent="0">
              <a:buNone/>
            </a:pPr>
            <a:endParaRPr lang="en-US" sz="2000" dirty="0"/>
          </a:p>
          <a:p>
            <a:r>
              <a:rPr lang="en-US" sz="2000" dirty="0"/>
              <a:t>Are found early in life, the mean age at clinical detection being 18 years. </a:t>
            </a:r>
          </a:p>
          <a:p>
            <a:r>
              <a:rPr lang="en-US" sz="2000" dirty="0"/>
              <a:t>They typically are bulky and appear solid on cut section, and they often contain areas of necrosis; uncommonly, cystic foci are present that contain sebaceous secretion, hair, and other features similar to those of mature teratomas. </a:t>
            </a:r>
          </a:p>
          <a:p>
            <a:r>
              <a:rPr lang="en-US" sz="2000" dirty="0"/>
              <a:t>On microscopic examination, the distinguishing feature is the presence of immature elements or minimally differentiated cartilage, bone, muscle, nerve, or other tissues.</a:t>
            </a:r>
          </a:p>
          <a:p>
            <a:r>
              <a:rPr lang="en-US" sz="2000" dirty="0"/>
              <a:t> As with other tumors, the prognosis depends on grade and  stage</a:t>
            </a:r>
          </a:p>
          <a:p>
            <a:endParaRPr lang="en-US" sz="2000" dirty="0"/>
          </a:p>
        </p:txBody>
      </p:sp>
      <p:pic>
        <p:nvPicPr>
          <p:cNvPr id="5" name="Content Placeholder 4"/>
          <p:cNvPicPr>
            <a:picLocks noGrp="1" noChangeAspect="1"/>
          </p:cNvPicPr>
          <p:nvPr>
            <p:ph sz="half" idx="2"/>
          </p:nvPr>
        </p:nvPicPr>
        <p:blipFill>
          <a:blip r:embed="rId2"/>
          <a:stretch>
            <a:fillRect/>
          </a:stretch>
        </p:blipFill>
        <p:spPr>
          <a:xfrm>
            <a:off x="5257799" y="2286000"/>
            <a:ext cx="3885977" cy="2591916"/>
          </a:xfrm>
          <a:prstGeom prst="rect">
            <a:avLst/>
          </a:prstGeom>
        </p:spPr>
      </p:pic>
      <p:sp>
        <p:nvSpPr>
          <p:cNvPr id="4" name="Rectangle 3"/>
          <p:cNvSpPr/>
          <p:nvPr/>
        </p:nvSpPr>
        <p:spPr>
          <a:xfrm>
            <a:off x="5257800" y="5139966"/>
            <a:ext cx="3886200" cy="646331"/>
          </a:xfrm>
          <a:prstGeom prst="rect">
            <a:avLst/>
          </a:prstGeom>
        </p:spPr>
        <p:txBody>
          <a:bodyPr wrap="square">
            <a:spAutoFit/>
          </a:bodyPr>
          <a:lstStyle/>
          <a:p>
            <a:r>
              <a:rPr lang="en-US" sz="900" dirty="0"/>
              <a:t>"Immature </a:t>
            </a:r>
            <a:r>
              <a:rPr lang="en-US" sz="900" dirty="0" err="1"/>
              <a:t>teratoma</a:t>
            </a:r>
            <a:r>
              <a:rPr lang="en-US" sz="900" dirty="0"/>
              <a:t> high mag" by Nephron - Own work. Licensed under CC BY-SA 3.0 via Wikimedia Commons - http://commons.wikimedia.org/wiki/File:Immature_teratoma_high_mag.jpg#/media/File:Immature_teratoma_high_mag.jpg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5840" y="467360"/>
            <a:ext cx="7132320" cy="831094"/>
          </a:xfrm>
        </p:spPr>
        <p:txBody>
          <a:bodyPr/>
          <a:lstStyle/>
          <a:p>
            <a:r>
              <a:rPr lang="en-US" dirty="0"/>
              <a:t>Germ Cell Tumors: </a:t>
            </a:r>
            <a:r>
              <a:rPr lang="en-US" dirty="0">
                <a:solidFill>
                  <a:srgbClr val="FF0000"/>
                </a:solidFill>
              </a:rPr>
              <a:t/>
            </a:r>
            <a:br>
              <a:rPr lang="en-US" dirty="0">
                <a:solidFill>
                  <a:srgbClr val="FF0000"/>
                </a:solidFill>
              </a:rPr>
            </a:br>
            <a:r>
              <a:rPr lang="en-US" dirty="0" err="1">
                <a:solidFill>
                  <a:srgbClr val="FF0000"/>
                </a:solidFill>
              </a:rPr>
              <a:t>Teratoma</a:t>
            </a:r>
            <a:endParaRPr lang="en-US" dirty="0">
              <a:solidFill>
                <a:srgbClr val="FF0000"/>
              </a:solidFill>
            </a:endParaRPr>
          </a:p>
        </p:txBody>
      </p:sp>
      <p:sp>
        <p:nvSpPr>
          <p:cNvPr id="5" name="Content Placeholder 4"/>
          <p:cNvSpPr>
            <a:spLocks noGrp="1"/>
          </p:cNvSpPr>
          <p:nvPr>
            <p:ph sz="half" idx="1"/>
          </p:nvPr>
        </p:nvSpPr>
        <p:spPr>
          <a:xfrm>
            <a:off x="304800" y="1600200"/>
            <a:ext cx="4267200" cy="4648200"/>
          </a:xfrm>
        </p:spPr>
        <p:txBody>
          <a:bodyPr>
            <a:normAutofit lnSpcReduction="10000"/>
          </a:bodyPr>
          <a:lstStyle/>
          <a:p>
            <a:pPr marL="0" indent="0">
              <a:buNone/>
            </a:pPr>
            <a:r>
              <a:rPr lang="en-US" sz="2000" b="1" dirty="0">
                <a:solidFill>
                  <a:srgbClr val="FF0000"/>
                </a:solidFill>
              </a:rPr>
              <a:t>Specialized teratoma</a:t>
            </a:r>
            <a:r>
              <a:rPr lang="en-US" sz="2000" dirty="0">
                <a:solidFill>
                  <a:srgbClr val="FF0000"/>
                </a:solidFill>
              </a:rPr>
              <a:t> </a:t>
            </a:r>
          </a:p>
          <a:p>
            <a:pPr lvl="1"/>
            <a:r>
              <a:rPr lang="en-US" sz="2000" dirty="0"/>
              <a:t>A rare subtype of teratoma is composed entirely of specialized tissue. The most common example is </a:t>
            </a:r>
            <a:r>
              <a:rPr lang="en-US" sz="2000" dirty="0" err="1"/>
              <a:t>struma</a:t>
            </a:r>
            <a:r>
              <a:rPr lang="en-US" sz="2000" dirty="0"/>
              <a:t> </a:t>
            </a:r>
            <a:r>
              <a:rPr lang="en-US" sz="2000" dirty="0" err="1"/>
              <a:t>ovarii</a:t>
            </a:r>
            <a:r>
              <a:rPr lang="en-US" sz="2000" dirty="0"/>
              <a:t>. which is composed entirely of mature thyroid tissue that may actually produce hyperthyroidism. These tumors appear as small, solid, unilateral brown ovarian masses.</a:t>
            </a:r>
          </a:p>
          <a:p>
            <a:pPr lvl="1"/>
            <a:r>
              <a:rPr lang="en-US" sz="2000" dirty="0"/>
              <a:t> Other specialized teratomas include ovarian carcinoid, which in rare instances produces carcinoid syndrome.</a:t>
            </a:r>
          </a:p>
          <a:p>
            <a:endParaRPr lang="en-US" dirty="0"/>
          </a:p>
        </p:txBody>
      </p:sp>
      <p:pic>
        <p:nvPicPr>
          <p:cNvPr id="12" name="Content Placeholder 11"/>
          <p:cNvPicPr>
            <a:picLocks noGrp="1" noChangeAspect="1"/>
          </p:cNvPicPr>
          <p:nvPr>
            <p:ph sz="half" idx="2"/>
          </p:nvPr>
        </p:nvPicPr>
        <p:blipFill>
          <a:blip r:embed="rId2"/>
          <a:stretch>
            <a:fillRect/>
          </a:stretch>
        </p:blipFill>
        <p:spPr>
          <a:xfrm>
            <a:off x="4876800" y="2133600"/>
            <a:ext cx="4287520" cy="3355854"/>
          </a:xfrm>
          <a:prstGeom prst="rect">
            <a:avLst/>
          </a:prstGeom>
        </p:spPr>
      </p:pic>
      <p:sp>
        <p:nvSpPr>
          <p:cNvPr id="15" name="Rectangle 14"/>
          <p:cNvSpPr/>
          <p:nvPr/>
        </p:nvSpPr>
        <p:spPr>
          <a:xfrm>
            <a:off x="4325620" y="5878913"/>
            <a:ext cx="4572000" cy="338554"/>
          </a:xfrm>
          <a:prstGeom prst="rect">
            <a:avLst/>
          </a:prstGeom>
        </p:spPr>
        <p:txBody>
          <a:bodyPr>
            <a:spAutoFit/>
          </a:bodyPr>
          <a:lstStyle/>
          <a:p>
            <a:r>
              <a:rPr lang="en-US" sz="800" dirty="0"/>
              <a:t>A Case of Bilateral Struma </a:t>
            </a:r>
            <a:r>
              <a:rPr lang="en-US" sz="800" dirty="0" err="1"/>
              <a:t>Ovarii</a:t>
            </a:r>
            <a:r>
              <a:rPr lang="en-US" sz="800" dirty="0"/>
              <a:t> Combined with Subclinical Hyperthyroidism</a:t>
            </a:r>
          </a:p>
          <a:p>
            <a:r>
              <a:rPr lang="en-US" sz="800" dirty="0" err="1"/>
              <a:t>Endocrinol</a:t>
            </a:r>
            <a:r>
              <a:rPr lang="en-US" sz="800" dirty="0"/>
              <a:t> </a:t>
            </a:r>
            <a:r>
              <a:rPr lang="en-US" sz="800" dirty="0" err="1"/>
              <a:t>Metab</a:t>
            </a:r>
            <a:r>
              <a:rPr lang="en-US" sz="800" dirty="0"/>
              <a:t>. 2012 Mar;27(1):72-76. Korean.  </a:t>
            </a:r>
            <a:r>
              <a:rPr lang="en-US" sz="800" dirty="0">
                <a:hlinkClick r:id="rId3"/>
              </a:rPr>
              <a:t>http://dx.doi.org/10.3803/EnM.2012.27.1.72</a:t>
            </a:r>
            <a:endParaRPr lang="en-US" sz="800" dirty="0"/>
          </a:p>
        </p:txBody>
      </p:sp>
    </p:spTree>
    <p:extLst>
      <p:ext uri="{BB962C8B-B14F-4D97-AF65-F5344CB8AC3E}">
        <p14:creationId xmlns:p14="http://schemas.microsoft.com/office/powerpoint/2010/main" val="118927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B44BD1F-3474-4348-A191-44005A442C89}"/>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1CF92C68-66F2-48D5-94F6-9789F823BD48}"/>
              </a:ext>
            </a:extLst>
          </p:cNvPr>
          <p:cNvPicPr>
            <a:picLocks noGrp="1" noChangeAspect="1"/>
          </p:cNvPicPr>
          <p:nvPr>
            <p:ph idx="1"/>
          </p:nvPr>
        </p:nvPicPr>
        <p:blipFill>
          <a:blip r:embed="rId2"/>
          <a:stretch>
            <a:fillRect/>
          </a:stretch>
        </p:blipFill>
        <p:spPr>
          <a:xfrm>
            <a:off x="228600" y="381000"/>
            <a:ext cx="8686800" cy="5561965"/>
          </a:xfrm>
          <a:prstGeom prst="rect">
            <a:avLst/>
          </a:prstGeom>
        </p:spPr>
      </p:pic>
    </p:spTree>
    <p:extLst>
      <p:ext uri="{BB962C8B-B14F-4D97-AF65-F5344CB8AC3E}">
        <p14:creationId xmlns:p14="http://schemas.microsoft.com/office/powerpoint/2010/main" val="302946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a:t>Tumors may arise from epithelium, sex cord–stromal cells, or germ cells.</a:t>
            </a:r>
          </a:p>
          <a:p>
            <a:r>
              <a:rPr lang="en-US" dirty="0"/>
              <a:t>Epithelial tumors are the most common malignant ovarian tumors and are more common in women older than 40 years of age.</a:t>
            </a:r>
          </a:p>
          <a:p>
            <a:r>
              <a:rPr lang="en-US" dirty="0"/>
              <a:t>The major types of epithelial tumors are serous, mucinous, and </a:t>
            </a:r>
            <a:r>
              <a:rPr lang="en-US" dirty="0" err="1"/>
              <a:t>endometrioid</a:t>
            </a:r>
            <a:r>
              <a:rPr lang="en-US" dirty="0"/>
              <a:t>. Each has a benign, malignant, and borderline (low malignant potential) counterpart.</a:t>
            </a:r>
          </a:p>
          <a:p>
            <a:r>
              <a:rPr lang="en-US" dirty="0"/>
              <a:t>Sex cord–stromal tumors may display differentiation toward granulosa, </a:t>
            </a:r>
            <a:r>
              <a:rPr lang="en-US" dirty="0" err="1"/>
              <a:t>Sertoli</a:t>
            </a:r>
            <a:r>
              <a:rPr lang="en-US" dirty="0"/>
              <a:t>, </a:t>
            </a:r>
            <a:r>
              <a:rPr lang="en-US" dirty="0" err="1"/>
              <a:t>Leydig</a:t>
            </a:r>
            <a:r>
              <a:rPr lang="en-US" dirty="0"/>
              <a:t>, or ovarian stromal cell type. Depending on differentiation, they may produce estrogens or androgens.</a:t>
            </a:r>
          </a:p>
          <a:p>
            <a:r>
              <a:rPr lang="en-US" dirty="0"/>
              <a:t>Germ cell tumors (mostly cystic </a:t>
            </a:r>
            <a:r>
              <a:rPr lang="en-US" dirty="0" err="1"/>
              <a:t>teratomas</a:t>
            </a:r>
            <a:r>
              <a:rPr lang="en-US" dirty="0"/>
              <a:t>) are the most common ovarian tumor in young women; a majority are benign.</a:t>
            </a:r>
          </a:p>
          <a:p>
            <a:r>
              <a:rPr lang="en-US" dirty="0"/>
              <a:t>Germ cell tumors may differentiate toward </a:t>
            </a:r>
            <a:r>
              <a:rPr lang="en-US" dirty="0" err="1"/>
              <a:t>oogonia</a:t>
            </a:r>
            <a:r>
              <a:rPr lang="en-US" dirty="0"/>
              <a:t> (dysgerminoma), primitive embryonal tissue (embryonal), yolk sac (endodermal sinus tumor), placental tissue (</a:t>
            </a:r>
            <a:r>
              <a:rPr lang="en-US" dirty="0" err="1"/>
              <a:t>choriocarcinoma</a:t>
            </a:r>
            <a:r>
              <a:rPr lang="en-US" dirty="0"/>
              <a:t>), or multiple fetal tissues (</a:t>
            </a:r>
            <a:r>
              <a:rPr lang="en-US" dirty="0" err="1"/>
              <a:t>teratoma</a:t>
            </a:r>
            <a:r>
              <a:rPr lang="en-US" dirty="0"/>
              <a:t>).</a:t>
            </a:r>
          </a:p>
        </p:txBody>
      </p:sp>
    </p:spTree>
    <p:extLst>
      <p:ext uri="{BB962C8B-B14F-4D97-AF65-F5344CB8AC3E}">
        <p14:creationId xmlns:p14="http://schemas.microsoft.com/office/powerpoint/2010/main" val="22500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 </a:t>
            </a:r>
            <a:endParaRPr lang="en-US" dirty="0"/>
          </a:p>
        </p:txBody>
      </p:sp>
      <p:sp>
        <p:nvSpPr>
          <p:cNvPr id="3" name="Content Placeholder 2"/>
          <p:cNvSpPr>
            <a:spLocks noGrp="1"/>
          </p:cNvSpPr>
          <p:nvPr>
            <p:ph idx="1"/>
          </p:nvPr>
        </p:nvSpPr>
        <p:spPr/>
        <p:txBody>
          <a:bodyPr/>
          <a:lstStyle/>
          <a:p>
            <a:r>
              <a:rPr lang="en-US" dirty="0" smtClean="0"/>
              <a:t>Robbins basic pathology 10</a:t>
            </a:r>
            <a:r>
              <a:rPr lang="en-US" baseline="30000" dirty="0" smtClean="0"/>
              <a:t>th</a:t>
            </a:r>
            <a:r>
              <a:rPr lang="en-US" dirty="0" smtClean="0"/>
              <a:t> edition</a:t>
            </a:r>
            <a:endParaRPr lang="en-US" dirty="0"/>
          </a:p>
        </p:txBody>
      </p:sp>
    </p:spTree>
    <p:extLst>
      <p:ext uri="{BB962C8B-B14F-4D97-AF65-F5344CB8AC3E}">
        <p14:creationId xmlns:p14="http://schemas.microsoft.com/office/powerpoint/2010/main" val="289784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rtlCol="0">
            <a:normAutofit/>
          </a:bodyPr>
          <a:lstStyle/>
          <a:p>
            <a:pPr eaLnBrk="1" fontAlgn="auto" hangingPunct="1">
              <a:spcAft>
                <a:spcPts val="0"/>
              </a:spcAft>
              <a:defRPr/>
            </a:pPr>
            <a:r>
              <a:rPr lang="en-US" dirty="0"/>
              <a:t>Non-Neoplastic Cysts of ovary</a:t>
            </a:r>
          </a:p>
        </p:txBody>
      </p:sp>
      <p:sp>
        <p:nvSpPr>
          <p:cNvPr id="8196" name="Rectangle 3"/>
          <p:cNvSpPr>
            <a:spLocks noGrp="1" noChangeArrowheads="1"/>
          </p:cNvSpPr>
          <p:nvPr>
            <p:ph sz="half" idx="1"/>
          </p:nvPr>
        </p:nvSpPr>
        <p:spPr>
          <a:xfrm>
            <a:off x="628650" y="1690690"/>
            <a:ext cx="8362949" cy="5167310"/>
          </a:xfrm>
        </p:spPr>
        <p:txBody>
          <a:bodyPr>
            <a:normAutofit/>
          </a:bodyPr>
          <a:lstStyle/>
          <a:p>
            <a:pPr marL="0" indent="0">
              <a:buNone/>
            </a:pPr>
            <a:r>
              <a:rPr lang="en-US" sz="1800" dirty="0"/>
              <a:t>Non Neoplastic Cyst are more common than the neoplastic ones. They usually cause no problems. Rarely a non neoplastic cyst can rupture and cause acute pain and  </a:t>
            </a:r>
            <a:r>
              <a:rPr lang="en-US" sz="1800" dirty="0" err="1"/>
              <a:t>intrabdominal</a:t>
            </a:r>
            <a:r>
              <a:rPr lang="en-US" sz="1800" dirty="0"/>
              <a:t> hemorrhage. Common </a:t>
            </a:r>
          </a:p>
          <a:p>
            <a:pPr marL="0" indent="0">
              <a:buNone/>
            </a:pPr>
            <a:r>
              <a:rPr lang="en-US" sz="1800" dirty="0"/>
              <a:t>non-neoplastic cysts are as follows:</a:t>
            </a:r>
          </a:p>
          <a:p>
            <a:r>
              <a:rPr lang="en-US" sz="1800" b="1" dirty="0" err="1"/>
              <a:t>Follicullar</a:t>
            </a:r>
            <a:r>
              <a:rPr lang="en-US" sz="1800" b="1" dirty="0"/>
              <a:t> cyst</a:t>
            </a:r>
          </a:p>
          <a:p>
            <a:r>
              <a:rPr lang="en-US" sz="1800" b="1" dirty="0"/>
              <a:t>Corpus </a:t>
            </a:r>
            <a:r>
              <a:rPr lang="en-US" sz="1800" b="1" dirty="0" err="1"/>
              <a:t>luteum</a:t>
            </a:r>
            <a:r>
              <a:rPr lang="en-US" sz="1800" b="1" dirty="0"/>
              <a:t> cyst</a:t>
            </a:r>
          </a:p>
          <a:p>
            <a:r>
              <a:rPr lang="en-US" sz="1800" b="1" dirty="0"/>
              <a:t>Theca lutein cyst</a:t>
            </a:r>
          </a:p>
          <a:p>
            <a:r>
              <a:rPr lang="en-US" sz="1800" b="1" dirty="0"/>
              <a:t>Chocolate cyst /</a:t>
            </a:r>
            <a:r>
              <a:rPr lang="en-US" sz="1800" b="1" dirty="0" err="1"/>
              <a:t>Endometriotic</a:t>
            </a:r>
            <a:r>
              <a:rPr lang="en-US" sz="1800" b="1" dirty="0"/>
              <a:t> cyst</a:t>
            </a:r>
          </a:p>
          <a:p>
            <a:pPr marL="0" indent="0">
              <a:buNone/>
            </a:pPr>
            <a:endParaRPr lang="en-US" sz="2400" b="1" dirty="0"/>
          </a:p>
          <a:p>
            <a:pPr marL="0" indent="0">
              <a:buNone/>
            </a:pPr>
            <a:endParaRPr lang="en-US" sz="2200" b="1" dirty="0"/>
          </a:p>
          <a:p>
            <a:pPr marL="0" indent="0">
              <a:buNone/>
            </a:pPr>
            <a:endParaRPr lang="en-US" sz="2800" dirty="0"/>
          </a:p>
          <a:p>
            <a:pPr eaLnBrk="1" hangingPunct="1"/>
            <a:endParaRPr lang="en-US" sz="2800" dirty="0"/>
          </a:p>
          <a:p>
            <a:pPr eaLnBrk="1" hangingPunct="1">
              <a:buFont typeface="Wingdings" pitchFamily="2" charset="2"/>
              <a:buNone/>
            </a:pPr>
            <a:endParaRPr lang="en-US" sz="2800" dirty="0"/>
          </a:p>
        </p:txBody>
      </p:sp>
      <p:sp>
        <p:nvSpPr>
          <p:cNvPr id="8194" name="Slide Number Placeholder 5"/>
          <p:cNvSpPr>
            <a:spLocks noGrp="1"/>
          </p:cNvSpPr>
          <p:nvPr>
            <p:ph type="sldNum" sz="quarter" idx="12"/>
          </p:nvPr>
        </p:nvSpPr>
        <p:spPr/>
        <p:txBody>
          <a:bodyPr/>
          <a:lstStyle/>
          <a:p>
            <a:pPr>
              <a:defRPr/>
            </a:pPr>
            <a:fld id="{D012E497-CC36-4DFC-9085-C804495E9021}" type="slidenum">
              <a:rPr lang="en-US">
                <a:latin typeface="Tahoma" pitchFamily="34" charset="0"/>
              </a:rPr>
              <a:pPr>
                <a:defRPr/>
              </a:pPr>
              <a:t>4</a:t>
            </a:fld>
            <a:endParaRPr lang="en-US">
              <a:latin typeface="Tahoma" pitchFamily="34" charset="0"/>
            </a:endParaRPr>
          </a:p>
        </p:txBody>
      </p:sp>
      <p:pic>
        <p:nvPicPr>
          <p:cNvPr id="4" name="Picture 3"/>
          <p:cNvPicPr>
            <a:picLocks noChangeAspect="1"/>
          </p:cNvPicPr>
          <p:nvPr/>
        </p:nvPicPr>
        <p:blipFill>
          <a:blip r:embed="rId3"/>
          <a:stretch>
            <a:fillRect/>
          </a:stretch>
        </p:blipFill>
        <p:spPr>
          <a:xfrm>
            <a:off x="5562599" y="3868330"/>
            <a:ext cx="3581401" cy="2656206"/>
          </a:xfrm>
          <a:prstGeom prst="rect">
            <a:avLst/>
          </a:prstGeom>
        </p:spPr>
      </p:pic>
      <p:sp>
        <p:nvSpPr>
          <p:cNvPr id="5" name="Rectangle 4"/>
          <p:cNvSpPr/>
          <p:nvPr/>
        </p:nvSpPr>
        <p:spPr>
          <a:xfrm>
            <a:off x="6183924" y="6591262"/>
            <a:ext cx="4572000" cy="246221"/>
          </a:xfrm>
          <a:prstGeom prst="rect">
            <a:avLst/>
          </a:prstGeom>
        </p:spPr>
        <p:txBody>
          <a:bodyPr>
            <a:spAutoFit/>
          </a:bodyPr>
          <a:lstStyle/>
          <a:p>
            <a:r>
              <a:rPr lang="en-US" sz="1000" dirty="0"/>
              <a:t>http://o.quizlet.com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533400" y="131911"/>
            <a:ext cx="7886700" cy="871686"/>
          </a:xfrm>
        </p:spPr>
        <p:txBody>
          <a:bodyPr/>
          <a:lstStyle/>
          <a:p>
            <a:r>
              <a:rPr lang="en-US" dirty="0"/>
              <a:t>Non-Neoplastic Cysts of ovary</a:t>
            </a:r>
          </a:p>
        </p:txBody>
      </p:sp>
      <p:sp>
        <p:nvSpPr>
          <p:cNvPr id="11267" name="Content Placeholder 2"/>
          <p:cNvSpPr>
            <a:spLocks noGrp="1"/>
          </p:cNvSpPr>
          <p:nvPr>
            <p:ph sz="half" idx="1"/>
          </p:nvPr>
        </p:nvSpPr>
        <p:spPr>
          <a:xfrm>
            <a:off x="76200" y="1103870"/>
            <a:ext cx="5450850" cy="5410200"/>
          </a:xfrm>
        </p:spPr>
        <p:txBody>
          <a:bodyPr>
            <a:normAutofit fontScale="92500" lnSpcReduction="10000"/>
          </a:bodyPr>
          <a:lstStyle/>
          <a:p>
            <a:pPr marL="0" indent="0">
              <a:buNone/>
            </a:pPr>
            <a:r>
              <a:rPr lang="en-US" sz="2000" b="1" dirty="0" err="1"/>
              <a:t>Follicullar</a:t>
            </a:r>
            <a:r>
              <a:rPr lang="en-US" sz="2000" b="1" dirty="0"/>
              <a:t> cyst</a:t>
            </a:r>
          </a:p>
          <a:p>
            <a:r>
              <a:rPr lang="en-US" sz="2000" dirty="0"/>
              <a:t>Arise from the ovarian follicles and are due to distension of un-ruptured </a:t>
            </a:r>
            <a:r>
              <a:rPr lang="en-US" sz="2000" dirty="0" err="1"/>
              <a:t>Graafian</a:t>
            </a:r>
            <a:r>
              <a:rPr lang="en-US" sz="2000" dirty="0"/>
              <a:t> follicle.</a:t>
            </a:r>
          </a:p>
          <a:p>
            <a:pPr marL="0" indent="0">
              <a:buNone/>
            </a:pPr>
            <a:r>
              <a:rPr lang="en-US" sz="2000" b="1" dirty="0"/>
              <a:t>Corpus </a:t>
            </a:r>
            <a:r>
              <a:rPr lang="en-US" sz="2000" b="1" dirty="0" err="1"/>
              <a:t>luteum</a:t>
            </a:r>
            <a:r>
              <a:rPr lang="en-US" sz="2000" b="1" dirty="0"/>
              <a:t> cyst</a:t>
            </a:r>
          </a:p>
          <a:p>
            <a:r>
              <a:rPr lang="en-US" sz="2000" dirty="0"/>
              <a:t>Results from hemorrhage into a persistent mature corpus </a:t>
            </a:r>
            <a:r>
              <a:rPr lang="en-US" sz="2000" dirty="0" err="1"/>
              <a:t>luteum</a:t>
            </a:r>
            <a:r>
              <a:rPr lang="en-US" sz="2000" dirty="0"/>
              <a:t>. </a:t>
            </a:r>
          </a:p>
          <a:p>
            <a:pPr marL="0" indent="0">
              <a:buNone/>
            </a:pPr>
            <a:r>
              <a:rPr lang="en-US" sz="2000" b="1" dirty="0"/>
              <a:t>Theca lutein cyst/ </a:t>
            </a:r>
            <a:r>
              <a:rPr lang="en-US" sz="2000" b="1" dirty="0" err="1"/>
              <a:t>hyperreactio</a:t>
            </a:r>
            <a:r>
              <a:rPr lang="en-US" sz="2000" b="1" dirty="0"/>
              <a:t> </a:t>
            </a:r>
            <a:r>
              <a:rPr lang="en-US" sz="2000" b="1" dirty="0" err="1"/>
              <a:t>luteinalis</a:t>
            </a:r>
            <a:endParaRPr lang="en-US" sz="2000" b="1" dirty="0"/>
          </a:p>
          <a:p>
            <a:pPr>
              <a:buFont typeface="Wingdings" panose="05000000000000000000" pitchFamily="2" charset="2"/>
              <a:buChar char="Ø"/>
              <a:defRPr/>
            </a:pPr>
            <a:r>
              <a:rPr lang="en-US" sz="2000" dirty="0"/>
              <a:t>Are thin walled cysts lined by luteinized theca cells. They are associated with high levels of circulating gonadotropins (e.g. pregnancy, </a:t>
            </a:r>
            <a:r>
              <a:rPr lang="en-US" sz="2000" dirty="0" err="1"/>
              <a:t>hydatidiform</a:t>
            </a:r>
            <a:r>
              <a:rPr lang="en-US" sz="2000" dirty="0"/>
              <a:t> mole, </a:t>
            </a:r>
            <a:r>
              <a:rPr lang="en-US" sz="2000" dirty="0" err="1"/>
              <a:t>etc</a:t>
            </a:r>
            <a:r>
              <a:rPr lang="en-US" sz="2000" dirty="0"/>
              <a:t>).</a:t>
            </a:r>
          </a:p>
          <a:p>
            <a:pPr marL="0" indent="0">
              <a:buNone/>
              <a:defRPr/>
            </a:pPr>
            <a:r>
              <a:rPr lang="en-US" sz="2000" b="1" dirty="0"/>
              <a:t>Chocolate cyst /</a:t>
            </a:r>
            <a:r>
              <a:rPr lang="en-US" sz="2000" b="1" dirty="0" err="1"/>
              <a:t>Endometriotic</a:t>
            </a:r>
            <a:r>
              <a:rPr lang="en-US" sz="2000" b="1" dirty="0"/>
              <a:t> cyst</a:t>
            </a:r>
          </a:p>
          <a:p>
            <a:pPr>
              <a:buFont typeface="Wingdings" panose="05000000000000000000" pitchFamily="2" charset="2"/>
              <a:buChar char="Ø"/>
              <a:defRPr/>
            </a:pPr>
            <a:r>
              <a:rPr lang="en-US" sz="2000" dirty="0"/>
              <a:t>The ovary is the most frequent site of endometriosis. And chocolate cyst is a blood filled cyst of the ovary. It is due to endometriosis in the ovary with hemorrhage. </a:t>
            </a:r>
            <a:endParaRPr lang="en-US" dirty="0"/>
          </a:p>
          <a:p>
            <a:pPr>
              <a:buFont typeface="Wingdings" panose="05000000000000000000" pitchFamily="2" charset="2"/>
              <a:buChar char="Ø"/>
              <a:defRPr/>
            </a:pPr>
            <a:endParaRPr lang="en-US" dirty="0"/>
          </a:p>
          <a:p>
            <a:pPr eaLnBrk="1" hangingPunct="1">
              <a:buFont typeface="Wingdings" panose="05000000000000000000" pitchFamily="2" charset="2"/>
              <a:buChar char="Ø"/>
            </a:pPr>
            <a:endParaRPr lang="en-US" dirty="0"/>
          </a:p>
        </p:txBody>
      </p:sp>
      <p:pic>
        <p:nvPicPr>
          <p:cNvPr id="5" name="Content Placeholder 4"/>
          <p:cNvPicPr>
            <a:picLocks noGrp="1" noChangeAspect="1"/>
          </p:cNvPicPr>
          <p:nvPr>
            <p:ph sz="half" idx="2"/>
          </p:nvPr>
        </p:nvPicPr>
        <p:blipFill rotWithShape="1">
          <a:blip r:embed="rId3"/>
          <a:stretch/>
        </p:blipFill>
        <p:spPr>
          <a:xfrm>
            <a:off x="5716509" y="2549313"/>
            <a:ext cx="3429000" cy="2149983"/>
          </a:xfrm>
          <a:prstGeom prst="rect">
            <a:avLst/>
          </a:prstGeom>
        </p:spPr>
      </p:pic>
      <p:sp>
        <p:nvSpPr>
          <p:cNvPr id="11268" name="Slide Number Placeholder 3"/>
          <p:cNvSpPr>
            <a:spLocks noGrp="1"/>
          </p:cNvSpPr>
          <p:nvPr>
            <p:ph type="sldNum" sz="quarter" idx="12"/>
          </p:nvPr>
        </p:nvSpPr>
        <p:spPr/>
        <p:txBody>
          <a:bodyPr/>
          <a:lstStyle/>
          <a:p>
            <a:pPr>
              <a:defRPr/>
            </a:pPr>
            <a:fld id="{47DF1102-BF0A-4E09-9103-B0EEEC16E979}" type="slidenum">
              <a:rPr lang="en-US">
                <a:latin typeface="Tahoma" pitchFamily="34" charset="0"/>
              </a:rPr>
              <a:pPr>
                <a:defRPr/>
              </a:pPr>
              <a:t>5</a:t>
            </a:fld>
            <a:endParaRPr lang="en-US">
              <a:latin typeface="Tahoma" pitchFamily="34" charset="0"/>
            </a:endParaRPr>
          </a:p>
        </p:txBody>
      </p:sp>
      <p:sp>
        <p:nvSpPr>
          <p:cNvPr id="4" name="Rectangle 3"/>
          <p:cNvSpPr/>
          <p:nvPr/>
        </p:nvSpPr>
        <p:spPr>
          <a:xfrm>
            <a:off x="6408902" y="4699296"/>
            <a:ext cx="2249334" cy="369332"/>
          </a:xfrm>
          <a:prstGeom prst="rect">
            <a:avLst/>
          </a:prstGeom>
        </p:spPr>
        <p:txBody>
          <a:bodyPr wrap="none">
            <a:spAutoFit/>
          </a:bodyPr>
          <a:lstStyle/>
          <a:p>
            <a:r>
              <a:rPr lang="en-US" dirty="0" err="1">
                <a:latin typeface="Century Gothic" panose="020B0502020202020204"/>
              </a:rPr>
              <a:t>Endometriotic</a:t>
            </a:r>
            <a:r>
              <a:rPr lang="en-US" dirty="0">
                <a:latin typeface="Century Gothic" panose="020B0502020202020204"/>
              </a:rPr>
              <a:t> cyst</a:t>
            </a:r>
            <a:endParaRPr lang="en-US" dirty="0"/>
          </a:p>
        </p:txBody>
      </p:sp>
      <p:sp>
        <p:nvSpPr>
          <p:cNvPr id="6" name="Rectangle 5"/>
          <p:cNvSpPr/>
          <p:nvPr/>
        </p:nvSpPr>
        <p:spPr>
          <a:xfrm>
            <a:off x="5638800" y="6614344"/>
            <a:ext cx="4572000" cy="215444"/>
          </a:xfrm>
          <a:prstGeom prst="rect">
            <a:avLst/>
          </a:prstGeom>
        </p:spPr>
        <p:txBody>
          <a:bodyPr>
            <a:spAutoFit/>
          </a:bodyPr>
          <a:lstStyle/>
          <a:p>
            <a:r>
              <a:rPr lang="en-US" sz="800" dirty="0"/>
              <a:t>http://www.humpath.com/IMG/jpg_ovarian_endometriotic_cyst_07_2a.jpg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E4FAF7-9D85-4CDB-918D-89F3FF87FBE8}"/>
              </a:ext>
            </a:extLst>
          </p:cNvPr>
          <p:cNvSpPr>
            <a:spLocks noGrp="1"/>
          </p:cNvSpPr>
          <p:nvPr>
            <p:ph type="title"/>
          </p:nvPr>
        </p:nvSpPr>
        <p:spPr>
          <a:xfrm>
            <a:off x="1005840" y="467360"/>
            <a:ext cx="7132320" cy="1056640"/>
          </a:xfrm>
        </p:spPr>
        <p:txBody>
          <a:bodyPr/>
          <a:lstStyle/>
          <a:p>
            <a:r>
              <a:rPr lang="en-US" dirty="0"/>
              <a:t>Polycystic ovarian syndrome</a:t>
            </a:r>
          </a:p>
        </p:txBody>
      </p:sp>
      <p:sp>
        <p:nvSpPr>
          <p:cNvPr id="6" name="Content Placeholder 5">
            <a:extLst>
              <a:ext uri="{FF2B5EF4-FFF2-40B4-BE49-F238E27FC236}">
                <a16:creationId xmlns:a16="http://schemas.microsoft.com/office/drawing/2014/main" id="{A2F63504-62E7-4B3F-91B6-433B83472676}"/>
              </a:ext>
            </a:extLst>
          </p:cNvPr>
          <p:cNvSpPr>
            <a:spLocks noGrp="1"/>
          </p:cNvSpPr>
          <p:nvPr>
            <p:ph idx="1"/>
          </p:nvPr>
        </p:nvSpPr>
        <p:spPr>
          <a:xfrm>
            <a:off x="762000" y="1901953"/>
            <a:ext cx="7376160" cy="4127627"/>
          </a:xfrm>
        </p:spPr>
        <p:txBody>
          <a:bodyPr/>
          <a:lstStyle/>
          <a:p>
            <a:r>
              <a:rPr lang="en-US" dirty="0"/>
              <a:t>Polycystic ovarian syndrome (formerly called Stein-Leventhal syndrome) is a complex endocrine disorder characterized by hyperandrogenism, menstrual abnormalities, polycystic ovaries, chronic anovulation, and decreased fertility. </a:t>
            </a:r>
          </a:p>
          <a:p>
            <a:r>
              <a:rPr lang="en-US" dirty="0"/>
              <a:t>It usually comes to attention after menarche in teenage girls or young adults who present with oligomenorrhea, hirsutism, infertility, and sometimes with obesity. </a:t>
            </a:r>
          </a:p>
          <a:p>
            <a:r>
              <a:rPr lang="en-US" dirty="0"/>
              <a:t>The ovaries are usually twice the normal size, </a:t>
            </a:r>
            <a:r>
              <a:rPr lang="en-US" dirty="0" err="1"/>
              <a:t>graywhite</a:t>
            </a:r>
            <a:r>
              <a:rPr lang="en-US" dirty="0"/>
              <a:t> with a smooth outer cortex, and studded with subcortical cysts 0.5 to 1.5 cm in diameter. </a:t>
            </a:r>
          </a:p>
          <a:p>
            <a:r>
              <a:rPr lang="en-US" dirty="0"/>
              <a:t>Histologic examination shows a thickened, fibrotic ovarian capsule overlying innumerable cystic follicles lined by granulosa cells with a hyperplastic luteinized theca </a:t>
            </a:r>
            <a:r>
              <a:rPr lang="en-US" dirty="0" err="1"/>
              <a:t>interna</a:t>
            </a:r>
            <a:r>
              <a:rPr lang="en-US" dirty="0"/>
              <a:t>. There is a conspicuous absence of corpora lutea in the ovary</a:t>
            </a:r>
          </a:p>
        </p:txBody>
      </p:sp>
    </p:spTree>
    <p:extLst>
      <p:ext uri="{BB962C8B-B14F-4D97-AF65-F5344CB8AC3E}">
        <p14:creationId xmlns:p14="http://schemas.microsoft.com/office/powerpoint/2010/main" val="957501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dirty="0"/>
              <a:t>Ovarian Tumors</a:t>
            </a:r>
          </a:p>
        </p:txBody>
      </p:sp>
      <p:sp>
        <p:nvSpPr>
          <p:cNvPr id="25604" name="Rectangle 3"/>
          <p:cNvSpPr>
            <a:spLocks noGrp="1" noChangeArrowheads="1"/>
          </p:cNvSpPr>
          <p:nvPr>
            <p:ph idx="1"/>
          </p:nvPr>
        </p:nvSpPr>
        <p:spPr>
          <a:xfrm>
            <a:off x="685800" y="2209800"/>
            <a:ext cx="8077200" cy="4368800"/>
          </a:xfrm>
        </p:spPr>
        <p:txBody>
          <a:bodyPr rtlCol="0">
            <a:normAutofit/>
          </a:bodyPr>
          <a:lstStyle/>
          <a:p>
            <a:pPr eaLnBrk="1" fontAlgn="auto" hangingPunct="1">
              <a:spcAft>
                <a:spcPts val="0"/>
              </a:spcAft>
              <a:buFont typeface="Arial" pitchFamily="34" charset="0"/>
              <a:buChar char="•"/>
              <a:defRPr/>
            </a:pPr>
            <a:r>
              <a:rPr lang="en-US" dirty="0"/>
              <a:t>One of the leading cause of cancer death in women</a:t>
            </a:r>
          </a:p>
          <a:p>
            <a:pPr eaLnBrk="1" fontAlgn="auto" hangingPunct="1">
              <a:spcAft>
                <a:spcPts val="0"/>
              </a:spcAft>
              <a:buFont typeface="Arial" pitchFamily="34" charset="0"/>
              <a:buChar char="•"/>
              <a:defRPr/>
            </a:pPr>
            <a:r>
              <a:rPr lang="en-US" dirty="0"/>
              <a:t>Ovarian cancers grow silently and go undetected in the early stage when it is still curable. Most of the patients already have metastasis at the time of diagnosis.</a:t>
            </a:r>
          </a:p>
          <a:p>
            <a:pPr>
              <a:buFont typeface="Arial" pitchFamily="34" charset="0"/>
              <a:buChar char="•"/>
              <a:defRPr/>
            </a:pPr>
            <a:r>
              <a:rPr lang="en-US" dirty="0"/>
              <a:t>The WHO Histological Classification for ovarian tumors divides ovarian neoplasms into </a:t>
            </a:r>
            <a:r>
              <a:rPr lang="en-US" b="1" dirty="0"/>
              <a:t>primary and metastatic (secondary).</a:t>
            </a:r>
          </a:p>
        </p:txBody>
      </p:sp>
      <p:sp>
        <p:nvSpPr>
          <p:cNvPr id="25602" name="Slide Number Placeholder 5"/>
          <p:cNvSpPr>
            <a:spLocks noGrp="1"/>
          </p:cNvSpPr>
          <p:nvPr>
            <p:ph type="sldNum" sz="quarter" idx="12"/>
          </p:nvPr>
        </p:nvSpPr>
        <p:spPr/>
        <p:txBody>
          <a:bodyPr/>
          <a:lstStyle/>
          <a:p>
            <a:pPr>
              <a:defRPr/>
            </a:pPr>
            <a:fld id="{8332166B-E27D-4106-BDE8-530F85022883}" type="slidenum">
              <a:rPr lang="en-US">
                <a:latin typeface="Tahoma" pitchFamily="34" charset="0"/>
              </a:rPr>
              <a:pPr>
                <a:defRPr/>
              </a:pPr>
              <a:t>7</a:t>
            </a:fld>
            <a:endParaRPr lang="en-US" dirty="0">
              <a:latin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dirty="0"/>
              <a:t>Ovarian Tumors classification</a:t>
            </a:r>
          </a:p>
        </p:txBody>
      </p:sp>
      <p:sp>
        <p:nvSpPr>
          <p:cNvPr id="3" name="Content Placeholder 2"/>
          <p:cNvSpPr>
            <a:spLocks noGrp="1"/>
          </p:cNvSpPr>
          <p:nvPr>
            <p:ph idx="1"/>
          </p:nvPr>
        </p:nvSpPr>
        <p:spPr>
          <a:xfrm>
            <a:off x="533400" y="1752600"/>
            <a:ext cx="8610600" cy="4495800"/>
          </a:xfrm>
        </p:spPr>
        <p:txBody>
          <a:bodyPr>
            <a:normAutofit fontScale="77500" lnSpcReduction="20000"/>
          </a:bodyPr>
          <a:lstStyle/>
          <a:p>
            <a:pPr>
              <a:buNone/>
              <a:defRPr/>
            </a:pPr>
            <a:r>
              <a:rPr lang="en-US" sz="2600" b="1" dirty="0">
                <a:solidFill>
                  <a:schemeClr val="accent5">
                    <a:lumMod val="75000"/>
                  </a:schemeClr>
                </a:solidFill>
              </a:rPr>
              <a:t>A. PRIMARY TUMORS: </a:t>
            </a:r>
            <a:r>
              <a:rPr lang="en-US" sz="2600" dirty="0"/>
              <a:t>There are </a:t>
            </a:r>
            <a:r>
              <a:rPr lang="en-US" sz="2600" b="1" dirty="0"/>
              <a:t>three main primary types </a:t>
            </a:r>
            <a:r>
              <a:rPr lang="en-US" sz="2600" dirty="0"/>
              <a:t>of ovarian tumors based on the origin of the tumor cell. They are:</a:t>
            </a:r>
          </a:p>
          <a:p>
            <a:pPr marL="514350" indent="-514350" eaLnBrk="1" hangingPunct="1">
              <a:buFont typeface="+mj-lt"/>
              <a:buAutoNum type="arabicPeriod"/>
              <a:defRPr/>
            </a:pPr>
            <a:r>
              <a:rPr lang="en-US" sz="2600" b="1" dirty="0">
                <a:solidFill>
                  <a:schemeClr val="tx1"/>
                </a:solidFill>
              </a:rPr>
              <a:t>Surface epithelial ovarian tumors (65%):</a:t>
            </a:r>
            <a:r>
              <a:rPr lang="en-US" sz="2600" dirty="0">
                <a:solidFill>
                  <a:schemeClr val="tx1"/>
                </a:solidFill>
              </a:rPr>
              <a:t> </a:t>
            </a:r>
            <a:r>
              <a:rPr lang="en-US" sz="2600" dirty="0"/>
              <a:t>derived from the cells on the surface of the ovary. This is the most common form of primary ovarian cancer and occurs in adults. </a:t>
            </a:r>
          </a:p>
          <a:p>
            <a:pPr marL="514350" indent="-514350" eaLnBrk="1" hangingPunct="1">
              <a:buFont typeface="+mj-lt"/>
              <a:buAutoNum type="arabicPeriod"/>
              <a:defRPr/>
            </a:pPr>
            <a:r>
              <a:rPr lang="en-US" sz="2600" b="1" dirty="0">
                <a:solidFill>
                  <a:schemeClr val="tx1"/>
                </a:solidFill>
              </a:rPr>
              <a:t>Germ cell tumors (15%):</a:t>
            </a:r>
            <a:r>
              <a:rPr lang="en-US" sz="2600" dirty="0">
                <a:solidFill>
                  <a:schemeClr val="tx1"/>
                </a:solidFill>
              </a:rPr>
              <a:t> </a:t>
            </a:r>
            <a:r>
              <a:rPr lang="en-US" sz="2600" dirty="0"/>
              <a:t>derived from the  from the ovarian follicles. This occurs mainly in children, teens and  young women. They are less common as  compared to epithelial ovarian tumors.</a:t>
            </a:r>
          </a:p>
          <a:p>
            <a:pPr marL="514350" indent="-514350" eaLnBrk="1" hangingPunct="1">
              <a:buFont typeface="+mj-lt"/>
              <a:buAutoNum type="arabicPeriod"/>
              <a:defRPr/>
            </a:pPr>
            <a:r>
              <a:rPr lang="en-US" sz="2600" b="1" dirty="0">
                <a:solidFill>
                  <a:schemeClr val="tx1"/>
                </a:solidFill>
              </a:rPr>
              <a:t>Sex cord stromal tumors (10%): </a:t>
            </a:r>
            <a:r>
              <a:rPr lang="en-US" sz="2600" dirty="0"/>
              <a:t>derived from the ovarian stroma. Uncommon and this class of tumors often produces steroid hormones. </a:t>
            </a:r>
          </a:p>
          <a:p>
            <a:pPr marL="0" indent="0">
              <a:buNone/>
              <a:defRPr/>
            </a:pPr>
            <a:r>
              <a:rPr lang="en-US" sz="2600" dirty="0"/>
              <a:t>These 3 main types are further divided into many subtypes (see later).</a:t>
            </a:r>
          </a:p>
          <a:p>
            <a:pPr marL="514350" indent="-514350" eaLnBrk="1" hangingPunct="1">
              <a:buFont typeface="Arial" charset="0"/>
              <a:buNone/>
              <a:defRPr/>
            </a:pPr>
            <a:endParaRPr lang="en-US" sz="2600" b="1" dirty="0">
              <a:solidFill>
                <a:schemeClr val="tx1"/>
              </a:solidFill>
            </a:endParaRPr>
          </a:p>
          <a:p>
            <a:pPr marL="514350" indent="-514350" eaLnBrk="1" hangingPunct="1">
              <a:buFont typeface="Arial" charset="0"/>
              <a:buNone/>
              <a:defRPr/>
            </a:pPr>
            <a:r>
              <a:rPr lang="en-US" sz="2600" b="1" dirty="0">
                <a:solidFill>
                  <a:schemeClr val="accent5">
                    <a:lumMod val="75000"/>
                  </a:schemeClr>
                </a:solidFill>
              </a:rPr>
              <a:t>B. METASTATIC/ SECONDARY TUMORS (5%): </a:t>
            </a:r>
            <a:r>
              <a:rPr lang="en-US" sz="2600" dirty="0"/>
              <a:t>Cancers from other organs can also spread to the ovaries</a:t>
            </a:r>
          </a:p>
          <a:p>
            <a:pPr marL="514350" indent="-514350" eaLnBrk="1" hangingPunct="1">
              <a:buFont typeface="+mj-lt"/>
              <a:buAutoNum type="arabicPeriod"/>
              <a:defRPr/>
            </a:pPr>
            <a:endParaRPr lang="en-US" dirty="0"/>
          </a:p>
          <a:p>
            <a:pPr eaLnBrk="1" hangingPunct="1">
              <a:defRPr/>
            </a:pP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2"/>
          </p:nvPr>
        </p:nvSpPr>
        <p:spPr/>
        <p:txBody>
          <a:bodyPr/>
          <a:lstStyle/>
          <a:p>
            <a:pPr>
              <a:defRPr/>
            </a:pPr>
            <a:fld id="{3EF67078-D148-4286-99AD-A597806CC741}" type="slidenum">
              <a:rPr lang="en-US">
                <a:latin typeface="Tahoma" pitchFamily="34" charset="0"/>
              </a:rPr>
              <a:pPr>
                <a:defRPr/>
              </a:pPr>
              <a:t>9</a:t>
            </a:fld>
            <a:endParaRPr lang="en-US">
              <a:latin typeface="Tahoma" pitchFamily="34" charset="0"/>
            </a:endParaRPr>
          </a:p>
        </p:txBody>
      </p:sp>
      <p:pic>
        <p:nvPicPr>
          <p:cNvPr id="22531" name="Picture 2" descr="S01871-022-f037"/>
          <p:cNvPicPr>
            <a:picLocks noChangeAspect="1" noChangeArrowheads="1"/>
          </p:cNvPicPr>
          <p:nvPr/>
        </p:nvPicPr>
        <p:blipFill>
          <a:blip r:embed="rId3" cstate="print"/>
          <a:srcRect/>
          <a:stretch>
            <a:fillRect/>
          </a:stretch>
        </p:blipFill>
        <p:spPr bwMode="auto">
          <a:xfrm>
            <a:off x="17895" y="0"/>
            <a:ext cx="9126105" cy="6648730"/>
          </a:xfrm>
          <a:prstGeom prst="rect">
            <a:avLst/>
          </a:prstGeom>
          <a:noFill/>
          <a:ln w="9525">
            <a:solidFill>
              <a:schemeClr val="tx1"/>
            </a:solidFill>
            <a:miter lim="800000"/>
            <a:headEnd/>
            <a:tailEnd/>
          </a:ln>
        </p:spPr>
      </p:pic>
      <p:sp>
        <p:nvSpPr>
          <p:cNvPr id="22532" name="Text Box 3"/>
          <p:cNvSpPr txBox="1">
            <a:spLocks noChangeArrowheads="1"/>
          </p:cNvSpPr>
          <p:nvPr/>
        </p:nvSpPr>
        <p:spPr bwMode="auto">
          <a:xfrm>
            <a:off x="-609600" y="6642100"/>
            <a:ext cx="7848600" cy="215900"/>
          </a:xfrm>
          <a:prstGeom prst="rect">
            <a:avLst/>
          </a:prstGeom>
          <a:solidFill>
            <a:schemeClr val="bg1">
              <a:alpha val="38039"/>
            </a:schemeClr>
          </a:solidFill>
          <a:ln w="12700">
            <a:noFill/>
            <a:miter lim="800000"/>
            <a:headEnd/>
            <a:tailEnd/>
          </a:ln>
        </p:spPr>
        <p:txBody>
          <a:bodyPr anchor="ctr">
            <a:spAutoFit/>
          </a:bodyPr>
          <a:lstStyle/>
          <a:p>
            <a:pPr algn="ctr"/>
            <a:r>
              <a:rPr lang="en-US" sz="800" dirty="0"/>
              <a:t>Various ovarian neoplasms and  their frequency and age distribution.</a:t>
            </a:r>
          </a:p>
        </p:txBody>
      </p:sp>
      <p:sp>
        <p:nvSpPr>
          <p:cNvPr id="22533" name="Text Box 4"/>
          <p:cNvSpPr txBox="1">
            <a:spLocks noChangeArrowheads="1"/>
          </p:cNvSpPr>
          <p:nvPr/>
        </p:nvSpPr>
        <p:spPr bwMode="auto">
          <a:xfrm>
            <a:off x="4641672" y="6675294"/>
            <a:ext cx="4464050" cy="198437"/>
          </a:xfrm>
          <a:prstGeom prst="rect">
            <a:avLst/>
          </a:prstGeom>
          <a:noFill/>
          <a:ln w="12700">
            <a:noFill/>
            <a:miter lim="800000"/>
            <a:headEnd/>
            <a:tailEnd/>
          </a:ln>
        </p:spPr>
        <p:txBody>
          <a:bodyPr>
            <a:spAutoFit/>
          </a:bodyPr>
          <a:lstStyle/>
          <a:p>
            <a:pPr algn="r">
              <a:spcBef>
                <a:spcPct val="50000"/>
              </a:spcBef>
            </a:pPr>
            <a:r>
              <a:rPr lang="en-US" sz="700" i="1" dirty="0"/>
              <a:t>Downloaded from: Robbins &amp; </a:t>
            </a:r>
            <a:r>
              <a:rPr lang="en-US" sz="700" i="1" dirty="0" err="1"/>
              <a:t>Cotran</a:t>
            </a:r>
            <a:r>
              <a:rPr lang="en-US" sz="700" i="1" dirty="0"/>
              <a:t> Pathologic Basis of Disease </a:t>
            </a:r>
          </a:p>
        </p:txBody>
      </p:sp>
      <p:pic>
        <p:nvPicPr>
          <p:cNvPr id="22535" name="Picture 6" descr="admintitle"/>
          <p:cNvPicPr>
            <a:picLocks noChangeAspect="1" noChangeArrowheads="1"/>
          </p:cNvPicPr>
          <p:nvPr/>
        </p:nvPicPr>
        <p:blipFill>
          <a:blip r:embed="rId4" cstate="print"/>
          <a:srcRect/>
          <a:stretch>
            <a:fillRect/>
          </a:stretch>
        </p:blipFill>
        <p:spPr bwMode="auto">
          <a:xfrm>
            <a:off x="107950" y="115888"/>
            <a:ext cx="990600" cy="314325"/>
          </a:xfrm>
          <a:prstGeom prst="rect">
            <a:avLst/>
          </a:prstGeom>
          <a:noFill/>
          <a:ln w="9525">
            <a:noFill/>
            <a:miter lim="800000"/>
            <a:headEnd/>
            <a:tailEnd/>
          </a:ln>
        </p:spPr>
      </p:pic>
    </p:spTree>
    <p:extLst>
      <p:ext uri="{BB962C8B-B14F-4D97-AF65-F5344CB8AC3E}">
        <p14:creationId xmlns:p14="http://schemas.microsoft.com/office/powerpoint/2010/main" val="240714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eme3">
  <a:themeElements>
    <a:clrScheme name="Custom 1">
      <a:dk1>
        <a:sysClr val="windowText" lastClr="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3" id="{7E945993-484D-4991-8CB0-BE73E0587781}" vid="{21B89476-1680-42D1-AD76-0B9D48F467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Theme3</Template>
  <TotalTime>2638</TotalTime>
  <Words>3369</Words>
  <Application>Microsoft Office PowerPoint</Application>
  <PresentationFormat>On-screen Show (4:3)</PresentationFormat>
  <Paragraphs>303</Paragraphs>
  <Slides>38</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Book Antiqua</vt:lpstr>
      <vt:lpstr>Calibri</vt:lpstr>
      <vt:lpstr>Century Gothic</vt:lpstr>
      <vt:lpstr>Tahoma</vt:lpstr>
      <vt:lpstr>Wingdings</vt:lpstr>
      <vt:lpstr>Theme3</vt:lpstr>
      <vt:lpstr>Reproductive System, Ovarian Cysts and Tumors</vt:lpstr>
      <vt:lpstr>Lecture outlines</vt:lpstr>
      <vt:lpstr>Ovarian Cysts and Tumors</vt:lpstr>
      <vt:lpstr>Non-Neoplastic Cysts of ovary</vt:lpstr>
      <vt:lpstr>Non-Neoplastic Cysts of ovary</vt:lpstr>
      <vt:lpstr>Polycystic ovarian syndrome</vt:lpstr>
      <vt:lpstr>Ovarian Tumors</vt:lpstr>
      <vt:lpstr>Ovarian Tumors classification</vt:lpstr>
      <vt:lpstr>PowerPoint Presentation</vt:lpstr>
      <vt:lpstr>Simplified classification of primary ovarian tumors</vt:lpstr>
      <vt:lpstr>Surface Epithelial Ovarian Tumors</vt:lpstr>
      <vt:lpstr>Surface Epithelial Ovarian Tumors</vt:lpstr>
      <vt:lpstr>PowerPoint Presentation</vt:lpstr>
      <vt:lpstr>PowerPoint Presentation</vt:lpstr>
      <vt:lpstr> Surface Epithelial Ovarian Tumors </vt:lpstr>
      <vt:lpstr>Simplified classification of primary ovarian tumors</vt:lpstr>
      <vt:lpstr>Serous tumors</vt:lpstr>
      <vt:lpstr>Serous tumor, morphology</vt:lpstr>
      <vt:lpstr>Serous cystadenoma</vt:lpstr>
      <vt:lpstr>Borderline serous tumor</vt:lpstr>
      <vt:lpstr>Serous cystadenocarcinoma, ovary</vt:lpstr>
      <vt:lpstr>Serous tumors prognosis</vt:lpstr>
      <vt:lpstr>Mucinous Tumors</vt:lpstr>
      <vt:lpstr>PowerPoint Presentation</vt:lpstr>
      <vt:lpstr>Mucinous cystadenoma with multicystic cut section and glistening mucoid material; in it. B. the cyst is lined by columnar epithelium (mucin producing)  </vt:lpstr>
      <vt:lpstr>Other surface epithelial tumors</vt:lpstr>
      <vt:lpstr>Germ Cell Tumors</vt:lpstr>
      <vt:lpstr>Classification of Ovarian Germ Cell Tumors (GCT) </vt:lpstr>
      <vt:lpstr>Germ Cell Tumors:  Teratoma</vt:lpstr>
      <vt:lpstr>Benign (mature) cystic teratomas</vt:lpstr>
      <vt:lpstr>PowerPoint Presentation</vt:lpstr>
      <vt:lpstr>PowerPoint Presentation</vt:lpstr>
      <vt:lpstr>PowerPoint Presentation</vt:lpstr>
      <vt:lpstr>Germ Cell Tumors:  Teratoma</vt:lpstr>
      <vt:lpstr>Germ Cell Tumors:  Teratoma</vt:lpstr>
      <vt:lpstr>PowerPoint Presentation</vt:lpstr>
      <vt:lpstr>Summary</vt:lpstr>
      <vt:lpstr>Reference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Dr.Sufia</dc:creator>
  <cp:lastModifiedBy>Amany Abdulgader Fathaddin</cp:lastModifiedBy>
  <cp:revision>175</cp:revision>
  <dcterms:created xsi:type="dcterms:W3CDTF">2011-02-02T08:45:44Z</dcterms:created>
  <dcterms:modified xsi:type="dcterms:W3CDTF">2021-04-04T10:17:19Z</dcterms:modified>
</cp:coreProperties>
</file>