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5" r:id="rId2"/>
    <p:sldMasterId id="2147483987" r:id="rId3"/>
  </p:sldMasterIdLst>
  <p:notesMasterIdLst>
    <p:notesMasterId r:id="rId50"/>
  </p:notesMasterIdLst>
  <p:handoutMasterIdLst>
    <p:handoutMasterId r:id="rId51"/>
  </p:handoutMasterIdLst>
  <p:sldIdLst>
    <p:sldId id="257" r:id="rId4"/>
    <p:sldId id="258" r:id="rId5"/>
    <p:sldId id="259" r:id="rId6"/>
    <p:sldId id="260" r:id="rId7"/>
    <p:sldId id="301" r:id="rId8"/>
    <p:sldId id="302" r:id="rId9"/>
    <p:sldId id="303" r:id="rId10"/>
    <p:sldId id="305" r:id="rId11"/>
    <p:sldId id="306" r:id="rId12"/>
    <p:sldId id="304"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7" r:id="rId31"/>
    <p:sldId id="324" r:id="rId32"/>
    <p:sldId id="328" r:id="rId33"/>
    <p:sldId id="325" r:id="rId34"/>
    <p:sldId id="329" r:id="rId35"/>
    <p:sldId id="326" r:id="rId36"/>
    <p:sldId id="330" r:id="rId37"/>
    <p:sldId id="332" r:id="rId38"/>
    <p:sldId id="331" r:id="rId39"/>
    <p:sldId id="333" r:id="rId40"/>
    <p:sldId id="334" r:id="rId41"/>
    <p:sldId id="289" r:id="rId42"/>
    <p:sldId id="335" r:id="rId43"/>
    <p:sldId id="336" r:id="rId44"/>
    <p:sldId id="337" r:id="rId45"/>
    <p:sldId id="339" r:id="rId46"/>
    <p:sldId id="338" r:id="rId47"/>
    <p:sldId id="340" r:id="rId48"/>
    <p:sldId id="341"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modifyVerifier cryptProviderType="rsaAES" cryptAlgorithmClass="hash" cryptAlgorithmType="typeAny" cryptAlgorithmSid="14" spinCount="100000" saltData="9+9qcCaIEEj91il2IDJy9w==" hashData="B1vScZ77S3GcAGX+oTw4nOYHDWh6cpCXGFHyQ2t2PoQiqTrqZOrRWoipNxXzAdoYRPNSVTm6yTjuJKAjg8bia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p:cViewPr varScale="1">
        <p:scale>
          <a:sx n="116" d="100"/>
          <a:sy n="116" d="100"/>
        </p:scale>
        <p:origin x="1440" y="192"/>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Arafah" userId="5a00dd677898d996" providerId="LiveId" clId="{11979B95-C438-CC4C-BBB1-8DE7E442B923}"/>
    <pc:docChg chg="custSel modSld">
      <pc:chgData name="Maria Arafah" userId="5a00dd677898d996" providerId="LiveId" clId="{11979B95-C438-CC4C-BBB1-8DE7E442B923}" dt="2020-03-06T14:51:27.282" v="288" actId="20577"/>
      <pc:docMkLst>
        <pc:docMk/>
      </pc:docMkLst>
      <pc:sldChg chg="modSp">
        <pc:chgData name="Maria Arafah" userId="5a00dd677898d996" providerId="LiveId" clId="{11979B95-C438-CC4C-BBB1-8DE7E442B923}" dt="2020-03-06T14:21:23.162" v="10" actId="20577"/>
        <pc:sldMkLst>
          <pc:docMk/>
          <pc:sldMk cId="675169081" sldId="257"/>
        </pc:sldMkLst>
        <pc:spChg chg="mod">
          <ac:chgData name="Maria Arafah" userId="5a00dd677898d996" providerId="LiveId" clId="{11979B95-C438-CC4C-BBB1-8DE7E442B923}" dt="2020-03-06T14:21:23.162" v="10" actId="20577"/>
          <ac:spMkLst>
            <pc:docMk/>
            <pc:sldMk cId="675169081" sldId="257"/>
            <ac:spMk id="4" creationId="{00000000-0000-0000-0000-000000000000}"/>
          </ac:spMkLst>
        </pc:spChg>
      </pc:sldChg>
      <pc:sldChg chg="delSp modSp">
        <pc:chgData name="Maria Arafah" userId="5a00dd677898d996" providerId="LiveId" clId="{11979B95-C438-CC4C-BBB1-8DE7E442B923}" dt="2020-03-06T14:25:45.781" v="12" actId="20577"/>
        <pc:sldMkLst>
          <pc:docMk/>
          <pc:sldMk cId="384138533" sldId="258"/>
        </pc:sldMkLst>
        <pc:spChg chg="mod">
          <ac:chgData name="Maria Arafah" userId="5a00dd677898d996" providerId="LiveId" clId="{11979B95-C438-CC4C-BBB1-8DE7E442B923}" dt="2020-03-06T14:25:45.781" v="12" actId="20577"/>
          <ac:spMkLst>
            <pc:docMk/>
            <pc:sldMk cId="384138533" sldId="258"/>
            <ac:spMk id="3" creationId="{00000000-0000-0000-0000-000000000000}"/>
          </ac:spMkLst>
        </pc:spChg>
        <pc:spChg chg="del">
          <ac:chgData name="Maria Arafah" userId="5a00dd677898d996" providerId="LiveId" clId="{11979B95-C438-CC4C-BBB1-8DE7E442B923}" dt="2020-03-06T14:21:36.983" v="11"/>
          <ac:spMkLst>
            <pc:docMk/>
            <pc:sldMk cId="384138533" sldId="258"/>
            <ac:spMk id="4" creationId="{00000000-0000-0000-0000-000000000000}"/>
          </ac:spMkLst>
        </pc:spChg>
      </pc:sldChg>
      <pc:sldChg chg="delSp">
        <pc:chgData name="Maria Arafah" userId="5a00dd677898d996" providerId="LiveId" clId="{11979B95-C438-CC4C-BBB1-8DE7E442B923}" dt="2020-03-06T14:21:36.983" v="11"/>
        <pc:sldMkLst>
          <pc:docMk/>
          <pc:sldMk cId="813990168" sldId="259"/>
        </pc:sldMkLst>
        <pc:spChg chg="del">
          <ac:chgData name="Maria Arafah" userId="5a00dd677898d996" providerId="LiveId" clId="{11979B95-C438-CC4C-BBB1-8DE7E442B923}" dt="2020-03-06T14:21:36.983" v="11"/>
          <ac:spMkLst>
            <pc:docMk/>
            <pc:sldMk cId="813990168" sldId="259"/>
            <ac:spMk id="6" creationId="{00000000-0000-0000-0000-000000000000}"/>
          </ac:spMkLst>
        </pc:spChg>
      </pc:sldChg>
      <pc:sldChg chg="delSp modSp">
        <pc:chgData name="Maria Arafah" userId="5a00dd677898d996" providerId="LiveId" clId="{11979B95-C438-CC4C-BBB1-8DE7E442B923}" dt="2020-03-06T14:29:07.975" v="62" actId="20577"/>
        <pc:sldMkLst>
          <pc:docMk/>
          <pc:sldMk cId="509996287" sldId="260"/>
        </pc:sldMkLst>
        <pc:spChg chg="del">
          <ac:chgData name="Maria Arafah" userId="5a00dd677898d996" providerId="LiveId" clId="{11979B95-C438-CC4C-BBB1-8DE7E442B923}" dt="2020-03-06T14:21:36.983" v="11"/>
          <ac:spMkLst>
            <pc:docMk/>
            <pc:sldMk cId="509996287" sldId="260"/>
            <ac:spMk id="2" creationId="{00000000-0000-0000-0000-000000000000}"/>
          </ac:spMkLst>
        </pc:spChg>
        <pc:spChg chg="mod">
          <ac:chgData name="Maria Arafah" userId="5a00dd677898d996" providerId="LiveId" clId="{11979B95-C438-CC4C-BBB1-8DE7E442B923}" dt="2020-03-06T14:29:07.975" v="62" actId="20577"/>
          <ac:spMkLst>
            <pc:docMk/>
            <pc:sldMk cId="509996287" sldId="260"/>
            <ac:spMk id="11266" creationId="{00000000-0000-0000-0000-000000000000}"/>
          </ac:spMkLst>
        </pc:spChg>
      </pc:sldChg>
      <pc:sldChg chg="delSp">
        <pc:chgData name="Maria Arafah" userId="5a00dd677898d996" providerId="LiveId" clId="{11979B95-C438-CC4C-BBB1-8DE7E442B923}" dt="2020-03-06T14:21:36.983" v="11"/>
        <pc:sldMkLst>
          <pc:docMk/>
          <pc:sldMk cId="2355366058" sldId="289"/>
        </pc:sldMkLst>
        <pc:spChg chg="del">
          <ac:chgData name="Maria Arafah" userId="5a00dd677898d996" providerId="LiveId" clId="{11979B95-C438-CC4C-BBB1-8DE7E442B923}" dt="2020-03-06T14:21:36.983" v="11"/>
          <ac:spMkLst>
            <pc:docMk/>
            <pc:sldMk cId="2355366058" sldId="289"/>
            <ac:spMk id="2" creationId="{00000000-0000-0000-0000-000000000000}"/>
          </ac:spMkLst>
        </pc:spChg>
      </pc:sldChg>
      <pc:sldChg chg="delSp">
        <pc:chgData name="Maria Arafah" userId="5a00dd677898d996" providerId="LiveId" clId="{11979B95-C438-CC4C-BBB1-8DE7E442B923}" dt="2020-03-06T14:21:36.983" v="11"/>
        <pc:sldMkLst>
          <pc:docMk/>
          <pc:sldMk cId="46931663" sldId="301"/>
        </pc:sldMkLst>
        <pc:spChg chg="del">
          <ac:chgData name="Maria Arafah" userId="5a00dd677898d996" providerId="LiveId" clId="{11979B95-C438-CC4C-BBB1-8DE7E442B923}" dt="2020-03-06T14:21:36.983" v="11"/>
          <ac:spMkLst>
            <pc:docMk/>
            <pc:sldMk cId="46931663" sldId="301"/>
            <ac:spMk id="8" creationId="{00000000-0000-0000-0000-000000000000}"/>
          </ac:spMkLst>
        </pc:spChg>
      </pc:sldChg>
      <pc:sldChg chg="delSp modSp">
        <pc:chgData name="Maria Arafah" userId="5a00dd677898d996" providerId="LiveId" clId="{11979B95-C438-CC4C-BBB1-8DE7E442B923}" dt="2020-03-06T14:29:41.301" v="65" actId="20577"/>
        <pc:sldMkLst>
          <pc:docMk/>
          <pc:sldMk cId="2030892226" sldId="302"/>
        </pc:sldMkLst>
        <pc:spChg chg="mod">
          <ac:chgData name="Maria Arafah" userId="5a00dd677898d996" providerId="LiveId" clId="{11979B95-C438-CC4C-BBB1-8DE7E442B923}" dt="2020-03-06T14:29:41.301" v="65" actId="20577"/>
          <ac:spMkLst>
            <pc:docMk/>
            <pc:sldMk cId="2030892226" sldId="302"/>
            <ac:spMk id="6" creationId="{00000000-0000-0000-0000-000000000000}"/>
          </ac:spMkLst>
        </pc:spChg>
        <pc:spChg chg="del">
          <ac:chgData name="Maria Arafah" userId="5a00dd677898d996" providerId="LiveId" clId="{11979B95-C438-CC4C-BBB1-8DE7E442B923}" dt="2020-03-06T14:21:36.983" v="11"/>
          <ac:spMkLst>
            <pc:docMk/>
            <pc:sldMk cId="2030892226" sldId="302"/>
            <ac:spMk id="7" creationId="{00000000-0000-0000-0000-000000000000}"/>
          </ac:spMkLst>
        </pc:spChg>
      </pc:sldChg>
      <pc:sldChg chg="delSp modSp">
        <pc:chgData name="Maria Arafah" userId="5a00dd677898d996" providerId="LiveId" clId="{11979B95-C438-CC4C-BBB1-8DE7E442B923}" dt="2020-03-06T14:30:40.255" v="81" actId="20577"/>
        <pc:sldMkLst>
          <pc:docMk/>
          <pc:sldMk cId="2240628078" sldId="303"/>
        </pc:sldMkLst>
        <pc:spChg chg="mod">
          <ac:chgData name="Maria Arafah" userId="5a00dd677898d996" providerId="LiveId" clId="{11979B95-C438-CC4C-BBB1-8DE7E442B923}" dt="2020-03-06T14:30:40.255" v="81" actId="20577"/>
          <ac:spMkLst>
            <pc:docMk/>
            <pc:sldMk cId="2240628078" sldId="303"/>
            <ac:spMk id="3" creationId="{00000000-0000-0000-0000-000000000000}"/>
          </ac:spMkLst>
        </pc:spChg>
        <pc:spChg chg="del">
          <ac:chgData name="Maria Arafah" userId="5a00dd677898d996" providerId="LiveId" clId="{11979B95-C438-CC4C-BBB1-8DE7E442B923}" dt="2020-03-06T14:21:36.983" v="11"/>
          <ac:spMkLst>
            <pc:docMk/>
            <pc:sldMk cId="2240628078" sldId="303"/>
            <ac:spMk id="4" creationId="{00000000-0000-0000-0000-000000000000}"/>
          </ac:spMkLst>
        </pc:spChg>
      </pc:sldChg>
      <pc:sldChg chg="delSp">
        <pc:chgData name="Maria Arafah" userId="5a00dd677898d996" providerId="LiveId" clId="{11979B95-C438-CC4C-BBB1-8DE7E442B923}" dt="2020-03-06T14:21:36.983" v="11"/>
        <pc:sldMkLst>
          <pc:docMk/>
          <pc:sldMk cId="3799629755" sldId="304"/>
        </pc:sldMkLst>
        <pc:spChg chg="del">
          <ac:chgData name="Maria Arafah" userId="5a00dd677898d996" providerId="LiveId" clId="{11979B95-C438-CC4C-BBB1-8DE7E442B923}" dt="2020-03-06T14:21:36.983" v="11"/>
          <ac:spMkLst>
            <pc:docMk/>
            <pc:sldMk cId="3799629755" sldId="304"/>
            <ac:spMk id="4" creationId="{00000000-0000-0000-0000-000000000000}"/>
          </ac:spMkLst>
        </pc:spChg>
      </pc:sldChg>
      <pc:sldChg chg="delSp">
        <pc:chgData name="Maria Arafah" userId="5a00dd677898d996" providerId="LiveId" clId="{11979B95-C438-CC4C-BBB1-8DE7E442B923}" dt="2020-03-06T14:21:36.983" v="11"/>
        <pc:sldMkLst>
          <pc:docMk/>
          <pc:sldMk cId="2908763862" sldId="305"/>
        </pc:sldMkLst>
        <pc:spChg chg="del">
          <ac:chgData name="Maria Arafah" userId="5a00dd677898d996" providerId="LiveId" clId="{11979B95-C438-CC4C-BBB1-8DE7E442B923}" dt="2020-03-06T14:21:36.983" v="11"/>
          <ac:spMkLst>
            <pc:docMk/>
            <pc:sldMk cId="2908763862" sldId="305"/>
            <ac:spMk id="4" creationId="{00000000-0000-0000-0000-000000000000}"/>
          </ac:spMkLst>
        </pc:spChg>
      </pc:sldChg>
      <pc:sldChg chg="delSp">
        <pc:chgData name="Maria Arafah" userId="5a00dd677898d996" providerId="LiveId" clId="{11979B95-C438-CC4C-BBB1-8DE7E442B923}" dt="2020-03-06T14:21:36.983" v="11"/>
        <pc:sldMkLst>
          <pc:docMk/>
          <pc:sldMk cId="26866152" sldId="306"/>
        </pc:sldMkLst>
        <pc:spChg chg="del">
          <ac:chgData name="Maria Arafah" userId="5a00dd677898d996" providerId="LiveId" clId="{11979B95-C438-CC4C-BBB1-8DE7E442B923}" dt="2020-03-06T14:21:36.983" v="11"/>
          <ac:spMkLst>
            <pc:docMk/>
            <pc:sldMk cId="26866152" sldId="306"/>
            <ac:spMk id="4" creationId="{00000000-0000-0000-0000-000000000000}"/>
          </ac:spMkLst>
        </pc:spChg>
      </pc:sldChg>
      <pc:sldChg chg="delSp modSp">
        <pc:chgData name="Maria Arafah" userId="5a00dd677898d996" providerId="LiveId" clId="{11979B95-C438-CC4C-BBB1-8DE7E442B923}" dt="2020-03-06T14:34:20.536" v="83" actId="20577"/>
        <pc:sldMkLst>
          <pc:docMk/>
          <pc:sldMk cId="487758442" sldId="307"/>
        </pc:sldMkLst>
        <pc:spChg chg="mod">
          <ac:chgData name="Maria Arafah" userId="5a00dd677898d996" providerId="LiveId" clId="{11979B95-C438-CC4C-BBB1-8DE7E442B923}" dt="2020-03-06T14:34:20.536" v="83" actId="20577"/>
          <ac:spMkLst>
            <pc:docMk/>
            <pc:sldMk cId="487758442" sldId="307"/>
            <ac:spMk id="3" creationId="{00000000-0000-0000-0000-000000000000}"/>
          </ac:spMkLst>
        </pc:spChg>
        <pc:spChg chg="del">
          <ac:chgData name="Maria Arafah" userId="5a00dd677898d996" providerId="LiveId" clId="{11979B95-C438-CC4C-BBB1-8DE7E442B923}" dt="2020-03-06T14:21:36.983" v="11"/>
          <ac:spMkLst>
            <pc:docMk/>
            <pc:sldMk cId="487758442" sldId="307"/>
            <ac:spMk id="4" creationId="{00000000-0000-0000-0000-000000000000}"/>
          </ac:spMkLst>
        </pc:spChg>
      </pc:sldChg>
      <pc:sldChg chg="delSp">
        <pc:chgData name="Maria Arafah" userId="5a00dd677898d996" providerId="LiveId" clId="{11979B95-C438-CC4C-BBB1-8DE7E442B923}" dt="2020-03-06T14:21:36.983" v="11"/>
        <pc:sldMkLst>
          <pc:docMk/>
          <pc:sldMk cId="1787626387" sldId="308"/>
        </pc:sldMkLst>
        <pc:spChg chg="del">
          <ac:chgData name="Maria Arafah" userId="5a00dd677898d996" providerId="LiveId" clId="{11979B95-C438-CC4C-BBB1-8DE7E442B923}" dt="2020-03-06T14:21:36.983" v="11"/>
          <ac:spMkLst>
            <pc:docMk/>
            <pc:sldMk cId="1787626387" sldId="308"/>
            <ac:spMk id="4" creationId="{00000000-0000-0000-0000-000000000000}"/>
          </ac:spMkLst>
        </pc:spChg>
      </pc:sldChg>
      <pc:sldChg chg="delSp modSp">
        <pc:chgData name="Maria Arafah" userId="5a00dd677898d996" providerId="LiveId" clId="{11979B95-C438-CC4C-BBB1-8DE7E442B923}" dt="2020-03-06T14:35:00.382" v="88" actId="20577"/>
        <pc:sldMkLst>
          <pc:docMk/>
          <pc:sldMk cId="1794754033" sldId="309"/>
        </pc:sldMkLst>
        <pc:spChg chg="mod">
          <ac:chgData name="Maria Arafah" userId="5a00dd677898d996" providerId="LiveId" clId="{11979B95-C438-CC4C-BBB1-8DE7E442B923}" dt="2020-03-06T14:35:00.382" v="88" actId="20577"/>
          <ac:spMkLst>
            <pc:docMk/>
            <pc:sldMk cId="1794754033" sldId="309"/>
            <ac:spMk id="3" creationId="{00000000-0000-0000-0000-000000000000}"/>
          </ac:spMkLst>
        </pc:spChg>
        <pc:spChg chg="del">
          <ac:chgData name="Maria Arafah" userId="5a00dd677898d996" providerId="LiveId" clId="{11979B95-C438-CC4C-BBB1-8DE7E442B923}" dt="2020-03-06T14:21:36.983" v="11"/>
          <ac:spMkLst>
            <pc:docMk/>
            <pc:sldMk cId="1794754033" sldId="309"/>
            <ac:spMk id="4" creationId="{00000000-0000-0000-0000-000000000000}"/>
          </ac:spMkLst>
        </pc:spChg>
      </pc:sldChg>
      <pc:sldChg chg="delSp modSp">
        <pc:chgData name="Maria Arafah" userId="5a00dd677898d996" providerId="LiveId" clId="{11979B95-C438-CC4C-BBB1-8DE7E442B923}" dt="2020-03-06T14:36:35.606" v="104" actId="20577"/>
        <pc:sldMkLst>
          <pc:docMk/>
          <pc:sldMk cId="3786141342" sldId="310"/>
        </pc:sldMkLst>
        <pc:spChg chg="mod">
          <ac:chgData name="Maria Arafah" userId="5a00dd677898d996" providerId="LiveId" clId="{11979B95-C438-CC4C-BBB1-8DE7E442B923}" dt="2020-03-06T14:36:35.606" v="104" actId="20577"/>
          <ac:spMkLst>
            <pc:docMk/>
            <pc:sldMk cId="3786141342" sldId="310"/>
            <ac:spMk id="3" creationId="{00000000-0000-0000-0000-000000000000}"/>
          </ac:spMkLst>
        </pc:spChg>
        <pc:spChg chg="del">
          <ac:chgData name="Maria Arafah" userId="5a00dd677898d996" providerId="LiveId" clId="{11979B95-C438-CC4C-BBB1-8DE7E442B923}" dt="2020-03-06T14:21:36.983" v="11"/>
          <ac:spMkLst>
            <pc:docMk/>
            <pc:sldMk cId="3786141342" sldId="310"/>
            <ac:spMk id="4" creationId="{00000000-0000-0000-0000-000000000000}"/>
          </ac:spMkLst>
        </pc:spChg>
      </pc:sldChg>
      <pc:sldChg chg="delSp modSp">
        <pc:chgData name="Maria Arafah" userId="5a00dd677898d996" providerId="LiveId" clId="{11979B95-C438-CC4C-BBB1-8DE7E442B923}" dt="2020-03-06T14:37:20.222" v="120" actId="20577"/>
        <pc:sldMkLst>
          <pc:docMk/>
          <pc:sldMk cId="263651407" sldId="311"/>
        </pc:sldMkLst>
        <pc:spChg chg="mod">
          <ac:chgData name="Maria Arafah" userId="5a00dd677898d996" providerId="LiveId" clId="{11979B95-C438-CC4C-BBB1-8DE7E442B923}" dt="2020-03-06T14:37:20.222" v="120" actId="20577"/>
          <ac:spMkLst>
            <pc:docMk/>
            <pc:sldMk cId="263651407" sldId="311"/>
            <ac:spMk id="3" creationId="{00000000-0000-0000-0000-000000000000}"/>
          </ac:spMkLst>
        </pc:spChg>
        <pc:spChg chg="del">
          <ac:chgData name="Maria Arafah" userId="5a00dd677898d996" providerId="LiveId" clId="{11979B95-C438-CC4C-BBB1-8DE7E442B923}" dt="2020-03-06T14:21:36.983" v="11"/>
          <ac:spMkLst>
            <pc:docMk/>
            <pc:sldMk cId="263651407" sldId="311"/>
            <ac:spMk id="4" creationId="{00000000-0000-0000-0000-000000000000}"/>
          </ac:spMkLst>
        </pc:spChg>
      </pc:sldChg>
      <pc:sldChg chg="delSp modSp">
        <pc:chgData name="Maria Arafah" userId="5a00dd677898d996" providerId="LiveId" clId="{11979B95-C438-CC4C-BBB1-8DE7E442B923}" dt="2020-03-06T14:37:52.684" v="136" actId="20577"/>
        <pc:sldMkLst>
          <pc:docMk/>
          <pc:sldMk cId="806671039" sldId="312"/>
        </pc:sldMkLst>
        <pc:spChg chg="mod">
          <ac:chgData name="Maria Arafah" userId="5a00dd677898d996" providerId="LiveId" clId="{11979B95-C438-CC4C-BBB1-8DE7E442B923}" dt="2020-03-06T14:37:52.684" v="136" actId="20577"/>
          <ac:spMkLst>
            <pc:docMk/>
            <pc:sldMk cId="806671039" sldId="312"/>
            <ac:spMk id="3" creationId="{00000000-0000-0000-0000-000000000000}"/>
          </ac:spMkLst>
        </pc:spChg>
        <pc:spChg chg="del">
          <ac:chgData name="Maria Arafah" userId="5a00dd677898d996" providerId="LiveId" clId="{11979B95-C438-CC4C-BBB1-8DE7E442B923}" dt="2020-03-06T14:21:36.983" v="11"/>
          <ac:spMkLst>
            <pc:docMk/>
            <pc:sldMk cId="806671039" sldId="312"/>
            <ac:spMk id="4" creationId="{00000000-0000-0000-0000-000000000000}"/>
          </ac:spMkLst>
        </pc:spChg>
      </pc:sldChg>
      <pc:sldChg chg="delSp modSp">
        <pc:chgData name="Maria Arafah" userId="5a00dd677898d996" providerId="LiveId" clId="{11979B95-C438-CC4C-BBB1-8DE7E442B923}" dt="2020-03-06T14:38:32.896" v="142" actId="20577"/>
        <pc:sldMkLst>
          <pc:docMk/>
          <pc:sldMk cId="1878314881" sldId="313"/>
        </pc:sldMkLst>
        <pc:spChg chg="mod">
          <ac:chgData name="Maria Arafah" userId="5a00dd677898d996" providerId="LiveId" clId="{11979B95-C438-CC4C-BBB1-8DE7E442B923}" dt="2020-03-06T14:38:32.896" v="142" actId="20577"/>
          <ac:spMkLst>
            <pc:docMk/>
            <pc:sldMk cId="1878314881" sldId="313"/>
            <ac:spMk id="3" creationId="{00000000-0000-0000-0000-000000000000}"/>
          </ac:spMkLst>
        </pc:spChg>
        <pc:spChg chg="del">
          <ac:chgData name="Maria Arafah" userId="5a00dd677898d996" providerId="LiveId" clId="{11979B95-C438-CC4C-BBB1-8DE7E442B923}" dt="2020-03-06T14:21:36.983" v="11"/>
          <ac:spMkLst>
            <pc:docMk/>
            <pc:sldMk cId="1878314881" sldId="313"/>
            <ac:spMk id="4" creationId="{00000000-0000-0000-0000-000000000000}"/>
          </ac:spMkLst>
        </pc:spChg>
      </pc:sldChg>
      <pc:sldChg chg="delSp">
        <pc:chgData name="Maria Arafah" userId="5a00dd677898d996" providerId="LiveId" clId="{11979B95-C438-CC4C-BBB1-8DE7E442B923}" dt="2020-03-06T14:21:36.983" v="11"/>
        <pc:sldMkLst>
          <pc:docMk/>
          <pc:sldMk cId="2990772105" sldId="314"/>
        </pc:sldMkLst>
        <pc:spChg chg="del">
          <ac:chgData name="Maria Arafah" userId="5a00dd677898d996" providerId="LiveId" clId="{11979B95-C438-CC4C-BBB1-8DE7E442B923}" dt="2020-03-06T14:21:36.983" v="11"/>
          <ac:spMkLst>
            <pc:docMk/>
            <pc:sldMk cId="2990772105" sldId="314"/>
            <ac:spMk id="4" creationId="{00000000-0000-0000-0000-000000000000}"/>
          </ac:spMkLst>
        </pc:spChg>
      </pc:sldChg>
      <pc:sldChg chg="delSp modSp">
        <pc:chgData name="Maria Arafah" userId="5a00dd677898d996" providerId="LiveId" clId="{11979B95-C438-CC4C-BBB1-8DE7E442B923}" dt="2020-03-06T14:38:51.544" v="145" actId="20577"/>
        <pc:sldMkLst>
          <pc:docMk/>
          <pc:sldMk cId="603240073" sldId="315"/>
        </pc:sldMkLst>
        <pc:spChg chg="mod">
          <ac:chgData name="Maria Arafah" userId="5a00dd677898d996" providerId="LiveId" clId="{11979B95-C438-CC4C-BBB1-8DE7E442B923}" dt="2020-03-06T14:38:51.544" v="145" actId="20577"/>
          <ac:spMkLst>
            <pc:docMk/>
            <pc:sldMk cId="603240073" sldId="315"/>
            <ac:spMk id="3" creationId="{00000000-0000-0000-0000-000000000000}"/>
          </ac:spMkLst>
        </pc:spChg>
        <pc:spChg chg="del">
          <ac:chgData name="Maria Arafah" userId="5a00dd677898d996" providerId="LiveId" clId="{11979B95-C438-CC4C-BBB1-8DE7E442B923}" dt="2020-03-06T14:21:36.983" v="11"/>
          <ac:spMkLst>
            <pc:docMk/>
            <pc:sldMk cId="603240073" sldId="315"/>
            <ac:spMk id="4" creationId="{00000000-0000-0000-0000-000000000000}"/>
          </ac:spMkLst>
        </pc:spChg>
      </pc:sldChg>
      <pc:sldChg chg="delSp">
        <pc:chgData name="Maria Arafah" userId="5a00dd677898d996" providerId="LiveId" clId="{11979B95-C438-CC4C-BBB1-8DE7E442B923}" dt="2020-03-06T14:21:36.983" v="11"/>
        <pc:sldMkLst>
          <pc:docMk/>
          <pc:sldMk cId="1161227041" sldId="316"/>
        </pc:sldMkLst>
        <pc:spChg chg="del">
          <ac:chgData name="Maria Arafah" userId="5a00dd677898d996" providerId="LiveId" clId="{11979B95-C438-CC4C-BBB1-8DE7E442B923}" dt="2020-03-06T14:21:36.983" v="11"/>
          <ac:spMkLst>
            <pc:docMk/>
            <pc:sldMk cId="1161227041" sldId="316"/>
            <ac:spMk id="4" creationId="{00000000-0000-0000-0000-000000000000}"/>
          </ac:spMkLst>
        </pc:spChg>
      </pc:sldChg>
      <pc:sldChg chg="delSp">
        <pc:chgData name="Maria Arafah" userId="5a00dd677898d996" providerId="LiveId" clId="{11979B95-C438-CC4C-BBB1-8DE7E442B923}" dt="2020-03-06T14:21:36.983" v="11"/>
        <pc:sldMkLst>
          <pc:docMk/>
          <pc:sldMk cId="2667025877" sldId="317"/>
        </pc:sldMkLst>
        <pc:spChg chg="del">
          <ac:chgData name="Maria Arafah" userId="5a00dd677898d996" providerId="LiveId" clId="{11979B95-C438-CC4C-BBB1-8DE7E442B923}" dt="2020-03-06T14:21:36.983" v="11"/>
          <ac:spMkLst>
            <pc:docMk/>
            <pc:sldMk cId="2667025877" sldId="317"/>
            <ac:spMk id="5" creationId="{00000000-0000-0000-0000-000000000000}"/>
          </ac:spMkLst>
        </pc:spChg>
      </pc:sldChg>
      <pc:sldChg chg="delSp">
        <pc:chgData name="Maria Arafah" userId="5a00dd677898d996" providerId="LiveId" clId="{11979B95-C438-CC4C-BBB1-8DE7E442B923}" dt="2020-03-06T14:21:36.983" v="11"/>
        <pc:sldMkLst>
          <pc:docMk/>
          <pc:sldMk cId="1052940461" sldId="318"/>
        </pc:sldMkLst>
        <pc:spChg chg="del">
          <ac:chgData name="Maria Arafah" userId="5a00dd677898d996" providerId="LiveId" clId="{11979B95-C438-CC4C-BBB1-8DE7E442B923}" dt="2020-03-06T14:21:36.983" v="11"/>
          <ac:spMkLst>
            <pc:docMk/>
            <pc:sldMk cId="1052940461" sldId="318"/>
            <ac:spMk id="5" creationId="{00000000-0000-0000-0000-000000000000}"/>
          </ac:spMkLst>
        </pc:spChg>
      </pc:sldChg>
      <pc:sldChg chg="delSp">
        <pc:chgData name="Maria Arafah" userId="5a00dd677898d996" providerId="LiveId" clId="{11979B95-C438-CC4C-BBB1-8DE7E442B923}" dt="2020-03-06T14:21:36.983" v="11"/>
        <pc:sldMkLst>
          <pc:docMk/>
          <pc:sldMk cId="3966896065" sldId="319"/>
        </pc:sldMkLst>
        <pc:spChg chg="del">
          <ac:chgData name="Maria Arafah" userId="5a00dd677898d996" providerId="LiveId" clId="{11979B95-C438-CC4C-BBB1-8DE7E442B923}" dt="2020-03-06T14:21:36.983" v="11"/>
          <ac:spMkLst>
            <pc:docMk/>
            <pc:sldMk cId="3966896065" sldId="319"/>
            <ac:spMk id="5" creationId="{00000000-0000-0000-0000-000000000000}"/>
          </ac:spMkLst>
        </pc:spChg>
      </pc:sldChg>
      <pc:sldChg chg="delSp modSp">
        <pc:chgData name="Maria Arafah" userId="5a00dd677898d996" providerId="LiveId" clId="{11979B95-C438-CC4C-BBB1-8DE7E442B923}" dt="2020-03-06T14:40:51.914" v="172" actId="15"/>
        <pc:sldMkLst>
          <pc:docMk/>
          <pc:sldMk cId="13842181" sldId="320"/>
        </pc:sldMkLst>
        <pc:spChg chg="mod">
          <ac:chgData name="Maria Arafah" userId="5a00dd677898d996" providerId="LiveId" clId="{11979B95-C438-CC4C-BBB1-8DE7E442B923}" dt="2020-03-06T14:40:51.914" v="172" actId="15"/>
          <ac:spMkLst>
            <pc:docMk/>
            <pc:sldMk cId="13842181" sldId="320"/>
            <ac:spMk id="3" creationId="{00000000-0000-0000-0000-000000000000}"/>
          </ac:spMkLst>
        </pc:spChg>
        <pc:spChg chg="del">
          <ac:chgData name="Maria Arafah" userId="5a00dd677898d996" providerId="LiveId" clId="{11979B95-C438-CC4C-BBB1-8DE7E442B923}" dt="2020-03-06T14:21:36.983" v="11"/>
          <ac:spMkLst>
            <pc:docMk/>
            <pc:sldMk cId="13842181" sldId="320"/>
            <ac:spMk id="4" creationId="{00000000-0000-0000-0000-000000000000}"/>
          </ac:spMkLst>
        </pc:spChg>
      </pc:sldChg>
      <pc:sldChg chg="delSp modSp">
        <pc:chgData name="Maria Arafah" userId="5a00dd677898d996" providerId="LiveId" clId="{11979B95-C438-CC4C-BBB1-8DE7E442B923}" dt="2020-03-06T14:43:19.644" v="189" actId="20577"/>
        <pc:sldMkLst>
          <pc:docMk/>
          <pc:sldMk cId="3779840707" sldId="321"/>
        </pc:sldMkLst>
        <pc:spChg chg="mod">
          <ac:chgData name="Maria Arafah" userId="5a00dd677898d996" providerId="LiveId" clId="{11979B95-C438-CC4C-BBB1-8DE7E442B923}" dt="2020-03-06T14:43:19.644" v="189" actId="20577"/>
          <ac:spMkLst>
            <pc:docMk/>
            <pc:sldMk cId="3779840707" sldId="321"/>
            <ac:spMk id="3" creationId="{00000000-0000-0000-0000-000000000000}"/>
          </ac:spMkLst>
        </pc:spChg>
        <pc:spChg chg="del">
          <ac:chgData name="Maria Arafah" userId="5a00dd677898d996" providerId="LiveId" clId="{11979B95-C438-CC4C-BBB1-8DE7E442B923}" dt="2020-03-06T14:21:36.983" v="11"/>
          <ac:spMkLst>
            <pc:docMk/>
            <pc:sldMk cId="3779840707" sldId="321"/>
            <ac:spMk id="4" creationId="{00000000-0000-0000-0000-000000000000}"/>
          </ac:spMkLst>
        </pc:spChg>
      </pc:sldChg>
      <pc:sldChg chg="delSp">
        <pc:chgData name="Maria Arafah" userId="5a00dd677898d996" providerId="LiveId" clId="{11979B95-C438-CC4C-BBB1-8DE7E442B923}" dt="2020-03-06T14:21:36.983" v="11"/>
        <pc:sldMkLst>
          <pc:docMk/>
          <pc:sldMk cId="1108628160" sldId="322"/>
        </pc:sldMkLst>
        <pc:spChg chg="del">
          <ac:chgData name="Maria Arafah" userId="5a00dd677898d996" providerId="LiveId" clId="{11979B95-C438-CC4C-BBB1-8DE7E442B923}" dt="2020-03-06T14:21:36.983" v="11"/>
          <ac:spMkLst>
            <pc:docMk/>
            <pc:sldMk cId="1108628160" sldId="322"/>
            <ac:spMk id="4" creationId="{00000000-0000-0000-0000-000000000000}"/>
          </ac:spMkLst>
        </pc:spChg>
      </pc:sldChg>
      <pc:sldChg chg="delSp modSp">
        <pc:chgData name="Maria Arafah" userId="5a00dd677898d996" providerId="LiveId" clId="{11979B95-C438-CC4C-BBB1-8DE7E442B923}" dt="2020-03-06T14:45:00.333" v="206" actId="255"/>
        <pc:sldMkLst>
          <pc:docMk/>
          <pc:sldMk cId="1535505031" sldId="323"/>
        </pc:sldMkLst>
        <pc:spChg chg="mod">
          <ac:chgData name="Maria Arafah" userId="5a00dd677898d996" providerId="LiveId" clId="{11979B95-C438-CC4C-BBB1-8DE7E442B923}" dt="2020-03-06T14:45:00.333" v="206" actId="255"/>
          <ac:spMkLst>
            <pc:docMk/>
            <pc:sldMk cId="1535505031" sldId="323"/>
            <ac:spMk id="3" creationId="{00000000-0000-0000-0000-000000000000}"/>
          </ac:spMkLst>
        </pc:spChg>
        <pc:spChg chg="del">
          <ac:chgData name="Maria Arafah" userId="5a00dd677898d996" providerId="LiveId" clId="{11979B95-C438-CC4C-BBB1-8DE7E442B923}" dt="2020-03-06T14:21:36.983" v="11"/>
          <ac:spMkLst>
            <pc:docMk/>
            <pc:sldMk cId="1535505031" sldId="323"/>
            <ac:spMk id="4" creationId="{00000000-0000-0000-0000-000000000000}"/>
          </ac:spMkLst>
        </pc:spChg>
      </pc:sldChg>
      <pc:sldChg chg="delSp modSp">
        <pc:chgData name="Maria Arafah" userId="5a00dd677898d996" providerId="LiveId" clId="{11979B95-C438-CC4C-BBB1-8DE7E442B923}" dt="2020-03-06T14:45:34.081" v="213" actId="20577"/>
        <pc:sldMkLst>
          <pc:docMk/>
          <pc:sldMk cId="3720760779" sldId="324"/>
        </pc:sldMkLst>
        <pc:spChg chg="mod">
          <ac:chgData name="Maria Arafah" userId="5a00dd677898d996" providerId="LiveId" clId="{11979B95-C438-CC4C-BBB1-8DE7E442B923}" dt="2020-03-06T14:45:34.081" v="213" actId="20577"/>
          <ac:spMkLst>
            <pc:docMk/>
            <pc:sldMk cId="3720760779" sldId="324"/>
            <ac:spMk id="3" creationId="{00000000-0000-0000-0000-000000000000}"/>
          </ac:spMkLst>
        </pc:spChg>
        <pc:spChg chg="del">
          <ac:chgData name="Maria Arafah" userId="5a00dd677898d996" providerId="LiveId" clId="{11979B95-C438-CC4C-BBB1-8DE7E442B923}" dt="2020-03-06T14:21:36.983" v="11"/>
          <ac:spMkLst>
            <pc:docMk/>
            <pc:sldMk cId="3720760779" sldId="324"/>
            <ac:spMk id="4" creationId="{00000000-0000-0000-0000-000000000000}"/>
          </ac:spMkLst>
        </pc:spChg>
      </pc:sldChg>
      <pc:sldChg chg="delSp modSp">
        <pc:chgData name="Maria Arafah" userId="5a00dd677898d996" providerId="LiveId" clId="{11979B95-C438-CC4C-BBB1-8DE7E442B923}" dt="2020-03-06T14:46:15.376" v="231" actId="20577"/>
        <pc:sldMkLst>
          <pc:docMk/>
          <pc:sldMk cId="4110369808" sldId="325"/>
        </pc:sldMkLst>
        <pc:spChg chg="mod">
          <ac:chgData name="Maria Arafah" userId="5a00dd677898d996" providerId="LiveId" clId="{11979B95-C438-CC4C-BBB1-8DE7E442B923}" dt="2020-03-06T14:46:15.376" v="231" actId="20577"/>
          <ac:spMkLst>
            <pc:docMk/>
            <pc:sldMk cId="4110369808" sldId="325"/>
            <ac:spMk id="3" creationId="{00000000-0000-0000-0000-000000000000}"/>
          </ac:spMkLst>
        </pc:spChg>
        <pc:spChg chg="del">
          <ac:chgData name="Maria Arafah" userId="5a00dd677898d996" providerId="LiveId" clId="{11979B95-C438-CC4C-BBB1-8DE7E442B923}" dt="2020-03-06T14:21:36.983" v="11"/>
          <ac:spMkLst>
            <pc:docMk/>
            <pc:sldMk cId="4110369808" sldId="325"/>
            <ac:spMk id="4" creationId="{00000000-0000-0000-0000-000000000000}"/>
          </ac:spMkLst>
        </pc:spChg>
      </pc:sldChg>
      <pc:sldChg chg="delSp modSp">
        <pc:chgData name="Maria Arafah" userId="5a00dd677898d996" providerId="LiveId" clId="{11979B95-C438-CC4C-BBB1-8DE7E442B923}" dt="2020-03-06T14:47:08.073" v="249" actId="20577"/>
        <pc:sldMkLst>
          <pc:docMk/>
          <pc:sldMk cId="1646926101" sldId="326"/>
        </pc:sldMkLst>
        <pc:spChg chg="mod">
          <ac:chgData name="Maria Arafah" userId="5a00dd677898d996" providerId="LiveId" clId="{11979B95-C438-CC4C-BBB1-8DE7E442B923}" dt="2020-03-06T14:47:08.073" v="249" actId="20577"/>
          <ac:spMkLst>
            <pc:docMk/>
            <pc:sldMk cId="1646926101" sldId="326"/>
            <ac:spMk id="3" creationId="{00000000-0000-0000-0000-000000000000}"/>
          </ac:spMkLst>
        </pc:spChg>
        <pc:spChg chg="del">
          <ac:chgData name="Maria Arafah" userId="5a00dd677898d996" providerId="LiveId" clId="{11979B95-C438-CC4C-BBB1-8DE7E442B923}" dt="2020-03-06T14:21:36.983" v="11"/>
          <ac:spMkLst>
            <pc:docMk/>
            <pc:sldMk cId="1646926101" sldId="326"/>
            <ac:spMk id="4" creationId="{00000000-0000-0000-0000-000000000000}"/>
          </ac:spMkLst>
        </pc:spChg>
      </pc:sldChg>
      <pc:sldChg chg="delSp">
        <pc:chgData name="Maria Arafah" userId="5a00dd677898d996" providerId="LiveId" clId="{11979B95-C438-CC4C-BBB1-8DE7E442B923}" dt="2020-03-06T14:21:36.983" v="11"/>
        <pc:sldMkLst>
          <pc:docMk/>
          <pc:sldMk cId="892095411" sldId="327"/>
        </pc:sldMkLst>
        <pc:spChg chg="del">
          <ac:chgData name="Maria Arafah" userId="5a00dd677898d996" providerId="LiveId" clId="{11979B95-C438-CC4C-BBB1-8DE7E442B923}" dt="2020-03-06T14:21:36.983" v="11"/>
          <ac:spMkLst>
            <pc:docMk/>
            <pc:sldMk cId="892095411" sldId="327"/>
            <ac:spMk id="4" creationId="{00000000-0000-0000-0000-000000000000}"/>
          </ac:spMkLst>
        </pc:spChg>
      </pc:sldChg>
      <pc:sldChg chg="delSp">
        <pc:chgData name="Maria Arafah" userId="5a00dd677898d996" providerId="LiveId" clId="{11979B95-C438-CC4C-BBB1-8DE7E442B923}" dt="2020-03-06T14:21:36.983" v="11"/>
        <pc:sldMkLst>
          <pc:docMk/>
          <pc:sldMk cId="1685639980" sldId="328"/>
        </pc:sldMkLst>
        <pc:spChg chg="del">
          <ac:chgData name="Maria Arafah" userId="5a00dd677898d996" providerId="LiveId" clId="{11979B95-C438-CC4C-BBB1-8DE7E442B923}" dt="2020-03-06T14:21:36.983" v="11"/>
          <ac:spMkLst>
            <pc:docMk/>
            <pc:sldMk cId="1685639980" sldId="328"/>
            <ac:spMk id="4" creationId="{00000000-0000-0000-0000-000000000000}"/>
          </ac:spMkLst>
        </pc:spChg>
      </pc:sldChg>
      <pc:sldChg chg="delSp">
        <pc:chgData name="Maria Arafah" userId="5a00dd677898d996" providerId="LiveId" clId="{11979B95-C438-CC4C-BBB1-8DE7E442B923}" dt="2020-03-06T14:21:36.983" v="11"/>
        <pc:sldMkLst>
          <pc:docMk/>
          <pc:sldMk cId="783886499" sldId="329"/>
        </pc:sldMkLst>
        <pc:spChg chg="del">
          <ac:chgData name="Maria Arafah" userId="5a00dd677898d996" providerId="LiveId" clId="{11979B95-C438-CC4C-BBB1-8DE7E442B923}" dt="2020-03-06T14:21:36.983" v="11"/>
          <ac:spMkLst>
            <pc:docMk/>
            <pc:sldMk cId="783886499" sldId="329"/>
            <ac:spMk id="4" creationId="{00000000-0000-0000-0000-000000000000}"/>
          </ac:spMkLst>
        </pc:spChg>
      </pc:sldChg>
      <pc:sldChg chg="delSp modSp">
        <pc:chgData name="Maria Arafah" userId="5a00dd677898d996" providerId="LiveId" clId="{11979B95-C438-CC4C-BBB1-8DE7E442B923}" dt="2020-03-06T14:47:35.642" v="254" actId="20577"/>
        <pc:sldMkLst>
          <pc:docMk/>
          <pc:sldMk cId="2302283453" sldId="330"/>
        </pc:sldMkLst>
        <pc:spChg chg="mod">
          <ac:chgData name="Maria Arafah" userId="5a00dd677898d996" providerId="LiveId" clId="{11979B95-C438-CC4C-BBB1-8DE7E442B923}" dt="2020-03-06T14:47:35.642" v="254" actId="20577"/>
          <ac:spMkLst>
            <pc:docMk/>
            <pc:sldMk cId="2302283453" sldId="330"/>
            <ac:spMk id="3" creationId="{00000000-0000-0000-0000-000000000000}"/>
          </ac:spMkLst>
        </pc:spChg>
        <pc:spChg chg="del">
          <ac:chgData name="Maria Arafah" userId="5a00dd677898d996" providerId="LiveId" clId="{11979B95-C438-CC4C-BBB1-8DE7E442B923}" dt="2020-03-06T14:21:36.983" v="11"/>
          <ac:spMkLst>
            <pc:docMk/>
            <pc:sldMk cId="2302283453" sldId="330"/>
            <ac:spMk id="4" creationId="{00000000-0000-0000-0000-000000000000}"/>
          </ac:spMkLst>
        </pc:spChg>
      </pc:sldChg>
      <pc:sldChg chg="delSp modSp">
        <pc:chgData name="Maria Arafah" userId="5a00dd677898d996" providerId="LiveId" clId="{11979B95-C438-CC4C-BBB1-8DE7E442B923}" dt="2020-03-06T14:48:52.295" v="258" actId="20577"/>
        <pc:sldMkLst>
          <pc:docMk/>
          <pc:sldMk cId="222019011" sldId="331"/>
        </pc:sldMkLst>
        <pc:spChg chg="mod">
          <ac:chgData name="Maria Arafah" userId="5a00dd677898d996" providerId="LiveId" clId="{11979B95-C438-CC4C-BBB1-8DE7E442B923}" dt="2020-03-06T14:48:52.295" v="258" actId="20577"/>
          <ac:spMkLst>
            <pc:docMk/>
            <pc:sldMk cId="222019011" sldId="331"/>
            <ac:spMk id="3" creationId="{00000000-0000-0000-0000-000000000000}"/>
          </ac:spMkLst>
        </pc:spChg>
        <pc:spChg chg="del">
          <ac:chgData name="Maria Arafah" userId="5a00dd677898d996" providerId="LiveId" clId="{11979B95-C438-CC4C-BBB1-8DE7E442B923}" dt="2020-03-06T14:21:36.983" v="11"/>
          <ac:spMkLst>
            <pc:docMk/>
            <pc:sldMk cId="222019011" sldId="331"/>
            <ac:spMk id="4" creationId="{00000000-0000-0000-0000-000000000000}"/>
          </ac:spMkLst>
        </pc:spChg>
      </pc:sldChg>
      <pc:sldChg chg="delSp">
        <pc:chgData name="Maria Arafah" userId="5a00dd677898d996" providerId="LiveId" clId="{11979B95-C438-CC4C-BBB1-8DE7E442B923}" dt="2020-03-06T14:21:36.983" v="11"/>
        <pc:sldMkLst>
          <pc:docMk/>
          <pc:sldMk cId="452571149" sldId="332"/>
        </pc:sldMkLst>
        <pc:spChg chg="del">
          <ac:chgData name="Maria Arafah" userId="5a00dd677898d996" providerId="LiveId" clId="{11979B95-C438-CC4C-BBB1-8DE7E442B923}" dt="2020-03-06T14:21:36.983" v="11"/>
          <ac:spMkLst>
            <pc:docMk/>
            <pc:sldMk cId="452571149" sldId="332"/>
            <ac:spMk id="4" creationId="{00000000-0000-0000-0000-000000000000}"/>
          </ac:spMkLst>
        </pc:spChg>
      </pc:sldChg>
      <pc:sldChg chg="delSp modSp">
        <pc:chgData name="Maria Arafah" userId="5a00dd677898d996" providerId="LiveId" clId="{11979B95-C438-CC4C-BBB1-8DE7E442B923}" dt="2020-03-06T14:49:31.150" v="270" actId="20577"/>
        <pc:sldMkLst>
          <pc:docMk/>
          <pc:sldMk cId="4257220130" sldId="333"/>
        </pc:sldMkLst>
        <pc:spChg chg="mod">
          <ac:chgData name="Maria Arafah" userId="5a00dd677898d996" providerId="LiveId" clId="{11979B95-C438-CC4C-BBB1-8DE7E442B923}" dt="2020-03-06T14:49:31.150" v="270" actId="20577"/>
          <ac:spMkLst>
            <pc:docMk/>
            <pc:sldMk cId="4257220130" sldId="333"/>
            <ac:spMk id="3" creationId="{00000000-0000-0000-0000-000000000000}"/>
          </ac:spMkLst>
        </pc:spChg>
        <pc:spChg chg="del">
          <ac:chgData name="Maria Arafah" userId="5a00dd677898d996" providerId="LiveId" clId="{11979B95-C438-CC4C-BBB1-8DE7E442B923}" dt="2020-03-06T14:21:36.983" v="11"/>
          <ac:spMkLst>
            <pc:docMk/>
            <pc:sldMk cId="4257220130" sldId="333"/>
            <ac:spMk id="4" creationId="{00000000-0000-0000-0000-000000000000}"/>
          </ac:spMkLst>
        </pc:spChg>
      </pc:sldChg>
      <pc:sldChg chg="delSp modSp">
        <pc:chgData name="Maria Arafah" userId="5a00dd677898d996" providerId="LiveId" clId="{11979B95-C438-CC4C-BBB1-8DE7E442B923}" dt="2020-03-06T14:49:56.111" v="284" actId="20577"/>
        <pc:sldMkLst>
          <pc:docMk/>
          <pc:sldMk cId="1563381852" sldId="334"/>
        </pc:sldMkLst>
        <pc:spChg chg="mod">
          <ac:chgData name="Maria Arafah" userId="5a00dd677898d996" providerId="LiveId" clId="{11979B95-C438-CC4C-BBB1-8DE7E442B923}" dt="2020-03-06T14:49:56.111" v="284" actId="20577"/>
          <ac:spMkLst>
            <pc:docMk/>
            <pc:sldMk cId="1563381852" sldId="334"/>
            <ac:spMk id="3" creationId="{00000000-0000-0000-0000-000000000000}"/>
          </ac:spMkLst>
        </pc:spChg>
        <pc:spChg chg="del">
          <ac:chgData name="Maria Arafah" userId="5a00dd677898d996" providerId="LiveId" clId="{11979B95-C438-CC4C-BBB1-8DE7E442B923}" dt="2020-03-06T14:21:36.983" v="11"/>
          <ac:spMkLst>
            <pc:docMk/>
            <pc:sldMk cId="1563381852" sldId="334"/>
            <ac:spMk id="4" creationId="{00000000-0000-0000-0000-000000000000}"/>
          </ac:spMkLst>
        </pc:spChg>
      </pc:sldChg>
      <pc:sldChg chg="delSp modSp">
        <pc:chgData name="Maria Arafah" userId="5a00dd677898d996" providerId="LiveId" clId="{11979B95-C438-CC4C-BBB1-8DE7E442B923}" dt="2020-03-06T14:50:52.938" v="286" actId="20577"/>
        <pc:sldMkLst>
          <pc:docMk/>
          <pc:sldMk cId="3576903790" sldId="335"/>
        </pc:sldMkLst>
        <pc:spChg chg="del">
          <ac:chgData name="Maria Arafah" userId="5a00dd677898d996" providerId="LiveId" clId="{11979B95-C438-CC4C-BBB1-8DE7E442B923}" dt="2020-03-06T14:21:36.983" v="11"/>
          <ac:spMkLst>
            <pc:docMk/>
            <pc:sldMk cId="3576903790" sldId="335"/>
            <ac:spMk id="2" creationId="{00000000-0000-0000-0000-000000000000}"/>
          </ac:spMkLst>
        </pc:spChg>
        <pc:spChg chg="mod">
          <ac:chgData name="Maria Arafah" userId="5a00dd677898d996" providerId="LiveId" clId="{11979B95-C438-CC4C-BBB1-8DE7E442B923}" dt="2020-03-06T14:50:52.938" v="286" actId="20577"/>
          <ac:spMkLst>
            <pc:docMk/>
            <pc:sldMk cId="3576903790" sldId="335"/>
            <ac:spMk id="6" creationId="{00000000-0000-0000-0000-000000000000}"/>
          </ac:spMkLst>
        </pc:spChg>
      </pc:sldChg>
      <pc:sldChg chg="delSp modSp">
        <pc:chgData name="Maria Arafah" userId="5a00dd677898d996" providerId="LiveId" clId="{11979B95-C438-CC4C-BBB1-8DE7E442B923}" dt="2020-03-06T14:51:27.282" v="288" actId="20577"/>
        <pc:sldMkLst>
          <pc:docMk/>
          <pc:sldMk cId="2242947199" sldId="336"/>
        </pc:sldMkLst>
        <pc:spChg chg="mod">
          <ac:chgData name="Maria Arafah" userId="5a00dd677898d996" providerId="LiveId" clId="{11979B95-C438-CC4C-BBB1-8DE7E442B923}" dt="2020-03-06T14:51:27.282" v="288" actId="20577"/>
          <ac:spMkLst>
            <pc:docMk/>
            <pc:sldMk cId="2242947199" sldId="336"/>
            <ac:spMk id="3" creationId="{00000000-0000-0000-0000-000000000000}"/>
          </ac:spMkLst>
        </pc:spChg>
        <pc:spChg chg="del">
          <ac:chgData name="Maria Arafah" userId="5a00dd677898d996" providerId="LiveId" clId="{11979B95-C438-CC4C-BBB1-8DE7E442B923}" dt="2020-03-06T14:21:36.983" v="11"/>
          <ac:spMkLst>
            <pc:docMk/>
            <pc:sldMk cId="2242947199" sldId="336"/>
            <ac:spMk id="4" creationId="{00000000-0000-0000-0000-000000000000}"/>
          </ac:spMkLst>
        </pc:spChg>
      </pc:sldChg>
      <pc:sldChg chg="delSp">
        <pc:chgData name="Maria Arafah" userId="5a00dd677898d996" providerId="LiveId" clId="{11979B95-C438-CC4C-BBB1-8DE7E442B923}" dt="2020-03-06T14:21:36.983" v="11"/>
        <pc:sldMkLst>
          <pc:docMk/>
          <pc:sldMk cId="2402176197" sldId="337"/>
        </pc:sldMkLst>
        <pc:spChg chg="del">
          <ac:chgData name="Maria Arafah" userId="5a00dd677898d996" providerId="LiveId" clId="{11979B95-C438-CC4C-BBB1-8DE7E442B923}" dt="2020-03-06T14:21:36.983" v="11"/>
          <ac:spMkLst>
            <pc:docMk/>
            <pc:sldMk cId="2402176197" sldId="337"/>
            <ac:spMk id="4" creationId="{00000000-0000-0000-0000-000000000000}"/>
          </ac:spMkLst>
        </pc:spChg>
      </pc:sldChg>
      <pc:sldChg chg="delSp">
        <pc:chgData name="Maria Arafah" userId="5a00dd677898d996" providerId="LiveId" clId="{11979B95-C438-CC4C-BBB1-8DE7E442B923}" dt="2020-03-06T14:21:36.983" v="11"/>
        <pc:sldMkLst>
          <pc:docMk/>
          <pc:sldMk cId="1671718812" sldId="338"/>
        </pc:sldMkLst>
        <pc:spChg chg="del">
          <ac:chgData name="Maria Arafah" userId="5a00dd677898d996" providerId="LiveId" clId="{11979B95-C438-CC4C-BBB1-8DE7E442B923}" dt="2020-03-06T14:21:36.983" v="11"/>
          <ac:spMkLst>
            <pc:docMk/>
            <pc:sldMk cId="1671718812" sldId="338"/>
            <ac:spMk id="4" creationId="{00000000-0000-0000-0000-000000000000}"/>
          </ac:spMkLst>
        </pc:spChg>
      </pc:sldChg>
      <pc:sldChg chg="delSp">
        <pc:chgData name="Maria Arafah" userId="5a00dd677898d996" providerId="LiveId" clId="{11979B95-C438-CC4C-BBB1-8DE7E442B923}" dt="2020-03-06T14:21:36.983" v="11"/>
        <pc:sldMkLst>
          <pc:docMk/>
          <pc:sldMk cId="1585890753" sldId="339"/>
        </pc:sldMkLst>
        <pc:spChg chg="del">
          <ac:chgData name="Maria Arafah" userId="5a00dd677898d996" providerId="LiveId" clId="{11979B95-C438-CC4C-BBB1-8DE7E442B923}" dt="2020-03-06T14:21:36.983" v="11"/>
          <ac:spMkLst>
            <pc:docMk/>
            <pc:sldMk cId="1585890753" sldId="339"/>
            <ac:spMk id="4" creationId="{00000000-0000-0000-0000-000000000000}"/>
          </ac:spMkLst>
        </pc:spChg>
      </pc:sldChg>
      <pc:sldChg chg="delSp">
        <pc:chgData name="Maria Arafah" userId="5a00dd677898d996" providerId="LiveId" clId="{11979B95-C438-CC4C-BBB1-8DE7E442B923}" dt="2020-03-06T14:21:36.983" v="11"/>
        <pc:sldMkLst>
          <pc:docMk/>
          <pc:sldMk cId="1750607080" sldId="340"/>
        </pc:sldMkLst>
        <pc:spChg chg="del">
          <ac:chgData name="Maria Arafah" userId="5a00dd677898d996" providerId="LiveId" clId="{11979B95-C438-CC4C-BBB1-8DE7E442B923}" dt="2020-03-06T14:21:36.983" v="11"/>
          <ac:spMkLst>
            <pc:docMk/>
            <pc:sldMk cId="1750607080" sldId="340"/>
            <ac:spMk id="4" creationId="{00000000-0000-0000-0000-000000000000}"/>
          </ac:spMkLst>
        </pc:spChg>
      </pc:sldChg>
      <pc:sldChg chg="delSp">
        <pc:chgData name="Maria Arafah" userId="5a00dd677898d996" providerId="LiveId" clId="{11979B95-C438-CC4C-BBB1-8DE7E442B923}" dt="2020-03-06T14:21:36.983" v="11"/>
        <pc:sldMkLst>
          <pc:docMk/>
          <pc:sldMk cId="2834352671" sldId="341"/>
        </pc:sldMkLst>
        <pc:spChg chg="del">
          <ac:chgData name="Maria Arafah" userId="5a00dd677898d996" providerId="LiveId" clId="{11979B95-C438-CC4C-BBB1-8DE7E442B923}" dt="2020-03-06T14:21:36.983" v="11"/>
          <ac:spMkLst>
            <pc:docMk/>
            <pc:sldMk cId="2834352671" sldId="341"/>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A5FF14-47BF-D14D-A7FA-3183DB00C891}" type="datetimeFigureOut">
              <a:rPr lang="en-US" smtClean="0"/>
              <a:t>3/6/20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28CDFC-8A61-5741-AB5C-6F30A3EC0C12}" type="slidenum">
              <a:rPr lang="en-US" smtClean="0"/>
              <a:t>‹#›</a:t>
            </a:fld>
            <a:endParaRPr lang="en-US"/>
          </a:p>
        </p:txBody>
      </p:sp>
    </p:spTree>
    <p:extLst>
      <p:ext uri="{BB962C8B-B14F-4D97-AF65-F5344CB8AC3E}">
        <p14:creationId xmlns:p14="http://schemas.microsoft.com/office/powerpoint/2010/main" val="2413310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DA82D7-3541-774B-92E5-0A9DE7E412ED}" type="datetimeFigureOut">
              <a:rPr lang="en-US" smtClean="0"/>
              <a:t>3/6/20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55975-D5BA-0846-8581-F9A7B338B8A4}" type="slidenum">
              <a:rPr lang="en-US" smtClean="0"/>
              <a:t>‹#›</a:t>
            </a:fld>
            <a:endParaRPr lang="en-US"/>
          </a:p>
        </p:txBody>
      </p:sp>
    </p:spTree>
    <p:extLst>
      <p:ext uri="{BB962C8B-B14F-4D97-AF65-F5344CB8AC3E}">
        <p14:creationId xmlns:p14="http://schemas.microsoft.com/office/powerpoint/2010/main" val="3697748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3/31/19</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spTree>
    <p:extLst>
      <p:ext uri="{BB962C8B-B14F-4D97-AF65-F5344CB8AC3E}">
        <p14:creationId xmlns:p14="http://schemas.microsoft.com/office/powerpoint/2010/main" val="38937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3642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99484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r>
              <a:rPr lang="en-US"/>
              <a:t>3/31/19</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r>
              <a:rPr lang="en-US"/>
              <a:t>3/31/19</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3/31/19</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r>
              <a:rPr lang="en-US"/>
              <a:t>3/31/19</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r>
              <a:rPr lang="en-US"/>
              <a:t>3/31/19</a:t>
            </a:r>
          </a:p>
        </p:txBody>
      </p:sp>
      <p:sp>
        <p:nvSpPr>
          <p:cNvPr id="8" name="Footer Placeholder 7"/>
          <p:cNvSpPr>
            <a:spLocks noGrp="1"/>
          </p:cNvSpPr>
          <p:nvPr>
            <p:ph type="ftr" sz="quarter" idx="11"/>
          </p:nvPr>
        </p:nvSpPr>
        <p:spPr>
          <a:xfrm>
            <a:off x="1120588" y="188259"/>
            <a:ext cx="2895600" cy="365125"/>
          </a:xfrm>
        </p:spPr>
        <p:txBody>
          <a:bodyPr/>
          <a:lstStyle/>
          <a:p>
            <a:r>
              <a:rPr lang="hr-HR"/>
              <a:t>REPR 224</a:t>
            </a:r>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3/31/19</a:t>
            </a:r>
          </a:p>
        </p:txBody>
      </p:sp>
      <p:sp>
        <p:nvSpPr>
          <p:cNvPr id="4" name="Footer Placeholder 3"/>
          <p:cNvSpPr>
            <a:spLocks noGrp="1"/>
          </p:cNvSpPr>
          <p:nvPr>
            <p:ph type="ftr" sz="quarter" idx="11"/>
          </p:nvPr>
        </p:nvSpPr>
        <p:spPr/>
        <p:txBody>
          <a:bodyPr/>
          <a:lstStyle/>
          <a:p>
            <a:r>
              <a:rPr lang="hr-HR"/>
              <a:t>REPR 224</a:t>
            </a:r>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3/31/19</a:t>
            </a:r>
          </a:p>
        </p:txBody>
      </p:sp>
      <p:sp>
        <p:nvSpPr>
          <p:cNvPr id="3" name="Footer Placeholder 2"/>
          <p:cNvSpPr>
            <a:spLocks noGrp="1"/>
          </p:cNvSpPr>
          <p:nvPr>
            <p:ph type="ftr" sz="quarter" idx="11"/>
          </p:nvPr>
        </p:nvSpPr>
        <p:spPr/>
        <p:txBody>
          <a:bodyPr/>
          <a:lstStyle/>
          <a:p>
            <a:r>
              <a:rPr lang="hr-HR"/>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3/31/19</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2914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r>
              <a:rPr lang="en-US"/>
              <a:t>3/31/19</a:t>
            </a:r>
            <a:endParaRPr lang="en-US" dirty="0"/>
          </a:p>
        </p:txBody>
      </p:sp>
      <p:sp>
        <p:nvSpPr>
          <p:cNvPr id="6" name="Footer Placeholder 5"/>
          <p:cNvSpPr>
            <a:spLocks noGrp="1"/>
          </p:cNvSpPr>
          <p:nvPr>
            <p:ph type="ftr" sz="quarter" idx="11"/>
          </p:nvPr>
        </p:nvSpPr>
        <p:spPr/>
        <p:txBody>
          <a:bodyPr/>
          <a:lstStyle/>
          <a:p>
            <a:r>
              <a:rPr lang="hr-HR"/>
              <a:t>REPR 224</a:t>
            </a:r>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r>
              <a:rPr lang="en-US"/>
              <a:t>3/31/19</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r>
              <a:rPr lang="en-US"/>
              <a:t>3/31/19</a:t>
            </a:r>
            <a:endParaRPr lang="en-US" dirty="0"/>
          </a:p>
        </p:txBody>
      </p:sp>
      <p:sp>
        <p:nvSpPr>
          <p:cNvPr id="5" name="Footer Placeholder 4"/>
          <p:cNvSpPr>
            <a:spLocks noGrp="1"/>
          </p:cNvSpPr>
          <p:nvPr>
            <p:ph type="ftr" sz="quarter" idx="11"/>
          </p:nvPr>
        </p:nvSpPr>
        <p:spPr/>
        <p:txBody>
          <a:bodyPr/>
          <a:lstStyle/>
          <a:p>
            <a:r>
              <a:rPr lang="hr-HR"/>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3/31/19</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spTree>
    <p:extLst>
      <p:ext uri="{BB962C8B-B14F-4D97-AF65-F5344CB8AC3E}">
        <p14:creationId xmlns:p14="http://schemas.microsoft.com/office/powerpoint/2010/main" val="2474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3/31/19</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1591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3/31/19</a:t>
            </a:r>
          </a:p>
        </p:txBody>
      </p:sp>
      <p:sp>
        <p:nvSpPr>
          <p:cNvPr id="8" name="Footer Placeholder 7"/>
          <p:cNvSpPr>
            <a:spLocks noGrp="1"/>
          </p:cNvSpPr>
          <p:nvPr>
            <p:ph type="ftr" sz="quarter" idx="11"/>
          </p:nvPr>
        </p:nvSpPr>
        <p:spPr/>
        <p:txBody>
          <a:bodyPr/>
          <a:lstStyle/>
          <a:p>
            <a:r>
              <a:rPr lang="hr-HR"/>
              <a:t>REPR 224</a:t>
            </a:r>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4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3/31/19</a:t>
            </a:r>
          </a:p>
        </p:txBody>
      </p:sp>
      <p:sp>
        <p:nvSpPr>
          <p:cNvPr id="4" name="Footer Placeholder 3"/>
          <p:cNvSpPr>
            <a:spLocks noGrp="1"/>
          </p:cNvSpPr>
          <p:nvPr>
            <p:ph type="ftr" sz="quarter" idx="11"/>
          </p:nvPr>
        </p:nvSpPr>
        <p:spPr/>
        <p:txBody>
          <a:bodyPr/>
          <a:lstStyle/>
          <a:p>
            <a:r>
              <a:rPr lang="hr-HR"/>
              <a:t>REPR 224</a:t>
            </a:r>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49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3/31/19</a:t>
            </a:r>
          </a:p>
        </p:txBody>
      </p:sp>
      <p:sp>
        <p:nvSpPr>
          <p:cNvPr id="3" name="Footer Placeholder 2"/>
          <p:cNvSpPr>
            <a:spLocks noGrp="1"/>
          </p:cNvSpPr>
          <p:nvPr>
            <p:ph type="ftr" sz="quarter" idx="11"/>
          </p:nvPr>
        </p:nvSpPr>
        <p:spPr/>
        <p:txBody>
          <a:bodyPr/>
          <a:lstStyle/>
          <a:p>
            <a:r>
              <a:rPr lang="hr-HR"/>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29297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3/31/19</a:t>
            </a:r>
            <a:endParaRPr lang="en-US" dirty="0"/>
          </a:p>
        </p:txBody>
      </p:sp>
      <p:sp>
        <p:nvSpPr>
          <p:cNvPr id="6" name="Footer Placeholder 5"/>
          <p:cNvSpPr>
            <a:spLocks noGrp="1"/>
          </p:cNvSpPr>
          <p:nvPr>
            <p:ph type="ftr" sz="quarter" idx="11"/>
          </p:nvPr>
        </p:nvSpPr>
        <p:spPr/>
        <p:txBody>
          <a:bodyPr/>
          <a:lstStyle/>
          <a:p>
            <a:r>
              <a:rPr lang="hr-HR"/>
              <a:t>REPR 224</a:t>
            </a:r>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6626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3/31/19</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29783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lang="en-US"/>
              <a:t>3/31/19</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lang="hr-HR"/>
              <a:t>REPR 224</a:t>
            </a:r>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1950889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r>
              <a:rPr lang="en-US"/>
              <a:t>3/31/19</a:t>
            </a:r>
            <a:endParaRPr lang="en-US" dirty="0"/>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r>
              <a:rPr lang="hr-HR"/>
              <a:t>REPR 224</a:t>
            </a:r>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99F1CA9D-7821-47AD-A6E4-8DB98AEA0B3D}"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406640" cy="1472184"/>
          </a:xfrm>
        </p:spPr>
        <p:txBody>
          <a:bodyPr rtlCol="0">
            <a:noAutofit/>
          </a:bodyPr>
          <a:lstStyle/>
          <a:p>
            <a:pPr fontAlgn="auto">
              <a:spcAft>
                <a:spcPts val="0"/>
              </a:spcAft>
              <a:defRPr/>
            </a:pPr>
            <a:r>
              <a:rPr lang="en-US" sz="2400" b="1" dirty="0"/>
              <a:t>Ectopic Pregnancy, Spontaneous Abortion And Gestational Trophoblastic Disease.</a:t>
            </a:r>
          </a:p>
        </p:txBody>
      </p:sp>
      <p:sp>
        <p:nvSpPr>
          <p:cNvPr id="4" name="Subtitle 3"/>
          <p:cNvSpPr>
            <a:spLocks noGrp="1"/>
          </p:cNvSpPr>
          <p:nvPr>
            <p:ph type="subTitle" idx="1"/>
          </p:nvPr>
        </p:nvSpPr>
        <p:spPr>
          <a:xfrm>
            <a:off x="914400" y="3962400"/>
            <a:ext cx="7406640" cy="1752600"/>
          </a:xfrm>
        </p:spPr>
        <p:txBody>
          <a:bodyPr>
            <a:normAutofit/>
          </a:bodyPr>
          <a:lstStyle/>
          <a:p>
            <a:pPr algn="ctr">
              <a:buClr>
                <a:srgbClr val="404040"/>
              </a:buClr>
            </a:pPr>
            <a:r>
              <a:rPr lang="en-US" i="1" dirty="0">
                <a:solidFill>
                  <a:srgbClr val="404040"/>
                </a:solidFill>
                <a:latin typeface="Arial" charset="0"/>
                <a:ea typeface="ＭＳ Ｐゴシック" charset="0"/>
                <a:cs typeface="Arial" charset="0"/>
              </a:rPr>
              <a:t>Dr. Maria A. Arafah</a:t>
            </a:r>
          </a:p>
          <a:p>
            <a:pPr algn="ctr">
              <a:buClr>
                <a:srgbClr val="404040"/>
              </a:buClr>
            </a:pPr>
            <a:r>
              <a:rPr lang="en-US" i="1" dirty="0">
                <a:solidFill>
                  <a:srgbClr val="404040"/>
                </a:solidFill>
                <a:latin typeface="Arial" charset="0"/>
                <a:ea typeface="ＭＳ Ｐゴシック" charset="0"/>
                <a:cs typeface="Arial" charset="0"/>
              </a:rPr>
              <a:t>Associate Professor </a:t>
            </a:r>
            <a:r>
              <a:rPr lang="mr-IN" i="1" dirty="0">
                <a:solidFill>
                  <a:srgbClr val="404040"/>
                </a:solidFill>
                <a:latin typeface="Arial" charset="0"/>
                <a:ea typeface="ＭＳ Ｐゴシック" charset="0"/>
                <a:cs typeface="Arial" charset="0"/>
              </a:rPr>
              <a:t>–</a:t>
            </a:r>
            <a:r>
              <a:rPr lang="en-US" i="1" dirty="0">
                <a:solidFill>
                  <a:srgbClr val="404040"/>
                </a:solidFill>
                <a:latin typeface="Arial" charset="0"/>
                <a:ea typeface="ＭＳ Ｐゴシック" charset="0"/>
                <a:cs typeface="Arial" charset="0"/>
              </a:rPr>
              <a:t> Department of Pathology</a:t>
            </a:r>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Ectopic Pregnancy</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10</a:t>
            </a:fld>
            <a:endParaRPr lang="en-US"/>
          </a:p>
        </p:txBody>
      </p:sp>
      <p:pic>
        <p:nvPicPr>
          <p:cNvPr id="7" name="Picture 2" descr="http://www.pathguy.com/lectures/ectopic.jpg"/>
          <p:cNvPicPr>
            <a:picLocks noChangeAspect="1" noChangeArrowheads="1"/>
          </p:cNvPicPr>
          <p:nvPr/>
        </p:nvPicPr>
        <p:blipFill>
          <a:blip r:embed="rId2" cstate="print"/>
          <a:srcRect/>
          <a:stretch>
            <a:fillRect/>
          </a:stretch>
        </p:blipFill>
        <p:spPr bwMode="auto">
          <a:xfrm>
            <a:off x="1676400" y="2036618"/>
            <a:ext cx="6169074" cy="4611229"/>
          </a:xfrm>
          <a:prstGeom prst="rect">
            <a:avLst/>
          </a:prstGeom>
          <a:noFill/>
        </p:spPr>
      </p:pic>
    </p:spTree>
    <p:extLst>
      <p:ext uri="{BB962C8B-B14F-4D97-AF65-F5344CB8AC3E}">
        <p14:creationId xmlns:p14="http://schemas.microsoft.com/office/powerpoint/2010/main" val="37996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Spontaneous Abortion/Miscarriage</a:t>
            </a:r>
          </a:p>
        </p:txBody>
      </p:sp>
      <p:sp>
        <p:nvSpPr>
          <p:cNvPr id="3" name="Content Placeholder 2"/>
          <p:cNvSpPr>
            <a:spLocks noGrp="1"/>
          </p:cNvSpPr>
          <p:nvPr>
            <p:ph idx="1"/>
          </p:nvPr>
        </p:nvSpPr>
        <p:spPr/>
        <p:txBody>
          <a:bodyPr vert="horz" lIns="91440" tIns="45720" rIns="91440" bIns="45720" rtlCol="0">
            <a:normAutofit lnSpcReduction="10000"/>
          </a:bodyPr>
          <a:lstStyle/>
          <a:p>
            <a:r>
              <a:rPr lang="en-US" dirty="0">
                <a:solidFill>
                  <a:srgbClr val="000000"/>
                </a:solidFill>
              </a:rPr>
              <a:t>It is the spontaneous end of a pregnancy at a stage where the embryo or fetus is incapable of surviving. </a:t>
            </a:r>
          </a:p>
          <a:p>
            <a:r>
              <a:rPr lang="en-US" dirty="0">
                <a:solidFill>
                  <a:srgbClr val="000000"/>
                </a:solidFill>
              </a:rPr>
              <a:t>Miscarriages that occur:</a:t>
            </a:r>
          </a:p>
          <a:p>
            <a:pPr lvl="1"/>
            <a:r>
              <a:rPr lang="en-US" dirty="0">
                <a:solidFill>
                  <a:srgbClr val="000000"/>
                </a:solidFill>
              </a:rPr>
              <a:t>before the 6th week of gestation are called early pregnancy loss or chemical pregnancy. </a:t>
            </a:r>
          </a:p>
          <a:p>
            <a:pPr lvl="1"/>
            <a:r>
              <a:rPr lang="en-US" dirty="0">
                <a:solidFill>
                  <a:srgbClr val="000000"/>
                </a:solidFill>
              </a:rPr>
              <a:t>after the 6th week of gestation are called clinical spontaneous abortion.</a:t>
            </a:r>
          </a:p>
          <a:p>
            <a:r>
              <a:rPr lang="en-US" dirty="0">
                <a:solidFill>
                  <a:srgbClr val="000000"/>
                </a:solidFill>
              </a:rPr>
              <a:t>About 10-25% of all pregnancies end in a miscarriage. </a:t>
            </a:r>
          </a:p>
          <a:p>
            <a:r>
              <a:rPr lang="en-US" dirty="0">
                <a:solidFill>
                  <a:srgbClr val="000000"/>
                </a:solidFill>
              </a:rPr>
              <a:t>Most miscarriages occur during the first 13 weeks of pregnancy. </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11</a:t>
            </a:fld>
            <a:endParaRPr lang="en-US"/>
          </a:p>
        </p:txBody>
      </p:sp>
    </p:spTree>
    <p:extLst>
      <p:ext uri="{BB962C8B-B14F-4D97-AF65-F5344CB8AC3E}">
        <p14:creationId xmlns:p14="http://schemas.microsoft.com/office/powerpoint/2010/main" val="4877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Most miscarriages occur during the first trimester.</a:t>
            </a:r>
          </a:p>
          <a:p>
            <a:r>
              <a:rPr lang="en-US" dirty="0">
                <a:solidFill>
                  <a:srgbClr val="000000"/>
                </a:solidFill>
              </a:rPr>
              <a:t>The cause of a miscarriage cannot always be determined. </a:t>
            </a:r>
          </a:p>
          <a:p>
            <a:r>
              <a:rPr lang="en-US" dirty="0">
                <a:solidFill>
                  <a:srgbClr val="000000"/>
                </a:solidFill>
              </a:rPr>
              <a:t>Miscarriages can occur for many reasons.</a:t>
            </a:r>
          </a:p>
          <a:p>
            <a:r>
              <a:rPr lang="en-US" dirty="0">
                <a:solidFill>
                  <a:srgbClr val="000000"/>
                </a:solidFill>
              </a:rPr>
              <a:t>Chromosomal abnormalities of the fetus are the most common cause of early miscarriages.</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12</a:t>
            </a:fld>
            <a:endParaRPr lang="en-US"/>
          </a:p>
        </p:txBody>
      </p:sp>
      <p:pic>
        <p:nvPicPr>
          <p:cNvPr id="7" name="Picture 6"/>
          <p:cNvPicPr>
            <a:picLocks noChangeAspect="1"/>
          </p:cNvPicPr>
          <p:nvPr/>
        </p:nvPicPr>
        <p:blipFill>
          <a:blip r:embed="rId2"/>
          <a:stretch>
            <a:fillRect/>
          </a:stretch>
        </p:blipFill>
        <p:spPr>
          <a:xfrm>
            <a:off x="6324600" y="5029200"/>
            <a:ext cx="2751489" cy="1624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762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Chromosomal abnormalities:</a:t>
            </a:r>
          </a:p>
          <a:p>
            <a:pPr lvl="1"/>
            <a:r>
              <a:rPr lang="en-US" dirty="0"/>
              <a:t>Half of the 1st trimester miscarriages have abnormal chromosomes.</a:t>
            </a:r>
          </a:p>
          <a:p>
            <a:pPr lvl="1"/>
            <a:endParaRPr lang="en-US" dirty="0"/>
          </a:p>
          <a:p>
            <a:pPr lvl="1"/>
            <a:r>
              <a:rPr lang="en-US" dirty="0"/>
              <a:t>Chromosomal abnormalities also become more common with age, and women over the age of 35 have a higher rate of miscarriage than younger women. </a:t>
            </a:r>
          </a:p>
          <a:p>
            <a:pPr lvl="1"/>
            <a:endParaRPr lang="en-US" dirty="0"/>
          </a:p>
          <a:p>
            <a:pPr lvl="1"/>
            <a:r>
              <a:rPr lang="en-US" dirty="0"/>
              <a:t>A pregnancy with a genetic problem has a 95% probability of ending in a miscarriage.   </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13</a:t>
            </a:fld>
            <a:endParaRPr lang="en-US"/>
          </a:p>
        </p:txBody>
      </p:sp>
    </p:spTree>
    <p:extLst>
      <p:ext uri="{BB962C8B-B14F-4D97-AF65-F5344CB8AC3E}">
        <p14:creationId xmlns:p14="http://schemas.microsoft.com/office/powerpoint/2010/main" val="179475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a:xfrm>
            <a:off x="1114424" y="2595562"/>
            <a:ext cx="7610476" cy="4033838"/>
          </a:xfrm>
        </p:spPr>
        <p:txBody>
          <a:bodyPr vert="horz" lIns="91440" tIns="45720" rIns="91440" bIns="45720" rtlCol="0">
            <a:normAutofit lnSpcReduction="10000"/>
          </a:bodyPr>
          <a:lstStyle/>
          <a:p>
            <a:r>
              <a:rPr lang="en-US" dirty="0">
                <a:solidFill>
                  <a:srgbClr val="000000"/>
                </a:solidFill>
              </a:rPr>
              <a:t>Hormonal problems: there is an increased risk of a miscarriage with:</a:t>
            </a:r>
          </a:p>
          <a:p>
            <a:pPr lvl="1"/>
            <a:r>
              <a:rPr lang="en-US" dirty="0"/>
              <a:t>Cushing’s Syndrome </a:t>
            </a:r>
          </a:p>
          <a:p>
            <a:pPr lvl="1"/>
            <a:r>
              <a:rPr lang="en-US" dirty="0"/>
              <a:t>Thyroid diseases </a:t>
            </a:r>
          </a:p>
          <a:p>
            <a:pPr lvl="1"/>
            <a:r>
              <a:rPr lang="en-US" dirty="0"/>
              <a:t>Polycystic ovary syndrome  </a:t>
            </a:r>
          </a:p>
          <a:p>
            <a:pPr lvl="1"/>
            <a:r>
              <a:rPr lang="en-US" dirty="0"/>
              <a:t>Diabetes: good control of blood sugar during pregnancy is important. If the diabetes is not well controlled, there is an increase risk of miscarriages and also of the baby having birth defects. </a:t>
            </a:r>
          </a:p>
          <a:p>
            <a:pPr lvl="1"/>
            <a:r>
              <a:rPr lang="en-US" dirty="0"/>
              <a:t>Inadequate function of the corpus luteum in the ovary (which produces the progesterone necessary for maintenance of the very early stages of pregnancy) leads to progesterone deficiency which may lead to a miscarriage.   </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14</a:t>
            </a:fld>
            <a:endParaRPr lang="en-US"/>
          </a:p>
        </p:txBody>
      </p:sp>
    </p:spTree>
    <p:extLst>
      <p:ext uri="{BB962C8B-B14F-4D97-AF65-F5344CB8AC3E}">
        <p14:creationId xmlns:p14="http://schemas.microsoft.com/office/powerpoint/2010/main" val="378614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Infections: by Listeria Monocytogenes, Toxoplasma Gondii, Parvovirus B19, Rubella, Herpes Simplex, Cytomegalovirus and lymphocytic choriomeningitis virus </a:t>
            </a:r>
            <a:r>
              <a:rPr lang="en-US" dirty="0" err="1">
                <a:solidFill>
                  <a:srgbClr val="000000"/>
                </a:solidFill>
              </a:rPr>
              <a:t>etc</a:t>
            </a:r>
            <a:r>
              <a:rPr lang="en-US" dirty="0">
                <a:solidFill>
                  <a:srgbClr val="000000"/>
                </a:solidFill>
              </a:rPr>
              <a:t> are associated with an increased risk of pregnancy loss.</a:t>
            </a:r>
          </a:p>
          <a:p>
            <a:pPr marL="0" indent="0">
              <a:buNone/>
            </a:pPr>
            <a:endParaRPr lang="en-US" dirty="0">
              <a:solidFill>
                <a:srgbClr val="000000"/>
              </a:solidFill>
            </a:endParaRPr>
          </a:p>
          <a:p>
            <a:r>
              <a:rPr lang="en-US" dirty="0">
                <a:solidFill>
                  <a:srgbClr val="000000"/>
                </a:solidFill>
              </a:rPr>
              <a:t>Maternal health problems can predispose to miscarriages e.g. systemic lupus </a:t>
            </a:r>
            <a:r>
              <a:rPr lang="en-US" dirty="0" err="1">
                <a:solidFill>
                  <a:srgbClr val="000000"/>
                </a:solidFill>
              </a:rPr>
              <a:t>erythematosus</a:t>
            </a:r>
            <a:r>
              <a:rPr lang="en-US" dirty="0">
                <a:solidFill>
                  <a:srgbClr val="000000"/>
                </a:solidFill>
              </a:rPr>
              <a:t> and </a:t>
            </a:r>
            <a:r>
              <a:rPr lang="en-US" dirty="0" err="1">
                <a:solidFill>
                  <a:srgbClr val="000000"/>
                </a:solidFill>
              </a:rPr>
              <a:t>antiphospholipid</a:t>
            </a:r>
            <a:r>
              <a:rPr lang="en-US" dirty="0">
                <a:solidFill>
                  <a:srgbClr val="000000"/>
                </a:solidFill>
              </a:rPr>
              <a:t> antibody syndrome </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15</a:t>
            </a:fld>
            <a:endParaRPr lang="en-US"/>
          </a:p>
        </p:txBody>
      </p:sp>
    </p:spTree>
    <p:extLst>
      <p:ext uri="{BB962C8B-B14F-4D97-AF65-F5344CB8AC3E}">
        <p14:creationId xmlns:p14="http://schemas.microsoft.com/office/powerpoint/2010/main" val="2636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Lifestyle: smoking, drug use, malnutrition and exposure to radiation or toxic substances.</a:t>
            </a:r>
          </a:p>
          <a:p>
            <a:endParaRPr lang="en-US" dirty="0">
              <a:solidFill>
                <a:srgbClr val="000000"/>
              </a:solidFill>
            </a:endParaRPr>
          </a:p>
          <a:p>
            <a:r>
              <a:rPr lang="en-US" dirty="0">
                <a:solidFill>
                  <a:srgbClr val="000000"/>
                </a:solidFill>
              </a:rPr>
              <a:t>Maternal age: Miscarriages increase after the age of 35 due to ovum abnormalities.</a:t>
            </a:r>
          </a:p>
          <a:p>
            <a:endParaRPr lang="en-US" dirty="0">
              <a:solidFill>
                <a:srgbClr val="000000"/>
              </a:solidFill>
            </a:endParaRPr>
          </a:p>
          <a:p>
            <a:r>
              <a:rPr lang="en-US" dirty="0">
                <a:solidFill>
                  <a:srgbClr val="000000"/>
                </a:solidFill>
              </a:rPr>
              <a:t>Maternal trauma.</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16</a:t>
            </a:fld>
            <a:endParaRPr lang="en-US"/>
          </a:p>
        </p:txBody>
      </p:sp>
    </p:spTree>
    <p:extLst>
      <p:ext uri="{BB962C8B-B14F-4D97-AF65-F5344CB8AC3E}">
        <p14:creationId xmlns:p14="http://schemas.microsoft.com/office/powerpoint/2010/main" val="80667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Abnormal structural anatomy of the uterus can also cause miscarriages e.g. </a:t>
            </a:r>
            <a:r>
              <a:rPr lang="en-US" dirty="0" err="1">
                <a:solidFill>
                  <a:srgbClr val="000000"/>
                </a:solidFill>
              </a:rPr>
              <a:t>septate</a:t>
            </a:r>
            <a:r>
              <a:rPr lang="en-US" dirty="0">
                <a:solidFill>
                  <a:srgbClr val="000000"/>
                </a:solidFill>
              </a:rPr>
              <a:t> or </a:t>
            </a:r>
            <a:r>
              <a:rPr lang="en-US" dirty="0" err="1">
                <a:solidFill>
                  <a:srgbClr val="000000"/>
                </a:solidFill>
              </a:rPr>
              <a:t>bicornate</a:t>
            </a:r>
            <a:r>
              <a:rPr lang="en-US" dirty="0">
                <a:solidFill>
                  <a:srgbClr val="000000"/>
                </a:solidFill>
              </a:rPr>
              <a:t> uterus affect placental attachment and growth. Therefore, an embryo implanting on the septum would be at increased risk of a miscarriage. Uncommonly uterine fibroids can interfere with the implantation and blood supply, thereby causing a miscarriage.</a:t>
            </a:r>
          </a:p>
          <a:p>
            <a:r>
              <a:rPr lang="en-US" dirty="0">
                <a:solidFill>
                  <a:srgbClr val="000000"/>
                </a:solidFill>
              </a:rPr>
              <a:t>Others: surgical procedures in the uterus during pregnancy e.g. amniocentesis and chorionic villus sampling.</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17</a:t>
            </a:fld>
            <a:endParaRPr lang="en-US"/>
          </a:p>
        </p:txBody>
      </p:sp>
    </p:spTree>
    <p:extLst>
      <p:ext uri="{BB962C8B-B14F-4D97-AF65-F5344CB8AC3E}">
        <p14:creationId xmlns:p14="http://schemas.microsoft.com/office/powerpoint/2010/main" val="18783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18</a:t>
            </a:fld>
            <a:endParaRPr lang="en-US"/>
          </a:p>
        </p:txBody>
      </p:sp>
      <p:pic>
        <p:nvPicPr>
          <p:cNvPr id="8" name="Picture 7"/>
          <p:cNvPicPr>
            <a:picLocks noChangeAspect="1"/>
          </p:cNvPicPr>
          <p:nvPr/>
        </p:nvPicPr>
        <p:blipFill>
          <a:blip r:embed="rId2"/>
          <a:stretch>
            <a:fillRect/>
          </a:stretch>
        </p:blipFill>
        <p:spPr>
          <a:xfrm>
            <a:off x="1828800" y="2072640"/>
            <a:ext cx="5943600" cy="455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077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Diagnosis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A miscarriage can be confirmed:</a:t>
            </a:r>
          </a:p>
          <a:p>
            <a:pPr lvl="1"/>
            <a:r>
              <a:rPr lang="en-US" dirty="0"/>
              <a:t>By ultrasound </a:t>
            </a:r>
          </a:p>
          <a:p>
            <a:pPr lvl="1"/>
            <a:r>
              <a:rPr lang="en-US" dirty="0"/>
              <a:t>By the examination of the passed tissue microscopically for products of conception. The products of conception include chorionic villi, </a:t>
            </a:r>
            <a:r>
              <a:rPr lang="en-US" dirty="0" err="1"/>
              <a:t>trophoblasts</a:t>
            </a:r>
            <a:r>
              <a:rPr lang="en-US" dirty="0"/>
              <a:t>, fetal parts and changes in the endometrium (</a:t>
            </a:r>
            <a:r>
              <a:rPr lang="en-US" dirty="0" err="1"/>
              <a:t>hypersecretory</a:t>
            </a:r>
            <a:r>
              <a:rPr lang="en-US" dirty="0"/>
              <a:t>).</a:t>
            </a:r>
          </a:p>
          <a:p>
            <a:pPr lvl="1"/>
            <a:endParaRPr lang="en-US" dirty="0"/>
          </a:p>
          <a:p>
            <a:r>
              <a:rPr lang="en-US" dirty="0">
                <a:solidFill>
                  <a:srgbClr val="000000"/>
                </a:solidFill>
              </a:rPr>
              <a:t>Genetic tests may also be performed to look for  chromosomal anomalies.</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19</a:t>
            </a:fld>
            <a:endParaRPr lang="en-US"/>
          </a:p>
        </p:txBody>
      </p:sp>
    </p:spTree>
    <p:extLst>
      <p:ext uri="{BB962C8B-B14F-4D97-AF65-F5344CB8AC3E}">
        <p14:creationId xmlns:p14="http://schemas.microsoft.com/office/powerpoint/2010/main" val="6032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lstStyle/>
          <a:p>
            <a:pPr>
              <a:buNone/>
            </a:pPr>
            <a:r>
              <a:rPr lang="en-US" dirty="0"/>
              <a:t>At the end of this lecture, the student should be able to:</a:t>
            </a:r>
          </a:p>
          <a:p>
            <a:pPr marL="596646" indent="-514350">
              <a:buFont typeface="+mj-lt"/>
              <a:buAutoNum type="alphaUcPeriod"/>
            </a:pPr>
            <a:r>
              <a:rPr lang="en-US" dirty="0"/>
              <a:t>Understand the pathology and predisposing factors of ectopic pregnancy and spontaneous abortion.</a:t>
            </a:r>
          </a:p>
          <a:p>
            <a:pPr marL="596646" indent="-514350">
              <a:buFont typeface="+mj-lt"/>
              <a:buAutoNum type="alphaUcPeriod"/>
            </a:pPr>
            <a:r>
              <a:rPr lang="en-US" dirty="0"/>
              <a:t>Know the clinical presentation and pathology of hydatidiform mole and choriocarcinoma.</a:t>
            </a:r>
          </a:p>
          <a:p>
            <a:endParaRPr lang="en-US" dirty="0"/>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a:t>
            </a:fld>
            <a:endParaRPr lang="en-US"/>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Products of Conception</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20</a:t>
            </a:fld>
            <a:endParaRPr lang="en-US"/>
          </a:p>
        </p:txBody>
      </p:sp>
      <p:pic>
        <p:nvPicPr>
          <p:cNvPr id="10" name="Content Placeholder 6"/>
          <p:cNvPicPr>
            <a:picLocks noGrp="1" noChangeAspect="1"/>
          </p:cNvPicPr>
          <p:nvPr>
            <p:ph sz="half" idx="1"/>
          </p:nvPr>
        </p:nvPicPr>
        <p:blipFill>
          <a:blip r:embed="rId2"/>
          <a:srcRect l="17692" r="17692"/>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10"/>
          <p:cNvPicPr>
            <a:picLocks noGrp="1" noChangeAspect="1"/>
          </p:cNvPicPr>
          <p:nvPr>
            <p:ph sz="half" idx="2"/>
          </p:nvPr>
        </p:nvPicPr>
        <p:blipFill rotWithShape="1">
          <a:blip r:embed="rId3"/>
          <a:srcRect l="31103" t="-1437" r="3413" b="1437"/>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122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of Conception</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21</a:t>
            </a:fld>
            <a:endParaRPr lang="en-US"/>
          </a:p>
        </p:txBody>
      </p:sp>
      <p:pic>
        <p:nvPicPr>
          <p:cNvPr id="8" name="Content Placeholder 7"/>
          <p:cNvPicPr>
            <a:picLocks noGrp="1" noChangeAspect="1"/>
          </p:cNvPicPr>
          <p:nvPr>
            <p:ph sz="half" idx="1"/>
          </p:nvPr>
        </p:nvPicPr>
        <p:blipFill>
          <a:blip r:embed="rId2" cstate="print"/>
          <a:srcRect l="1574" r="157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p:cNvPicPr>
            <a:picLocks noGrp="1" noChangeAspect="1"/>
          </p:cNvPicPr>
          <p:nvPr>
            <p:ph sz="half" idx="2"/>
          </p:nvPr>
        </p:nvPicPr>
        <p:blipFill rotWithShape="1">
          <a:blip r:embed="rId3" cstate="print"/>
          <a:srcRect l="6351" t="-359" r="39119" b="359"/>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702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Placenta</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22</a:t>
            </a:fld>
            <a:endParaRPr lang="en-US"/>
          </a:p>
        </p:txBody>
      </p:sp>
      <p:pic>
        <p:nvPicPr>
          <p:cNvPr id="8" name="Content Placeholder 3"/>
          <p:cNvPicPr>
            <a:picLocks noGrp="1" noChangeAspect="1"/>
          </p:cNvPicPr>
          <p:nvPr>
            <p:ph sz="half" idx="1"/>
          </p:nvPr>
        </p:nvPicPr>
        <p:blipFill>
          <a:blip r:embed="rId2"/>
          <a:srcRect l="1864" r="186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p:cNvPicPr>
            <a:picLocks noGrp="1" noChangeAspect="1"/>
          </p:cNvPicPr>
          <p:nvPr>
            <p:ph sz="half" idx="2"/>
          </p:nvPr>
        </p:nvPicPr>
        <p:blipFill>
          <a:blip r:embed="rId3"/>
          <a:srcRect l="1574" r="157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294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Normal Fertilization</a:t>
            </a:r>
          </a:p>
        </p:txBody>
      </p:sp>
      <p:sp>
        <p:nvSpPr>
          <p:cNvPr id="9" name="Content Placeholder 8"/>
          <p:cNvSpPr>
            <a:spLocks noGrp="1"/>
          </p:cNvSpPr>
          <p:nvPr>
            <p:ph idx="1"/>
          </p:nvPr>
        </p:nvSpPr>
        <p:spPr/>
        <p:txBody>
          <a:bodyPr/>
          <a:lstStyle/>
          <a:p>
            <a:r>
              <a:rPr lang="en-US" dirty="0">
                <a:solidFill>
                  <a:schemeClr val="tx1"/>
                </a:solidFill>
              </a:rPr>
              <a:t>Normal fertilization: a single sperm of 23 chromosomes fertilizes a normal egg of 23 chromosomes</a:t>
            </a:r>
          </a:p>
        </p:txBody>
      </p:sp>
      <p:sp>
        <p:nvSpPr>
          <p:cNvPr id="6" name="Footer Placeholder 5"/>
          <p:cNvSpPr>
            <a:spLocks noGrp="1"/>
          </p:cNvSpPr>
          <p:nvPr>
            <p:ph type="ftr" sz="quarter" idx="11"/>
          </p:nvPr>
        </p:nvSpPr>
        <p:spPr/>
        <p:txBody>
          <a:bodyPr/>
          <a:lstStyle/>
          <a:p>
            <a:r>
              <a:rPr lang="hr-HR"/>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23</a:t>
            </a:fld>
            <a:endParaRPr lang="en-US"/>
          </a:p>
        </p:txBody>
      </p:sp>
      <p:pic>
        <p:nvPicPr>
          <p:cNvPr id="11" name="Picture 10"/>
          <p:cNvPicPr>
            <a:picLocks noChangeAspect="1"/>
          </p:cNvPicPr>
          <p:nvPr/>
        </p:nvPicPr>
        <p:blipFill>
          <a:blip r:embed="rId2"/>
          <a:stretch>
            <a:fillRect/>
          </a:stretch>
        </p:blipFill>
        <p:spPr>
          <a:xfrm>
            <a:off x="838200" y="3733800"/>
            <a:ext cx="7620660" cy="2255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689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Types of Gestational Trophoblastic Diseases</a:t>
            </a:r>
          </a:p>
        </p:txBody>
      </p:sp>
      <p:sp>
        <p:nvSpPr>
          <p:cNvPr id="3" name="Content Placeholder 2"/>
          <p:cNvSpPr>
            <a:spLocks noGrp="1"/>
          </p:cNvSpPr>
          <p:nvPr>
            <p:ph idx="1"/>
          </p:nvPr>
        </p:nvSpPr>
        <p:spPr>
          <a:xfrm>
            <a:off x="1114424" y="2286000"/>
            <a:ext cx="7610476" cy="4343400"/>
          </a:xfrm>
        </p:spPr>
        <p:txBody>
          <a:bodyPr vert="horz" lIns="91440" tIns="45720" rIns="91440" bIns="45720" rtlCol="0">
            <a:normAutofit fontScale="85000" lnSpcReduction="20000"/>
          </a:bodyPr>
          <a:lstStyle/>
          <a:p>
            <a:r>
              <a:rPr lang="en-US" dirty="0">
                <a:solidFill>
                  <a:srgbClr val="000000"/>
                </a:solidFill>
              </a:rPr>
              <a:t>Benign non-neoplastic trophoblastic lesions — diagnosed as incidental findings in an endometrial curettage or hysterectomy specimen.</a:t>
            </a:r>
          </a:p>
          <a:p>
            <a:pPr lvl="3"/>
            <a:r>
              <a:rPr lang="en-US" dirty="0"/>
              <a:t>Exaggerated placental site</a:t>
            </a:r>
          </a:p>
          <a:p>
            <a:pPr lvl="3"/>
            <a:r>
              <a:rPr lang="en-US" dirty="0"/>
              <a:t>Placental site nodule</a:t>
            </a:r>
          </a:p>
          <a:p>
            <a:r>
              <a:rPr lang="en-US" dirty="0" err="1">
                <a:solidFill>
                  <a:srgbClr val="000000"/>
                </a:solidFill>
              </a:rPr>
              <a:t>Hydatidiform</a:t>
            </a:r>
            <a:r>
              <a:rPr lang="en-US" dirty="0">
                <a:solidFill>
                  <a:srgbClr val="000000"/>
                </a:solidFill>
              </a:rPr>
              <a:t> mole — result from abnormalities in fertilization. They are essentially benign, but these patients carry an increased risk of subsequently developing choriocarcinoma. </a:t>
            </a:r>
          </a:p>
          <a:p>
            <a:pPr lvl="3"/>
            <a:r>
              <a:rPr lang="en-US" dirty="0"/>
              <a:t>Complete hydatidiform mole</a:t>
            </a:r>
          </a:p>
          <a:p>
            <a:pPr lvl="3"/>
            <a:r>
              <a:rPr lang="en-US" dirty="0"/>
              <a:t>Partial </a:t>
            </a:r>
            <a:r>
              <a:rPr lang="en-US" dirty="0" err="1"/>
              <a:t>hydatidiform</a:t>
            </a:r>
            <a:r>
              <a:rPr lang="en-US" dirty="0"/>
              <a:t> mole</a:t>
            </a:r>
          </a:p>
          <a:p>
            <a:pPr lvl="3"/>
            <a:r>
              <a:rPr lang="en-US" dirty="0"/>
              <a:t>Invasive mole/</a:t>
            </a:r>
            <a:r>
              <a:rPr lang="en-US" dirty="0" err="1"/>
              <a:t>chorioadenoma</a:t>
            </a:r>
            <a:r>
              <a:rPr lang="en-US" dirty="0"/>
              <a:t> </a:t>
            </a:r>
            <a:r>
              <a:rPr lang="en-US" dirty="0" err="1"/>
              <a:t>destruens</a:t>
            </a:r>
            <a:r>
              <a:rPr lang="en-US" dirty="0"/>
              <a:t> </a:t>
            </a:r>
          </a:p>
          <a:p>
            <a:r>
              <a:rPr lang="en-US" dirty="0">
                <a:solidFill>
                  <a:srgbClr val="000000"/>
                </a:solidFill>
              </a:rPr>
              <a:t>Gestational trophoblastic neoplasia (GTN) — are a group of tumors. They have potential for local invasion and metastases.</a:t>
            </a:r>
          </a:p>
          <a:p>
            <a:pPr lvl="3"/>
            <a:r>
              <a:rPr lang="en-US" dirty="0"/>
              <a:t>Choriocarcinoma</a:t>
            </a:r>
          </a:p>
          <a:p>
            <a:pPr lvl="3"/>
            <a:r>
              <a:rPr lang="en-US" dirty="0"/>
              <a:t>Placental site trophoblastic tumor</a:t>
            </a:r>
          </a:p>
          <a:p>
            <a:pPr lvl="3"/>
            <a:r>
              <a:rPr lang="en-US" dirty="0" err="1"/>
              <a:t>Epithelioid</a:t>
            </a:r>
            <a:r>
              <a:rPr lang="en-US" dirty="0"/>
              <a:t> trophoblastic tumor</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24</a:t>
            </a:fld>
            <a:endParaRPr lang="en-US"/>
          </a:p>
        </p:txBody>
      </p:sp>
    </p:spTree>
    <p:extLst>
      <p:ext uri="{BB962C8B-B14F-4D97-AF65-F5344CB8AC3E}">
        <p14:creationId xmlns:p14="http://schemas.microsoft.com/office/powerpoint/2010/main" val="138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Hydatidiform</a:t>
            </a:r>
            <a:r>
              <a:rPr lang="en-US" dirty="0"/>
              <a:t> Mole</a:t>
            </a:r>
          </a:p>
        </p:txBody>
      </p:sp>
      <p:sp>
        <p:nvSpPr>
          <p:cNvPr id="3" name="Content Placeholder 2"/>
          <p:cNvSpPr>
            <a:spLocks noGrp="1"/>
          </p:cNvSpPr>
          <p:nvPr>
            <p:ph idx="1"/>
          </p:nvPr>
        </p:nvSpPr>
        <p:spPr/>
        <p:txBody>
          <a:bodyPr>
            <a:normAutofit fontScale="92500" lnSpcReduction="20000"/>
          </a:bodyPr>
          <a:lstStyle/>
          <a:p>
            <a:r>
              <a:rPr lang="en-US" dirty="0">
                <a:solidFill>
                  <a:schemeClr val="tx1"/>
                </a:solidFill>
              </a:rPr>
              <a:t>It is an abnormal placenta due to the excess of paternal (from father) genes. </a:t>
            </a:r>
          </a:p>
          <a:p>
            <a:r>
              <a:rPr lang="en-US" dirty="0">
                <a:solidFill>
                  <a:schemeClr val="tx1"/>
                </a:solidFill>
              </a:rPr>
              <a:t>It is caused by abnormal gametogenesis and fertilization.</a:t>
            </a:r>
          </a:p>
          <a:p>
            <a:r>
              <a:rPr lang="en-US" dirty="0">
                <a:solidFill>
                  <a:schemeClr val="tx1"/>
                </a:solidFill>
              </a:rPr>
              <a:t>It is the most common form of gestational trophoblastic disease; occurs in 1/1,000-2,000 pregnancies.</a:t>
            </a:r>
          </a:p>
          <a:p>
            <a:r>
              <a:rPr lang="en-US" dirty="0">
                <a:solidFill>
                  <a:schemeClr val="tx1"/>
                </a:solidFill>
              </a:rPr>
              <a:t>It results in the formation of enlarged and edematous placental villi, which fill the lumen of the uterus.</a:t>
            </a:r>
          </a:p>
          <a:p>
            <a:r>
              <a:rPr lang="en-US" dirty="0">
                <a:solidFill>
                  <a:schemeClr val="tx1"/>
                </a:solidFill>
              </a:rPr>
              <a:t>Passage of tissue fragments, which appear as small grapelike masses, is common. Serum HCG concentration is markedly elevated, and they rapidly increase.</a:t>
            </a:r>
          </a:p>
          <a:p>
            <a:endParaRPr lang="en-US" dirty="0"/>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25</a:t>
            </a:fld>
            <a:endParaRPr lang="en-US"/>
          </a:p>
        </p:txBody>
      </p:sp>
    </p:spTree>
    <p:extLst>
      <p:ext uri="{BB962C8B-B14F-4D97-AF65-F5344CB8AC3E}">
        <p14:creationId xmlns:p14="http://schemas.microsoft.com/office/powerpoint/2010/main" val="37798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Hydatidiform</a:t>
            </a:r>
            <a:r>
              <a:rPr lang="en-US" dirty="0"/>
              <a:t> Mole</a:t>
            </a:r>
          </a:p>
        </p:txBody>
      </p:sp>
      <p:sp>
        <p:nvSpPr>
          <p:cNvPr id="3" name="Content Placeholder 2"/>
          <p:cNvSpPr>
            <a:spLocks noGrp="1"/>
          </p:cNvSpPr>
          <p:nvPr>
            <p:ph idx="1"/>
          </p:nvPr>
        </p:nvSpPr>
        <p:spPr/>
        <p:txBody>
          <a:bodyPr>
            <a:normAutofit fontScale="85000" lnSpcReduction="20000"/>
          </a:bodyPr>
          <a:lstStyle/>
          <a:p>
            <a:r>
              <a:rPr lang="en-US" sz="2300" b="1" dirty="0">
                <a:solidFill>
                  <a:schemeClr val="tx1"/>
                </a:solidFill>
              </a:rPr>
              <a:t>Risk factors:</a:t>
            </a:r>
          </a:p>
          <a:p>
            <a:pPr lvl="1"/>
            <a:r>
              <a:rPr lang="en-US" sz="2300" dirty="0">
                <a:solidFill>
                  <a:schemeClr val="tx1"/>
                </a:solidFill>
              </a:rPr>
              <a:t>maternal age: girls younger than 15 years of age and women over 40 are at higher risk. </a:t>
            </a:r>
          </a:p>
          <a:p>
            <a:pPr lvl="1"/>
            <a:r>
              <a:rPr lang="en-US" sz="2300" dirty="0">
                <a:solidFill>
                  <a:schemeClr val="tx1"/>
                </a:solidFill>
              </a:rPr>
              <a:t>Ethnic background: high in Asian women.  </a:t>
            </a:r>
          </a:p>
          <a:p>
            <a:pPr lvl="1"/>
            <a:r>
              <a:rPr lang="en-US" sz="2300" dirty="0">
                <a:solidFill>
                  <a:schemeClr val="tx1"/>
                </a:solidFill>
              </a:rPr>
              <a:t>Women with a prior </a:t>
            </a:r>
            <a:r>
              <a:rPr lang="en-US" sz="2300" dirty="0" err="1">
                <a:solidFill>
                  <a:schemeClr val="tx1"/>
                </a:solidFill>
              </a:rPr>
              <a:t>hydatidiform</a:t>
            </a:r>
            <a:r>
              <a:rPr lang="en-US" sz="2300" dirty="0">
                <a:solidFill>
                  <a:schemeClr val="tx1"/>
                </a:solidFill>
              </a:rPr>
              <a:t> mole have a 20-fold greater risk of a subsequent molar pregnancy than the general population.</a:t>
            </a:r>
          </a:p>
          <a:p>
            <a:pPr marL="349250" lvl="1" indent="0">
              <a:buNone/>
            </a:pPr>
            <a:endParaRPr lang="en-US" sz="2300" dirty="0">
              <a:solidFill>
                <a:schemeClr val="tx1"/>
              </a:solidFill>
            </a:endParaRPr>
          </a:p>
          <a:p>
            <a:r>
              <a:rPr lang="en-US" sz="2300" dirty="0">
                <a:solidFill>
                  <a:schemeClr val="tx1"/>
                </a:solidFill>
              </a:rPr>
              <a:t>There are 2 types of </a:t>
            </a:r>
            <a:r>
              <a:rPr lang="en-US" sz="2300" dirty="0" err="1">
                <a:solidFill>
                  <a:schemeClr val="tx1"/>
                </a:solidFill>
              </a:rPr>
              <a:t>hydatidiform</a:t>
            </a:r>
            <a:r>
              <a:rPr lang="en-US" sz="2300" dirty="0">
                <a:solidFill>
                  <a:schemeClr val="tx1"/>
                </a:solidFill>
              </a:rPr>
              <a:t> mole (HM).</a:t>
            </a:r>
          </a:p>
          <a:p>
            <a:pPr lvl="2">
              <a:buFont typeface="Arial" panose="020B0604020202020204" pitchFamily="34" charset="0"/>
              <a:buChar char="•"/>
            </a:pPr>
            <a:r>
              <a:rPr lang="en-US" sz="2300" b="1" dirty="0">
                <a:solidFill>
                  <a:schemeClr val="tx1"/>
                </a:solidFill>
              </a:rPr>
              <a:t>Complete HM</a:t>
            </a:r>
          </a:p>
          <a:p>
            <a:pPr lvl="2">
              <a:buFont typeface="Arial" panose="020B0604020202020204" pitchFamily="34" charset="0"/>
              <a:buChar char="•"/>
            </a:pPr>
            <a:r>
              <a:rPr lang="en-US" sz="2300" b="1" dirty="0">
                <a:solidFill>
                  <a:schemeClr val="tx1"/>
                </a:solidFill>
              </a:rPr>
              <a:t>Partial HM</a:t>
            </a:r>
          </a:p>
          <a:p>
            <a:endParaRPr lang="en-US" dirty="0"/>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26</a:t>
            </a:fld>
            <a:endParaRPr lang="en-US"/>
          </a:p>
        </p:txBody>
      </p:sp>
    </p:spTree>
    <p:extLst>
      <p:ext uri="{BB962C8B-B14F-4D97-AF65-F5344CB8AC3E}">
        <p14:creationId xmlns:p14="http://schemas.microsoft.com/office/powerpoint/2010/main" val="11086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vert="horz" lIns="91440" tIns="45720" rIns="91440" bIns="45720" rtlCol="0">
            <a:noAutofit/>
          </a:bodyPr>
          <a:lstStyle/>
          <a:p>
            <a:r>
              <a:rPr lang="en-US" sz="1600" dirty="0">
                <a:solidFill>
                  <a:srgbClr val="000000"/>
                </a:solidFill>
              </a:rPr>
              <a:t>It results from the fertilization of an empty ovum that lacks maternal DNA </a:t>
            </a:r>
            <a:r>
              <a:rPr lang="en-US" sz="1600" dirty="0">
                <a:solidFill>
                  <a:srgbClr val="000000"/>
                </a:solidFill>
                <a:sym typeface="Wingdings" panose="05000000000000000000" pitchFamily="2" charset="2"/>
              </a:rPr>
              <a:t> as a result</a:t>
            </a:r>
            <a:r>
              <a:rPr lang="en-US" sz="1600" dirty="0">
                <a:solidFill>
                  <a:srgbClr val="000000"/>
                </a:solidFill>
              </a:rPr>
              <a:t> all chromosomes are derived from the sperm.</a:t>
            </a:r>
          </a:p>
          <a:p>
            <a:endParaRPr lang="en-US" sz="1600" dirty="0">
              <a:solidFill>
                <a:srgbClr val="000000"/>
              </a:solidFill>
            </a:endParaRPr>
          </a:p>
          <a:p>
            <a:r>
              <a:rPr lang="en-US" sz="1600" dirty="0">
                <a:solidFill>
                  <a:srgbClr val="000000"/>
                </a:solidFill>
              </a:rPr>
              <a:t>There is complete lack of maternal chromosomes. All the chromosomes come from the male/paternal side i.e. it is an </a:t>
            </a:r>
            <a:r>
              <a:rPr lang="en-US" sz="1600" dirty="0" err="1">
                <a:solidFill>
                  <a:srgbClr val="000000"/>
                </a:solidFill>
              </a:rPr>
              <a:t>androgenetic</a:t>
            </a:r>
            <a:r>
              <a:rPr lang="en-US" sz="1600" dirty="0">
                <a:solidFill>
                  <a:srgbClr val="000000"/>
                </a:solidFill>
              </a:rPr>
              <a:t> pregnancy with no maternal DNA.</a:t>
            </a:r>
          </a:p>
          <a:p>
            <a:endParaRPr lang="en-US" sz="1600" dirty="0">
              <a:solidFill>
                <a:srgbClr val="000000"/>
              </a:solidFill>
            </a:endParaRPr>
          </a:p>
          <a:p>
            <a:r>
              <a:rPr lang="en-US" sz="1600" dirty="0">
                <a:solidFill>
                  <a:srgbClr val="000000"/>
                </a:solidFill>
              </a:rPr>
              <a:t>90% of complete moles are 46 XX, arising from duplication of the chromosomes of a haploid sperm after fertilization of an empty ovum. 10% of cases are 46 XY as a result of fertilization of an empty ovum by 2 sperms (</a:t>
            </a:r>
            <a:r>
              <a:rPr lang="en-US" sz="1600" dirty="0" err="1">
                <a:solidFill>
                  <a:srgbClr val="000000"/>
                </a:solidFill>
              </a:rPr>
              <a:t>dispermy</a:t>
            </a:r>
            <a:r>
              <a:rPr lang="en-US" sz="1600" dirty="0">
                <a:solidFill>
                  <a:srgbClr val="000000"/>
                </a:solidFill>
              </a:rPr>
              <a:t>).</a:t>
            </a:r>
          </a:p>
          <a:p>
            <a:endParaRPr lang="en-US" sz="1600" dirty="0">
              <a:solidFill>
                <a:srgbClr val="000000"/>
              </a:solidFill>
            </a:endParaRPr>
          </a:p>
          <a:p>
            <a:endParaRPr lang="en-US" sz="1600"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27</a:t>
            </a:fld>
            <a:endParaRPr lang="en-US"/>
          </a:p>
        </p:txBody>
      </p:sp>
    </p:spTree>
    <p:extLst>
      <p:ext uri="{BB962C8B-B14F-4D97-AF65-F5344CB8AC3E}">
        <p14:creationId xmlns:p14="http://schemas.microsoft.com/office/powerpoint/2010/main" val="1535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28</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563" b="40640"/>
          <a:stretch/>
        </p:blipFill>
        <p:spPr>
          <a:xfrm>
            <a:off x="1905000" y="2057400"/>
            <a:ext cx="6019800" cy="4666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20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a:lstStyle/>
          <a:p>
            <a:r>
              <a:rPr lang="en-US" dirty="0">
                <a:solidFill>
                  <a:srgbClr val="000000"/>
                </a:solidFill>
              </a:rPr>
              <a:t>The uterus is distended and filled with swollen/large villi with prominent trophoblastic cells proliferation. No embryo, or fetal tissue is present. Grossly it looks like a bunch of grapes.</a:t>
            </a:r>
          </a:p>
          <a:p>
            <a:endParaRPr lang="en-US" dirty="0">
              <a:solidFill>
                <a:srgbClr val="000000"/>
              </a:solidFill>
            </a:endParaRPr>
          </a:p>
          <a:p>
            <a:r>
              <a:rPr lang="en-US" dirty="0">
                <a:solidFill>
                  <a:srgbClr val="000000"/>
                </a:solidFill>
              </a:rPr>
              <a:t>It is a genetically abnormal placenta with hyperplastic trophoblasts, without a fetus or an embryo. </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29</a:t>
            </a:fld>
            <a:endParaRPr lang="en-US"/>
          </a:p>
        </p:txBody>
      </p:sp>
    </p:spTree>
    <p:extLst>
      <p:ext uri="{BB962C8B-B14F-4D97-AF65-F5344CB8AC3E}">
        <p14:creationId xmlns:p14="http://schemas.microsoft.com/office/powerpoint/2010/main" val="37207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pPr algn="ctr"/>
            <a:r>
              <a:rPr lang="en-US" dirty="0"/>
              <a:t>Ectopic Pregnancy</a:t>
            </a:r>
          </a:p>
        </p:txBody>
      </p:sp>
      <p:sp>
        <p:nvSpPr>
          <p:cNvPr id="10242" name="Content Placeholder 1"/>
          <p:cNvSpPr>
            <a:spLocks noGrp="1"/>
          </p:cNvSpPr>
          <p:nvPr>
            <p:ph sz="half" idx="1"/>
          </p:nvPr>
        </p:nvSpPr>
        <p:spPr>
          <a:xfrm>
            <a:off x="228600" y="2133600"/>
            <a:ext cx="4495800" cy="4495800"/>
          </a:xfrm>
        </p:spPr>
        <p:txBody>
          <a:bodyPr rtlCol="0">
            <a:normAutofit fontScale="85000" lnSpcReduction="20000"/>
          </a:bodyPr>
          <a:lstStyle/>
          <a:p>
            <a:pPr>
              <a:defRPr/>
            </a:pPr>
            <a:r>
              <a:rPr lang="en-US" sz="2400" dirty="0">
                <a:solidFill>
                  <a:srgbClr val="000000"/>
                </a:solidFill>
              </a:rPr>
              <a:t>Ectopic pregnancy is defined as implantation of a fertilized ovum in any site other than the endometrium of the uterine cavity.</a:t>
            </a:r>
          </a:p>
          <a:p>
            <a:pPr>
              <a:defRPr/>
            </a:pPr>
            <a:r>
              <a:rPr lang="en-US" sz="2400" dirty="0">
                <a:solidFill>
                  <a:srgbClr val="000000"/>
                </a:solidFill>
              </a:rPr>
              <a:t>About 1% of all pregnancies are ectopic. </a:t>
            </a:r>
          </a:p>
          <a:p>
            <a:pPr>
              <a:defRPr/>
            </a:pPr>
            <a:r>
              <a:rPr lang="en-US" sz="2400" dirty="0">
                <a:solidFill>
                  <a:srgbClr val="000000"/>
                </a:solidFill>
              </a:rPr>
              <a:t>Sites: </a:t>
            </a:r>
          </a:p>
          <a:p>
            <a:pPr lvl="1">
              <a:defRPr/>
            </a:pPr>
            <a:r>
              <a:rPr lang="en-US" sz="2400" dirty="0">
                <a:solidFill>
                  <a:srgbClr val="000000"/>
                </a:solidFill>
              </a:rPr>
              <a:t>Over 90% of ectopic pregnancies occur in the fallopian tubes (tubal pregnancy). </a:t>
            </a:r>
          </a:p>
          <a:p>
            <a:pPr lvl="1">
              <a:defRPr/>
            </a:pPr>
            <a:r>
              <a:rPr lang="en-US" sz="2400" dirty="0">
                <a:solidFill>
                  <a:srgbClr val="000000"/>
                </a:solidFill>
              </a:rPr>
              <a:t>Other sites include: ovaries, abdominal cavity and cervix.</a:t>
            </a:r>
          </a:p>
          <a:p>
            <a:pPr>
              <a:defRPr/>
            </a:pPr>
            <a:endParaRPr lang="en-US" dirty="0">
              <a:solidFill>
                <a:srgbClr val="000000"/>
              </a:solidFill>
            </a:endParaRPr>
          </a:p>
        </p:txBody>
      </p:sp>
      <p:pic>
        <p:nvPicPr>
          <p:cNvPr id="5" name="Picture 4" descr="Screen Shot 2019-03-23 at 7.59.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590800"/>
            <a:ext cx="4333340" cy="3284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Footer Placeholder 6"/>
          <p:cNvSpPr>
            <a:spLocks noGrp="1"/>
          </p:cNvSpPr>
          <p:nvPr>
            <p:ph type="ftr" sz="quarter" idx="11"/>
          </p:nvPr>
        </p:nvSpPr>
        <p:spPr/>
        <p:txBody>
          <a:bodyPr/>
          <a:lstStyle/>
          <a:p>
            <a:r>
              <a:rPr lang="hr-HR"/>
              <a:t>REPR 224</a:t>
            </a:r>
            <a:endParaRPr lang="en-US"/>
          </a:p>
        </p:txBody>
      </p:sp>
      <p:sp>
        <p:nvSpPr>
          <p:cNvPr id="8" name="Slide Number Placeholder 7"/>
          <p:cNvSpPr>
            <a:spLocks noGrp="1"/>
          </p:cNvSpPr>
          <p:nvPr>
            <p:ph type="sldNum" sz="quarter" idx="12"/>
          </p:nvPr>
        </p:nvSpPr>
        <p:spPr/>
        <p:txBody>
          <a:bodyPr/>
          <a:lstStyle/>
          <a:p>
            <a:fld id="{896CBDDE-ADDB-4969-B498-C64558BF0988}" type="slidenum">
              <a:rPr lang="en-US" smtClean="0"/>
              <a:pPr/>
              <a:t>3</a:t>
            </a:fld>
            <a:endParaRPr lang="en-US"/>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30</a:t>
            </a:fld>
            <a:endParaRPr lang="en-US"/>
          </a:p>
        </p:txBody>
      </p:sp>
      <p:pic>
        <p:nvPicPr>
          <p:cNvPr id="7" name="Picture 6"/>
          <p:cNvPicPr>
            <a:picLocks noChangeAspect="1"/>
          </p:cNvPicPr>
          <p:nvPr/>
        </p:nvPicPr>
        <p:blipFill rotWithShape="1">
          <a:blip r:embed="rId2"/>
          <a:srcRect l="50382" t="-1" b="13"/>
          <a:stretch/>
        </p:blipFill>
        <p:spPr>
          <a:xfrm>
            <a:off x="378168" y="2819400"/>
            <a:ext cx="3203232" cy="3011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4"/>
          <p:cNvPicPr>
            <a:picLocks noGrp="1" noChangeAspect="1"/>
          </p:cNvPicPr>
          <p:nvPr>
            <p:ph sz="quarter" idx="4294967295"/>
          </p:nvPr>
        </p:nvPicPr>
        <p:blipFill rotWithShape="1">
          <a:blip r:embed="rId3"/>
          <a:srcRect l="281" b="8580"/>
          <a:stretch/>
        </p:blipFill>
        <p:spPr>
          <a:xfrm>
            <a:off x="3739749" y="2590800"/>
            <a:ext cx="5251851" cy="3424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56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a:normAutofit/>
          </a:bodyPr>
          <a:lstStyle/>
          <a:p>
            <a:r>
              <a:rPr lang="en-US" b="1" dirty="0">
                <a:solidFill>
                  <a:srgbClr val="000000"/>
                </a:solidFill>
              </a:rPr>
              <a:t>Symptoms: </a:t>
            </a:r>
            <a:r>
              <a:rPr lang="en-US" dirty="0">
                <a:solidFill>
                  <a:srgbClr val="000000"/>
                </a:solidFill>
              </a:rPr>
              <a:t>rapid abdominal swelling (due to a rapid increase in uterine size) mistaken for a normal pregnancy but the uterus is disproportionately large for that stage of pregnancy. In addition patient may have vaginal bleeding, severe nausea and vomiting. HCG levels are elevated.</a:t>
            </a:r>
          </a:p>
          <a:p>
            <a:endParaRPr lang="en-US" dirty="0">
              <a:solidFill>
                <a:srgbClr val="000000"/>
              </a:solidFill>
            </a:endParaRPr>
          </a:p>
          <a:p>
            <a:r>
              <a:rPr lang="en-US" b="1" dirty="0">
                <a:solidFill>
                  <a:srgbClr val="000000"/>
                </a:solidFill>
              </a:rPr>
              <a:t>Ultrasound: </a:t>
            </a:r>
            <a:r>
              <a:rPr lang="en-US" dirty="0">
                <a:solidFill>
                  <a:srgbClr val="000000"/>
                </a:solidFill>
              </a:rPr>
              <a:t>it shows a “cluster of grapes” appearance or a “snowstorm” appearance, signifying an abnormal placenta. </a:t>
            </a:r>
          </a:p>
          <a:p>
            <a:endParaRPr lang="en-US" dirty="0">
              <a:solidFill>
                <a:srgbClr val="000000"/>
              </a:solidFill>
            </a:endParaRP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31</a:t>
            </a:fld>
            <a:endParaRPr lang="en-US"/>
          </a:p>
        </p:txBody>
      </p:sp>
    </p:spTree>
    <p:extLst>
      <p:ext uri="{BB962C8B-B14F-4D97-AF65-F5344CB8AC3E}">
        <p14:creationId xmlns:p14="http://schemas.microsoft.com/office/powerpoint/2010/main" val="411036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32</a:t>
            </a:fld>
            <a:endParaRPr lang="en-US"/>
          </a:p>
        </p:txBody>
      </p:sp>
      <p:pic>
        <p:nvPicPr>
          <p:cNvPr id="9" name="Content Placeholder 8"/>
          <p:cNvPicPr>
            <a:picLocks noGrp="1" noChangeAspect="1"/>
          </p:cNvPicPr>
          <p:nvPr>
            <p:ph sz="half" idx="1"/>
          </p:nvPr>
        </p:nvPicPr>
        <p:blipFill>
          <a:blip r:embed="rId2" cstate="print"/>
          <a:srcRect l="17190" r="17190"/>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p:cNvPicPr>
            <a:picLocks noGrp="1" noChangeAspect="1"/>
          </p:cNvPicPr>
          <p:nvPr>
            <p:ph sz="half" idx="2"/>
          </p:nvPr>
        </p:nvPicPr>
        <p:blipFill>
          <a:blip r:embed="rId3" cstate="print"/>
          <a:srcRect l="13754" r="1375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388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a:normAutofit/>
          </a:bodyPr>
          <a:lstStyle/>
          <a:p>
            <a:r>
              <a:rPr lang="en-US" b="1" dirty="0">
                <a:solidFill>
                  <a:srgbClr val="000000"/>
                </a:solidFill>
              </a:rPr>
              <a:t>Complications</a:t>
            </a:r>
            <a:r>
              <a:rPr lang="en-US" dirty="0">
                <a:solidFill>
                  <a:srgbClr val="000000"/>
                </a:solidFill>
              </a:rPr>
              <a:t>: uterine hemorrhage, uterine perforation, trophoblastic embolism, and infection. Few patients develop an invasive mole. The most important complication is the development of </a:t>
            </a:r>
            <a:r>
              <a:rPr lang="en-US" dirty="0" err="1">
                <a:solidFill>
                  <a:srgbClr val="000000"/>
                </a:solidFill>
              </a:rPr>
              <a:t>choriocarcinoma</a:t>
            </a:r>
            <a:r>
              <a:rPr lang="en-US" dirty="0">
                <a:solidFill>
                  <a:srgbClr val="000000"/>
                </a:solidFill>
              </a:rPr>
              <a:t>, which occurs in about 2% of patients after the mole has been evacuated.</a:t>
            </a:r>
          </a:p>
          <a:p>
            <a:endParaRPr lang="en-US" dirty="0">
              <a:solidFill>
                <a:srgbClr val="000000"/>
              </a:solidFill>
            </a:endParaRPr>
          </a:p>
          <a:p>
            <a:r>
              <a:rPr lang="en-US" b="1" dirty="0">
                <a:solidFill>
                  <a:srgbClr val="000000"/>
                </a:solidFill>
              </a:rPr>
              <a:t>Treatment</a:t>
            </a:r>
            <a:r>
              <a:rPr lang="en-US" dirty="0">
                <a:solidFill>
                  <a:srgbClr val="000000"/>
                </a:solidFill>
              </a:rPr>
              <a:t>: Evacuation of uterus by curettage and sometimes chemotherapy. With appropriate therapy, cure rates are very high.</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33</a:t>
            </a:fld>
            <a:endParaRPr lang="en-US"/>
          </a:p>
        </p:txBody>
      </p:sp>
    </p:spTree>
    <p:extLst>
      <p:ext uri="{BB962C8B-B14F-4D97-AF65-F5344CB8AC3E}">
        <p14:creationId xmlns:p14="http://schemas.microsoft.com/office/powerpoint/2010/main" val="164692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a:normAutofit/>
          </a:bodyPr>
          <a:lstStyle/>
          <a:p>
            <a:pPr marL="285750" indent="-285750">
              <a:buFont typeface="Arial" panose="020B0604020202020204" pitchFamily="34" charset="0"/>
              <a:buChar char="•"/>
            </a:pPr>
            <a:r>
              <a:rPr lang="en-US" dirty="0">
                <a:solidFill>
                  <a:srgbClr val="000000"/>
                </a:solidFill>
              </a:rPr>
              <a:t>Partial HM results from the fertilization of a normal ovum (that has not lost its maternal chromosomes) by 2 normal sperms. This results in a triploid cell having 69 chromosomes (</a:t>
            </a:r>
            <a:r>
              <a:rPr lang="en-US" dirty="0" err="1">
                <a:solidFill>
                  <a:srgbClr val="000000"/>
                </a:solidFill>
              </a:rPr>
              <a:t>triploidy</a:t>
            </a:r>
            <a:r>
              <a:rPr lang="en-US" dirty="0">
                <a:solidFill>
                  <a:srgbClr val="000000"/>
                </a:solidFill>
              </a:rPr>
              <a:t> gestation), of which one haploid set (23X) is maternal and two haploid (23+23=46) sets are paternal in origin (</a:t>
            </a:r>
            <a:r>
              <a:rPr lang="fr-FR" dirty="0">
                <a:solidFill>
                  <a:srgbClr val="000000"/>
                </a:solidFill>
              </a:rPr>
              <a:t>58%  are 69XXY, 40% are 69XXX, 2% are 69XYY).</a:t>
            </a:r>
            <a:endParaRPr lang="en-US" dirty="0">
              <a:solidFill>
                <a:srgbClr val="000000"/>
              </a:solidFill>
            </a:endParaRPr>
          </a:p>
          <a:p>
            <a:pPr marL="0" indent="0">
              <a:buNone/>
            </a:pPr>
            <a:endParaRPr lang="en-US" dirty="0">
              <a:solidFill>
                <a:srgbClr val="000000"/>
              </a:solidFill>
            </a:endParaRPr>
          </a:p>
          <a:p>
            <a:r>
              <a:rPr lang="en-US" dirty="0">
                <a:solidFill>
                  <a:srgbClr val="000000"/>
                </a:solidFill>
              </a:rPr>
              <a:t>It almost never evolves into </a:t>
            </a:r>
            <a:r>
              <a:rPr lang="en-US" dirty="0" err="1">
                <a:solidFill>
                  <a:srgbClr val="000000"/>
                </a:solidFill>
              </a:rPr>
              <a:t>choriocarcinoma</a:t>
            </a:r>
            <a:r>
              <a:rPr lang="en-US" dirty="0">
                <a:solidFill>
                  <a:srgbClr val="000000"/>
                </a:solidFill>
              </a:rPr>
              <a:t>. </a:t>
            </a:r>
          </a:p>
          <a:p>
            <a:endParaRPr lang="en-US" dirty="0">
              <a:solidFill>
                <a:srgbClr val="000000"/>
              </a:solidFill>
            </a:endParaRP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34</a:t>
            </a:fld>
            <a:endParaRPr lang="en-US"/>
          </a:p>
        </p:txBody>
      </p:sp>
    </p:spTree>
    <p:extLst>
      <p:ext uri="{BB962C8B-B14F-4D97-AF65-F5344CB8AC3E}">
        <p14:creationId xmlns:p14="http://schemas.microsoft.com/office/powerpoint/2010/main" val="230228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35</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9358" r="-2394" b="3960"/>
          <a:stretch/>
        </p:blipFill>
        <p:spPr>
          <a:xfrm>
            <a:off x="381000" y="2285999"/>
            <a:ext cx="8491532" cy="3995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257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a:lstStyle/>
          <a:p>
            <a:r>
              <a:rPr lang="en-US" dirty="0">
                <a:solidFill>
                  <a:srgbClr val="000000"/>
                </a:solidFill>
              </a:rPr>
              <a:t>It is a genetically abnormal placenta with a resultant mixture of large and small villi and slight hyperplasia of the trophoblasts, filling the uterus. In contrast to a complete mole, embryo/fetal parts may be present. But the fetus associated with a partial mole usually dies after 10 weeks gestation and the mole (~pregnancy) is aborted shortly thereafter.</a:t>
            </a:r>
          </a:p>
          <a:p>
            <a:endParaRPr lang="en-US" dirty="0">
              <a:solidFill>
                <a:srgbClr val="000000"/>
              </a:solidFill>
            </a:endParaRPr>
          </a:p>
          <a:p>
            <a:r>
              <a:rPr lang="en-US" dirty="0">
                <a:solidFill>
                  <a:srgbClr val="000000"/>
                </a:solidFill>
              </a:rPr>
              <a:t>Grossly the genetically abnormal placenta has a mixture of large chorionic villi and normal-appearing smaller villi. </a:t>
            </a:r>
          </a:p>
          <a:p>
            <a:endParaRPr lang="en-US" dirty="0">
              <a:solidFill>
                <a:srgbClr val="000000"/>
              </a:solidFill>
            </a:endParaRP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36</a:t>
            </a:fld>
            <a:endParaRPr lang="en-US"/>
          </a:p>
        </p:txBody>
      </p:sp>
    </p:spTree>
    <p:extLst>
      <p:ext uri="{BB962C8B-B14F-4D97-AF65-F5344CB8AC3E}">
        <p14:creationId xmlns:p14="http://schemas.microsoft.com/office/powerpoint/2010/main" val="22201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It makes up to 15–35% of all moles</a:t>
            </a:r>
          </a:p>
          <a:p>
            <a:r>
              <a:rPr lang="en-US" dirty="0">
                <a:solidFill>
                  <a:srgbClr val="000000"/>
                </a:solidFill>
              </a:rPr>
              <a:t>The uterine size is usually small or appropriate for the gestational age</a:t>
            </a:r>
          </a:p>
          <a:p>
            <a:r>
              <a:rPr lang="en-US" dirty="0">
                <a:solidFill>
                  <a:srgbClr val="000000"/>
                </a:solidFill>
              </a:rPr>
              <a:t>Serum HCG levels are high but not as high as complete mole.</a:t>
            </a:r>
          </a:p>
          <a:p>
            <a:r>
              <a:rPr lang="en-US" dirty="0">
                <a:solidFill>
                  <a:srgbClr val="000000"/>
                </a:solidFill>
              </a:rPr>
              <a:t>Chromosomal analysis of partial moles shows 69XXY in the majority of cases (i.e. 3 haploid sets also called as </a:t>
            </a:r>
            <a:r>
              <a:rPr lang="en-US" dirty="0" err="1">
                <a:solidFill>
                  <a:srgbClr val="000000"/>
                </a:solidFill>
              </a:rPr>
              <a:t>triploidy</a:t>
            </a:r>
            <a:r>
              <a:rPr lang="en-US" dirty="0">
                <a:solidFill>
                  <a:srgbClr val="000000"/>
                </a:solidFill>
              </a:rPr>
              <a:t>). </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37</a:t>
            </a:fld>
            <a:endParaRPr lang="en-US"/>
          </a:p>
        </p:txBody>
      </p:sp>
    </p:spTree>
    <p:extLst>
      <p:ext uri="{BB962C8B-B14F-4D97-AF65-F5344CB8AC3E}">
        <p14:creationId xmlns:p14="http://schemas.microsoft.com/office/powerpoint/2010/main" val="425722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vert="horz" lIns="91440" tIns="45720" rIns="91440" bIns="45720" rtlCol="0">
            <a:normAutofit/>
          </a:bodyPr>
          <a:lstStyle/>
          <a:p>
            <a:r>
              <a:rPr lang="en-US" b="1" dirty="0">
                <a:solidFill>
                  <a:srgbClr val="000000"/>
                </a:solidFill>
              </a:rPr>
              <a:t>Treatment: </a:t>
            </a:r>
            <a:r>
              <a:rPr lang="en-US" dirty="0">
                <a:solidFill>
                  <a:srgbClr val="000000"/>
                </a:solidFill>
              </a:rPr>
              <a:t>Evacuation of the uterus by curettage and sometimes chemotherapy.</a:t>
            </a:r>
          </a:p>
          <a:p>
            <a:endParaRPr lang="en-US" dirty="0">
              <a:solidFill>
                <a:srgbClr val="000000"/>
              </a:solidFill>
            </a:endParaRPr>
          </a:p>
          <a:p>
            <a:r>
              <a:rPr lang="en-US" b="1" dirty="0">
                <a:solidFill>
                  <a:srgbClr val="000000"/>
                </a:solidFill>
              </a:rPr>
              <a:t>Prognosis: </a:t>
            </a:r>
            <a:r>
              <a:rPr lang="en-US" dirty="0">
                <a:solidFill>
                  <a:srgbClr val="000000"/>
                </a:solidFill>
              </a:rPr>
              <a:t>The risk for developing choriocarcinoma is very low but follow-up is mandatory.</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38</a:t>
            </a:fld>
            <a:endParaRPr lang="en-US"/>
          </a:p>
        </p:txBody>
      </p:sp>
    </p:spTree>
    <p:extLst>
      <p:ext uri="{BB962C8B-B14F-4D97-AF65-F5344CB8AC3E}">
        <p14:creationId xmlns:p14="http://schemas.microsoft.com/office/powerpoint/2010/main" val="15633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28917860"/>
              </p:ext>
            </p:extLst>
          </p:nvPr>
        </p:nvGraphicFramePr>
        <p:xfrm>
          <a:off x="228599" y="1066800"/>
          <a:ext cx="8763002" cy="4648200"/>
        </p:xfrm>
        <a:graphic>
          <a:graphicData uri="http://schemas.openxmlformats.org/drawingml/2006/table">
            <a:tbl>
              <a:tblPr firstRow="1" bandRow="1">
                <a:tableStyleId>{073A0DAA-6AF3-43AB-8588-CEC1D06C72B9}</a:tableStyleId>
              </a:tblPr>
              <a:tblGrid>
                <a:gridCol w="1987484">
                  <a:extLst>
                    <a:ext uri="{9D8B030D-6E8A-4147-A177-3AD203B41FA5}">
                      <a16:colId xmlns:a16="http://schemas.microsoft.com/office/drawing/2014/main" val="20000"/>
                    </a:ext>
                  </a:extLst>
                </a:gridCol>
                <a:gridCol w="3252249">
                  <a:extLst>
                    <a:ext uri="{9D8B030D-6E8A-4147-A177-3AD203B41FA5}">
                      <a16:colId xmlns:a16="http://schemas.microsoft.com/office/drawing/2014/main" val="20001"/>
                    </a:ext>
                  </a:extLst>
                </a:gridCol>
                <a:gridCol w="3523269">
                  <a:extLst>
                    <a:ext uri="{9D8B030D-6E8A-4147-A177-3AD203B41FA5}">
                      <a16:colId xmlns:a16="http://schemas.microsoft.com/office/drawing/2014/main" val="20002"/>
                    </a:ext>
                  </a:extLst>
                </a:gridCol>
              </a:tblGrid>
              <a:tr h="426279">
                <a:tc>
                  <a:txBody>
                    <a:bodyPr/>
                    <a:lstStyle/>
                    <a:p>
                      <a:r>
                        <a:rPr lang="en-US" dirty="0"/>
                        <a:t>FEATURE</a:t>
                      </a:r>
                    </a:p>
                  </a:txBody>
                  <a:tcPr/>
                </a:tc>
                <a:tc>
                  <a:txBody>
                    <a:bodyPr/>
                    <a:lstStyle/>
                    <a:p>
                      <a:r>
                        <a:rPr lang="en-US" dirty="0"/>
                        <a:t>CM</a:t>
                      </a:r>
                    </a:p>
                  </a:txBody>
                  <a:tcPr/>
                </a:tc>
                <a:tc>
                  <a:txBody>
                    <a:bodyPr/>
                    <a:lstStyle/>
                    <a:p>
                      <a:r>
                        <a:rPr lang="en-US" dirty="0"/>
                        <a:t>PM</a:t>
                      </a:r>
                    </a:p>
                  </a:txBody>
                  <a:tcPr/>
                </a:tc>
                <a:extLst>
                  <a:ext uri="{0D108BD9-81ED-4DB2-BD59-A6C34878D82A}">
                    <a16:rowId xmlns:a16="http://schemas.microsoft.com/office/drawing/2014/main" val="10000"/>
                  </a:ext>
                </a:extLst>
              </a:tr>
              <a:tr h="735771">
                <a:tc>
                  <a:txBody>
                    <a:bodyPr/>
                    <a:lstStyle/>
                    <a:p>
                      <a:r>
                        <a:rPr lang="en-US" dirty="0"/>
                        <a:t>Karyotype</a:t>
                      </a:r>
                    </a:p>
                  </a:txBody>
                  <a:tcPr/>
                </a:tc>
                <a:tc>
                  <a:txBody>
                    <a:bodyPr/>
                    <a:lstStyle/>
                    <a:p>
                      <a:r>
                        <a:rPr lang="en-US" dirty="0"/>
                        <a:t>Usually</a:t>
                      </a:r>
                      <a:r>
                        <a:rPr lang="en-US" baseline="0" dirty="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Usually</a:t>
                      </a:r>
                      <a:r>
                        <a:rPr lang="en-US" baseline="0" dirty="0"/>
                        <a:t> </a:t>
                      </a:r>
                      <a:r>
                        <a:rPr lang="en-US" baseline="0" dirty="0" err="1"/>
                        <a:t>triploidy</a:t>
                      </a:r>
                      <a:r>
                        <a:rPr lang="en-US" baseline="0" dirty="0"/>
                        <a:t> 69XXY (most common)</a:t>
                      </a:r>
                      <a:endParaRPr lang="en-US" dirty="0"/>
                    </a:p>
                  </a:txBody>
                  <a:tcPr/>
                </a:tc>
                <a:extLst>
                  <a:ext uri="{0D108BD9-81ED-4DB2-BD59-A6C34878D82A}">
                    <a16:rowId xmlns:a16="http://schemas.microsoft.com/office/drawing/2014/main" val="10001"/>
                  </a:ext>
                </a:extLst>
              </a:tr>
              <a:tr h="735771">
                <a:tc>
                  <a:txBody>
                    <a:bodyPr/>
                    <a:lstStyle/>
                    <a:p>
                      <a:r>
                        <a:rPr lang="en-US" dirty="0"/>
                        <a:t>Villi</a:t>
                      </a:r>
                    </a:p>
                  </a:txBody>
                  <a:tcPr/>
                </a:tc>
                <a:tc>
                  <a:txBody>
                    <a:bodyPr/>
                    <a:lstStyle/>
                    <a:p>
                      <a:r>
                        <a:rPr lang="en-US" dirty="0"/>
                        <a:t>All villi are </a:t>
                      </a:r>
                      <a:r>
                        <a:rPr lang="en-US" dirty="0" err="1"/>
                        <a:t>hydropic</a:t>
                      </a:r>
                      <a:r>
                        <a:rPr lang="en-US" dirty="0"/>
                        <a:t>; no normal villi seen</a:t>
                      </a:r>
                    </a:p>
                  </a:txBody>
                  <a:tcPr/>
                </a:tc>
                <a:tc>
                  <a:txBody>
                    <a:bodyPr/>
                    <a:lstStyle/>
                    <a:p>
                      <a:r>
                        <a:rPr lang="en-US" dirty="0"/>
                        <a:t>Normal</a:t>
                      </a:r>
                      <a:r>
                        <a:rPr lang="en-US" baseline="0" dirty="0"/>
                        <a:t> villi may be present</a:t>
                      </a:r>
                      <a:endParaRPr lang="en-US" dirty="0"/>
                    </a:p>
                  </a:txBody>
                  <a:tcPr/>
                </a:tc>
                <a:extLst>
                  <a:ext uri="{0D108BD9-81ED-4DB2-BD59-A6C34878D82A}">
                    <a16:rowId xmlns:a16="http://schemas.microsoft.com/office/drawing/2014/main" val="10002"/>
                  </a:ext>
                </a:extLst>
              </a:tr>
              <a:tr h="426279">
                <a:tc>
                  <a:txBody>
                    <a:bodyPr/>
                    <a:lstStyle/>
                    <a:p>
                      <a:r>
                        <a:rPr lang="en-US" dirty="0"/>
                        <a:t>Fetal tissue</a:t>
                      </a:r>
                    </a:p>
                  </a:txBody>
                  <a:tcPr/>
                </a:tc>
                <a:tc>
                  <a:txBody>
                    <a:bodyPr/>
                    <a:lstStyle/>
                    <a:p>
                      <a:r>
                        <a:rPr lang="en-US" dirty="0"/>
                        <a:t>Not present</a:t>
                      </a:r>
                    </a:p>
                  </a:txBody>
                  <a:tcPr/>
                </a:tc>
                <a:tc>
                  <a:txBody>
                    <a:bodyPr/>
                    <a:lstStyle/>
                    <a:p>
                      <a:r>
                        <a:rPr lang="en-US" dirty="0"/>
                        <a:t>Usually</a:t>
                      </a:r>
                      <a:r>
                        <a:rPr lang="en-US" baseline="0" dirty="0"/>
                        <a:t> present</a:t>
                      </a:r>
                      <a:endParaRPr lang="en-US" dirty="0"/>
                    </a:p>
                  </a:txBody>
                  <a:tcPr/>
                </a:tc>
                <a:extLst>
                  <a:ext uri="{0D108BD9-81ED-4DB2-BD59-A6C34878D82A}">
                    <a16:rowId xmlns:a16="http://schemas.microsoft.com/office/drawing/2014/main" val="10003"/>
                  </a:ext>
                </a:extLst>
              </a:tr>
              <a:tr h="426279">
                <a:tc>
                  <a:txBody>
                    <a:bodyPr/>
                    <a:lstStyle/>
                    <a:p>
                      <a:r>
                        <a:rPr lang="en-US" dirty="0" err="1"/>
                        <a:t>Trophoblasts</a:t>
                      </a:r>
                      <a:endParaRPr lang="en-US" dirty="0"/>
                    </a:p>
                  </a:txBody>
                  <a:tcPr/>
                </a:tc>
                <a:tc>
                  <a:txBody>
                    <a:bodyPr/>
                    <a:lstStyle/>
                    <a:p>
                      <a:r>
                        <a:rPr lang="en-US" dirty="0"/>
                        <a:t>Marked proliferation</a:t>
                      </a:r>
                    </a:p>
                  </a:txBody>
                  <a:tcPr/>
                </a:tc>
                <a:tc>
                  <a:txBody>
                    <a:bodyPr/>
                    <a:lstStyle/>
                    <a:p>
                      <a:r>
                        <a:rPr lang="en-US" dirty="0"/>
                        <a:t>Mild proliferation</a:t>
                      </a:r>
                    </a:p>
                  </a:txBody>
                  <a:tcPr/>
                </a:tc>
                <a:extLst>
                  <a:ext uri="{0D108BD9-81ED-4DB2-BD59-A6C34878D82A}">
                    <a16:rowId xmlns:a16="http://schemas.microsoft.com/office/drawing/2014/main" val="10004"/>
                  </a:ext>
                </a:extLst>
              </a:tr>
              <a:tr h="426279">
                <a:tc>
                  <a:txBody>
                    <a:bodyPr/>
                    <a:lstStyle/>
                    <a:p>
                      <a:r>
                        <a:rPr lang="en-US" dirty="0"/>
                        <a:t>Serum</a:t>
                      </a:r>
                      <a:r>
                        <a:rPr lang="en-US" baseline="0" dirty="0"/>
                        <a:t> HCG</a:t>
                      </a:r>
                      <a:endParaRPr lang="en-US" dirty="0"/>
                    </a:p>
                  </a:txBody>
                  <a:tcPr/>
                </a:tc>
                <a:tc>
                  <a:txBody>
                    <a:bodyPr/>
                    <a:lstStyle/>
                    <a:p>
                      <a:r>
                        <a:rPr lang="en-US" dirty="0"/>
                        <a:t>Markedly</a:t>
                      </a:r>
                      <a:r>
                        <a:rPr lang="en-US" baseline="0" dirty="0"/>
                        <a:t> elevated</a:t>
                      </a:r>
                      <a:endParaRPr lang="en-US" dirty="0"/>
                    </a:p>
                  </a:txBody>
                  <a:tcPr/>
                </a:tc>
                <a:tc>
                  <a:txBody>
                    <a:bodyPr/>
                    <a:lstStyle/>
                    <a:p>
                      <a:r>
                        <a:rPr lang="en-US" dirty="0"/>
                        <a:t>Less elevated</a:t>
                      </a:r>
                    </a:p>
                  </a:txBody>
                  <a:tcPr/>
                </a:tc>
                <a:extLst>
                  <a:ext uri="{0D108BD9-81ED-4DB2-BD59-A6C34878D82A}">
                    <a16:rowId xmlns:a16="http://schemas.microsoft.com/office/drawing/2014/main" val="10005"/>
                  </a:ext>
                </a:extLst>
              </a:tr>
              <a:tr h="735771">
                <a:tc>
                  <a:txBody>
                    <a:bodyPr/>
                    <a:lstStyle/>
                    <a:p>
                      <a:r>
                        <a:rPr lang="en-US" dirty="0"/>
                        <a:t>Invasive mole</a:t>
                      </a:r>
                    </a:p>
                  </a:txBody>
                  <a:tcPr/>
                </a:tc>
                <a:tc>
                  <a:txBody>
                    <a:bodyPr/>
                    <a:lstStyle/>
                    <a:p>
                      <a:r>
                        <a:rPr lang="en-US" dirty="0"/>
                        <a:t>Occurs in about 15% of CMs</a:t>
                      </a:r>
                    </a:p>
                  </a:txBody>
                  <a:tcPr/>
                </a:tc>
                <a:tc>
                  <a:txBody>
                    <a:bodyPr/>
                    <a:lstStyle/>
                    <a:p>
                      <a:r>
                        <a:rPr lang="en-US" dirty="0"/>
                        <a:t>Very rare</a:t>
                      </a:r>
                    </a:p>
                  </a:txBody>
                  <a:tcPr/>
                </a:tc>
                <a:extLst>
                  <a:ext uri="{0D108BD9-81ED-4DB2-BD59-A6C34878D82A}">
                    <a16:rowId xmlns:a16="http://schemas.microsoft.com/office/drawing/2014/main" val="10006"/>
                  </a:ext>
                </a:extLst>
              </a:tr>
              <a:tr h="735771">
                <a:tc>
                  <a:txBody>
                    <a:bodyPr/>
                    <a:lstStyle/>
                    <a:p>
                      <a:r>
                        <a:rPr lang="en-US" dirty="0"/>
                        <a:t>Behavior</a:t>
                      </a:r>
                    </a:p>
                  </a:txBody>
                  <a:tcPr/>
                </a:tc>
                <a:tc>
                  <a:txBody>
                    <a:bodyPr/>
                    <a:lstStyle/>
                    <a:p>
                      <a:r>
                        <a:rPr lang="en-US" dirty="0"/>
                        <a:t>2% progress</a:t>
                      </a:r>
                      <a:r>
                        <a:rPr lang="en-US" baseline="0" dirty="0"/>
                        <a:t> to </a:t>
                      </a:r>
                      <a:r>
                        <a:rPr lang="en-US" baseline="0" dirty="0" err="1"/>
                        <a:t>choriocarcinoma</a:t>
                      </a:r>
                      <a:endParaRPr lang="en-US" dirty="0"/>
                    </a:p>
                  </a:txBody>
                  <a:tcPr/>
                </a:tc>
                <a:tc>
                  <a:txBody>
                    <a:bodyPr/>
                    <a:lstStyle/>
                    <a:p>
                      <a:r>
                        <a:rPr lang="en-US" dirty="0"/>
                        <a:t>Very</a:t>
                      </a:r>
                      <a:r>
                        <a:rPr lang="en-US" baseline="0" dirty="0"/>
                        <a:t> r</a:t>
                      </a:r>
                      <a:r>
                        <a:rPr lang="en-US" dirty="0"/>
                        <a:t>arely progress to </a:t>
                      </a:r>
                      <a:r>
                        <a:rPr lang="en-US" dirty="0" err="1"/>
                        <a:t>choriocarcinoma</a:t>
                      </a:r>
                      <a:endParaRPr lang="en-US" dirty="0"/>
                    </a:p>
                  </a:txBody>
                  <a:tcPr/>
                </a:tc>
                <a:extLst>
                  <a:ext uri="{0D108BD9-81ED-4DB2-BD59-A6C34878D82A}">
                    <a16:rowId xmlns:a16="http://schemas.microsoft.com/office/drawing/2014/main" val="10007"/>
                  </a:ext>
                </a:extLst>
              </a:tr>
            </a:tbl>
          </a:graphicData>
        </a:graphic>
      </p:graphicFrame>
      <p:sp>
        <p:nvSpPr>
          <p:cNvPr id="3" name="Footer Placeholder 2"/>
          <p:cNvSpPr>
            <a:spLocks noGrp="1"/>
          </p:cNvSpPr>
          <p:nvPr>
            <p:ph type="ftr" sz="quarter" idx="11"/>
          </p:nvPr>
        </p:nvSpPr>
        <p:spPr/>
        <p:txBody>
          <a:bodyPr/>
          <a:lstStyle/>
          <a:p>
            <a:r>
              <a:rPr lang="hr-HR"/>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39</a:t>
            </a:fld>
            <a:endParaRPr lang="en-US"/>
          </a:p>
        </p:txBody>
      </p:sp>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pPr algn="ctr"/>
            <a:r>
              <a:rPr lang="en-US" dirty="0"/>
              <a:t>Clinical Features</a:t>
            </a:r>
          </a:p>
        </p:txBody>
      </p:sp>
      <p:sp>
        <p:nvSpPr>
          <p:cNvPr id="11266" name="Content Placeholder 1"/>
          <p:cNvSpPr>
            <a:spLocks noGrp="1"/>
          </p:cNvSpPr>
          <p:nvPr>
            <p:ph idx="1"/>
          </p:nvPr>
        </p:nvSpPr>
        <p:spPr/>
        <p:txBody>
          <a:bodyPr vert="horz" lIns="91440" tIns="45720" rIns="91440" bIns="45720" rtlCol="0">
            <a:normAutofit fontScale="85000" lnSpcReduction="20000"/>
          </a:bodyPr>
          <a:lstStyle/>
          <a:p>
            <a:r>
              <a:rPr lang="en-US" sz="2400" dirty="0">
                <a:solidFill>
                  <a:srgbClr val="000000"/>
                </a:solidFill>
              </a:rPr>
              <a:t>A woman with an ectopic tubal pregnancy may present with pelvic pain or abnormal bleeding following a period of amenorrhea.</a:t>
            </a:r>
          </a:p>
          <a:p>
            <a:r>
              <a:rPr lang="en-US" sz="2400" dirty="0">
                <a:solidFill>
                  <a:srgbClr val="000000"/>
                </a:solidFill>
              </a:rPr>
              <a:t>Many present as an emergency with tubal rupture, severe acute abdominal pain and hemorrhagic shock.</a:t>
            </a:r>
          </a:p>
          <a:p>
            <a:r>
              <a:rPr lang="en-US" sz="2400" dirty="0">
                <a:solidFill>
                  <a:srgbClr val="000000"/>
                </a:solidFill>
              </a:rPr>
              <a:t>The diagnosis is usually confirmed by an abdominal/pelvic ultrasound </a:t>
            </a:r>
            <a:r>
              <a:rPr lang="en-US" sz="2400" dirty="0">
                <a:solidFill>
                  <a:srgbClr val="000000"/>
                </a:solidFill>
                <a:sym typeface="Wingdings" panose="05000000000000000000" pitchFamily="2" charset="2"/>
              </a:rPr>
              <a:t> </a:t>
            </a:r>
            <a:r>
              <a:rPr lang="en-US" sz="2400" dirty="0">
                <a:solidFill>
                  <a:srgbClr val="000000"/>
                </a:solidFill>
              </a:rPr>
              <a:t>gestational sac within fallopian tube or other location and a positive pregnancy test (high HCG levels).</a:t>
            </a:r>
          </a:p>
          <a:p>
            <a:r>
              <a:rPr lang="en-US" sz="2400" dirty="0">
                <a:solidFill>
                  <a:srgbClr val="000000"/>
                </a:solidFill>
              </a:rPr>
              <a:t>Microscopically: placental tissue or fetal parts within the tube.</a:t>
            </a:r>
          </a:p>
          <a:p>
            <a:pPr>
              <a:buFont typeface="Arial" pitchFamily="34" charset="0"/>
              <a:buChar char="•"/>
            </a:pPr>
            <a:endParaRPr lang="en-US" sz="2400" dirty="0">
              <a:solidFill>
                <a:srgbClr val="000000"/>
              </a:solidFill>
            </a:endParaRPr>
          </a:p>
        </p:txBody>
      </p:sp>
      <p:sp>
        <p:nvSpPr>
          <p:cNvPr id="3" name="Footer Placeholder 2"/>
          <p:cNvSpPr>
            <a:spLocks noGrp="1"/>
          </p:cNvSpPr>
          <p:nvPr>
            <p:ph type="ftr" sz="quarter" idx="11"/>
          </p:nvPr>
        </p:nvSpPr>
        <p:spPr/>
        <p:txBody>
          <a:bodyPr/>
          <a:lstStyle/>
          <a:p>
            <a:r>
              <a:rPr lang="hr-HR"/>
              <a:t>REPR 224</a:t>
            </a:r>
            <a:endParaRPr lang="en-US"/>
          </a:p>
        </p:txBody>
      </p:sp>
      <p:sp>
        <p:nvSpPr>
          <p:cNvPr id="4" name="Slide Number Placeholder 3"/>
          <p:cNvSpPr>
            <a:spLocks noGrp="1"/>
          </p:cNvSpPr>
          <p:nvPr>
            <p:ph type="sldNum" sz="quarter" idx="12"/>
          </p:nvPr>
        </p:nvSpPr>
        <p:spPr/>
        <p:txBody>
          <a:bodyPr/>
          <a:lstStyle/>
          <a:p>
            <a:fld id="{49AED484-F614-4F83-9E0A-076B4E5CA0E7}" type="slidenum">
              <a:rPr lang="en-US" smtClean="0"/>
              <a:pPr/>
              <a:t>4</a:t>
            </a:fld>
            <a:endParaRPr lang="en-US"/>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Invasive Mole</a:t>
            </a:r>
          </a:p>
        </p:txBody>
      </p:sp>
      <p:sp>
        <p:nvSpPr>
          <p:cNvPr id="6" name="Content Placeholder 5"/>
          <p:cNvSpPr>
            <a:spLocks noGrp="1"/>
          </p:cNvSpPr>
          <p:nvPr>
            <p:ph idx="1"/>
          </p:nvPr>
        </p:nvSpPr>
        <p:spPr/>
        <p:txBody>
          <a:bodyPr/>
          <a:lstStyle/>
          <a:p>
            <a:r>
              <a:rPr lang="en-US" dirty="0">
                <a:solidFill>
                  <a:srgbClr val="000000"/>
                </a:solidFill>
              </a:rPr>
              <a:t>Invasive mole is when the villi of a </a:t>
            </a:r>
            <a:r>
              <a:rPr lang="en-US" dirty="0" err="1">
                <a:solidFill>
                  <a:srgbClr val="000000"/>
                </a:solidFill>
              </a:rPr>
              <a:t>hydatidiform</a:t>
            </a:r>
            <a:r>
              <a:rPr lang="en-US" dirty="0">
                <a:solidFill>
                  <a:srgbClr val="000000"/>
                </a:solidFill>
              </a:rPr>
              <a:t> mole extends/infiltrates into the myometrium of the uterus.</a:t>
            </a:r>
          </a:p>
          <a:p>
            <a:r>
              <a:rPr lang="en-US" dirty="0">
                <a:solidFill>
                  <a:srgbClr val="000000"/>
                </a:solidFill>
              </a:rPr>
              <a:t>The mole sometime enters into the veins in the myometrium, and spreads via vascular channels to distant sites, mostly the lungs (note: death from such spread is unusual). </a:t>
            </a:r>
          </a:p>
          <a:p>
            <a:r>
              <a:rPr lang="en-US" dirty="0">
                <a:solidFill>
                  <a:srgbClr val="000000"/>
                </a:solidFill>
              </a:rPr>
              <a:t>It occurs in about 15% of complete moles and rarely in partial mole.</a:t>
            </a:r>
          </a:p>
          <a:p>
            <a:r>
              <a:rPr lang="en-US" dirty="0">
                <a:solidFill>
                  <a:srgbClr val="000000"/>
                </a:solidFill>
              </a:rPr>
              <a:t>It can cause hemorrhage and uterine perforation.</a:t>
            </a:r>
          </a:p>
        </p:txBody>
      </p:sp>
      <p:sp>
        <p:nvSpPr>
          <p:cNvPr id="3" name="Footer Placeholder 2"/>
          <p:cNvSpPr>
            <a:spLocks noGrp="1"/>
          </p:cNvSpPr>
          <p:nvPr>
            <p:ph type="ftr" sz="quarter" idx="11"/>
          </p:nvPr>
        </p:nvSpPr>
        <p:spPr/>
        <p:txBody>
          <a:bodyPr/>
          <a:lstStyle/>
          <a:p>
            <a:r>
              <a:rPr lang="hr-HR"/>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40</a:t>
            </a:fld>
            <a:endParaRPr lang="en-US"/>
          </a:p>
        </p:txBody>
      </p:sp>
    </p:spTree>
    <p:extLst>
      <p:ext uri="{BB962C8B-B14F-4D97-AF65-F5344CB8AC3E}">
        <p14:creationId xmlns:p14="http://schemas.microsoft.com/office/powerpoint/2010/main" val="357690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Choriocarcinoma</a:t>
            </a:r>
            <a:endParaRPr lang="en-US" dirty="0"/>
          </a:p>
        </p:txBody>
      </p:sp>
      <p:sp>
        <p:nvSpPr>
          <p:cNvPr id="3" name="Content Placeholder 2"/>
          <p:cNvSpPr>
            <a:spLocks noGrp="1"/>
          </p:cNvSpPr>
          <p:nvPr>
            <p:ph idx="1"/>
          </p:nvPr>
        </p:nvSpPr>
        <p:spPr/>
        <p:txBody>
          <a:bodyPr/>
          <a:lstStyle/>
          <a:p>
            <a:r>
              <a:rPr lang="en-US" b="1" dirty="0">
                <a:solidFill>
                  <a:srgbClr val="000000"/>
                </a:solidFill>
              </a:rPr>
              <a:t>Definition: </a:t>
            </a:r>
            <a:r>
              <a:rPr lang="en-US" dirty="0">
                <a:solidFill>
                  <a:srgbClr val="000000"/>
                </a:solidFill>
              </a:rPr>
              <a:t>It is a malignant tumor of placental tissue, composed of a proliferation of malignant cytotrophoblasts and </a:t>
            </a:r>
            <a:r>
              <a:rPr lang="en-US" dirty="0" err="1">
                <a:solidFill>
                  <a:srgbClr val="000000"/>
                </a:solidFill>
              </a:rPr>
              <a:t>syncytiotrophoblasts</a:t>
            </a:r>
            <a:r>
              <a:rPr lang="en-US" dirty="0">
                <a:solidFill>
                  <a:srgbClr val="000000"/>
                </a:solidFill>
              </a:rPr>
              <a:t>, without villi formation.</a:t>
            </a:r>
          </a:p>
          <a:p>
            <a:r>
              <a:rPr lang="en-US" dirty="0">
                <a:solidFill>
                  <a:srgbClr val="000000"/>
                </a:solidFill>
              </a:rPr>
              <a:t>It is an aggressive malignant neoplasm.</a:t>
            </a:r>
          </a:p>
          <a:p>
            <a:r>
              <a:rPr lang="en-US" dirty="0">
                <a:solidFill>
                  <a:srgbClr val="000000"/>
                </a:solidFill>
              </a:rPr>
              <a:t>It is characterized by very high levels of serum HCG.</a:t>
            </a:r>
          </a:p>
          <a:p>
            <a:r>
              <a:rPr lang="en-US" dirty="0" err="1">
                <a:solidFill>
                  <a:srgbClr val="000000"/>
                </a:solidFill>
              </a:rPr>
              <a:t>Choriocarcinomas</a:t>
            </a:r>
            <a:r>
              <a:rPr lang="en-US" dirty="0">
                <a:solidFill>
                  <a:srgbClr val="000000"/>
                </a:solidFill>
              </a:rPr>
              <a:t> are </a:t>
            </a:r>
            <a:r>
              <a:rPr lang="en-US" dirty="0" err="1">
                <a:solidFill>
                  <a:srgbClr val="000000"/>
                </a:solidFill>
              </a:rPr>
              <a:t>aneuploidic</a:t>
            </a:r>
            <a:r>
              <a:rPr lang="en-US" dirty="0">
                <a:solidFill>
                  <a:srgbClr val="000000"/>
                </a:solidFill>
              </a:rPr>
              <a:t>.</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41</a:t>
            </a:fld>
            <a:endParaRPr lang="en-US"/>
          </a:p>
        </p:txBody>
      </p:sp>
    </p:spTree>
    <p:extLst>
      <p:ext uri="{BB962C8B-B14F-4D97-AF65-F5344CB8AC3E}">
        <p14:creationId xmlns:p14="http://schemas.microsoft.com/office/powerpoint/2010/main" val="22429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Choriocarcinoma</a:t>
            </a:r>
            <a:endParaRPr lang="en-US" dirty="0"/>
          </a:p>
        </p:txBody>
      </p:sp>
      <p:sp>
        <p:nvSpPr>
          <p:cNvPr id="3" name="Content Placeholder 2"/>
          <p:cNvSpPr>
            <a:spLocks noGrp="1"/>
          </p:cNvSpPr>
          <p:nvPr>
            <p:ph idx="1"/>
          </p:nvPr>
        </p:nvSpPr>
        <p:spPr/>
        <p:txBody>
          <a:bodyPr/>
          <a:lstStyle/>
          <a:p>
            <a:r>
              <a:rPr lang="en-US" dirty="0">
                <a:solidFill>
                  <a:srgbClr val="000000"/>
                </a:solidFill>
              </a:rPr>
              <a:t>It spreads early via blood to the lungs and other organs. </a:t>
            </a:r>
          </a:p>
          <a:p>
            <a:r>
              <a:rPr lang="en-US" dirty="0">
                <a:solidFill>
                  <a:srgbClr val="000000"/>
                </a:solidFill>
              </a:rPr>
              <a:t>It responds to chemotherapy.</a:t>
            </a:r>
          </a:p>
          <a:p>
            <a:r>
              <a:rPr lang="en-US" dirty="0">
                <a:solidFill>
                  <a:srgbClr val="000000"/>
                </a:solidFill>
              </a:rPr>
              <a:t>About half of </a:t>
            </a:r>
            <a:r>
              <a:rPr lang="en-US" dirty="0" err="1">
                <a:solidFill>
                  <a:srgbClr val="000000"/>
                </a:solidFill>
              </a:rPr>
              <a:t>choriocarcinoma</a:t>
            </a:r>
            <a:r>
              <a:rPr lang="en-US" dirty="0">
                <a:solidFill>
                  <a:srgbClr val="000000"/>
                </a:solidFill>
              </a:rPr>
              <a:t> cases are preceded by complete </a:t>
            </a:r>
            <a:r>
              <a:rPr lang="en-US" dirty="0" err="1">
                <a:solidFill>
                  <a:srgbClr val="000000"/>
                </a:solidFill>
              </a:rPr>
              <a:t>hydatidiform</a:t>
            </a:r>
            <a:r>
              <a:rPr lang="en-US" dirty="0">
                <a:solidFill>
                  <a:srgbClr val="000000"/>
                </a:solidFill>
              </a:rPr>
              <a:t> mole. Others can be preceded by a partial mole (rare), abortion, ectopic pregnancy and occasionally a normal term pregnancy.</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42</a:t>
            </a:fld>
            <a:endParaRPr lang="en-US"/>
          </a:p>
        </p:txBody>
      </p:sp>
    </p:spTree>
    <p:extLst>
      <p:ext uri="{BB962C8B-B14F-4D97-AF65-F5344CB8AC3E}">
        <p14:creationId xmlns:p14="http://schemas.microsoft.com/office/powerpoint/2010/main" val="24021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Choriocarcinoma</a:t>
            </a:r>
            <a:endParaRPr lang="en-US" dirty="0"/>
          </a:p>
        </p:txBody>
      </p:sp>
      <p:pic>
        <p:nvPicPr>
          <p:cNvPr id="9" name="Content Placeholder 8" descr="testischoriomatoso01.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730" t="5531" r="13450" b="5822"/>
          <a:stretch/>
        </p:blipFill>
        <p:spPr>
          <a:xfrm>
            <a:off x="1117600" y="2799184"/>
            <a:ext cx="3579859" cy="3263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descr="Choriocarcinoma_-2-_very_high_mag.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7716" r="17716"/>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43</a:t>
            </a:fld>
            <a:endParaRPr lang="en-US"/>
          </a:p>
        </p:txBody>
      </p:sp>
    </p:spTree>
    <p:extLst>
      <p:ext uri="{BB962C8B-B14F-4D97-AF65-F5344CB8AC3E}">
        <p14:creationId xmlns:p14="http://schemas.microsoft.com/office/powerpoint/2010/main" val="158589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44</a:t>
            </a:fld>
            <a:endParaRPr lang="en-US"/>
          </a:p>
        </p:txBody>
      </p:sp>
      <p:pic>
        <p:nvPicPr>
          <p:cNvPr id="7" name="Picture 6"/>
          <p:cNvPicPr>
            <a:picLocks noChangeAspect="1"/>
          </p:cNvPicPr>
          <p:nvPr/>
        </p:nvPicPr>
        <p:blipFill rotWithShape="1">
          <a:blip r:embed="rId2"/>
          <a:srcRect t="7244" r="31313"/>
          <a:stretch/>
        </p:blipFill>
        <p:spPr>
          <a:xfrm>
            <a:off x="1844298" y="0"/>
            <a:ext cx="5928102" cy="6858000"/>
          </a:xfrm>
          <a:prstGeom prst="rect">
            <a:avLst/>
          </a:prstGeom>
        </p:spPr>
      </p:pic>
    </p:spTree>
    <p:extLst>
      <p:ext uri="{BB962C8B-B14F-4D97-AF65-F5344CB8AC3E}">
        <p14:creationId xmlns:p14="http://schemas.microsoft.com/office/powerpoint/2010/main" val="16717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a:t>
            </a:r>
          </a:p>
        </p:txBody>
      </p:sp>
      <p:sp>
        <p:nvSpPr>
          <p:cNvPr id="3" name="Content Placeholder 2"/>
          <p:cNvSpPr>
            <a:spLocks noGrp="1"/>
          </p:cNvSpPr>
          <p:nvPr>
            <p:ph idx="1"/>
          </p:nvPr>
        </p:nvSpPr>
        <p:spPr/>
        <p:txBody>
          <a:bodyPr/>
          <a:lstStyle/>
          <a:p>
            <a:r>
              <a:rPr lang="en-US" dirty="0">
                <a:latin typeface="Calisto MT" charset="0"/>
              </a:rPr>
              <a:t>Kumar V, Abbas AK, Aster JC. Robbins Basic Pathology. 10</a:t>
            </a:r>
            <a:r>
              <a:rPr lang="en-US" baseline="30000" dirty="0">
                <a:latin typeface="Calisto MT" charset="0"/>
              </a:rPr>
              <a:t>th</a:t>
            </a:r>
            <a:r>
              <a:rPr lang="en-US" dirty="0">
                <a:latin typeface="Calisto MT" charset="0"/>
              </a:rPr>
              <a:t> ed. Elsevier; 2018. Philadelphia, </a:t>
            </a:r>
            <a:r>
              <a:rPr lang="en-US">
                <a:latin typeface="Calisto MT" charset="0"/>
              </a:rPr>
              <a:t>PA.</a:t>
            </a:r>
            <a:endParaRPr lang="en-US" dirty="0">
              <a:latin typeface="Calisto MT" charset="0"/>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45</a:t>
            </a:fld>
            <a:endParaRPr lang="en-US"/>
          </a:p>
        </p:txBody>
      </p:sp>
    </p:spTree>
    <p:extLst>
      <p:ext uri="{BB962C8B-B14F-4D97-AF65-F5344CB8AC3E}">
        <p14:creationId xmlns:p14="http://schemas.microsoft.com/office/powerpoint/2010/main" val="175060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8" name="Text Placeholder 7"/>
          <p:cNvSpPr>
            <a:spLocks noGrp="1"/>
          </p:cNvSpPr>
          <p:nvPr>
            <p:ph type="body" idx="1"/>
          </p:nvPr>
        </p:nvSpPr>
        <p:spPr/>
        <p:txBody>
          <a:bodyPr/>
          <a:lstStyle/>
          <a:p>
            <a:r>
              <a:rPr lang="en-US" dirty="0"/>
              <a:t>End of Lecture</a:t>
            </a: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46</a:t>
            </a:fld>
            <a:endParaRPr lang="en-US"/>
          </a:p>
        </p:txBody>
      </p:sp>
    </p:spTree>
    <p:extLst>
      <p:ext uri="{BB962C8B-B14F-4D97-AF65-F5344CB8AC3E}">
        <p14:creationId xmlns:p14="http://schemas.microsoft.com/office/powerpoint/2010/main" val="283435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Clinical Features</a:t>
            </a:r>
          </a:p>
        </p:txBody>
      </p:sp>
      <p:pic>
        <p:nvPicPr>
          <p:cNvPr id="6" name="Content Placeholder 5" descr="Right tubal mass labeled.jpg"/>
          <p:cNvPicPr>
            <a:picLocks noGrp="1" noChangeAspect="1"/>
          </p:cNvPicPr>
          <p:nvPr>
            <p:ph sz="half" idx="1"/>
          </p:nvPr>
        </p:nvPicPr>
        <p:blipFill>
          <a:blip r:embed="rId2">
            <a:extLst>
              <a:ext uri="{28A0092B-C50C-407E-A947-70E740481C1C}">
                <a14:useLocalDpi xmlns:a14="http://schemas.microsoft.com/office/drawing/2010/main" val="0"/>
              </a:ext>
            </a:extLst>
          </a:blip>
          <a:srcRect l="16657" r="16657"/>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descr="Stage7_bf5b.jpg"/>
          <p:cNvPicPr>
            <a:picLocks noGrp="1" noChangeAspect="1"/>
          </p:cNvPicPr>
          <p:nvPr>
            <p:ph sz="half" idx="2"/>
          </p:nvPr>
        </p:nvPicPr>
        <p:blipFill>
          <a:blip r:embed="rId3">
            <a:extLst>
              <a:ext uri="{28A0092B-C50C-407E-A947-70E740481C1C}">
                <a14:useLocalDpi xmlns:a14="http://schemas.microsoft.com/office/drawing/2010/main" val="0"/>
              </a:ext>
            </a:extLst>
          </a:blip>
          <a:srcRect l="15908" r="15908"/>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8"/>
          <p:cNvSpPr>
            <a:spLocks noGrp="1"/>
          </p:cNvSpPr>
          <p:nvPr>
            <p:ph type="ftr" sz="quarter" idx="11"/>
          </p:nvPr>
        </p:nvSpPr>
        <p:spPr/>
        <p:txBody>
          <a:bodyPr/>
          <a:lstStyle/>
          <a:p>
            <a:r>
              <a:rPr lang="hr-HR"/>
              <a:t>REPR 224</a:t>
            </a:r>
            <a:endParaRPr lang="en-US"/>
          </a:p>
        </p:txBody>
      </p:sp>
      <p:sp>
        <p:nvSpPr>
          <p:cNvPr id="10" name="Slide Number Placeholder 9"/>
          <p:cNvSpPr>
            <a:spLocks noGrp="1"/>
          </p:cNvSpPr>
          <p:nvPr>
            <p:ph type="sldNum" sz="quarter" idx="12"/>
          </p:nvPr>
        </p:nvSpPr>
        <p:spPr/>
        <p:txBody>
          <a:bodyPr/>
          <a:lstStyle/>
          <a:p>
            <a:fld id="{896CBDDE-ADDB-4969-B498-C64558BF0988}" type="slidenum">
              <a:rPr lang="en-US" smtClean="0"/>
              <a:pPr/>
              <a:t>5</a:t>
            </a:fld>
            <a:endParaRPr lang="en-US"/>
          </a:p>
        </p:txBody>
      </p:sp>
    </p:spTree>
    <p:extLst>
      <p:ext uri="{BB962C8B-B14F-4D97-AF65-F5344CB8AC3E}">
        <p14:creationId xmlns:p14="http://schemas.microsoft.com/office/powerpoint/2010/main" val="469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Risk Factors</a:t>
            </a:r>
          </a:p>
        </p:txBody>
      </p:sp>
      <p:sp>
        <p:nvSpPr>
          <p:cNvPr id="6" name="Content Placeholder 5"/>
          <p:cNvSpPr>
            <a:spLocks noGrp="1"/>
          </p:cNvSpPr>
          <p:nvPr>
            <p:ph idx="1"/>
          </p:nvPr>
        </p:nvSpPr>
        <p:spPr/>
        <p:txBody>
          <a:bodyPr/>
          <a:lstStyle/>
          <a:p>
            <a:r>
              <a:rPr lang="en-US" dirty="0">
                <a:solidFill>
                  <a:srgbClr val="000000"/>
                </a:solidFill>
              </a:rPr>
              <a:t>Any factor that retards passage of the ovum through the tubes predisposes to tubal ectopic pregnancy. </a:t>
            </a:r>
          </a:p>
          <a:p>
            <a:endParaRPr lang="en-US" dirty="0">
              <a:solidFill>
                <a:srgbClr val="000000"/>
              </a:solidFill>
            </a:endParaRPr>
          </a:p>
          <a:p>
            <a:r>
              <a:rPr lang="en-US" dirty="0">
                <a:solidFill>
                  <a:srgbClr val="000000"/>
                </a:solidFill>
              </a:rPr>
              <a:t>In about half of the cases, it is due to chronic inflammation and scarring of the oviduct. </a:t>
            </a:r>
          </a:p>
          <a:p>
            <a:endParaRPr lang="en-US" dirty="0">
              <a:solidFill>
                <a:srgbClr val="000000"/>
              </a:solidFill>
            </a:endParaRPr>
          </a:p>
        </p:txBody>
      </p:sp>
      <p:sp>
        <p:nvSpPr>
          <p:cNvPr id="8" name="Footer Placeholder 7"/>
          <p:cNvSpPr>
            <a:spLocks noGrp="1"/>
          </p:cNvSpPr>
          <p:nvPr>
            <p:ph type="ftr" sz="quarter" idx="11"/>
          </p:nvPr>
        </p:nvSpPr>
        <p:spPr/>
        <p:txBody>
          <a:bodyPr/>
          <a:lstStyle/>
          <a:p>
            <a:r>
              <a:rPr lang="hr-HR"/>
              <a:t>REPR 224</a:t>
            </a:r>
            <a:endParaRPr lang="en-US"/>
          </a:p>
        </p:txBody>
      </p:sp>
      <p:sp>
        <p:nvSpPr>
          <p:cNvPr id="9" name="Slide Number Placeholder 8"/>
          <p:cNvSpPr>
            <a:spLocks noGrp="1"/>
          </p:cNvSpPr>
          <p:nvPr>
            <p:ph type="sldNum" sz="quarter" idx="12"/>
          </p:nvPr>
        </p:nvSpPr>
        <p:spPr/>
        <p:txBody>
          <a:bodyPr/>
          <a:lstStyle/>
          <a:p>
            <a:fld id="{49AED484-F614-4F83-9E0A-076B4E5CA0E7}" type="slidenum">
              <a:rPr lang="en-US" smtClean="0"/>
              <a:pPr/>
              <a:t>6</a:t>
            </a:fld>
            <a:endParaRPr lang="en-US"/>
          </a:p>
        </p:txBody>
      </p:sp>
    </p:spTree>
    <p:extLst>
      <p:ext uri="{BB962C8B-B14F-4D97-AF65-F5344CB8AC3E}">
        <p14:creationId xmlns:p14="http://schemas.microsoft.com/office/powerpoint/2010/main" val="20308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Factors</a:t>
            </a:r>
          </a:p>
        </p:txBody>
      </p:sp>
      <p:sp>
        <p:nvSpPr>
          <p:cNvPr id="3" name="Content Placeholder 2"/>
          <p:cNvSpPr>
            <a:spLocks noGrp="1"/>
          </p:cNvSpPr>
          <p:nvPr>
            <p:ph idx="1"/>
          </p:nvPr>
        </p:nvSpPr>
        <p:spPr/>
        <p:txBody>
          <a:bodyPr/>
          <a:lstStyle/>
          <a:p>
            <a:pPr marL="342900" lvl="1" indent="-342900">
              <a:spcBef>
                <a:spcPts val="2000"/>
              </a:spcBef>
              <a:buClr>
                <a:schemeClr val="accent1"/>
              </a:buClr>
            </a:pPr>
            <a:r>
              <a:rPr lang="en-US" dirty="0">
                <a:solidFill>
                  <a:srgbClr val="000000"/>
                </a:solidFill>
              </a:rPr>
              <a:t>P</a:t>
            </a:r>
            <a:r>
              <a:rPr lang="en-US" sz="1600" dirty="0">
                <a:solidFill>
                  <a:srgbClr val="000000"/>
                </a:solidFill>
              </a:rPr>
              <a:t>elvic inflammatory diseases/infections/salpingitis: are the most common </a:t>
            </a:r>
            <a:r>
              <a:rPr lang="en-US" sz="1600" dirty="0" err="1">
                <a:solidFill>
                  <a:srgbClr val="000000"/>
                </a:solidFill>
              </a:rPr>
              <a:t>causees</a:t>
            </a:r>
            <a:r>
              <a:rPr lang="en-US" sz="1600" dirty="0">
                <a:solidFill>
                  <a:srgbClr val="000000"/>
                </a:solidFill>
              </a:rPr>
              <a:t>. The inflammation </a:t>
            </a:r>
            <a:r>
              <a:rPr lang="en-US" sz="1600" dirty="0">
                <a:solidFill>
                  <a:srgbClr val="000000"/>
                </a:solidFill>
                <a:sym typeface="Wingdings" panose="05000000000000000000" pitchFamily="2" charset="2"/>
              </a:rPr>
              <a:t>can</a:t>
            </a:r>
            <a:r>
              <a:rPr lang="en-US" sz="1600" dirty="0">
                <a:solidFill>
                  <a:srgbClr val="000000"/>
                </a:solidFill>
              </a:rPr>
              <a:t> damage the </a:t>
            </a:r>
            <a:r>
              <a:rPr lang="en-US" sz="1600" dirty="0" err="1">
                <a:solidFill>
                  <a:srgbClr val="000000"/>
                </a:solidFill>
              </a:rPr>
              <a:t>cilliary</a:t>
            </a:r>
            <a:r>
              <a:rPr lang="en-US" sz="1600" dirty="0">
                <a:solidFill>
                  <a:srgbClr val="000000"/>
                </a:solidFill>
              </a:rPr>
              <a:t> activity and cause tubal obstruction, pelvic adhesions with scarring  and distortion of the fallopian tubes.  Women who have had pelvic infections have a five times greater risk of ectopic pregnancy (infection is usually by </a:t>
            </a:r>
            <a:r>
              <a:rPr lang="en-US" sz="1600" dirty="0" err="1">
                <a:solidFill>
                  <a:srgbClr val="000000"/>
                </a:solidFill>
              </a:rPr>
              <a:t>Neisseriae</a:t>
            </a:r>
            <a:r>
              <a:rPr lang="en-US" sz="1600" dirty="0">
                <a:solidFill>
                  <a:srgbClr val="000000"/>
                </a:solidFill>
              </a:rPr>
              <a:t> Gonorrhea or Chlamydia).</a:t>
            </a:r>
          </a:p>
          <a:p>
            <a:pPr marL="342900" lvl="1" indent="-342900">
              <a:spcBef>
                <a:spcPts val="2000"/>
              </a:spcBef>
              <a:buClr>
                <a:schemeClr val="accent1"/>
              </a:buClr>
            </a:pPr>
            <a:r>
              <a:rPr lang="en-US" sz="1600" dirty="0">
                <a:solidFill>
                  <a:srgbClr val="000000"/>
                </a:solidFill>
              </a:rPr>
              <a:t>Abdominal/pelvic surgery or tubal ligation surgery.</a:t>
            </a:r>
          </a:p>
          <a:p>
            <a:pPr marL="342900" lvl="1" indent="-342900">
              <a:spcBef>
                <a:spcPts val="2000"/>
              </a:spcBef>
              <a:buClr>
                <a:schemeClr val="accent1"/>
              </a:buClr>
            </a:pPr>
            <a:r>
              <a:rPr lang="en-US" sz="1600" dirty="0">
                <a:solidFill>
                  <a:srgbClr val="000000"/>
                </a:solidFill>
              </a:rPr>
              <a:t>Intrauterine tumors and endometriosis.</a:t>
            </a:r>
          </a:p>
          <a:p>
            <a:pPr marL="342900" lvl="1" indent="-342900">
              <a:spcBef>
                <a:spcPts val="2000"/>
              </a:spcBef>
              <a:buClr>
                <a:schemeClr val="accent1"/>
              </a:buClr>
            </a:pPr>
            <a:r>
              <a:rPr lang="en-US" sz="1600" dirty="0">
                <a:solidFill>
                  <a:srgbClr val="000000"/>
                </a:solidFill>
              </a:rPr>
              <a:t>Smoking can decrease tubal motility by damaging the ciliated cells or it  may predispose them to pelvic inflammatory diseases (due to the impaired immunity in smokers).</a:t>
            </a: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7</a:t>
            </a:fld>
            <a:endParaRPr lang="en-US"/>
          </a:p>
        </p:txBody>
      </p:sp>
    </p:spTree>
    <p:extLst>
      <p:ext uri="{BB962C8B-B14F-4D97-AF65-F5344CB8AC3E}">
        <p14:creationId xmlns:p14="http://schemas.microsoft.com/office/powerpoint/2010/main" val="224062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Factors</a:t>
            </a:r>
          </a:p>
        </p:txBody>
      </p:sp>
      <p:sp>
        <p:nvSpPr>
          <p:cNvPr id="3" name="Content Placeholder 2"/>
          <p:cNvSpPr>
            <a:spLocks noGrp="1"/>
          </p:cNvSpPr>
          <p:nvPr>
            <p:ph idx="1"/>
          </p:nvPr>
        </p:nvSpPr>
        <p:spPr/>
        <p:txBody>
          <a:bodyPr/>
          <a:lstStyle/>
          <a:p>
            <a:pPr marL="342900" lvl="1" indent="-342900">
              <a:spcBef>
                <a:spcPts val="2000"/>
              </a:spcBef>
              <a:buClr>
                <a:schemeClr val="accent1"/>
              </a:buClr>
            </a:pPr>
            <a:r>
              <a:rPr lang="en-US" sz="1600" dirty="0">
                <a:solidFill>
                  <a:schemeClr val="tx1"/>
                </a:solidFill>
              </a:rPr>
              <a:t>Congenital anomaly of the tubes. </a:t>
            </a:r>
          </a:p>
          <a:p>
            <a:pPr marL="342900" lvl="1" indent="-342900">
              <a:spcBef>
                <a:spcPts val="2000"/>
              </a:spcBef>
              <a:buClr>
                <a:schemeClr val="accent1"/>
              </a:buClr>
            </a:pPr>
            <a:r>
              <a:rPr lang="en-US" sz="1600" dirty="0">
                <a:solidFill>
                  <a:schemeClr val="tx1"/>
                </a:solidFill>
              </a:rPr>
              <a:t>In-utero diethylstilbestrol (DES) exposure increases the risk of ectopic pregnancy due to abnormal tubal morphology.</a:t>
            </a:r>
          </a:p>
          <a:p>
            <a:pPr marL="342900" lvl="1" indent="-342900">
              <a:spcBef>
                <a:spcPts val="2000"/>
              </a:spcBef>
              <a:buClr>
                <a:schemeClr val="accent1"/>
              </a:buClr>
            </a:pPr>
            <a:r>
              <a:rPr lang="en-US" sz="1600" dirty="0">
                <a:solidFill>
                  <a:schemeClr val="tx1"/>
                </a:solidFill>
              </a:rPr>
              <a:t>History of previous ectopic pregnancy.</a:t>
            </a:r>
          </a:p>
          <a:p>
            <a:pPr marL="342900" lvl="1" indent="-342900">
              <a:spcBef>
                <a:spcPts val="2000"/>
              </a:spcBef>
              <a:buClr>
                <a:schemeClr val="accent1"/>
              </a:buClr>
            </a:pPr>
            <a:r>
              <a:rPr lang="en-US" sz="1600" dirty="0">
                <a:solidFill>
                  <a:schemeClr val="tx1"/>
                </a:solidFill>
              </a:rPr>
              <a:t>History of multiple sexual partners </a:t>
            </a:r>
            <a:r>
              <a:rPr lang="en-US" sz="1600" dirty="0">
                <a:solidFill>
                  <a:schemeClr val="tx1"/>
                </a:solidFill>
                <a:sym typeface="Wingdings" panose="05000000000000000000" pitchFamily="2" charset="2"/>
              </a:rPr>
              <a:t></a:t>
            </a:r>
            <a:r>
              <a:rPr lang="en-US" sz="1600" dirty="0">
                <a:solidFill>
                  <a:schemeClr val="tx1"/>
                </a:solidFill>
              </a:rPr>
              <a:t> increases the chance of pelvic inflammatory diseases and therefore are high risk for ectopic pregnancies.</a:t>
            </a:r>
          </a:p>
          <a:p>
            <a:pPr marL="342900" lvl="1" indent="-342900">
              <a:spcBef>
                <a:spcPts val="2000"/>
              </a:spcBef>
              <a:buClr>
                <a:schemeClr val="accent1"/>
              </a:buClr>
            </a:pPr>
            <a:r>
              <a:rPr lang="en-US" sz="1600" dirty="0">
                <a:solidFill>
                  <a:schemeClr val="tx1"/>
                </a:solidFill>
              </a:rPr>
              <a:t>Intrauterine device users are at higher risk of having an ectopic pregnancy should pregnancy occurs.  </a:t>
            </a:r>
          </a:p>
          <a:p>
            <a:endParaRPr lang="en-US" dirty="0"/>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8</a:t>
            </a:fld>
            <a:endParaRPr lang="en-US"/>
          </a:p>
        </p:txBody>
      </p:sp>
    </p:spTree>
    <p:extLst>
      <p:ext uri="{BB962C8B-B14F-4D97-AF65-F5344CB8AC3E}">
        <p14:creationId xmlns:p14="http://schemas.microsoft.com/office/powerpoint/2010/main" val="29087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Factors</a:t>
            </a:r>
          </a:p>
        </p:txBody>
      </p:sp>
      <p:sp>
        <p:nvSpPr>
          <p:cNvPr id="3" name="Content Placeholder 2"/>
          <p:cNvSpPr>
            <a:spLocks noGrp="1"/>
          </p:cNvSpPr>
          <p:nvPr>
            <p:ph idx="1"/>
          </p:nvPr>
        </p:nvSpPr>
        <p:spPr/>
        <p:txBody>
          <a:bodyPr>
            <a:normAutofit fontScale="92500"/>
          </a:bodyPr>
          <a:lstStyle/>
          <a:p>
            <a:pPr marL="342900" lvl="1" indent="-342900">
              <a:spcBef>
                <a:spcPts val="2000"/>
              </a:spcBef>
              <a:buClr>
                <a:schemeClr val="accent1"/>
              </a:buClr>
            </a:pPr>
            <a:r>
              <a:rPr lang="en-US" dirty="0">
                <a:solidFill>
                  <a:srgbClr val="000000"/>
                </a:solidFill>
              </a:rPr>
              <a:t>H</a:t>
            </a:r>
            <a:r>
              <a:rPr lang="en-US" sz="1600" dirty="0">
                <a:solidFill>
                  <a:srgbClr val="000000"/>
                </a:solidFill>
              </a:rPr>
              <a:t>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marL="342900" lvl="1" indent="-342900">
              <a:spcBef>
                <a:spcPts val="2000"/>
              </a:spcBef>
              <a:buClr>
                <a:schemeClr val="accent1"/>
              </a:buClr>
            </a:pPr>
            <a:endParaRPr lang="en-US" sz="1600" dirty="0">
              <a:solidFill>
                <a:srgbClr val="000000"/>
              </a:solidFill>
            </a:endParaRPr>
          </a:p>
          <a:p>
            <a:pPr marL="342900" lvl="1" indent="-342900">
              <a:spcBef>
                <a:spcPts val="2000"/>
              </a:spcBef>
              <a:buClr>
                <a:schemeClr val="accent1"/>
              </a:buClr>
            </a:pPr>
            <a:r>
              <a:rPr lang="en-US" sz="1600" dirty="0">
                <a:solidFill>
                  <a:srgbClr val="000000"/>
                </a:solidFill>
              </a:rPr>
              <a:t>Please note that in many tubal pregnancies, no anatomic cause is evident.</a:t>
            </a:r>
          </a:p>
          <a:p>
            <a:pPr marL="342900" lvl="1" indent="-342900">
              <a:spcBef>
                <a:spcPts val="2000"/>
              </a:spcBef>
              <a:buClr>
                <a:schemeClr val="accent1"/>
              </a:buClr>
            </a:pPr>
            <a:r>
              <a:rPr lang="en-US" sz="1600" dirty="0">
                <a:solidFill>
                  <a:srgbClr val="000000"/>
                </a:solidFill>
              </a:rPr>
              <a:t>Ovarian pregnancies probably result from rare instances in which the ovum is fertilized just as the follicle ruptures. </a:t>
            </a:r>
          </a:p>
          <a:p>
            <a:pPr marL="342900" lvl="1" indent="-342900">
              <a:spcBef>
                <a:spcPts val="2000"/>
              </a:spcBef>
              <a:buClr>
                <a:schemeClr val="accent1"/>
              </a:buClr>
            </a:pPr>
            <a:r>
              <a:rPr lang="en-US" sz="1600" dirty="0">
                <a:solidFill>
                  <a:srgbClr val="000000"/>
                </a:solidFill>
              </a:rPr>
              <a:t>Gestation within the abdominal cavity occurs when the fertilized egg drops out of the </a:t>
            </a:r>
            <a:r>
              <a:rPr lang="en-US" sz="1600" dirty="0" err="1">
                <a:solidFill>
                  <a:srgbClr val="000000"/>
                </a:solidFill>
              </a:rPr>
              <a:t>fimbriated</a:t>
            </a:r>
            <a:r>
              <a:rPr lang="en-US" sz="1600" dirty="0">
                <a:solidFill>
                  <a:srgbClr val="000000"/>
                </a:solidFill>
              </a:rPr>
              <a:t> end of the oviduct and implants on the peritoneum.</a:t>
            </a:r>
          </a:p>
          <a:p>
            <a:pPr marL="342900" lvl="1" indent="-342900">
              <a:spcBef>
                <a:spcPts val="2000"/>
              </a:spcBef>
              <a:buClr>
                <a:schemeClr val="accent1"/>
              </a:buClr>
            </a:pPr>
            <a:endParaRPr lang="en-US" sz="1600" dirty="0">
              <a:solidFill>
                <a:srgbClr val="000000"/>
              </a:solidFill>
            </a:endParaRPr>
          </a:p>
          <a:p>
            <a:endParaRPr lang="en-US" dirty="0">
              <a:solidFill>
                <a:srgbClr val="000000"/>
              </a:solidFill>
            </a:endParaRPr>
          </a:p>
        </p:txBody>
      </p:sp>
      <p:sp>
        <p:nvSpPr>
          <p:cNvPr id="5" name="Footer Placeholder 4"/>
          <p:cNvSpPr>
            <a:spLocks noGrp="1"/>
          </p:cNvSpPr>
          <p:nvPr>
            <p:ph type="ftr" sz="quarter" idx="11"/>
          </p:nvPr>
        </p:nvSpPr>
        <p:spPr/>
        <p:txBody>
          <a:bodyPr/>
          <a:lstStyle/>
          <a:p>
            <a:r>
              <a:rPr lang="hr-HR"/>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9</a:t>
            </a:fld>
            <a:endParaRPr lang="en-US"/>
          </a:p>
        </p:txBody>
      </p:sp>
    </p:spTree>
    <p:extLst>
      <p:ext uri="{BB962C8B-B14F-4D97-AF65-F5344CB8AC3E}">
        <p14:creationId xmlns:p14="http://schemas.microsoft.com/office/powerpoint/2010/main" val="2686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1970</TotalTime>
  <Words>2321</Words>
  <Application>Microsoft Macintosh PowerPoint</Application>
  <PresentationFormat>On-screen Show (4:3)</PresentationFormat>
  <Paragraphs>291</Paragraphs>
  <Slides>46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Calibri Light</vt:lpstr>
      <vt:lpstr>Calisto MT</vt:lpstr>
      <vt:lpstr>Century Gothic</vt:lpstr>
      <vt:lpstr>Times New Roman</vt:lpstr>
      <vt:lpstr>Wingdings 2</vt:lpstr>
      <vt:lpstr>HDOfficeLightV0</vt:lpstr>
      <vt:lpstr>Perception</vt:lpstr>
      <vt:lpstr>Ectopic Pregnancy, Spontaneous Abortion And Gestational Trophoblastic Disease.</vt:lpstr>
      <vt:lpstr>Objectives </vt:lpstr>
      <vt:lpstr>Ectopic Pregnancy</vt:lpstr>
      <vt:lpstr>Clinical Features</vt:lpstr>
      <vt:lpstr>Clinical Features</vt:lpstr>
      <vt:lpstr>Risk Factors</vt:lpstr>
      <vt:lpstr>Risk Factors</vt:lpstr>
      <vt:lpstr>Risk Factors</vt:lpstr>
      <vt:lpstr>Risk Factors</vt:lpstr>
      <vt:lpstr>Ectopic Pregnancy</vt:lpstr>
      <vt:lpstr>Spontaneous Abortion/Miscarriage</vt:lpstr>
      <vt:lpstr>Causes of Spontaneous Abortions/Miscarriages</vt:lpstr>
      <vt:lpstr>Causes of Spontaneous Abortions/Miscarriages</vt:lpstr>
      <vt:lpstr>Causes of Spontaneous Abortions/Miscarriages</vt:lpstr>
      <vt:lpstr>Causes of Spontaneous Abortions/Miscarriages</vt:lpstr>
      <vt:lpstr>Causes of Spontaneous Abortions/Miscarriages</vt:lpstr>
      <vt:lpstr>Causes of Spontaneous Abortions/Miscarriages</vt:lpstr>
      <vt:lpstr>Causes of Spontaneous Abortions/Miscarriages</vt:lpstr>
      <vt:lpstr>Diagnosis of Spontaneous Abortions/Miscarriages</vt:lpstr>
      <vt:lpstr>Products of Conception</vt:lpstr>
      <vt:lpstr>Products of Conception</vt:lpstr>
      <vt:lpstr>Normal Placenta</vt:lpstr>
      <vt:lpstr>Normal Fertilization</vt:lpstr>
      <vt:lpstr>Types of Gestational Trophoblastic Diseases</vt:lpstr>
      <vt:lpstr>Hydatidiform Mole</vt:lpstr>
      <vt:lpstr>Hydatidiform Mole</vt:lpstr>
      <vt:lpstr>Complete HM</vt:lpstr>
      <vt:lpstr>Complete HM</vt:lpstr>
      <vt:lpstr>Complete HM</vt:lpstr>
      <vt:lpstr>Complete HM</vt:lpstr>
      <vt:lpstr>Complete HM</vt:lpstr>
      <vt:lpstr>Complete HM</vt:lpstr>
      <vt:lpstr>Complete HM</vt:lpstr>
      <vt:lpstr>Partial HM</vt:lpstr>
      <vt:lpstr>Partial HM</vt:lpstr>
      <vt:lpstr>Partial HM</vt:lpstr>
      <vt:lpstr>Partial HM</vt:lpstr>
      <vt:lpstr>Partial HM</vt:lpstr>
      <vt:lpstr>PowerPoint Presentation</vt:lpstr>
      <vt:lpstr>Invasive Mole</vt:lpstr>
      <vt:lpstr>Choriocarcinoma</vt:lpstr>
      <vt:lpstr>Choriocarcinoma</vt:lpstr>
      <vt:lpstr>Choriocarcinoma</vt:lpstr>
      <vt:lpstr>PowerPoint Presentation</vt:lpstr>
      <vt:lpstr>Reference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keywords/>
  <cp:lastModifiedBy>Maria Arafah</cp:lastModifiedBy>
  <cp:revision>86</cp:revision>
  <cp:lastPrinted>1601-01-01T00:00:00Z</cp:lastPrinted>
  <dcterms:created xsi:type="dcterms:W3CDTF">2015-04-06T07:38:19Z</dcterms:created>
  <dcterms:modified xsi:type="dcterms:W3CDTF">2020-03-06T16:41:05Z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