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32"/>
  </p:notesMasterIdLst>
  <p:handoutMasterIdLst>
    <p:handoutMasterId r:id="rId33"/>
  </p:handoutMasterIdLst>
  <p:sldIdLst>
    <p:sldId id="256" r:id="rId2"/>
    <p:sldId id="257" r:id="rId3"/>
    <p:sldId id="260" r:id="rId4"/>
    <p:sldId id="263"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2" r:id="rId27"/>
    <p:sldId id="283" r:id="rId28"/>
    <p:sldId id="285" r:id="rId29"/>
    <p:sldId id="259" r:id="rId30"/>
    <p:sldId id="2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r1EbP/x/XvYUr5q57b50Q==" hashData="SfPU2gXgjEZC3vssi0touCP0uL4="/>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102" d="100"/>
          <a:sy n="102" d="100"/>
        </p:scale>
        <p:origin x="704" y="4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rafah" userId="5a00dd677898d996" providerId="LiveId" clId="{DF6B092B-3A6C-3E4F-9A97-943176C10CD4}"/>
    <pc:docChg chg="undo custSel modSld">
      <pc:chgData name="Maria Arafah" userId="5a00dd677898d996" providerId="LiveId" clId="{DF6B092B-3A6C-3E4F-9A97-943176C10CD4}" dt="2020-03-06T11:40:16.508" v="242" actId="20577"/>
      <pc:docMkLst>
        <pc:docMk/>
      </pc:docMkLst>
      <pc:sldChg chg="modSp">
        <pc:chgData name="Maria Arafah" userId="5a00dd677898d996" providerId="LiveId" clId="{DF6B092B-3A6C-3E4F-9A97-943176C10CD4}" dt="2020-03-05T16:34:53.967" v="17" actId="20577"/>
        <pc:sldMkLst>
          <pc:docMk/>
          <pc:sldMk cId="3879346322" sldId="256"/>
        </pc:sldMkLst>
        <pc:spChg chg="mod">
          <ac:chgData name="Maria Arafah" userId="5a00dd677898d996" providerId="LiveId" clId="{DF6B092B-3A6C-3E4F-9A97-943176C10CD4}" dt="2020-03-05T16:34:53.967" v="17" actId="20577"/>
          <ac:spMkLst>
            <pc:docMk/>
            <pc:sldMk cId="3879346322" sldId="256"/>
            <ac:spMk id="3" creationId="{00000000-0000-0000-0000-000000000000}"/>
          </ac:spMkLst>
        </pc:spChg>
      </pc:sldChg>
      <pc:sldChg chg="modSp">
        <pc:chgData name="Maria Arafah" userId="5a00dd677898d996" providerId="LiveId" clId="{DF6B092B-3A6C-3E4F-9A97-943176C10CD4}" dt="2020-03-05T16:38:29.551" v="20" actId="20577"/>
        <pc:sldMkLst>
          <pc:docMk/>
          <pc:sldMk cId="3166973503" sldId="257"/>
        </pc:sldMkLst>
        <pc:spChg chg="mod">
          <ac:chgData name="Maria Arafah" userId="5a00dd677898d996" providerId="LiveId" clId="{DF6B092B-3A6C-3E4F-9A97-943176C10CD4}" dt="2020-03-05T16:38:29.551" v="20" actId="20577"/>
          <ac:spMkLst>
            <pc:docMk/>
            <pc:sldMk cId="3166973503" sldId="257"/>
            <ac:spMk id="3" creationId="{00000000-0000-0000-0000-000000000000}"/>
          </ac:spMkLst>
        </pc:spChg>
      </pc:sldChg>
      <pc:sldChg chg="modSp">
        <pc:chgData name="Maria Arafah" userId="5a00dd677898d996" providerId="LiveId" clId="{DF6B092B-3A6C-3E4F-9A97-943176C10CD4}" dt="2020-03-05T16:35:39.273" v="18" actId="27636"/>
        <pc:sldMkLst>
          <pc:docMk/>
          <pc:sldMk cId="2428425147" sldId="266"/>
        </pc:sldMkLst>
        <pc:spChg chg="mod">
          <ac:chgData name="Maria Arafah" userId="5a00dd677898d996" providerId="LiveId" clId="{DF6B092B-3A6C-3E4F-9A97-943176C10CD4}" dt="2020-03-05T16:35:39.273" v="18" actId="27636"/>
          <ac:spMkLst>
            <pc:docMk/>
            <pc:sldMk cId="2428425147" sldId="266"/>
            <ac:spMk id="3" creationId="{00000000-0000-0000-0000-000000000000}"/>
          </ac:spMkLst>
        </pc:spChg>
      </pc:sldChg>
      <pc:sldChg chg="addSp delSp modSp">
        <pc:chgData name="Maria Arafah" userId="5a00dd677898d996" providerId="LiveId" clId="{DF6B092B-3A6C-3E4F-9A97-943176C10CD4}" dt="2020-03-05T17:12:41.613" v="59" actId="1035"/>
        <pc:sldMkLst>
          <pc:docMk/>
          <pc:sldMk cId="3370461694" sldId="268"/>
        </pc:sldMkLst>
        <pc:spChg chg="mod">
          <ac:chgData name="Maria Arafah" userId="5a00dd677898d996" providerId="LiveId" clId="{DF6B092B-3A6C-3E4F-9A97-943176C10CD4}" dt="2020-03-05T17:11:58.130" v="55" actId="114"/>
          <ac:spMkLst>
            <pc:docMk/>
            <pc:sldMk cId="3370461694" sldId="268"/>
            <ac:spMk id="3" creationId="{00000000-0000-0000-0000-000000000000}"/>
          </ac:spMkLst>
        </pc:spChg>
        <pc:spChg chg="add del mod">
          <ac:chgData name="Maria Arafah" userId="5a00dd677898d996" providerId="LiveId" clId="{DF6B092B-3A6C-3E4F-9A97-943176C10CD4}" dt="2020-03-05T17:12:41.613" v="59" actId="1035"/>
          <ac:spMkLst>
            <pc:docMk/>
            <pc:sldMk cId="3370461694" sldId="268"/>
            <ac:spMk id="4" creationId="{00000000-0000-0000-0000-000000000000}"/>
          </ac:spMkLst>
        </pc:spChg>
      </pc:sldChg>
      <pc:sldChg chg="modSp">
        <pc:chgData name="Maria Arafah" userId="5a00dd677898d996" providerId="LiveId" clId="{DF6B092B-3A6C-3E4F-9A97-943176C10CD4}" dt="2020-03-06T11:30:28.465" v="73" actId="20577"/>
        <pc:sldMkLst>
          <pc:docMk/>
          <pc:sldMk cId="766407656" sldId="270"/>
        </pc:sldMkLst>
        <pc:spChg chg="mod">
          <ac:chgData name="Maria Arafah" userId="5a00dd677898d996" providerId="LiveId" clId="{DF6B092B-3A6C-3E4F-9A97-943176C10CD4}" dt="2020-03-06T11:30:28.465" v="73" actId="20577"/>
          <ac:spMkLst>
            <pc:docMk/>
            <pc:sldMk cId="766407656" sldId="270"/>
            <ac:spMk id="9" creationId="{00000000-0000-0000-0000-000000000000}"/>
          </ac:spMkLst>
        </pc:spChg>
      </pc:sldChg>
      <pc:sldChg chg="modSp">
        <pc:chgData name="Maria Arafah" userId="5a00dd677898d996" providerId="LiveId" clId="{DF6B092B-3A6C-3E4F-9A97-943176C10CD4}" dt="2020-03-06T11:31:11.301" v="79" actId="20577"/>
        <pc:sldMkLst>
          <pc:docMk/>
          <pc:sldMk cId="607047755" sldId="272"/>
        </pc:sldMkLst>
        <pc:spChg chg="mod">
          <ac:chgData name="Maria Arafah" userId="5a00dd677898d996" providerId="LiveId" clId="{DF6B092B-3A6C-3E4F-9A97-943176C10CD4}" dt="2020-03-06T11:31:11.301" v="79" actId="20577"/>
          <ac:spMkLst>
            <pc:docMk/>
            <pc:sldMk cId="607047755" sldId="272"/>
            <ac:spMk id="9" creationId="{00000000-0000-0000-0000-000000000000}"/>
          </ac:spMkLst>
        </pc:spChg>
      </pc:sldChg>
      <pc:sldChg chg="modSp">
        <pc:chgData name="Maria Arafah" userId="5a00dd677898d996" providerId="LiveId" clId="{DF6B092B-3A6C-3E4F-9A97-943176C10CD4}" dt="2020-03-06T11:32:28.390" v="88" actId="20577"/>
        <pc:sldMkLst>
          <pc:docMk/>
          <pc:sldMk cId="793816808" sldId="274"/>
        </pc:sldMkLst>
        <pc:spChg chg="mod">
          <ac:chgData name="Maria Arafah" userId="5a00dd677898d996" providerId="LiveId" clId="{DF6B092B-3A6C-3E4F-9A97-943176C10CD4}" dt="2020-03-06T11:32:28.390" v="88" actId="20577"/>
          <ac:spMkLst>
            <pc:docMk/>
            <pc:sldMk cId="793816808" sldId="274"/>
            <ac:spMk id="3" creationId="{00000000-0000-0000-0000-000000000000}"/>
          </ac:spMkLst>
        </pc:spChg>
      </pc:sldChg>
      <pc:sldChg chg="modSp">
        <pc:chgData name="Maria Arafah" userId="5a00dd677898d996" providerId="LiveId" clId="{DF6B092B-3A6C-3E4F-9A97-943176C10CD4}" dt="2020-03-06T11:34:50.493" v="104" actId="20577"/>
        <pc:sldMkLst>
          <pc:docMk/>
          <pc:sldMk cId="2464177712" sldId="277"/>
        </pc:sldMkLst>
        <pc:spChg chg="mod">
          <ac:chgData name="Maria Arafah" userId="5a00dd677898d996" providerId="LiveId" clId="{DF6B092B-3A6C-3E4F-9A97-943176C10CD4}" dt="2020-03-06T11:34:50.493" v="104" actId="20577"/>
          <ac:spMkLst>
            <pc:docMk/>
            <pc:sldMk cId="2464177712" sldId="277"/>
            <ac:spMk id="9" creationId="{00000000-0000-0000-0000-000000000000}"/>
          </ac:spMkLst>
        </pc:spChg>
      </pc:sldChg>
      <pc:sldChg chg="modSp">
        <pc:chgData name="Maria Arafah" userId="5a00dd677898d996" providerId="LiveId" clId="{DF6B092B-3A6C-3E4F-9A97-943176C10CD4}" dt="2020-03-06T11:38:40.611" v="233" actId="20577"/>
        <pc:sldMkLst>
          <pc:docMk/>
          <pc:sldMk cId="1140287134" sldId="279"/>
        </pc:sldMkLst>
        <pc:spChg chg="mod">
          <ac:chgData name="Maria Arafah" userId="5a00dd677898d996" providerId="LiveId" clId="{DF6B092B-3A6C-3E4F-9A97-943176C10CD4}" dt="2020-03-06T11:38:40.611" v="233" actId="20577"/>
          <ac:spMkLst>
            <pc:docMk/>
            <pc:sldMk cId="1140287134" sldId="279"/>
            <ac:spMk id="9" creationId="{00000000-0000-0000-0000-000000000000}"/>
          </ac:spMkLst>
        </pc:spChg>
      </pc:sldChg>
      <pc:sldChg chg="modSp">
        <pc:chgData name="Maria Arafah" userId="5a00dd677898d996" providerId="LiveId" clId="{DF6B092B-3A6C-3E4F-9A97-943176C10CD4}" dt="2020-03-06T11:40:16.508" v="242" actId="20577"/>
        <pc:sldMkLst>
          <pc:docMk/>
          <pc:sldMk cId="2554790225" sldId="281"/>
        </pc:sldMkLst>
        <pc:spChg chg="mod">
          <ac:chgData name="Maria Arafah" userId="5a00dd677898d996" providerId="LiveId" clId="{DF6B092B-3A6C-3E4F-9A97-943176C10CD4}" dt="2020-03-06T11:40:16.508" v="242" actId="20577"/>
          <ac:spMkLst>
            <pc:docMk/>
            <pc:sldMk cId="2554790225" sldId="28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B1A167-D082-9541-8426-3538FBDD7475}" type="datetimeFigureOut">
              <a:rPr lang="en-US" smtClean="0"/>
              <a:t>3/5/20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50D0F-F380-1E4D-9CE2-F041D1EF94C6}" type="slidenum">
              <a:rPr lang="en-US" smtClean="0"/>
              <a:t>‹#›</a:t>
            </a:fld>
            <a:endParaRPr lang="en-US"/>
          </a:p>
        </p:txBody>
      </p:sp>
    </p:spTree>
    <p:extLst>
      <p:ext uri="{BB962C8B-B14F-4D97-AF65-F5344CB8AC3E}">
        <p14:creationId xmlns:p14="http://schemas.microsoft.com/office/powerpoint/2010/main" val="3302395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90897-936C-5B4F-BDEA-510A8AAF5958}" type="datetimeFigureOut">
              <a:rPr lang="en-US" smtClean="0"/>
              <a:t>3/5/20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5BE3E-949A-6446-B495-9DBDF3E88DFE}" type="slidenum">
              <a:rPr lang="en-US" smtClean="0"/>
              <a:t>‹#›</a:t>
            </a:fld>
            <a:endParaRPr lang="en-US"/>
          </a:p>
        </p:txBody>
      </p:sp>
    </p:spTree>
    <p:extLst>
      <p:ext uri="{BB962C8B-B14F-4D97-AF65-F5344CB8AC3E}">
        <p14:creationId xmlns:p14="http://schemas.microsoft.com/office/powerpoint/2010/main" val="21476917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hr-HR"/>
              <a:t>REPR 224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hr-HR"/>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hr-HR"/>
              <a:t>REPR 224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hr-HR"/>
              <a:t>REPR 224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hr-HR"/>
              <a:t>REPR 224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hr-HR"/>
              <a:t>REPR 224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hr-HR"/>
              <a:t>REPR 224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Prostate pathology</a:t>
            </a:r>
          </a:p>
        </p:txBody>
      </p:sp>
      <p:sp>
        <p:nvSpPr>
          <p:cNvPr id="3" name="Subtitle 2"/>
          <p:cNvSpPr>
            <a:spLocks noGrp="1"/>
          </p:cNvSpPr>
          <p:nvPr>
            <p:ph type="subTitle" idx="1"/>
          </p:nvPr>
        </p:nvSpPr>
        <p:spPr/>
        <p:txBody>
          <a:bodyPr>
            <a:normAutofit/>
          </a:bodyPr>
          <a:lstStyle/>
          <a:p>
            <a:pPr algn="ctr"/>
            <a:r>
              <a:rPr lang="en-US" sz="2400" i="1" dirty="0">
                <a:latin typeface="Arial"/>
                <a:cs typeface="Arial"/>
              </a:rPr>
              <a:t>Dr. Maria A. Arafah</a:t>
            </a:r>
          </a:p>
          <a:p>
            <a:pPr algn="ctr"/>
            <a:r>
              <a:rPr lang="en-US" sz="2400" i="1" dirty="0">
                <a:latin typeface="Arial"/>
                <a:cs typeface="Arial"/>
              </a:rPr>
              <a:t>Associate Professor </a:t>
            </a:r>
            <a:r>
              <a:rPr lang="mr-IN" sz="2400" i="1" dirty="0">
                <a:latin typeface="Arial"/>
                <a:cs typeface="Arial"/>
              </a:rPr>
              <a:t>–</a:t>
            </a:r>
            <a:r>
              <a:rPr lang="en-US" sz="2400" i="1" dirty="0">
                <a:latin typeface="Arial"/>
                <a:cs typeface="Arial"/>
              </a:rPr>
              <a:t> Department of Pathology</a:t>
            </a:r>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pic>
        <p:nvPicPr>
          <p:cNvPr id="9" name="Content Placeholder 8" descr="BPH-pathogenesis-1024x52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823" r="-401" b="-636"/>
          <a:stretch/>
        </p:blipFill>
        <p:spPr>
          <a:xfrm>
            <a:off x="1092651" y="1803095"/>
            <a:ext cx="10098703" cy="4445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a:spLocks noGrp="1"/>
          </p:cNvSpPr>
          <p:nvPr>
            <p:ph type="title"/>
          </p:nvPr>
        </p:nvSpPr>
        <p:spPr>
          <a:xfrm>
            <a:off x="1069848" y="484632"/>
            <a:ext cx="10058400" cy="1609344"/>
          </a:xfrm>
        </p:spPr>
        <p:txBody>
          <a:bodyPr/>
          <a:lstStyle/>
          <a:p>
            <a:r>
              <a:rPr lang="en-US" dirty="0"/>
              <a:t>Pathogenesis of </a:t>
            </a:r>
            <a:r>
              <a:rPr lang="en-US" dirty="0" err="1"/>
              <a:t>bph</a:t>
            </a:r>
            <a:endParaRPr lang="en-US" dirty="0"/>
          </a:p>
        </p:txBody>
      </p:sp>
    </p:spTree>
    <p:extLst>
      <p:ext uri="{BB962C8B-B14F-4D97-AF65-F5344CB8AC3E}">
        <p14:creationId xmlns:p14="http://schemas.microsoft.com/office/powerpoint/2010/main" val="383682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morphology</a:t>
            </a:r>
          </a:p>
        </p:txBody>
      </p:sp>
      <p:sp>
        <p:nvSpPr>
          <p:cNvPr id="3" name="Content Placeholder 2"/>
          <p:cNvSpPr>
            <a:spLocks noGrp="1"/>
          </p:cNvSpPr>
          <p:nvPr>
            <p:ph idx="1"/>
          </p:nvPr>
        </p:nvSpPr>
        <p:spPr/>
        <p:txBody>
          <a:bodyPr vert="horz" lIns="91440" tIns="45720" rIns="91440" bIns="45720" rtlCol="0">
            <a:normAutofit/>
          </a:bodyPr>
          <a:lstStyle/>
          <a:p>
            <a:pPr marL="452437" indent="-342900">
              <a:lnSpc>
                <a:spcPct val="100000"/>
              </a:lnSpc>
              <a:spcAft>
                <a:spcPct val="0"/>
              </a:spcAft>
              <a:buClr>
                <a:srgbClr val="262626"/>
              </a:buClr>
              <a:buFont typeface="Arial"/>
              <a:buChar char="•"/>
            </a:pPr>
            <a:r>
              <a:rPr lang="en-US" dirty="0"/>
              <a:t>The prostate weighs between 60 and 100 grams.</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The hallmark of BPH is nodularity due to glandular and  fibro-muscular proliferation starting from the inner aspect of the prostate gland “the transition zone”.</a:t>
            </a:r>
          </a:p>
          <a:p>
            <a:pPr marL="452437" indent="-342900">
              <a:lnSpc>
                <a:spcPct val="100000"/>
              </a:lnSpc>
              <a:spcAft>
                <a:spcPct val="0"/>
              </a:spcAft>
              <a:buClr>
                <a:srgbClr val="262626"/>
              </a:buClr>
              <a:buFont typeface="Arial"/>
              <a:buChar char="•"/>
            </a:pPr>
            <a:r>
              <a:rPr lang="en-US" dirty="0"/>
              <a:t>Cut-section shows nodules which vary in size, color and consistency depending on which element is proliferating more (glandular </a:t>
            </a:r>
            <a:r>
              <a:rPr lang="en-US" i="1" dirty="0"/>
              <a:t>vs.</a:t>
            </a:r>
            <a:r>
              <a:rPr lang="en-US" dirty="0"/>
              <a:t> fibro-muscular).</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It compresses the wall of the urethra resulting in a slit-like orifice.</a:t>
            </a:r>
          </a:p>
          <a:p>
            <a:pPr marL="452437" indent="-342900">
              <a:lnSpc>
                <a:spcPct val="100000"/>
              </a:lnSpc>
              <a:spcAft>
                <a:spcPct val="0"/>
              </a:spcAft>
              <a:buClr>
                <a:srgbClr val="262626"/>
              </a:buClr>
              <a:buFont typeface="Arial"/>
              <a:buChar char="•"/>
            </a:pPr>
            <a:endParaRPr lang="en-US" dirty="0"/>
          </a:p>
        </p:txBody>
      </p:sp>
      <p:sp>
        <p:nvSpPr>
          <p:cNvPr id="4" name="Date Placeholder 3"/>
          <p:cNvSpPr>
            <a:spLocks noGrp="1"/>
          </p:cNvSpPr>
          <p:nvPr>
            <p:ph type="dt" sz="half" idx="10"/>
          </p:nvPr>
        </p:nvSpPr>
        <p:spPr>
          <a:xfrm>
            <a:off x="7964424" y="6272784"/>
            <a:ext cx="3273552" cy="365125"/>
          </a:xfrm>
        </p:spPr>
        <p:txBody>
          <a:bodyPr/>
          <a:lstStyle/>
          <a:p>
            <a:pPr marL="0" algn="l" defTabSz="457200" rtl="0" eaLnBrk="1" latinLnBrk="0" hangingPunct="1"/>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3704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morphology</a:t>
            </a:r>
          </a:p>
        </p:txBody>
      </p:sp>
      <p:pic>
        <p:nvPicPr>
          <p:cNvPr id="9" name="Content Placeholder 8" descr="download.jpeg"/>
          <p:cNvPicPr>
            <a:picLocks noGrp="1" noChangeAspect="1"/>
          </p:cNvPicPr>
          <p:nvPr>
            <p:ph sz="half" idx="1"/>
          </p:nvPr>
        </p:nvPicPr>
        <p:blipFill>
          <a:blip r:embed="rId2">
            <a:extLst>
              <a:ext uri="{28A0092B-C50C-407E-A947-70E740481C1C}">
                <a14:useLocalDpi xmlns:a14="http://schemas.microsoft.com/office/drawing/2010/main" val="0"/>
              </a:ext>
            </a:extLst>
          </a:blip>
          <a:srcRect l="10879" r="1087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BPH.jpg"/>
          <p:cNvPicPr>
            <a:picLocks noGrp="1" noChangeAspect="1"/>
          </p:cNvPicPr>
          <p:nvPr>
            <p:ph sz="half" idx="2"/>
          </p:nvPr>
        </p:nvPicPr>
        <p:blipFill>
          <a:blip r:embed="rId3">
            <a:extLst>
              <a:ext uri="{28A0092B-C50C-407E-A947-70E740481C1C}">
                <a14:useLocalDpi xmlns:a14="http://schemas.microsoft.com/office/drawing/2010/main" val="0"/>
              </a:ext>
            </a:extLst>
          </a:blip>
          <a:srcRect t="-13908" b="-13908"/>
          <a:stretch>
            <a:fillRect/>
          </a:stretch>
        </p:blipFill>
        <p:spPr>
          <a:xfrm>
            <a:off x="6364288" y="2193925"/>
            <a:ext cx="4754562" cy="397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77685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Microscopic features</a:t>
            </a:r>
          </a:p>
        </p:txBody>
      </p:sp>
      <p:sp>
        <p:nvSpPr>
          <p:cNvPr id="9" name="Content Placeholder 8"/>
          <p:cNvSpPr>
            <a:spLocks noGrp="1"/>
          </p:cNvSpPr>
          <p:nvPr>
            <p:ph idx="1"/>
          </p:nvPr>
        </p:nvSpPr>
        <p:spPr/>
        <p:txBody>
          <a:bodyPr vert="horz" lIns="91440" tIns="45720" rIns="91440" bIns="45720" rtlCol="0">
            <a:normAutofit/>
          </a:bodyPr>
          <a:lstStyle/>
          <a:p>
            <a:pPr marL="452437" indent="-342900">
              <a:lnSpc>
                <a:spcPct val="100000"/>
              </a:lnSpc>
              <a:spcAft>
                <a:spcPct val="0"/>
              </a:spcAft>
              <a:buClr>
                <a:srgbClr val="262626"/>
              </a:buClr>
              <a:buFont typeface="Arial"/>
              <a:buChar char="•"/>
            </a:pPr>
            <a:r>
              <a:rPr lang="en-US" dirty="0"/>
              <a:t>The main feature of BPH is nodularity, the nodules can be one of the following:</a:t>
            </a:r>
          </a:p>
          <a:p>
            <a:pPr marL="726757" lvl="1" indent="-342900">
              <a:lnSpc>
                <a:spcPct val="100000"/>
              </a:lnSpc>
              <a:spcAft>
                <a:spcPct val="0"/>
              </a:spcAft>
              <a:buClr>
                <a:schemeClr val="accent3"/>
              </a:buClr>
              <a:buFont typeface="Wingdings" charset="2"/>
              <a:buChar char="§"/>
            </a:pPr>
            <a:r>
              <a:rPr lang="en-US" dirty="0"/>
              <a:t>purely stromal nodules composed mainly of </a:t>
            </a:r>
            <a:r>
              <a:rPr lang="en-US" dirty="0" err="1"/>
              <a:t>fibromuscular</a:t>
            </a:r>
            <a:r>
              <a:rPr lang="en-US" dirty="0"/>
              <a:t> elements</a:t>
            </a:r>
          </a:p>
          <a:p>
            <a:pPr marL="726757" lvl="1" indent="-342900">
              <a:lnSpc>
                <a:spcPct val="100000"/>
              </a:lnSpc>
              <a:spcAft>
                <a:spcPct val="0"/>
              </a:spcAft>
              <a:buClr>
                <a:schemeClr val="accent3"/>
              </a:buClr>
              <a:buFont typeface="Wingdings" charset="2"/>
              <a:buChar char="§"/>
            </a:pPr>
            <a:endParaRPr lang="en-US" dirty="0"/>
          </a:p>
          <a:p>
            <a:pPr marL="726757" lvl="1" indent="-342900">
              <a:lnSpc>
                <a:spcPct val="100000"/>
              </a:lnSpc>
              <a:spcAft>
                <a:spcPct val="0"/>
              </a:spcAft>
              <a:buClr>
                <a:schemeClr val="accent3"/>
              </a:buClr>
              <a:buFont typeface="Wingdings" charset="2"/>
              <a:buChar char="§"/>
            </a:pPr>
            <a:r>
              <a:rPr lang="en-US" dirty="0"/>
              <a:t>fibroepithelial with both glandular and fibromuscular component; an aggregation of small to large to cystically dilated glands, lined by two layers of epithelium surrounded by fibromuscular stroma.</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Needle biopsies do not sample the transitional zone where BPH occurs, therefore the diagnosis of BPH cannot be made on needle biopsy.</a:t>
            </a:r>
          </a:p>
          <a:p>
            <a:pPr marL="452437" indent="-342900">
              <a:lnSpc>
                <a:spcPct val="100000"/>
              </a:lnSpc>
              <a:spcAft>
                <a:spcPct val="0"/>
              </a:spcAft>
              <a:buClr>
                <a:srgbClr val="262626"/>
              </a:buClr>
              <a:buFont typeface="Arial"/>
              <a:buChar char="•"/>
            </a:pP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hr-HR"/>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76640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Microscopic features</a:t>
            </a:r>
          </a:p>
        </p:txBody>
      </p:sp>
      <p:pic>
        <p:nvPicPr>
          <p:cNvPr id="9" name="Content Placeholder 8" descr="prostatestromalprolifIczkowski02.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3" t="285" r="11449" b="-285"/>
          <a:stretch/>
        </p:blipFill>
        <p:spPr>
          <a:xfrm>
            <a:off x="1069975" y="2193925"/>
            <a:ext cx="4754563" cy="397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download (1).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588" t="-570" r="15171" b="570"/>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417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Clinical presentation</a:t>
            </a:r>
          </a:p>
        </p:txBody>
      </p:sp>
      <p:sp>
        <p:nvSpPr>
          <p:cNvPr id="9" name="Content Placeholder 8"/>
          <p:cNvSpPr>
            <a:spLocks noGrp="1"/>
          </p:cNvSpPr>
          <p:nvPr>
            <p:ph idx="1"/>
          </p:nvPr>
        </p:nvSpPr>
        <p:spPr/>
        <p:txBody>
          <a:bodyPr>
            <a:normAutofit fontScale="92500" lnSpcReduction="10000"/>
          </a:bodyPr>
          <a:lstStyle/>
          <a:p>
            <a:pPr>
              <a:lnSpc>
                <a:spcPct val="140000"/>
              </a:lnSpc>
              <a:spcBef>
                <a:spcPct val="20000"/>
              </a:spcBef>
              <a:spcAft>
                <a:spcPct val="0"/>
              </a:spcAft>
              <a:buClrTx/>
              <a:buFont typeface="Arial"/>
              <a:buChar char="•"/>
            </a:pPr>
            <a:r>
              <a:rPr lang="en-US" dirty="0"/>
              <a:t>The nodules compress the prostatic urethra </a:t>
            </a:r>
            <a:r>
              <a:rPr lang="en-US" dirty="0">
                <a:sym typeface="Wingdings" charset="0"/>
              </a:rPr>
              <a:t></a:t>
            </a:r>
            <a:r>
              <a:rPr lang="en-US" dirty="0"/>
              <a:t> urethral obstruction </a:t>
            </a:r>
            <a:r>
              <a:rPr lang="en-US" dirty="0">
                <a:sym typeface="Wingdings" charset="0"/>
              </a:rPr>
              <a:t></a:t>
            </a:r>
            <a:r>
              <a:rPr lang="en-US" dirty="0"/>
              <a:t> retention of urine in the bladder </a:t>
            </a:r>
            <a:r>
              <a:rPr lang="en-US" dirty="0">
                <a:sym typeface="Wingdings" charset="0"/>
              </a:rPr>
              <a:t> </a:t>
            </a:r>
            <a:r>
              <a:rPr lang="en-US" dirty="0"/>
              <a:t>bladder hypertrophy </a:t>
            </a:r>
          </a:p>
          <a:p>
            <a:pPr>
              <a:lnSpc>
                <a:spcPct val="140000"/>
              </a:lnSpc>
              <a:spcBef>
                <a:spcPct val="20000"/>
              </a:spcBef>
              <a:spcAft>
                <a:spcPct val="0"/>
              </a:spcAft>
              <a:buClrTx/>
              <a:buFont typeface="Arial"/>
              <a:buChar char="•"/>
            </a:pPr>
            <a:r>
              <a:rPr lang="en-US" dirty="0"/>
              <a:t>The inability to empty the bladder completely leads to an increased volume of residual urine </a:t>
            </a:r>
            <a:r>
              <a:rPr lang="en-US" dirty="0">
                <a:sym typeface="Wingdings" charset="0"/>
              </a:rPr>
              <a:t></a:t>
            </a:r>
            <a:r>
              <a:rPr lang="en-US" dirty="0"/>
              <a:t> therefore infection</a:t>
            </a:r>
          </a:p>
          <a:p>
            <a:pPr>
              <a:lnSpc>
                <a:spcPct val="140000"/>
              </a:lnSpc>
              <a:spcBef>
                <a:spcPct val="20000"/>
              </a:spcBef>
              <a:spcAft>
                <a:spcPct val="0"/>
              </a:spcAft>
              <a:buClrTx/>
              <a:buFont typeface="Arial"/>
              <a:buChar char="•"/>
            </a:pPr>
            <a:r>
              <a:rPr lang="en-US" dirty="0"/>
              <a:t>Increased urinary frequency</a:t>
            </a:r>
          </a:p>
          <a:p>
            <a:pPr>
              <a:lnSpc>
                <a:spcPct val="140000"/>
              </a:lnSpc>
              <a:spcBef>
                <a:spcPct val="20000"/>
              </a:spcBef>
              <a:spcAft>
                <a:spcPct val="0"/>
              </a:spcAft>
              <a:buClrTx/>
              <a:buFont typeface="Arial"/>
              <a:buChar char="•"/>
            </a:pPr>
            <a:r>
              <a:rPr lang="en-US" dirty="0"/>
              <a:t>Nocturia</a:t>
            </a:r>
          </a:p>
          <a:p>
            <a:pPr>
              <a:lnSpc>
                <a:spcPct val="140000"/>
              </a:lnSpc>
              <a:spcBef>
                <a:spcPct val="20000"/>
              </a:spcBef>
              <a:spcAft>
                <a:spcPct val="0"/>
              </a:spcAft>
              <a:buClrTx/>
              <a:buFont typeface="Arial"/>
              <a:buChar char="•"/>
            </a:pPr>
            <a:r>
              <a:rPr lang="en-US" dirty="0"/>
              <a:t>Difficulty in starting and stopping the stream of urine</a:t>
            </a:r>
          </a:p>
          <a:p>
            <a:pPr>
              <a:lnSpc>
                <a:spcPct val="140000"/>
              </a:lnSpc>
              <a:spcBef>
                <a:spcPct val="20000"/>
              </a:spcBef>
              <a:spcAft>
                <a:spcPct val="0"/>
              </a:spcAft>
              <a:buClrTx/>
              <a:buFont typeface="Arial"/>
              <a:buChar char="•"/>
            </a:pPr>
            <a:r>
              <a:rPr lang="en-US" dirty="0"/>
              <a:t>Dysuria</a:t>
            </a:r>
          </a:p>
          <a:p>
            <a:pPr>
              <a:lnSpc>
                <a:spcPct val="140000"/>
              </a:lnSpc>
              <a:spcBef>
                <a:spcPct val="20000"/>
              </a:spcBef>
              <a:spcAft>
                <a:spcPct val="0"/>
              </a:spcAft>
              <a:buClrTx/>
              <a:buFont typeface="Arial"/>
              <a:buChar char="•"/>
            </a:pPr>
            <a:r>
              <a:rPr lang="en-US" dirty="0"/>
              <a:t>Some patients present with acute urinary retention.</a:t>
            </a:r>
          </a:p>
          <a:p>
            <a:pPr>
              <a:lnSpc>
                <a:spcPct val="140000"/>
              </a:lnSpc>
            </a:pP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hr-HR"/>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60704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vert="horz" lIns="91440" tIns="45720" rIns="91440" bIns="45720" rtlCol="0">
            <a:normAutofit/>
          </a:bodyPr>
          <a:lstStyle/>
          <a:p>
            <a:pPr>
              <a:lnSpc>
                <a:spcPct val="140000"/>
              </a:lnSpc>
              <a:spcBef>
                <a:spcPct val="20000"/>
              </a:spcBef>
              <a:spcAft>
                <a:spcPct val="0"/>
              </a:spcAft>
              <a:buClrTx/>
              <a:buFont typeface="Arial"/>
              <a:buChar char="•"/>
            </a:pPr>
            <a:r>
              <a:rPr lang="en-US" dirty="0"/>
              <a:t>Mild cases of BPH may be treated with α-blockers and 5-α-</a:t>
            </a:r>
            <a:r>
              <a:rPr lang="en-US" dirty="0" err="1"/>
              <a:t>reductase</a:t>
            </a:r>
            <a:r>
              <a:rPr lang="en-US" dirty="0"/>
              <a:t> inhibitors.</a:t>
            </a:r>
          </a:p>
          <a:p>
            <a:pPr>
              <a:lnSpc>
                <a:spcPct val="140000"/>
              </a:lnSpc>
              <a:spcBef>
                <a:spcPct val="20000"/>
              </a:spcBef>
              <a:spcAft>
                <a:spcPct val="0"/>
              </a:spcAft>
              <a:buClrTx/>
              <a:buFont typeface="Arial"/>
              <a:buChar char="•"/>
            </a:pPr>
            <a:endParaRPr lang="en-US" dirty="0"/>
          </a:p>
          <a:p>
            <a:pPr>
              <a:lnSpc>
                <a:spcPct val="140000"/>
              </a:lnSpc>
              <a:spcBef>
                <a:spcPct val="20000"/>
              </a:spcBef>
              <a:spcAft>
                <a:spcPct val="0"/>
              </a:spcAft>
              <a:buClrTx/>
              <a:buFont typeface="Arial"/>
              <a:buChar char="•"/>
            </a:pPr>
            <a:r>
              <a:rPr lang="en-US" dirty="0"/>
              <a:t>Moderate to severe cases require transurethral resection of the prostate (TURP).</a:t>
            </a:r>
          </a:p>
          <a:p>
            <a:pPr>
              <a:lnSpc>
                <a:spcPct val="140000"/>
              </a:lnSpc>
              <a:spcBef>
                <a:spcPct val="20000"/>
              </a:spcBef>
              <a:spcAft>
                <a:spcPct val="0"/>
              </a:spcAft>
              <a:buClrTx/>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115981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a:t>Prostate adenocarcinoma</a:t>
            </a:r>
          </a:p>
        </p:txBody>
      </p:sp>
      <p:sp>
        <p:nvSpPr>
          <p:cNvPr id="3" name="Content Placeholder 2"/>
          <p:cNvSpPr>
            <a:spLocks noGrp="1"/>
          </p:cNvSpPr>
          <p:nvPr>
            <p:ph idx="1"/>
          </p:nvPr>
        </p:nvSpPr>
        <p:spPr/>
        <p:txBody>
          <a:bodyPr>
            <a:normAutofit/>
          </a:bodyPr>
          <a:lstStyle/>
          <a:p>
            <a:pPr marL="452628" indent="-342900">
              <a:lnSpc>
                <a:spcPct val="100000"/>
              </a:lnSpc>
              <a:buClr>
                <a:schemeClr val="tx1">
                  <a:lumMod val="85000"/>
                  <a:lumOff val="15000"/>
                </a:schemeClr>
              </a:buClr>
              <a:buFont typeface="Arial"/>
              <a:buChar char="•"/>
              <a:defRPr/>
            </a:pPr>
            <a:r>
              <a:rPr lang="en-US" dirty="0"/>
              <a:t>It is the most common form of cancer in men over the age of 50 years.</a:t>
            </a:r>
          </a:p>
          <a:p>
            <a:pPr marL="452628" indent="-342900">
              <a:lnSpc>
                <a:spcPct val="100000"/>
              </a:lnSpc>
              <a:buClr>
                <a:schemeClr val="tx1">
                  <a:lumMod val="85000"/>
                  <a:lumOff val="15000"/>
                </a:schemeClr>
              </a:buClr>
              <a:buFont typeface="Arial"/>
              <a:buChar char="•"/>
              <a:defRPr/>
            </a:pPr>
            <a:r>
              <a:rPr lang="en-US" dirty="0"/>
              <a:t>It is more prevalent among African Americans.</a:t>
            </a:r>
          </a:p>
          <a:p>
            <a:pPr marL="452628" indent="-342900">
              <a:lnSpc>
                <a:spcPct val="100000"/>
              </a:lnSpc>
              <a:buClr>
                <a:schemeClr val="tx1">
                  <a:lumMod val="85000"/>
                  <a:lumOff val="15000"/>
                </a:schemeClr>
              </a:buClr>
              <a:buFont typeface="Arial"/>
              <a:buChar char="•"/>
              <a:defRPr/>
            </a:pPr>
            <a:r>
              <a:rPr lang="en-US" dirty="0"/>
              <a:t>Risk factors include: age, race, family history, hormone level (androgens) and environmental influences.</a:t>
            </a:r>
          </a:p>
          <a:p>
            <a:pPr marL="452628" indent="-342900">
              <a:lnSpc>
                <a:spcPct val="100000"/>
              </a:lnSpc>
              <a:buClr>
                <a:schemeClr val="tx1">
                  <a:lumMod val="85000"/>
                  <a:lumOff val="15000"/>
                </a:schemeClr>
              </a:buClr>
              <a:buFont typeface="Arial"/>
              <a:buChar char="•"/>
              <a:defRPr/>
            </a:pPr>
            <a:r>
              <a:rPr lang="en-US" dirty="0"/>
              <a:t>Androgens are believed to play a major role in the pathogenesis.</a:t>
            </a:r>
          </a:p>
          <a:p>
            <a:pPr marL="452628" indent="-342900">
              <a:lnSpc>
                <a:spcPct val="100000"/>
              </a:lnSpc>
              <a:buClr>
                <a:schemeClr val="tx1">
                  <a:lumMod val="85000"/>
                  <a:lumOff val="15000"/>
                </a:schemeClr>
              </a:buClr>
              <a:buFont typeface="Arial"/>
              <a:buChar char="•"/>
              <a:defRPr/>
            </a:pPr>
            <a:r>
              <a:rPr lang="en-US" dirty="0"/>
              <a:t>Tumor can spread by direct local invasion and through blood vessels and lymphatics.</a:t>
            </a:r>
          </a:p>
          <a:p>
            <a:pPr marL="452628" indent="-342900">
              <a:lnSpc>
                <a:spcPct val="100000"/>
              </a:lnSpc>
              <a:buClr>
                <a:schemeClr val="tx1">
                  <a:lumMod val="85000"/>
                  <a:lumOff val="15000"/>
                </a:schemeClr>
              </a:buClr>
              <a:buFont typeface="Arial"/>
              <a:buChar char="•"/>
              <a:defRPr/>
            </a:pPr>
            <a:r>
              <a:rPr lang="en-US" dirty="0"/>
              <a:t>Local extension most commonly involves the periprostatic tissue, seminal vesicles and the base of the urinary bladder (leading to ureteral obstruction).</a:t>
            </a:r>
          </a:p>
          <a:p>
            <a:pPr marL="452628" indent="-342900">
              <a:lnSpc>
                <a:spcPct val="100000"/>
              </a:lnSpc>
              <a:buClr>
                <a:schemeClr val="tx1">
                  <a:lumMod val="85000"/>
                  <a:lumOff val="15000"/>
                </a:schemeClr>
              </a:buClr>
              <a:buFont typeface="Arial"/>
              <a:buChar char="•"/>
              <a:defRPr/>
            </a:pPr>
            <a:endParaRPr lang="en-US" b="1"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79381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morphology</a:t>
            </a:r>
          </a:p>
        </p:txBody>
      </p:sp>
      <p:sp>
        <p:nvSpPr>
          <p:cNvPr id="3" name="Content Placeholder 2"/>
          <p:cNvSpPr>
            <a:spLocks noGrp="1"/>
          </p:cNvSpPr>
          <p:nvPr>
            <p:ph idx="1"/>
          </p:nvPr>
        </p:nvSpPr>
        <p:spPr/>
        <p:txBody>
          <a:bodyPr/>
          <a:lstStyle/>
          <a:p>
            <a:pPr marL="452628" indent="-342900">
              <a:buClr>
                <a:schemeClr val="tx1">
                  <a:lumMod val="85000"/>
                  <a:lumOff val="15000"/>
                </a:schemeClr>
              </a:buClr>
              <a:buFont typeface="Arial"/>
              <a:buChar char="•"/>
              <a:defRPr/>
            </a:pPr>
            <a:r>
              <a:rPr lang="en-US" dirty="0"/>
              <a:t>70% of tumors arise in the peripheral zone in the posterior part of the gland.</a:t>
            </a:r>
          </a:p>
          <a:p>
            <a:pPr marL="452628" indent="-342900">
              <a:buClr>
                <a:schemeClr val="tx1">
                  <a:lumMod val="85000"/>
                  <a:lumOff val="15000"/>
                </a:schemeClr>
              </a:buClr>
              <a:buFont typeface="Arial"/>
              <a:buChar char="•"/>
              <a:defRPr/>
            </a:pPr>
            <a:endParaRPr lang="en-US" dirty="0"/>
          </a:p>
          <a:p>
            <a:pPr marL="452628" indent="-342900">
              <a:buClr>
                <a:schemeClr val="tx1">
                  <a:lumMod val="85000"/>
                  <a:lumOff val="15000"/>
                </a:schemeClr>
              </a:buClr>
              <a:buFont typeface="Arial"/>
              <a:buChar char="•"/>
              <a:defRPr/>
            </a:pPr>
            <a:r>
              <a:rPr lang="en-US" dirty="0"/>
              <a:t>The tumor is firm and gritty and is palpable on rectal exam.</a:t>
            </a:r>
          </a:p>
          <a:p>
            <a:pPr>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78595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morphology</a:t>
            </a:r>
          </a:p>
        </p:txBody>
      </p:sp>
      <p:pic>
        <p:nvPicPr>
          <p:cNvPr id="9" name="Content Placeholder 8" descr="spc-img0002__large.jpg"/>
          <p:cNvPicPr>
            <a:picLocks noGrp="1" noChangeAspect="1"/>
          </p:cNvPicPr>
          <p:nvPr>
            <p:ph sz="half" idx="1"/>
          </p:nvPr>
        </p:nvPicPr>
        <p:blipFill>
          <a:blip r:embed="rId2">
            <a:extLst>
              <a:ext uri="{28A0092B-C50C-407E-A947-70E740481C1C}">
                <a14:useLocalDpi xmlns:a14="http://schemas.microsoft.com/office/drawing/2010/main" val="0"/>
              </a:ext>
            </a:extLst>
          </a:blip>
          <a:srcRect l="9909" r="990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l="5240" r="524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09407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lnSpc>
                <a:spcPct val="100000"/>
              </a:lnSpc>
              <a:buClr>
                <a:schemeClr val="accent3"/>
              </a:buClr>
              <a:defRPr/>
            </a:pPr>
            <a:r>
              <a:rPr lang="en-US" dirty="0"/>
              <a:t>Understand the basic anatomical relations and zones of the prostatic gland.</a:t>
            </a:r>
          </a:p>
          <a:p>
            <a:pPr>
              <a:lnSpc>
                <a:spcPct val="100000"/>
              </a:lnSpc>
              <a:buClr>
                <a:schemeClr val="accent3"/>
              </a:buClr>
              <a:defRPr/>
            </a:pPr>
            <a:endParaRPr lang="en-US" dirty="0"/>
          </a:p>
          <a:p>
            <a:pPr>
              <a:lnSpc>
                <a:spcPct val="100000"/>
              </a:lnSpc>
              <a:buClr>
                <a:schemeClr val="accent3"/>
              </a:buClr>
              <a:defRPr/>
            </a:pPr>
            <a:r>
              <a:rPr lang="en-US" dirty="0"/>
              <a:t>Know the epidemiology, pathogenesis and histopathological features of benign prostatic hyperplasia and carcinoma of the prostate.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16697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Microscopic features</a:t>
            </a:r>
          </a:p>
        </p:txBody>
      </p:sp>
      <p:sp>
        <p:nvSpPr>
          <p:cNvPr id="9" name="Content Placeholder 8"/>
          <p:cNvSpPr>
            <a:spLocks noGrp="1"/>
          </p:cNvSpPr>
          <p:nvPr>
            <p:ph idx="1"/>
          </p:nvPr>
        </p:nvSpPr>
        <p:spPr/>
        <p:txBody>
          <a:bodyPr>
            <a:normAutofit/>
          </a:bodyPr>
          <a:lstStyle/>
          <a:p>
            <a:pPr>
              <a:lnSpc>
                <a:spcPct val="100000"/>
              </a:lnSpc>
              <a:spcBef>
                <a:spcPct val="20000"/>
              </a:spcBef>
              <a:buClrTx/>
              <a:buFont typeface="Arial"/>
              <a:buChar char="•"/>
              <a:defRPr/>
            </a:pPr>
            <a:r>
              <a:rPr lang="en-US" dirty="0">
                <a:solidFill>
                  <a:prstClr val="black"/>
                </a:solidFill>
                <a:cs typeface="Arial" charset="0"/>
              </a:rPr>
              <a:t>Most lesions are adenocarcinomas that produce well-defined gland patterns.</a:t>
            </a:r>
          </a:p>
          <a:p>
            <a:pPr>
              <a:lnSpc>
                <a:spcPct val="100000"/>
              </a:lnSpc>
              <a:spcBef>
                <a:spcPct val="20000"/>
              </a:spcBef>
              <a:buClrTx/>
              <a:buFont typeface="Arial"/>
              <a:buChar char="•"/>
              <a:defRPr/>
            </a:pPr>
            <a:endParaRPr lang="en-US" dirty="0">
              <a:solidFill>
                <a:prstClr val="black"/>
              </a:solidFill>
              <a:cs typeface="Arial" charset="0"/>
            </a:endParaRPr>
          </a:p>
          <a:p>
            <a:pPr>
              <a:lnSpc>
                <a:spcPct val="100000"/>
              </a:lnSpc>
              <a:buClr>
                <a:schemeClr val="tx1">
                  <a:lumMod val="85000"/>
                  <a:lumOff val="15000"/>
                </a:schemeClr>
              </a:buClr>
              <a:buFont typeface="Arial"/>
              <a:buChar char="•"/>
              <a:defRPr/>
            </a:pPr>
            <a:r>
              <a:rPr lang="en-US" dirty="0">
                <a:solidFill>
                  <a:prstClr val="black"/>
                </a:solidFill>
                <a:cs typeface="Arial" charset="0"/>
              </a:rPr>
              <a:t>The malignant glands are lined by a single layer of cuboidal or low columnar epithelium with large n</a:t>
            </a:r>
            <a:r>
              <a:rPr lang="en-US" dirty="0"/>
              <a:t>uclei and one or more large nucleoli. Nuclear pleomorphism is not marked.</a:t>
            </a:r>
          </a:p>
          <a:p>
            <a:pPr>
              <a:lnSpc>
                <a:spcPct val="100000"/>
              </a:lnSpc>
              <a:buClr>
                <a:schemeClr val="tx1">
                  <a:lumMod val="85000"/>
                  <a:lumOff val="15000"/>
                </a:schemeClr>
              </a:buClr>
              <a:buFont typeface="Arial"/>
              <a:buChar char="•"/>
              <a:defRPr/>
            </a:pPr>
            <a:endParaRPr lang="en-US" dirty="0">
              <a:solidFill>
                <a:prstClr val="black"/>
              </a:solidFill>
              <a:cs typeface="Arial" charset="0"/>
            </a:endParaRPr>
          </a:p>
          <a:p>
            <a:pPr>
              <a:lnSpc>
                <a:spcPct val="100000"/>
              </a:lnSpc>
              <a:buClr>
                <a:schemeClr val="tx1">
                  <a:lumMod val="85000"/>
                  <a:lumOff val="15000"/>
                </a:schemeClr>
              </a:buClr>
              <a:buFont typeface="Arial"/>
              <a:buChar char="•"/>
              <a:defRPr/>
            </a:pPr>
            <a:r>
              <a:rPr lang="en-US" dirty="0">
                <a:solidFill>
                  <a:prstClr val="black"/>
                </a:solidFill>
                <a:cs typeface="Arial" charset="0"/>
              </a:rPr>
              <a:t>The outer basal cell layer, typical of benign glands, is absent.</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err="1"/>
              <a:t>Perineural</a:t>
            </a:r>
            <a:r>
              <a:rPr lang="en-US" dirty="0"/>
              <a:t> invasion is common.</a:t>
            </a:r>
          </a:p>
          <a:p>
            <a:pPr>
              <a:lnSpc>
                <a:spcPct val="100000"/>
              </a:lnSpc>
              <a:spcBef>
                <a:spcPct val="20000"/>
              </a:spcBef>
              <a:buClrTx/>
              <a:buFont typeface="Arial"/>
              <a:buChar char="•"/>
              <a:defRPr/>
            </a:pPr>
            <a:endParaRPr lang="en-US" b="1" dirty="0">
              <a:solidFill>
                <a:prstClr val="black"/>
              </a:solidFill>
              <a:latin typeface="Calibri"/>
              <a:cs typeface="Arial" charset="0"/>
            </a:endParaRPr>
          </a:p>
          <a:p>
            <a:pPr>
              <a:lnSpc>
                <a:spcPct val="100000"/>
              </a:lnSpc>
              <a:buFont typeface="Arial"/>
              <a:buChar char="•"/>
            </a:pP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hr-HR"/>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246417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Microscopic features</a:t>
            </a:r>
          </a:p>
        </p:txBody>
      </p:sp>
      <p:pic>
        <p:nvPicPr>
          <p:cNvPr id="10" name="Content Placeholder 9" descr="19062365611_5aeba251d9_b.jpg"/>
          <p:cNvPicPr>
            <a:picLocks noGrp="1" noChangeAspect="1"/>
          </p:cNvPicPr>
          <p:nvPr>
            <p:ph sz="half" idx="1"/>
          </p:nvPr>
        </p:nvPicPr>
        <p:blipFill>
          <a:blip r:embed="rId2">
            <a:extLst>
              <a:ext uri="{28A0092B-C50C-407E-A947-70E740481C1C}">
                <a14:useLocalDpi xmlns:a14="http://schemas.microsoft.com/office/drawing/2010/main" val="0"/>
              </a:ext>
            </a:extLst>
          </a:blip>
          <a:srcRect l="8459" r="845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images (1).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284" t="-855" r="-1804" b="855"/>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88221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484632"/>
            <a:ext cx="12192000" cy="1609344"/>
          </a:xfrm>
        </p:spPr>
        <p:txBody>
          <a:bodyPr/>
          <a:lstStyle/>
          <a:p>
            <a:pPr algn="ctr"/>
            <a:r>
              <a:rPr lang="en-US" dirty="0"/>
              <a:t>Grading prostate cancer</a:t>
            </a:r>
          </a:p>
        </p:txBody>
      </p:sp>
      <p:sp>
        <p:nvSpPr>
          <p:cNvPr id="9" name="Content Placeholder 8"/>
          <p:cNvSpPr>
            <a:spLocks noGrp="1"/>
          </p:cNvSpPr>
          <p:nvPr>
            <p:ph idx="1"/>
          </p:nvPr>
        </p:nvSpPr>
        <p:spPr>
          <a:xfrm>
            <a:off x="1069848" y="2121408"/>
            <a:ext cx="10058400" cy="4318698"/>
          </a:xfrm>
        </p:spPr>
        <p:txBody>
          <a:bodyPr>
            <a:normAutofit fontScale="85000" lnSpcReduction="20000"/>
          </a:bodyPr>
          <a:lstStyle/>
          <a:p>
            <a:pPr marL="452628" indent="-342900">
              <a:lnSpc>
                <a:spcPct val="110000"/>
              </a:lnSpc>
              <a:buClr>
                <a:schemeClr val="tx1">
                  <a:lumMod val="85000"/>
                  <a:lumOff val="15000"/>
                </a:schemeClr>
              </a:buClr>
              <a:buFont typeface="Arial"/>
              <a:buChar char="•"/>
              <a:defRPr/>
            </a:pPr>
            <a:r>
              <a:rPr lang="en-US" dirty="0"/>
              <a:t>Gleason system is a histological grading and scoring system for prostatic adenocarcinoma done on the microscopic level.</a:t>
            </a:r>
          </a:p>
          <a:p>
            <a:pPr marL="452628" indent="-342900">
              <a:lnSpc>
                <a:spcPct val="110000"/>
              </a:lnSpc>
              <a:buClr>
                <a:schemeClr val="tx1">
                  <a:lumMod val="85000"/>
                  <a:lumOff val="15000"/>
                </a:schemeClr>
              </a:buClr>
              <a:buFont typeface="Arial"/>
              <a:buChar char="•"/>
              <a:defRPr/>
            </a:pPr>
            <a:endParaRPr lang="en-US" dirty="0"/>
          </a:p>
          <a:p>
            <a:pPr marL="452628" indent="-342900">
              <a:lnSpc>
                <a:spcPct val="110000"/>
              </a:lnSpc>
              <a:buClr>
                <a:schemeClr val="tx1">
                  <a:lumMod val="85000"/>
                  <a:lumOff val="15000"/>
                </a:schemeClr>
              </a:buClr>
              <a:buFont typeface="Arial"/>
              <a:buChar char="•"/>
              <a:defRPr/>
            </a:pPr>
            <a:r>
              <a:rPr lang="en-US" dirty="0"/>
              <a:t>There are five grades (1 to 5) depending on the degree and pattern of differentiation as seen microscopically (in which they range from, grade 1= well-differentiated to grade 5= very poorly differentiated).</a:t>
            </a:r>
          </a:p>
          <a:p>
            <a:pPr marL="452628" indent="-342900">
              <a:lnSpc>
                <a:spcPct val="110000"/>
              </a:lnSpc>
              <a:buClr>
                <a:schemeClr val="tx1">
                  <a:lumMod val="85000"/>
                  <a:lumOff val="15000"/>
                </a:schemeClr>
              </a:buClr>
              <a:buFont typeface="Arial"/>
              <a:buChar char="•"/>
              <a:defRPr/>
            </a:pPr>
            <a:endParaRPr lang="en-US" dirty="0"/>
          </a:p>
          <a:p>
            <a:pPr marL="452628" indent="-342900">
              <a:lnSpc>
                <a:spcPct val="110000"/>
              </a:lnSpc>
              <a:buClr>
                <a:schemeClr val="tx1">
                  <a:lumMod val="85000"/>
                  <a:lumOff val="15000"/>
                </a:schemeClr>
              </a:buClr>
              <a:buFont typeface="Arial"/>
              <a:buChar char="•"/>
              <a:defRPr/>
            </a:pPr>
            <a:r>
              <a:rPr lang="en-US" dirty="0"/>
              <a:t>Prostate carcinomas usually have more than one pattern within any given tumor.  In biopsies, the most predominant pattern (grade) and the most aggressive are added and the final sum is called the Gleason Score (the predominant &amp; second predominant on resection).</a:t>
            </a:r>
          </a:p>
          <a:p>
            <a:pPr marL="452628" indent="-342900">
              <a:lnSpc>
                <a:spcPct val="110000"/>
              </a:lnSpc>
              <a:buClr>
                <a:schemeClr val="tx1">
                  <a:lumMod val="85000"/>
                  <a:lumOff val="15000"/>
                </a:schemeClr>
              </a:buClr>
              <a:buFont typeface="Arial"/>
              <a:buChar char="•"/>
              <a:defRPr/>
            </a:pPr>
            <a:endParaRPr lang="en-US" dirty="0"/>
          </a:p>
          <a:p>
            <a:pPr marL="395478" indent="-285750">
              <a:lnSpc>
                <a:spcPct val="110000"/>
              </a:lnSpc>
              <a:buClr>
                <a:schemeClr val="tx1">
                  <a:lumMod val="85000"/>
                  <a:lumOff val="15000"/>
                </a:schemeClr>
              </a:buClr>
              <a:buFont typeface="Arial"/>
              <a:buChar char="•"/>
              <a:defRPr/>
            </a:pPr>
            <a:r>
              <a:rPr lang="en-US" dirty="0"/>
              <a:t>Gleason grading and scoring in prostate cancer is very useful in predicting the prognosis of a patient. </a:t>
            </a:r>
          </a:p>
          <a:p>
            <a:pPr>
              <a:lnSpc>
                <a:spcPct val="110000"/>
              </a:lnSpc>
              <a:buFont typeface="Arial"/>
              <a:buChar char="•"/>
            </a:pP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hr-HR"/>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14028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a:t>Staging prostate cancer</a:t>
            </a:r>
          </a:p>
        </p:txBody>
      </p:sp>
      <p:sp>
        <p:nvSpPr>
          <p:cNvPr id="3" name="Content Placeholder 2"/>
          <p:cNvSpPr>
            <a:spLocks noGrp="1"/>
          </p:cNvSpPr>
          <p:nvPr>
            <p:ph idx="1"/>
          </p:nvPr>
        </p:nvSpPr>
        <p:spPr/>
        <p:txBody>
          <a:bodyPr/>
          <a:lstStyle/>
          <a:p>
            <a:pPr>
              <a:buClr>
                <a:schemeClr val="tx1"/>
              </a:buClr>
              <a:buFont typeface="Arial"/>
              <a:buChar char="•"/>
            </a:pPr>
            <a:r>
              <a:rPr lang="en-US" sz="1700" dirty="0"/>
              <a:t>Staging in prostate cancer depends on the TNM system.</a:t>
            </a:r>
          </a:p>
          <a:p>
            <a:pPr>
              <a:buClr>
                <a:schemeClr val="tx1"/>
              </a:buClr>
              <a:buFont typeface="Arial"/>
              <a:buChar char="•"/>
            </a:pPr>
            <a:endParaRPr lang="en-US" sz="1700" dirty="0"/>
          </a:p>
          <a:p>
            <a:pPr>
              <a:buClr>
                <a:schemeClr val="tx1"/>
              </a:buClr>
              <a:buFont typeface="Arial"/>
              <a:buChar char="•"/>
            </a:pPr>
            <a:r>
              <a:rPr lang="en-US" sz="1700" dirty="0"/>
              <a:t>It is the most important indicator of prognosis.</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71748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normAutofit fontScale="85000" lnSpcReduction="10000"/>
          </a:bodyPr>
          <a:lstStyle/>
          <a:p>
            <a:pPr marL="452628" indent="-342900">
              <a:lnSpc>
                <a:spcPct val="110000"/>
              </a:lnSpc>
              <a:buClr>
                <a:schemeClr val="tx1">
                  <a:lumMod val="85000"/>
                  <a:lumOff val="15000"/>
                </a:schemeClr>
              </a:buClr>
              <a:buFont typeface="Arial"/>
              <a:buChar char="•"/>
              <a:defRPr/>
            </a:pPr>
            <a:r>
              <a:rPr lang="en-US" dirty="0"/>
              <a:t>Microscopic (or very small size) cancers are asymptomatic and are discovered incidentally.</a:t>
            </a:r>
          </a:p>
          <a:p>
            <a:pPr marL="452628" indent="-342900">
              <a:lnSpc>
                <a:spcPct val="110000"/>
              </a:lnSpc>
              <a:buClr>
                <a:schemeClr val="tx1">
                  <a:lumMod val="85000"/>
                  <a:lumOff val="15000"/>
                </a:schemeClr>
              </a:buClr>
              <a:buFont typeface="Arial"/>
              <a:buChar char="•"/>
              <a:defRPr/>
            </a:pPr>
            <a:r>
              <a:rPr lang="en-US" dirty="0"/>
              <a:t>Most tumors arise in the peripheral zone, away from urethra and therefore urinary symptoms occur late.</a:t>
            </a:r>
          </a:p>
          <a:p>
            <a:pPr marL="452628" indent="-342900">
              <a:lnSpc>
                <a:spcPct val="110000"/>
              </a:lnSpc>
              <a:buClr>
                <a:schemeClr val="tx1">
                  <a:lumMod val="85000"/>
                  <a:lumOff val="15000"/>
                </a:schemeClr>
              </a:buClr>
              <a:buFont typeface="Arial"/>
              <a:buChar char="•"/>
              <a:defRPr/>
            </a:pPr>
            <a:r>
              <a:rPr lang="en-US" dirty="0"/>
              <a:t>Occasionally patients present with back pain caused by vertebral metastases.</a:t>
            </a:r>
          </a:p>
          <a:p>
            <a:pPr marL="452628" indent="-342900">
              <a:lnSpc>
                <a:spcPct val="110000"/>
              </a:lnSpc>
              <a:buClr>
                <a:schemeClr val="tx1">
                  <a:lumMod val="85000"/>
                  <a:lumOff val="15000"/>
                </a:schemeClr>
              </a:buClr>
              <a:buFont typeface="Arial"/>
              <a:buChar char="•"/>
              <a:defRPr/>
            </a:pPr>
            <a:r>
              <a:rPr lang="en-US" dirty="0"/>
              <a:t>Careful digital rectal examination may detect some early cancers.</a:t>
            </a:r>
          </a:p>
          <a:p>
            <a:pPr marL="452628" indent="-342900">
              <a:lnSpc>
                <a:spcPct val="110000"/>
              </a:lnSpc>
              <a:buClr>
                <a:schemeClr val="tx1">
                  <a:lumMod val="85000"/>
                  <a:lumOff val="15000"/>
                </a:schemeClr>
              </a:buClr>
              <a:buFont typeface="Arial"/>
              <a:buChar char="•"/>
              <a:defRPr/>
            </a:pPr>
            <a:r>
              <a:rPr lang="en-US" dirty="0"/>
              <a:t>PSA (Prostate Specific Antigen) levels are important in the diagnosis and management of prostate cancer. However, a minority of prostate cancers may have low PSA.</a:t>
            </a:r>
          </a:p>
          <a:p>
            <a:pPr marL="452628" indent="-342900">
              <a:lnSpc>
                <a:spcPct val="110000"/>
              </a:lnSpc>
              <a:buClr>
                <a:schemeClr val="tx1">
                  <a:lumMod val="85000"/>
                  <a:lumOff val="15000"/>
                </a:schemeClr>
              </a:buClr>
              <a:buFont typeface="Arial"/>
              <a:buChar char="•"/>
              <a:defRPr/>
            </a:pPr>
            <a:r>
              <a:rPr lang="en-US" dirty="0"/>
              <a:t>PSA is organ-specific but not cancer specific thus it can increase in BPH and prostatitis.</a:t>
            </a:r>
          </a:p>
          <a:p>
            <a:pPr marL="452628" indent="-342900">
              <a:lnSpc>
                <a:spcPct val="110000"/>
              </a:lnSpc>
              <a:buClr>
                <a:schemeClr val="tx1">
                  <a:lumMod val="85000"/>
                  <a:lumOff val="15000"/>
                </a:schemeClr>
              </a:buClr>
              <a:buFont typeface="Arial"/>
              <a:buChar char="•"/>
              <a:defRPr/>
            </a:pPr>
            <a:r>
              <a:rPr lang="en-US" dirty="0"/>
              <a:t>A </a:t>
            </a:r>
            <a:r>
              <a:rPr lang="en-US" dirty="0" err="1"/>
              <a:t>transrectal</a:t>
            </a:r>
            <a:r>
              <a:rPr lang="en-US" dirty="0"/>
              <a:t> needle biopsy is required to confirm the diagnosis.</a:t>
            </a:r>
          </a:p>
          <a:p>
            <a:pPr>
              <a:lnSpc>
                <a:spcPct val="11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554790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Clinical presentation</a:t>
            </a:r>
          </a:p>
        </p:txBody>
      </p:sp>
      <p:pic>
        <p:nvPicPr>
          <p:cNvPr id="10" name="Content Placeholder 9" descr="Digital_rectal_exam_nci-vol-7136-300.jpg"/>
          <p:cNvPicPr>
            <a:picLocks noGrp="1" noChangeAspect="1"/>
          </p:cNvPicPr>
          <p:nvPr>
            <p:ph sz="half" idx="1"/>
          </p:nvPr>
        </p:nvPicPr>
        <p:blipFill>
          <a:blip r:embed="rId2">
            <a:extLst>
              <a:ext uri="{28A0092B-C50C-407E-A947-70E740481C1C}">
                <a14:useLocalDpi xmlns:a14="http://schemas.microsoft.com/office/drawing/2010/main" val="0"/>
              </a:ext>
            </a:extLst>
          </a:blip>
          <a:srcRect t="8014" b="8014"/>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CDR446226-75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15" t="-2546" r="715" b="4184"/>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52571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vert="horz" lIns="91440" tIns="45720" rIns="91440" bIns="45720" rtlCol="0">
            <a:normAutofit fontScale="77500" lnSpcReduction="20000"/>
          </a:bodyPr>
          <a:lstStyle/>
          <a:p>
            <a:pPr>
              <a:lnSpc>
                <a:spcPct val="140000"/>
              </a:lnSpc>
              <a:spcBef>
                <a:spcPct val="20000"/>
              </a:spcBef>
              <a:buClrTx/>
              <a:buFont typeface="Arial"/>
              <a:buChar char="•"/>
            </a:pPr>
            <a:r>
              <a:rPr lang="en-US" dirty="0"/>
              <a:t>Surgery, radiotherapy and hormonal therapy are used for treatment and 90% of treated patients are expected to live for 15 years.</a:t>
            </a:r>
          </a:p>
          <a:p>
            <a:pPr>
              <a:lnSpc>
                <a:spcPct val="140000"/>
              </a:lnSpc>
              <a:spcBef>
                <a:spcPct val="20000"/>
              </a:spcBef>
              <a:buClrTx/>
              <a:buFont typeface="Arial"/>
              <a:buChar char="•"/>
            </a:pPr>
            <a:r>
              <a:rPr lang="en-US" dirty="0"/>
              <a:t>Currently the most acceptable treatment for clinically localized cancer is radical surgery.</a:t>
            </a:r>
          </a:p>
          <a:p>
            <a:pPr>
              <a:lnSpc>
                <a:spcPct val="140000"/>
              </a:lnSpc>
              <a:spcBef>
                <a:spcPct val="20000"/>
              </a:spcBef>
              <a:buClrTx/>
              <a:buFont typeface="Arial"/>
              <a:buChar char="•"/>
            </a:pPr>
            <a:r>
              <a:rPr lang="en-US" dirty="0"/>
              <a:t>Locally advanced cancers can be treated by radiotherapy and hormonal therapy. Hormonal therapy (anti-androgen therapy) can induce remission. </a:t>
            </a:r>
          </a:p>
          <a:p>
            <a:pPr>
              <a:lnSpc>
                <a:spcPct val="140000"/>
              </a:lnSpc>
              <a:spcBef>
                <a:spcPct val="20000"/>
              </a:spcBef>
              <a:buClrTx/>
              <a:buFont typeface="Arial"/>
              <a:buChar char="•"/>
            </a:pPr>
            <a:r>
              <a:rPr lang="en-US" dirty="0"/>
              <a:t>Advanced, metastatic carcinoma is treated by androgen removal treatment, either by orchiectomy or by hormonal anti-androgen therapy.</a:t>
            </a:r>
          </a:p>
          <a:p>
            <a:pPr>
              <a:lnSpc>
                <a:spcPct val="140000"/>
              </a:lnSpc>
              <a:spcBef>
                <a:spcPct val="20000"/>
              </a:spcBef>
              <a:buClrTx/>
              <a:buFont typeface="Arial"/>
              <a:buChar char="•"/>
            </a:pPr>
            <a:r>
              <a:rPr lang="en-US" dirty="0"/>
              <a:t>The prognosis depends on the Gleason score and stage of tumor.</a:t>
            </a:r>
          </a:p>
          <a:p>
            <a:pPr>
              <a:lnSpc>
                <a:spcPct val="140000"/>
              </a:lnSpc>
              <a:spcBef>
                <a:spcPct val="20000"/>
              </a:spcBef>
              <a:buClrTx/>
              <a:buFont typeface="Arial"/>
              <a:buChar char="•"/>
            </a:pPr>
            <a:r>
              <a:rPr lang="en-US" dirty="0"/>
              <a:t>Metastases first spread via </a:t>
            </a:r>
            <a:r>
              <a:rPr lang="en-US" dirty="0" err="1"/>
              <a:t>lymphatics</a:t>
            </a:r>
            <a:r>
              <a:rPr lang="en-US" dirty="0"/>
              <a:t>: initially to the </a:t>
            </a:r>
            <a:r>
              <a:rPr lang="en-US" dirty="0" err="1"/>
              <a:t>obturator</a:t>
            </a:r>
            <a:r>
              <a:rPr lang="en-US" dirty="0"/>
              <a:t> nodes and eventually to the </a:t>
            </a:r>
            <a:r>
              <a:rPr lang="en-US" dirty="0" err="1"/>
              <a:t>para</a:t>
            </a:r>
            <a:r>
              <a:rPr lang="en-US" dirty="0"/>
              <a:t>-aortic nodes</a:t>
            </a:r>
          </a:p>
          <a:p>
            <a:pPr>
              <a:lnSpc>
                <a:spcPct val="140000"/>
              </a:lnSpc>
              <a:spcBef>
                <a:spcPct val="20000"/>
              </a:spcBef>
              <a:buClrTx/>
              <a:buFont typeface="Arial"/>
              <a:buChar char="•"/>
            </a:pPr>
            <a:r>
              <a:rPr lang="en-US" dirty="0" err="1"/>
              <a:t>Hematogenous</a:t>
            </a:r>
            <a:r>
              <a:rPr lang="en-US" dirty="0"/>
              <a:t> extension occurs chiefly to the bones. The bony metastasis are typically </a:t>
            </a:r>
            <a:r>
              <a:rPr lang="en-US" dirty="0" err="1"/>
              <a:t>osteoblastic</a:t>
            </a:r>
            <a:r>
              <a:rPr lang="en-US" dirty="0"/>
              <a:t> in nature.</a:t>
            </a:r>
          </a:p>
          <a:p>
            <a:pPr>
              <a:lnSpc>
                <a:spcPct val="140000"/>
              </a:lnSpc>
              <a:spcBef>
                <a:spcPct val="20000"/>
              </a:spcBef>
              <a:buClrTx/>
              <a:buFont typeface="Arial"/>
              <a:buChar char="•"/>
            </a:pPr>
            <a:endParaRPr lang="en-US" dirty="0"/>
          </a:p>
          <a:p>
            <a:pPr>
              <a:lnSpc>
                <a:spcPct val="140000"/>
              </a:lnSpc>
              <a:spcBef>
                <a:spcPct val="20000"/>
              </a:spcBef>
              <a:buClrTx/>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51675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a:t>Prostatic intra-epithelial neoplasia</a:t>
            </a:r>
          </a:p>
        </p:txBody>
      </p:sp>
      <p:sp>
        <p:nvSpPr>
          <p:cNvPr id="3" name="Content Placeholder 2"/>
          <p:cNvSpPr>
            <a:spLocks noGrp="1"/>
          </p:cNvSpPr>
          <p:nvPr>
            <p:ph idx="1"/>
          </p:nvPr>
        </p:nvSpPr>
        <p:spPr/>
        <p:txBody>
          <a:bodyPr/>
          <a:lstStyle/>
          <a:p>
            <a:pPr>
              <a:lnSpc>
                <a:spcPct val="100000"/>
              </a:lnSpc>
              <a:spcBef>
                <a:spcPct val="20000"/>
              </a:spcBef>
              <a:buClrTx/>
              <a:buFont typeface="Arial"/>
              <a:buChar char="•"/>
              <a:defRPr/>
            </a:pPr>
            <a:endParaRPr lang="en-US" dirty="0"/>
          </a:p>
          <a:p>
            <a:pPr>
              <a:lnSpc>
                <a:spcPct val="100000"/>
              </a:lnSpc>
              <a:spcBef>
                <a:spcPct val="20000"/>
              </a:spcBef>
              <a:buClrTx/>
              <a:buFont typeface="Arial"/>
              <a:buChar char="•"/>
              <a:defRPr/>
            </a:pPr>
            <a:r>
              <a:rPr lang="en-US" dirty="0"/>
              <a:t>Prostatic intraepithelial neoplasia (PIN) is the precursor lesion for invasive carcinoma.</a:t>
            </a:r>
          </a:p>
          <a:p>
            <a:pPr>
              <a:lnSpc>
                <a:spcPct val="100000"/>
              </a:lnSpc>
              <a:spcBef>
                <a:spcPct val="20000"/>
              </a:spcBef>
              <a:buClrTx/>
              <a:buFont typeface="Arial"/>
              <a:buChar char="•"/>
              <a:defRPr/>
            </a:pPr>
            <a:endParaRPr lang="en-US" dirty="0"/>
          </a:p>
          <a:p>
            <a:pPr>
              <a:lnSpc>
                <a:spcPct val="100000"/>
              </a:lnSpc>
              <a:spcBef>
                <a:spcPct val="20000"/>
              </a:spcBef>
              <a:buClrTx/>
              <a:buFont typeface="Arial"/>
              <a:buChar char="•"/>
              <a:defRPr/>
            </a:pPr>
            <a:r>
              <a:rPr lang="en-US" dirty="0"/>
              <a:t>It can be low grade PIN or high grade PIN (carcinoma in situ).</a:t>
            </a:r>
          </a:p>
          <a:p>
            <a:pPr>
              <a:lnSpc>
                <a:spcPct val="100000"/>
              </a:lnSpc>
              <a:spcBef>
                <a:spcPct val="20000"/>
              </a:spcBef>
              <a:buClrTx/>
              <a:buFont typeface="Arial"/>
              <a:buChar char="•"/>
              <a:defRPr/>
            </a:pPr>
            <a:endParaRPr lang="en-US" dirty="0"/>
          </a:p>
          <a:p>
            <a:pPr>
              <a:lnSpc>
                <a:spcPct val="100000"/>
              </a:lnSpc>
              <a:spcBef>
                <a:spcPct val="20000"/>
              </a:spcBef>
              <a:buClrTx/>
              <a:buFont typeface="Arial"/>
              <a:buChar char="•"/>
              <a:defRPr/>
            </a:pPr>
            <a:r>
              <a:rPr lang="en-US" dirty="0"/>
              <a:t>PIN like prostatic carcinoma occurs in the peripheral zone. </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349969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a:t>Prostatic intra-epithelial neoplasia</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pic>
        <p:nvPicPr>
          <p:cNvPr id="9" name="Picture 8" descr="neoplasia-figureC_B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578" y="2177322"/>
            <a:ext cx="6309521" cy="4374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651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Kumar V, Abbas AK, Aster JC. Robbins Basic Pathology. 10</a:t>
            </a:r>
            <a:r>
              <a:rPr lang="en-US" baseline="30000" dirty="0"/>
              <a:t>th</a:t>
            </a:r>
            <a:r>
              <a:rPr lang="en-US" dirty="0"/>
              <a:t> ed. Elsevier; 2018. Philadelphia, PA.</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90573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100000"/>
              </a:lnSpc>
              <a:buClr>
                <a:schemeClr val="tx1">
                  <a:lumMod val="85000"/>
                  <a:lumOff val="15000"/>
                </a:schemeClr>
              </a:buClr>
              <a:buFont typeface="Arial"/>
              <a:buChar char="•"/>
              <a:defRPr/>
            </a:pPr>
            <a:r>
              <a:rPr lang="en-US" dirty="0"/>
              <a:t> The prostate weighs 20 grams in a normal adult male.</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a:t> It is a retroperitoneal organ, encircling the neck of bladder and urethra.</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a:t> It is devoid of a distinct capsule.</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a:t>Microscopically the prostate is a </a:t>
            </a:r>
            <a:r>
              <a:rPr lang="en-US" dirty="0" err="1"/>
              <a:t>tubulo</a:t>
            </a:r>
            <a:r>
              <a:rPr lang="en-US" dirty="0"/>
              <a:t>-alveolar organ. The prostate glands are lined by two layers of cells, basal cells and columnar secretory cells </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80766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r>
              <a:rPr lang="en-US" dirty="0"/>
              <a:t>End of Lecture</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hr-HR"/>
              <a:t>REPR 224 </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55514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Prostate histology</a:t>
            </a:r>
          </a:p>
        </p:txBody>
      </p:sp>
      <p:pic>
        <p:nvPicPr>
          <p:cNvPr id="9" name="Content Placeholder 8" descr="pro04he.jpg"/>
          <p:cNvPicPr>
            <a:picLocks noGrp="1" noChangeAspect="1"/>
          </p:cNvPicPr>
          <p:nvPr>
            <p:ph sz="half" idx="1"/>
          </p:nvPr>
        </p:nvPicPr>
        <p:blipFill>
          <a:blip r:embed="rId2">
            <a:extLst>
              <a:ext uri="{28A0092B-C50C-407E-A947-70E740481C1C}">
                <a14:useLocalDpi xmlns:a14="http://schemas.microsoft.com/office/drawing/2010/main" val="0"/>
              </a:ext>
            </a:extLst>
          </a:blip>
          <a:srcRect l="2195" r="219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MALE098.jpg"/>
          <p:cNvPicPr>
            <a:picLocks noGrp="1" noChangeAspect="1"/>
          </p:cNvPicPr>
          <p:nvPr>
            <p:ph sz="half" idx="2"/>
          </p:nvPr>
        </p:nvPicPr>
        <p:blipFill>
          <a:blip r:embed="rId3">
            <a:extLst>
              <a:ext uri="{28A0092B-C50C-407E-A947-70E740481C1C}">
                <a14:useLocalDpi xmlns:a14="http://schemas.microsoft.com/office/drawing/2010/main" val="0"/>
              </a:ext>
            </a:extLst>
          </a:blip>
          <a:srcRect l="10755" r="1075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54937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100000"/>
              </a:lnSpc>
              <a:buClr>
                <a:schemeClr val="tx1">
                  <a:lumMod val="85000"/>
                  <a:lumOff val="15000"/>
                </a:schemeClr>
              </a:buClr>
              <a:buFont typeface="Arial"/>
              <a:buChar char="•"/>
              <a:defRPr/>
            </a:pPr>
            <a:r>
              <a:rPr lang="en-US" dirty="0"/>
              <a:t>The prostate is divided into different zones: central, peripheral and  transitional zones.</a:t>
            </a:r>
          </a:p>
          <a:p>
            <a:pPr marL="0" indent="0">
              <a:lnSpc>
                <a:spcPct val="100000"/>
              </a:lnSpc>
              <a:buClr>
                <a:schemeClr val="tx1">
                  <a:lumMod val="85000"/>
                  <a:lumOff val="15000"/>
                </a:schemeClr>
              </a:buClr>
              <a:buNone/>
              <a:defRPr/>
            </a:pPr>
            <a:endParaRPr lang="en-US" dirty="0"/>
          </a:p>
          <a:p>
            <a:pPr>
              <a:lnSpc>
                <a:spcPct val="100000"/>
              </a:lnSpc>
              <a:buClr>
                <a:schemeClr val="tx1">
                  <a:lumMod val="85000"/>
                  <a:lumOff val="15000"/>
                </a:schemeClr>
              </a:buClr>
              <a:buFont typeface="Arial"/>
              <a:buChar char="•"/>
              <a:defRPr/>
            </a:pPr>
            <a:r>
              <a:rPr lang="en-US" dirty="0"/>
              <a:t>The transition zone is the middle area of the prostate, between the  peripheral and central zones. It surrounds the urethra as it passes through the prostate.</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a:t>The majority of prostate cancers are found in the </a:t>
            </a:r>
            <a:r>
              <a:rPr lang="en-US" i="1" dirty="0"/>
              <a:t>peripheral zone </a:t>
            </a:r>
            <a:r>
              <a:rPr lang="en-US" dirty="0"/>
              <a:t>and benign nodular hyperplasia in the </a:t>
            </a:r>
            <a:r>
              <a:rPr lang="en-US" i="1" dirty="0"/>
              <a:t>transitional zone</a:t>
            </a:r>
            <a:r>
              <a:rPr lang="en-US" dirty="0"/>
              <a:t>. </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86285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93" y="0"/>
            <a:ext cx="10058400" cy="1609344"/>
          </a:xfrm>
        </p:spPr>
        <p:txBody>
          <a:bodyPr/>
          <a:lstStyle/>
          <a:p>
            <a:pPr algn="ctr"/>
            <a:r>
              <a:rPr lang="en-US" dirty="0"/>
              <a:t>Prostate zones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pic>
        <p:nvPicPr>
          <p:cNvPr id="8" name="Picture 7" descr="Anatomic-zones-of-adult-prostate-gland-CZ-is-central-zone-PZ-is-peripheral-zone-and-T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287" y="1331315"/>
            <a:ext cx="5413283" cy="5413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808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normAutofit/>
          </a:bodyPr>
          <a:lstStyle/>
          <a:p>
            <a:pPr algn="ctr"/>
            <a:r>
              <a:rPr lang="en-US" sz="5000" dirty="0"/>
              <a:t>Benign Prostatic Hyperplasia </a:t>
            </a:r>
          </a:p>
        </p:txBody>
      </p:sp>
      <p:sp>
        <p:nvSpPr>
          <p:cNvPr id="3" name="Content Placeholder 2"/>
          <p:cNvSpPr>
            <a:spLocks noGrp="1"/>
          </p:cNvSpPr>
          <p:nvPr>
            <p:ph idx="1"/>
          </p:nvPr>
        </p:nvSpPr>
        <p:spPr/>
        <p:txBody>
          <a:bodyPr>
            <a:normAutofit/>
          </a:bodyPr>
          <a:lstStyle/>
          <a:p>
            <a:pPr marL="452628" indent="-342900">
              <a:lnSpc>
                <a:spcPct val="100000"/>
              </a:lnSpc>
              <a:buClr>
                <a:schemeClr val="tx1">
                  <a:lumMod val="85000"/>
                  <a:lumOff val="15000"/>
                </a:schemeClr>
              </a:buClr>
              <a:buFont typeface="Arial"/>
              <a:buChar char="•"/>
              <a:defRPr/>
            </a:pPr>
            <a:r>
              <a:rPr lang="en-US" dirty="0"/>
              <a:t>Benign prostatic hyperplasia (BPH) is also known as benign nodular hyperplasia.</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a:t>It is extremely common in men over the age of 50 years.</a:t>
            </a:r>
          </a:p>
          <a:p>
            <a:pPr marL="669798" lvl="1" indent="-285750">
              <a:lnSpc>
                <a:spcPct val="100000"/>
              </a:lnSpc>
              <a:buClr>
                <a:schemeClr val="accent3"/>
              </a:buClr>
              <a:buFont typeface="Wingdings" charset="2"/>
              <a:buChar char="§"/>
              <a:defRPr/>
            </a:pPr>
            <a:r>
              <a:rPr lang="en-US" dirty="0"/>
              <a:t>About 20% men have BPH by age 40 </a:t>
            </a:r>
          </a:p>
          <a:p>
            <a:pPr marL="669798" lvl="1" indent="-285750">
              <a:lnSpc>
                <a:spcPct val="100000"/>
              </a:lnSpc>
              <a:buClr>
                <a:schemeClr val="accent3"/>
              </a:buClr>
              <a:buFont typeface="Wingdings" charset="2"/>
              <a:buChar char="§"/>
              <a:defRPr/>
            </a:pPr>
            <a:r>
              <a:rPr lang="en-US" dirty="0"/>
              <a:t>About 70% men have BPH by age 60</a:t>
            </a:r>
          </a:p>
          <a:p>
            <a:pPr marL="669798" lvl="1" indent="-285750">
              <a:lnSpc>
                <a:spcPct val="100000"/>
              </a:lnSpc>
              <a:buClr>
                <a:schemeClr val="accent3"/>
              </a:buClr>
              <a:buFont typeface="Wingdings" charset="2"/>
              <a:buChar char="§"/>
              <a:defRPr/>
            </a:pPr>
            <a:r>
              <a:rPr lang="en-US" dirty="0"/>
              <a:t>About 90% men have BPH by age 80</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a:t>BPH is not a premalignant lesion.</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71981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2628" indent="-342900">
              <a:lnSpc>
                <a:spcPct val="100000"/>
              </a:lnSpc>
              <a:buClr>
                <a:schemeClr val="tx1">
                  <a:lumMod val="85000"/>
                  <a:lumOff val="15000"/>
                </a:schemeClr>
              </a:buClr>
              <a:buFont typeface="Arial"/>
              <a:buChar char="•"/>
              <a:defRPr/>
            </a:pPr>
            <a:r>
              <a:rPr lang="en-US" dirty="0"/>
              <a:t>Hyperplasia of glands and </a:t>
            </a:r>
            <a:r>
              <a:rPr lang="en-US" dirty="0" err="1"/>
              <a:t>stroma</a:t>
            </a:r>
            <a:r>
              <a:rPr lang="en-US" dirty="0"/>
              <a:t> results in large nodular enlargement in the </a:t>
            </a:r>
            <a:r>
              <a:rPr lang="en-US" dirty="0" err="1"/>
              <a:t>periurethral</a:t>
            </a:r>
            <a:r>
              <a:rPr lang="en-US" dirty="0"/>
              <a:t> region of the prostate.</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a:t>Once the nodules become large they compress the prostatic urethra causing either partial, or complete obstruction of the urethra.</a:t>
            </a:r>
          </a:p>
          <a:p>
            <a:pPr marL="452628" indent="-342900">
              <a:lnSpc>
                <a:spcPct val="100000"/>
              </a:lnSpc>
              <a:buClr>
                <a:schemeClr val="tx1">
                  <a:lumMod val="85000"/>
                  <a:lumOff val="15000"/>
                </a:schemeClr>
              </a:buClr>
              <a:buFont typeface="Arial"/>
              <a:buChar char="•"/>
              <a:defRPr/>
            </a:pPr>
            <a:endParaRPr lang="en-US" dirty="0">
              <a:latin typeface="Tw Cen MT" charset="0"/>
              <a:cs typeface="Arial" charset="0"/>
            </a:endParaRPr>
          </a:p>
          <a:p>
            <a:pPr marL="452628" indent="-342900">
              <a:lnSpc>
                <a:spcPct val="100000"/>
              </a:lnSpc>
              <a:buClr>
                <a:schemeClr val="tx1">
                  <a:lumMod val="85000"/>
                  <a:lumOff val="15000"/>
                </a:schemeClr>
              </a:buClr>
              <a:buFont typeface="Arial"/>
              <a:buChar char="•"/>
              <a:defRPr/>
            </a:pPr>
            <a:r>
              <a:rPr lang="en-US" dirty="0"/>
              <a:t>The essential cause of BPH is unknown but the pathogenesis is related to the action of androgens.</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err="1"/>
              <a:t>Prepubertal</a:t>
            </a:r>
            <a:r>
              <a:rPr lang="en-US" dirty="0"/>
              <a:t> castration prevents BPH.</a:t>
            </a:r>
          </a:p>
          <a:p>
            <a:pPr marL="452628" indent="-342900">
              <a:lnSpc>
                <a:spcPct val="100000"/>
              </a:lnSpc>
              <a:buClr>
                <a:schemeClr val="tx1">
                  <a:lumMod val="85000"/>
                  <a:lumOff val="15000"/>
                </a:schemeClr>
              </a:buClr>
              <a:buFont typeface="Arial"/>
              <a:buChar char="•"/>
              <a:defRPr/>
            </a:pPr>
            <a:endParaRPr lang="ar-sa" dirty="0">
              <a:latin typeface="Tw Cen MT" charset="0"/>
              <a:cs typeface="Arial" charset="0"/>
            </a:endParaRP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
        <p:nvSpPr>
          <p:cNvPr id="7" name="Title 1"/>
          <p:cNvSpPr txBox="1">
            <a:spLocks/>
          </p:cNvSpPr>
          <p:nvPr/>
        </p:nvSpPr>
        <p:spPr>
          <a:xfrm>
            <a:off x="0" y="484632"/>
            <a:ext cx="121920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5000" dirty="0"/>
              <a:t>Benign Prostatic Hyperplasia </a:t>
            </a:r>
          </a:p>
        </p:txBody>
      </p:sp>
    </p:spTree>
    <p:extLst>
      <p:ext uri="{BB962C8B-B14F-4D97-AF65-F5344CB8AC3E}">
        <p14:creationId xmlns:p14="http://schemas.microsoft.com/office/powerpoint/2010/main" val="373301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a:t>
            </a:r>
            <a:r>
              <a:rPr lang="en-US" dirty="0" err="1"/>
              <a:t>bph</a:t>
            </a:r>
            <a:endParaRPr lang="en-US" dirty="0"/>
          </a:p>
        </p:txBody>
      </p:sp>
      <p:sp>
        <p:nvSpPr>
          <p:cNvPr id="3" name="Content Placeholder 2"/>
          <p:cNvSpPr>
            <a:spLocks noGrp="1"/>
          </p:cNvSpPr>
          <p:nvPr>
            <p:ph idx="1"/>
          </p:nvPr>
        </p:nvSpPr>
        <p:spPr/>
        <p:txBody>
          <a:bodyPr>
            <a:normAutofit/>
          </a:bodyPr>
          <a:lstStyle/>
          <a:p>
            <a:pPr marL="452437" indent="-342900">
              <a:lnSpc>
                <a:spcPct val="100000"/>
              </a:lnSpc>
              <a:spcAft>
                <a:spcPct val="0"/>
              </a:spcAft>
              <a:buClr>
                <a:srgbClr val="262626"/>
              </a:buClr>
              <a:buFont typeface="Arial"/>
              <a:buChar char="•"/>
            </a:pPr>
            <a:r>
              <a:rPr lang="en-US" dirty="0" err="1"/>
              <a:t>Dihydrotestesterone</a:t>
            </a:r>
            <a:r>
              <a:rPr lang="en-US" dirty="0"/>
              <a:t> (DHT) is the ultimate mediator for prostatic growth. It increases the proliferation of stromal cells and inhibits epithelial cell death. Therefore DHT is implicated in the pathogenesis of both benign prostatic hyperplasia and prostate cancer.</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Testosterone is converted to </a:t>
            </a:r>
            <a:r>
              <a:rPr lang="en-US" dirty="0" err="1"/>
              <a:t>dihydrotestosterone</a:t>
            </a:r>
            <a:r>
              <a:rPr lang="en-US" dirty="0"/>
              <a:t> by the 5-alpha </a:t>
            </a:r>
            <a:r>
              <a:rPr lang="en-US" dirty="0" err="1"/>
              <a:t>reductase</a:t>
            </a:r>
            <a:r>
              <a:rPr lang="en-US" dirty="0"/>
              <a:t> enzyme. </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Drugs that act as inhibitors of 5-alpha </a:t>
            </a:r>
            <a:r>
              <a:rPr lang="en-US" dirty="0" err="1"/>
              <a:t>reductase</a:t>
            </a:r>
            <a:r>
              <a:rPr lang="en-US" dirty="0"/>
              <a:t>, therefore have an important role in the prevention and treatment of BPH and prostate cancer.</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hr-HR"/>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428425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2586</TotalTime>
  <Words>1380</Words>
  <Application>Microsoft Macintosh PowerPoint</Application>
  <PresentationFormat>Widescreen</PresentationFormat>
  <Paragraphs>195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Rockwell</vt:lpstr>
      <vt:lpstr>Rockwell Condensed</vt:lpstr>
      <vt:lpstr>Tw Cen MT</vt:lpstr>
      <vt:lpstr>Wingdings</vt:lpstr>
      <vt:lpstr>Wood Type</vt:lpstr>
      <vt:lpstr>Prostate pathology</vt:lpstr>
      <vt:lpstr>objectives</vt:lpstr>
      <vt:lpstr>Introduction</vt:lpstr>
      <vt:lpstr>Prostate histology</vt:lpstr>
      <vt:lpstr>Introduction</vt:lpstr>
      <vt:lpstr>Prostate zones</vt:lpstr>
      <vt:lpstr>Benign Prostatic Hyperplasia </vt:lpstr>
      <vt:lpstr>PowerPoint Presentation</vt:lpstr>
      <vt:lpstr>Pathogenesis of bph</vt:lpstr>
      <vt:lpstr>Pathogenesis of bph</vt:lpstr>
      <vt:lpstr>Gross morphology</vt:lpstr>
      <vt:lpstr>Gross morphology</vt:lpstr>
      <vt:lpstr>Microscopic features</vt:lpstr>
      <vt:lpstr>Microscopic features</vt:lpstr>
      <vt:lpstr>Clinical presentation</vt:lpstr>
      <vt:lpstr>treatment</vt:lpstr>
      <vt:lpstr>Prostate adenocarcinoma</vt:lpstr>
      <vt:lpstr>Gross morphology</vt:lpstr>
      <vt:lpstr>Gross morphology</vt:lpstr>
      <vt:lpstr>Microscopic features</vt:lpstr>
      <vt:lpstr>Microscopic features</vt:lpstr>
      <vt:lpstr>Grading prostate cancer</vt:lpstr>
      <vt:lpstr>Staging prostate cancer</vt:lpstr>
      <vt:lpstr>Clinical presentation</vt:lpstr>
      <vt:lpstr>Clinical presentation</vt:lpstr>
      <vt:lpstr>Treatment</vt:lpstr>
      <vt:lpstr>Prostatic intra-epithelial neoplasia</vt:lpstr>
      <vt:lpstr>Prostatic intra-epithelial neoplasia</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Maria Arafah</cp:lastModifiedBy>
  <cp:revision>57</cp:revision>
  <dcterms:created xsi:type="dcterms:W3CDTF">2014-09-12T02:14:24Z</dcterms:created>
  <dcterms:modified xsi:type="dcterms:W3CDTF">2020-03-06T11:42:02Z</dcterms:modified>
</cp:coreProperties>
</file>