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72" r:id="rId4"/>
    <p:sldId id="316" r:id="rId5"/>
    <p:sldId id="319" r:id="rId6"/>
    <p:sldId id="309" r:id="rId7"/>
    <p:sldId id="310" r:id="rId8"/>
    <p:sldId id="320" r:id="rId9"/>
    <p:sldId id="311" r:id="rId10"/>
    <p:sldId id="271" r:id="rId11"/>
    <p:sldId id="284" r:id="rId12"/>
    <p:sldId id="312" r:id="rId13"/>
    <p:sldId id="308" r:id="rId14"/>
    <p:sldId id="324" r:id="rId15"/>
    <p:sldId id="297" r:id="rId16"/>
    <p:sldId id="289" r:id="rId17"/>
    <p:sldId id="314" r:id="rId18"/>
    <p:sldId id="302" r:id="rId19"/>
    <p:sldId id="317" r:id="rId20"/>
    <p:sldId id="299" r:id="rId21"/>
  </p:sldIdLst>
  <p:sldSz cx="9144000" cy="6858000" type="screen4x3"/>
  <p:notesSz cx="7045325" cy="934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66FF"/>
    <a:srgbClr val="FFFFCC"/>
    <a:srgbClr val="C40025"/>
    <a:srgbClr val="0099FF"/>
    <a:srgbClr val="D9FF6D"/>
    <a:srgbClr val="008000"/>
    <a:srgbClr val="CCFF33"/>
    <a:srgbClr val="00FF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4"/>
    <p:restoredTop sz="86364"/>
  </p:normalViewPr>
  <p:slideViewPr>
    <p:cSldViewPr>
      <p:cViewPr varScale="1">
        <p:scale>
          <a:sx n="62" d="100"/>
          <a:sy n="62" d="100"/>
        </p:scale>
        <p:origin x="15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328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fal ^" userId="39e7b528102b6421" providerId="LiveId" clId="{1F5D2868-C0D4-40E5-A09F-12A2A000CB23}"/>
    <pc:docChg chg="custSel modSld">
      <pc:chgData name="Anfal ^" userId="39e7b528102b6421" providerId="LiveId" clId="{1F5D2868-C0D4-40E5-A09F-12A2A000CB23}" dt="2021-04-08T16:40:35.767" v="2" actId="478"/>
      <pc:docMkLst>
        <pc:docMk/>
      </pc:docMkLst>
      <pc:sldChg chg="delSp mod">
        <pc:chgData name="Anfal ^" userId="39e7b528102b6421" providerId="LiveId" clId="{1F5D2868-C0D4-40E5-A09F-12A2A000CB23}" dt="2021-04-08T16:40:35.767" v="2" actId="478"/>
        <pc:sldMkLst>
          <pc:docMk/>
          <pc:sldMk cId="0" sldId="256"/>
        </pc:sldMkLst>
        <pc:spChg chg="del">
          <ac:chgData name="Anfal ^" userId="39e7b528102b6421" providerId="LiveId" clId="{1F5D2868-C0D4-40E5-A09F-12A2A000CB23}" dt="2021-04-08T16:40:35.767" v="2" actId="478"/>
          <ac:spMkLst>
            <pc:docMk/>
            <pc:sldMk cId="0" sldId="256"/>
            <ac:spMk id="2" creationId="{90C7AECD-E75D-1A40-BBC8-AB4B81022DDE}"/>
          </ac:spMkLst>
        </pc:spChg>
      </pc:sldChg>
      <pc:sldChg chg="modSp mod">
        <pc:chgData name="Anfal ^" userId="39e7b528102b6421" providerId="LiveId" clId="{1F5D2868-C0D4-40E5-A09F-12A2A000CB23}" dt="2021-04-07T05:35:03.287" v="0" actId="1076"/>
        <pc:sldMkLst>
          <pc:docMk/>
          <pc:sldMk cId="0" sldId="302"/>
        </pc:sldMkLst>
        <pc:spChg chg="mod">
          <ac:chgData name="Anfal ^" userId="39e7b528102b6421" providerId="LiveId" clId="{1F5D2868-C0D4-40E5-A09F-12A2A000CB23}" dt="2021-04-07T05:35:03.287" v="0" actId="1076"/>
          <ac:spMkLst>
            <pc:docMk/>
            <pc:sldMk cId="0" sldId="302"/>
            <ac:spMk id="33" creationId="{00000000-0000-0000-0000-000000000000}"/>
          </ac:spMkLst>
        </pc:spChg>
      </pc:sldChg>
      <pc:sldChg chg="modSp mod">
        <pc:chgData name="Anfal ^" userId="39e7b528102b6421" providerId="LiveId" clId="{1F5D2868-C0D4-40E5-A09F-12A2A000CB23}" dt="2021-04-07T06:28:44.335" v="1" actId="1036"/>
        <pc:sldMkLst>
          <pc:docMk/>
          <pc:sldMk cId="0" sldId="312"/>
        </pc:sldMkLst>
        <pc:grpChg chg="mod">
          <ac:chgData name="Anfal ^" userId="39e7b528102b6421" providerId="LiveId" clId="{1F5D2868-C0D4-40E5-A09F-12A2A000CB23}" dt="2021-04-07T06:28:44.335" v="1" actId="1036"/>
          <ac:grpSpMkLst>
            <pc:docMk/>
            <pc:sldMk cId="0" sldId="312"/>
            <ac:grpSpMk id="8" creationId="{00000000-0000-0000-0000-000000000000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D75E9BCB-CF9C-4869-A69B-C3299A1BBF5F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D85B743E-BB3D-484D-8342-2D5894814E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11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54A655FF-EE23-4591-9520-F67C07105016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6"/>
            <a:ext cx="5636260" cy="4205526"/>
          </a:xfrm>
          <a:prstGeom prst="rect">
            <a:avLst/>
          </a:prstGeom>
        </p:spPr>
        <p:txBody>
          <a:bodyPr vert="horz" lIns="93662" tIns="46831" rIns="93662" bIns="468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98EE18AC-74AE-4A6A-AF25-65059EC6E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6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aploid" TargetMode="External"/><Relationship Id="rId7" Type="http://schemas.openxmlformats.org/officeDocument/2006/relationships/hyperlink" Target="https://en.wikipedia.org/wiki/Testi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Seminiferous_tubules" TargetMode="External"/><Relationship Id="rId5" Type="http://schemas.openxmlformats.org/officeDocument/2006/relationships/hyperlink" Target="https://en.wikipedia.org/wiki/Germ_cell" TargetMode="External"/><Relationship Id="rId4" Type="http://schemas.openxmlformats.org/officeDocument/2006/relationships/hyperlink" Target="https://en.wikipedia.org/wiki/Spermatozoa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enis" TargetMode="External"/><Relationship Id="rId3" Type="http://schemas.openxmlformats.org/officeDocument/2006/relationships/hyperlink" Target="https://en.wikipedia.org/wiki/Medication" TargetMode="External"/><Relationship Id="rId7" Type="http://schemas.openxmlformats.org/officeDocument/2006/relationships/hyperlink" Target="https://en.wikipedia.org/wiki/Corpus_cavernosum_peni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Smooth_muscle" TargetMode="External"/><Relationship Id="rId5" Type="http://schemas.openxmlformats.org/officeDocument/2006/relationships/hyperlink" Target="https://en.wikipedia.org/wiki/Cyclic_GMP" TargetMode="External"/><Relationship Id="rId10" Type="http://schemas.openxmlformats.org/officeDocument/2006/relationships/hyperlink" Target="https://en.wikipedia.org/wiki/Pulmonary_hypertension" TargetMode="External"/><Relationship Id="rId4" Type="http://schemas.openxmlformats.org/officeDocument/2006/relationships/hyperlink" Target="https://en.wikipedia.org/wiki/CGMP-specific_phosphodiesterase_type_5" TargetMode="External"/><Relationship Id="rId9" Type="http://schemas.openxmlformats.org/officeDocument/2006/relationships/hyperlink" Target="https://en.wikipedia.org/wiki/Lung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45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4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40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90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01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Spermatogenesis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process by which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aploid"/>
              </a:rPr>
              <a:t>haploid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Spermatozoa"/>
              </a:rPr>
              <a:t>spermatozoa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develop from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Germ cell"/>
              </a:rPr>
              <a:t>germ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the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Seminiferous tubules"/>
              </a:rPr>
              <a:t>seminiferous tubules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the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Testis"/>
              </a:rPr>
              <a:t>testis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73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LC, </a:t>
            </a:r>
            <a:r>
              <a:rPr lang="en-US" dirty="0" err="1"/>
              <a:t>Leydig</a:t>
            </a:r>
            <a:r>
              <a:rPr lang="en-US" dirty="0"/>
              <a:t> cells</a:t>
            </a:r>
          </a:p>
          <a:p>
            <a:r>
              <a:rPr lang="en-US" dirty="0"/>
              <a:t>DHT, dihydrotestosterone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22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phosphodiesterase type 5 inhibitor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PDE5 inhibitor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 a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Medication"/>
              </a:rPr>
              <a:t>drug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used to block the degradative action of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CGMP-specific phosphodiesterase type 5"/>
              </a:rPr>
              <a:t>cGMP-specific phosphodiesterase type 5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(PDE5) on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Cyclic GMP"/>
              </a:rPr>
              <a:t>cyclic GMP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the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Smooth muscle"/>
              </a:rPr>
              <a:t>smooth muscle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cells lining the blood vessels supplying the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Corpus cavernosum penis"/>
              </a:rPr>
              <a:t>corpus cavernosum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the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Penis"/>
              </a:rPr>
              <a:t>penis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Because PDE5 is also present in the arterial wall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Smooth muscle"/>
              </a:rPr>
              <a:t>smooth muscle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within the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Lung"/>
              </a:rPr>
              <a:t>lungs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PDE5 inhibitors have also been explored for the treatment of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Pulmonary hypertension"/>
              </a:rPr>
              <a:t>pulmonary hypertension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Selective estrogen receptor modulators (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Arial Narrow" pitchFamily="34" charset="0"/>
              </a:rPr>
              <a:t>hMG</a:t>
            </a:r>
            <a:r>
              <a:rPr lang="en-US" dirty="0">
                <a:latin typeface="Arial Narrow" pitchFamily="34" charset="0"/>
              </a:rPr>
              <a:t>, Human Menopausal Gonadotrophin</a:t>
            </a:r>
            <a:r>
              <a:rPr lang="en-US" dirty="0">
                <a:latin typeface="Arial Narrow" pitchFamily="34" charset="0"/>
                <a:sym typeface="Wingdings 3"/>
              </a:rPr>
              <a:t>; </a:t>
            </a:r>
            <a:r>
              <a:rPr lang="en-US" dirty="0" err="1">
                <a:latin typeface="Arial Narrow" pitchFamily="34" charset="0"/>
              </a:rPr>
              <a:t>hCG</a:t>
            </a:r>
            <a:r>
              <a:rPr lang="en-US" dirty="0">
                <a:latin typeface="Arial Narrow" pitchFamily="34" charset="0"/>
              </a:rPr>
              <a:t>, Human Chorionic Gonadotrophin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 Narrow" pitchFamily="34" charset="0"/>
              </a:rPr>
              <a:t>Hyperprolactinemia inhibits </a:t>
            </a:r>
            <a:r>
              <a:rPr lang="en-US" dirty="0" err="1">
                <a:latin typeface="Arial Narrow" pitchFamily="34" charset="0"/>
              </a:rPr>
              <a:t>GnRH</a:t>
            </a:r>
            <a:endParaRPr lang="en-US" dirty="0">
              <a:latin typeface="Arial Narrow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purpose 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glucocorticoid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therapy in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congenital adrenal hyperplasia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replace the body's requirement for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glucocorticoids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under normal conditions and during stress and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 to suppress ACTH secretion, thereby reducing the stimulus for the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adrenal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glands to overproduce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adrenal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androgens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4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activate the androgen receptor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42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Estradiol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activates PI3 kinase in developing neurons of the hypothalamus, which in turn (3) enhances the release of glutamate from presynaptic terminals.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14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48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6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26/08/42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26/08/42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26/08/42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26/08/42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26/08/42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26/08/42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26/08/42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26/08/42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26/08/42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26/08/42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26/08/42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9DBAE-BDAE-480D-B6FA-35D7D82F3E40}" type="datetimeFigureOut">
              <a:rPr lang="ar-SA" smtClean="0"/>
              <a:pPr/>
              <a:t>26/08/42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jpe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jpe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.jpeg"/><Relationship Id="rId7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9.gif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jpeg"/><Relationship Id="rId5" Type="http://schemas.openxmlformats.org/officeDocument/2006/relationships/image" Target="../media/image1.jpeg"/><Relationship Id="rId10" Type="http://schemas.openxmlformats.org/officeDocument/2006/relationships/hyperlink" Target="http://fotosa.ru/stock_photo/Creatas_JI/p_439504.jpg" TargetMode="External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fotosa.ru/stock_photo/Creatas_JI/p_439504.jpg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538" r="2186" b="7354"/>
          <a:stretch>
            <a:fillRect/>
          </a:stretch>
        </p:blipFill>
        <p:spPr bwMode="auto">
          <a:xfrm flipV="1">
            <a:off x="1630322" y="5832648"/>
            <a:ext cx="853446" cy="620688"/>
          </a:xfrm>
          <a:prstGeom prst="rect">
            <a:avLst/>
          </a:prstGeom>
          <a:noFill/>
        </p:spPr>
      </p:pic>
      <p:pic>
        <p:nvPicPr>
          <p:cNvPr id="26" name="Picture 25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538" r="2186" b="7354"/>
          <a:stretch>
            <a:fillRect/>
          </a:stretch>
        </p:blipFill>
        <p:spPr bwMode="auto">
          <a:xfrm flipV="1">
            <a:off x="2339752" y="5479154"/>
            <a:ext cx="1080120" cy="785542"/>
          </a:xfrm>
          <a:prstGeom prst="rect">
            <a:avLst/>
          </a:prstGeom>
          <a:noFill/>
        </p:spPr>
      </p:pic>
      <p:grpSp>
        <p:nvGrpSpPr>
          <p:cNvPr id="25" name="Group 24"/>
          <p:cNvGrpSpPr/>
          <p:nvPr/>
        </p:nvGrpSpPr>
        <p:grpSpPr>
          <a:xfrm>
            <a:off x="3995936" y="3744416"/>
            <a:ext cx="1913197" cy="2232248"/>
            <a:chOff x="3186862" y="3717032"/>
            <a:chExt cx="3082311" cy="2952328"/>
          </a:xfrm>
        </p:grpSpPr>
        <p:grpSp>
          <p:nvGrpSpPr>
            <p:cNvPr id="20" name="Group 1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4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21" name="Group 2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2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5" name="Picture 14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538" r="2186" b="7354"/>
          <a:stretch>
            <a:fillRect/>
          </a:stretch>
        </p:blipFill>
        <p:spPr bwMode="auto">
          <a:xfrm flipV="1">
            <a:off x="3284856" y="5112568"/>
            <a:ext cx="1287143" cy="936104"/>
          </a:xfrm>
          <a:prstGeom prst="rect">
            <a:avLst/>
          </a:prstGeom>
          <a:noFill/>
        </p:spPr>
      </p:pic>
      <p:pic>
        <p:nvPicPr>
          <p:cNvPr id="4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5" cstate="print"/>
          <a:srcRect l="38167" b="16445"/>
          <a:stretch>
            <a:fillRect/>
          </a:stretch>
        </p:blipFill>
        <p:spPr bwMode="auto">
          <a:xfrm>
            <a:off x="6541990" y="3240360"/>
            <a:ext cx="256651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5048110" y="3419060"/>
            <a:ext cx="1852360" cy="2649609"/>
            <a:chOff x="3871768" y="1543251"/>
            <a:chExt cx="2665432" cy="4392486"/>
          </a:xfrm>
        </p:grpSpPr>
        <p:pic>
          <p:nvPicPr>
            <p:cNvPr id="102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6200000">
              <a:off x="4474480" y="2546011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5358606">
              <a:off x="4309888" y="1136715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7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6241394" flipV="1">
              <a:off x="4278304" y="3873017"/>
              <a:ext cx="1656184" cy="2469256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3940703" y="255454"/>
            <a:ext cx="4708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USED IN</a:t>
            </a:r>
          </a:p>
        </p:txBody>
      </p:sp>
      <p:sp>
        <p:nvSpPr>
          <p:cNvPr id="28" name="Rectangle 27"/>
          <p:cNvSpPr/>
          <p:nvPr/>
        </p:nvSpPr>
        <p:spPr>
          <a:xfrm rot="170844">
            <a:off x="1745655" y="1784857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MALE INFERTILITY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58960" y="348846"/>
            <a:ext cx="3240363" cy="1567986"/>
            <a:chOff x="395536" y="188639"/>
            <a:chExt cx="3240363" cy="1567986"/>
          </a:xfrm>
        </p:grpSpPr>
        <p:pic>
          <p:nvPicPr>
            <p:cNvPr id="35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7379" r="21806"/>
            <a:stretch>
              <a:fillRect/>
            </a:stretch>
          </p:blipFill>
          <p:spPr bwMode="auto">
            <a:xfrm rot="16200000">
              <a:off x="225176" y="431009"/>
              <a:ext cx="1368151" cy="1027432"/>
            </a:xfrm>
            <a:prstGeom prst="rect">
              <a:avLst/>
            </a:prstGeom>
            <a:noFill/>
          </p:spPr>
        </p:pic>
        <p:pic>
          <p:nvPicPr>
            <p:cNvPr id="36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1160" r="15985"/>
            <a:stretch>
              <a:fillRect/>
            </a:stretch>
          </p:blipFill>
          <p:spPr bwMode="auto">
            <a:xfrm rot="15030899">
              <a:off x="657003" y="383541"/>
              <a:ext cx="1414065" cy="1027432"/>
            </a:xfrm>
            <a:prstGeom prst="rect">
              <a:avLst/>
            </a:prstGeom>
            <a:noFill/>
          </p:spPr>
        </p:pic>
        <p:pic>
          <p:nvPicPr>
            <p:cNvPr id="37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1557" r="16958"/>
            <a:stretch>
              <a:fillRect/>
            </a:stretch>
          </p:blipFill>
          <p:spPr bwMode="auto">
            <a:xfrm rot="13886705">
              <a:off x="1133791" y="525838"/>
              <a:ext cx="1383225" cy="1027432"/>
            </a:xfrm>
            <a:prstGeom prst="rect">
              <a:avLst/>
            </a:prstGeom>
            <a:noFill/>
          </p:spPr>
        </p:pic>
        <p:pic>
          <p:nvPicPr>
            <p:cNvPr id="32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6780" r="19205"/>
            <a:stretch>
              <a:fillRect/>
            </a:stretch>
          </p:blipFill>
          <p:spPr bwMode="auto">
            <a:xfrm rot="16200000" flipV="1">
              <a:off x="2402102" y="395004"/>
              <a:ext cx="1440161" cy="1027432"/>
            </a:xfrm>
            <a:prstGeom prst="rect">
              <a:avLst/>
            </a:prstGeom>
            <a:noFill/>
          </p:spPr>
        </p:pic>
        <p:pic>
          <p:nvPicPr>
            <p:cNvPr id="33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3491" r="18686"/>
            <a:stretch>
              <a:fillRect/>
            </a:stretch>
          </p:blipFill>
          <p:spPr bwMode="auto">
            <a:xfrm rot="17369101" flipV="1">
              <a:off x="1865587" y="480002"/>
              <a:ext cx="1525814" cy="1027432"/>
            </a:xfrm>
            <a:prstGeom prst="rect">
              <a:avLst/>
            </a:prstGeom>
            <a:noFill/>
          </p:spPr>
        </p:pic>
        <p:pic>
          <p:nvPicPr>
            <p:cNvPr id="34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7073" r="10426"/>
            <a:stretch>
              <a:fillRect/>
            </a:stretch>
          </p:blipFill>
          <p:spPr bwMode="auto">
            <a:xfrm rot="18513295" flipV="1">
              <a:off x="1587452" y="406368"/>
              <a:ext cx="1406087" cy="102743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 rot="13700698">
            <a:off x="-182675" y="-157650"/>
            <a:ext cx="1512167" cy="1326807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5" name="Rectangle 34"/>
          <p:cNvSpPr/>
          <p:nvPr/>
        </p:nvSpPr>
        <p:spPr>
          <a:xfrm>
            <a:off x="1187624" y="188640"/>
            <a:ext cx="5904657" cy="523220"/>
          </a:xfrm>
          <a:prstGeom prst="rect">
            <a:avLst/>
          </a:prstGeom>
          <a:gradFill flip="none" rotWithShape="0">
            <a:gsLst>
              <a:gs pos="0">
                <a:srgbClr val="420021"/>
              </a:gs>
              <a:gs pos="16000">
                <a:schemeClr val="bg1"/>
              </a:gs>
              <a:gs pos="91000">
                <a:schemeClr val="bg2">
                  <a:lumMod val="90000"/>
                  <a:alpha val="73000"/>
                </a:schemeClr>
              </a:gs>
              <a:gs pos="98000">
                <a:srgbClr val="92D050">
                  <a:alpha val="84000"/>
                </a:srgbClr>
              </a:gs>
            </a:gsLst>
            <a:path path="circle">
              <a:fillToRect l="119837" t="1267670" r="-19837" b="-1167670"/>
            </a:path>
            <a:tileRect l="-193207" t="-446359" r="-332881" b="-2881699"/>
          </a:gradFill>
        </p:spPr>
        <p:txBody>
          <a:bodyPr wrap="square">
            <a:spAutoFit/>
          </a:bodyPr>
          <a:lstStyle/>
          <a:p>
            <a:pPr indent="-342900" algn="ctr"/>
            <a:r>
              <a:rPr lang="en-US" sz="2800" b="1" dirty="0">
                <a:solidFill>
                  <a:srgbClr val="FF66FF"/>
                </a:solidFill>
                <a:latin typeface="Bernard MT Condensed" pitchFamily="18" charset="0"/>
              </a:rPr>
              <a:t>Mechanism of action of testosterone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9683" y="870536"/>
            <a:ext cx="7756693" cy="759182"/>
          </a:xfrm>
          <a:prstGeom prst="rect">
            <a:avLst/>
          </a:prstGeom>
          <a:gradFill flip="none" rotWithShape="0">
            <a:gsLst>
              <a:gs pos="0">
                <a:srgbClr val="420021"/>
              </a:gs>
              <a:gs pos="16000">
                <a:schemeClr val="bg1"/>
              </a:gs>
              <a:gs pos="91000">
                <a:schemeClr val="bg2">
                  <a:lumMod val="90000"/>
                  <a:alpha val="73000"/>
                </a:schemeClr>
              </a:gs>
              <a:gs pos="98000">
                <a:srgbClr val="92D050">
                  <a:alpha val="84000"/>
                </a:srgbClr>
              </a:gs>
            </a:gsLst>
            <a:path path="circle">
              <a:fillToRect l="119837" t="1267670" r="-19837" b="-1167670"/>
            </a:path>
            <a:tileRect l="-193207" t="-446359" r="-332881" b="-2881699"/>
          </a:gradFill>
          <a:effectLst>
            <a:outerShdw blurRad="50800" dist="50800" dir="5400000" algn="ctr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lnSpc>
                <a:spcPts val="2600"/>
              </a:lnSpc>
              <a:buAutoNum type="alphaUcPeriod"/>
            </a:pPr>
            <a:r>
              <a:rPr lang="en-US" sz="2000" b="1" spc="-30" dirty="0">
                <a:solidFill>
                  <a:srgbClr val="00B050"/>
                </a:solidFill>
              </a:rPr>
              <a:t>Prostate and seminal vesicles</a:t>
            </a:r>
          </a:p>
          <a:p>
            <a:pPr>
              <a:lnSpc>
                <a:spcPts val="2600"/>
              </a:lnSpc>
            </a:pPr>
            <a:r>
              <a:rPr lang="en-US" sz="2000" b="1" spc="-30" dirty="0">
                <a:solidFill>
                  <a:srgbClr val="00B050"/>
                </a:solidFill>
              </a:rPr>
              <a:t>Testosterone is converted by </a:t>
            </a:r>
            <a:r>
              <a:rPr lang="el-GR" sz="2000" b="1" spc="-30" dirty="0">
                <a:solidFill>
                  <a:srgbClr val="FF0000"/>
                </a:solidFill>
                <a:cs typeface="Times New Roman"/>
              </a:rPr>
              <a:t>α</a:t>
            </a:r>
            <a:r>
              <a:rPr lang="en-US" sz="2000" b="1" spc="-30" dirty="0">
                <a:solidFill>
                  <a:srgbClr val="FF0000"/>
                </a:solidFill>
                <a:cs typeface="Times New Roman"/>
              </a:rPr>
              <a:t>-</a:t>
            </a:r>
            <a:r>
              <a:rPr lang="en-US" sz="2000" b="1" spc="-30" dirty="0" err="1">
                <a:solidFill>
                  <a:srgbClr val="FF0000"/>
                </a:solidFill>
                <a:cs typeface="Times New Roman"/>
              </a:rPr>
              <a:t>reductase</a:t>
            </a:r>
            <a:r>
              <a:rPr lang="en-US" sz="2000" b="1" spc="-30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2000" b="1" spc="-30" dirty="0">
                <a:solidFill>
                  <a:srgbClr val="00B050"/>
                </a:solidFill>
                <a:cs typeface="Times New Roman"/>
              </a:rPr>
              <a:t>to </a:t>
            </a:r>
            <a:r>
              <a:rPr lang="en-US" sz="2000" b="1" spc="-30" dirty="0">
                <a:solidFill>
                  <a:srgbClr val="FF0000"/>
                </a:solidFill>
                <a:cs typeface="Times New Roman"/>
              </a:rPr>
              <a:t>DHT</a:t>
            </a:r>
            <a:endParaRPr lang="en-US" sz="2000" b="1" spc="-30" dirty="0">
              <a:solidFill>
                <a:srgbClr val="FF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818615" y="1497127"/>
            <a:ext cx="6408712" cy="4752528"/>
            <a:chOff x="214282" y="2409825"/>
            <a:chExt cx="6219825" cy="4448175"/>
          </a:xfrm>
        </p:grpSpPr>
        <p:pic>
          <p:nvPicPr>
            <p:cNvPr id="44" name="Picture 2" descr="http://upload.wikimedia.org/wikipedia/commons/thumb/e/e7/Human_androgen_receptor_and_androgen_binding.svg/653px-Human_androgen_receptor_and_androgen_binding.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282" y="2409825"/>
              <a:ext cx="6219825" cy="4448175"/>
            </a:xfrm>
            <a:prstGeom prst="rect">
              <a:avLst/>
            </a:prstGeom>
            <a:noFill/>
          </p:spPr>
        </p:pic>
        <p:sp>
          <p:nvSpPr>
            <p:cNvPr id="43" name="TextBox 42"/>
            <p:cNvSpPr txBox="1"/>
            <p:nvPr/>
          </p:nvSpPr>
          <p:spPr>
            <a:xfrm>
              <a:off x="372763" y="6312278"/>
              <a:ext cx="1430458" cy="375598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Bernard MT Condensed" pitchFamily="18" charset="0"/>
                </a:rPr>
                <a:t>TESTOSTERONE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786182" y="6143644"/>
              <a:ext cx="928694" cy="338554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Bernard MT Condensed" pitchFamily="18" charset="0"/>
                </a:rPr>
                <a:t>PROTEIN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476672"/>
            <a:ext cx="8102704" cy="759182"/>
          </a:xfrm>
          <a:prstGeom prst="rect">
            <a:avLst/>
          </a:prstGeom>
          <a:gradFill flip="none" rotWithShape="0">
            <a:gsLst>
              <a:gs pos="0">
                <a:srgbClr val="420021"/>
              </a:gs>
              <a:gs pos="16000">
                <a:schemeClr val="bg1"/>
              </a:gs>
              <a:gs pos="91000">
                <a:schemeClr val="bg2">
                  <a:lumMod val="90000"/>
                  <a:alpha val="73000"/>
                </a:schemeClr>
              </a:gs>
              <a:gs pos="98000">
                <a:srgbClr val="92D050">
                  <a:alpha val="84000"/>
                </a:srgbClr>
              </a:gs>
            </a:gsLst>
            <a:path path="circle">
              <a:fillToRect l="119837" t="1267670" r="-19837" b="-1167670"/>
            </a:path>
            <a:tileRect l="-193207" t="-446359" r="-332881" b="-2881699"/>
          </a:gradFill>
          <a:effectLst>
            <a:outerShdw blurRad="50800" dist="50800" dir="5400000" algn="ctr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indent="-342900">
              <a:lnSpc>
                <a:spcPts val="2600"/>
              </a:lnSpc>
            </a:pPr>
            <a:r>
              <a:rPr lang="en-US" sz="2400" spc="-30" dirty="0">
                <a:solidFill>
                  <a:srgbClr val="00B0F0"/>
                </a:solidFill>
                <a:latin typeface="Bernard MT Condensed" pitchFamily="18" charset="0"/>
              </a:rPr>
              <a:t>B. </a:t>
            </a:r>
            <a:r>
              <a:rPr lang="en-US" sz="2400" b="1" spc="-30" dirty="0">
                <a:solidFill>
                  <a:srgbClr val="00B0F0"/>
                </a:solidFill>
                <a:latin typeface="Bernard MT Condensed" pitchFamily="18" charset="0"/>
              </a:rPr>
              <a:t>Bones and Brain</a:t>
            </a:r>
          </a:p>
          <a:p>
            <a:pPr indent="-342900">
              <a:lnSpc>
                <a:spcPts val="2600"/>
              </a:lnSpc>
            </a:pPr>
            <a:r>
              <a:rPr lang="en-US" sz="2400" b="1" spc="-30" dirty="0">
                <a:solidFill>
                  <a:srgbClr val="FF0000"/>
                </a:solidFill>
                <a:latin typeface="Bernard MT Condensed" pitchFamily="18" charset="0"/>
              </a:rPr>
              <a:t>Testosterone</a:t>
            </a:r>
            <a:r>
              <a:rPr lang="en-US" sz="2400" b="1" spc="-30" dirty="0">
                <a:solidFill>
                  <a:srgbClr val="00B0F0"/>
                </a:solidFill>
                <a:latin typeface="Bernard MT Condensed" pitchFamily="18" charset="0"/>
              </a:rPr>
              <a:t> is metabolized by </a:t>
            </a:r>
            <a:r>
              <a:rPr lang="en-US" sz="2400" b="1" spc="-30" dirty="0">
                <a:solidFill>
                  <a:srgbClr val="FF0000"/>
                </a:solidFill>
                <a:latin typeface="Bernard MT Condensed" pitchFamily="18" charset="0"/>
              </a:rPr>
              <a:t>c-p450</a:t>
            </a:r>
            <a:r>
              <a:rPr lang="en-US" sz="2400" b="1" spc="-30" dirty="0">
                <a:solidFill>
                  <a:srgbClr val="00B0F0"/>
                </a:solidFill>
                <a:latin typeface="Bernard MT Condensed" pitchFamily="18" charset="0"/>
              </a:rPr>
              <a:t> </a:t>
            </a:r>
            <a:r>
              <a:rPr lang="en-US" sz="2400" b="1" spc="-30" dirty="0">
                <a:solidFill>
                  <a:srgbClr val="FF0000"/>
                </a:solidFill>
                <a:latin typeface="Bernard MT Condensed" pitchFamily="18" charset="0"/>
              </a:rPr>
              <a:t>aromatase </a:t>
            </a:r>
            <a:r>
              <a:rPr lang="en-US" sz="2400" b="1" spc="-30" dirty="0">
                <a:solidFill>
                  <a:srgbClr val="00B0F0"/>
                </a:solidFill>
                <a:latin typeface="Bernard MT Condensed" pitchFamily="18" charset="0"/>
              </a:rPr>
              <a:t>to</a:t>
            </a:r>
            <a:r>
              <a:rPr lang="en-US" sz="2400" b="1" spc="-30" dirty="0">
                <a:solidFill>
                  <a:srgbClr val="FF0000"/>
                </a:solidFill>
                <a:latin typeface="Bernard MT Condensed" pitchFamily="18" charset="0"/>
              </a:rPr>
              <a:t> estradiol </a:t>
            </a:r>
            <a:r>
              <a:rPr lang="en-US" sz="2400" b="1" spc="-30" dirty="0">
                <a:solidFill>
                  <a:srgbClr val="00B0F0"/>
                </a:solidFill>
                <a:latin typeface="Bernard MT Condensed" pitchFamily="18" charset="0"/>
              </a:rPr>
              <a:t>.</a:t>
            </a:r>
            <a:endParaRPr lang="en-US" sz="2400" spc="-30" dirty="0">
              <a:solidFill>
                <a:srgbClr val="008000"/>
              </a:solidFill>
              <a:latin typeface="Bernard MT Condensed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536" y="1268760"/>
            <a:ext cx="8102704" cy="2157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endParaRPr lang="en-US" sz="2800" b="1" dirty="0"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800" b="1" dirty="0">
                <a:solidFill>
                  <a:srgbClr val="7030A0"/>
                </a:solidFill>
                <a:latin typeface="Arial Narrow" pitchFamily="34" charset="0"/>
              </a:rPr>
              <a:t>Bones</a:t>
            </a:r>
            <a:r>
              <a:rPr lang="en-US" sz="2800" b="1" dirty="0">
                <a:latin typeface="Arial Narrow" pitchFamily="34" charset="0"/>
              </a:rPr>
              <a:t>: estradiol accelerates maturation of cartilage into bone leading to closure of the epiphysis &amp; conclusion of growth.</a:t>
            </a:r>
          </a:p>
          <a:p>
            <a:pPr>
              <a:lnSpc>
                <a:spcPts val="2300"/>
              </a:lnSpc>
            </a:pPr>
            <a:endParaRPr lang="en-US" sz="2800" b="1" dirty="0"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800" b="1" dirty="0">
                <a:solidFill>
                  <a:srgbClr val="7030A0"/>
                </a:solidFill>
                <a:latin typeface="Arial Narrow" pitchFamily="34" charset="0"/>
              </a:rPr>
              <a:t>Brain</a:t>
            </a:r>
            <a:r>
              <a:rPr lang="en-US" sz="2800" b="1" dirty="0">
                <a:latin typeface="Arial Narrow" pitchFamily="34" charset="0"/>
              </a:rPr>
              <a:t>: estradiol serves as the most important feedback signal to the hypothalamus (esp. affecting LH secretion).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 rot="15500150">
            <a:off x="63027" y="464940"/>
            <a:ext cx="1512167" cy="1944216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0" name="Rectangle 39"/>
          <p:cNvSpPr/>
          <p:nvPr/>
        </p:nvSpPr>
        <p:spPr>
          <a:xfrm>
            <a:off x="1691680" y="1109244"/>
            <a:ext cx="6413356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000" b="1" spc="50" dirty="0">
                <a:ln>
                  <a:solidFill>
                    <a:srgbClr val="FF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Testosterone has </a:t>
            </a:r>
            <a:r>
              <a:rPr lang="en-US" sz="2000" b="1" spc="50" dirty="0" err="1">
                <a:ln>
                  <a:solidFill>
                    <a:srgbClr val="FF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virilizing</a:t>
            </a:r>
            <a:r>
              <a:rPr lang="en-US" sz="2000" b="1" spc="50" dirty="0">
                <a:ln>
                  <a:solidFill>
                    <a:srgbClr val="FF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 and </a:t>
            </a:r>
            <a:r>
              <a:rPr lang="en-US" sz="2000" b="1" cap="none" spc="50" dirty="0">
                <a:ln>
                  <a:solidFill>
                    <a:srgbClr val="FF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 anabolic effects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3568" y="63814"/>
            <a:ext cx="5174535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ernard MT Condensed" pitchFamily="18" charset="0"/>
              </a:rPr>
              <a:t>Pharmacological effects of Testosterone</a:t>
            </a:r>
          </a:p>
        </p:txBody>
      </p:sp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4" cstate="print"/>
          <a:srcRect l="38167" b="16445"/>
          <a:stretch>
            <a:fillRect/>
          </a:stretch>
        </p:blipFill>
        <p:spPr bwMode="auto">
          <a:xfrm rot="933428" flipH="1">
            <a:off x="172484" y="5605033"/>
            <a:ext cx="836450" cy="101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8"/>
          <p:cNvGrpSpPr/>
          <p:nvPr/>
        </p:nvGrpSpPr>
        <p:grpSpPr>
          <a:xfrm rot="6099850" flipV="1">
            <a:off x="63027" y="5520414"/>
            <a:ext cx="1512167" cy="1944216"/>
            <a:chOff x="3186862" y="3717032"/>
            <a:chExt cx="3082311" cy="2952328"/>
          </a:xfrm>
        </p:grpSpPr>
        <p:grpSp>
          <p:nvGrpSpPr>
            <p:cNvPr id="6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5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4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8" name="Group 41"/>
          <p:cNvGrpSpPr/>
          <p:nvPr/>
        </p:nvGrpSpPr>
        <p:grpSpPr>
          <a:xfrm>
            <a:off x="1691680" y="2057510"/>
            <a:ext cx="4867014" cy="3531730"/>
            <a:chOff x="4644008" y="4123726"/>
            <a:chExt cx="4079703" cy="2617642"/>
          </a:xfrm>
        </p:grpSpPr>
        <p:grpSp>
          <p:nvGrpSpPr>
            <p:cNvPr id="9" name="Group 38"/>
            <p:cNvGrpSpPr/>
            <p:nvPr/>
          </p:nvGrpSpPr>
          <p:grpSpPr>
            <a:xfrm>
              <a:off x="4644008" y="4123726"/>
              <a:ext cx="4079703" cy="2617642"/>
              <a:chOff x="4915001" y="4133058"/>
              <a:chExt cx="4079703" cy="237626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30000"/>
              </a:blip>
              <a:srcRect/>
              <a:stretch>
                <a:fillRect/>
              </a:stretch>
            </p:blipFill>
            <p:spPr bwMode="auto">
              <a:xfrm>
                <a:off x="4915001" y="4133058"/>
                <a:ext cx="4079703" cy="2376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6" name="Straight Connector 35"/>
              <p:cNvCxnSpPr/>
              <p:nvPr/>
            </p:nvCxnSpPr>
            <p:spPr>
              <a:xfrm>
                <a:off x="5004048" y="4509120"/>
                <a:ext cx="1368152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032041" y="5661248"/>
                <a:ext cx="1916223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traight Connector 55"/>
            <p:cNvCxnSpPr/>
            <p:nvPr/>
          </p:nvCxnSpPr>
          <p:spPr>
            <a:xfrm flipV="1">
              <a:off x="4716016" y="4280785"/>
              <a:ext cx="3972089" cy="1231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716016" y="6531957"/>
              <a:ext cx="3972089" cy="1204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476237" y="5400215"/>
              <a:ext cx="24482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7495254" y="5400215"/>
              <a:ext cx="24482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61"/>
          <p:cNvGrpSpPr/>
          <p:nvPr/>
        </p:nvGrpSpPr>
        <p:grpSpPr>
          <a:xfrm>
            <a:off x="6444208" y="4149080"/>
            <a:ext cx="2280950" cy="1008112"/>
            <a:chOff x="6444208" y="4149080"/>
            <a:chExt cx="2280950" cy="1008112"/>
          </a:xfrm>
        </p:grpSpPr>
        <p:sp>
          <p:nvSpPr>
            <p:cNvPr id="54" name="Rectangle 53"/>
            <p:cNvSpPr/>
            <p:nvPr/>
          </p:nvSpPr>
          <p:spPr>
            <a:xfrm>
              <a:off x="6804248" y="4475741"/>
              <a:ext cx="19209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Wingdings 3"/>
                <a:buChar char="¡"/>
              </a:pPr>
              <a:r>
                <a:rPr lang="en-US" dirty="0">
                  <a:solidFill>
                    <a:srgbClr val="008000"/>
                  </a:solidFill>
                  <a:latin typeface="Bernard MT Condensed" pitchFamily="18" charset="0"/>
                  <a:sym typeface="Wingdings 3"/>
                </a:rPr>
                <a:t>Anabolic Steroids</a:t>
              </a:r>
            </a:p>
            <a:p>
              <a:r>
                <a:rPr lang="en-US" dirty="0">
                  <a:latin typeface="Bernard MT Condensed" pitchFamily="18" charset="0"/>
                  <a:sym typeface="Wingdings 3"/>
                </a:rPr>
                <a:t>Un </a:t>
              </a:r>
              <a:r>
                <a:rPr lang="en-US">
                  <a:latin typeface="Bernard MT Condensed" pitchFamily="18" charset="0"/>
                  <a:sym typeface="Wingdings 3"/>
                </a:rPr>
                <a:t>approved use</a:t>
              </a:r>
              <a:endParaRPr lang="en-US" dirty="0"/>
            </a:p>
          </p:txBody>
        </p:sp>
        <p:sp>
          <p:nvSpPr>
            <p:cNvPr id="60" name="Right Brace 59"/>
            <p:cNvSpPr/>
            <p:nvPr/>
          </p:nvSpPr>
          <p:spPr>
            <a:xfrm>
              <a:off x="6444208" y="4149080"/>
              <a:ext cx="432048" cy="1008112"/>
            </a:xfrm>
            <a:prstGeom prst="rightBrac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62"/>
          <p:cNvGrpSpPr/>
          <p:nvPr/>
        </p:nvGrpSpPr>
        <p:grpSpPr>
          <a:xfrm>
            <a:off x="6588224" y="2132856"/>
            <a:ext cx="2206895" cy="3024336"/>
            <a:chOff x="6588224" y="2132856"/>
            <a:chExt cx="2206895" cy="3024336"/>
          </a:xfrm>
        </p:grpSpPr>
        <p:sp>
          <p:nvSpPr>
            <p:cNvPr id="43" name="Rectangle 42"/>
            <p:cNvSpPr/>
            <p:nvPr/>
          </p:nvSpPr>
          <p:spPr>
            <a:xfrm>
              <a:off x="6850903" y="3338330"/>
              <a:ext cx="194421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008000"/>
                  </a:solidFill>
                  <a:latin typeface="Bernard MT Condensed" pitchFamily="18" charset="0"/>
                  <a:sym typeface="Wingdings 3"/>
                </a:rPr>
                <a:t> Testosterone &amp; </a:t>
              </a:r>
              <a:r>
                <a:rPr lang="en-US" dirty="0">
                  <a:solidFill>
                    <a:srgbClr val="008000"/>
                  </a:solidFill>
                  <a:latin typeface="Bernard MT Condensed" pitchFamily="18" charset="0"/>
                  <a:sym typeface="Wingdings 3"/>
                </a:rPr>
                <a:t>Synthetic Androgens </a:t>
              </a:r>
              <a:endParaRPr lang="en-US" dirty="0"/>
            </a:p>
          </p:txBody>
        </p:sp>
        <p:sp>
          <p:nvSpPr>
            <p:cNvPr id="61" name="Right Brace 60"/>
            <p:cNvSpPr/>
            <p:nvPr/>
          </p:nvSpPr>
          <p:spPr>
            <a:xfrm>
              <a:off x="6588224" y="2132856"/>
              <a:ext cx="432048" cy="3024336"/>
            </a:xfrm>
            <a:prstGeom prst="rightBrac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74317" y="479890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60573" y="862320"/>
            <a:ext cx="7886742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08000"/>
              </a:buClr>
              <a:buSzPct val="118000"/>
            </a:pPr>
            <a:r>
              <a:rPr lang="en-US" sz="2200" b="1" dirty="0">
                <a:latin typeface="Arial Narrow" pitchFamily="34" charset="0"/>
                <a:sym typeface="Wingdings 3"/>
              </a:rPr>
              <a:t>Ineffective orally (inactivated by 1</a:t>
            </a:r>
            <a:r>
              <a:rPr lang="en-US" sz="2200" b="1" baseline="30000" dirty="0">
                <a:latin typeface="Arial Narrow" pitchFamily="34" charset="0"/>
                <a:sym typeface="Wingdings 3"/>
              </a:rPr>
              <a:t>st</a:t>
            </a:r>
            <a:r>
              <a:rPr lang="en-US" sz="2200" b="1" dirty="0">
                <a:latin typeface="Arial Narrow" pitchFamily="34" charset="0"/>
                <a:sym typeface="Wingdings 3"/>
              </a:rPr>
              <a:t> pass met.)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i="1" dirty="0">
                <a:solidFill>
                  <a:srgbClr val="008000"/>
                </a:solidFill>
                <a:latin typeface="Bernard MT Condensed" pitchFamily="18" charset="0"/>
              </a:rPr>
              <a:t>I.M</a:t>
            </a:r>
            <a:r>
              <a:rPr lang="en-US" sz="2200" dirty="0">
                <a:solidFill>
                  <a:srgbClr val="008000"/>
                </a:solidFill>
                <a:latin typeface="Bernard MT Condensed" pitchFamily="18" charset="0"/>
              </a:rPr>
              <a:t> or </a:t>
            </a:r>
            <a:r>
              <a:rPr lang="en-US" sz="2200" i="1" dirty="0">
                <a:solidFill>
                  <a:srgbClr val="008000"/>
                </a:solidFill>
                <a:latin typeface="Bernard MT Condensed" pitchFamily="18" charset="0"/>
              </a:rPr>
              <a:t>S.C.</a:t>
            </a:r>
            <a:endParaRPr lang="en-US" sz="2000" b="1" i="1" spc="-40" dirty="0"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008000"/>
              </a:buClr>
              <a:buSzPct val="118000"/>
            </a:pPr>
            <a:r>
              <a:rPr lang="en-US" sz="2000" b="1" i="1" spc="-40" dirty="0">
                <a:latin typeface="Arial Narrow" pitchFamily="34" charset="0"/>
              </a:rPr>
              <a:t>Skin patch &amp; gels…. are also available</a:t>
            </a:r>
          </a:p>
          <a:p>
            <a:pPr lvl="0">
              <a:lnSpc>
                <a:spcPts val="2400"/>
              </a:lnSpc>
              <a:buSzPct val="70000"/>
              <a:buBlip>
                <a:blip r:embed="rId3"/>
              </a:buBlip>
            </a:pPr>
            <a:r>
              <a:rPr lang="en-US" sz="2200" b="1" dirty="0">
                <a:latin typeface="Arial Narrow" pitchFamily="34" charset="0"/>
              </a:rPr>
              <a:t> Binds to Sex Hormone Binding Globulin [SHBG]</a:t>
            </a:r>
          </a:p>
          <a:p>
            <a:pPr lvl="0">
              <a:lnSpc>
                <a:spcPts val="2400"/>
              </a:lnSpc>
              <a:buSzPct val="70000"/>
              <a:buBlip>
                <a:blip r:embed="rId3"/>
              </a:buBlip>
            </a:pPr>
            <a:r>
              <a:rPr lang="en-US" sz="2200" b="1" dirty="0">
                <a:latin typeface="Arial Narrow" pitchFamily="34" charset="0"/>
              </a:rPr>
              <a:t> t1/2 = 10 –20 min</a:t>
            </a:r>
          </a:p>
          <a:p>
            <a:pPr lvl="0">
              <a:lnSpc>
                <a:spcPts val="2400"/>
              </a:lnSpc>
              <a:buSzPct val="70000"/>
              <a:buBlip>
                <a:blip r:embed="rId3"/>
              </a:buBlip>
            </a:pPr>
            <a:r>
              <a:rPr lang="en-US" sz="2200" b="1" dirty="0">
                <a:latin typeface="Arial Narrow" pitchFamily="34" charset="0"/>
              </a:rPr>
              <a:t> Inactivated in the liver.; 90% of metabolites</a:t>
            </a:r>
            <a:r>
              <a:rPr lang="en-US" sz="2200" b="1" dirty="0">
                <a:latin typeface="Arial Narrow" pitchFamily="34" charset="0"/>
                <a:sym typeface="Wingdings 3"/>
              </a:rPr>
              <a:t> </a:t>
            </a:r>
            <a:r>
              <a:rPr lang="en-US" sz="2200" b="1" dirty="0">
                <a:latin typeface="Arial Narrow" pitchFamily="34" charset="0"/>
              </a:rPr>
              <a:t>excreted in urine.</a:t>
            </a:r>
          </a:p>
          <a:p>
            <a:pPr lvl="0">
              <a:lnSpc>
                <a:spcPts val="2400"/>
              </a:lnSpc>
              <a:buSzPct val="70000"/>
              <a:buBlip>
                <a:blip r:embed="rId3"/>
              </a:buBlip>
            </a:pPr>
            <a:r>
              <a:rPr lang="en-US" sz="2200" b="1" dirty="0">
                <a:latin typeface="Arial Narrow" pitchFamily="34" charset="0"/>
              </a:rPr>
              <a:t> Disadvantages: Rapidly absorbed, rapidly metabolized (Short duration of action).</a:t>
            </a:r>
          </a:p>
          <a:p>
            <a:pPr lvl="0">
              <a:lnSpc>
                <a:spcPts val="2400"/>
              </a:lnSpc>
              <a:buSzPct val="70000"/>
              <a:buBlip>
                <a:blip r:embed="rId3"/>
              </a:buBlip>
            </a:pPr>
            <a:endParaRPr lang="en-US" sz="2200" b="1" dirty="0">
              <a:latin typeface="Arial Narrow" pitchFamily="34" charset="0"/>
            </a:endParaRPr>
          </a:p>
          <a:p>
            <a:pPr lvl="0">
              <a:lnSpc>
                <a:spcPts val="2400"/>
              </a:lnSpc>
              <a:buSzPct val="70000"/>
            </a:pP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79775" y="3216811"/>
            <a:ext cx="2592288" cy="432048"/>
            <a:chOff x="179512" y="3645024"/>
            <a:chExt cx="2592288" cy="432048"/>
          </a:xfrm>
        </p:grpSpPr>
        <p:sp>
          <p:nvSpPr>
            <p:cNvPr id="56" name="Rectangle 55"/>
            <p:cNvSpPr/>
            <p:nvPr/>
          </p:nvSpPr>
          <p:spPr>
            <a:xfrm>
              <a:off x="179512" y="3645024"/>
              <a:ext cx="2592288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endParaRPr lang="en-US" sz="2200" dirty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51520" y="3676962"/>
              <a:ext cx="24974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400"/>
                </a:lnSpc>
                <a:buClr>
                  <a:srgbClr val="008000"/>
                </a:buClr>
                <a:buSzPct val="118000"/>
              </a:pPr>
              <a:r>
                <a:rPr lang="en-US" sz="2200" b="1" dirty="0">
                  <a:solidFill>
                    <a:srgbClr val="FF0000"/>
                  </a:solidFill>
                  <a:latin typeface="Arial Narrow" pitchFamily="34" charset="0"/>
                </a:rPr>
                <a:t>Synthetic Androgens</a:t>
              </a:r>
            </a:p>
          </p:txBody>
        </p:sp>
      </p:grpSp>
      <p:grpSp>
        <p:nvGrpSpPr>
          <p:cNvPr id="2" name="Group 28"/>
          <p:cNvGrpSpPr/>
          <p:nvPr/>
        </p:nvGrpSpPr>
        <p:grpSpPr>
          <a:xfrm rot="14785039">
            <a:off x="7277617" y="1807198"/>
            <a:ext cx="1512167" cy="1762848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5" cstate="print"/>
          <a:srcRect l="38167" b="16445"/>
          <a:stretch>
            <a:fillRect/>
          </a:stretch>
        </p:blipFill>
        <p:spPr bwMode="auto">
          <a:xfrm rot="20666572">
            <a:off x="7922250" y="27322"/>
            <a:ext cx="1084742" cy="13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179512" y="347529"/>
            <a:ext cx="5328592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50" dirty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Kinetics of Testosterone</a:t>
            </a:r>
          </a:p>
        </p:txBody>
      </p:sp>
      <p:grpSp>
        <p:nvGrpSpPr>
          <p:cNvPr id="9" name="Group 28"/>
          <p:cNvGrpSpPr/>
          <p:nvPr/>
        </p:nvGrpSpPr>
        <p:grpSpPr>
          <a:xfrm rot="14785039">
            <a:off x="7430017" y="5502532"/>
            <a:ext cx="1512167" cy="1762848"/>
            <a:chOff x="3186862" y="3717032"/>
            <a:chExt cx="3082311" cy="2952328"/>
          </a:xfrm>
        </p:grpSpPr>
        <p:grpSp>
          <p:nvGrpSpPr>
            <p:cNvPr id="10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4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11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4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51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>
            <a:off x="7358247" y="5390996"/>
            <a:ext cx="1368152" cy="1247297"/>
          </a:xfrm>
          <a:prstGeom prst="roundRect">
            <a:avLst/>
          </a:prstGeom>
          <a:noFill/>
        </p:spPr>
      </p:pic>
      <p:sp>
        <p:nvSpPr>
          <p:cNvPr id="52" name="5-Point Star 51"/>
          <p:cNvSpPr/>
          <p:nvPr/>
        </p:nvSpPr>
        <p:spPr>
          <a:xfrm>
            <a:off x="8523921" y="6309320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81890" y="4293096"/>
            <a:ext cx="8749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Clr>
                <a:srgbClr val="008000"/>
              </a:buClr>
              <a:buSzPct val="118000"/>
            </a:pPr>
            <a:r>
              <a:rPr lang="en-US" sz="2200" b="1" u="sng" dirty="0">
                <a:solidFill>
                  <a:srgbClr val="FF0000"/>
                </a:solidFill>
                <a:latin typeface="Arial Narrow" pitchFamily="34" charset="0"/>
              </a:rPr>
              <a:t>Derived from Testosterone</a:t>
            </a:r>
          </a:p>
          <a:p>
            <a:pPr>
              <a:buFont typeface="Wingdings" pitchFamily="2" charset="2"/>
              <a:buChar char="§"/>
              <a:tabLst>
                <a:tab pos="1143000" algn="l"/>
              </a:tabLst>
            </a:pPr>
            <a:r>
              <a:rPr lang="en-US" sz="2200" b="1" dirty="0">
                <a:latin typeface="Arial Narrow" pitchFamily="34" charset="0"/>
              </a:rPr>
              <a:t>Esters; propionate, </a:t>
            </a:r>
            <a:r>
              <a:rPr lang="en-US" sz="2200" b="1" dirty="0" err="1">
                <a:latin typeface="Arial Narrow" pitchFamily="34" charset="0"/>
              </a:rPr>
              <a:t>cypionate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>
                <a:latin typeface="Arial Narrow" pitchFamily="34" charset="0"/>
              </a:rPr>
              <a:t>in oil for </a:t>
            </a:r>
            <a:r>
              <a:rPr lang="en-US" sz="2200" dirty="0">
                <a:solidFill>
                  <a:srgbClr val="008000"/>
                </a:solidFill>
                <a:latin typeface="Bernard MT Condensed" pitchFamily="18" charset="0"/>
              </a:rPr>
              <a:t>IM</a:t>
            </a:r>
            <a:r>
              <a:rPr lang="en-US" sz="2200" dirty="0">
                <a:latin typeface="Arial Narrow" pitchFamily="34" charset="0"/>
              </a:rPr>
              <a:t>; </a:t>
            </a:r>
            <a:r>
              <a:rPr lang="en-US" sz="2200" b="1" dirty="0">
                <a:latin typeface="Arial Narrow" pitchFamily="34" charset="0"/>
              </a:rPr>
              <a:t>every 2-3 weeks</a:t>
            </a:r>
          </a:p>
          <a:p>
            <a:pPr>
              <a:buFont typeface="Wingdings" pitchFamily="2" charset="2"/>
              <a:buChar char="§"/>
              <a:tabLst>
                <a:tab pos="1143000" algn="l"/>
              </a:tabLst>
            </a:pPr>
            <a:r>
              <a:rPr lang="en-US" sz="2200" b="1" dirty="0">
                <a:latin typeface="Arial Narrow" pitchFamily="34" charset="0"/>
              </a:rPr>
              <a:t>Other derivatives as </a:t>
            </a:r>
            <a:r>
              <a:rPr lang="en-US" sz="2200" b="1" dirty="0" err="1">
                <a:latin typeface="Arial Narrow" pitchFamily="34" charset="0"/>
              </a:rPr>
              <a:t>Methyltestosterone</a:t>
            </a:r>
            <a:r>
              <a:rPr lang="en-US" sz="2200" b="1" dirty="0">
                <a:latin typeface="Arial Narrow" pitchFamily="34" charset="0"/>
              </a:rPr>
              <a:t>, </a:t>
            </a:r>
            <a:r>
              <a:rPr lang="en-US" sz="2200" b="1" dirty="0" err="1">
                <a:latin typeface="Arial Narrow" pitchFamily="34" charset="0"/>
              </a:rPr>
              <a:t>Danazol</a:t>
            </a:r>
            <a:r>
              <a:rPr lang="en-US" sz="2200" b="1" spc="-30" dirty="0"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>
                <a:latin typeface="Arial Narrow" pitchFamily="34" charset="0"/>
              </a:rPr>
              <a:t> given </a:t>
            </a:r>
            <a:r>
              <a:rPr lang="en-US" sz="2200" dirty="0">
                <a:solidFill>
                  <a:srgbClr val="008000"/>
                </a:solidFill>
                <a:latin typeface="Bernard MT Condensed" pitchFamily="18" charset="0"/>
              </a:rPr>
              <a:t>Orally; </a:t>
            </a:r>
            <a:r>
              <a:rPr lang="en-US" sz="2200" b="1" dirty="0">
                <a:latin typeface="Arial Narrow" pitchFamily="34" charset="0"/>
              </a:rPr>
              <a:t>daily</a:t>
            </a:r>
          </a:p>
          <a:p>
            <a:pPr>
              <a:tabLst>
                <a:tab pos="1143000" algn="l"/>
              </a:tabLst>
            </a:pPr>
            <a:endParaRPr lang="en-US" sz="2200" b="1" dirty="0">
              <a:latin typeface="Arial Narrow" pitchFamily="34" charset="0"/>
            </a:endParaRPr>
          </a:p>
          <a:p>
            <a:pPr>
              <a:tabLst>
                <a:tab pos="1143000" algn="l"/>
              </a:tabLst>
            </a:pPr>
            <a:r>
              <a:rPr lang="en-US" sz="2200" b="1" u="sng" dirty="0">
                <a:solidFill>
                  <a:srgbClr val="FF0000"/>
                </a:solidFill>
                <a:latin typeface="Arial Narrow" pitchFamily="34" charset="0"/>
              </a:rPr>
              <a:t>Derived from DHT;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err="1">
                <a:latin typeface="Arial Narrow" pitchFamily="34" charset="0"/>
              </a:rPr>
              <a:t>Mesterolone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>
                <a:latin typeface="Arial Narrow" pitchFamily="34" charset="0"/>
              </a:rPr>
              <a:t>given </a:t>
            </a:r>
            <a:r>
              <a:rPr lang="en-US" sz="2200" dirty="0">
                <a:solidFill>
                  <a:srgbClr val="008000"/>
                </a:solidFill>
                <a:latin typeface="Bernard MT Condensed" pitchFamily="18" charset="0"/>
              </a:rPr>
              <a:t>Orally; </a:t>
            </a:r>
            <a:r>
              <a:rPr lang="en-US" sz="2200" b="1" dirty="0">
                <a:latin typeface="Arial Narrow" pitchFamily="34" charset="0"/>
              </a:rPr>
              <a:t>daily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1782" y="3771658"/>
            <a:ext cx="8679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400"/>
              </a:lnSpc>
              <a:buSzPct val="70000"/>
              <a:buBlip>
                <a:blip r:embed="rId3"/>
              </a:buBlip>
            </a:pPr>
            <a:r>
              <a:rPr lang="en-US" sz="2000" b="1" dirty="0">
                <a:latin typeface="Arial Narrow" pitchFamily="34" charset="0"/>
              </a:rPr>
              <a:t> Less rapidly metabolized &amp; more lipid soluble ►increasing its duration of action.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8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2500"/>
              </a:lnSpc>
              <a:spcBef>
                <a:spcPts val="1200"/>
              </a:spcBef>
              <a:buNone/>
            </a:pPr>
            <a:r>
              <a:rPr lang="en-US" b="1" dirty="0" err="1">
                <a:solidFill>
                  <a:srgbClr val="FF0000"/>
                </a:solidFill>
                <a:latin typeface="Arial Narrow" panose="020B0606020202030204" pitchFamily="34" charset="0"/>
                <a:sym typeface="Wingdings 3"/>
              </a:rPr>
              <a:t>Mesterolone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800" b="1" dirty="0">
                <a:latin typeface="Arial Narrow" pitchFamily="34" charset="0"/>
                <a:sym typeface="Wingdings 3"/>
              </a:rPr>
              <a:t>More </a:t>
            </a:r>
            <a:r>
              <a:rPr lang="en-US" sz="2800" b="1" u="heavy" dirty="0">
                <a:uFill>
                  <a:solidFill>
                    <a:srgbClr val="008000"/>
                  </a:solidFill>
                </a:uFill>
                <a:latin typeface="Arial Narrow" panose="020B0606020202030204" pitchFamily="34" charset="0"/>
              </a:rPr>
              <a:t>safe and can be</a:t>
            </a:r>
            <a:r>
              <a:rPr lang="en-US" sz="2800" b="1" dirty="0">
                <a:latin typeface="Arial Narrow" pitchFamily="34" charset="0"/>
              </a:rPr>
              <a:t> given in </a:t>
            </a:r>
            <a:r>
              <a:rPr lang="en-US" sz="2800" b="1" dirty="0">
                <a:latin typeface="Arial Narrow" pitchFamily="34" charset="0"/>
                <a:sym typeface="Wingdings 3"/>
              </a:rPr>
              <a:t> testosterone or in 2ndry hypogonadism</a:t>
            </a:r>
            <a:r>
              <a:rPr lang="en-US" sz="2400" b="1" dirty="0">
                <a:latin typeface="Arial Narrow" pitchFamily="34" charset="0"/>
                <a:sym typeface="Wingdings 3"/>
              </a:rPr>
              <a:t>. </a:t>
            </a:r>
          </a:p>
          <a:p>
            <a:pPr marL="0" indent="0">
              <a:lnSpc>
                <a:spcPts val="2500"/>
              </a:lnSpc>
              <a:spcBef>
                <a:spcPts val="1200"/>
              </a:spcBef>
              <a:buNone/>
            </a:pPr>
            <a:endParaRPr lang="en-US" sz="2400" b="1" dirty="0">
              <a:latin typeface="Arial Narrow" pitchFamily="34" charset="0"/>
              <a:sym typeface="Wingdings 3"/>
            </a:endParaRPr>
          </a:p>
          <a:p>
            <a:pPr marL="0" indent="0">
              <a:lnSpc>
                <a:spcPts val="2500"/>
              </a:lnSpc>
              <a:spcBef>
                <a:spcPts val="600"/>
              </a:spcBef>
              <a:buNone/>
            </a:pPr>
            <a:r>
              <a:rPr lang="en-US" b="1" u="heavy" dirty="0">
                <a:solidFill>
                  <a:srgbClr val="FF0000"/>
                </a:solidFill>
                <a:uFill>
                  <a:solidFill>
                    <a:srgbClr val="008000"/>
                  </a:solidFill>
                </a:uFill>
                <a:latin typeface="Arial Narrow" panose="020B0606020202030204" pitchFamily="34" charset="0"/>
                <a:sym typeface="Wingdings 3"/>
              </a:rPr>
              <a:t>Why???</a:t>
            </a:r>
            <a:endParaRPr lang="en-US" b="1" u="heavy" dirty="0">
              <a:solidFill>
                <a:srgbClr val="FF0000"/>
              </a:solidFill>
              <a:uFill>
                <a:solidFill>
                  <a:srgbClr val="008000"/>
                </a:solidFill>
              </a:uFill>
              <a:latin typeface="Arial Narrow" panose="020B0606020202030204" pitchFamily="34" charset="0"/>
            </a:endParaRPr>
          </a:p>
          <a:p>
            <a:pPr marL="0" indent="0">
              <a:lnSpc>
                <a:spcPts val="2500"/>
              </a:lnSpc>
              <a:spcBef>
                <a:spcPts val="600"/>
              </a:spcBef>
              <a:buNone/>
            </a:pPr>
            <a:r>
              <a:rPr lang="en-US" sz="2800" b="1" dirty="0">
                <a:latin typeface="Arial Narrow" pitchFamily="34" charset="0"/>
              </a:rPr>
              <a:t>1. Not </a:t>
            </a:r>
            <a:r>
              <a:rPr lang="en-US" sz="2800" b="1" dirty="0" err="1">
                <a:latin typeface="Arial Narrow" pitchFamily="34" charset="0"/>
              </a:rPr>
              <a:t>aromatised</a:t>
            </a:r>
            <a:r>
              <a:rPr lang="en-US" sz="2800" b="1" dirty="0">
                <a:latin typeface="Arial Narrow" pitchFamily="34" charset="0"/>
              </a:rPr>
              <a:t> into estrogens</a:t>
            </a:r>
            <a:r>
              <a:rPr lang="en-US" sz="2800" b="1" dirty="0">
                <a:latin typeface="Arial Narrow" pitchFamily="34" charset="0"/>
                <a:sym typeface="Wingdings 3"/>
              </a:rPr>
              <a:t> no –</a:t>
            </a:r>
            <a:r>
              <a:rPr lang="en-US" sz="2800" b="1" dirty="0" err="1">
                <a:latin typeface="Arial Narrow" pitchFamily="34" charset="0"/>
                <a:sym typeface="Wingdings 3"/>
              </a:rPr>
              <a:t>ve</a:t>
            </a:r>
            <a:r>
              <a:rPr lang="en-US" sz="2800" b="1" dirty="0">
                <a:latin typeface="Arial Narrow" pitchFamily="34" charset="0"/>
                <a:sym typeface="Wingdings 3"/>
              </a:rPr>
              <a:t> </a:t>
            </a:r>
            <a:r>
              <a:rPr lang="en-US" sz="2800" b="1" dirty="0">
                <a:latin typeface="Arial Narrow" pitchFamily="34" charset="0"/>
              </a:rPr>
              <a:t>of GnHs </a:t>
            </a:r>
            <a:r>
              <a:rPr lang="en-US" sz="2800" b="1" dirty="0">
                <a:latin typeface="Arial Narrow" pitchFamily="34" charset="0"/>
                <a:sym typeface="Wingdings 3"/>
              </a:rPr>
              <a:t></a:t>
            </a:r>
            <a:r>
              <a:rPr lang="en-US" sz="2800" b="1" dirty="0">
                <a:latin typeface="Arial Narrow" pitchFamily="34" charset="0"/>
              </a:rPr>
              <a:t> encourages natural testosterone production</a:t>
            </a:r>
            <a:r>
              <a:rPr lang="en-US" sz="2800" b="1" dirty="0">
                <a:latin typeface="Arial Narrow" pitchFamily="34" charset="0"/>
                <a:sym typeface="Wingdings 3"/>
              </a:rPr>
              <a:t></a:t>
            </a:r>
            <a:r>
              <a:rPr lang="en-US" sz="2800" b="1" dirty="0">
                <a:latin typeface="Arial Narrow" pitchFamily="34" charset="0"/>
              </a:rPr>
              <a:t> </a:t>
            </a:r>
            <a:r>
              <a:rPr lang="en-US" sz="2800" b="1" dirty="0">
                <a:latin typeface="Arial Narrow" pitchFamily="34" charset="0"/>
                <a:sym typeface="Wingdings 3"/>
              </a:rPr>
              <a:t>spermatogenesis is enhanced.</a:t>
            </a:r>
          </a:p>
          <a:p>
            <a:pPr marL="0" indent="0">
              <a:lnSpc>
                <a:spcPts val="2500"/>
              </a:lnSpc>
              <a:spcBef>
                <a:spcPts val="600"/>
              </a:spcBef>
              <a:buNone/>
            </a:pPr>
            <a:endParaRPr lang="en-US" sz="2800" b="1" dirty="0">
              <a:latin typeface="Arial Narrow" pitchFamily="34" charset="0"/>
              <a:sym typeface="Wingdings 3"/>
            </a:endParaRPr>
          </a:p>
          <a:p>
            <a:pPr marL="0" indent="0">
              <a:lnSpc>
                <a:spcPts val="2500"/>
              </a:lnSpc>
              <a:buNone/>
            </a:pPr>
            <a:r>
              <a:rPr lang="en-US" sz="2800" b="1" dirty="0">
                <a:latin typeface="Arial Narrow" pitchFamily="34" charset="0"/>
              </a:rPr>
              <a:t>2. Unlike other oral synthetic androgens it is not hepatotoxic. </a:t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830032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188334" y="171466"/>
            <a:ext cx="185738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FF33"/>
                </a:solidFill>
                <a:latin typeface="Bernard MT Condensed" pitchFamily="18" charset="0"/>
              </a:rPr>
              <a:t>1.</a:t>
            </a:r>
            <a:r>
              <a:rPr lang="en-US" sz="2400" dirty="0">
                <a:solidFill>
                  <a:schemeClr val="bg1"/>
                </a:solidFill>
                <a:latin typeface="Bernard MT Condensed" pitchFamily="18" charset="0"/>
              </a:rPr>
              <a:t> ANDROGENS</a:t>
            </a:r>
          </a:p>
        </p:txBody>
      </p:sp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3" cstate="print"/>
          <a:srcRect l="38167" b="16445"/>
          <a:stretch>
            <a:fillRect/>
          </a:stretch>
        </p:blipFill>
        <p:spPr bwMode="auto">
          <a:xfrm rot="20666572">
            <a:off x="7997413" y="113324"/>
            <a:ext cx="992934" cy="1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285720" y="358306"/>
            <a:ext cx="288566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spc="50" dirty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sym typeface="Wingdings 3"/>
              </a:rPr>
              <a:t>INDICATIONS</a:t>
            </a:r>
            <a:endParaRPr lang="en-US" sz="2800" b="1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 rot="2127159">
            <a:off x="6128766" y="-57948"/>
            <a:ext cx="1922445" cy="1879509"/>
            <a:chOff x="2250135" y="3225378"/>
            <a:chExt cx="2271566" cy="2158777"/>
          </a:xfrm>
        </p:grpSpPr>
        <p:pic>
          <p:nvPicPr>
            <p:cNvPr id="39" name="Picture 38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44" name="Picture 43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45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48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5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5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6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49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5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1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46" name="Picture 45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65" name="TextBox 64"/>
          <p:cNvSpPr txBox="1"/>
          <p:nvPr/>
        </p:nvSpPr>
        <p:spPr>
          <a:xfrm>
            <a:off x="322802" y="2500306"/>
            <a:ext cx="7489558" cy="236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  <a:buBlip>
                <a:blip r:embed="rId7"/>
              </a:buBlip>
            </a:pPr>
            <a:r>
              <a:rPr lang="en-US" sz="2400" b="1" dirty="0">
                <a:latin typeface="Arial Narrow" pitchFamily="34" charset="0"/>
              </a:rPr>
              <a:t>Therapy for androgen deficiency in adult male infertility.</a:t>
            </a: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  <a:buBlip>
                <a:blip r:embed="rId7"/>
              </a:buBlip>
            </a:pPr>
            <a:r>
              <a:rPr lang="en-US" sz="2400" b="1" dirty="0">
                <a:latin typeface="Arial Narrow" pitchFamily="34" charset="0"/>
              </a:rPr>
              <a:t>In delayed puberty with hypogonadism</a:t>
            </a: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</a:pPr>
            <a:r>
              <a:rPr lang="en-US" sz="2400" b="1" dirty="0">
                <a:latin typeface="Arial Narrow" pitchFamily="34" charset="0"/>
                <a:sym typeface="Wingdings 3"/>
              </a:rPr>
              <a:t>      </a:t>
            </a:r>
            <a:r>
              <a:rPr lang="en-US" sz="2400" b="1" dirty="0">
                <a:latin typeface="Arial Narrow" pitchFamily="34" charset="0"/>
              </a:rPr>
              <a:t>give androgen slow &amp; spaced for fear of           </a:t>
            </a: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</a:pPr>
            <a:r>
              <a:rPr lang="en-US" sz="2400" b="1" dirty="0">
                <a:latin typeface="Arial Narrow" pitchFamily="34" charset="0"/>
              </a:rPr>
              <a:t>     premature fusion of epiphyses</a:t>
            </a:r>
            <a:r>
              <a:rPr lang="en-US" sz="2400" b="1" dirty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>
                <a:latin typeface="Arial Narrow" pitchFamily="34" charset="0"/>
              </a:rPr>
              <a:t> short stature.</a:t>
            </a: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</a:pPr>
            <a:endParaRPr lang="en-US" sz="2400" b="1" dirty="0">
              <a:latin typeface="Arial Narrow" pitchFamily="34" charset="0"/>
            </a:endParaRPr>
          </a:p>
          <a:p>
            <a:pPr marL="0" lvl="1" indent="-533400">
              <a:lnSpc>
                <a:spcPts val="2500"/>
              </a:lnSpc>
              <a:spcBef>
                <a:spcPts val="300"/>
              </a:spcBef>
              <a:buSzPct val="70000"/>
            </a:pP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67" name="Group 28"/>
          <p:cNvGrpSpPr/>
          <p:nvPr/>
        </p:nvGrpSpPr>
        <p:grpSpPr>
          <a:xfrm rot="14785039">
            <a:off x="6991624" y="4331656"/>
            <a:ext cx="1308459" cy="1762848"/>
            <a:chOff x="3186862" y="3717032"/>
            <a:chExt cx="3082311" cy="2952328"/>
          </a:xfrm>
        </p:grpSpPr>
        <p:grpSp>
          <p:nvGrpSpPr>
            <p:cNvPr id="68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7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7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7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69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7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7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7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66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1175515">
            <a:off x="7704246" y="4339222"/>
            <a:ext cx="1368152" cy="1247297"/>
          </a:xfrm>
          <a:prstGeom prst="roundRect">
            <a:avLst/>
          </a:prstGeom>
          <a:noFill/>
        </p:spPr>
      </p:pic>
      <p:sp>
        <p:nvSpPr>
          <p:cNvPr id="41" name="5-Point Star 40"/>
          <p:cNvSpPr/>
          <p:nvPr/>
        </p:nvSpPr>
        <p:spPr>
          <a:xfrm>
            <a:off x="8523921" y="6237312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95536" y="1643050"/>
            <a:ext cx="5676662" cy="412934"/>
          </a:xfrm>
          <a:prstGeom prst="rect">
            <a:avLst/>
          </a:prstGeom>
          <a:solidFill>
            <a:srgbClr val="A50021">
              <a:alpha val="78039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>
                <a:solidFill>
                  <a:srgbClr val="D9FF6D"/>
                </a:solidFill>
                <a:uFill>
                  <a:solidFill>
                    <a:srgbClr val="00FF00"/>
                  </a:solidFill>
                </a:uFill>
                <a:latin typeface="Bernard MT Condensed" pitchFamily="18" charset="0"/>
              </a:rPr>
              <a:t>As Testosterone Replacement Therapy (TRT)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42844" y="2297206"/>
            <a:ext cx="850112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-342900" fontAlgn="auto">
              <a:buClrTx/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lang="en-US" b="1" dirty="0">
                <a:latin typeface="Arial Narrow" pitchFamily="34" charset="0"/>
              </a:rPr>
              <a:t>Excess androgens (if taken &gt; 6 </a:t>
            </a:r>
            <a:r>
              <a:rPr lang="en-US" b="1" dirty="0" err="1">
                <a:latin typeface="Arial Narrow" pitchFamily="34" charset="0"/>
              </a:rPr>
              <a:t>wks</a:t>
            </a:r>
            <a:r>
              <a:rPr lang="en-US" b="1" dirty="0">
                <a:latin typeface="Arial Narrow" pitchFamily="34" charset="0"/>
              </a:rPr>
              <a:t>) can cause impotence, decreased spermatogenesis &amp; gynecomastia.</a:t>
            </a:r>
          </a:p>
          <a:p>
            <a:pPr marR="0" lvl="0" indent="-342900" fontAlgn="auto">
              <a:buClrTx/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lang="en-US" b="1" dirty="0">
                <a:latin typeface="Arial Narrow" pitchFamily="34" charset="0"/>
              </a:rPr>
              <a:t>Alteration in serum lipid profile: </a:t>
            </a:r>
            <a:r>
              <a:rPr lang="en-US" b="1" dirty="0">
                <a:latin typeface="Arial Narrow" pitchFamily="34" charset="0"/>
                <a:sym typeface="Wingdings 3"/>
              </a:rPr>
              <a:t></a:t>
            </a:r>
            <a:r>
              <a:rPr lang="en-US" b="1" dirty="0">
                <a:latin typeface="Arial Narrow" pitchFamily="34" charset="0"/>
              </a:rPr>
              <a:t>HDL &amp; </a:t>
            </a:r>
            <a:r>
              <a:rPr lang="en-US" b="1" dirty="0">
                <a:latin typeface="Arial Narrow" pitchFamily="34" charset="0"/>
                <a:sym typeface="Wingdings 3"/>
              </a:rPr>
              <a:t></a:t>
            </a:r>
            <a:r>
              <a:rPr lang="en-US" b="1" dirty="0">
                <a:latin typeface="Arial Narrow" pitchFamily="34" charset="0"/>
              </a:rPr>
              <a:t>LDL,  hence, </a:t>
            </a:r>
            <a:r>
              <a:rPr lang="en-US" b="1" dirty="0">
                <a:latin typeface="Arial Narrow" pitchFamily="34" charset="0"/>
                <a:sym typeface="Wingdings 3"/>
              </a:rPr>
              <a:t>risk of premature coronary heart disease.</a:t>
            </a:r>
          </a:p>
          <a:p>
            <a:pPr indent="-342900"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b="1" dirty="0">
                <a:latin typeface="Arial Narrow" pitchFamily="34" charset="0"/>
              </a:rPr>
              <a:t>Polycythemia (increase # of RBC)</a:t>
            </a:r>
            <a:r>
              <a:rPr lang="en-US" b="1" dirty="0">
                <a:latin typeface="Arial Narrow" pitchFamily="34" charset="0"/>
                <a:sym typeface="Wingdings 3"/>
              </a:rPr>
              <a:t>  risk of clotting. </a:t>
            </a:r>
          </a:p>
          <a:p>
            <a:pPr marL="285750" indent="-285750"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b="1" dirty="0">
                <a:latin typeface="Arial Narrow" pitchFamily="34" charset="0"/>
              </a:rPr>
              <a:t> Salt &amp; water retention leading to edema.</a:t>
            </a:r>
          </a:p>
          <a:p>
            <a:pPr marR="0" lvl="0" indent="-342900" fontAlgn="auto">
              <a:buClrTx/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lang="en-US" b="1" dirty="0">
                <a:latin typeface="Arial Narrow" pitchFamily="34" charset="0"/>
              </a:rPr>
              <a:t>Hepatic dysfunction;</a:t>
            </a:r>
            <a:r>
              <a:rPr lang="en-US" b="1" dirty="0">
                <a:latin typeface="Arial Narrow" pitchFamily="34" charset="0"/>
                <a:sym typeface="Wingdings 3"/>
              </a:rPr>
              <a:t> aspartate amino transferase</a:t>
            </a:r>
            <a:r>
              <a:rPr lang="en-US" b="1" dirty="0">
                <a:latin typeface="Arial Narrow" pitchFamily="34" charset="0"/>
              </a:rPr>
              <a:t> levels ,</a:t>
            </a:r>
            <a:r>
              <a:rPr lang="en-US" b="1" dirty="0">
                <a:latin typeface="Arial Narrow" pitchFamily="34" charset="0"/>
                <a:sym typeface="Wingdings 3"/>
              </a:rPr>
              <a:t></a:t>
            </a:r>
            <a:r>
              <a:rPr lang="en-US" b="1" dirty="0">
                <a:latin typeface="Arial Narrow" pitchFamily="34" charset="0"/>
              </a:rPr>
              <a:t>alkaline phosphatase,</a:t>
            </a:r>
            <a:r>
              <a:rPr lang="en-US" b="1" dirty="0">
                <a:latin typeface="Arial Narrow" pitchFamily="34" charset="0"/>
                <a:sym typeface="Wingdings 3"/>
              </a:rPr>
              <a:t>                  </a:t>
            </a:r>
            <a:br>
              <a:rPr lang="en-US" b="1" dirty="0">
                <a:latin typeface="Arial Narrow" pitchFamily="34" charset="0"/>
                <a:sym typeface="Wingdings 3"/>
              </a:rPr>
            </a:br>
            <a:r>
              <a:rPr lang="en-US" b="1" dirty="0">
                <a:latin typeface="Arial Narrow" pitchFamily="34" charset="0"/>
                <a:sym typeface="Wingdings 3"/>
              </a:rPr>
              <a:t>   </a:t>
            </a:r>
            <a:r>
              <a:rPr lang="en-US" b="1" dirty="0">
                <a:latin typeface="Arial Narrow" pitchFamily="34" charset="0"/>
              </a:rPr>
              <a:t> bilirubin &amp; </a:t>
            </a:r>
            <a:r>
              <a:rPr lang="en-US" b="1" dirty="0" err="1">
                <a:latin typeface="Arial Narrow" pitchFamily="34" charset="0"/>
              </a:rPr>
              <a:t>cholestatic</a:t>
            </a:r>
            <a:r>
              <a:rPr lang="en-US" b="1" dirty="0">
                <a:latin typeface="Arial Narrow" pitchFamily="34" charset="0"/>
              </a:rPr>
              <a:t> jaundice. </a:t>
            </a:r>
          </a:p>
          <a:p>
            <a:pPr marR="0" lvl="0" indent="-342900" fontAlgn="auto">
              <a:buClrTx/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lang="en-US" b="1" dirty="0">
                <a:latin typeface="Arial Narrow" pitchFamily="34" charset="0"/>
              </a:rPr>
              <a:t>Hepatic carcinoma (long term use)</a:t>
            </a:r>
          </a:p>
          <a:p>
            <a:pPr marR="0" lvl="0" indent="-342900" fontAlgn="auto">
              <a:buClrTx/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lang="en-US" b="1" dirty="0">
                <a:latin typeface="Arial Narrow" pitchFamily="34" charset="0"/>
              </a:rPr>
              <a:t>Behavioral changes; physiologic dependence,</a:t>
            </a:r>
            <a:r>
              <a:rPr lang="en-US" b="1" dirty="0">
                <a:latin typeface="Arial Narrow" pitchFamily="34" charset="0"/>
                <a:sym typeface="Symbol" pitchFamily="18" charset="2"/>
              </a:rPr>
              <a:t></a:t>
            </a:r>
            <a:r>
              <a:rPr lang="en-US" b="1" dirty="0">
                <a:latin typeface="Arial Narrow" pitchFamily="34" charset="0"/>
              </a:rPr>
              <a:t> aggressiveness.</a:t>
            </a:r>
          </a:p>
          <a:p>
            <a:pPr indent="-342900"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b="1" dirty="0">
                <a:latin typeface="Arial Narrow" pitchFamily="34" charset="0"/>
              </a:rPr>
              <a:t>Premature closing of epiphysis of the long bones.</a:t>
            </a:r>
          </a:p>
          <a:p>
            <a:pPr marL="285750" indent="-285750"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b="1" dirty="0">
                <a:latin typeface="Arial Narrow" pitchFamily="34" charset="0"/>
              </a:rPr>
              <a:t> Reduction of testicular size</a:t>
            </a:r>
          </a:p>
          <a:p>
            <a:pPr marR="0" lvl="0" indent="-342900" fontAlgn="auto"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b="1" dirty="0">
                <a:latin typeface="Arial Narrow" pitchFamily="34" charset="0"/>
              </a:rPr>
              <a:t> </a:t>
            </a:r>
            <a:endParaRPr lang="en-US" sz="1200" b="1" dirty="0">
              <a:latin typeface="Arial Narrow" pitchFamily="34" charset="0"/>
            </a:endParaRPr>
          </a:p>
          <a:p>
            <a:pPr marL="0" marR="0" lvl="1" indent="-285750" fontAlgn="auto">
              <a:buClrTx/>
              <a:buSzPct val="70000"/>
              <a:tabLst/>
              <a:defRPr/>
            </a:pPr>
            <a:r>
              <a:rPr lang="en-US" sz="1200" b="1" dirty="0">
                <a:latin typeface="Arial Narrow" pitchFamily="34" charset="0"/>
              </a:rPr>
              <a:t> </a:t>
            </a:r>
          </a:p>
          <a:p>
            <a:pPr lvl="0" indent="-342900">
              <a:buSzPct val="70000"/>
              <a:buFont typeface="Wingdings" pitchFamily="2" charset="2"/>
              <a:buNone/>
              <a:defRPr/>
            </a:pP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19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1175515">
            <a:off x="71603" y="79506"/>
            <a:ext cx="1368152" cy="1247297"/>
          </a:xfrm>
          <a:prstGeom prst="roundRect">
            <a:avLst/>
          </a:prstGeom>
          <a:noFill/>
        </p:spPr>
      </p:pic>
      <p:sp>
        <p:nvSpPr>
          <p:cNvPr id="44" name="Rectangle 43"/>
          <p:cNvSpPr/>
          <p:nvPr/>
        </p:nvSpPr>
        <p:spPr>
          <a:xfrm>
            <a:off x="131520" y="1353182"/>
            <a:ext cx="63733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2800" b="1" spc="50" dirty="0">
                <a:ln>
                  <a:solidFill>
                    <a:srgbClr val="FF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sym typeface="Wingdings 3"/>
              </a:rPr>
              <a:t>Adverse effects of Androgens</a:t>
            </a:r>
          </a:p>
        </p:txBody>
      </p:sp>
      <p:grpSp>
        <p:nvGrpSpPr>
          <p:cNvPr id="20" name="Group 71"/>
          <p:cNvGrpSpPr/>
          <p:nvPr/>
        </p:nvGrpSpPr>
        <p:grpSpPr>
          <a:xfrm>
            <a:off x="6137800" y="4978492"/>
            <a:ext cx="2791918" cy="1879508"/>
            <a:chOff x="6137800" y="4978492"/>
            <a:chExt cx="2791918" cy="1879508"/>
          </a:xfrm>
        </p:grpSpPr>
        <p:pic>
          <p:nvPicPr>
            <p:cNvPr id="21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3" cstate="print"/>
            <a:srcRect l="38167" b="16445"/>
            <a:stretch>
              <a:fillRect/>
            </a:stretch>
          </p:blipFill>
          <p:spPr bwMode="auto">
            <a:xfrm rot="20666572">
              <a:off x="7844976" y="5291590"/>
              <a:ext cx="1084742" cy="131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37"/>
            <p:cNvGrpSpPr/>
            <p:nvPr/>
          </p:nvGrpSpPr>
          <p:grpSpPr>
            <a:xfrm>
              <a:off x="6137798" y="4978493"/>
              <a:ext cx="1922445" cy="1879509"/>
              <a:chOff x="2250135" y="3225378"/>
              <a:chExt cx="2271566" cy="2158777"/>
            </a:xfrm>
          </p:grpSpPr>
          <p:pic>
            <p:nvPicPr>
              <p:cNvPr id="23" name="Picture 22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24" name="Picture 23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25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35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49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0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1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8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46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7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8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26" name="Picture 25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2" name="5-Point Star 51"/>
          <p:cNvSpPr/>
          <p:nvPr/>
        </p:nvSpPr>
        <p:spPr>
          <a:xfrm>
            <a:off x="8523921" y="6237312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Arrow Connector 56"/>
          <p:cNvCxnSpPr/>
          <p:nvPr/>
        </p:nvCxnSpPr>
        <p:spPr>
          <a:xfrm rot="5400000">
            <a:off x="7043502" y="1387714"/>
            <a:ext cx="1202252" cy="1588"/>
          </a:xfrm>
          <a:prstGeom prst="straightConnector1">
            <a:avLst/>
          </a:prstGeom>
          <a:ln w="38100">
            <a:solidFill>
              <a:srgbClr val="C4002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>
            <a:off x="4143372" y="285728"/>
            <a:ext cx="1643074" cy="1588"/>
          </a:xfrm>
          <a:prstGeom prst="straightConnector1">
            <a:avLst/>
          </a:prstGeom>
          <a:ln w="38100">
            <a:solidFill>
              <a:srgbClr val="C4002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71"/>
          <p:cNvGrpSpPr/>
          <p:nvPr/>
        </p:nvGrpSpPr>
        <p:grpSpPr>
          <a:xfrm>
            <a:off x="6143636" y="-142900"/>
            <a:ext cx="2791918" cy="1879508"/>
            <a:chOff x="6137800" y="4978492"/>
            <a:chExt cx="2791918" cy="1879508"/>
          </a:xfrm>
        </p:grpSpPr>
        <p:pic>
          <p:nvPicPr>
            <p:cNvPr id="81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3" cstate="print"/>
            <a:srcRect l="38167" b="16445"/>
            <a:stretch>
              <a:fillRect/>
            </a:stretch>
          </p:blipFill>
          <p:spPr bwMode="auto">
            <a:xfrm rot="20666572">
              <a:off x="7844976" y="5291590"/>
              <a:ext cx="1084742" cy="131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37"/>
            <p:cNvGrpSpPr/>
            <p:nvPr/>
          </p:nvGrpSpPr>
          <p:grpSpPr>
            <a:xfrm>
              <a:off x="6137798" y="4978493"/>
              <a:ext cx="1922445" cy="1879509"/>
              <a:chOff x="2250135" y="3225378"/>
              <a:chExt cx="2271566" cy="2158777"/>
            </a:xfrm>
          </p:grpSpPr>
          <p:pic>
            <p:nvPicPr>
              <p:cNvPr id="83" name="Picture 82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84" name="Picture 83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4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5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96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7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8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6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93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4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5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90" name="Picture 89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9" name="Rectangle 38"/>
          <p:cNvSpPr/>
          <p:nvPr/>
        </p:nvSpPr>
        <p:spPr>
          <a:xfrm>
            <a:off x="142844" y="221333"/>
            <a:ext cx="361477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spc="50" dirty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sym typeface="Wingdings 3"/>
              </a:rPr>
              <a:t>Contraindications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42844" y="789672"/>
            <a:ext cx="7715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400" b="1" dirty="0">
                <a:latin typeface="Arial Narrow" pitchFamily="34" charset="0"/>
              </a:rPr>
              <a:t>Male patients with cancer of breast or prostate</a:t>
            </a:r>
          </a:p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400" b="1" dirty="0">
                <a:latin typeface="Arial Narrow" pitchFamily="34" charset="0"/>
              </a:rPr>
              <a:t>Severe renal &amp; cardiac disease </a:t>
            </a:r>
            <a:r>
              <a:rPr lang="en-US" sz="2400" b="1" dirty="0">
                <a:latin typeface="Arial Narrow" pitchFamily="34" charset="0"/>
                <a:sym typeface="Symbol" pitchFamily="18" charset="2"/>
              </a:rPr>
              <a:t></a:t>
            </a:r>
            <a:r>
              <a:rPr lang="en-US" sz="2400" b="1" dirty="0">
                <a:latin typeface="Arial Narrow" pitchFamily="34" charset="0"/>
              </a:rPr>
              <a:t> predispose to edema</a:t>
            </a:r>
          </a:p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400" b="1" dirty="0">
                <a:latin typeface="Arial Narrow" pitchFamily="34" charset="0"/>
              </a:rPr>
              <a:t>Psychiatric disorders</a:t>
            </a:r>
          </a:p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400" b="1" dirty="0">
                <a:latin typeface="Arial Narrow" pitchFamily="34" charset="0"/>
              </a:rPr>
              <a:t>Hypercoagulable states</a:t>
            </a:r>
          </a:p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400" b="1" dirty="0">
                <a:latin typeface="Arial Narrow" pitchFamily="34" charset="0"/>
              </a:rPr>
              <a:t>Polycythemia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-357222" y="2486506"/>
            <a:ext cx="9358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008000"/>
              </a:buClr>
              <a:buSzPct val="124000"/>
            </a:pPr>
            <a:r>
              <a:rPr lang="en-US" sz="2200" b="1" dirty="0">
                <a:latin typeface="Arial Narrow" pitchFamily="34" charset="0"/>
              </a:rPr>
              <a:t>+  corticosteroids </a:t>
            </a:r>
            <a:r>
              <a:rPr lang="en-US" sz="2200" b="1" dirty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err="1">
                <a:latin typeface="Arial Narrow" pitchFamily="34" charset="0"/>
                <a:sym typeface="Wingdings 3"/>
              </a:rPr>
              <a:t>oedema</a:t>
            </a:r>
            <a:endParaRPr lang="en-US" sz="2200" b="1" dirty="0">
              <a:latin typeface="Arial Narrow" pitchFamily="34" charset="0"/>
              <a:sym typeface="Wingdings 3"/>
            </a:endParaRPr>
          </a:p>
          <a:p>
            <a:pPr algn="r">
              <a:buClr>
                <a:srgbClr val="008000"/>
              </a:buClr>
              <a:buSzPct val="124000"/>
            </a:pPr>
            <a:r>
              <a:rPr lang="en-US" sz="2200" b="1" dirty="0">
                <a:latin typeface="Arial Narrow" pitchFamily="34" charset="0"/>
                <a:sym typeface="Wingdings 3"/>
              </a:rPr>
              <a:t>+ </a:t>
            </a:r>
            <a:r>
              <a:rPr lang="en-US" sz="2200" b="1" dirty="0" err="1">
                <a:latin typeface="Arial Narrow" pitchFamily="34" charset="0"/>
                <a:sym typeface="Wingdings 3"/>
              </a:rPr>
              <a:t>warfarin</a:t>
            </a:r>
            <a:r>
              <a:rPr lang="en-US" sz="2200" b="1" dirty="0">
                <a:latin typeface="Arial Narrow" pitchFamily="34" charset="0"/>
                <a:sym typeface="Wingdings 3"/>
              </a:rPr>
              <a:t>  metabolism   bleeding</a:t>
            </a:r>
          </a:p>
          <a:p>
            <a:pPr algn="r">
              <a:buClr>
                <a:srgbClr val="008000"/>
              </a:buClr>
              <a:buSzPct val="124000"/>
            </a:pPr>
            <a:r>
              <a:rPr lang="en-US" sz="2200" b="1" dirty="0">
                <a:latin typeface="Arial Narrow" pitchFamily="34" charset="0"/>
                <a:sym typeface="Wingdings 3"/>
              </a:rPr>
              <a:t>+ insulin or oral </a:t>
            </a:r>
            <a:r>
              <a:rPr lang="en-US" sz="2200" b="1" dirty="0" err="1">
                <a:latin typeface="Arial Narrow" pitchFamily="34" charset="0"/>
                <a:sym typeface="Wingdings 3"/>
              </a:rPr>
              <a:t>hypoglycemics</a:t>
            </a:r>
            <a:r>
              <a:rPr lang="en-US" sz="2200" b="1" dirty="0">
                <a:latin typeface="Arial Narrow" pitchFamily="34" charset="0"/>
                <a:sym typeface="Wingdings 3"/>
              </a:rPr>
              <a:t>  hypoglycemia</a:t>
            </a:r>
          </a:p>
          <a:p>
            <a:pPr algn="r">
              <a:buClr>
                <a:srgbClr val="008000"/>
              </a:buClr>
              <a:buSzPct val="124000"/>
            </a:pPr>
            <a:r>
              <a:rPr lang="en-US" sz="2200" b="1" spc="-40" dirty="0">
                <a:latin typeface="Arial Narrow" pitchFamily="34" charset="0"/>
              </a:rPr>
              <a:t>+ </a:t>
            </a:r>
            <a:r>
              <a:rPr lang="en-US" sz="2200" b="1" spc="-40" dirty="0" err="1">
                <a:latin typeface="Arial Narrow" pitchFamily="34" charset="0"/>
              </a:rPr>
              <a:t>propranolol</a:t>
            </a:r>
            <a:r>
              <a:rPr lang="en-US" sz="2200" b="1" spc="-40" dirty="0">
                <a:latin typeface="Arial Narrow" pitchFamily="34" charset="0"/>
              </a:rPr>
              <a:t> </a:t>
            </a:r>
            <a:r>
              <a:rPr lang="en-US" sz="2200" b="1" spc="-40" dirty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>
                <a:latin typeface="Arial Narrow" pitchFamily="34" charset="0"/>
                <a:sym typeface="Wingdings 3"/>
              </a:rPr>
              <a:t> </a:t>
            </a:r>
            <a:r>
              <a:rPr lang="en-US" sz="2200" b="1" spc="-40" dirty="0" err="1">
                <a:latin typeface="Arial Narrow" pitchFamily="34" charset="0"/>
                <a:sym typeface="Wingdings 3"/>
              </a:rPr>
              <a:t>propranolol</a:t>
            </a:r>
            <a:r>
              <a:rPr lang="en-US" sz="2200" b="1" spc="-40" dirty="0">
                <a:latin typeface="Arial Narrow" pitchFamily="34" charset="0"/>
                <a:sym typeface="Wingdings 3"/>
              </a:rPr>
              <a:t> clearance  efficacy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372200" y="1988840"/>
            <a:ext cx="251120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spc="50" dirty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sym typeface="Wingdings 3"/>
              </a:rPr>
              <a:t>Interactions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786446" y="285728"/>
            <a:ext cx="185738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Bernard MT Condensed" pitchFamily="18" charset="0"/>
              </a:rPr>
              <a:t>Testesterone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7" name="Group 28"/>
          <p:cNvGrpSpPr/>
          <p:nvPr/>
        </p:nvGrpSpPr>
        <p:grpSpPr>
          <a:xfrm rot="14785039">
            <a:off x="7816980" y="889253"/>
            <a:ext cx="1512167" cy="1209475"/>
            <a:chOff x="3186862" y="3717032"/>
            <a:chExt cx="3082311" cy="2952328"/>
          </a:xfrm>
        </p:grpSpPr>
        <p:grpSp>
          <p:nvGrpSpPr>
            <p:cNvPr id="8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9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6" name="5-Point Star 35"/>
          <p:cNvSpPr/>
          <p:nvPr/>
        </p:nvSpPr>
        <p:spPr>
          <a:xfrm>
            <a:off x="8523921" y="6336704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10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8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4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/>
      <p:bldP spid="46" grpId="1" build="allAtOnce"/>
      <p:bldP spid="50" grpId="0"/>
      <p:bldP spid="5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07504" y="2342297"/>
            <a:ext cx="864096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dirty="0" err="1">
                <a:solidFill>
                  <a:srgbClr val="008000"/>
                </a:solidFill>
                <a:latin typeface="Bernard MT Condensed" pitchFamily="18" charset="0"/>
              </a:rPr>
              <a:t>Tamoxifen</a:t>
            </a:r>
            <a:endParaRPr lang="en-US" sz="2200" b="1" spc="-40" dirty="0">
              <a:latin typeface="Arial Narrow" pitchFamily="34" charset="0"/>
              <a:sym typeface="Wingdings 3"/>
            </a:endParaRP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2200" dirty="0">
                <a:solidFill>
                  <a:srgbClr val="008000"/>
                </a:solidFill>
                <a:latin typeface="Bernard MT Condensed" pitchFamily="18" charset="0"/>
              </a:rPr>
              <a:t>Clomiphene</a:t>
            </a:r>
            <a:endParaRPr lang="en-US" sz="2200" b="1" spc="-40" dirty="0">
              <a:latin typeface="Arial Narrow" pitchFamily="34" charset="0"/>
              <a:sym typeface="Wingdings 3"/>
            </a:endParaRP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2200" b="1" spc="-40" dirty="0">
                <a:latin typeface="Arial Narrow" pitchFamily="34" charset="0"/>
                <a:sym typeface="Wingdings 3"/>
              </a:rPr>
              <a:t>Both drugs can induce libido &amp; bad temper in men </a:t>
            </a:r>
            <a:endParaRPr lang="en-US" sz="2200" dirty="0">
              <a:solidFill>
                <a:srgbClr val="008000"/>
              </a:solidFill>
              <a:latin typeface="Bernard MT Condensed" pitchFamily="18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 rot="15625446">
            <a:off x="77707" y="-347137"/>
            <a:ext cx="1139713" cy="1341261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3" cstate="print"/>
          <a:srcRect l="38167" b="16445"/>
          <a:stretch>
            <a:fillRect/>
          </a:stretch>
        </p:blipFill>
        <p:spPr bwMode="auto">
          <a:xfrm rot="20666572">
            <a:off x="8296714" y="3882426"/>
            <a:ext cx="835014" cy="101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7"/>
          <p:cNvGrpSpPr/>
          <p:nvPr/>
        </p:nvGrpSpPr>
        <p:grpSpPr>
          <a:xfrm rot="20485342">
            <a:off x="7267809" y="4723414"/>
            <a:ext cx="1941978" cy="1841430"/>
            <a:chOff x="2250135" y="3225378"/>
            <a:chExt cx="2271566" cy="2158777"/>
          </a:xfrm>
        </p:grpSpPr>
        <p:pic>
          <p:nvPicPr>
            <p:cNvPr id="83" name="Picture 82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84" name="Picture 83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6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7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6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7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5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0" name="Picture 89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44" name="TextBox 43"/>
          <p:cNvSpPr txBox="1"/>
          <p:nvPr/>
        </p:nvSpPr>
        <p:spPr>
          <a:xfrm>
            <a:off x="2857488" y="214290"/>
            <a:ext cx="2357454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FF33"/>
                </a:solidFill>
                <a:latin typeface="Bernard MT Condensed" pitchFamily="18" charset="0"/>
              </a:rPr>
              <a:t>2.</a:t>
            </a:r>
            <a:r>
              <a:rPr lang="en-US" sz="2400" dirty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nard MT Condensed" pitchFamily="18" charset="0"/>
              </a:rPr>
              <a:t>Antiestrogens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2844" y="730733"/>
            <a:ext cx="9001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40" dirty="0">
                <a:latin typeface="Arial Narrow" pitchFamily="34" charset="0"/>
              </a:rPr>
              <a:t>Because estrogens </a:t>
            </a:r>
            <a:r>
              <a:rPr lang="en-US" sz="2200" b="1" spc="-40" dirty="0">
                <a:latin typeface="Arial Narrow" pitchFamily="34" charset="0"/>
                <a:sym typeface="Wingdings 3"/>
              </a:rPr>
              <a:t></a:t>
            </a:r>
            <a:r>
              <a:rPr lang="en-US" sz="2200" b="1" spc="-40" dirty="0">
                <a:latin typeface="Arial Narrow" pitchFamily="34" charset="0"/>
              </a:rPr>
              <a:t> –</a:t>
            </a:r>
            <a:r>
              <a:rPr lang="en-US" sz="2200" b="1" spc="-40" dirty="0" err="1">
                <a:latin typeface="Arial Narrow" pitchFamily="34" charset="0"/>
              </a:rPr>
              <a:t>ve</a:t>
            </a:r>
            <a:r>
              <a:rPr lang="en-US" sz="2200" b="1" spc="-40" dirty="0">
                <a:latin typeface="Arial Narrow" pitchFamily="34" charset="0"/>
              </a:rPr>
              <a:t> feedback on hypothalamus </a:t>
            </a:r>
            <a:r>
              <a:rPr lang="en-US" sz="2200" b="1" spc="-40" dirty="0">
                <a:latin typeface="Arial Narrow" pitchFamily="34" charset="0"/>
                <a:sym typeface="Wingdings 3"/>
              </a:rPr>
              <a:t> GnRH pulse &amp; pituitary responsiveness to GnRH</a:t>
            </a:r>
            <a:r>
              <a:rPr lang="en-US" sz="2200" b="1" spc="-40" dirty="0">
                <a:latin typeface="Arial Narrow" pitchFamily="34" charset="0"/>
              </a:rPr>
              <a:t>, so antiestrogens </a:t>
            </a:r>
            <a:r>
              <a:rPr lang="en-US" sz="2200" b="1" spc="-40" dirty="0">
                <a:latin typeface="Arial Narrow" pitchFamily="34" charset="0"/>
                <a:sym typeface="Wingdings 3"/>
              </a:rPr>
              <a:t> GnRH &amp; improve its pituitary response.</a:t>
            </a:r>
            <a:endParaRPr lang="en-US" sz="2200" b="1" spc="-40" dirty="0">
              <a:latin typeface="Arial Narrow" pitchFamily="34" charset="0"/>
            </a:endParaRPr>
          </a:p>
        </p:txBody>
      </p:sp>
      <p:pic>
        <p:nvPicPr>
          <p:cNvPr id="47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0971013">
            <a:off x="7920812" y="2961523"/>
            <a:ext cx="1302550" cy="1187490"/>
          </a:xfrm>
          <a:prstGeom prst="round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214282" y="1743199"/>
            <a:ext cx="1428760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FF33"/>
                </a:solidFill>
                <a:latin typeface="Bernard MT Condensed" pitchFamily="18" charset="0"/>
              </a:rPr>
              <a:t>2.a. SERMs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30466" y="1772816"/>
            <a:ext cx="30718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008000"/>
                </a:solidFill>
                <a:latin typeface="Bernard MT Condensed" pitchFamily="18" charset="0"/>
              </a:rPr>
              <a:t>Tamoxifen</a:t>
            </a:r>
            <a:r>
              <a:rPr lang="en-US" sz="2200" dirty="0">
                <a:solidFill>
                  <a:srgbClr val="008000"/>
                </a:solidFill>
                <a:latin typeface="Bernard MT Condensed" pitchFamily="18" charset="0"/>
              </a:rPr>
              <a:t>, </a:t>
            </a:r>
            <a:r>
              <a:rPr lang="en-US" sz="2200" dirty="0" err="1">
                <a:solidFill>
                  <a:srgbClr val="008000"/>
                </a:solidFill>
                <a:latin typeface="Bernard MT Condensed" pitchFamily="18" charset="0"/>
              </a:rPr>
              <a:t>Clomiphene</a:t>
            </a:r>
            <a:endParaRPr lang="en-US" sz="2200" dirty="0">
              <a:solidFill>
                <a:srgbClr val="008000"/>
              </a:solidFill>
              <a:latin typeface="Bernard MT Condensed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9309" y="5951129"/>
            <a:ext cx="8929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40" dirty="0">
                <a:latin typeface="Arial Narrow" pitchFamily="34" charset="0"/>
                <a:sym typeface="Wingdings 3"/>
              </a:rPr>
              <a:t>(All are used for inducing spermatogenesis when sperms count is low)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9512" y="4005064"/>
            <a:ext cx="331236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FF33"/>
                </a:solidFill>
                <a:latin typeface="Bernard MT Condensed" pitchFamily="18" charset="0"/>
              </a:rPr>
              <a:t>2.b. </a:t>
            </a:r>
            <a:r>
              <a:rPr lang="en-US" sz="2400" dirty="0" err="1">
                <a:solidFill>
                  <a:srgbClr val="CCFF33"/>
                </a:solidFill>
                <a:latin typeface="Bernard MT Condensed" pitchFamily="18" charset="0"/>
              </a:rPr>
              <a:t>Aromatase</a:t>
            </a:r>
            <a:r>
              <a:rPr lang="en-US" sz="2400" dirty="0">
                <a:solidFill>
                  <a:srgbClr val="CCFF33"/>
                </a:solidFill>
                <a:latin typeface="Bernard MT Condensed" pitchFamily="18" charset="0"/>
              </a:rPr>
              <a:t> Inhibitors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10957" y="4005064"/>
            <a:ext cx="14293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008000"/>
                </a:solidFill>
                <a:latin typeface="Bernard MT Condensed" pitchFamily="18" charset="0"/>
              </a:rPr>
              <a:t>Anastrozole</a:t>
            </a:r>
            <a:endParaRPr lang="en-US" sz="2200" dirty="0">
              <a:solidFill>
                <a:srgbClr val="008000"/>
              </a:solidFill>
              <a:latin typeface="Bernard MT Condense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9512" y="4509120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Blocks conversion of testosterone to estrogen within the hypothalamus</a:t>
            </a:r>
          </a:p>
        </p:txBody>
      </p:sp>
      <p:sp>
        <p:nvSpPr>
          <p:cNvPr id="35" name="5-Point Star 34"/>
          <p:cNvSpPr/>
          <p:nvPr/>
        </p:nvSpPr>
        <p:spPr>
          <a:xfrm>
            <a:off x="8523921" y="6336704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9" grpId="0" animBg="1"/>
      <p:bldP spid="49" grpId="1" animBg="1"/>
      <p:bldP spid="50" grpId="0"/>
      <p:bldP spid="31" grpId="0"/>
      <p:bldP spid="32" grpId="0" animBg="1"/>
      <p:bldP spid="32" grpId="1" animBg="1"/>
      <p:bldP spid="33" grpId="0"/>
      <p:bldP spid="34" grpId="0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3" cstate="print"/>
          <a:srcRect l="38167" b="16445"/>
          <a:stretch>
            <a:fillRect/>
          </a:stretch>
        </p:blipFill>
        <p:spPr bwMode="auto">
          <a:xfrm rot="20666572">
            <a:off x="8173652" y="168675"/>
            <a:ext cx="921330" cy="102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7"/>
          <p:cNvGrpSpPr/>
          <p:nvPr/>
        </p:nvGrpSpPr>
        <p:grpSpPr>
          <a:xfrm rot="17672210">
            <a:off x="7689127" y="1119727"/>
            <a:ext cx="1981116" cy="1687093"/>
            <a:chOff x="2250135" y="3225378"/>
            <a:chExt cx="2271566" cy="2158777"/>
          </a:xfrm>
        </p:grpSpPr>
        <p:pic>
          <p:nvPicPr>
            <p:cNvPr id="83" name="Picture 82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84" name="Picture 83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3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4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6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7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5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0" name="Picture 89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40" name="TextBox 39"/>
          <p:cNvSpPr txBox="1"/>
          <p:nvPr/>
        </p:nvSpPr>
        <p:spPr>
          <a:xfrm>
            <a:off x="3571868" y="214290"/>
            <a:ext cx="1285884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FF33"/>
                </a:solidFill>
                <a:latin typeface="Bernard MT Condensed" pitchFamily="18" charset="0"/>
              </a:rPr>
              <a:t>3.</a:t>
            </a:r>
            <a:r>
              <a:rPr lang="en-US" sz="2400" dirty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nard MT Condensed" pitchFamily="18" charset="0"/>
              </a:rPr>
              <a:t>GnRH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4282" y="714356"/>
            <a:ext cx="85011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>
                <a:solidFill>
                  <a:srgbClr val="FF0000"/>
                </a:solidFill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Used in </a:t>
            </a:r>
            <a:r>
              <a:rPr lang="en-US" sz="2200" b="1" dirty="0">
                <a:solidFill>
                  <a:srgbClr val="FF0000"/>
                </a:solidFill>
                <a:latin typeface="Arial Narrow" pitchFamily="34" charset="0"/>
              </a:rPr>
              <a:t>hypothalamic dysfunction</a:t>
            </a:r>
          </a:p>
          <a:p>
            <a:r>
              <a:rPr lang="en-US" sz="2200" b="1" dirty="0">
                <a:latin typeface="Arial Narrow" pitchFamily="34" charset="0"/>
              </a:rPr>
              <a:t>Given as</a:t>
            </a:r>
            <a:r>
              <a:rPr lang="en-US" sz="2200" b="1" dirty="0">
                <a:solidFill>
                  <a:srgbClr val="7030A0"/>
                </a:solidFill>
                <a:latin typeface="Arial Narrow" pitchFamily="34" charset="0"/>
              </a:rPr>
              <a:t> Pulsatile </a:t>
            </a:r>
            <a:r>
              <a:rPr lang="en-US" sz="2200" b="1" dirty="0" err="1">
                <a:latin typeface="Arial Narrow" pitchFamily="34" charset="0"/>
              </a:rPr>
              <a:t>GnRH</a:t>
            </a:r>
            <a:r>
              <a:rPr lang="en-US" sz="2200" b="1" dirty="0">
                <a:latin typeface="Arial Narrow" pitchFamily="34" charset="0"/>
              </a:rPr>
              <a:t> therapy using a portable pump.  </a:t>
            </a:r>
          </a:p>
          <a:p>
            <a:r>
              <a:rPr lang="en-US" sz="2200" b="1" dirty="0">
                <a:latin typeface="Arial Narrow" pitchFamily="34" charset="0"/>
              </a:rPr>
              <a:t>Exogenous </a:t>
            </a:r>
            <a:r>
              <a:rPr lang="en-US" sz="2200" b="1" dirty="0">
                <a:solidFill>
                  <a:srgbClr val="7030A0"/>
                </a:solidFill>
                <a:latin typeface="Arial Narrow" pitchFamily="34" charset="0"/>
              </a:rPr>
              <a:t>excess</a:t>
            </a:r>
            <a:r>
              <a:rPr lang="en-US" sz="2200" b="1" dirty="0">
                <a:latin typeface="Arial Narrow" pitchFamily="34" charset="0"/>
              </a:rPr>
              <a:t> of </a:t>
            </a:r>
            <a:r>
              <a:rPr lang="en-US" sz="2200" b="1" dirty="0" err="1">
                <a:latin typeface="Arial Narrow" pitchFamily="34" charset="0"/>
              </a:rPr>
              <a:t>GnRH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>
                <a:latin typeface="Arial Narrow" pitchFamily="34" charset="0"/>
              </a:rPr>
              <a:t>down-regulation of pituitary </a:t>
            </a:r>
            <a:r>
              <a:rPr lang="en-US" sz="2200" b="1" dirty="0" err="1">
                <a:latin typeface="Arial Narrow" pitchFamily="34" charset="0"/>
              </a:rPr>
              <a:t>GnRH</a:t>
            </a:r>
            <a:r>
              <a:rPr lang="en-US" sz="2200" b="1" dirty="0">
                <a:latin typeface="Arial Narrow" pitchFamily="34" charset="0"/>
              </a:rPr>
              <a:t> receptors &amp; </a:t>
            </a:r>
            <a:r>
              <a:rPr lang="en-US" sz="2200" b="1" dirty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>
                <a:latin typeface="Arial Narrow" pitchFamily="34" charset="0"/>
              </a:rPr>
              <a:t> LH responsiveness.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14282" y="2428868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ADRs;</a:t>
            </a:r>
            <a:r>
              <a:rPr lang="en-US" sz="2200" u="heavy" dirty="0">
                <a:uFill>
                  <a:solidFill>
                    <a:srgbClr val="008000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Headache, depression, generalized weakness, pain, gynecomastia and osteoporosis.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71868" y="3460897"/>
            <a:ext cx="1285884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FF33"/>
                </a:solidFill>
                <a:latin typeface="Bernard MT Condensed" pitchFamily="18" charset="0"/>
              </a:rPr>
              <a:t>4.</a:t>
            </a:r>
            <a:r>
              <a:rPr lang="en-US" sz="2400" dirty="0">
                <a:solidFill>
                  <a:schemeClr val="bg1"/>
                </a:solidFill>
                <a:latin typeface="Bernard MT Condensed" pitchFamily="18" charset="0"/>
              </a:rPr>
              <a:t> GnHs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17490" y="3978126"/>
            <a:ext cx="89297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spc="-30" dirty="0">
                <a:solidFill>
                  <a:srgbClr val="FF0000"/>
                </a:solidFill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Used in </a:t>
            </a:r>
            <a:r>
              <a:rPr lang="en-US" sz="2200" b="1" spc="-30" dirty="0">
                <a:solidFill>
                  <a:srgbClr val="FF0000"/>
                </a:solidFill>
                <a:latin typeface="Arial Narrow" pitchFamily="34" charset="0"/>
              </a:rPr>
              <a:t>2ndry </a:t>
            </a:r>
            <a:r>
              <a:rPr lang="en-US" sz="2200" b="1" spc="-30" dirty="0" err="1">
                <a:solidFill>
                  <a:srgbClr val="FF0000"/>
                </a:solidFill>
                <a:latin typeface="Arial Narrow" pitchFamily="34" charset="0"/>
              </a:rPr>
              <a:t>hypogonadism</a:t>
            </a:r>
            <a:r>
              <a:rPr lang="en-US" sz="2200" b="1" spc="-30" dirty="0">
                <a:solidFill>
                  <a:srgbClr val="FF0000"/>
                </a:solidFill>
                <a:latin typeface="Arial Narrow" pitchFamily="34" charset="0"/>
              </a:rPr>
              <a:t> (FSH or both FSH &amp;LH absent</a:t>
            </a:r>
            <a:r>
              <a:rPr lang="en-US" sz="2200" b="1" spc="-30" dirty="0">
                <a:latin typeface="Arial Narrow" pitchFamily="34" charset="0"/>
              </a:rPr>
              <a:t>) </a:t>
            </a:r>
            <a:r>
              <a:rPr lang="en-US" sz="2200" b="1" spc="-30" dirty="0">
                <a:latin typeface="Arial Narrow" pitchFamily="34" charset="0"/>
                <a:sym typeface="Wingdings 3"/>
              </a:rPr>
              <a:t></a:t>
            </a:r>
            <a:r>
              <a:rPr lang="en-US" sz="2200" b="1" spc="-30" dirty="0">
                <a:latin typeface="Arial Narrow" pitchFamily="34" charset="0"/>
              </a:rPr>
              <a:t> spermatogenesis</a:t>
            </a:r>
          </a:p>
          <a:p>
            <a:r>
              <a:rPr lang="en-US" sz="2200" b="1" spc="-30" dirty="0" err="1">
                <a:latin typeface="Arial Narrow" pitchFamily="34" charset="0"/>
              </a:rPr>
              <a:t>hMG</a:t>
            </a:r>
            <a:r>
              <a:rPr lang="en-US" sz="2200" b="1" spc="-30" dirty="0">
                <a:latin typeface="Arial Narrow" pitchFamily="34" charset="0"/>
              </a:rPr>
              <a:t> combined with </a:t>
            </a:r>
            <a:r>
              <a:rPr lang="en-US" sz="2200" b="1" spc="-30" dirty="0" err="1">
                <a:latin typeface="Arial Narrow" pitchFamily="34" charset="0"/>
              </a:rPr>
              <a:t>hCG</a:t>
            </a:r>
            <a:r>
              <a:rPr lang="en-US" sz="2200" b="1" spc="-30" dirty="0">
                <a:latin typeface="Arial Narrow" pitchFamily="34" charset="0"/>
              </a:rPr>
              <a:t>.</a:t>
            </a:r>
            <a:r>
              <a:rPr lang="en-US" sz="2200" u="heavy" dirty="0"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 </a:t>
            </a:r>
          </a:p>
          <a:p>
            <a:endParaRPr lang="en-US" sz="2200" u="heavy" dirty="0">
              <a:uFill>
                <a:solidFill>
                  <a:srgbClr val="008000"/>
                </a:solidFill>
              </a:uFill>
              <a:latin typeface="Bernard MT Condensed" pitchFamily="18" charset="0"/>
            </a:endParaRPr>
          </a:p>
          <a:p>
            <a:r>
              <a:rPr lang="en-US" sz="2200" u="heavy" dirty="0"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ADRs;</a:t>
            </a:r>
            <a:r>
              <a:rPr lang="en-US" sz="2200" b="1" u="heavy" dirty="0">
                <a:uFill>
                  <a:solidFill>
                    <a:srgbClr val="008000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Headache, local swelling (injection site), nausea, flushing, depression, </a:t>
            </a:r>
            <a:r>
              <a:rPr lang="en-US" sz="2200" b="1" dirty="0" err="1">
                <a:latin typeface="Arial Narrow" pitchFamily="34" charset="0"/>
              </a:rPr>
              <a:t>gynecomastia</a:t>
            </a:r>
            <a:r>
              <a:rPr lang="en-US" sz="2200" b="1" dirty="0">
                <a:latin typeface="Arial Narrow" pitchFamily="34" charset="0"/>
              </a:rPr>
              <a:t>, precocious puberty.</a:t>
            </a:r>
          </a:p>
          <a:p>
            <a:endParaRPr lang="en-US" sz="2200" b="1" spc="-30" dirty="0">
              <a:latin typeface="Arial Narrow" pitchFamily="34" charset="0"/>
            </a:endParaRPr>
          </a:p>
          <a:p>
            <a:endParaRPr lang="en-US" sz="2200" b="1" spc="-30" dirty="0">
              <a:latin typeface="Arial Narrow" pitchFamily="34" charset="0"/>
            </a:endParaRPr>
          </a:p>
          <a:p>
            <a:endParaRPr lang="en-US" sz="2200" b="1" spc="-30" dirty="0">
              <a:latin typeface="Arial Narrow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9512" y="5070912"/>
            <a:ext cx="87154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2" name="5-Point Star 31"/>
          <p:cNvSpPr/>
          <p:nvPr/>
        </p:nvSpPr>
        <p:spPr>
          <a:xfrm>
            <a:off x="8523921" y="6336704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0" y="6471791"/>
            <a:ext cx="708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 Narrow" pitchFamily="34" charset="0"/>
              </a:rPr>
              <a:t>hMG</a:t>
            </a:r>
            <a:r>
              <a:rPr lang="en-US" dirty="0">
                <a:latin typeface="Arial Narrow" pitchFamily="34" charset="0"/>
              </a:rPr>
              <a:t>, Human Menopausal Gonadotrophin</a:t>
            </a:r>
            <a:r>
              <a:rPr lang="en-US" dirty="0">
                <a:latin typeface="Arial Narrow" pitchFamily="34" charset="0"/>
                <a:sym typeface="Wingdings 3"/>
              </a:rPr>
              <a:t>; </a:t>
            </a:r>
            <a:r>
              <a:rPr lang="en-US" dirty="0" err="1">
                <a:latin typeface="Arial Narrow" pitchFamily="34" charset="0"/>
              </a:rPr>
              <a:t>hCG</a:t>
            </a:r>
            <a:r>
              <a:rPr lang="en-US" dirty="0">
                <a:latin typeface="Arial Narrow" pitchFamily="34" charset="0"/>
              </a:rPr>
              <a:t>, Human Chorionic Gonadotrophin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6" grpId="0"/>
      <p:bldP spid="49" grpId="0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3" cstate="print"/>
          <a:srcRect l="38167" b="16445"/>
          <a:stretch>
            <a:fillRect/>
          </a:stretch>
        </p:blipFill>
        <p:spPr bwMode="auto">
          <a:xfrm rot="20666572">
            <a:off x="7312212" y="4634904"/>
            <a:ext cx="1531897" cy="190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7"/>
          <p:cNvGrpSpPr/>
          <p:nvPr/>
        </p:nvGrpSpPr>
        <p:grpSpPr>
          <a:xfrm rot="13604852">
            <a:off x="593467" y="524416"/>
            <a:ext cx="1105634" cy="1687410"/>
            <a:chOff x="3871768" y="1543251"/>
            <a:chExt cx="2665432" cy="4392486"/>
          </a:xfrm>
        </p:grpSpPr>
        <p:pic>
          <p:nvPicPr>
            <p:cNvPr id="102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6200000">
              <a:off x="4474480" y="2546011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5358606">
              <a:off x="4309888" y="1136715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7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6241394" flipV="1">
              <a:off x="4278304" y="3873017"/>
              <a:ext cx="1656184" cy="2469256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1681165" y="728832"/>
            <a:ext cx="42589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USED IN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375655" y="1264932"/>
            <a:ext cx="64726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MALE INFERTILITY</a:t>
            </a:r>
          </a:p>
        </p:txBody>
      </p:sp>
      <p:pic>
        <p:nvPicPr>
          <p:cNvPr id="14338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0217184">
            <a:off x="-37633" y="163474"/>
            <a:ext cx="1368152" cy="1247297"/>
          </a:xfrm>
          <a:prstGeom prst="roundRect">
            <a:avLst/>
          </a:prstGeom>
          <a:noFill/>
        </p:spPr>
      </p:pic>
      <p:grpSp>
        <p:nvGrpSpPr>
          <p:cNvPr id="10" name="Group 28"/>
          <p:cNvGrpSpPr/>
          <p:nvPr/>
        </p:nvGrpSpPr>
        <p:grpSpPr>
          <a:xfrm rot="16200000">
            <a:off x="1435692" y="-424748"/>
            <a:ext cx="1512167" cy="1944216"/>
            <a:chOff x="3186862" y="3717032"/>
            <a:chExt cx="3082311" cy="2952328"/>
          </a:xfrm>
        </p:grpSpPr>
        <p:grpSp>
          <p:nvGrpSpPr>
            <p:cNvPr id="11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3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12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3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8" name="Group 37"/>
          <p:cNvGrpSpPr/>
          <p:nvPr/>
        </p:nvGrpSpPr>
        <p:grpSpPr>
          <a:xfrm>
            <a:off x="5580112" y="4509121"/>
            <a:ext cx="2415582" cy="2304255"/>
            <a:chOff x="2250135" y="3225378"/>
            <a:chExt cx="2271566" cy="2158777"/>
          </a:xfrm>
        </p:grpSpPr>
        <p:pic>
          <p:nvPicPr>
            <p:cNvPr id="27" name="Picture 26" descr="http://t0.gstatic.com/images?q=tbn:ANd9GcTVYgD8_490z4cwzbidyxy7PZtVAEwjPQtlSWffPjQisTSGz9ZRbWSGmA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26" name="Picture 25" descr="http://t0.gstatic.com/images?q=tbn:ANd9GcTVYgD8_490z4cwzbidyxy7PZtVAEwjPQtlSWffPjQisTSGz9ZRbWSGmA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3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5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104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22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5" name="Picture 14" descr="http://t0.gstatic.com/images?q=tbn:ANd9GcTVYgD8_490z4cwzbidyxy7PZtVAEwjPQtlSWffPjQisTSGz9ZRbWSGmA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251520" y="2276872"/>
            <a:ext cx="8568952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>
                <a:solidFill>
                  <a:srgbClr val="008000"/>
                </a:solidFill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</a:p>
          <a:p>
            <a:pPr indent="-274320">
              <a:lnSpc>
                <a:spcPts val="3000"/>
              </a:lnSpc>
              <a:buBlip>
                <a:blip r:embed="rId10"/>
              </a:buBlip>
            </a:pPr>
            <a:r>
              <a:rPr lang="en-US" sz="2400" b="1" dirty="0">
                <a:latin typeface="Arial Narrow" pitchFamily="34" charset="0"/>
              </a:rPr>
              <a:t>Define male infertility </a:t>
            </a:r>
          </a:p>
          <a:p>
            <a:pPr indent="-274320">
              <a:lnSpc>
                <a:spcPts val="3000"/>
              </a:lnSpc>
              <a:buBlip>
                <a:blip r:embed="rId10"/>
              </a:buBlip>
            </a:pPr>
            <a:r>
              <a:rPr lang="en-US" sz="2400" b="1" spc="-40" dirty="0">
                <a:latin typeface="Arial Narrow" pitchFamily="34" charset="0"/>
              </a:rPr>
              <a:t>Recognize regulations contributing to male fertility &amp; </a:t>
            </a:r>
            <a:r>
              <a:rPr lang="en-US" sz="2400" b="1" spc="-40" dirty="0" err="1">
                <a:latin typeface="Arial Narrow" pitchFamily="34" charset="0"/>
              </a:rPr>
              <a:t>dysregulations</a:t>
            </a:r>
            <a:r>
              <a:rPr lang="en-US" sz="2400" b="1" spc="-40" dirty="0">
                <a:latin typeface="Arial Narrow" pitchFamily="34" charset="0"/>
              </a:rPr>
              <a:t> </a:t>
            </a:r>
            <a:br>
              <a:rPr lang="en-US" sz="2400" b="1" spc="-40" dirty="0">
                <a:latin typeface="Arial Narrow" pitchFamily="34" charset="0"/>
              </a:rPr>
            </a:br>
            <a:r>
              <a:rPr lang="en-US" sz="2400" b="1" spc="-40" dirty="0">
                <a:latin typeface="Arial Narrow" pitchFamily="34" charset="0"/>
              </a:rPr>
              <a:t>    leading to infertility</a:t>
            </a:r>
          </a:p>
          <a:p>
            <a:pPr indent="-274320">
              <a:lnSpc>
                <a:spcPts val="3000"/>
              </a:lnSpc>
              <a:buBlip>
                <a:blip r:embed="rId10"/>
              </a:buBlip>
            </a:pPr>
            <a:r>
              <a:rPr lang="en-US" sz="2400" b="1" dirty="0">
                <a:latin typeface="Arial Narrow" pitchFamily="34" charset="0"/>
              </a:rPr>
              <a:t>Classify hormonal &amp; non-hormonal therapies used in male </a:t>
            </a:r>
            <a:br>
              <a:rPr lang="en-US" sz="2400" b="1" dirty="0">
                <a:latin typeface="Arial Narrow" pitchFamily="34" charset="0"/>
              </a:rPr>
            </a:br>
            <a:r>
              <a:rPr lang="en-US" sz="2400" b="1" dirty="0">
                <a:latin typeface="Arial Narrow" pitchFamily="34" charset="0"/>
              </a:rPr>
              <a:t>    infertility whether being </a:t>
            </a:r>
            <a:r>
              <a:rPr lang="en-US" sz="2400" b="1" dirty="0" err="1">
                <a:latin typeface="Arial Narrow" pitchFamily="34" charset="0"/>
              </a:rPr>
              <a:t>emperical</a:t>
            </a:r>
            <a:r>
              <a:rPr lang="en-US" sz="2400" b="1" dirty="0">
                <a:latin typeface="Arial Narrow" pitchFamily="34" charset="0"/>
              </a:rPr>
              <a:t> or specific.</a:t>
            </a:r>
          </a:p>
          <a:p>
            <a:pPr indent="-274320">
              <a:lnSpc>
                <a:spcPts val="3000"/>
              </a:lnSpc>
              <a:buBlip>
                <a:blip r:embed="rId10"/>
              </a:buBlip>
            </a:pPr>
            <a:r>
              <a:rPr lang="en-US" sz="2400" b="1" dirty="0">
                <a:latin typeface="Arial Narrow" pitchFamily="34" charset="0"/>
              </a:rPr>
              <a:t>Expand on the mechanism of action, indications,  </a:t>
            </a:r>
            <a:br>
              <a:rPr lang="en-US" sz="2400" b="1" dirty="0">
                <a:latin typeface="Arial Narrow" pitchFamily="34" charset="0"/>
              </a:rPr>
            </a:br>
            <a:r>
              <a:rPr lang="en-US" sz="2400" b="1" dirty="0">
                <a:latin typeface="Arial Narrow" pitchFamily="34" charset="0"/>
              </a:rPr>
              <a:t>    preparations, side effects, contraindications &amp;                      </a:t>
            </a:r>
            <a:br>
              <a:rPr lang="en-US" sz="2400" b="1" dirty="0">
                <a:latin typeface="Arial Narrow" pitchFamily="34" charset="0"/>
              </a:rPr>
            </a:br>
            <a:r>
              <a:rPr lang="en-US" sz="2400" b="1" dirty="0">
                <a:latin typeface="Arial Narrow" pitchFamily="34" charset="0"/>
              </a:rPr>
              <a:t>    interactions of most hormonal therapies</a:t>
            </a:r>
          </a:p>
          <a:p>
            <a:pPr indent="-274320">
              <a:lnSpc>
                <a:spcPts val="3000"/>
              </a:lnSpc>
              <a:buBlip>
                <a:blip r:embed="rId10"/>
              </a:buBlip>
            </a:pPr>
            <a:r>
              <a:rPr lang="en-US" sz="2400" b="1" dirty="0">
                <a:latin typeface="Arial Narrow" pitchFamily="34" charset="0"/>
              </a:rPr>
              <a:t>Highlight some potentialities of </a:t>
            </a:r>
            <a:r>
              <a:rPr lang="en-US" sz="2400" b="1" dirty="0" err="1">
                <a:latin typeface="Arial Narrow" pitchFamily="34" charset="0"/>
              </a:rPr>
              <a:t>emperical</a:t>
            </a:r>
            <a:r>
              <a:rPr lang="en-US" sz="2400" b="1" dirty="0">
                <a:latin typeface="Arial Narrow" pitchFamily="34" charset="0"/>
              </a:rPr>
              <a:t>                                             </a:t>
            </a:r>
            <a:br>
              <a:rPr lang="en-US" sz="2400" b="1" dirty="0">
                <a:latin typeface="Arial Narrow" pitchFamily="34" charset="0"/>
              </a:rPr>
            </a:br>
            <a:r>
              <a:rPr lang="en-US" sz="2400" b="1" dirty="0">
                <a:latin typeface="Arial Narrow" pitchFamily="34" charset="0"/>
              </a:rPr>
              <a:t>    non-hormonal therapies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 rot="4351222" flipV="1">
            <a:off x="7618778" y="4485056"/>
            <a:ext cx="1251259" cy="1568813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3" cstate="print"/>
          <a:srcRect l="38167" b="16445"/>
          <a:stretch>
            <a:fillRect/>
          </a:stretch>
        </p:blipFill>
        <p:spPr bwMode="auto">
          <a:xfrm rot="20666572">
            <a:off x="7902341" y="5418358"/>
            <a:ext cx="1084742" cy="13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7"/>
          <p:cNvGrpSpPr/>
          <p:nvPr/>
        </p:nvGrpSpPr>
        <p:grpSpPr>
          <a:xfrm rot="999195">
            <a:off x="6451315" y="5324830"/>
            <a:ext cx="1941978" cy="1841430"/>
            <a:chOff x="2250135" y="3225378"/>
            <a:chExt cx="2271566" cy="2158777"/>
          </a:xfrm>
        </p:grpSpPr>
        <p:pic>
          <p:nvPicPr>
            <p:cNvPr id="83" name="Picture 82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84" name="Picture 83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6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7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6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7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5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0" name="Picture 89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31" name="TextBox 30"/>
          <p:cNvSpPr txBox="1"/>
          <p:nvPr/>
        </p:nvSpPr>
        <p:spPr>
          <a:xfrm>
            <a:off x="107504" y="116632"/>
            <a:ext cx="3672408" cy="461665"/>
          </a:xfrm>
          <a:prstGeom prst="rect">
            <a:avLst/>
          </a:prstGeom>
          <a:solidFill>
            <a:srgbClr val="D20069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ernard MT Condensed" pitchFamily="18" charset="0"/>
              </a:rPr>
              <a:t>5.Non-HORMONAL THERAPY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-36512" y="685145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u="sng" spc="-40" dirty="0">
                <a:latin typeface="Arial Narrow" pitchFamily="34" charset="0"/>
              </a:rPr>
              <a:t>Sometimes is very promising, to improve sperm quality and quantity. 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151802" y="1927636"/>
            <a:ext cx="1420582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Bernard MT Condensed" pitchFamily="18" charset="0"/>
              </a:rPr>
              <a:t>FOLIC ACID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168429" y="3369590"/>
            <a:ext cx="659155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Bernard MT Condensed" pitchFamily="18" charset="0"/>
              </a:rPr>
              <a:t>ZINC</a:t>
            </a: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132224" y="4792110"/>
            <a:ext cx="1440160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Bernard MT Condensed" pitchFamily="18" charset="0"/>
              </a:rPr>
              <a:t>L-CARNITINE</a:t>
            </a:r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107504" y="5394496"/>
            <a:ext cx="7488832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400" b="1" dirty="0">
                <a:latin typeface="Arial Narrow" pitchFamily="34" charset="0"/>
              </a:rPr>
              <a:t>Highly concentrated in the epididymis &amp; is important for sperm maturation and motility.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91905" y="3875799"/>
            <a:ext cx="8640960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400" b="1" dirty="0">
                <a:latin typeface="Arial Narrow" pitchFamily="34" charset="0"/>
              </a:rPr>
              <a:t>Plays an important role in testicular development, sperm production &amp; sperm motility. </a:t>
            </a: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107504" y="2496094"/>
            <a:ext cx="8856984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400" b="1" dirty="0">
                <a:latin typeface="Arial Narrow" pitchFamily="34" charset="0"/>
              </a:rPr>
              <a:t>Plays a role in RNA and DNA synthesis during spermatogenesis &amp; has antioxidant properties. </a:t>
            </a:r>
          </a:p>
        </p:txBody>
      </p:sp>
      <p:sp>
        <p:nvSpPr>
          <p:cNvPr id="41" name="5-Point Star 40"/>
          <p:cNvSpPr/>
          <p:nvPr/>
        </p:nvSpPr>
        <p:spPr>
          <a:xfrm>
            <a:off x="8523921" y="6408712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51802" y="1196752"/>
            <a:ext cx="1584176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Bernard MT Condensed" pitchFamily="18" charset="0"/>
              </a:rPr>
              <a:t>Antioxidants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63688" y="1241050"/>
            <a:ext cx="7380312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>
                <a:latin typeface="Arial Narrow" pitchFamily="34" charset="0"/>
              </a:rPr>
              <a:t>Protect sperm from oxidative damage(e.g. </a:t>
            </a:r>
            <a:r>
              <a:rPr lang="en-US" sz="2400" b="1" dirty="0" err="1">
                <a:latin typeface="Arial Narrow" pitchFamily="34" charset="0"/>
              </a:rPr>
              <a:t>vit</a:t>
            </a:r>
            <a:r>
              <a:rPr lang="en-US" sz="2400" b="1" dirty="0">
                <a:latin typeface="Arial Narrow" pitchFamily="34" charset="0"/>
              </a:rPr>
              <a:t>. E,C)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 animBg="1"/>
      <p:bldP spid="42" grpId="0" animBg="1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23528" y="1682353"/>
            <a:ext cx="2232248" cy="461665"/>
          </a:xfrm>
          <a:prstGeom prst="rect">
            <a:avLst/>
          </a:prstGeom>
          <a:solidFill>
            <a:srgbClr val="9E004F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ernard MT Condensed" pitchFamily="18" charset="0"/>
              </a:rPr>
              <a:t>MALE INFERTILITY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395536" y="2958043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Inability of a male to achieve conception in a fertile woman after one year of </a:t>
            </a:r>
            <a:r>
              <a:rPr lang="en-US" sz="2400" b="1" dirty="0">
                <a:solidFill>
                  <a:srgbClr val="7030A0"/>
                </a:solidFill>
                <a:latin typeface="Arial Narrow" pitchFamily="34" charset="0"/>
              </a:rPr>
              <a:t>unprotected</a:t>
            </a:r>
            <a:r>
              <a:rPr lang="en-US" sz="2400" b="1" dirty="0">
                <a:latin typeface="Arial Narrow" pitchFamily="34" charset="0"/>
              </a:rPr>
              <a:t> intercourse.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39552" y="2381979"/>
            <a:ext cx="1357322" cy="430887"/>
          </a:xfrm>
          <a:prstGeom prst="rect">
            <a:avLst/>
          </a:prstGeom>
          <a:solidFill>
            <a:srgbClr val="EEECE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A50021"/>
                </a:solidFill>
                <a:latin typeface="Bernard MT Condensed" pitchFamily="18" charset="0"/>
              </a:rPr>
              <a:t>Definition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539552" y="3966155"/>
            <a:ext cx="1512168" cy="430887"/>
          </a:xfrm>
          <a:prstGeom prst="rect">
            <a:avLst/>
          </a:prstGeom>
          <a:solidFill>
            <a:srgbClr val="EEECE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A50021"/>
                </a:solidFill>
                <a:latin typeface="Bernard MT Condensed" pitchFamily="18" charset="0"/>
              </a:rPr>
              <a:t>Prevalence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467544" y="4542219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Approximately 15-20% of all couples are infertile</a:t>
            </a:r>
          </a:p>
          <a:p>
            <a:r>
              <a:rPr lang="en-US" sz="2400" b="1" dirty="0">
                <a:latin typeface="Arial Narrow" pitchFamily="34" charset="0"/>
              </a:rPr>
              <a:t>In up to 50% of such cases(7.5-10%), males are responsible</a:t>
            </a:r>
          </a:p>
          <a:p>
            <a:endParaRPr lang="en-US" sz="2400" b="1" dirty="0">
              <a:latin typeface="Arial Narrow" pitchFamily="34" charset="0"/>
            </a:endParaRPr>
          </a:p>
          <a:p>
            <a:r>
              <a:rPr lang="en-US" sz="2400" b="1" dirty="0">
                <a:solidFill>
                  <a:srgbClr val="C40025"/>
                </a:solidFill>
                <a:latin typeface="Arial Narrow" pitchFamily="34" charset="0"/>
              </a:rPr>
              <a:t>INFERTILITY </a:t>
            </a:r>
            <a:r>
              <a:rPr lang="en-US" sz="2400" b="1" dirty="0" err="1">
                <a:solidFill>
                  <a:srgbClr val="C40025"/>
                </a:solidFill>
                <a:latin typeface="Arial Narrow" pitchFamily="34" charset="0"/>
              </a:rPr>
              <a:t>vs</a:t>
            </a:r>
            <a:r>
              <a:rPr lang="en-US" sz="2400" b="1" dirty="0">
                <a:solidFill>
                  <a:srgbClr val="C40025"/>
                </a:solidFill>
                <a:latin typeface="Arial Narrow" pitchFamily="34" charset="0"/>
              </a:rPr>
              <a:t> IMPOTENCE </a:t>
            </a:r>
            <a:r>
              <a:rPr lang="en-US" sz="2400" b="1" dirty="0">
                <a:latin typeface="Arial Narrow" pitchFamily="34" charset="0"/>
              </a:rPr>
              <a:t>– </a:t>
            </a:r>
            <a:r>
              <a:rPr lang="en-US" sz="2400" b="1" dirty="0">
                <a:solidFill>
                  <a:srgbClr val="00B0F0"/>
                </a:solidFill>
                <a:latin typeface="Arial Narrow" pitchFamily="34" charset="0"/>
              </a:rPr>
              <a:t>What is the difference?</a:t>
            </a:r>
          </a:p>
        </p:txBody>
      </p:sp>
      <p:grpSp>
        <p:nvGrpSpPr>
          <p:cNvPr id="141" name="Group 28"/>
          <p:cNvGrpSpPr/>
          <p:nvPr/>
        </p:nvGrpSpPr>
        <p:grpSpPr>
          <a:xfrm rot="14785039">
            <a:off x="71770" y="177557"/>
            <a:ext cx="1512167" cy="1762848"/>
            <a:chOff x="3186862" y="3717032"/>
            <a:chExt cx="3082311" cy="2952328"/>
          </a:xfrm>
        </p:grpSpPr>
        <p:grpSp>
          <p:nvGrpSpPr>
            <p:cNvPr id="142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4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4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4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143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4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4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4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50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>
            <a:off x="0" y="0"/>
            <a:ext cx="1368152" cy="1247297"/>
          </a:xfrm>
          <a:prstGeom prst="roundRect">
            <a:avLst/>
          </a:prstGeom>
          <a:noFill/>
        </p:spPr>
      </p:pic>
      <p:grpSp>
        <p:nvGrpSpPr>
          <p:cNvPr id="152" name="Group 151"/>
          <p:cNvGrpSpPr/>
          <p:nvPr/>
        </p:nvGrpSpPr>
        <p:grpSpPr>
          <a:xfrm>
            <a:off x="6084168" y="260648"/>
            <a:ext cx="2791918" cy="1879508"/>
            <a:chOff x="6137800" y="4978492"/>
            <a:chExt cx="2791918" cy="1879508"/>
          </a:xfrm>
        </p:grpSpPr>
        <p:pic>
          <p:nvPicPr>
            <p:cNvPr id="153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5" cstate="print"/>
            <a:srcRect l="38167" b="16445"/>
            <a:stretch>
              <a:fillRect/>
            </a:stretch>
          </p:blipFill>
          <p:spPr bwMode="auto">
            <a:xfrm rot="20666572">
              <a:off x="7844976" y="5291590"/>
              <a:ext cx="1084742" cy="131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4" name="Group 37"/>
            <p:cNvGrpSpPr/>
            <p:nvPr/>
          </p:nvGrpSpPr>
          <p:grpSpPr>
            <a:xfrm>
              <a:off x="6137798" y="4978493"/>
              <a:ext cx="1922445" cy="1879509"/>
              <a:chOff x="2250135" y="3225378"/>
              <a:chExt cx="2271566" cy="2158777"/>
            </a:xfrm>
          </p:grpSpPr>
          <p:pic>
            <p:nvPicPr>
              <p:cNvPr id="155" name="Picture 154" descr="http://t0.gstatic.com/images?q=tbn:ANd9GcTVYgD8_490z4cwzbidyxy7PZtVAEwjPQtlSWffPjQisTSGz9ZRbWSGmA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156" name="Picture 155" descr="http://t0.gstatic.com/images?q=tbn:ANd9GcTVYgD8_490z4cwzbidyxy7PZtVAEwjPQtlSWffPjQisTSGz9ZRbWSGmA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157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159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164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5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6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60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161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2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3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158" name="Picture 157" descr="http://t0.gstatic.com/images?q=tbn:ANd9GcTVYgD8_490z4cwzbidyxy7PZtVAEwjPQtlSWffPjQisTSGz9ZRbWSGmA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67" name="Group 28"/>
          <p:cNvGrpSpPr/>
          <p:nvPr/>
        </p:nvGrpSpPr>
        <p:grpSpPr>
          <a:xfrm rot="14785039">
            <a:off x="7277617" y="4931006"/>
            <a:ext cx="1512167" cy="1762848"/>
            <a:chOff x="3186862" y="3717032"/>
            <a:chExt cx="3082311" cy="2952328"/>
          </a:xfrm>
        </p:grpSpPr>
        <p:grpSp>
          <p:nvGrpSpPr>
            <p:cNvPr id="168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7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7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7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169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7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7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7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785795"/>
            <a:ext cx="8315356" cy="2000263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In male infertility, the semen analysis is abnormal: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86058"/>
            <a:ext cx="8715404" cy="285274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</a:rPr>
              <a:t> Count is </a:t>
            </a:r>
            <a:r>
              <a:rPr lang="en-US" sz="2800" b="1" u="sng" dirty="0">
                <a:solidFill>
                  <a:schemeClr val="tx2"/>
                </a:solidFill>
              </a:rPr>
              <a:t>low</a:t>
            </a:r>
            <a:r>
              <a:rPr lang="en-US" sz="2800" b="1" dirty="0">
                <a:solidFill>
                  <a:schemeClr val="tx2"/>
                </a:solidFill>
              </a:rPr>
              <a:t> (</a:t>
            </a:r>
            <a:r>
              <a:rPr lang="en-US" sz="2800" b="1" u="sng" dirty="0" err="1">
                <a:solidFill>
                  <a:schemeClr val="tx2"/>
                </a:solidFill>
              </a:rPr>
              <a:t>oligo</a:t>
            </a:r>
            <a:r>
              <a:rPr lang="en-US" sz="2800" b="1" dirty="0" err="1">
                <a:solidFill>
                  <a:schemeClr val="tx2"/>
                </a:solidFill>
              </a:rPr>
              <a:t>spermia</a:t>
            </a:r>
            <a:r>
              <a:rPr lang="en-US" sz="2800" b="1" dirty="0">
                <a:solidFill>
                  <a:schemeClr val="tx2"/>
                </a:solidFill>
              </a:rPr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</a:rPr>
              <a:t> Sperms are </a:t>
            </a:r>
            <a:r>
              <a:rPr lang="en-US" sz="2800" b="1" u="sng" dirty="0">
                <a:solidFill>
                  <a:schemeClr val="tx2"/>
                </a:solidFill>
              </a:rPr>
              <a:t>absent</a:t>
            </a:r>
            <a:r>
              <a:rPr lang="en-US" sz="2800" b="1" dirty="0">
                <a:solidFill>
                  <a:schemeClr val="tx2"/>
                </a:solidFill>
              </a:rPr>
              <a:t> in the ejaculate (</a:t>
            </a:r>
            <a:r>
              <a:rPr lang="en-US" sz="2800" b="1" u="sng" dirty="0">
                <a:solidFill>
                  <a:schemeClr val="tx2"/>
                </a:solidFill>
              </a:rPr>
              <a:t>azoo</a:t>
            </a:r>
            <a:r>
              <a:rPr lang="en-US" sz="2800" b="1" dirty="0">
                <a:solidFill>
                  <a:schemeClr val="tx2"/>
                </a:solidFill>
              </a:rPr>
              <a:t>spermia)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</a:rPr>
              <a:t> Sperm </a:t>
            </a:r>
            <a:r>
              <a:rPr lang="en-US" sz="2800" b="1" u="sng" dirty="0">
                <a:solidFill>
                  <a:schemeClr val="tx2"/>
                </a:solidFill>
              </a:rPr>
              <a:t>motility</a:t>
            </a:r>
            <a:r>
              <a:rPr lang="en-US" sz="2800" b="1" dirty="0">
                <a:solidFill>
                  <a:schemeClr val="tx2"/>
                </a:solidFill>
              </a:rPr>
              <a:t> is seriously affected (</a:t>
            </a:r>
            <a:r>
              <a:rPr lang="en-US" sz="2800" b="1" u="sng" dirty="0" err="1">
                <a:solidFill>
                  <a:schemeClr val="tx2"/>
                </a:solidFill>
              </a:rPr>
              <a:t>astheno</a:t>
            </a:r>
            <a:r>
              <a:rPr lang="en-US" sz="2800" b="1" dirty="0" err="1">
                <a:solidFill>
                  <a:schemeClr val="tx2"/>
                </a:solidFill>
              </a:rPr>
              <a:t>spermia</a:t>
            </a:r>
            <a:r>
              <a:rPr lang="en-US" sz="2800" b="1" dirty="0">
                <a:solidFill>
                  <a:schemeClr val="tx2"/>
                </a:solidFill>
              </a:rPr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</a:rPr>
              <a:t> Sperms are totally </a:t>
            </a:r>
            <a:r>
              <a:rPr lang="en-US" sz="2800" b="1" u="sng" dirty="0">
                <a:solidFill>
                  <a:schemeClr val="tx2"/>
                </a:solidFill>
              </a:rPr>
              <a:t>immobile or dead </a:t>
            </a:r>
            <a:r>
              <a:rPr lang="en-US" sz="2800" b="1" dirty="0">
                <a:solidFill>
                  <a:schemeClr val="tx2"/>
                </a:solidFill>
              </a:rPr>
              <a:t>(</a:t>
            </a:r>
            <a:r>
              <a:rPr lang="en-US" sz="2800" b="1" u="sng" dirty="0" err="1">
                <a:solidFill>
                  <a:schemeClr val="tx2"/>
                </a:solidFill>
              </a:rPr>
              <a:t>necro</a:t>
            </a:r>
            <a:r>
              <a:rPr lang="en-US" sz="2800" b="1" dirty="0" err="1">
                <a:solidFill>
                  <a:schemeClr val="tx2"/>
                </a:solidFill>
              </a:rPr>
              <a:t>spermia</a:t>
            </a:r>
            <a:r>
              <a:rPr lang="en-US" sz="2800" b="1" dirty="0">
                <a:solidFill>
                  <a:schemeClr val="tx2"/>
                </a:solidFill>
              </a:rPr>
              <a:t>)</a:t>
            </a:r>
          </a:p>
          <a:p>
            <a:pPr algn="l"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008111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B050"/>
                </a:solidFill>
              </a:rPr>
              <a:t>Causes of </a:t>
            </a:r>
            <a:r>
              <a:rPr lang="en-US" sz="4000" b="1">
                <a:solidFill>
                  <a:srgbClr val="00B050"/>
                </a:solidFill>
              </a:rPr>
              <a:t>Male Infertility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036496" cy="547260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8600" b="1" dirty="0">
                <a:solidFill>
                  <a:srgbClr val="FF0000"/>
                </a:solidFill>
              </a:rPr>
              <a:t>1. </a:t>
            </a:r>
            <a:r>
              <a:rPr lang="en-US" sz="11200" b="1" dirty="0">
                <a:solidFill>
                  <a:srgbClr val="FF0000"/>
                </a:solidFill>
              </a:rPr>
              <a:t>Idiopathic</a:t>
            </a:r>
            <a:r>
              <a:rPr lang="en-US" sz="11200" b="1" dirty="0"/>
              <a:t>  </a:t>
            </a:r>
            <a:r>
              <a:rPr lang="en-US" sz="11200" b="1" dirty="0">
                <a:solidFill>
                  <a:srgbClr val="FF0000"/>
                </a:solidFill>
              </a:rPr>
              <a:t>25% </a:t>
            </a:r>
            <a:r>
              <a:rPr lang="en-US" sz="9600" b="1" dirty="0">
                <a:solidFill>
                  <a:schemeClr val="tx1"/>
                </a:solidFill>
              </a:rPr>
              <a:t>(causes unknown).</a:t>
            </a:r>
          </a:p>
          <a:p>
            <a:pPr algn="l"/>
            <a:r>
              <a:rPr lang="en-US" sz="8600" b="1" dirty="0">
                <a:solidFill>
                  <a:srgbClr val="FF0000"/>
                </a:solidFill>
              </a:rPr>
              <a:t>2. </a:t>
            </a:r>
            <a:r>
              <a:rPr lang="en-US" sz="11200" b="1" dirty="0">
                <a:solidFill>
                  <a:srgbClr val="FF0000"/>
                </a:solidFill>
              </a:rPr>
              <a:t>Pre- testicular causes </a:t>
            </a:r>
            <a:r>
              <a:rPr lang="en-US" sz="9600" b="1" dirty="0">
                <a:solidFill>
                  <a:schemeClr val="tx1"/>
                </a:solidFill>
              </a:rPr>
              <a:t>(poor hormonal support &amp; poor general</a:t>
            </a:r>
          </a:p>
          <a:p>
            <a:pPr algn="l"/>
            <a:r>
              <a:rPr lang="en-US" sz="9600" b="1" dirty="0">
                <a:solidFill>
                  <a:schemeClr val="tx1"/>
                </a:solidFill>
              </a:rPr>
              <a:t>    health including: </a:t>
            </a:r>
          </a:p>
          <a:p>
            <a:pPr algn="l"/>
            <a:r>
              <a:rPr lang="en-US" sz="9600" b="1" dirty="0">
                <a:solidFill>
                  <a:schemeClr val="tx1"/>
                </a:solidFill>
              </a:rPr>
              <a:t>    Hypogonadism; Drugs; alcohol; Tobacco; Strenuous riding (bicycle </a:t>
            </a:r>
          </a:p>
          <a:p>
            <a:pPr algn="l"/>
            <a:r>
              <a:rPr lang="en-US" sz="9600" b="1" dirty="0">
                <a:solidFill>
                  <a:schemeClr val="tx1"/>
                </a:solidFill>
              </a:rPr>
              <a:t>    &amp; horse</a:t>
            </a:r>
            <a:r>
              <a:rPr lang="en-US" sz="5100" b="1" dirty="0">
                <a:solidFill>
                  <a:schemeClr val="tx1"/>
                </a:solidFill>
              </a:rPr>
              <a:t>  </a:t>
            </a:r>
            <a:r>
              <a:rPr lang="en-US" sz="9600" b="1" dirty="0">
                <a:solidFill>
                  <a:schemeClr val="tx1"/>
                </a:solidFill>
              </a:rPr>
              <a:t>riding); Medications (chemotherapy; anabolic steroids).</a:t>
            </a:r>
          </a:p>
          <a:p>
            <a:pPr algn="l"/>
            <a:r>
              <a:rPr lang="en-US" sz="9600" b="1" dirty="0">
                <a:solidFill>
                  <a:schemeClr val="tx1"/>
                </a:solidFill>
              </a:rPr>
              <a:t> </a:t>
            </a:r>
            <a:r>
              <a:rPr lang="en-US" sz="8600" b="1" dirty="0">
                <a:solidFill>
                  <a:srgbClr val="FF0000"/>
                </a:solidFill>
              </a:rPr>
              <a:t>3. </a:t>
            </a:r>
            <a:r>
              <a:rPr lang="en-US" sz="11200" b="1" dirty="0">
                <a:solidFill>
                  <a:srgbClr val="FF0000"/>
                </a:solidFill>
              </a:rPr>
              <a:t>Testicular causes </a:t>
            </a:r>
            <a:r>
              <a:rPr lang="en-US" sz="9600" b="1" dirty="0">
                <a:solidFill>
                  <a:schemeClr val="tx1"/>
                </a:solidFill>
              </a:rPr>
              <a:t>(testes produce semen of low quantity and/or </a:t>
            </a:r>
          </a:p>
          <a:p>
            <a:pPr algn="l"/>
            <a:r>
              <a:rPr lang="en-US" sz="9600" b="1" dirty="0">
                <a:solidFill>
                  <a:schemeClr val="tx1"/>
                </a:solidFill>
              </a:rPr>
              <a:t>      poor quality):</a:t>
            </a:r>
          </a:p>
          <a:p>
            <a:pPr algn="l"/>
            <a:r>
              <a:rPr lang="en-US" sz="9600" b="1" dirty="0">
                <a:solidFill>
                  <a:schemeClr val="tx1"/>
                </a:solidFill>
              </a:rPr>
              <a:t>      Age; Malaria; Testicular cancer;  etc.</a:t>
            </a:r>
          </a:p>
          <a:p>
            <a:pPr algn="l"/>
            <a:endParaRPr lang="en-US" sz="5100" b="1" dirty="0"/>
          </a:p>
          <a:p>
            <a:pPr algn="l"/>
            <a:r>
              <a:rPr lang="en-US" sz="11200" b="1" dirty="0">
                <a:solidFill>
                  <a:srgbClr val="FF0000"/>
                </a:solidFill>
              </a:rPr>
              <a:t>4. Post- testicular causes </a:t>
            </a:r>
            <a:r>
              <a:rPr lang="en-US" sz="9600" b="1" dirty="0">
                <a:solidFill>
                  <a:schemeClr val="tx1"/>
                </a:solidFill>
              </a:rPr>
              <a:t>(conditions that affect male genital</a:t>
            </a:r>
          </a:p>
          <a:p>
            <a:pPr algn="l"/>
            <a:r>
              <a:rPr lang="en-US" sz="9600" b="1" dirty="0">
                <a:solidFill>
                  <a:schemeClr val="tx1"/>
                </a:solidFill>
              </a:rPr>
              <a:t>     system after testicular sperm production):  </a:t>
            </a:r>
          </a:p>
          <a:p>
            <a:pPr algn="l"/>
            <a:r>
              <a:rPr lang="en-US" sz="11200" b="1" dirty="0">
                <a:solidFill>
                  <a:schemeClr val="tx1"/>
                </a:solidFill>
              </a:rPr>
              <a:t>     </a:t>
            </a:r>
            <a:r>
              <a:rPr lang="en-US" sz="9600" b="1" dirty="0">
                <a:solidFill>
                  <a:schemeClr val="tx1"/>
                </a:solidFill>
              </a:rPr>
              <a:t>Vas deferens obstruction; Infection, e.g. prostatitis, T.B; </a:t>
            </a:r>
          </a:p>
          <a:p>
            <a:pPr algn="l"/>
            <a:r>
              <a:rPr lang="en-US" sz="9600" b="1" dirty="0">
                <a:solidFill>
                  <a:schemeClr val="tx1"/>
                </a:solidFill>
              </a:rPr>
              <a:t>      Ejaculatory duct obstruction; Impotence. </a:t>
            </a:r>
          </a:p>
          <a:p>
            <a:pPr algn="l"/>
            <a:r>
              <a:rPr lang="en-US" sz="9600" b="1" dirty="0">
                <a:solidFill>
                  <a:schemeClr val="tx1"/>
                </a:solidFill>
              </a:rPr>
              <a:t>     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19966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/>
          <p:nvPr/>
        </p:nvGrpSpPr>
        <p:grpSpPr>
          <a:xfrm>
            <a:off x="6372200" y="109332"/>
            <a:ext cx="2575087" cy="1879508"/>
            <a:chOff x="5736099" y="4471797"/>
            <a:chExt cx="3139180" cy="2348879"/>
          </a:xfrm>
        </p:grpSpPr>
        <p:pic>
          <p:nvPicPr>
            <p:cNvPr id="48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3" cstate="print"/>
            <a:srcRect l="38167" b="16445"/>
            <a:stretch>
              <a:fillRect/>
            </a:stretch>
          </p:blipFill>
          <p:spPr bwMode="auto">
            <a:xfrm rot="20666572">
              <a:off x="7552916" y="4863085"/>
              <a:ext cx="1322363" cy="164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37"/>
            <p:cNvGrpSpPr/>
            <p:nvPr/>
          </p:nvGrpSpPr>
          <p:grpSpPr>
            <a:xfrm>
              <a:off x="5736099" y="4471797"/>
              <a:ext cx="2343574" cy="2348879"/>
              <a:chOff x="2250135" y="3225378"/>
              <a:chExt cx="2271566" cy="2158777"/>
            </a:xfrm>
          </p:grpSpPr>
          <p:pic>
            <p:nvPicPr>
              <p:cNvPr id="54" name="Picture 53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55" name="Picture 54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4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5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63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4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5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6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60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1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2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57" name="Picture 56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66" name="Picture 1" descr="C:\Documents and Settings\DR.OMNIA\My Documents\My Pictures\TTT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3392" t="1271" r="6803" b="1097"/>
          <a:stretch>
            <a:fillRect/>
          </a:stretch>
        </p:blipFill>
        <p:spPr bwMode="auto">
          <a:xfrm>
            <a:off x="2841520" y="188640"/>
            <a:ext cx="4752528" cy="6048672"/>
          </a:xfrm>
          <a:prstGeom prst="rect">
            <a:avLst/>
          </a:prstGeom>
          <a:noFill/>
        </p:spPr>
      </p:pic>
      <p:sp>
        <p:nvSpPr>
          <p:cNvPr id="67" name="Freeform 66"/>
          <p:cNvSpPr/>
          <p:nvPr/>
        </p:nvSpPr>
        <p:spPr>
          <a:xfrm>
            <a:off x="6343543" y="891240"/>
            <a:ext cx="214604" cy="528385"/>
          </a:xfrm>
          <a:custGeom>
            <a:avLst/>
            <a:gdLst>
              <a:gd name="connsiteX0" fmla="*/ 0 w 214604"/>
              <a:gd name="connsiteY0" fmla="*/ 0 h 559837"/>
              <a:gd name="connsiteX1" fmla="*/ 111967 w 214604"/>
              <a:gd name="connsiteY1" fmla="*/ 65315 h 559837"/>
              <a:gd name="connsiteX2" fmla="*/ 195943 w 214604"/>
              <a:gd name="connsiteY2" fmla="*/ 205274 h 559837"/>
              <a:gd name="connsiteX3" fmla="*/ 214604 w 214604"/>
              <a:gd name="connsiteY3" fmla="*/ 559837 h 559837"/>
              <a:gd name="connsiteX4" fmla="*/ 214604 w 214604"/>
              <a:gd name="connsiteY4" fmla="*/ 559837 h 55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604" h="559837">
                <a:moveTo>
                  <a:pt x="0" y="0"/>
                </a:moveTo>
                <a:cubicBezTo>
                  <a:pt x="39655" y="15551"/>
                  <a:pt x="79310" y="31103"/>
                  <a:pt x="111967" y="65315"/>
                </a:cubicBezTo>
                <a:cubicBezTo>
                  <a:pt x="144624" y="99527"/>
                  <a:pt x="178837" y="122854"/>
                  <a:pt x="195943" y="205274"/>
                </a:cubicBezTo>
                <a:cubicBezTo>
                  <a:pt x="213049" y="287694"/>
                  <a:pt x="214604" y="559837"/>
                  <a:pt x="214604" y="559837"/>
                </a:cubicBezTo>
                <a:lnTo>
                  <a:pt x="214604" y="559837"/>
                </a:lnTo>
              </a:path>
            </a:pathLst>
          </a:custGeom>
          <a:ln w="38100">
            <a:solidFill>
              <a:srgbClr val="9E0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7332588" y="873627"/>
            <a:ext cx="55984" cy="431515"/>
          </a:xfrm>
          <a:custGeom>
            <a:avLst/>
            <a:gdLst>
              <a:gd name="connsiteX0" fmla="*/ 0 w 55984"/>
              <a:gd name="connsiteY0" fmla="*/ 0 h 457200"/>
              <a:gd name="connsiteX1" fmla="*/ 46653 w 55984"/>
              <a:gd name="connsiteY1" fmla="*/ 83976 h 457200"/>
              <a:gd name="connsiteX2" fmla="*/ 55984 w 55984"/>
              <a:gd name="connsiteY2" fmla="*/ 457200 h 457200"/>
              <a:gd name="connsiteX3" fmla="*/ 55984 w 55984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84" h="457200">
                <a:moveTo>
                  <a:pt x="0" y="0"/>
                </a:moveTo>
                <a:cubicBezTo>
                  <a:pt x="18661" y="3888"/>
                  <a:pt x="37322" y="7776"/>
                  <a:pt x="46653" y="83976"/>
                </a:cubicBezTo>
                <a:cubicBezTo>
                  <a:pt x="55984" y="160176"/>
                  <a:pt x="55984" y="457200"/>
                  <a:pt x="55984" y="457200"/>
                </a:cubicBezTo>
                <a:lnTo>
                  <a:pt x="55984" y="457200"/>
                </a:lnTo>
              </a:path>
            </a:pathLst>
          </a:cu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 rot="5400000">
            <a:off x="7183467" y="3111032"/>
            <a:ext cx="40777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6347364" y="3111032"/>
            <a:ext cx="407776" cy="0"/>
          </a:xfrm>
          <a:prstGeom prst="line">
            <a:avLst/>
          </a:prstGeom>
          <a:ln w="38100">
            <a:solidFill>
              <a:srgbClr val="9E0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162000" y="2703256"/>
            <a:ext cx="432048" cy="26143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Bernard MT Condensed" pitchFamily="18" charset="0"/>
              </a:rPr>
              <a:t>-</a:t>
            </a:r>
            <a:r>
              <a:rPr lang="en-US" sz="1200" dirty="0" err="1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369912" y="2567331"/>
            <a:ext cx="432048" cy="26143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Bernard MT Condensed" pitchFamily="18" charset="0"/>
              </a:rPr>
              <a:t>-</a:t>
            </a:r>
            <a:r>
              <a:rPr lang="en-US" sz="1200" dirty="0" err="1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297904" y="3314920"/>
            <a:ext cx="504056" cy="26143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Bernard MT Condensed" pitchFamily="18" charset="0"/>
              </a:rPr>
              <a:t>+</a:t>
            </a:r>
            <a:r>
              <a:rPr lang="en-US" sz="1200" dirty="0" err="1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433808" y="2431406"/>
            <a:ext cx="432048" cy="2614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Bernard MT Condensed" pitchFamily="18" charset="0"/>
              </a:rPr>
              <a:t>-</a:t>
            </a:r>
            <a:r>
              <a:rPr lang="en-US" sz="1200" dirty="0" err="1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225896" y="5081948"/>
            <a:ext cx="488034" cy="26143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Bernard MT Condensed" pitchFamily="18" charset="0"/>
              </a:rPr>
              <a:t>+</a:t>
            </a:r>
            <a:r>
              <a:rPr lang="en-US" sz="1200" dirty="0" err="1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363019" y="2050051"/>
            <a:ext cx="432048" cy="2904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Bernard MT Condensed" pitchFamily="18" charset="0"/>
              </a:rPr>
              <a:t>FSH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884316" y="2041244"/>
            <a:ext cx="397364" cy="2904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Bernard MT Condensed" pitchFamily="18" charset="0"/>
              </a:rPr>
              <a:t>LH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793848" y="5897499"/>
            <a:ext cx="1296144" cy="31953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Bernard MT Condensed" pitchFamily="18" charset="0"/>
              </a:rPr>
              <a:t>TESTOSTERONE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225896" y="4588596"/>
            <a:ext cx="792088" cy="290486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  <a:latin typeface="Bernard MT Condensed" pitchFamily="18" charset="0"/>
              </a:rPr>
              <a:t>Estradiol</a:t>
            </a:r>
            <a:endParaRPr lang="en-US" sz="1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298936" y="3630098"/>
            <a:ext cx="648072" cy="26143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Bernard MT Condensed" pitchFamily="18" charset="0"/>
              </a:rPr>
              <a:t>Inhibin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606288" y="1013901"/>
            <a:ext cx="522718" cy="2081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>
                <a:solidFill>
                  <a:schemeClr val="bg1"/>
                </a:solidFill>
                <a:latin typeface="Bernard MT Condensed" pitchFamily="18" charset="0"/>
              </a:rPr>
              <a:t>GnHs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641720" y="256603"/>
            <a:ext cx="1152128" cy="2081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>
                <a:solidFill>
                  <a:schemeClr val="bg1"/>
                </a:solidFill>
                <a:latin typeface="Bernard MT Condensed" pitchFamily="18" charset="0"/>
              </a:rPr>
              <a:t>HYPOTHALAMUS</a:t>
            </a:r>
          </a:p>
        </p:txBody>
      </p:sp>
      <p:sp>
        <p:nvSpPr>
          <p:cNvPr id="86" name="Rectangle 85"/>
          <p:cNvSpPr/>
          <p:nvPr/>
        </p:nvSpPr>
        <p:spPr>
          <a:xfrm>
            <a:off x="3104344" y="2633123"/>
            <a:ext cx="2257456" cy="474460"/>
          </a:xfrm>
          <a:prstGeom prst="rect">
            <a:avLst/>
          </a:prstGeom>
          <a:solidFill>
            <a:srgbClr val="EEECE1"/>
          </a:solidFill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spc="-40" dirty="0">
                <a:latin typeface="Arial Narrow" pitchFamily="34" charset="0"/>
              </a:rPr>
              <a:t>Initiation &amp; Maintenance</a:t>
            </a:r>
            <a:r>
              <a:rPr lang="en-US" b="1" spc="-40" baseline="30000" dirty="0">
                <a:latin typeface="Arial Narrow" pitchFamily="34" charset="0"/>
              </a:rPr>
              <a:t> </a:t>
            </a:r>
            <a:r>
              <a:rPr lang="en-US" b="1" spc="-40" dirty="0">
                <a:latin typeface="Arial Narrow" pitchFamily="34" charset="0"/>
              </a:rPr>
              <a:t>of spermatogenesis </a:t>
            </a:r>
          </a:p>
        </p:txBody>
      </p:sp>
      <p:sp>
        <p:nvSpPr>
          <p:cNvPr id="87" name="Isosceles Triangle 86"/>
          <p:cNvSpPr/>
          <p:nvPr/>
        </p:nvSpPr>
        <p:spPr>
          <a:xfrm rot="16200000">
            <a:off x="4975869" y="665458"/>
            <a:ext cx="339813" cy="288032"/>
          </a:xfrm>
          <a:prstGeom prst="triangle">
            <a:avLst/>
          </a:prstGeom>
          <a:gradFill flip="none" rotWithShape="1">
            <a:gsLst>
              <a:gs pos="50000">
                <a:srgbClr val="9E004F"/>
              </a:gs>
              <a:gs pos="52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Isosceles Triangle 87"/>
          <p:cNvSpPr/>
          <p:nvPr/>
        </p:nvSpPr>
        <p:spPr>
          <a:xfrm rot="16200000">
            <a:off x="4993013" y="979380"/>
            <a:ext cx="339813" cy="288032"/>
          </a:xfrm>
          <a:prstGeom prst="triangle">
            <a:avLst/>
          </a:prstGeom>
          <a:gradFill flip="none" rotWithShape="1">
            <a:gsLst>
              <a:gs pos="50000">
                <a:srgbClr val="9E004F"/>
              </a:gs>
              <a:gs pos="52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4461128" y="596416"/>
            <a:ext cx="576064" cy="290486"/>
          </a:xfrm>
          <a:prstGeom prst="rect">
            <a:avLst/>
          </a:prstGeom>
          <a:solidFill>
            <a:srgbClr val="6600FF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Bernard MT Condensed" pitchFamily="18" charset="0"/>
              </a:rPr>
              <a:t>GnRH</a:t>
            </a:r>
            <a:endParaRPr lang="en-US" sz="1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7" name="Group 65"/>
          <p:cNvGrpSpPr/>
          <p:nvPr/>
        </p:nvGrpSpPr>
        <p:grpSpPr>
          <a:xfrm>
            <a:off x="5786992" y="1615855"/>
            <a:ext cx="1644752" cy="704428"/>
            <a:chOff x="3269000" y="1700808"/>
            <a:chExt cx="1644752" cy="746358"/>
          </a:xfrm>
        </p:grpSpPr>
        <p:sp>
          <p:nvSpPr>
            <p:cNvPr id="92" name="Rectangle 91"/>
            <p:cNvSpPr/>
            <p:nvPr/>
          </p:nvSpPr>
          <p:spPr>
            <a:xfrm>
              <a:off x="3269000" y="1700808"/>
              <a:ext cx="1484736" cy="746358"/>
            </a:xfrm>
            <a:prstGeom prst="rect">
              <a:avLst/>
            </a:prstGeom>
            <a:solidFill>
              <a:srgbClr val="EEECE1"/>
            </a:solidFill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A50021"/>
                  </a:solidFill>
                  <a:latin typeface="Bernard MT Condensed" pitchFamily="18" charset="0"/>
                </a:rPr>
                <a:t>E</a:t>
              </a:r>
              <a:r>
                <a:rPr lang="en-US" b="1" dirty="0">
                  <a:latin typeface="Arial Narrow" pitchFamily="34" charset="0"/>
                </a:rPr>
                <a:t> </a:t>
              </a:r>
              <a:r>
                <a:rPr lang="en-US" b="1" dirty="0">
                  <a:latin typeface="Arial Narrow" pitchFamily="34" charset="0"/>
                  <a:sym typeface="Wingdings 3"/>
                </a:rPr>
                <a:t></a:t>
              </a:r>
              <a:r>
                <a:rPr lang="en-US" b="1" dirty="0">
                  <a:latin typeface="Arial Narrow" pitchFamily="34" charset="0"/>
                </a:rPr>
                <a:t>facilitate  –</a:t>
              </a:r>
              <a:r>
                <a:rPr lang="en-US" b="1" dirty="0" err="1">
                  <a:latin typeface="Arial Narrow" pitchFamily="34" charset="0"/>
                </a:rPr>
                <a:t>ve</a:t>
              </a:r>
              <a:r>
                <a:rPr lang="en-US" b="1" dirty="0">
                  <a:latin typeface="Arial Narrow" pitchFamily="34" charset="0"/>
                </a:rPr>
                <a:t> of </a:t>
              </a:r>
              <a:r>
                <a:rPr lang="en-US" sz="2000" b="1" dirty="0">
                  <a:solidFill>
                    <a:srgbClr val="00B0F0"/>
                  </a:solidFill>
                  <a:latin typeface="Bernard MT Condensed" pitchFamily="18" charset="0"/>
                </a:rPr>
                <a:t>T </a:t>
              </a:r>
              <a:r>
                <a:rPr lang="en-US" b="1" dirty="0">
                  <a:latin typeface="Arial Narrow" pitchFamily="34" charset="0"/>
                </a:rPr>
                <a:t>on </a:t>
              </a:r>
              <a:r>
                <a:rPr lang="en-US" b="1" dirty="0">
                  <a:solidFill>
                    <a:srgbClr val="6600FF"/>
                  </a:solidFill>
                  <a:latin typeface="Arial Narrow" pitchFamily="34" charset="0"/>
                </a:rPr>
                <a:t>GnRH &amp; </a:t>
              </a:r>
              <a:r>
                <a:rPr lang="en-US" b="1" dirty="0">
                  <a:solidFill>
                    <a:srgbClr val="7030A0"/>
                  </a:solidFill>
                  <a:latin typeface="Arial Narrow" pitchFamily="34" charset="0"/>
                </a:rPr>
                <a:t>GnHs</a:t>
              </a: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>
              <a:off x="4769736" y="2069992"/>
              <a:ext cx="144016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Rectangle 99"/>
          <p:cNvSpPr/>
          <p:nvPr/>
        </p:nvSpPr>
        <p:spPr>
          <a:xfrm>
            <a:off x="2878096" y="560867"/>
            <a:ext cx="1800200" cy="319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6600FF"/>
                </a:solidFill>
                <a:latin typeface="Bernard MT Condensed" pitchFamily="18" charset="0"/>
              </a:rPr>
              <a:t>Pulsatile</a:t>
            </a:r>
            <a:r>
              <a:rPr lang="en-US" sz="1600" dirty="0">
                <a:solidFill>
                  <a:srgbClr val="6600FF"/>
                </a:solidFill>
                <a:latin typeface="Bernard MT Condensed" pitchFamily="18" charset="0"/>
              </a:rPr>
              <a:t> Secretion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2143140" y="61670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 err="1">
                <a:solidFill>
                  <a:srgbClr val="0070C0"/>
                </a:solidFill>
                <a:latin typeface="Bernard MT Condensed" pitchFamily="18" charset="0"/>
              </a:rPr>
              <a:t>LH</a:t>
            </a:r>
            <a:r>
              <a:rPr lang="en-US" dirty="0" err="1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</a:t>
            </a:r>
            <a:r>
              <a:rPr lang="en-US" dirty="0" err="1">
                <a:solidFill>
                  <a:srgbClr val="0070C0"/>
                </a:solidFill>
                <a:latin typeface="Bernard MT Condensed" pitchFamily="18" charset="0"/>
              </a:rPr>
              <a:t>Testosterone</a:t>
            </a:r>
            <a:r>
              <a:rPr lang="en-US" dirty="0">
                <a:solidFill>
                  <a:srgbClr val="0070C0"/>
                </a:solidFill>
                <a:latin typeface="Bernard MT Condensed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</a:t>
            </a:r>
            <a:r>
              <a:rPr lang="en-US" dirty="0" err="1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P</a:t>
            </a:r>
            <a:r>
              <a:rPr lang="en-US" dirty="0" err="1">
                <a:solidFill>
                  <a:srgbClr val="0070C0"/>
                </a:solidFill>
                <a:latin typeface="Bernard MT Condensed" pitchFamily="18" charset="0"/>
              </a:rPr>
              <a:t>ulsatile</a:t>
            </a:r>
            <a:r>
              <a:rPr lang="en-US" dirty="0">
                <a:solidFill>
                  <a:srgbClr val="0070C0"/>
                </a:solidFill>
                <a:latin typeface="Bernard MT Condensed" pitchFamily="18" charset="0"/>
              </a:rPr>
              <a:t> 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Bernard MT Condensed" pitchFamily="18" charset="0"/>
              </a:rPr>
              <a:t>(chronic LH </a:t>
            </a:r>
            <a:r>
              <a:rPr lang="en-US" dirty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 </a:t>
            </a:r>
            <a:r>
              <a:rPr lang="en-US" dirty="0">
                <a:solidFill>
                  <a:srgbClr val="0070C0"/>
                </a:solidFill>
                <a:latin typeface="Bernard MT Condensed" pitchFamily="18" charset="0"/>
              </a:rPr>
              <a:t>makes testis refractory) </a:t>
            </a:r>
          </a:p>
        </p:txBody>
      </p:sp>
      <p:grpSp>
        <p:nvGrpSpPr>
          <p:cNvPr id="8" name="Group 38"/>
          <p:cNvGrpSpPr/>
          <p:nvPr/>
        </p:nvGrpSpPr>
        <p:grpSpPr>
          <a:xfrm>
            <a:off x="2555776" y="-171400"/>
            <a:ext cx="2051720" cy="836712"/>
            <a:chOff x="395536" y="188639"/>
            <a:chExt cx="3240363" cy="1567986"/>
          </a:xfrm>
        </p:grpSpPr>
        <p:pic>
          <p:nvPicPr>
            <p:cNvPr id="103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17379" r="21806"/>
            <a:stretch>
              <a:fillRect/>
            </a:stretch>
          </p:blipFill>
          <p:spPr bwMode="auto">
            <a:xfrm rot="16200000">
              <a:off x="225176" y="431009"/>
              <a:ext cx="1368151" cy="1027432"/>
            </a:xfrm>
            <a:prstGeom prst="rect">
              <a:avLst/>
            </a:prstGeom>
            <a:noFill/>
          </p:spPr>
        </p:pic>
        <p:pic>
          <p:nvPicPr>
            <p:cNvPr id="104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1160" r="15985"/>
            <a:stretch>
              <a:fillRect/>
            </a:stretch>
          </p:blipFill>
          <p:spPr bwMode="auto">
            <a:xfrm rot="15030899">
              <a:off x="657003" y="383541"/>
              <a:ext cx="1414065" cy="1027432"/>
            </a:xfrm>
            <a:prstGeom prst="rect">
              <a:avLst/>
            </a:prstGeom>
            <a:noFill/>
          </p:spPr>
        </p:pic>
        <p:pic>
          <p:nvPicPr>
            <p:cNvPr id="105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1557" r="16958"/>
            <a:stretch>
              <a:fillRect/>
            </a:stretch>
          </p:blipFill>
          <p:spPr bwMode="auto">
            <a:xfrm rot="13886705">
              <a:off x="1133791" y="525838"/>
              <a:ext cx="1383225" cy="1027432"/>
            </a:xfrm>
            <a:prstGeom prst="rect">
              <a:avLst/>
            </a:prstGeom>
            <a:noFill/>
          </p:spPr>
        </p:pic>
        <p:pic>
          <p:nvPicPr>
            <p:cNvPr id="112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16780" r="19205"/>
            <a:stretch>
              <a:fillRect/>
            </a:stretch>
          </p:blipFill>
          <p:spPr bwMode="auto">
            <a:xfrm rot="16200000" flipV="1">
              <a:off x="2402102" y="395004"/>
              <a:ext cx="1440161" cy="1027432"/>
            </a:xfrm>
            <a:prstGeom prst="rect">
              <a:avLst/>
            </a:prstGeom>
            <a:noFill/>
          </p:spPr>
        </p:pic>
        <p:pic>
          <p:nvPicPr>
            <p:cNvPr id="113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13491" r="18686"/>
            <a:stretch>
              <a:fillRect/>
            </a:stretch>
          </p:blipFill>
          <p:spPr bwMode="auto">
            <a:xfrm rot="17369101" flipV="1">
              <a:off x="1865587" y="480002"/>
              <a:ext cx="1525814" cy="1027432"/>
            </a:xfrm>
            <a:prstGeom prst="rect">
              <a:avLst/>
            </a:prstGeom>
            <a:noFill/>
          </p:spPr>
        </p:pic>
        <p:pic>
          <p:nvPicPr>
            <p:cNvPr id="114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7073" r="10426"/>
            <a:stretch>
              <a:fillRect/>
            </a:stretch>
          </p:blipFill>
          <p:spPr bwMode="auto">
            <a:xfrm rot="18513295" flipV="1">
              <a:off x="1587452" y="406368"/>
              <a:ext cx="1406087" cy="1027432"/>
            </a:xfrm>
            <a:prstGeom prst="rect">
              <a:avLst/>
            </a:prstGeom>
            <a:noFill/>
          </p:spPr>
        </p:pic>
      </p:grpSp>
      <p:sp>
        <p:nvSpPr>
          <p:cNvPr id="115" name="TextBox 114"/>
          <p:cNvSpPr txBox="1"/>
          <p:nvPr/>
        </p:nvSpPr>
        <p:spPr>
          <a:xfrm>
            <a:off x="107504" y="116632"/>
            <a:ext cx="2892860" cy="523220"/>
          </a:xfrm>
          <a:prstGeom prst="rect">
            <a:avLst/>
          </a:prstGeom>
          <a:solidFill>
            <a:srgbClr val="9E004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Bernard MT Condensed" pitchFamily="18" charset="0"/>
              </a:rPr>
              <a:t>If WRONG</a:t>
            </a: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</a:t>
            </a: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Bernard MT Condensed" pitchFamily="18" charset="0"/>
              </a:rPr>
              <a:t>INFERTILITY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500826" y="6273641"/>
            <a:ext cx="2571768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</a:rPr>
              <a:t>MALE INFERTILITY</a:t>
            </a:r>
          </a:p>
        </p:txBody>
      </p:sp>
      <p:grpSp>
        <p:nvGrpSpPr>
          <p:cNvPr id="9" name="Group 83"/>
          <p:cNvGrpSpPr/>
          <p:nvPr/>
        </p:nvGrpSpPr>
        <p:grpSpPr>
          <a:xfrm>
            <a:off x="6948264" y="4998945"/>
            <a:ext cx="2195736" cy="692696"/>
            <a:chOff x="6948264" y="5114856"/>
            <a:chExt cx="2195736" cy="692696"/>
          </a:xfrm>
        </p:grpSpPr>
        <p:sp>
          <p:nvSpPr>
            <p:cNvPr id="118" name="Rectangular Callout 117"/>
            <p:cNvSpPr/>
            <p:nvPr/>
          </p:nvSpPr>
          <p:spPr>
            <a:xfrm>
              <a:off x="6948264" y="5114856"/>
              <a:ext cx="2088232" cy="692696"/>
            </a:xfrm>
            <a:prstGeom prst="wedgeRectCallout">
              <a:avLst>
                <a:gd name="adj1" fmla="val -43439"/>
                <a:gd name="adj2" fmla="val -220577"/>
              </a:avLst>
            </a:prstGeom>
            <a:solidFill>
              <a:srgbClr val="EEECE1"/>
            </a:solidFill>
            <a:ln w="12700">
              <a:solidFill>
                <a:srgbClr val="9E0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962056" y="5133192"/>
              <a:ext cx="2181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dirty="0">
                  <a:solidFill>
                    <a:srgbClr val="FF0000"/>
                  </a:solidFill>
                  <a:latin typeface="Bernard MT Condensed" pitchFamily="18" charset="0"/>
                </a:rPr>
                <a:t>1. </a:t>
              </a:r>
              <a:r>
                <a:rPr lang="en-US" dirty="0">
                  <a:latin typeface="Bernard MT Condensed" pitchFamily="18" charset="0"/>
                </a:rPr>
                <a:t>Problems related to Hormone Production</a:t>
              </a: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6876256" y="3284984"/>
            <a:ext cx="209587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ernard MT Condensed" pitchFamily="18" charset="0"/>
              </a:rPr>
              <a:t>PRE-TESTICULAR</a:t>
            </a:r>
          </a:p>
        </p:txBody>
      </p:sp>
      <p:grpSp>
        <p:nvGrpSpPr>
          <p:cNvPr id="10" name="Group 82"/>
          <p:cNvGrpSpPr/>
          <p:nvPr/>
        </p:nvGrpSpPr>
        <p:grpSpPr>
          <a:xfrm>
            <a:off x="1411648" y="5445224"/>
            <a:ext cx="2088232" cy="693840"/>
            <a:chOff x="1411648" y="5445224"/>
            <a:chExt cx="2088232" cy="693840"/>
          </a:xfrm>
        </p:grpSpPr>
        <p:sp>
          <p:nvSpPr>
            <p:cNvPr id="122" name="Rectangular Callout 121"/>
            <p:cNvSpPr/>
            <p:nvPr/>
          </p:nvSpPr>
          <p:spPr>
            <a:xfrm>
              <a:off x="1411648" y="5445224"/>
              <a:ext cx="2088232" cy="693840"/>
            </a:xfrm>
            <a:prstGeom prst="wedgeRectCallout">
              <a:avLst>
                <a:gd name="adj1" fmla="val 45889"/>
                <a:gd name="adj2" fmla="val -91419"/>
              </a:avLst>
            </a:prstGeom>
            <a:solidFill>
              <a:srgbClr val="EEECE1"/>
            </a:solidFill>
            <a:ln w="12700">
              <a:solidFill>
                <a:srgbClr val="9E0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481336" y="5554952"/>
              <a:ext cx="20105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>
                <a:lnSpc>
                  <a:spcPts val="1800"/>
                </a:lnSpc>
              </a:pPr>
              <a:r>
                <a:rPr lang="en-US" dirty="0">
                  <a:solidFill>
                    <a:srgbClr val="FF0000"/>
                  </a:solidFill>
                  <a:latin typeface="Bernard MT Condensed" pitchFamily="18" charset="0"/>
                </a:rPr>
                <a:t>2. </a:t>
              </a:r>
              <a:r>
                <a:rPr lang="en-US" dirty="0">
                  <a:latin typeface="Bernard MT Condensed" pitchFamily="18" charset="0"/>
                </a:rPr>
                <a:t>Problems related to Sperm Production</a:t>
              </a: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251520" y="6207695"/>
            <a:ext cx="151216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ernard MT Condensed" pitchFamily="18" charset="0"/>
              </a:rPr>
              <a:t>TESTICULAR</a:t>
            </a:r>
          </a:p>
        </p:txBody>
      </p:sp>
      <p:pic>
        <p:nvPicPr>
          <p:cNvPr id="125" name="Picture 3" descr="C:\Documents and Settings\DR.OMNIA\My Documents\My Pictures\eee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32" b="769"/>
          <a:stretch>
            <a:fillRect/>
          </a:stretch>
        </p:blipFill>
        <p:spPr bwMode="auto">
          <a:xfrm flipH="1">
            <a:off x="216024" y="1014381"/>
            <a:ext cx="3131840" cy="3278715"/>
          </a:xfrm>
          <a:prstGeom prst="rect">
            <a:avLst/>
          </a:prstGeom>
          <a:noFill/>
        </p:spPr>
      </p:pic>
      <p:grpSp>
        <p:nvGrpSpPr>
          <p:cNvPr id="11" name="Group 80"/>
          <p:cNvGrpSpPr/>
          <p:nvPr/>
        </p:nvGrpSpPr>
        <p:grpSpPr>
          <a:xfrm>
            <a:off x="251520" y="692696"/>
            <a:ext cx="1872208" cy="648072"/>
            <a:chOff x="251520" y="692696"/>
            <a:chExt cx="1872208" cy="648072"/>
          </a:xfrm>
        </p:grpSpPr>
        <p:sp>
          <p:nvSpPr>
            <p:cNvPr id="127" name="Rectangular Callout 126"/>
            <p:cNvSpPr/>
            <p:nvPr/>
          </p:nvSpPr>
          <p:spPr>
            <a:xfrm>
              <a:off x="251520" y="692696"/>
              <a:ext cx="1872208" cy="648072"/>
            </a:xfrm>
            <a:prstGeom prst="wedgeRectCallout">
              <a:avLst>
                <a:gd name="adj1" fmla="val -5693"/>
                <a:gd name="adj2" fmla="val 141867"/>
              </a:avLst>
            </a:prstGeom>
            <a:solidFill>
              <a:srgbClr val="EEECE1"/>
            </a:solidFill>
            <a:ln w="12700">
              <a:solidFill>
                <a:srgbClr val="9E0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51520" y="764704"/>
              <a:ext cx="187220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>
                <a:lnSpc>
                  <a:spcPts val="1800"/>
                </a:lnSpc>
              </a:pPr>
              <a:r>
                <a:rPr lang="en-US" dirty="0">
                  <a:solidFill>
                    <a:srgbClr val="FF0000"/>
                  </a:solidFill>
                  <a:latin typeface="Bernard MT Condensed" pitchFamily="18" charset="0"/>
                </a:rPr>
                <a:t>3. </a:t>
              </a:r>
              <a:r>
                <a:rPr lang="en-US" dirty="0">
                  <a:latin typeface="Bernard MT Condensed" pitchFamily="18" charset="0"/>
                </a:rPr>
                <a:t>Problems of </a:t>
              </a:r>
              <a:br>
                <a:rPr lang="en-US" dirty="0">
                  <a:latin typeface="Bernard MT Condensed" pitchFamily="18" charset="0"/>
                </a:rPr>
              </a:br>
              <a:r>
                <a:rPr lang="en-US" dirty="0">
                  <a:latin typeface="Bernard MT Condensed" pitchFamily="18" charset="0"/>
                </a:rPr>
                <a:t>    Sperm Transport</a:t>
              </a:r>
            </a:p>
          </p:txBody>
        </p:sp>
      </p:grpSp>
      <p:grpSp>
        <p:nvGrpSpPr>
          <p:cNvPr id="12" name="Group 81"/>
          <p:cNvGrpSpPr/>
          <p:nvPr/>
        </p:nvGrpSpPr>
        <p:grpSpPr>
          <a:xfrm>
            <a:off x="315528" y="4617704"/>
            <a:ext cx="2312256" cy="648072"/>
            <a:chOff x="315528" y="4617704"/>
            <a:chExt cx="1952216" cy="648072"/>
          </a:xfrm>
        </p:grpSpPr>
        <p:sp>
          <p:nvSpPr>
            <p:cNvPr id="130" name="Rectangular Callout 129"/>
            <p:cNvSpPr/>
            <p:nvPr/>
          </p:nvSpPr>
          <p:spPr>
            <a:xfrm>
              <a:off x="323528" y="4617704"/>
              <a:ext cx="1944216" cy="648072"/>
            </a:xfrm>
            <a:prstGeom prst="wedgeRectCallout">
              <a:avLst>
                <a:gd name="adj1" fmla="val -41001"/>
                <a:gd name="adj2" fmla="val -180184"/>
              </a:avLst>
            </a:prstGeom>
            <a:solidFill>
              <a:srgbClr val="EEECE1"/>
            </a:solidFill>
            <a:ln w="12700">
              <a:solidFill>
                <a:srgbClr val="9E0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15528" y="4696568"/>
              <a:ext cx="194421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>
                <a:lnSpc>
                  <a:spcPts val="1800"/>
                </a:lnSpc>
              </a:pPr>
              <a:r>
                <a:rPr lang="en-US" dirty="0">
                  <a:solidFill>
                    <a:srgbClr val="FF0000"/>
                  </a:solidFill>
                  <a:latin typeface="Bernard MT Condensed" pitchFamily="18" charset="0"/>
                </a:rPr>
                <a:t>4. </a:t>
              </a:r>
              <a:r>
                <a:rPr lang="en-US" dirty="0">
                  <a:latin typeface="Bernard MT Condensed" pitchFamily="18" charset="0"/>
                </a:rPr>
                <a:t>Problem in Erection </a:t>
              </a:r>
              <a:br>
                <a:rPr lang="en-US" dirty="0">
                  <a:latin typeface="Bernard MT Condensed" pitchFamily="18" charset="0"/>
                </a:rPr>
              </a:br>
              <a:r>
                <a:rPr lang="en-US" dirty="0">
                  <a:latin typeface="Bernard MT Condensed" pitchFamily="18" charset="0"/>
                </a:rPr>
                <a:t>    &amp; Ejaculation</a:t>
              </a: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107504" y="1988840"/>
            <a:ext cx="216024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ernard MT Condensed" pitchFamily="18" charset="0"/>
              </a:rPr>
              <a:t>POST-TESTICULAR</a:t>
            </a:r>
          </a:p>
        </p:txBody>
      </p:sp>
      <p:pic>
        <p:nvPicPr>
          <p:cNvPr id="133" name="Picture 2" descr="See full size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5494" y="3890429"/>
            <a:ext cx="857256" cy="1143008"/>
          </a:xfrm>
          <a:prstGeom prst="rect">
            <a:avLst/>
          </a:prstGeom>
          <a:noFill/>
        </p:spPr>
      </p:pic>
      <p:pic>
        <p:nvPicPr>
          <p:cNvPr id="134" name="Picture 2" descr="See full size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29" y="5214950"/>
            <a:ext cx="750099" cy="1000132"/>
          </a:xfrm>
          <a:prstGeom prst="rect">
            <a:avLst/>
          </a:prstGeom>
          <a:noFill/>
        </p:spPr>
      </p:pic>
      <p:pic>
        <p:nvPicPr>
          <p:cNvPr id="135" name="Picture 2" descr="See full size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3714752"/>
            <a:ext cx="750099" cy="1000132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4355976" y="5301208"/>
            <a:ext cx="648072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Bernard MT Condensed" pitchFamily="18" charset="0"/>
              </a:rPr>
              <a:t>5DHT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100" grpId="0"/>
      <p:bldP spid="100" grpId="1"/>
      <p:bldP spid="101" grpId="0"/>
      <p:bldP spid="101" grpId="1"/>
      <p:bldP spid="115" grpId="0" animBg="1"/>
      <p:bldP spid="115" grpId="1" animBg="1"/>
      <p:bldP spid="116" grpId="0" animBg="1"/>
      <p:bldP spid="120" grpId="0" animBg="1"/>
      <p:bldP spid="124" grpId="0" animBg="1"/>
      <p:bldP spid="1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5436096" y="2204864"/>
            <a:ext cx="3707904" cy="4134502"/>
            <a:chOff x="5436096" y="2240312"/>
            <a:chExt cx="3707904" cy="3668317"/>
          </a:xfrm>
        </p:grpSpPr>
        <p:sp>
          <p:nvSpPr>
            <p:cNvPr id="51" name="Rectangle 50"/>
            <p:cNvSpPr/>
            <p:nvPr/>
          </p:nvSpPr>
          <p:spPr>
            <a:xfrm>
              <a:off x="5436096" y="4256536"/>
              <a:ext cx="3707904" cy="165209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8000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  <a:buSzPct val="70000"/>
              </a:pPr>
              <a:endParaRPr lang="en-US" sz="2000" b="1" i="1" spc="-40" dirty="0" err="1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  <a:p>
              <a:pPr algn="ctr"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>
                  <a:solidFill>
                    <a:srgbClr val="0070C0"/>
                  </a:solidFill>
                  <a:latin typeface="Arial Narrow" pitchFamily="34" charset="0"/>
                  <a:sym typeface="Wingdings 3"/>
                </a:rPr>
                <a:t> Antioxidants; e.g. </a:t>
              </a:r>
              <a:r>
                <a:rPr lang="en-US" sz="2000" b="1" i="1" spc="-40" dirty="0" err="1">
                  <a:solidFill>
                    <a:srgbClr val="0070C0"/>
                  </a:solidFill>
                  <a:latin typeface="Arial Narrow" pitchFamily="34" charset="0"/>
                  <a:sym typeface="Wingdings 3"/>
                </a:rPr>
                <a:t>vit</a:t>
              </a:r>
              <a:r>
                <a:rPr lang="en-US" sz="2000" b="1" i="1" spc="-40" dirty="0">
                  <a:solidFill>
                    <a:srgbClr val="0070C0"/>
                  </a:solidFill>
                  <a:latin typeface="Arial Narrow" pitchFamily="34" charset="0"/>
                  <a:sym typeface="Wingdings 3"/>
                </a:rPr>
                <a:t>. E, </a:t>
              </a:r>
              <a:r>
                <a:rPr lang="en-US" sz="2000" b="1" i="1" spc="-40" dirty="0" err="1">
                  <a:solidFill>
                    <a:srgbClr val="0070C0"/>
                  </a:solidFill>
                  <a:latin typeface="Arial Narrow" pitchFamily="34" charset="0"/>
                  <a:sym typeface="Wingdings 3"/>
                </a:rPr>
                <a:t>vit</a:t>
              </a:r>
              <a:r>
                <a:rPr lang="en-US" sz="2000" b="1" i="1" spc="-40" dirty="0">
                  <a:solidFill>
                    <a:srgbClr val="0070C0"/>
                  </a:solidFill>
                  <a:latin typeface="Arial Narrow" pitchFamily="34" charset="0"/>
                  <a:sym typeface="Wingdings 3"/>
                </a:rPr>
                <a:t>. C</a:t>
              </a:r>
            </a:p>
            <a:p>
              <a:pPr algn="ctr"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>
                  <a:solidFill>
                    <a:srgbClr val="0070C0"/>
                  </a:solidFill>
                  <a:latin typeface="Arial Narrow" pitchFamily="34" charset="0"/>
                  <a:sym typeface="Wingdings 3"/>
                </a:rPr>
                <a:t> Zinc Supplements</a:t>
              </a:r>
            </a:p>
            <a:p>
              <a:pPr algn="ctr"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>
                  <a:solidFill>
                    <a:srgbClr val="0070C0"/>
                  </a:solidFill>
                  <a:latin typeface="Arial Narrow" pitchFamily="34" charset="0"/>
                  <a:sym typeface="Wingdings 3"/>
                </a:rPr>
                <a:t> Folic acid</a:t>
              </a:r>
            </a:p>
            <a:p>
              <a:pPr algn="ctr"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>
                  <a:solidFill>
                    <a:srgbClr val="0070C0"/>
                  </a:solidFill>
                  <a:latin typeface="Arial Narrow" pitchFamily="34" charset="0"/>
                  <a:sym typeface="Wingdings 3"/>
                </a:rPr>
                <a:t> L-</a:t>
              </a:r>
              <a:r>
                <a:rPr lang="en-US" sz="2000" b="1" i="1" spc="-40" dirty="0" err="1">
                  <a:solidFill>
                    <a:srgbClr val="0070C0"/>
                  </a:solidFill>
                  <a:latin typeface="Arial Narrow" pitchFamily="34" charset="0"/>
                  <a:sym typeface="Wingdings 3"/>
                </a:rPr>
                <a:t>Carnitine</a:t>
              </a:r>
              <a:endParaRPr lang="en-US" sz="2000" b="1" i="1" spc="-40" dirty="0">
                <a:solidFill>
                  <a:srgbClr val="0070C0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300"/>
                </a:lnSpc>
                <a:buSzPct val="70000"/>
              </a:pPr>
              <a:endParaRPr lang="en-US" sz="2000" b="1" i="1" spc="-40" dirty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</p:txBody>
        </p:sp>
        <p:cxnSp>
          <p:nvCxnSpPr>
            <p:cNvPr id="139" name="Straight Arrow Connector 138"/>
            <p:cNvCxnSpPr/>
            <p:nvPr/>
          </p:nvCxnSpPr>
          <p:spPr>
            <a:xfrm rot="5400000">
              <a:off x="4501356" y="3239650"/>
              <a:ext cx="2000264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8"/>
          <p:cNvGrpSpPr/>
          <p:nvPr/>
        </p:nvGrpSpPr>
        <p:grpSpPr>
          <a:xfrm rot="13700698">
            <a:off x="44104" y="-189738"/>
            <a:ext cx="1512167" cy="1944216"/>
            <a:chOff x="3186862" y="3717032"/>
            <a:chExt cx="3082311" cy="2952328"/>
          </a:xfrm>
        </p:grpSpPr>
        <p:grpSp>
          <p:nvGrpSpPr>
            <p:cNvPr id="4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5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2" name="TextBox 111"/>
          <p:cNvSpPr txBox="1"/>
          <p:nvPr/>
        </p:nvSpPr>
        <p:spPr>
          <a:xfrm>
            <a:off x="2000232" y="285728"/>
            <a:ext cx="4857784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ernard MT Condensed" pitchFamily="18" charset="0"/>
              </a:rPr>
              <a:t>DRUG TREATMENT OF MALE INFERTILITY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318653" y="1141777"/>
            <a:ext cx="2428892" cy="430887"/>
          </a:xfrm>
          <a:prstGeom prst="rect">
            <a:avLst/>
          </a:prstGeom>
          <a:solidFill>
            <a:srgbClr val="D20069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Bernard MT Condensed" pitchFamily="18" charset="0"/>
              </a:rPr>
              <a:t>HORMONAL THERAPY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500694" y="1130842"/>
            <a:ext cx="3000396" cy="430887"/>
          </a:xfrm>
          <a:prstGeom prst="rect">
            <a:avLst/>
          </a:prstGeom>
          <a:solidFill>
            <a:srgbClr val="D20069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Bernard MT Condensed" pitchFamily="18" charset="0"/>
              </a:rPr>
              <a:t>NON-HORMONAL THERAPY</a:t>
            </a:r>
          </a:p>
        </p:txBody>
      </p:sp>
      <p:pic>
        <p:nvPicPr>
          <p:cNvPr id="115" name="Picture 2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42900"/>
            <a:ext cx="857256" cy="1143008"/>
          </a:xfrm>
          <a:prstGeom prst="rect">
            <a:avLst/>
          </a:prstGeom>
          <a:noFill/>
        </p:spPr>
      </p:pic>
      <p:sp>
        <p:nvSpPr>
          <p:cNvPr id="125" name="TextBox 124"/>
          <p:cNvSpPr txBox="1"/>
          <p:nvPr/>
        </p:nvSpPr>
        <p:spPr>
          <a:xfrm>
            <a:off x="84617" y="5895286"/>
            <a:ext cx="6468057" cy="977191"/>
          </a:xfrm>
          <a:prstGeom prst="rect">
            <a:avLst/>
          </a:prstGeom>
          <a:solidFill>
            <a:srgbClr val="FFFFCC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SzPct val="70000"/>
              <a:buBlip>
                <a:blip r:embed="rId3"/>
              </a:buBlip>
            </a:pPr>
            <a:r>
              <a:rPr lang="en-US" sz="2200" spc="-40" dirty="0">
                <a:latin typeface="Bernard MT Condensed" pitchFamily="18" charset="0"/>
              </a:rPr>
              <a:t>Hypergonadotrophic  Hypogonadism </a:t>
            </a:r>
            <a:r>
              <a:rPr lang="en-US" sz="2200" b="1" spc="-40" dirty="0">
                <a:latin typeface="Arial Narrow" pitchFamily="34" charset="0"/>
                <a:sym typeface="Wingdings 3"/>
              </a:rPr>
              <a:t>(Testicular dysfunction)  1</a:t>
            </a:r>
            <a:r>
              <a:rPr lang="en-US" sz="2200" b="1" spc="-40" baseline="30000" dirty="0">
                <a:latin typeface="Arial Narrow" pitchFamily="34" charset="0"/>
                <a:sym typeface="Wingdings 3"/>
              </a:rPr>
              <a:t>ry</a:t>
            </a:r>
            <a:r>
              <a:rPr lang="en-US" sz="2200" b="1" spc="-40" dirty="0">
                <a:latin typeface="Arial Narrow" pitchFamily="34" charset="0"/>
                <a:sym typeface="Wingdings 3"/>
              </a:rPr>
              <a:t> Hypogonadism  (</a:t>
            </a:r>
            <a:r>
              <a:rPr lang="en-US" sz="2000" b="1" dirty="0">
                <a:latin typeface="Arial Narrow" pitchFamily="34" charset="0"/>
                <a:sym typeface="Wingdings 3"/>
              </a:rPr>
              <a:t>T &amp;LH )  </a:t>
            </a:r>
            <a:r>
              <a:rPr lang="en-US" sz="2000" b="1" i="1" spc="-40" dirty="0">
                <a:solidFill>
                  <a:srgbClr val="A50021"/>
                </a:solidFill>
                <a:latin typeface="Arial Narrow" pitchFamily="34" charset="0"/>
                <a:sym typeface="Wingdings 3"/>
              </a:rPr>
              <a:t>Assisted Reproduction (no treatment )</a:t>
            </a:r>
            <a:endParaRPr lang="en-US" sz="2000" b="1" i="1" spc="-40" dirty="0">
              <a:solidFill>
                <a:srgbClr val="A50021"/>
              </a:solidFill>
              <a:latin typeface="Arial Narrow" pitchFamily="34" charset="0"/>
            </a:endParaRPr>
          </a:p>
        </p:txBody>
      </p:sp>
      <p:grpSp>
        <p:nvGrpSpPr>
          <p:cNvPr id="11" name="Group 128"/>
          <p:cNvGrpSpPr/>
          <p:nvPr/>
        </p:nvGrpSpPr>
        <p:grpSpPr>
          <a:xfrm>
            <a:off x="3727625" y="747393"/>
            <a:ext cx="1773069" cy="401191"/>
            <a:chOff x="3727623" y="747393"/>
            <a:chExt cx="1773069" cy="401191"/>
          </a:xfrm>
        </p:grpSpPr>
        <p:cxnSp>
          <p:nvCxnSpPr>
            <p:cNvPr id="127" name="Straight Arrow Connector 126"/>
            <p:cNvCxnSpPr>
              <a:stCxn id="112" idx="2"/>
            </p:cNvCxnSpPr>
            <p:nvPr/>
          </p:nvCxnSpPr>
          <p:spPr>
            <a:xfrm rot="16200000" flipH="1">
              <a:off x="4767113" y="409404"/>
              <a:ext cx="395590" cy="107156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rot="5400000">
              <a:off x="3976315" y="504301"/>
              <a:ext cx="395591" cy="892975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54"/>
          <p:cNvGrpSpPr/>
          <p:nvPr/>
        </p:nvGrpSpPr>
        <p:grpSpPr>
          <a:xfrm>
            <a:off x="727227" y="1571612"/>
            <a:ext cx="8131053" cy="645201"/>
            <a:chOff x="727227" y="1571612"/>
            <a:chExt cx="8131053" cy="645201"/>
          </a:xfrm>
        </p:grpSpPr>
        <p:sp>
          <p:nvSpPr>
            <p:cNvPr id="116" name="TextBox 115"/>
            <p:cNvSpPr txBox="1"/>
            <p:nvPr/>
          </p:nvSpPr>
          <p:spPr>
            <a:xfrm>
              <a:off x="727227" y="1785926"/>
              <a:ext cx="1143008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A50021"/>
                  </a:solidFill>
                  <a:latin typeface="Bernard MT Condensed" pitchFamily="18" charset="0"/>
                </a:rPr>
                <a:t>SPECIFIC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073009" y="1785926"/>
              <a:ext cx="1357322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A50021"/>
                  </a:solidFill>
                  <a:latin typeface="Bernard MT Condensed" pitchFamily="18" charset="0"/>
                </a:rPr>
                <a:t>EMPERICAL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214942" y="1785926"/>
              <a:ext cx="1357322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>
                  <a:solidFill>
                    <a:srgbClr val="A50021"/>
                  </a:solidFill>
                  <a:latin typeface="Bernard MT Condensed" pitchFamily="18" charset="0"/>
                </a:rPr>
                <a:t>EMPERICAL</a:t>
              </a:r>
              <a:endParaRPr lang="en-US" sz="2200" dirty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715272" y="1785926"/>
              <a:ext cx="1143008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A50021"/>
                  </a:solidFill>
                  <a:latin typeface="Bernard MT Condensed" pitchFamily="18" charset="0"/>
                </a:rPr>
                <a:t>SPECIFIC</a:t>
              </a:r>
            </a:p>
          </p:txBody>
        </p:sp>
        <p:cxnSp>
          <p:nvCxnSpPr>
            <p:cNvPr id="131" name="Straight Arrow Connector 130"/>
            <p:cNvCxnSpPr/>
            <p:nvPr/>
          </p:nvCxnSpPr>
          <p:spPr>
            <a:xfrm rot="5400000">
              <a:off x="8333250" y="1713694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rot="5400000">
              <a:off x="5358612" y="1713694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rot="5400000">
              <a:off x="3571074" y="1713694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 rot="5400000">
              <a:off x="1189450" y="1713694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55"/>
          <p:cNvGrpSpPr/>
          <p:nvPr/>
        </p:nvGrpSpPr>
        <p:grpSpPr>
          <a:xfrm>
            <a:off x="0" y="2214554"/>
            <a:ext cx="9008534" cy="2479358"/>
            <a:chOff x="0" y="2214554"/>
            <a:chExt cx="9008534" cy="2479358"/>
          </a:xfrm>
        </p:grpSpPr>
        <p:sp>
          <p:nvSpPr>
            <p:cNvPr id="53" name="TextBox 52"/>
            <p:cNvSpPr txBox="1"/>
            <p:nvPr/>
          </p:nvSpPr>
          <p:spPr>
            <a:xfrm>
              <a:off x="5508104" y="2344551"/>
              <a:ext cx="3500430" cy="2349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2200" b="1" spc="-40" dirty="0">
                  <a:latin typeface="Arial Narrow" pitchFamily="34" charset="0"/>
                </a:rPr>
                <a:t>Erectile Dysfunction </a:t>
              </a:r>
              <a:r>
                <a:rPr lang="en-US" sz="2200" b="1" spc="-40" dirty="0">
                  <a:latin typeface="Arial Narrow" pitchFamily="34" charset="0"/>
                  <a:sym typeface="Wingdings 3"/>
                </a:rPr>
                <a:t></a:t>
              </a:r>
              <a:r>
                <a:rPr lang="en-US" sz="2000" b="1" i="1" spc="-40" dirty="0">
                  <a:solidFill>
                    <a:srgbClr val="A50021"/>
                  </a:solidFill>
                  <a:latin typeface="Arial Narrow" pitchFamily="34" charset="0"/>
                </a:rPr>
                <a:t>PDE 5  inhibitors, e.g., sildenafil (</a:t>
              </a:r>
              <a:r>
                <a:rPr lang="en-US" sz="2000" b="1" i="1" spc="-40" dirty="0" err="1">
                  <a:solidFill>
                    <a:srgbClr val="A50021"/>
                  </a:solidFill>
                  <a:latin typeface="Arial Narrow" pitchFamily="34" charset="0"/>
                </a:rPr>
                <a:t>viagra</a:t>
              </a:r>
              <a:r>
                <a:rPr lang="en-US" sz="2000" b="1" i="1" spc="-40" dirty="0">
                  <a:solidFill>
                    <a:srgbClr val="A50021"/>
                  </a:solidFill>
                  <a:latin typeface="Arial Narrow" pitchFamily="34" charset="0"/>
                </a:rPr>
                <a:t>),</a:t>
              </a:r>
              <a:r>
                <a:rPr lang="en-US" sz="2000" b="1" i="1" spc="-40" dirty="0" err="1">
                  <a:solidFill>
                    <a:srgbClr val="A50021"/>
                  </a:solidFill>
                  <a:latin typeface="Arial Narrow" pitchFamily="34" charset="0"/>
                </a:rPr>
                <a:t>vardenafil</a:t>
              </a:r>
              <a:r>
                <a:rPr lang="en-US" sz="2000" b="1" i="1" spc="-40" dirty="0">
                  <a:solidFill>
                    <a:srgbClr val="A50021"/>
                  </a:solidFill>
                  <a:latin typeface="Arial Narrow" pitchFamily="34" charset="0"/>
                </a:rPr>
                <a:t> (</a:t>
              </a:r>
              <a:r>
                <a:rPr lang="en-US" sz="2000" b="1" i="1" spc="-40" dirty="0" err="1">
                  <a:solidFill>
                    <a:srgbClr val="A50021"/>
                  </a:solidFill>
                  <a:latin typeface="Arial Narrow" pitchFamily="34" charset="0"/>
                </a:rPr>
                <a:t>levitra</a:t>
              </a:r>
              <a:r>
                <a:rPr lang="en-US" sz="2000" b="1" i="1" spc="-40" dirty="0">
                  <a:solidFill>
                    <a:srgbClr val="A50021"/>
                  </a:solidFill>
                  <a:latin typeface="Arial Narrow" pitchFamily="34" charset="0"/>
                </a:rPr>
                <a:t>), </a:t>
              </a:r>
              <a:r>
                <a:rPr lang="en-US" sz="2000" b="1" i="1" spc="-40" dirty="0" err="1">
                  <a:solidFill>
                    <a:srgbClr val="A50021"/>
                  </a:solidFill>
                  <a:latin typeface="Arial Narrow" pitchFamily="34" charset="0"/>
                </a:rPr>
                <a:t>tadalafil</a:t>
              </a:r>
              <a:r>
                <a:rPr lang="en-US" sz="2000" b="1" i="1" spc="-40" dirty="0">
                  <a:solidFill>
                    <a:srgbClr val="A50021"/>
                  </a:solidFill>
                  <a:latin typeface="Arial Narrow" pitchFamily="34" charset="0"/>
                </a:rPr>
                <a:t> (</a:t>
              </a:r>
              <a:r>
                <a:rPr lang="en-US" sz="2000" b="1" i="1" spc="-40" dirty="0" err="1">
                  <a:solidFill>
                    <a:srgbClr val="A50021"/>
                  </a:solidFill>
                  <a:latin typeface="Arial Narrow" pitchFamily="34" charset="0"/>
                </a:rPr>
                <a:t>cialis</a:t>
              </a:r>
              <a:r>
                <a:rPr lang="en-US" sz="2000" b="1" i="1" spc="-40" dirty="0">
                  <a:solidFill>
                    <a:srgbClr val="A50021"/>
                  </a:solidFill>
                  <a:latin typeface="Arial Narrow" pitchFamily="34" charset="0"/>
                </a:rPr>
                <a:t>)          </a:t>
              </a:r>
            </a:p>
            <a:p>
              <a:pPr>
                <a:lnSpc>
                  <a:spcPts val="2200"/>
                </a:lnSpc>
              </a:pPr>
              <a:r>
                <a:rPr lang="en-US" sz="2200" b="1" spc="-40" dirty="0">
                  <a:latin typeface="Arial Narrow" pitchFamily="34" charset="0"/>
                  <a:sym typeface="Wingdings 3"/>
                </a:rPr>
                <a:t>Premature Ejaculation </a:t>
              </a:r>
              <a:r>
                <a:rPr lang="en-US" sz="2000" b="1" i="1" spc="-40" dirty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SSRIs (e.g. fluoxetine “Prozac”)</a:t>
              </a:r>
            </a:p>
            <a:p>
              <a:pPr>
                <a:lnSpc>
                  <a:spcPts val="2200"/>
                </a:lnSpc>
              </a:pPr>
              <a:r>
                <a:rPr lang="en-US" sz="2200" b="1" spc="-40" dirty="0">
                  <a:latin typeface="Arial Narrow" pitchFamily="34" charset="0"/>
                  <a:sym typeface="Wingdings 3"/>
                </a:rPr>
                <a:t>Infection of testes, prostate &amp;</a:t>
              </a:r>
              <a:r>
                <a:rPr lang="en-US" sz="2200" b="1" spc="-40" dirty="0" err="1">
                  <a:latin typeface="Arial Narrow" pitchFamily="34" charset="0"/>
                  <a:sym typeface="Wingdings 3"/>
                </a:rPr>
                <a:t>UTI</a:t>
              </a:r>
              <a:r>
                <a:rPr lang="en-US" sz="2000" b="1" i="1" spc="-40" dirty="0" err="1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Antibiotics</a:t>
              </a:r>
              <a:endParaRPr lang="en-US" sz="2000" b="1" i="1" spc="-40" dirty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0" y="2357430"/>
              <a:ext cx="4427984" cy="1272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2200" b="1" spc="-40" dirty="0">
                  <a:latin typeface="Arial Narrow" pitchFamily="34" charset="0"/>
                </a:rPr>
                <a:t>Hyperprolactinemia </a:t>
              </a:r>
              <a:r>
                <a:rPr lang="en-US" sz="2200" b="1" spc="-40" dirty="0">
                  <a:latin typeface="Arial Narrow" pitchFamily="34" charset="0"/>
                  <a:sym typeface="Wingdings 3"/>
                </a:rPr>
                <a:t></a:t>
              </a:r>
              <a:r>
                <a:rPr lang="en-US" sz="2000" b="1" i="1" spc="-40" dirty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DA</a:t>
              </a:r>
              <a:r>
                <a:rPr lang="en-US" sz="2000" b="1" i="1" spc="-40" baseline="-25000" dirty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2-</a:t>
              </a:r>
              <a:r>
                <a:rPr lang="en-US" sz="2000" b="1" i="1" spc="-40" dirty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Agonists</a:t>
              </a:r>
            </a:p>
            <a:p>
              <a:pPr>
                <a:lnSpc>
                  <a:spcPts val="2300"/>
                </a:lnSpc>
              </a:pPr>
              <a:r>
                <a:rPr lang="en-US" sz="2200" b="1" spc="-40" dirty="0">
                  <a:latin typeface="Arial Narrow" pitchFamily="34" charset="0"/>
                  <a:sym typeface="Wingdings 3"/>
                </a:rPr>
                <a:t>Hypothyroidism </a:t>
              </a:r>
              <a:r>
                <a:rPr lang="en-US" sz="2000" b="1" i="1" spc="-40" dirty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Thyroxine</a:t>
              </a:r>
            </a:p>
            <a:p>
              <a:pPr>
                <a:lnSpc>
                  <a:spcPts val="2300"/>
                </a:lnSpc>
              </a:pPr>
              <a:r>
                <a:rPr lang="en-US" b="1" spc="-40" dirty="0">
                  <a:latin typeface="Arial Narrow" pitchFamily="34" charset="0"/>
                  <a:sym typeface="Wingdings 3"/>
                </a:rPr>
                <a:t>Congenital Adrenal Hyperplasia </a:t>
              </a:r>
              <a:r>
                <a:rPr lang="en-US" b="1" spc="-40" dirty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corticosteroids</a:t>
              </a:r>
              <a:r>
                <a:rPr lang="en-US" b="1" spc="-40" dirty="0"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i="1" spc="-40" dirty="0">
                  <a:latin typeface="Arial Narrow" pitchFamily="34" charset="0"/>
                  <a:sym typeface="Wingdings 3"/>
                </a:rPr>
                <a:t>Glucocorticoids excess</a:t>
              </a:r>
              <a:r>
                <a:rPr lang="en-US" sz="2000" b="1" spc="-40" dirty="0">
                  <a:latin typeface="Arial Narrow" pitchFamily="34" charset="0"/>
                  <a:sym typeface="Wingdings 3"/>
                </a:rPr>
                <a:t>  </a:t>
              </a:r>
              <a:r>
                <a:rPr lang="en-US" sz="2000" b="1" spc="-40" dirty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correct levels</a:t>
              </a:r>
              <a:r>
                <a:rPr lang="en-US" sz="2000" b="1" i="1" spc="-40" dirty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 </a:t>
              </a:r>
              <a:endParaRPr lang="en-US" sz="2000" b="1" i="1" spc="-40" dirty="0">
                <a:solidFill>
                  <a:srgbClr val="A50021"/>
                </a:solidFill>
                <a:latin typeface="Arial Narrow" pitchFamily="34" charset="0"/>
              </a:endParaRPr>
            </a:p>
          </p:txBody>
        </p:sp>
        <p:cxnSp>
          <p:nvCxnSpPr>
            <p:cNvPr id="135" name="Straight Arrow Connector 134"/>
            <p:cNvCxnSpPr/>
            <p:nvPr/>
          </p:nvCxnSpPr>
          <p:spPr>
            <a:xfrm rot="5400000">
              <a:off x="585145" y="2356636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rot="5400000">
              <a:off x="8703319" y="2356636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56"/>
          <p:cNvGrpSpPr/>
          <p:nvPr/>
        </p:nvGrpSpPr>
        <p:grpSpPr>
          <a:xfrm>
            <a:off x="0" y="2001369"/>
            <a:ext cx="5724128" cy="3844736"/>
            <a:chOff x="0" y="2001369"/>
            <a:chExt cx="5724128" cy="3844736"/>
          </a:xfrm>
        </p:grpSpPr>
        <p:sp>
          <p:nvSpPr>
            <p:cNvPr id="124" name="TextBox 123"/>
            <p:cNvSpPr txBox="1"/>
            <p:nvPr/>
          </p:nvSpPr>
          <p:spPr>
            <a:xfrm>
              <a:off x="0" y="3714752"/>
              <a:ext cx="5724128" cy="2131353"/>
            </a:xfrm>
            <a:prstGeom prst="rect">
              <a:avLst/>
            </a:prstGeom>
            <a:solidFill>
              <a:srgbClr val="FFFFCC">
                <a:alpha val="60000"/>
              </a:srgbClr>
            </a:solidFill>
            <a:ln w="28575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400" spc="-40" dirty="0">
                  <a:latin typeface="Bernard MT Condensed" pitchFamily="18" charset="0"/>
                  <a:sym typeface="Wingdings 3"/>
                </a:rPr>
                <a:t>Idiopathic</a:t>
              </a:r>
              <a:r>
                <a:rPr lang="en-US" sz="2800" spc="-40" dirty="0">
                  <a:latin typeface="Bernard MT Condensed" pitchFamily="18" charset="0"/>
                  <a:sym typeface="Wingdings 3"/>
                </a:rPr>
                <a:t> </a:t>
              </a:r>
              <a:r>
                <a:rPr lang="en-US" sz="2800" b="1" spc="-40" dirty="0">
                  <a:latin typeface="Bernard MT Condensed" pitchFamily="18" charset="0"/>
                  <a:sym typeface="Wingdings 3"/>
                </a:rPr>
                <a:t></a:t>
              </a:r>
              <a:r>
                <a:rPr lang="en-US" sz="2000" b="1" i="1" spc="-40" dirty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Androgens, Antiestrogen, </a:t>
              </a:r>
              <a:r>
                <a:rPr lang="en-US" sz="2000" b="1" i="1" spc="-40" dirty="0" err="1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GnH</a:t>
              </a:r>
              <a:r>
                <a:rPr lang="en-US" sz="2000" b="1" i="1" spc="-40" dirty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(FSH)</a:t>
              </a:r>
              <a:endParaRPr lang="en-US" sz="2000" spc="-40" dirty="0">
                <a:latin typeface="Bernard MT Condensed" pitchFamily="18" charset="0"/>
              </a:endParaRP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200" spc="-40" dirty="0">
                  <a:latin typeface="Bernard MT Condensed" pitchFamily="18" charset="0"/>
                </a:rPr>
                <a:t> </a:t>
              </a:r>
              <a:r>
                <a:rPr lang="en-US" sz="2200" spc="-40" dirty="0" err="1">
                  <a:latin typeface="Bernard MT Condensed" pitchFamily="18" charset="0"/>
                </a:rPr>
                <a:t>Euogonadotrophic</a:t>
              </a:r>
              <a:r>
                <a:rPr lang="en-US" sz="2200" spc="-40" dirty="0">
                  <a:latin typeface="Bernard MT Condensed" pitchFamily="18" charset="0"/>
                </a:rPr>
                <a:t>  Hypogonadism </a:t>
              </a:r>
              <a:r>
                <a:rPr lang="en-US" sz="2200" b="1" spc="-40" dirty="0">
                  <a:latin typeface="Arial Narrow" pitchFamily="34" charset="0"/>
                  <a:sym typeface="Wingdings 3"/>
                </a:rPr>
                <a:t> </a:t>
              </a:r>
              <a:br>
                <a:rPr lang="en-US" sz="2200" b="1" spc="-40" dirty="0">
                  <a:latin typeface="Arial Narrow" pitchFamily="34" charset="0"/>
                  <a:sym typeface="Wingdings 3"/>
                </a:rPr>
              </a:br>
              <a:r>
                <a:rPr lang="en-US" sz="2200" b="1" spc="-40" dirty="0"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i="1" spc="-40" dirty="0">
                  <a:latin typeface="Arial Narrow" pitchFamily="34" charset="0"/>
                  <a:sym typeface="Wingdings 3"/>
                </a:rPr>
                <a:t>(</a:t>
              </a:r>
              <a:r>
                <a:rPr lang="en-US" sz="2000" b="1" i="1" dirty="0">
                  <a:latin typeface="Arial Narrow" pitchFamily="34" charset="0"/>
                  <a:sym typeface="Wingdings 3"/>
                </a:rPr>
                <a:t>T only) </a:t>
              </a:r>
              <a:r>
                <a:rPr lang="en-US" sz="2000" b="1" i="1" spc="-40" dirty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Antiestrogens (SERMs &amp; </a:t>
              </a:r>
              <a:r>
                <a:rPr lang="en-US" b="1" i="1" spc="-40" dirty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Aromatase Inhibitors</a:t>
              </a:r>
              <a:r>
                <a:rPr lang="en-US" sz="2000" b="1" i="1" spc="-40" dirty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)</a:t>
              </a:r>
            </a:p>
            <a:p>
              <a:pPr>
                <a:lnSpc>
                  <a:spcPts val="2100"/>
                </a:lnSpc>
                <a:spcBef>
                  <a:spcPts val="600"/>
                </a:spcBef>
                <a:buSzPct val="70000"/>
                <a:buBlip>
                  <a:blip r:embed="rId3"/>
                </a:buBlip>
              </a:pPr>
              <a:r>
                <a:rPr lang="en-US" sz="2200" spc="-40" dirty="0">
                  <a:latin typeface="Bernard MT Condensed" pitchFamily="18" charset="0"/>
                  <a:sym typeface="Wingdings 3"/>
                </a:rPr>
                <a:t> </a:t>
              </a:r>
              <a:r>
                <a:rPr lang="en-US" sz="2200" spc="-40" dirty="0" err="1">
                  <a:latin typeface="Bernard MT Condensed" pitchFamily="18" charset="0"/>
                  <a:sym typeface="Wingdings 3"/>
                </a:rPr>
                <a:t>Hypogonadotrophic</a:t>
              </a:r>
              <a:r>
                <a:rPr lang="en-US" sz="2200" spc="-40" dirty="0">
                  <a:latin typeface="Bernard MT Condensed" pitchFamily="18" charset="0"/>
                  <a:sym typeface="Wingdings 3"/>
                </a:rPr>
                <a:t> hypogonadism</a:t>
              </a:r>
              <a:r>
                <a:rPr lang="en-US" sz="2400" dirty="0">
                  <a:latin typeface="Bernard MT Condensed" pitchFamily="18" charset="0"/>
                </a:rPr>
                <a:t> </a:t>
              </a:r>
              <a:r>
                <a:rPr lang="en-US" sz="2200" b="1" spc="-40" dirty="0">
                  <a:latin typeface="Arial Narrow" pitchFamily="34" charset="0"/>
                  <a:sym typeface="Wingdings 3"/>
                </a:rPr>
                <a:t> 2</a:t>
              </a:r>
              <a:r>
                <a:rPr lang="en-US" sz="2200" b="1" spc="-40" baseline="30000" dirty="0">
                  <a:latin typeface="Arial Narrow" pitchFamily="34" charset="0"/>
                  <a:sym typeface="Wingdings 3"/>
                </a:rPr>
                <a:t>ndry </a:t>
              </a:r>
              <a:r>
                <a:rPr lang="en-US" sz="2200" b="1" spc="-40" dirty="0">
                  <a:latin typeface="Arial Narrow" pitchFamily="34" charset="0"/>
                  <a:sym typeface="Wingdings 3"/>
                </a:rPr>
                <a:t>    </a:t>
              </a:r>
              <a:br>
                <a:rPr lang="en-US" sz="2200" b="1" spc="-40" dirty="0">
                  <a:latin typeface="Arial Narrow" pitchFamily="34" charset="0"/>
                  <a:sym typeface="Wingdings 3"/>
                </a:rPr>
              </a:br>
              <a:r>
                <a:rPr lang="en-US" sz="2200" b="1" spc="-40" dirty="0">
                  <a:latin typeface="Arial Narrow" pitchFamily="34" charset="0"/>
                  <a:sym typeface="Wingdings 3"/>
                </a:rPr>
                <a:t>   </a:t>
              </a:r>
              <a:r>
                <a:rPr lang="en-US" sz="2000" b="1" i="1" spc="-40" dirty="0">
                  <a:latin typeface="Arial Narrow" pitchFamily="34" charset="0"/>
                  <a:sym typeface="Wingdings 3"/>
                </a:rPr>
                <a:t>Hypogonadism (</a:t>
              </a:r>
              <a:r>
                <a:rPr lang="en-US" sz="2000" b="1" i="1" spc="-40" dirty="0" err="1">
                  <a:latin typeface="Arial Narrow" pitchFamily="34" charset="0"/>
                  <a:sym typeface="Wingdings 3"/>
                </a:rPr>
                <a:t>Hypothalamo</a:t>
              </a:r>
              <a:r>
                <a:rPr lang="en-US" sz="2000" b="1" i="1" spc="-40" dirty="0">
                  <a:latin typeface="Arial Narrow" pitchFamily="34" charset="0"/>
                  <a:sym typeface="Wingdings 3"/>
                </a:rPr>
                <a:t>-Pituitary ) </a:t>
              </a:r>
            </a:p>
            <a:p>
              <a:pPr>
                <a:lnSpc>
                  <a:spcPts val="2100"/>
                </a:lnSpc>
                <a:buSzPct val="70000"/>
              </a:pPr>
              <a:r>
                <a:rPr lang="en-US" sz="2000" b="1" i="1" spc="-40" dirty="0">
                  <a:latin typeface="Arial Narrow" pitchFamily="34" charset="0"/>
                  <a:sym typeface="Wingdings 3"/>
                </a:rPr>
                <a:t>   (</a:t>
              </a:r>
              <a:r>
                <a:rPr lang="en-US" sz="2000" b="1" i="1" dirty="0">
                  <a:latin typeface="Arial Narrow" pitchFamily="34" charset="0"/>
                  <a:sym typeface="Wingdings 3"/>
                </a:rPr>
                <a:t>T &amp;  FSH / LH </a:t>
              </a:r>
              <a:r>
                <a:rPr lang="en-US" sz="2400" b="1" dirty="0">
                  <a:latin typeface="Arial Narrow" pitchFamily="34" charset="0"/>
                  <a:sym typeface="Wingdings 3"/>
                </a:rPr>
                <a:t>)</a:t>
              </a:r>
              <a:r>
                <a:rPr lang="en-US" sz="2200" b="1" spc="-40" dirty="0">
                  <a:latin typeface="Arial Narrow" pitchFamily="34" charset="0"/>
                  <a:sym typeface="Wingdings 3"/>
                </a:rPr>
                <a:t> </a:t>
              </a:r>
            </a:p>
            <a:p>
              <a:pPr>
                <a:lnSpc>
                  <a:spcPts val="2100"/>
                </a:lnSpc>
                <a:buSzPct val="70000"/>
              </a:pPr>
              <a:r>
                <a:rPr lang="en-US" sz="2000" b="1" i="1" spc="-40" dirty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  Pulsatile </a:t>
              </a:r>
              <a:r>
                <a:rPr lang="en-US" sz="2000" b="1" i="1" spc="-40" dirty="0" err="1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GnRH</a:t>
              </a:r>
              <a:r>
                <a:rPr lang="en-US" sz="2000" b="1" i="1" spc="-40" dirty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, </a:t>
              </a:r>
              <a:r>
                <a:rPr lang="en-US" sz="2000" b="1" i="1" spc="-40" dirty="0" err="1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hMG</a:t>
              </a:r>
              <a:r>
                <a:rPr lang="en-US" sz="2000" b="1" i="1" spc="-40" dirty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, </a:t>
              </a:r>
              <a:r>
                <a:rPr lang="en-US" sz="2000" b="1" i="1" spc="-40" dirty="0" err="1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hCG</a:t>
              </a:r>
              <a:r>
                <a:rPr lang="en-US" sz="2000" b="1" i="1" spc="-40" dirty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, Androgens, Clomiphene</a:t>
              </a:r>
            </a:p>
          </p:txBody>
        </p:sp>
        <p:cxnSp>
          <p:nvCxnSpPr>
            <p:cNvPr id="138" name="Straight Arrow Connector 137"/>
            <p:cNvCxnSpPr/>
            <p:nvPr/>
          </p:nvCxnSpPr>
          <p:spPr>
            <a:xfrm rot="5400000">
              <a:off x="3621070" y="2859541"/>
              <a:ext cx="1719072" cy="272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6929454" y="132827"/>
            <a:ext cx="200023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>
                <a:solidFill>
                  <a:srgbClr val="A50021"/>
                </a:solidFill>
                <a:latin typeface="Arial Narrow" pitchFamily="34" charset="0"/>
              </a:rPr>
              <a:t>Needs 3 months  before  semen quality 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25" grpId="0" animBg="1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62664" cy="1470025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Drugs Used in the Treatment of Male infertility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356992"/>
            <a:ext cx="8640960" cy="3240360"/>
          </a:xfrm>
        </p:spPr>
        <p:txBody>
          <a:bodyPr>
            <a:normAutofit fontScale="85000" lnSpcReduction="10000"/>
          </a:bodyPr>
          <a:lstStyle/>
          <a:p>
            <a:pPr marL="514350" indent="-514350" algn="l">
              <a:buAutoNum type="arabicPeriod"/>
            </a:pPr>
            <a:r>
              <a:rPr lang="en-US" sz="2800" b="1" dirty="0">
                <a:solidFill>
                  <a:srgbClr val="00B0F0"/>
                </a:solidFill>
              </a:rPr>
              <a:t>Testosterone and synthetic androgens</a:t>
            </a:r>
          </a:p>
          <a:p>
            <a:pPr marL="514350" indent="-514350" algn="l">
              <a:buAutoNum type="arabicPeriod"/>
            </a:pPr>
            <a:r>
              <a:rPr lang="en-US" sz="2800" b="1" dirty="0" err="1">
                <a:solidFill>
                  <a:srgbClr val="00B0F0"/>
                </a:solidFill>
              </a:rPr>
              <a:t>Antiestrogens</a:t>
            </a:r>
            <a:endParaRPr lang="en-US" sz="2800" b="1" dirty="0">
              <a:solidFill>
                <a:srgbClr val="00B0F0"/>
              </a:solidFill>
            </a:endParaRPr>
          </a:p>
          <a:p>
            <a:pPr algn="l"/>
            <a:r>
              <a:rPr lang="en-US" sz="2800" b="1" dirty="0">
                <a:solidFill>
                  <a:srgbClr val="00B0F0"/>
                </a:solidFill>
              </a:rPr>
              <a:t>             SERMs e.g., </a:t>
            </a:r>
            <a:r>
              <a:rPr lang="en-US" sz="2800" b="1" dirty="0" err="1">
                <a:solidFill>
                  <a:srgbClr val="00B0F0"/>
                </a:solidFill>
              </a:rPr>
              <a:t>clomifene</a:t>
            </a:r>
            <a:r>
              <a:rPr lang="en-US" sz="2800" b="1" dirty="0">
                <a:solidFill>
                  <a:srgbClr val="00B0F0"/>
                </a:solidFill>
              </a:rPr>
              <a:t> (also called clomiphene), tamoxifen </a:t>
            </a:r>
          </a:p>
          <a:p>
            <a:pPr algn="l"/>
            <a:r>
              <a:rPr lang="en-US" sz="2800" b="1" dirty="0">
                <a:solidFill>
                  <a:srgbClr val="00B0F0"/>
                </a:solidFill>
              </a:rPr>
              <a:t>             Aromatase inhibitors e.g., </a:t>
            </a:r>
            <a:r>
              <a:rPr lang="en-US" sz="2800" b="1" dirty="0" err="1">
                <a:solidFill>
                  <a:srgbClr val="00B0F0"/>
                </a:solidFill>
              </a:rPr>
              <a:t>Anastrazole</a:t>
            </a:r>
            <a:r>
              <a:rPr lang="en-US" sz="2800" b="1" dirty="0">
                <a:solidFill>
                  <a:srgbClr val="00B0F0"/>
                </a:solidFill>
              </a:rPr>
              <a:t>                          </a:t>
            </a:r>
          </a:p>
          <a:p>
            <a:pPr algn="l"/>
            <a:r>
              <a:rPr lang="en-US" sz="2800" b="1" dirty="0">
                <a:solidFill>
                  <a:srgbClr val="00B0F0"/>
                </a:solidFill>
              </a:rPr>
              <a:t>3.   GnRH agonists (hypothalamic </a:t>
            </a:r>
            <a:r>
              <a:rPr lang="en-US" sz="2800" b="1" dirty="0" err="1">
                <a:solidFill>
                  <a:srgbClr val="00B0F0"/>
                </a:solidFill>
              </a:rPr>
              <a:t>amenorhea</a:t>
            </a:r>
            <a:r>
              <a:rPr lang="en-US" sz="2800" b="1" dirty="0">
                <a:solidFill>
                  <a:srgbClr val="00B0F0"/>
                </a:solidFill>
              </a:rPr>
              <a:t>)</a:t>
            </a:r>
          </a:p>
          <a:p>
            <a:pPr algn="l"/>
            <a:r>
              <a:rPr lang="en-US" sz="2800" b="1" dirty="0">
                <a:solidFill>
                  <a:srgbClr val="00B0F0"/>
                </a:solidFill>
              </a:rPr>
              <a:t>4.   </a:t>
            </a:r>
            <a:r>
              <a:rPr lang="en-US" sz="2800" b="1" dirty="0" err="1">
                <a:solidFill>
                  <a:srgbClr val="00B0F0"/>
                </a:solidFill>
              </a:rPr>
              <a:t>GnH</a:t>
            </a:r>
            <a:r>
              <a:rPr lang="en-US" sz="2800" b="1" dirty="0">
                <a:solidFill>
                  <a:srgbClr val="00B0F0"/>
                </a:solidFill>
              </a:rPr>
              <a:t> together with </a:t>
            </a:r>
            <a:r>
              <a:rPr lang="en-US" sz="2800" b="1" dirty="0" err="1">
                <a:solidFill>
                  <a:srgbClr val="00B0F0"/>
                </a:solidFill>
              </a:rPr>
              <a:t>hCG</a:t>
            </a:r>
            <a:r>
              <a:rPr lang="en-US" sz="2800" b="1" dirty="0">
                <a:solidFill>
                  <a:srgbClr val="00B0F0"/>
                </a:solidFill>
              </a:rPr>
              <a:t> (pituitary failure)</a:t>
            </a:r>
          </a:p>
          <a:p>
            <a:pPr marL="514350" indent="-514350" algn="l">
              <a:buAutoNum type="arabicPeriod" startAt="5"/>
            </a:pPr>
            <a:r>
              <a:rPr lang="en-US" sz="2800" b="1" dirty="0">
                <a:solidFill>
                  <a:srgbClr val="00B0F0"/>
                </a:solidFill>
              </a:rPr>
              <a:t>Non- hormonal therapy (antioxidants, zinc, folic acid, etc.).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514350" indent="-514350" algn="l"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5640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http://www.trinity.edu/lespey/biol3449/lectures/lect18/Fig.17.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l="6122" t="5311" r="3061" b="38922"/>
          <a:stretch>
            <a:fillRect/>
          </a:stretch>
        </p:blipFill>
        <p:spPr bwMode="auto">
          <a:xfrm>
            <a:off x="571472" y="952525"/>
            <a:ext cx="6286544" cy="2800352"/>
          </a:xfrm>
          <a:prstGeom prst="rect">
            <a:avLst/>
          </a:prstGeom>
          <a:noFill/>
        </p:spPr>
      </p:pic>
      <p:grpSp>
        <p:nvGrpSpPr>
          <p:cNvPr id="2" name="Group 28"/>
          <p:cNvGrpSpPr/>
          <p:nvPr/>
        </p:nvGrpSpPr>
        <p:grpSpPr>
          <a:xfrm rot="13700698">
            <a:off x="258418" y="-118300"/>
            <a:ext cx="1512167" cy="1944216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2" name="TextBox 31"/>
          <p:cNvSpPr txBox="1"/>
          <p:nvPr/>
        </p:nvSpPr>
        <p:spPr>
          <a:xfrm>
            <a:off x="5293423" y="3472777"/>
            <a:ext cx="1296144" cy="31953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Bernard MT Condensed" pitchFamily="18" charset="0"/>
              </a:rPr>
              <a:t>TESTOSTERONE</a:t>
            </a:r>
          </a:p>
        </p:txBody>
      </p:sp>
      <p:grpSp>
        <p:nvGrpSpPr>
          <p:cNvPr id="10" name="Group 41"/>
          <p:cNvGrpSpPr/>
          <p:nvPr/>
        </p:nvGrpSpPr>
        <p:grpSpPr>
          <a:xfrm>
            <a:off x="7033693" y="2524161"/>
            <a:ext cx="1752600" cy="1214438"/>
            <a:chOff x="6929454" y="2500306"/>
            <a:chExt cx="1752600" cy="1214438"/>
          </a:xfrm>
        </p:grpSpPr>
        <p:pic>
          <p:nvPicPr>
            <p:cNvPr id="31" name="Picture 2" descr="http://www.trinity.edu/lespey/biol3449/lectures/lect18/Fig.17.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469" t="63734" r="3061" b="16349"/>
            <a:stretch>
              <a:fillRect/>
            </a:stretch>
          </p:blipFill>
          <p:spPr bwMode="auto">
            <a:xfrm>
              <a:off x="6929454" y="2571744"/>
              <a:ext cx="1752600" cy="114300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7215206" y="2500306"/>
              <a:ext cx="571504" cy="338554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Bernard MT Condensed" pitchFamily="18" charset="0"/>
                </a:rPr>
                <a:t>DHT</a:t>
              </a:r>
            </a:p>
          </p:txBody>
        </p:sp>
      </p:grpSp>
      <p:grpSp>
        <p:nvGrpSpPr>
          <p:cNvPr id="11" name="Group 51"/>
          <p:cNvGrpSpPr/>
          <p:nvPr/>
        </p:nvGrpSpPr>
        <p:grpSpPr>
          <a:xfrm>
            <a:off x="6858016" y="452459"/>
            <a:ext cx="1785950" cy="1084449"/>
            <a:chOff x="6929454" y="844353"/>
            <a:chExt cx="1785950" cy="1084449"/>
          </a:xfrm>
        </p:grpSpPr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>
              <a:off x="7071123" y="844353"/>
              <a:ext cx="928694" cy="338554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bg1"/>
                  </a:solidFill>
                  <a:latin typeface="Bernard MT Condensed" pitchFamily="18" charset="0"/>
                </a:rPr>
                <a:t>Estradiol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pic>
          <p:nvPicPr>
            <p:cNvPr id="1026" name="Picture 2" descr="C:\Users\Administrator\Pictures\ee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8F7F3"/>
                </a:clrFrom>
                <a:clrTo>
                  <a:srgbClr val="F8F7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29454" y="928670"/>
              <a:ext cx="1785950" cy="1000132"/>
            </a:xfrm>
            <a:prstGeom prst="rect">
              <a:avLst/>
            </a:prstGeom>
            <a:noFill/>
          </p:spPr>
        </p:pic>
      </p:grpSp>
      <p:sp>
        <p:nvSpPr>
          <p:cNvPr id="38" name="TextBox 37"/>
          <p:cNvSpPr txBox="1"/>
          <p:nvPr/>
        </p:nvSpPr>
        <p:spPr>
          <a:xfrm>
            <a:off x="417733" y="2420541"/>
            <a:ext cx="1048200" cy="30777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Bernard MT Condensed" pitchFamily="18" charset="0"/>
              </a:rPr>
              <a:t>Leydig</a:t>
            </a:r>
            <a:r>
              <a:rPr lang="en-US" sz="1400" dirty="0">
                <a:latin typeface="Bernard MT Condensed" pitchFamily="18" charset="0"/>
              </a:rPr>
              <a:t> Cells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624442" y="491096"/>
            <a:ext cx="1143008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A50021"/>
                </a:solidFill>
                <a:latin typeface="Bernard MT Condensed" pitchFamily="18" charset="0"/>
              </a:rPr>
              <a:t>AROMATASE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95880" y="2114248"/>
            <a:ext cx="1500198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A50021"/>
                </a:solidFill>
                <a:latin typeface="Bernard MT Condensed" pitchFamily="18" charset="0"/>
              </a:rPr>
              <a:t>5-</a:t>
            </a:r>
            <a:r>
              <a:rPr lang="en-US" sz="1600" b="1" dirty="0">
                <a:solidFill>
                  <a:srgbClr val="A50021"/>
                </a:solidFill>
                <a:latin typeface="Symbol" pitchFamily="18" charset="2"/>
              </a:rPr>
              <a:t>a</a:t>
            </a:r>
            <a:r>
              <a:rPr lang="en-US" sz="1600" dirty="0">
                <a:solidFill>
                  <a:srgbClr val="A50021"/>
                </a:solidFill>
                <a:latin typeface="Bernard MT Condensed" pitchFamily="18" charset="0"/>
              </a:rPr>
              <a:t>-REDUCTASE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7504" y="3931494"/>
            <a:ext cx="9144064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>
                <a:latin typeface="Arial Narrow" pitchFamily="34" charset="0"/>
              </a:rPr>
              <a:t>Principle male sex hormone produced in testis (&gt; 95%), small amount in adrenals. </a:t>
            </a:r>
          </a:p>
          <a:p>
            <a:pPr>
              <a:lnSpc>
                <a:spcPts val="2500"/>
              </a:lnSpc>
            </a:pPr>
            <a:r>
              <a:rPr lang="en-US" sz="2400" b="1" dirty="0">
                <a:latin typeface="Arial Narrow" pitchFamily="34" charset="0"/>
              </a:rPr>
              <a:t>It follows a circadian pattern</a:t>
            </a:r>
            <a:r>
              <a:rPr lang="en-US" sz="2400" b="1" dirty="0">
                <a:latin typeface="Arial Narrow" pitchFamily="34" charset="0"/>
                <a:sym typeface="Wingdings 3"/>
              </a:rPr>
              <a:t></a:t>
            </a:r>
            <a:r>
              <a:rPr lang="en-US" sz="2400" b="1" dirty="0">
                <a:latin typeface="Arial Narrow" pitchFamily="34" charset="0"/>
              </a:rPr>
              <a:t>in early morning &amp; </a:t>
            </a:r>
            <a:r>
              <a:rPr lang="en-US" sz="2400" b="1" dirty="0">
                <a:latin typeface="Arial Narrow" pitchFamily="34" charset="0"/>
                <a:sym typeface="Wingdings 3"/>
              </a:rPr>
              <a:t></a:t>
            </a:r>
            <a:r>
              <a:rPr lang="en-US" sz="2400" b="1" dirty="0">
                <a:latin typeface="Arial Narrow" pitchFamily="34" charset="0"/>
              </a:rPr>
              <a:t>in evening</a:t>
            </a:r>
          </a:p>
        </p:txBody>
      </p:sp>
      <p:sp useBgFill="1">
        <p:nvSpPr>
          <p:cNvPr id="47" name="Rectangle 46"/>
          <p:cNvSpPr/>
          <p:nvPr/>
        </p:nvSpPr>
        <p:spPr>
          <a:xfrm>
            <a:off x="5643570" y="1720609"/>
            <a:ext cx="2920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 Narrow" pitchFamily="34" charset="0"/>
              </a:rPr>
              <a:t> &gt; in accessory sex organs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220072" y="95293"/>
            <a:ext cx="3964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 Narrow" pitchFamily="34" charset="0"/>
              </a:rPr>
              <a:t> &gt; in brain, bone, liver, adipose tissue</a:t>
            </a:r>
          </a:p>
        </p:txBody>
      </p:sp>
      <p:grpSp>
        <p:nvGrpSpPr>
          <p:cNvPr id="12" name="Group 54"/>
          <p:cNvGrpSpPr/>
          <p:nvPr/>
        </p:nvGrpSpPr>
        <p:grpSpPr>
          <a:xfrm>
            <a:off x="5623648" y="893966"/>
            <a:ext cx="1358116" cy="2098254"/>
            <a:chOff x="5623648" y="798673"/>
            <a:chExt cx="1358116" cy="2098254"/>
          </a:xfrm>
        </p:grpSpPr>
        <p:cxnSp>
          <p:nvCxnSpPr>
            <p:cNvPr id="46" name="Straight Connector 45"/>
            <p:cNvCxnSpPr/>
            <p:nvPr/>
          </p:nvCxnSpPr>
          <p:spPr>
            <a:xfrm rot="5400000" flipH="1" flipV="1">
              <a:off x="4587797" y="1860282"/>
              <a:ext cx="2072496" cy="794"/>
            </a:xfrm>
            <a:prstGeom prst="line">
              <a:avLst/>
            </a:prstGeom>
            <a:ln w="38100">
              <a:solidFill>
                <a:srgbClr val="A50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5624442" y="2396067"/>
              <a:ext cx="1357322" cy="18715"/>
            </a:xfrm>
            <a:prstGeom prst="straightConnector1">
              <a:avLst/>
            </a:prstGeom>
            <a:ln w="38100">
              <a:solidFill>
                <a:srgbClr val="A5002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5624442" y="798673"/>
              <a:ext cx="1357322" cy="18715"/>
            </a:xfrm>
            <a:prstGeom prst="straightConnector1">
              <a:avLst/>
            </a:prstGeom>
            <a:ln w="38100">
              <a:solidFill>
                <a:srgbClr val="A5002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107504" y="116632"/>
            <a:ext cx="2664296" cy="461665"/>
          </a:xfrm>
          <a:prstGeom prst="rect">
            <a:avLst/>
          </a:prstGeom>
          <a:solidFill>
            <a:srgbClr val="D20069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ernard MT Condensed" pitchFamily="18" charset="0"/>
              </a:rPr>
              <a:t>1.Testosterone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4" grpId="0" animBg="1"/>
      <p:bldP spid="44" grpId="1" animBg="1"/>
      <p:bldP spid="47" grpId="0" animBg="1"/>
      <p:bldP spid="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12472</TotalTime>
  <Words>1673</Words>
  <Application>Microsoft Office PowerPoint</Application>
  <PresentationFormat>On-screen Show (4:3)</PresentationFormat>
  <Paragraphs>235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Narrow</vt:lpstr>
      <vt:lpstr>Bernard MT Condensed</vt:lpstr>
      <vt:lpstr>Bodoni MT Black</vt:lpstr>
      <vt:lpstr>Calibri</vt:lpstr>
      <vt:lpstr>Cooper Black</vt:lpstr>
      <vt:lpstr>Symbol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In male infertility, the semen analysis is abnormal:</vt:lpstr>
      <vt:lpstr>Causes of Male Infertility</vt:lpstr>
      <vt:lpstr>PowerPoint Presentation</vt:lpstr>
      <vt:lpstr>PowerPoint Presentation</vt:lpstr>
      <vt:lpstr>Drugs Used in the Treatment of Male infertility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</dc:creator>
  <cp:lastModifiedBy>Anfal ^</cp:lastModifiedBy>
  <cp:revision>450</cp:revision>
  <cp:lastPrinted>2019-03-18T06:37:13Z</cp:lastPrinted>
  <dcterms:created xsi:type="dcterms:W3CDTF">2011-02-15T07:19:30Z</dcterms:created>
  <dcterms:modified xsi:type="dcterms:W3CDTF">2021-04-08T16:40:44Z</dcterms:modified>
</cp:coreProperties>
</file>