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43" r:id="rId2"/>
    <p:sldId id="333" r:id="rId3"/>
    <p:sldId id="348" r:id="rId4"/>
    <p:sldId id="350" r:id="rId5"/>
    <p:sldId id="344" r:id="rId6"/>
    <p:sldId id="275" r:id="rId7"/>
    <p:sldId id="351" r:id="rId8"/>
    <p:sldId id="345" r:id="rId9"/>
    <p:sldId id="352" r:id="rId10"/>
    <p:sldId id="353" r:id="rId11"/>
    <p:sldId id="354" r:id="rId12"/>
    <p:sldId id="323" r:id="rId13"/>
    <p:sldId id="337" r:id="rId14"/>
    <p:sldId id="328" r:id="rId15"/>
    <p:sldId id="327" r:id="rId16"/>
    <p:sldId id="336" r:id="rId17"/>
    <p:sldId id="325" r:id="rId18"/>
    <p:sldId id="338" r:id="rId19"/>
    <p:sldId id="326" r:id="rId20"/>
    <p:sldId id="34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5" autoAdjust="0"/>
    <p:restoredTop sz="94660"/>
  </p:normalViewPr>
  <p:slideViewPr>
    <p:cSldViewPr>
      <p:cViewPr>
        <p:scale>
          <a:sx n="80" d="100"/>
          <a:sy n="80" d="100"/>
        </p:scale>
        <p:origin x="1546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867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203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902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70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53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35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84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48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44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395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18/08/1442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9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248400" y="152400"/>
            <a:ext cx="3296408" cy="173602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33" y="5446182"/>
            <a:ext cx="1278467" cy="1278467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0BBB8D4-BAC3-4D03-8662-BE21C218E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6" y="1252352"/>
            <a:ext cx="8822267" cy="2842959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DRUGS AFFECTING </a:t>
            </a:r>
            <a:br>
              <a:rPr kumimoji="0" lang="en-US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ERECTILE DYSFUNCTION</a:t>
            </a:r>
            <a:endParaRPr lang="en-GB" sz="6600" b="1" dirty="0">
              <a:solidFill>
                <a:srgbClr val="00206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D5FAD54-9482-408D-B086-0E3FDF05F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4038"/>
            <a:ext cx="6858000" cy="16557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7B337-8EAA-4A37-8D76-34E6F6FF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" y="-270702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DRUGS ADVERSLY CAUSING 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322A9-FC70-4F04-9CFE-0763B6E38ADA}"/>
              </a:ext>
            </a:extLst>
          </p:cNvPr>
          <p:cNvSpPr/>
          <p:nvPr/>
        </p:nvSpPr>
        <p:spPr>
          <a:xfrm>
            <a:off x="381000" y="955488"/>
            <a:ext cx="344357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2. Other anti-hypertensives </a:t>
            </a:r>
            <a:endParaRPr lang="ar-EG" sz="24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1ECCC5-83D4-4893-8866-1458811567F5}"/>
              </a:ext>
            </a:extLst>
          </p:cNvPr>
          <p:cNvSpPr txBox="1">
            <a:spLocks/>
          </p:cNvSpPr>
          <p:nvPr/>
        </p:nvSpPr>
        <p:spPr>
          <a:xfrm>
            <a:off x="140648" y="1463153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blockers </a:t>
            </a:r>
            <a:r>
              <a:rPr lang="en-US" sz="2400" b="1" dirty="0">
                <a:latin typeface="+mj-lt"/>
                <a:sym typeface="Wingdings"/>
              </a:rPr>
              <a:t></a:t>
            </a:r>
            <a:r>
              <a:rPr lang="en-US" sz="2400" b="1" dirty="0">
                <a:latin typeface="+mj-lt"/>
              </a:rPr>
              <a:t> -</a:t>
            </a:r>
            <a:r>
              <a:rPr lang="en-US" sz="2400" b="1" dirty="0" err="1">
                <a:latin typeface="+mj-lt"/>
              </a:rPr>
              <a:t>ve</a:t>
            </a:r>
            <a:r>
              <a:rPr lang="en-US" sz="2400" b="1" dirty="0">
                <a:latin typeface="+mj-lt"/>
              </a:rPr>
              <a:t> vasodilating </a:t>
            </a:r>
            <a:r>
              <a:rPr lang="en-US" sz="2400" b="1" dirty="0">
                <a:latin typeface="+mj-lt"/>
                <a:cs typeface="Calibri" panose="020F0502020204030204" pitchFamily="34" charset="0"/>
              </a:rPr>
              <a:t>β</a:t>
            </a:r>
            <a:r>
              <a:rPr lang="en-US" sz="2400" b="1" baseline="-25000" dirty="0">
                <a:latin typeface="+mj-lt"/>
              </a:rPr>
              <a:t>2</a:t>
            </a:r>
            <a:r>
              <a:rPr lang="en-US" sz="2400" b="1" dirty="0">
                <a:latin typeface="+mj-lt"/>
              </a:rPr>
              <a:t> + potentiate </a:t>
            </a:r>
            <a:r>
              <a:rPr lang="en-US" sz="2400" b="1" dirty="0">
                <a:latin typeface="+mj-lt"/>
                <a:cs typeface="Calibri" panose="020F0502020204030204" pitchFamily="34" charset="0"/>
              </a:rPr>
              <a:t>α</a:t>
            </a:r>
            <a:r>
              <a:rPr lang="en-US" sz="2400" b="1" baseline="-25000" dirty="0">
                <a:latin typeface="+mj-lt"/>
              </a:rPr>
              <a:t>1</a:t>
            </a:r>
            <a:r>
              <a:rPr lang="en-US" sz="2400" b="1" dirty="0">
                <a:latin typeface="+mj-lt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</a:rPr>
              <a:t>Thiazide diuretics </a:t>
            </a:r>
            <a:r>
              <a:rPr lang="en-US" sz="2400" b="1" dirty="0">
                <a:latin typeface="+mj-lt"/>
                <a:sym typeface="Wingdings"/>
              </a:rPr>
              <a:t>  </a:t>
            </a:r>
            <a:r>
              <a:rPr lang="en-US" sz="2400" b="1" dirty="0">
                <a:latin typeface="+mj-lt"/>
              </a:rPr>
              <a:t>spinal reflex controlling erection + </a:t>
            </a:r>
            <a:r>
              <a:rPr lang="en-US" sz="2400" b="1" dirty="0">
                <a:latin typeface="+mj-lt"/>
                <a:sym typeface="Wingdings"/>
              </a:rPr>
              <a:t> </a:t>
            </a:r>
            <a:r>
              <a:rPr lang="en-US" sz="2400" b="1" dirty="0">
                <a:latin typeface="+mj-lt"/>
              </a:rPr>
              <a:t>arousal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D98811-A4E1-4558-9977-AB143CA46EF6}"/>
              </a:ext>
            </a:extLst>
          </p:cNvPr>
          <p:cNvSpPr/>
          <p:nvPr/>
        </p:nvSpPr>
        <p:spPr>
          <a:xfrm>
            <a:off x="381000" y="2568301"/>
            <a:ext cx="2286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3. Anti-androgens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60406-04C2-4F69-84E4-71A4AF1F9292}"/>
              </a:ext>
            </a:extLst>
          </p:cNvPr>
          <p:cNvSpPr txBox="1"/>
          <p:nvPr/>
        </p:nvSpPr>
        <p:spPr>
          <a:xfrm>
            <a:off x="100505" y="3200400"/>
            <a:ext cx="870193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</a:rPr>
              <a:t>Finasteride</a:t>
            </a:r>
            <a:r>
              <a:rPr lang="en-US" sz="2400" b="1" dirty="0"/>
              <a:t> </a:t>
            </a:r>
            <a:r>
              <a:rPr lang="en-US" sz="2400" dirty="0">
                <a:sym typeface="Wingdings"/>
              </a:rPr>
              <a:t> a reductase inhibitor (prevent production of active testosterone  </a:t>
            </a:r>
            <a:r>
              <a:rPr lang="en-US" sz="2400" b="1" dirty="0">
                <a:solidFill>
                  <a:srgbClr val="C00000"/>
                </a:solidFill>
                <a:uFill>
                  <a:solidFill>
                    <a:srgbClr val="FF33CC"/>
                  </a:solidFill>
                </a:uFill>
              </a:rPr>
              <a:t>irreversible erectile dysfunction.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</a:rPr>
              <a:t>Cyproterone acetate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synthetic steroidal anti-androgen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</a:rPr>
              <a:t>Cimetidine</a:t>
            </a:r>
            <a:r>
              <a:rPr lang="en-US" sz="2400" b="1" dirty="0"/>
              <a:t> </a:t>
            </a:r>
            <a:r>
              <a:rPr lang="en-US" sz="2400" dirty="0"/>
              <a:t>(high doses) / </a:t>
            </a:r>
            <a:r>
              <a:rPr lang="en-US" sz="2400" b="1" dirty="0">
                <a:solidFill>
                  <a:srgbClr val="002060"/>
                </a:solidFill>
              </a:rPr>
              <a:t>Ketoconazole</a:t>
            </a:r>
            <a:r>
              <a:rPr lang="en-US" sz="2400" b="1" dirty="0"/>
              <a:t>  /</a:t>
            </a:r>
            <a:r>
              <a:rPr lang="en-US" sz="2400" b="1" dirty="0">
                <a:solidFill>
                  <a:srgbClr val="002060"/>
                </a:solidFill>
              </a:rPr>
              <a:t>Spironolactone</a:t>
            </a:r>
            <a:r>
              <a:rPr lang="en-US" sz="2400" b="1" dirty="0"/>
              <a:t> </a:t>
            </a:r>
            <a:r>
              <a:rPr lang="en-US" sz="2400" dirty="0">
                <a:sym typeface="Wingdings"/>
              </a:rPr>
              <a:t> hyper- </a:t>
            </a:r>
            <a:r>
              <a:rPr lang="en-US" sz="2400" dirty="0" err="1">
                <a:sym typeface="Wingdings"/>
              </a:rPr>
              <a:t>prolactinemia</a:t>
            </a:r>
            <a:r>
              <a:rPr lang="en-US" sz="2400" dirty="0">
                <a:sym typeface="Wingdings"/>
              </a:rPr>
              <a:t> + gynecomastia.</a:t>
            </a:r>
            <a:endParaRPr lang="en-US" sz="2400" dirty="0"/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solidFill>
                  <a:srgbClr val="002060"/>
                </a:solidFill>
              </a:rPr>
              <a:t>Estrogen-containing medications.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F1429-D78C-45CC-90D7-85AE04765B7E}"/>
              </a:ext>
            </a:extLst>
          </p:cNvPr>
          <p:cNvGrpSpPr/>
          <p:nvPr/>
        </p:nvGrpSpPr>
        <p:grpSpPr>
          <a:xfrm>
            <a:off x="2732500" y="2577194"/>
            <a:ext cx="1839500" cy="461665"/>
            <a:chOff x="4062331" y="1644039"/>
            <a:chExt cx="1839500" cy="461665"/>
          </a:xfrm>
        </p:grpSpPr>
        <p:sp>
          <p:nvSpPr>
            <p:cNvPr id="13" name="Chevron 2">
              <a:extLst>
                <a:ext uri="{FF2B5EF4-FFF2-40B4-BE49-F238E27FC236}">
                  <a16:creationId xmlns:a16="http://schemas.microsoft.com/office/drawing/2014/main" id="{8B249A1A-06A2-4AE8-981E-122D1A0C547F}"/>
                </a:ext>
              </a:extLst>
            </p:cNvPr>
            <p:cNvSpPr/>
            <p:nvPr/>
          </p:nvSpPr>
          <p:spPr>
            <a:xfrm>
              <a:off x="4062331" y="1680760"/>
              <a:ext cx="480646" cy="370436"/>
            </a:xfrm>
            <a:prstGeom prst="chevron">
              <a:avLst>
                <a:gd name="adj" fmla="val 87482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BC33EC-55C8-4802-9F26-1C29BB3E751C}"/>
                </a:ext>
              </a:extLst>
            </p:cNvPr>
            <p:cNvSpPr/>
            <p:nvPr/>
          </p:nvSpPr>
          <p:spPr>
            <a:xfrm>
              <a:off x="4527737" y="1644039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7B337-8EAA-4A37-8D76-34E6F6FF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7" y="1118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DRUGS ADVERSLY CAUSING ED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21CD-9B6E-4ACD-817C-B146B3F5DB2C}"/>
              </a:ext>
            </a:extLst>
          </p:cNvPr>
          <p:cNvSpPr txBox="1">
            <a:spLocks/>
          </p:cNvSpPr>
          <p:nvPr/>
        </p:nvSpPr>
        <p:spPr>
          <a:xfrm>
            <a:off x="304800" y="2209800"/>
            <a:ext cx="8363272" cy="3048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600" b="1" dirty="0">
                <a:solidFill>
                  <a:srgbClr val="002060"/>
                </a:solidFill>
              </a:rPr>
              <a:t>Cigarette smoking </a:t>
            </a:r>
            <a:r>
              <a:rPr lang="en-US" sz="2600" b="1" dirty="0">
                <a:sym typeface="Wingdings"/>
              </a:rPr>
              <a:t></a:t>
            </a:r>
            <a:r>
              <a:rPr lang="en-US" sz="2600" b="1" dirty="0"/>
              <a:t> Vasoconstriction + Penile venous leakage.</a:t>
            </a:r>
            <a:endParaRPr lang="en-US" sz="2600" b="1" baseline="30000" dirty="0"/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600" b="1" dirty="0">
                <a:solidFill>
                  <a:srgbClr val="002060"/>
                </a:solidFill>
              </a:rPr>
              <a:t>Alcohol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/>
              <a:t>[small amounts]</a:t>
            </a:r>
            <a:r>
              <a:rPr lang="en-US" sz="2600" b="1" dirty="0">
                <a:sym typeface="Wingdings"/>
              </a:rPr>
              <a:t> Desire + Anxiety +</a:t>
            </a:r>
            <a:r>
              <a:rPr lang="en-US" sz="2600" b="1" dirty="0"/>
              <a:t> Vasodilatation.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600" b="1" dirty="0"/>
              <a:t>Alcohol [big amounts]</a:t>
            </a:r>
            <a:r>
              <a:rPr lang="en-US" sz="2600" b="1" dirty="0"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600" b="1" dirty="0"/>
              <a:t>Chronic Alcoholism</a:t>
            </a:r>
            <a:r>
              <a:rPr lang="en-US" sz="2600" b="1" dirty="0">
                <a:sym typeface="Wingdings"/>
              </a:rPr>
              <a:t> </a:t>
            </a:r>
            <a:r>
              <a:rPr lang="en-US" sz="2600" b="1" dirty="0"/>
              <a:t>Hypogonadism + Polyneuropathy.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DA7F1-4275-40E7-8191-49DD829FE5AC}"/>
              </a:ext>
            </a:extLst>
          </p:cNvPr>
          <p:cNvSpPr/>
          <p:nvPr/>
        </p:nvSpPr>
        <p:spPr>
          <a:xfrm>
            <a:off x="457200" y="1542441"/>
            <a:ext cx="281940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4. Habituating factors</a:t>
            </a:r>
          </a:p>
        </p:txBody>
      </p:sp>
    </p:spTree>
    <p:extLst>
      <p:ext uri="{BB962C8B-B14F-4D97-AF65-F5344CB8AC3E}">
        <p14:creationId xmlns:p14="http://schemas.microsoft.com/office/powerpoint/2010/main" val="79522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>
                <a:solidFill>
                  <a:srgbClr val="002060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8367"/>
            <a:ext cx="106336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Androgens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7715" y="107623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Apomorphine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>
                <a:solidFill>
                  <a:srgbClr val="C00000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>
                <a:solidFill>
                  <a:srgbClr val="C00000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6580" y="721012"/>
            <a:ext cx="38100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5000" y="838199"/>
            <a:ext cx="0" cy="381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3999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>
                  <a:latin typeface="Arial Rounded MT Bold" pitchFamily="34" charset="0"/>
                </a:rPr>
                <a:t>AMP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94009" y="4018013"/>
            <a:ext cx="1490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Nitrates !!!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b="1" dirty="0">
                <a:solidFill>
                  <a:srgbClr val="C00000"/>
                </a:solidFill>
              </a:rPr>
              <a:t>Prostaglandin Analogues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>
                <a:solidFill>
                  <a:srgbClr val="002060"/>
                </a:solidFill>
              </a:rPr>
              <a:t>Salbutamol</a:t>
            </a:r>
            <a:r>
              <a:rPr lang="en-US" sz="2200" b="1" dirty="0">
                <a:solidFill>
                  <a:srgbClr val="002060"/>
                </a:solidFill>
              </a:rPr>
              <a:t> !!!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Papaverine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b="1" dirty="0">
                <a:solidFill>
                  <a:srgbClr val="C00000"/>
                </a:solidFill>
              </a:rPr>
              <a:t>PDE</a:t>
            </a:r>
            <a:r>
              <a:rPr lang="en-US" sz="2000" b="1" baseline="-25000" dirty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</a:rPr>
              <a:t>Sildenafil</a:t>
            </a:r>
            <a:endParaRPr lang="en-US" sz="2000" b="1" dirty="0">
              <a:solidFill>
                <a:srgbClr val="002060"/>
              </a:solidFill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</a:rPr>
              <a:t>Vardenafil</a:t>
            </a:r>
            <a:endParaRPr lang="en-US" sz="2000" b="1" dirty="0">
              <a:solidFill>
                <a:srgbClr val="002060"/>
              </a:solidFill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</a:rPr>
              <a:t>Tadalafil</a:t>
            </a:r>
            <a:endParaRPr lang="en-US" sz="2000" b="1" dirty="0">
              <a:solidFill>
                <a:srgbClr val="002060"/>
              </a:solidFill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</a:rPr>
              <a:t>Avanafil</a:t>
            </a:r>
            <a:endParaRPr lang="en-US" sz="2000" b="1" dirty="0">
              <a:solidFill>
                <a:srgbClr val="002060"/>
              </a:solidFill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399" y="2064603"/>
            <a:ext cx="266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Intracavernosal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Phentolamine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-</a:t>
            </a: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-</a:t>
            </a: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ernard MT Condensed" pitchFamily="18" charset="0"/>
              </a:rPr>
              <a:t>-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43150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58509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57618"/>
              <a:ext cx="1039034" cy="895582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4572000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</a:t>
            </a:r>
            <a:r>
              <a:rPr lang="en-US" sz="32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PDE</a:t>
            </a:r>
            <a:r>
              <a:rPr lang="en-US" sz="32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136908"/>
            <a:ext cx="13692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019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/>
              <a:t>Inhibit PDE</a:t>
            </a:r>
            <a:r>
              <a:rPr lang="en-US" sz="2400" b="1" baseline="-25000" dirty="0"/>
              <a:t>5 </a:t>
            </a:r>
            <a:r>
              <a:rPr lang="en-US" sz="2400" b="1" dirty="0"/>
              <a:t> </a:t>
            </a:r>
            <a:r>
              <a:rPr lang="en-US" sz="2400" b="1" dirty="0">
                <a:sym typeface="Wingdings 3"/>
              </a:rPr>
              <a:t> </a:t>
            </a:r>
            <a:r>
              <a:rPr lang="en-US" sz="2400" b="1" dirty="0"/>
              <a:t>prevent breakdown of  cGMP </a:t>
            </a:r>
            <a:r>
              <a:rPr lang="en-US" sz="2400" b="1" dirty="0">
                <a:sym typeface="Wingdings 3"/>
              </a:rPr>
              <a:t> </a:t>
            </a:r>
            <a:r>
              <a:rPr lang="en-US" sz="2400" dirty="0"/>
              <a:t>pertain vasodilatation </a:t>
            </a:r>
            <a:r>
              <a:rPr lang="en-US" sz="2400" b="1" dirty="0">
                <a:sym typeface="Wingdings 3"/>
              </a:rPr>
              <a:t> </a:t>
            </a:r>
            <a:r>
              <a:rPr lang="en-US" sz="2400" dirty="0">
                <a:sym typeface="Wingdings 3"/>
              </a:rPr>
              <a:t>erection</a:t>
            </a:r>
            <a:r>
              <a:rPr lang="en-US" sz="2400" dirty="0"/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1781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/>
              <a:t>They do not affect the libido, </a:t>
            </a:r>
            <a:r>
              <a:rPr lang="en-US" sz="2400" dirty="0"/>
              <a:t>so sexual stimulation is essential to a successful 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2057400" y="1095266"/>
            <a:ext cx="304800" cy="1371600"/>
          </a:xfrm>
          <a:prstGeom prst="rightBrace">
            <a:avLst>
              <a:gd name="adj1" fmla="val 45833"/>
              <a:gd name="adj2" fmla="val 51389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" y="1033172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Sildenafil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Vardenafil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Tadalafil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Avanafil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2918285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 rtl="0"/>
              <a:r>
                <a:rPr lang="en-US" sz="2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>
                  <a:latin typeface="Arial Narrow" panose="020B0606020202030204" pitchFamily="34" charset="0"/>
                </a:rPr>
                <a:t>st</a:t>
              </a:r>
              <a:r>
                <a:rPr lang="en-US" sz="2400" b="1" dirty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BPH (benign prostatic hyperplasia)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765971" y="184453"/>
            <a:ext cx="166904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71382"/>
              </p:ext>
            </p:extLst>
          </p:nvPr>
        </p:nvGraphicFramePr>
        <p:xfrm>
          <a:off x="1141094" y="5571068"/>
          <a:ext cx="6861812" cy="7818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1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948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Vardenafil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Tadalafil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48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73-83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72-81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467405" y="325356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C00000"/>
                </a:solidFill>
              </a:rPr>
              <a:t>Altered VISION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36960" y="5366444"/>
            <a:ext cx="1378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Pain</a:t>
            </a:r>
            <a:endParaRPr lang="ar-EG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8998" y="2625016"/>
            <a:ext cx="1731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C00000"/>
                </a:solidFill>
              </a:rPr>
              <a:t>Headache/Flush nasal congestion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8007" y="5943600"/>
            <a:ext cx="2750007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1" dirty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b="1" dirty="0" err="1">
                <a:latin typeface="Arial Narrow" panose="020B0606020202030204" pitchFamily="34" charset="0"/>
              </a:rPr>
              <a:t>Vardenafil</a:t>
            </a:r>
            <a:r>
              <a:rPr lang="en-US" b="1" dirty="0">
                <a:latin typeface="Arial Narrow" panose="020B0606020202030204" pitchFamily="34" charset="0"/>
              </a:rPr>
              <a:t> 16-fold selective</a:t>
            </a:r>
          </a:p>
          <a:p>
            <a:pPr algn="l" rtl="0">
              <a:lnSpc>
                <a:spcPts val="2000"/>
              </a:lnSpc>
            </a:pPr>
            <a:r>
              <a:rPr lang="en-US" b="1" dirty="0" err="1">
                <a:latin typeface="Arial Narrow" panose="020B0606020202030204" pitchFamily="34" charset="0"/>
              </a:rPr>
              <a:t>Tadalafil</a:t>
            </a:r>
            <a:r>
              <a:rPr lang="en-US" b="1" dirty="0">
                <a:latin typeface="Arial Narrow" panose="020B0606020202030204" pitchFamily="34" charset="0"/>
              </a:rPr>
              <a:t>  &gt;200-fold selective</a:t>
            </a:r>
            <a:endParaRPr lang="ar-EG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00358" y="1084460"/>
            <a:ext cx="1477808" cy="798594"/>
            <a:chOff x="7639772" y="1124369"/>
            <a:chExt cx="147780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982200" y="1397204"/>
              <a:ext cx="1135380" cy="4521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>
                  <a:solidFill>
                    <a:srgbClr val="C00000"/>
                  </a:solidFill>
                </a:rPr>
                <a:t>IHD/AMI</a:t>
              </a:r>
              <a:endParaRPr lang="ar-EG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042005"/>
            <a:ext cx="2544671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9622" y="1075890"/>
            <a:ext cx="6146974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917528" y="2787866"/>
              <a:ext cx="5683672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917528" y="3245067"/>
              <a:ext cx="5683672" cy="310416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400" y="2890287"/>
            <a:ext cx="915222" cy="2855532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37285" y="89314"/>
            <a:ext cx="8343900" cy="977191"/>
            <a:chOff x="299085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299085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/>
                <a:t>Selectivity on PDE</a:t>
              </a:r>
              <a:r>
                <a:rPr lang="en-US" sz="2400" baseline="-25000" dirty="0"/>
                <a:t>5</a:t>
              </a:r>
              <a:r>
                <a:rPr lang="en-US" sz="2400" dirty="0"/>
                <a:t> is not absolute </a:t>
              </a:r>
              <a:r>
                <a:rPr lang="en-US" sz="2200" dirty="0"/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dirty="0"/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dirty="0"/>
                <a:t>In higher doses it can act on PDE targeting </a:t>
              </a:r>
              <a:r>
                <a:rPr lang="en-US" sz="2200" dirty="0" err="1"/>
                <a:t>cAMP</a:t>
              </a:r>
              <a:r>
                <a:rPr lang="en-US" sz="2200" dirty="0"/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629400" y="333798"/>
              <a:ext cx="284186" cy="262688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745730" y="571963"/>
              <a:ext cx="284186" cy="29655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304800" y="161925"/>
            <a:ext cx="832485" cy="457200"/>
          </a:xfrm>
          <a:prstGeom prst="downArrow">
            <a:avLst>
              <a:gd name="adj1" fmla="val 34177"/>
              <a:gd name="adj2" fmla="val 3958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5934075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5670268"/>
            <a:ext cx="2119747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Hearing loss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1292" y="4242137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>
                <a:latin typeface="Arial Narrow" pitchFamily="34" charset="0"/>
              </a:rPr>
              <a:t>nirates</a:t>
            </a:r>
            <a:r>
              <a:rPr lang="en-US" sz="2000" b="1" dirty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Hypotension  &gt; patients on </a:t>
            </a:r>
            <a:r>
              <a:rPr lang="en-US" sz="2000" b="1" dirty="0">
                <a:latin typeface="Symbol" pitchFamily="18" charset="2"/>
              </a:rPr>
              <a:t>a</a:t>
            </a:r>
            <a:r>
              <a:rPr lang="en-US" sz="2000" b="1" dirty="0">
                <a:latin typeface="Arial Narrow" pitchFamily="34" charset="0"/>
              </a:rPr>
              <a:t>-blockers  than  other </a:t>
            </a:r>
            <a:r>
              <a:rPr lang="en-US" sz="2000" b="1" dirty="0" err="1">
                <a:latin typeface="Arial Narrow" pitchFamily="34" charset="0"/>
              </a:rPr>
              <a:t>antihypertensives</a:t>
            </a:r>
            <a:endParaRPr lang="en-US" sz="2000" b="1" dirty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Bleeding; </a:t>
            </a:r>
            <a:r>
              <a:rPr lang="en-US" sz="2000" b="1" dirty="0" err="1">
                <a:latin typeface="Arial Narrow" pitchFamily="34" charset="0"/>
              </a:rPr>
              <a:t>epistaxsis</a:t>
            </a:r>
            <a:r>
              <a:rPr lang="en-US" sz="2000" b="1" dirty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>
                <a:latin typeface="Arial Narrow" pitchFamily="34" charset="0"/>
              </a:rPr>
              <a:t>Priapism; if erection lasts longer than 4 hours </a:t>
            </a:r>
            <a:r>
              <a:rPr lang="en-US" sz="2000" b="1" dirty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3176126" cy="430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02795"/>
              </p:ext>
            </p:extLst>
          </p:nvPr>
        </p:nvGraphicFramePr>
        <p:xfrm>
          <a:off x="304800" y="223520"/>
          <a:ext cx="7696200" cy="34657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Sildenafil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Vardenafil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Tadalafil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Rhinitis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Congestion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Dyspepsia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&lt;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Myalgia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&amp; Back pain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Wingdings 3"/>
                        </a:rPr>
                        <a:t>?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sym typeface="Wingdings 3"/>
                        </a:rPr>
                        <a:t>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53250" y="2514600"/>
            <a:ext cx="53340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43725" y="2884557"/>
            <a:ext cx="53340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86400" y="3276600"/>
            <a:ext cx="53340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3850" y="223520"/>
            <a:ext cx="1931939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b="1" dirty="0">
                <a:solidFill>
                  <a:srgbClr val="C00000"/>
                </a:solidFill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</a:rPr>
              <a:t>Metabolism; </a:t>
            </a:r>
            <a:r>
              <a:rPr lang="en-US" sz="2000" dirty="0"/>
              <a:t>All by hepatic CYT3A4; </a:t>
            </a:r>
            <a:r>
              <a:rPr lang="en-US" sz="2000" dirty="0" err="1"/>
              <a:t>Tadalafil</a:t>
            </a:r>
            <a:r>
              <a:rPr lang="en-US" sz="2000" dirty="0"/>
              <a:t> &gt; the rest thus;</a:t>
            </a:r>
          </a:p>
          <a:p>
            <a:pPr marL="0" lvl="1" algn="l" rtl="0"/>
            <a:r>
              <a:rPr lang="en-US" sz="2000" dirty="0">
                <a:sym typeface="Wingdings"/>
              </a:rPr>
              <a:t></a:t>
            </a:r>
            <a:r>
              <a:rPr lang="en-US" sz="2000" dirty="0"/>
              <a:t>ADRs with enzyme inhibitors; </a:t>
            </a:r>
            <a:r>
              <a:rPr lang="en-US" sz="2000" dirty="0" err="1"/>
              <a:t>erythro</a:t>
            </a:r>
            <a:r>
              <a:rPr lang="en-US" sz="2000" dirty="0"/>
              <a:t> &amp; clarithromycin, ketoconazole, cimetidine, </a:t>
            </a:r>
            <a:r>
              <a:rPr lang="en-US" sz="2000" dirty="0" err="1"/>
              <a:t>tacrolimus</a:t>
            </a:r>
            <a:r>
              <a:rPr lang="en-US" sz="2000" dirty="0"/>
              <a:t>, fluvoxamine,  </a:t>
            </a:r>
            <a:r>
              <a:rPr lang="en-US" sz="2000" dirty="0" err="1"/>
              <a:t>amiodarone</a:t>
            </a:r>
            <a:r>
              <a:rPr lang="en-US" sz="2000" dirty="0"/>
              <a:t>…etc. </a:t>
            </a:r>
          </a:p>
          <a:p>
            <a:pPr algn="l" rtl="0"/>
            <a:r>
              <a:rPr lang="en-US" sz="2000" dirty="0">
                <a:sym typeface="Wingdings"/>
              </a:rPr>
              <a:t></a:t>
            </a:r>
            <a:r>
              <a:rPr lang="en-US" sz="2000" dirty="0"/>
              <a:t> efficacy with enzyme inducers; rifampicin, </a:t>
            </a:r>
            <a:r>
              <a:rPr lang="en-US" sz="2000" dirty="0" err="1"/>
              <a:t>carbamazipine</a:t>
            </a:r>
            <a:r>
              <a:rPr lang="en-US" sz="2000" dirty="0"/>
              <a:t>, phenytoin.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259322"/>
            <a:ext cx="708501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 profile difference of  PDE5 inhibitors </a:t>
            </a:r>
            <a:endParaRPr lang="ar-E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8839200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</a:rPr>
              <a:t>Absorption</a:t>
            </a:r>
            <a:r>
              <a:rPr lang="en-US" sz="2000" b="1" dirty="0"/>
              <a:t>; </a:t>
            </a:r>
            <a:r>
              <a:rPr lang="en-US" sz="2000" dirty="0"/>
              <a:t>Fatty food interferes with </a:t>
            </a:r>
            <a:r>
              <a:rPr lang="en-US" sz="2000" dirty="0">
                <a:solidFill>
                  <a:srgbClr val="C00000"/>
                </a:solidFill>
              </a:rPr>
              <a:t>Sildenafil &amp; </a:t>
            </a:r>
            <a:r>
              <a:rPr lang="en-US" sz="2000" dirty="0" err="1">
                <a:solidFill>
                  <a:srgbClr val="C00000"/>
                </a:solidFill>
              </a:rPr>
              <a:t>Vardenafil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absorption  </a:t>
            </a:r>
          </a:p>
          <a:p>
            <a:pPr algn="l" rtl="0">
              <a:lnSpc>
                <a:spcPts val="2500"/>
              </a:lnSpc>
            </a:pPr>
            <a:r>
              <a:rPr lang="en-US" sz="2000" dirty="0"/>
              <a:t>                      </a:t>
            </a:r>
            <a:r>
              <a:rPr lang="en-US" sz="2000" dirty="0">
                <a:sym typeface="Wingdings"/>
              </a:rPr>
              <a:t> so taken on empty stomach / at least 2 </a:t>
            </a:r>
            <a:r>
              <a:rPr lang="en-US" sz="2000" dirty="0" err="1">
                <a:sym typeface="Wingdings"/>
              </a:rPr>
              <a:t>hr.s</a:t>
            </a:r>
            <a:r>
              <a:rPr lang="en-US" sz="2000" dirty="0">
                <a:sym typeface="Wingdings"/>
              </a:rPr>
              <a:t> after food </a:t>
            </a:r>
            <a:endParaRPr lang="en-US" sz="2000" dirty="0"/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                       Tadalafil &amp; [Avanafil</a:t>
            </a:r>
            <a:r>
              <a:rPr lang="en-US" sz="2000" dirty="0"/>
              <a:t>] are not affected by food.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59073"/>
              </p:ext>
            </p:extLst>
          </p:nvPr>
        </p:nvGraphicFramePr>
        <p:xfrm>
          <a:off x="285741" y="3920073"/>
          <a:ext cx="8519160" cy="1981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8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drugs are given only once a day</a:t>
                      </a:r>
                      <a:endParaRPr lang="en-US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Sildenafil</a:t>
                      </a:r>
                      <a:endParaRPr lang="en-US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Vardenafil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Tadalafil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Dosage (mg)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50-100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10-20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10-20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Time of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administration before intercourse (hrs.)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1-12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Onset of action (min)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/>
                        <a:t>30-60</a:t>
                      </a:r>
                      <a:endParaRPr lang="ar-E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30-60</a:t>
                      </a:r>
                      <a:endParaRPr lang="ar-EG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/>
                        <a:t>&lt;30-45</a:t>
                      </a:r>
                      <a:endParaRPr lang="ar-EG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Duration  of action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(hrs.)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0040" y="3344347"/>
            <a:ext cx="209358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" y="6015335"/>
            <a:ext cx="8484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dirty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sz="1600" b="1" dirty="0">
                <a:latin typeface="Arial Narrow" pitchFamily="34" charset="0"/>
              </a:rPr>
              <a:t>. 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1600" b="1" dirty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1600" b="1" dirty="0">
                <a:latin typeface="Arial Narrow" pitchFamily="34" charset="0"/>
              </a:rPr>
              <a:t>       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 must be  given every 72 </a:t>
            </a:r>
            <a:r>
              <a:rPr lang="en-US" sz="1600" b="1" dirty="0" err="1">
                <a:latin typeface="Arial Narrow" pitchFamily="34" charset="0"/>
              </a:rPr>
              <a:t>hrs</a:t>
            </a:r>
            <a:r>
              <a:rPr lang="en-US" sz="1600" b="1" dirty="0">
                <a:latin typeface="Arial Narrow" pitchFamily="34" charset="0"/>
              </a:rPr>
              <a:t>  if used with enzyme inhibitors </a:t>
            </a: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243060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Contraindications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b="1" dirty="0"/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b="1" dirty="0"/>
              <a:t>Patients with history of  AMI / stroke / fatal arrhythmias &lt;6 month</a:t>
            </a:r>
            <a:endParaRPr lang="ar-EG" b="1" dirty="0"/>
          </a:p>
          <a:p>
            <a:pPr marL="342900" indent="-342900" algn="l" rtl="0">
              <a:buBlip>
                <a:blip r:embed="rId2"/>
              </a:buBlip>
            </a:pPr>
            <a:r>
              <a:rPr lang="en-US" b="1" dirty="0">
                <a:solidFill>
                  <a:srgbClr val="C00000"/>
                </a:solidFill>
              </a:rPr>
              <a:t>Nitrates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 total contraindication / ? </a:t>
            </a:r>
            <a:r>
              <a:rPr lang="en-US" b="1" dirty="0">
                <a:solidFill>
                  <a:srgbClr val="C00000"/>
                </a:solidFill>
              </a:rPr>
              <a:t>PDEIs in small dose + spacing at least 24hrs (48 </a:t>
            </a:r>
            <a:r>
              <a:rPr lang="en-US" b="1" dirty="0" err="1">
                <a:solidFill>
                  <a:srgbClr val="C00000"/>
                </a:solidFill>
              </a:rPr>
              <a:t>hrs</a:t>
            </a:r>
            <a:r>
              <a:rPr lang="en-US" b="1" dirty="0">
                <a:solidFill>
                  <a:srgbClr val="C00000"/>
                </a:solidFill>
              </a:rPr>
              <a:t> with </a:t>
            </a:r>
            <a:r>
              <a:rPr lang="en-US" b="1" i="1" dirty="0">
                <a:solidFill>
                  <a:srgbClr val="C00000"/>
                </a:solidFill>
              </a:rPr>
              <a:t>Tadalafil</a:t>
            </a:r>
            <a:r>
              <a:rPr lang="en-US" b="1" dirty="0">
                <a:solidFill>
                  <a:srgbClr val="C00000"/>
                </a:solidFill>
              </a:rPr>
              <a:t>) for fear of developing IHD/AMI due to severe hypotension </a:t>
            </a:r>
            <a:r>
              <a:rPr lang="en-US" b="1" i="1" dirty="0">
                <a:solidFill>
                  <a:srgbClr val="C00000"/>
                </a:solidFill>
              </a:rPr>
              <a:t>(see detailed mechanism in antianginal drugs).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175" y="2743200"/>
            <a:ext cx="175836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51916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With a blockers [except </a:t>
            </a:r>
            <a:r>
              <a:rPr lang="en-US" sz="2000" b="1" dirty="0" err="1"/>
              <a:t>tamsulosin</a:t>
            </a:r>
            <a:r>
              <a:rPr lang="en-US" sz="2000" b="1" dirty="0"/>
              <a:t>] </a:t>
            </a:r>
            <a:r>
              <a:rPr lang="en-US" sz="2000" b="1" dirty="0"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With </a:t>
            </a:r>
            <a:r>
              <a:rPr lang="en-US" sz="2000" b="1" dirty="0" err="1"/>
              <a:t>hepato</a:t>
            </a:r>
            <a:r>
              <a:rPr lang="en-US" sz="2000" b="1" dirty="0"/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With bleeding tendencies [leukemia's,  hemophilia, </a:t>
            </a:r>
            <a:r>
              <a:rPr lang="en-US" sz="2000" b="1" dirty="0" err="1"/>
              <a:t>Vit</a:t>
            </a:r>
            <a:r>
              <a:rPr lang="en-US" sz="2000" b="1" dirty="0"/>
              <a:t> K deficiency,]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With </a:t>
            </a:r>
            <a:r>
              <a:rPr lang="en-US" sz="2000" b="1" i="1" dirty="0"/>
              <a:t>quinidine, procainamide, </a:t>
            </a:r>
            <a:r>
              <a:rPr lang="en-US" sz="2000" b="1" i="1" dirty="0" err="1"/>
              <a:t>amiodarone</a:t>
            </a:r>
            <a:r>
              <a:rPr lang="en-US" sz="2000" b="1" i="1" dirty="0"/>
              <a:t> </a:t>
            </a:r>
            <a:r>
              <a:rPr lang="en-US" sz="2000" b="1" dirty="0"/>
              <a:t>(class I &amp; III </a:t>
            </a:r>
            <a:r>
              <a:rPr lang="en-US" sz="2000" b="1" dirty="0" err="1"/>
              <a:t>antiarhtmics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Vardenafil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Dose adjustment;  </a:t>
            </a:r>
            <a:r>
              <a:rPr lang="en-US" sz="2000" b="1" i="1" dirty="0"/>
              <a:t>when using drugs that have interaction on hepatic liver microsomal enzymes </a:t>
            </a:r>
            <a:r>
              <a:rPr lang="en-US" sz="2000" b="1" i="1" dirty="0" err="1"/>
              <a:t>i.e</a:t>
            </a:r>
            <a:r>
              <a:rPr lang="en-US" sz="2000" b="1" i="1" dirty="0"/>
              <a:t> inhibitors or inducers.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/>
              <a:t>Retinitis pigmentosa.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-2233"/>
            <a:ext cx="1333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/>
              <a:t>Given to those with </a:t>
            </a:r>
            <a:r>
              <a:rPr lang="en-US" sz="2400" dirty="0" err="1"/>
              <a:t>hypogonadism</a:t>
            </a:r>
            <a:r>
              <a:rPr lang="en-US" sz="2400" dirty="0"/>
              <a:t> or </a:t>
            </a:r>
            <a:r>
              <a:rPr lang="en-US" sz="2400" dirty="0" err="1"/>
              <a:t>hyperprolactenemia</a:t>
            </a:r>
            <a:endParaRPr lang="en-US" sz="2400" dirty="0"/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/>
              <a:t>Given for promotion of desire.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Apomorphine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3362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A dopamine agonist on D</a:t>
            </a:r>
            <a:r>
              <a:rPr lang="en-US" sz="2000" baseline="-25000" dirty="0"/>
              <a:t>2 </a:t>
            </a:r>
            <a:r>
              <a:rPr lang="en-US" sz="2000" dirty="0"/>
              <a:t>receptors.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Activates arousal centrally; </a:t>
            </a:r>
            <a:r>
              <a:rPr lang="en-US" sz="2000" dirty="0" err="1"/>
              <a:t>Erectogenic</a:t>
            </a:r>
            <a:r>
              <a:rPr lang="en-US" sz="2000" dirty="0"/>
              <a:t> + 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Given sublingual / Acts quickly.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Not FDA approved /   Weaker than PDE</a:t>
            </a:r>
            <a:r>
              <a:rPr lang="en-US" sz="2000" baseline="-25000" dirty="0"/>
              <a:t>5</a:t>
            </a:r>
            <a:r>
              <a:rPr lang="en-US" sz="2000" dirty="0"/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Given in mild-moderate cases / psychogenic / or if PDE</a:t>
            </a:r>
            <a:r>
              <a:rPr lang="en-US" sz="2000" baseline="-25000" dirty="0"/>
              <a:t>5</a:t>
            </a:r>
            <a:r>
              <a:rPr lang="en-US" sz="2000" dirty="0"/>
              <a:t> Is 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ADRs: nausea, headache, and dizziness </a:t>
            </a:r>
            <a:r>
              <a:rPr lang="en-US" sz="2000" u="sng" dirty="0">
                <a:uFill>
                  <a:solidFill>
                    <a:srgbClr val="FF00FF"/>
                  </a:solidFill>
                </a:uFill>
              </a:rPr>
              <a:t>but safe with nitrate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630640"/>
            <a:ext cx="8801100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b="1" dirty="0">
                <a:solidFill>
                  <a:srgbClr val="3101FF"/>
                </a:solidFill>
              </a:rPr>
              <a:t>Oral Phentolamine </a:t>
            </a:r>
            <a:r>
              <a:rPr lang="en-US" sz="2000" b="1" dirty="0">
                <a:solidFill>
                  <a:srgbClr val="3101FF"/>
                </a:solidFill>
                <a:sym typeface="Wingdings"/>
              </a:rPr>
              <a:t>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α</a:t>
            </a:r>
            <a:r>
              <a:rPr lang="en-US" sz="2200" baseline="-25000" dirty="0"/>
              <a:t>1</a:t>
            </a:r>
            <a:r>
              <a:rPr lang="en-US" sz="2200" dirty="0"/>
              <a:t> blocker / debatable efficacy</a:t>
            </a:r>
          </a:p>
          <a:p>
            <a:pPr algn="l" rtl="0">
              <a:spcBef>
                <a:spcPts val="600"/>
              </a:spcBef>
            </a:pPr>
            <a:r>
              <a:rPr lang="en-US" sz="2000" b="1" dirty="0">
                <a:solidFill>
                  <a:srgbClr val="3101FF"/>
                </a:solidFill>
              </a:rPr>
              <a:t>Yohimbine</a:t>
            </a:r>
            <a:r>
              <a:rPr lang="en-US" sz="2200" b="1" dirty="0"/>
              <a:t> </a:t>
            </a:r>
            <a:r>
              <a:rPr lang="en-US" sz="2400" b="1" dirty="0">
                <a:solidFill>
                  <a:srgbClr val="3101FF"/>
                </a:solidFill>
                <a:sym typeface="Wingdings"/>
              </a:rPr>
              <a:t> </a:t>
            </a:r>
            <a:r>
              <a:rPr lang="en-US" sz="2200" dirty="0">
                <a:sym typeface="Wingdings"/>
              </a:rPr>
              <a:t>C</a:t>
            </a:r>
            <a:r>
              <a:rPr lang="en-US" sz="2200" dirty="0"/>
              <a:t>entral and </a:t>
            </a:r>
            <a:r>
              <a:rPr lang="en-US" sz="2200" dirty="0" err="1"/>
              <a:t>periphral</a:t>
            </a:r>
            <a:r>
              <a:rPr lang="en-US" sz="2200" dirty="0"/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200" baseline="-25000" dirty="0"/>
              <a:t>2</a:t>
            </a:r>
            <a:r>
              <a:rPr lang="en-US" sz="2200" dirty="0"/>
              <a:t> agonist </a:t>
            </a:r>
            <a:r>
              <a:rPr lang="en-US" sz="2400" dirty="0">
                <a:solidFill>
                  <a:srgbClr val="3101FF"/>
                </a:solidFill>
                <a:sym typeface="Wingdings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Aphrodetic</a:t>
            </a:r>
            <a:r>
              <a:rPr lang="en-US" sz="2200" dirty="0"/>
              <a:t> + Erectogenic   </a:t>
            </a:r>
            <a:br>
              <a:rPr lang="en-US" sz="2200" dirty="0"/>
            </a:br>
            <a:r>
              <a:rPr lang="en-US" sz="2200" dirty="0"/>
              <a:t>                       but low efficacy and many 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b="1" dirty="0">
                <a:solidFill>
                  <a:srgbClr val="3101FF"/>
                </a:solidFill>
              </a:rPr>
              <a:t>Trazodone </a:t>
            </a:r>
            <a:r>
              <a:rPr lang="en-US" sz="2000" b="1" dirty="0">
                <a:solidFill>
                  <a:srgbClr val="3101FF"/>
                </a:solidFill>
                <a:sym typeface="Wingdings"/>
              </a:rPr>
              <a:t></a:t>
            </a:r>
            <a:r>
              <a:rPr lang="en-US" sz="2000" b="1" dirty="0">
                <a:solidFill>
                  <a:srgbClr val="3101FF"/>
                </a:solidFill>
              </a:rPr>
              <a:t> </a:t>
            </a:r>
            <a:r>
              <a:rPr lang="en-US" sz="2200" dirty="0"/>
              <a:t>Antidepressant, a 5HT reuptake inhibitor </a:t>
            </a:r>
            <a:r>
              <a:rPr lang="en-US" sz="2000" dirty="0">
                <a:solidFill>
                  <a:srgbClr val="3101FF"/>
                </a:solidFill>
                <a:sym typeface="Wingdings"/>
              </a:rPr>
              <a:t></a:t>
            </a:r>
            <a:r>
              <a:rPr lang="en-US" sz="2200" dirty="0"/>
              <a:t> priapism (</a:t>
            </a:r>
            <a:r>
              <a:rPr lang="en-US" sz="2200" dirty="0" err="1"/>
              <a:t>treateted</a:t>
            </a:r>
            <a:r>
              <a:rPr lang="en-US" sz="2200" dirty="0"/>
              <a:t> with phenylephrine)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524000"/>
            <a:ext cx="91059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95800"/>
            <a:ext cx="91059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8" y="19331"/>
            <a:ext cx="480060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Alprostadil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;</a:t>
            </a:r>
            <a:r>
              <a:rPr lang="en-US" sz="2800" b="1" dirty="0">
                <a:solidFill>
                  <a:srgbClr val="3101FF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PG E1 </a:t>
            </a:r>
            <a:r>
              <a:rPr lang="en-US" sz="2400" b="1" dirty="0">
                <a:latin typeface="+mj-lt"/>
                <a:sym typeface="Wingdings"/>
              </a:rPr>
              <a:t> </a:t>
            </a:r>
            <a:r>
              <a:rPr lang="en-US" sz="2400" b="1" dirty="0" err="1">
                <a:latin typeface="+mj-lt"/>
                <a:sym typeface="Wingdings"/>
              </a:rPr>
              <a:t>cAMP</a:t>
            </a:r>
            <a:endParaRPr lang="en-US" sz="2400" b="1" dirty="0">
              <a:latin typeface="+mj-lt"/>
            </a:endParaRPr>
          </a:p>
          <a:p>
            <a:pPr algn="l" rtl="0"/>
            <a:r>
              <a:rPr lang="en-US" sz="2400" b="1" dirty="0">
                <a:latin typeface="+mj-lt"/>
              </a:rPr>
              <a:t>Synthetic + more stable</a:t>
            </a:r>
            <a:endParaRPr lang="ar-EG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000" b="1" dirty="0">
                <a:latin typeface="+mj-lt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b="1" dirty="0">
                <a:latin typeface="+mj-lt"/>
              </a:rPr>
              <a:t>Minimal systemic effects / Rarity of drug interactions. </a:t>
            </a:r>
            <a:endParaRPr lang="ar-EG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080" y="2546272"/>
            <a:ext cx="55343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000" dirty="0"/>
              <a:t>Priapism or Fibrosis </a:t>
            </a:r>
            <a:r>
              <a:rPr lang="en-US" sz="2000" dirty="0">
                <a:sym typeface="Wingdings"/>
              </a:rPr>
              <a:t>rare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5376" y="92120"/>
            <a:ext cx="3102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TRANSURETHRALORAL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1676400" cy="3791567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latin typeface="+mj-lt"/>
              </a:rPr>
              <a:t>Applied by a special applicator into penile urethra &amp; acts on corpora </a:t>
            </a:r>
            <a:r>
              <a:rPr lang="en-US" sz="2000" b="1" dirty="0" err="1">
                <a:latin typeface="+mj-lt"/>
              </a:rPr>
              <a:t>cavernousa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  <a:sym typeface="Wingdings"/>
              </a:rPr>
              <a:t>Erection</a:t>
            </a:r>
            <a:endParaRPr lang="ar-EG" sz="20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30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398" y="6033177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</a:rPr>
              <a:t>hypotension, headache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>
                <a:latin typeface="Arial Narrow" panose="020B0606020202030204" pitchFamily="34" charset="0"/>
              </a:rPr>
              <a:t> Vaginal absorption.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dirty="0">
                  <a:latin typeface="+mj-lt"/>
                </a:rPr>
                <a:t>20% </a:t>
              </a:r>
              <a:r>
                <a:rPr lang="en-US" sz="2200" dirty="0" err="1">
                  <a:latin typeface="+mj-lt"/>
                </a:rPr>
                <a:t>Papaverine</a:t>
              </a:r>
              <a:r>
                <a:rPr lang="en-US" sz="2200" dirty="0">
                  <a:latin typeface="+mj-lt"/>
                </a:rPr>
                <a:t>; </a:t>
              </a:r>
              <a:r>
                <a:rPr lang="en-US" sz="2200" dirty="0">
                  <a:latin typeface="+mj-lt"/>
                  <a:sym typeface="Wingdings"/>
                </a:rPr>
                <a:t></a:t>
              </a:r>
              <a:r>
                <a:rPr lang="en-US" sz="2200" dirty="0" err="1">
                  <a:latin typeface="+mj-lt"/>
                  <a:sym typeface="Wingdings"/>
                </a:rPr>
                <a:t>cAMP</a:t>
              </a:r>
              <a:r>
                <a:rPr lang="en-US" sz="2200" dirty="0">
                  <a:latin typeface="+mj-lt"/>
                  <a:sym typeface="Wingdings"/>
                </a:rPr>
                <a:t> + </a:t>
              </a:r>
              <a:r>
                <a:rPr lang="en-US" sz="2000" dirty="0">
                  <a:latin typeface="+mj-lt"/>
                  <a:sym typeface="Wingdings"/>
                </a:rPr>
                <a:t>cGMP</a:t>
              </a:r>
              <a:endParaRPr lang="en-US" sz="2000" dirty="0">
                <a:latin typeface="+mj-lt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dirty="0">
                  <a:latin typeface="+mj-lt"/>
                </a:rPr>
                <a:t>2%   </a:t>
              </a:r>
              <a:r>
                <a:rPr lang="en-US" sz="2200" dirty="0" err="1">
                  <a:latin typeface="+mj-lt"/>
                </a:rPr>
                <a:t>Minoxidil</a:t>
              </a:r>
              <a:r>
                <a:rPr lang="en-US" sz="2200" dirty="0">
                  <a:latin typeface="+mj-lt"/>
                </a:rPr>
                <a:t>; NO </a:t>
              </a:r>
              <a:r>
                <a:rPr lang="en-US" sz="2200" dirty="0" err="1">
                  <a:latin typeface="+mj-lt"/>
                </a:rPr>
                <a:t>donner</a:t>
              </a:r>
              <a:r>
                <a:rPr lang="en-US" sz="2200" dirty="0">
                  <a:latin typeface="+mj-lt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dirty="0">
                  <a:latin typeface="+mj-lt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dirty="0">
                  <a:latin typeface="+mj-lt"/>
                </a:rPr>
                <a:t>+ a drug absorption enhancers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790116" y="4766639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29400" y="533401"/>
            <a:ext cx="137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ILOs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4A73E-3798-443D-A176-60518050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DRUGS AFFECTING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ERECTILE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2D30-4FAB-434F-8E00-1430ACBC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821055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C00000"/>
                </a:solidFill>
              </a:rPr>
              <a:t>By the end of this lecture you will be able to:</a:t>
            </a:r>
          </a:p>
          <a:p>
            <a:pPr algn="just"/>
            <a:r>
              <a:rPr lang="en-GB" sz="2600" dirty="0"/>
              <a:t>Revise the haemodynamic changes inducing normal erection</a:t>
            </a:r>
          </a:p>
          <a:p>
            <a:pPr algn="just"/>
            <a:r>
              <a:rPr lang="en-GB" sz="2600" dirty="0"/>
              <a:t>Interpret its different molecular control mechanisms</a:t>
            </a:r>
          </a:p>
          <a:p>
            <a:pPr algn="just"/>
            <a:r>
              <a:rPr lang="en-GB" sz="2600" dirty="0"/>
              <a:t>Define erectile dysfunction [ED] and enumerate its varied risks</a:t>
            </a:r>
          </a:p>
          <a:p>
            <a:pPr algn="just"/>
            <a:r>
              <a:rPr lang="en-GB" sz="2600" dirty="0"/>
              <a:t>List drugs inducing ED and reflect on some underlying mechanisms</a:t>
            </a:r>
          </a:p>
          <a:p>
            <a:pPr algn="just"/>
            <a:r>
              <a:rPr lang="en-GB" sz="2600" dirty="0"/>
              <a:t>Correlate drugs used in treatment of ED to the etiopathogenesis </a:t>
            </a:r>
          </a:p>
          <a:p>
            <a:pPr algn="just"/>
            <a:r>
              <a:rPr lang="en-GB" sz="2600" dirty="0"/>
              <a:t>Classify oral 1</a:t>
            </a:r>
            <a:r>
              <a:rPr lang="en-GB" sz="2600" baseline="30000" dirty="0"/>
              <a:t>st</a:t>
            </a:r>
            <a:r>
              <a:rPr lang="en-GB" sz="2600" dirty="0"/>
              <a:t> line therapy relevant to; Mechanism /Utility /ADRs</a:t>
            </a:r>
          </a:p>
          <a:p>
            <a:pPr algn="just"/>
            <a:r>
              <a:rPr lang="en-GB" sz="2600" dirty="0"/>
              <a:t>Compare the pharmacological difference of PDE5 inhibitors</a:t>
            </a:r>
          </a:p>
          <a:p>
            <a:pPr algn="just"/>
            <a:r>
              <a:rPr lang="en-GB" sz="2600" dirty="0"/>
              <a:t>Study the  transurethral, </a:t>
            </a:r>
            <a:r>
              <a:rPr lang="en-GB" sz="2600" dirty="0" err="1"/>
              <a:t>intracavernous</a:t>
            </a:r>
            <a:r>
              <a:rPr lang="en-GB" sz="2600" dirty="0"/>
              <a:t> or topical 2</a:t>
            </a:r>
            <a:r>
              <a:rPr lang="en-GB" sz="2600" baseline="30000" dirty="0"/>
              <a:t>nd</a:t>
            </a:r>
            <a:r>
              <a:rPr lang="en-GB" sz="2600" dirty="0"/>
              <a:t> line therapies;  </a:t>
            </a:r>
            <a:br>
              <a:rPr lang="en-GB" sz="2600" dirty="0"/>
            </a:br>
            <a:r>
              <a:rPr lang="en-GB" sz="2600" dirty="0"/>
              <a:t>    Mechanism /Utility /ADRs  </a:t>
            </a:r>
          </a:p>
          <a:p>
            <a:pPr algn="just"/>
            <a:r>
              <a:rPr lang="en-GB" sz="2600" dirty="0"/>
              <a:t>Enumerate lines of treatment of priapism.</a:t>
            </a:r>
          </a:p>
        </p:txBody>
      </p: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370320" y="150167"/>
            <a:ext cx="2621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Intracavernosal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en-US" sz="2400" b="1" dirty="0" err="1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Alprostadil</a:t>
            </a:r>
            <a:r>
              <a:rPr lang="en-US" sz="24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2400" b="1" dirty="0">
                <a:latin typeface="+mj-lt"/>
              </a:rPr>
              <a:t>PG E1</a:t>
            </a:r>
            <a:r>
              <a:rPr lang="en-US" sz="2400" b="1" dirty="0">
                <a:latin typeface="+mj-lt"/>
                <a:sym typeface="Wingdings"/>
              </a:rPr>
              <a:t> 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  <a:sym typeface="Wingdings"/>
              </a:rPr>
              <a:t> </a:t>
            </a:r>
            <a:r>
              <a:rPr lang="en-US" sz="2400" b="1" dirty="0" err="1">
                <a:latin typeface="+mj-lt"/>
                <a:sym typeface="Wingdings"/>
              </a:rPr>
              <a:t>cAMP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000" b="1" dirty="0">
                <a:latin typeface="+mj-lt"/>
              </a:rPr>
              <a:t>Needs training</a:t>
            </a:r>
            <a:r>
              <a:rPr lang="en-US" sz="2000" b="1" dirty="0">
                <a:latin typeface="+mj-lt"/>
                <a:sym typeface="Wingdings"/>
              </a:rPr>
              <a:t> </a:t>
            </a:r>
            <a:r>
              <a:rPr lang="en-US" sz="2000" b="1" dirty="0">
                <a:latin typeface="+mj-lt"/>
              </a:rPr>
              <a:t> Erection </a:t>
            </a:r>
            <a:r>
              <a:rPr lang="en-US" sz="2000" b="1" dirty="0">
                <a:latin typeface="+mj-lt"/>
                <a:sym typeface="Wingdings"/>
              </a:rPr>
              <a:t></a:t>
            </a:r>
            <a:r>
              <a:rPr lang="en-US" sz="2000" b="1" dirty="0">
                <a:latin typeface="+mj-lt"/>
              </a:rPr>
              <a:t> after 5-15 min </a:t>
            </a: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000" b="1" dirty="0">
                <a:latin typeface="+mj-lt"/>
              </a:rPr>
              <a:t>lasts according to 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000" b="1" dirty="0">
                <a:latin typeface="+mj-lt"/>
              </a:rPr>
              <a:t>May develop fear 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000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3" y="1766542"/>
            <a:ext cx="718466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000" b="1" dirty="0">
                <a:latin typeface="+mj-lt"/>
              </a:rPr>
              <a:t>Pain or bleeding at injection site 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000" b="1" dirty="0" err="1">
                <a:latin typeface="+mj-lt"/>
              </a:rPr>
              <a:t>Cavernosal</a:t>
            </a:r>
            <a:r>
              <a:rPr lang="en-US" altLang="ar-EG" sz="2000" b="1" dirty="0">
                <a:latin typeface="+mj-lt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000" b="1" dirty="0">
                <a:latin typeface="+mj-lt"/>
              </a:rPr>
              <a:t>Priapism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en-US" sz="2000" b="1" dirty="0" err="1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Papaverine</a:t>
            </a:r>
            <a:r>
              <a:rPr lang="en-US" sz="20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2000" b="1" dirty="0">
                <a:latin typeface="+mj-lt"/>
              </a:rPr>
              <a:t>PG E1</a:t>
            </a:r>
            <a:r>
              <a:rPr lang="en-US" sz="2000" b="1" dirty="0">
                <a:latin typeface="+mj-lt"/>
                <a:sym typeface="Wingdings"/>
              </a:rPr>
              <a:t> 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  <a:sym typeface="Wingdings"/>
              </a:rPr>
              <a:t> </a:t>
            </a:r>
            <a:r>
              <a:rPr lang="en-US" sz="2000" b="1" dirty="0" err="1">
                <a:latin typeface="+mj-lt"/>
                <a:sym typeface="Wingdings"/>
              </a:rPr>
              <a:t>cAMP</a:t>
            </a:r>
            <a:r>
              <a:rPr lang="en-US" sz="2000" b="1" dirty="0">
                <a:latin typeface="+mj-lt"/>
                <a:sym typeface="Wingdings"/>
              </a:rPr>
              <a:t> + cGMP</a:t>
            </a:r>
          </a:p>
          <a:p>
            <a:pPr algn="l" rtl="0"/>
            <a:r>
              <a:rPr lang="en-US" sz="20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en-US" sz="2000" b="1" dirty="0" err="1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Phentolamine</a:t>
            </a:r>
            <a:r>
              <a:rPr lang="en-US" sz="2000" b="1" dirty="0">
                <a:solidFill>
                  <a:srgbClr val="31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2000" b="1" dirty="0">
                <a:latin typeface="+mj-lt"/>
              </a:rPr>
              <a:t>a</a:t>
            </a:r>
            <a:r>
              <a:rPr lang="en-US" sz="2000" b="1" baseline="-25000" dirty="0">
                <a:latin typeface="+mj-lt"/>
              </a:rPr>
              <a:t>1</a:t>
            </a:r>
            <a:r>
              <a:rPr lang="en-US" sz="2000" b="1" dirty="0">
                <a:latin typeface="+mj-lt"/>
              </a:rPr>
              <a:t> blocker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9064" y="303907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dirty="0"/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dirty="0"/>
              <a:t>Aspirate blood to decrease </a:t>
            </a:r>
            <a:r>
              <a:rPr lang="en-US" sz="2400" dirty="0" err="1"/>
              <a:t>intracavernous</a:t>
            </a:r>
            <a:r>
              <a:rPr lang="en-US" sz="2400" dirty="0"/>
              <a:t> pressure.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dirty="0" err="1"/>
              <a:t>Intracavernous</a:t>
            </a:r>
            <a:r>
              <a:rPr lang="en-US" sz="2400" dirty="0"/>
              <a:t> injection of </a:t>
            </a:r>
            <a:r>
              <a:rPr lang="en-US" sz="2400" dirty="0">
                <a:solidFill>
                  <a:srgbClr val="3101FF"/>
                </a:solidFill>
              </a:rPr>
              <a:t>Phenylephrine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α</a:t>
            </a:r>
            <a:r>
              <a:rPr lang="en-US" sz="2400" baseline="-25000" dirty="0"/>
              <a:t>1</a:t>
            </a:r>
            <a:r>
              <a:rPr lang="en-US" sz="2400" dirty="0"/>
              <a:t> agonist</a:t>
            </a: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					               Detumescence</a:t>
            </a:r>
            <a:endParaRPr lang="ar-EG" sz="2400" dirty="0">
              <a:solidFill>
                <a:srgbClr val="3101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30146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Pripism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3BC12-FBFB-478A-BAED-ECFC00E8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Thanks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dirty="0"/>
              <a:t>Pathophysiology:</a:t>
            </a:r>
            <a:br>
              <a:rPr lang="en-CA" dirty="0"/>
            </a:br>
            <a:r>
              <a:rPr lang="en-CA" b="1" dirty="0">
                <a:solidFill>
                  <a:srgbClr val="C00000"/>
                </a:solidFill>
              </a:rPr>
              <a:t>Mechanism of an erection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CA" dirty="0"/>
              <a:t> A normal erection relies on the coordination:</a:t>
            </a:r>
          </a:p>
          <a:p>
            <a:pPr lvl="1" algn="just"/>
            <a:r>
              <a:rPr lang="en-CA" sz="2000" dirty="0"/>
              <a:t>Vascular</a:t>
            </a:r>
          </a:p>
          <a:p>
            <a:pPr lvl="1" algn="just"/>
            <a:r>
              <a:rPr lang="en-CA" sz="2000" dirty="0"/>
              <a:t>Neurological</a:t>
            </a:r>
          </a:p>
          <a:p>
            <a:pPr lvl="1" algn="just"/>
            <a:r>
              <a:rPr lang="en-CA" sz="2000" dirty="0"/>
              <a:t>Hormonal</a:t>
            </a:r>
          </a:p>
          <a:p>
            <a:pPr lvl="1" algn="just"/>
            <a:r>
              <a:rPr lang="en-CA" sz="2000" dirty="0"/>
              <a:t>Psychological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CA" dirty="0"/>
              <a:t> An erection can occur following direct genital stimulation or auditory or visual stimulation, aspects that contribute to the influx of blood to the penis.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Pathophysiology:</a:t>
            </a:r>
            <a:br>
              <a:rPr lang="en-CA" dirty="0"/>
            </a:br>
            <a:r>
              <a:rPr lang="en-CA" b="1" dirty="0">
                <a:solidFill>
                  <a:srgbClr val="C00000"/>
                </a:solidFill>
              </a:rPr>
              <a:t>Mechanism of an erection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559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sz="2400" dirty="0"/>
              <a:t>An erection occurs when the amount of blood rushing to the penis is greater than the amount of blood flowing from it.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/>
              <a:t> A massive influx of blood accumulates in the sinusoidal spaces due to relaxation of smooth muscle &amp; dilatation of arteries→ corpora cavernosa to swell (tumescence).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/>
              <a:t> Tumescence compresses the veins that normally drain the penis→ prevents blood outflow &amp; maintains penile rigidity.</a:t>
            </a:r>
          </a:p>
        </p:txBody>
      </p:sp>
    </p:spTree>
    <p:extLst>
      <p:ext uri="{BB962C8B-B14F-4D97-AF65-F5344CB8AC3E}">
        <p14:creationId xmlns:p14="http://schemas.microsoft.com/office/powerpoint/2010/main" val="15834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4879"/>
            <a:ext cx="3962400" cy="29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304800" y="976587"/>
            <a:ext cx="3581400" cy="24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>
            <a:cxnSpLocks/>
          </p:cNvCxnSpPr>
          <p:nvPr/>
        </p:nvCxnSpPr>
        <p:spPr>
          <a:xfrm>
            <a:off x="4243387" y="762000"/>
            <a:ext cx="0" cy="57642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2597EC-1423-4CA1-81ED-E8382BA3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1" y="0"/>
            <a:ext cx="8949499" cy="1325563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C00000"/>
                </a:solidFill>
              </a:rPr>
              <a:t>Peripheral HAEMODYNAMIC CHANGES inducing  ERECTION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5638799" y="2362199"/>
            <a:ext cx="3242469" cy="324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333" y="1690689"/>
            <a:ext cx="2057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CCA5DA-CDBD-45BF-AF17-00DDB736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ERECTILE DYSFUNCTION</a:t>
            </a:r>
            <a:br>
              <a:rPr lang="en-GB" dirty="0"/>
            </a:b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080E1C-C1A3-4538-B439-87901E60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71600"/>
            <a:ext cx="5105399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Persistent or recurrent inability to attain (acquire) &amp; maintain (sustain) an erection (rigidity) sufficient for satisfactory sexual performance.</a:t>
            </a:r>
          </a:p>
          <a:p>
            <a:pPr algn="just"/>
            <a:r>
              <a:rPr lang="en-GB" dirty="0"/>
              <a:t>“Impotent" is reserved for those men who experience erectile failure during attempted intercourse more than 75 % of the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1219199" y="1716089"/>
            <a:ext cx="6417733" cy="45478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32466" y="1229024"/>
            <a:ext cx="57912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CCA5DA-CDBD-45BF-AF17-00DDB736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ERECTILE DYSFUNCTION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0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086" y="836828"/>
            <a:ext cx="3052439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1.Centrally Acting Drugs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865" y="1389923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+mj-lt"/>
              </a:rPr>
              <a:t>DA&gt; NE promote arousal</a:t>
            </a:r>
            <a:r>
              <a:rPr lang="en-US" b="1" dirty="0">
                <a:latin typeface="+mj-lt"/>
                <a:sym typeface="Wingdings"/>
              </a:rPr>
              <a:t> /</a:t>
            </a:r>
            <a:r>
              <a:rPr lang="en-US" b="1" dirty="0">
                <a:latin typeface="+mj-lt"/>
              </a:rPr>
              <a:t> 5HT action on 5HT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 </a:t>
            </a:r>
            <a:r>
              <a:rPr lang="en-US" b="1" dirty="0">
                <a:latin typeface="+mj-lt"/>
                <a:sym typeface="Wingdings"/>
              </a:rPr>
              <a:t>DA </a:t>
            </a:r>
            <a:r>
              <a:rPr lang="en-US" b="1" dirty="0">
                <a:latin typeface="+mj-lt"/>
              </a:rPr>
              <a:t>release </a:t>
            </a:r>
            <a:r>
              <a:rPr lang="en-US" b="1" dirty="0">
                <a:latin typeface="+mj-lt"/>
                <a:sym typeface="Wingdings"/>
              </a:rPr>
              <a:t> 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019725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+mj-lt"/>
                <a:sym typeface="Wingdings"/>
              </a:rPr>
              <a:t>Most </a:t>
            </a:r>
            <a:r>
              <a:rPr lang="en-US" sz="2400" b="1" dirty="0">
                <a:solidFill>
                  <a:srgbClr val="002060"/>
                </a:solidFill>
                <a:latin typeface="+mj-lt"/>
                <a:sym typeface="Wingdings"/>
              </a:rPr>
              <a:t>ADDs</a:t>
            </a:r>
            <a:r>
              <a:rPr lang="en-US" sz="2400" b="1" dirty="0">
                <a:latin typeface="+mj-lt"/>
                <a:sym typeface="Wingdings"/>
              </a:rPr>
              <a:t> </a:t>
            </a:r>
            <a:r>
              <a:rPr lang="en-US" sz="2400" b="1" dirty="0">
                <a:latin typeface="+mj-lt"/>
              </a:rPr>
              <a:t> 5HT uptake; non-selectively as TCAs, selectively as SSRIs</a:t>
            </a:r>
            <a:endParaRPr lang="en-US" sz="2400" b="1" dirty="0">
              <a:latin typeface="+mj-lt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94680" y="2019725"/>
            <a:ext cx="2438400" cy="1101133"/>
            <a:chOff x="5672455" y="1789869"/>
            <a:chExt cx="2438400" cy="837886"/>
          </a:xfrm>
        </p:grpSpPr>
        <p:sp>
          <p:nvSpPr>
            <p:cNvPr id="11" name="Rectangle 10"/>
            <p:cNvSpPr/>
            <p:nvPr/>
          </p:nvSpPr>
          <p:spPr>
            <a:xfrm>
              <a:off x="5672455" y="2089103"/>
              <a:ext cx="2438400" cy="538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dirty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000" b="1" baseline="-25000" dirty="0">
                  <a:latin typeface="Arial Narrow" panose="020B0606020202030204" pitchFamily="34" charset="0"/>
                  <a:sym typeface="Wingdings"/>
                </a:rPr>
                <a:t>2</a:t>
              </a:r>
            </a:p>
          </p:txBody>
        </p:sp>
        <p:sp>
          <p:nvSpPr>
            <p:cNvPr id="12" name="Up Arrow 11"/>
            <p:cNvSpPr/>
            <p:nvPr/>
          </p:nvSpPr>
          <p:spPr>
            <a:xfrm>
              <a:off x="6321002" y="1789869"/>
              <a:ext cx="956945" cy="281036"/>
            </a:xfrm>
            <a:prstGeom prst="upArrow">
              <a:avLst>
                <a:gd name="adj1" fmla="val 30159"/>
                <a:gd name="adj2" fmla="val 52153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6267" y="4098718"/>
            <a:ext cx="46905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Peripherally; 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>
                <a:latin typeface="Arial Narrow" panose="020B0606020202030204" pitchFamily="34" charset="0"/>
              </a:rPr>
              <a:t>genital sensation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4098976"/>
            <a:ext cx="2664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>
                <a:latin typeface="Bernard MT Condensed" panose="02050806060905020404" pitchFamily="18" charset="0"/>
                <a:sym typeface="Wingdings"/>
              </a:rPr>
              <a:t>Delay Ejaculation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03970" y="4641822"/>
            <a:ext cx="3409950" cy="1637514"/>
            <a:chOff x="5186879" y="3607247"/>
            <a:chExt cx="4419600" cy="805578"/>
          </a:xfrm>
        </p:grpSpPr>
        <p:sp>
          <p:nvSpPr>
            <p:cNvPr id="23" name="Up Arrow 22"/>
            <p:cNvSpPr/>
            <p:nvPr/>
          </p:nvSpPr>
          <p:spPr>
            <a:xfrm flipV="1">
              <a:off x="6752936" y="3607247"/>
              <a:ext cx="1287486" cy="303032"/>
            </a:xfrm>
            <a:prstGeom prst="upArrow">
              <a:avLst>
                <a:gd name="adj1" fmla="val 34658"/>
                <a:gd name="adj2" fmla="val 4888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86879" y="3981938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</a:p>
          </p:txBody>
        </p:sp>
      </p:grpSp>
      <p:sp>
        <p:nvSpPr>
          <p:cNvPr id="21" name="Right Brace 20"/>
          <p:cNvSpPr/>
          <p:nvPr/>
        </p:nvSpPr>
        <p:spPr>
          <a:xfrm>
            <a:off x="5047827" y="2130713"/>
            <a:ext cx="228600" cy="685800"/>
          </a:xfrm>
          <a:prstGeom prst="rightBrac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7B337-8EAA-4A37-8D76-34E6F6FF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7" y="-217778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DRUGS ADVERSLY CAUSING ED </a:t>
            </a:r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548" y="1046909"/>
            <a:ext cx="285687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Centrally Acting Drugs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792685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DA </a:t>
            </a:r>
            <a:r>
              <a:rPr lang="en-US" sz="2400" b="1" dirty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>
                <a:latin typeface="Arial Narrow" panose="020B0606020202030204" pitchFamily="34" charset="0"/>
              </a:rPr>
              <a:t>Hyperprolactenemia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867" y="2598003"/>
            <a:ext cx="838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have </a:t>
            </a:r>
            <a:r>
              <a:rPr lang="en-US" sz="2400" b="1" dirty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effect antagonize Exc. Amino acid.   sedation  </a:t>
            </a:r>
            <a:r>
              <a:rPr lang="en-US" sz="2400" b="1" dirty="0">
                <a:latin typeface="Arial Narrow" panose="020B0606020202030204" pitchFamily="34" charset="0"/>
              </a:rPr>
              <a:t> arousal.</a:t>
            </a:r>
          </a:p>
          <a:p>
            <a:pPr algn="l" rtl="0"/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448" y="4343400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2060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627" y="3870811"/>
            <a:ext cx="4334841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7B337-8EAA-4A37-8D76-34E6F6FF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7" y="1118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DRUGS ADVERSLY CAUSING ED </a:t>
            </a:r>
          </a:p>
        </p:txBody>
      </p:sp>
    </p:spTree>
    <p:extLst>
      <p:ext uri="{BB962C8B-B14F-4D97-AF65-F5344CB8AC3E}">
        <p14:creationId xmlns:p14="http://schemas.microsoft.com/office/powerpoint/2010/main" val="388629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20692</TotalTime>
  <Words>1450</Words>
  <Application>Microsoft Office PowerPoint</Application>
  <PresentationFormat>On-screen Show (4:3)</PresentationFormat>
  <Paragraphs>280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Arial Rounded MT Bold</vt:lpstr>
      <vt:lpstr>Bahnschrift SemiBold</vt:lpstr>
      <vt:lpstr>Bernard MT Condensed</vt:lpstr>
      <vt:lpstr>Calibri</vt:lpstr>
      <vt:lpstr>Calibri Light</vt:lpstr>
      <vt:lpstr>Symbol</vt:lpstr>
      <vt:lpstr>Wingdings</vt:lpstr>
      <vt:lpstr>Wingdings 3</vt:lpstr>
      <vt:lpstr>Office Theme</vt:lpstr>
      <vt:lpstr>DRUGS AFFECTING  ERECTILE DYSFUNCTION</vt:lpstr>
      <vt:lpstr>DRUGS AFFECTING  ERECTILE DYSFUNCTION</vt:lpstr>
      <vt:lpstr>Pathophysiology: Mechanism of an erection</vt:lpstr>
      <vt:lpstr>Pathophysiology: Mechanism of an erection</vt:lpstr>
      <vt:lpstr>Peripheral HAEMODYNAMIC CHANGES inducing  ERECTION </vt:lpstr>
      <vt:lpstr>ERECTILE DYSFUNCTION </vt:lpstr>
      <vt:lpstr>ERECTILE DYSFUNCTION </vt:lpstr>
      <vt:lpstr>DRUGS ADVERSLY CAUSING ED </vt:lpstr>
      <vt:lpstr>DRUGS ADVERSLY CAUSING ED </vt:lpstr>
      <vt:lpstr>DRUGS ADVERSLY CAUSING ED </vt:lpstr>
      <vt:lpstr>DRUGS ADVERSLY CAUSING 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Asma Aloneazi</cp:lastModifiedBy>
  <cp:revision>360</cp:revision>
  <dcterms:created xsi:type="dcterms:W3CDTF">2014-03-19T18:59:17Z</dcterms:created>
  <dcterms:modified xsi:type="dcterms:W3CDTF">2021-04-12T10:31:18Z</dcterms:modified>
</cp:coreProperties>
</file>