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3" r:id="rId3"/>
    <p:sldId id="302" r:id="rId4"/>
    <p:sldId id="265" r:id="rId5"/>
    <p:sldId id="269" r:id="rId6"/>
    <p:sldId id="268" r:id="rId7"/>
    <p:sldId id="266" r:id="rId8"/>
    <p:sldId id="285" r:id="rId9"/>
    <p:sldId id="270" r:id="rId10"/>
    <p:sldId id="288" r:id="rId11"/>
    <p:sldId id="273" r:id="rId12"/>
    <p:sldId id="291" r:id="rId13"/>
    <p:sldId id="286" r:id="rId14"/>
    <p:sldId id="287" r:id="rId15"/>
    <p:sldId id="293" r:id="rId16"/>
    <p:sldId id="299" r:id="rId17"/>
    <p:sldId id="295" r:id="rId18"/>
    <p:sldId id="296" r:id="rId19"/>
    <p:sldId id="301" r:id="rId20"/>
    <p:sldId id="298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00"/>
    <a:srgbClr val="000000"/>
    <a:srgbClr val="66FFFF"/>
    <a:srgbClr val="FBFBAF"/>
    <a:srgbClr val="F5F3B5"/>
    <a:srgbClr val="EEEC84"/>
    <a:srgbClr val="D9FFFF"/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67" autoAdjust="0"/>
  </p:normalViewPr>
  <p:slideViewPr>
    <p:cSldViewPr>
      <p:cViewPr>
        <p:scale>
          <a:sx n="80" d="100"/>
          <a:sy n="80" d="100"/>
        </p:scale>
        <p:origin x="1450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39AA-107B-4E4F-A0C6-2AAEEB0E1E8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92D2B-2096-4A09-9919-523CD45E0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92D2B-2096-4A09-9919-523CD45E06C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92D2B-2096-4A09-9919-523CD45E06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92D2B-2096-4A09-9919-523CD45E06C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7101-999C-4B82-B473-4D30A3DD81F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18F5-325E-4627-A63B-A81462761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gif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62533" y="230921"/>
            <a:ext cx="6568328" cy="368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HORMONE REPLACEMENT THERAPY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2800" b="1" kern="120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Dr.</a:t>
            </a:r>
            <a:r>
              <a:rPr lang="en-GB" sz="2800" b="1" kern="1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 Asma Alonazi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1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(Slides are adopted and modified from </a:t>
            </a:r>
            <a:r>
              <a:rPr lang="en-US" sz="1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Dr. </a:t>
            </a:r>
            <a:r>
              <a:rPr lang="en-US" sz="1600" kern="1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Ishfaq</a:t>
            </a:r>
            <a:r>
              <a:rPr lang="en-US" sz="16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Bukhari)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3139" y="3429000"/>
            <a:ext cx="3733800" cy="3198079"/>
            <a:chOff x="1600201" y="1811130"/>
            <a:chExt cx="4876800" cy="3751470"/>
          </a:xfrm>
        </p:grpSpPr>
        <p:pic>
          <p:nvPicPr>
            <p:cNvPr id="9" name="Picture 2" descr="http://www.vectorstock.com/assets/preview/28772/christmas-female-vector.jpg"/>
            <p:cNvPicPr>
              <a:picLocks noChangeAspect="1" noChangeArrowheads="1"/>
            </p:cNvPicPr>
            <p:nvPr/>
          </p:nvPicPr>
          <p:blipFill>
            <a:blip r:embed="rId2" cstate="print"/>
            <a:srcRect t="15556" r="31000" b="48889"/>
            <a:stretch>
              <a:fillRect/>
            </a:stretch>
          </p:blipFill>
          <p:spPr bwMode="auto">
            <a:xfrm>
              <a:off x="1600201" y="1811130"/>
              <a:ext cx="4876800" cy="3675270"/>
            </a:xfrm>
            <a:prstGeom prst="rect">
              <a:avLst/>
            </a:prstGeom>
            <a:noFill/>
          </p:spPr>
        </p:pic>
        <p:pic>
          <p:nvPicPr>
            <p:cNvPr id="8" name="Picture 4" descr="http://www.canadianmedicine4all.com/wp-content/uploads/2009/09/The-Associations-of-Hormone-Replacement-Therapy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b="6000"/>
            <a:stretch>
              <a:fillRect/>
            </a:stretch>
          </p:blipFill>
          <p:spPr bwMode="auto">
            <a:xfrm>
              <a:off x="2514600" y="2018792"/>
              <a:ext cx="2827506" cy="3543808"/>
            </a:xfrm>
            <a:prstGeom prst="ellipse">
              <a:avLst/>
            </a:prstGeom>
            <a:noFill/>
          </p:spPr>
        </p:pic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6000"/>
          <a:stretch>
            <a:fillRect/>
          </a:stretch>
        </p:blipFill>
        <p:spPr bwMode="auto">
          <a:xfrm>
            <a:off x="99139" y="31971"/>
            <a:ext cx="1173321" cy="1502538"/>
          </a:xfrm>
          <a:prstGeom prst="ellipse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4849741"/>
            <a:ext cx="1752600" cy="412934"/>
          </a:xfrm>
          <a:prstGeom prst="rect">
            <a:avLst/>
          </a:prstGeom>
          <a:solidFill>
            <a:srgbClr val="000000">
              <a:alpha val="5607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u="heavy" dirty="0">
                <a:solidFill>
                  <a:srgbClr val="D9FFFF"/>
                </a:solidFill>
                <a:uFill>
                  <a:solidFill>
                    <a:srgbClr val="00CCFF"/>
                  </a:solidFill>
                </a:uFill>
                <a:latin typeface="Bernard MT Condensed" pitchFamily="18" charset="0"/>
              </a:rPr>
              <a:t>B. Other Uses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1752600"/>
            <a:ext cx="8229600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600"/>
              </a:lnSpc>
              <a:spcBef>
                <a:spcPts val="600"/>
              </a:spcBef>
              <a:buClr>
                <a:srgbClr val="00206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Protects CVS; </a:t>
            </a:r>
            <a:r>
              <a:rPr lang="en-US" sz="2000" b="1" dirty="0">
                <a:latin typeface="Arial Narrow" pitchFamily="34" charset="0"/>
              </a:rPr>
              <a:t>enhance vasodilatation  via </a:t>
            </a:r>
            <a:r>
              <a:rPr lang="en-US" sz="2000" b="1" dirty="0">
                <a:latin typeface="Arial Narrow" pitchFamily="34" charset="0"/>
                <a:sym typeface="Wingdings 3"/>
              </a:rPr>
              <a:t> </a:t>
            </a:r>
            <a:r>
              <a:rPr lang="en-US" sz="2000" b="1" dirty="0">
                <a:latin typeface="Arial Narrow" pitchFamily="34" charset="0"/>
              </a:rPr>
              <a:t>NO production, &amp; </a:t>
            </a:r>
            <a:r>
              <a:rPr lang="en-US" sz="2000" b="1" dirty="0">
                <a:latin typeface="Arial Narrow" pitchFamily="34" charset="0"/>
                <a:sym typeface="Wingdings 3"/>
              </a:rPr>
              <a:t> </a:t>
            </a:r>
            <a:r>
              <a:rPr lang="en-US" sz="2000" b="1" dirty="0">
                <a:latin typeface="Arial Narrow" pitchFamily="34" charset="0"/>
              </a:rPr>
              <a:t>HDL &amp;</a:t>
            </a:r>
            <a:r>
              <a:rPr lang="en-US" sz="2000" b="1" dirty="0">
                <a:latin typeface="Arial Narrow" pitchFamily="34" charset="0"/>
                <a:sym typeface="Wingdings 3"/>
              </a:rPr>
              <a:t> LDL </a:t>
            </a:r>
            <a:r>
              <a:rPr lang="en-US" sz="2000" b="1" dirty="0">
                <a:latin typeface="Arial Narrow" pitchFamily="34" charset="0"/>
              </a:rPr>
              <a:t>thus </a:t>
            </a:r>
            <a:r>
              <a:rPr lang="en-US" sz="2000" b="1" dirty="0">
                <a:latin typeface="Arial Narrow" pitchFamily="34" charset="0"/>
                <a:sym typeface="Wingdings 3"/>
              </a:rPr>
              <a:t> a</a:t>
            </a:r>
            <a:r>
              <a:rPr lang="en-US" sz="2000" b="1" dirty="0">
                <a:latin typeface="Arial Narrow" pitchFamily="34" charset="0"/>
              </a:rPr>
              <a:t>therosclerosis &amp; ischemic insults (HRT started at the beginning of menopause will prevent CVS problems) 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</a:rPr>
              <a:t>HRT increases CVs problems (long term)</a:t>
            </a:r>
          </a:p>
          <a:p>
            <a:pPr algn="just">
              <a:lnSpc>
                <a:spcPts val="2600"/>
              </a:lnSpc>
              <a:spcBef>
                <a:spcPts val="600"/>
              </a:spcBef>
              <a:buClr>
                <a:srgbClr val="00206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  <a:cs typeface="Times New Roman" charset="0"/>
              </a:rPr>
              <a:t>Improves insulin resistance &amp; </a:t>
            </a:r>
            <a:r>
              <a:rPr lang="en-US" sz="2000" b="1" u="heavy" dirty="0" err="1">
                <a:uFill>
                  <a:solidFill>
                    <a:srgbClr val="66FFFF"/>
                  </a:solidFill>
                </a:uFill>
                <a:latin typeface="Arial Narrow" pitchFamily="34" charset="0"/>
                <a:cs typeface="Times New Roman" charset="0"/>
              </a:rPr>
              <a:t>glycaemic</a:t>
            </a: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  <a:cs typeface="Times New Roman" charset="0"/>
              </a:rPr>
              <a:t> control </a:t>
            </a:r>
            <a:r>
              <a:rPr lang="en-US" sz="2000" b="1" dirty="0">
                <a:latin typeface="Arial Narrow" pitchFamily="34" charset="0"/>
                <a:cs typeface="Times New Roman" charset="0"/>
              </a:rPr>
              <a:t>in diabetics. </a:t>
            </a:r>
            <a:endParaRPr lang="en-US" sz="2000" b="1" dirty="0">
              <a:latin typeface="Arial Narrow" pitchFamily="34" charset="0"/>
            </a:endParaRPr>
          </a:p>
          <a:p>
            <a:pPr algn="just">
              <a:spcBef>
                <a:spcPts val="600"/>
              </a:spcBef>
              <a:buClr>
                <a:srgbClr val="00206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Improves cognitive function </a:t>
            </a:r>
            <a:r>
              <a:rPr lang="en-US" sz="2000" b="1" dirty="0">
                <a:latin typeface="Arial Narrow" pitchFamily="34" charset="0"/>
              </a:rPr>
              <a:t>via </a:t>
            </a:r>
            <a:r>
              <a:rPr lang="en-US" sz="2000" b="1" dirty="0">
                <a:latin typeface="Arial Narrow" pitchFamily="34" charset="0"/>
                <a:sym typeface="Wingdings 3"/>
              </a:rPr>
              <a:t> expression of </a:t>
            </a:r>
            <a:r>
              <a:rPr lang="en-US" sz="2000" b="1" dirty="0">
                <a:latin typeface="Arial Narrow" pitchFamily="34" charset="0"/>
              </a:rPr>
              <a:t>ER in brain &amp; by </a:t>
            </a:r>
            <a:r>
              <a:rPr lang="en-US" sz="2000" b="1" dirty="0">
                <a:latin typeface="Arial Narrow" pitchFamily="34" charset="0"/>
                <a:sym typeface="Wingdings 3"/>
              </a:rPr>
              <a:t> </a:t>
            </a:r>
            <a:r>
              <a:rPr lang="en-US" sz="2000" b="1" dirty="0">
                <a:latin typeface="Arial Narrow" pitchFamily="34" charset="0"/>
              </a:rPr>
              <a:t>amyloid deposition thus preventing </a:t>
            </a:r>
            <a:r>
              <a:rPr lang="en-US" sz="2000" b="1" dirty="0" err="1">
                <a:latin typeface="Arial Narrow" pitchFamily="34" charset="0"/>
              </a:rPr>
              <a:t>Alzehimer</a:t>
            </a:r>
            <a:r>
              <a:rPr lang="en-US" sz="2000" b="1" dirty="0">
                <a:latin typeface="Arial Narrow" pitchFamily="34" charset="0"/>
              </a:rPr>
              <a:t> ‘s.</a:t>
            </a:r>
          </a:p>
          <a:p>
            <a:pPr algn="just">
              <a:spcBef>
                <a:spcPts val="600"/>
              </a:spcBef>
              <a:buClr>
                <a:srgbClr val="00206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Delays parkinsonism </a:t>
            </a:r>
            <a:r>
              <a:rPr lang="en-US" sz="2000" b="1" dirty="0">
                <a:latin typeface="Arial Narrow" pitchFamily="34" charset="0"/>
              </a:rPr>
              <a:t>by acting on DA </a:t>
            </a:r>
            <a:r>
              <a:rPr lang="en-US" sz="2000" b="1" dirty="0">
                <a:latin typeface="Arial Narrow" pitchFamily="34" charset="0"/>
                <a:cs typeface="Times New Roman" charset="0"/>
              </a:rPr>
              <a:t>system in midbrain.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5410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8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Contraception</a:t>
            </a:r>
          </a:p>
          <a:p>
            <a:pPr>
              <a:buClr>
                <a:srgbClr val="002060"/>
              </a:buClr>
              <a:buSzPct val="8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Primary ovarian failure</a:t>
            </a:r>
          </a:p>
          <a:p>
            <a:pPr>
              <a:buClr>
                <a:srgbClr val="002060"/>
              </a:buClr>
              <a:buSzPct val="8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Amenorrhea &amp; </a:t>
            </a:r>
            <a:r>
              <a:rPr lang="en-US" sz="2000" b="1" dirty="0" err="1">
                <a:latin typeface="Arial Narrow" pitchFamily="34" charset="0"/>
              </a:rPr>
              <a:t>Hirsutism</a:t>
            </a:r>
            <a:r>
              <a:rPr lang="en-US" sz="2000" b="1" dirty="0">
                <a:latin typeface="Arial Narrow" pitchFamily="34" charset="0"/>
              </a:rPr>
              <a:t> caused by excess androgens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6000"/>
          <a:stretch>
            <a:fillRect/>
          </a:stretch>
        </p:blipFill>
        <p:spPr bwMode="auto">
          <a:xfrm>
            <a:off x="76199" y="18660"/>
            <a:ext cx="1235013" cy="1581539"/>
          </a:xfrm>
          <a:prstGeom prst="ellipse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4419600"/>
            <a:ext cx="1220206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itchFamily="18" charset="0"/>
              </a:rPr>
              <a:t>ADRs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20206" y="4641021"/>
            <a:ext cx="7756588" cy="2017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/>
              <a:t>Irregular vaginal bleeding (</a:t>
            </a:r>
            <a:r>
              <a:rPr lang="en-US" sz="2000" b="1" dirty="0">
                <a:solidFill>
                  <a:srgbClr val="FF0000"/>
                </a:solidFill>
              </a:rPr>
              <a:t>patients discontinue HRT).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/>
              <a:t>Nausea.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/>
              <a:t> Vaginal discharge.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/>
              <a:t> Fluid retention. Weight gain.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/>
              <a:t> Breast tenderness (</a:t>
            </a:r>
            <a:r>
              <a:rPr lang="en-US" sz="2000" b="1" dirty="0">
                <a:solidFill>
                  <a:srgbClr val="FF0000"/>
                </a:solidFill>
              </a:rPr>
              <a:t>patients discontinue HRT</a:t>
            </a:r>
            <a:r>
              <a:rPr lang="en-US" sz="2000" b="1" dirty="0"/>
              <a:t>)..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84000"/>
              <a:buFont typeface="Wingdings" pitchFamily="2" charset="2"/>
              <a:buChar char="Ø"/>
            </a:pPr>
            <a:r>
              <a:rPr lang="en-US" sz="2000" b="1" dirty="0"/>
              <a:t> Spotting or darkening of skin (on face)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1319213" y="1066800"/>
            <a:ext cx="8586787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Oral: </a:t>
            </a:r>
          </a:p>
          <a:p>
            <a:pPr marL="342900" marR="0" lvl="1" indent="-16510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Conjugated equine </a:t>
            </a:r>
            <a:endParaRPr lang="en-US" sz="2000" dirty="0">
              <a:latin typeface="Arial Narrow" pitchFamily="34" charset="0"/>
              <a:cs typeface="Times New Roman" charset="0"/>
            </a:endParaRPr>
          </a:p>
          <a:p>
            <a:pPr marL="342900" marR="0" lvl="1" indent="-16510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Estradiol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valerate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 </a:t>
            </a:r>
          </a:p>
          <a:p>
            <a:pPr marL="342900" marR="0" lvl="1" indent="-16510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Estrial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 succinate </a:t>
            </a:r>
          </a:p>
          <a:p>
            <a:pPr marL="177800" marR="0" lvl="1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cs typeface="Times New Roman" charset="0"/>
            </a:endParaRPr>
          </a:p>
          <a:p>
            <a:pPr marR="0" lvl="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Transdermal (estradiol):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 </a:t>
            </a:r>
          </a:p>
          <a:p>
            <a:pPr marL="342900" marR="0" lvl="0" indent="-16510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Patches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  <a:sym typeface="Wingdings 3"/>
              </a:rPr>
              <a:t>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 24 hour twice weekly.</a:t>
            </a:r>
          </a:p>
          <a:p>
            <a:pPr marL="342900" lvl="0" indent="-165100">
              <a:lnSpc>
                <a:spcPts val="22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Subcutaneous implant (estradiol)</a:t>
            </a:r>
            <a:r>
              <a:rPr lang="en-US" sz="2000" dirty="0">
                <a:latin typeface="Arial Narrow" pitchFamily="34" charset="0"/>
                <a:cs typeface="Times New Roman" charset="0"/>
                <a:sym typeface="Wingdings 3"/>
              </a:rPr>
              <a:t> 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 6 monthly. </a:t>
            </a:r>
          </a:p>
          <a:p>
            <a:pPr marL="177800" lvl="0">
              <a:lnSpc>
                <a:spcPts val="2200"/>
              </a:lnSpc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cs typeface="Times New Roman" charset="0"/>
            </a:endParaRPr>
          </a:p>
          <a:p>
            <a:pPr marR="0" lvl="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Vaginal cream as such or as rings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imes New Roman" charset="0"/>
              </a:rPr>
              <a:t>pessaries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11212" y="572377"/>
            <a:ext cx="3036857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itchFamily="18" charset="0"/>
              </a:rPr>
              <a:t>Administration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6000"/>
          <a:stretch>
            <a:fillRect/>
          </a:stretch>
        </p:blipFill>
        <p:spPr bwMode="auto">
          <a:xfrm>
            <a:off x="76200" y="27679"/>
            <a:ext cx="1151015" cy="1473973"/>
          </a:xfrm>
          <a:prstGeom prst="ellipse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0" y="166295"/>
            <a:ext cx="457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D9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ESTROGEN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351" y="2194145"/>
            <a:ext cx="8458200" cy="171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>
                <a:solidFill>
                  <a:srgbClr val="C00000"/>
                </a:solidFill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Absolute;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Undiagnosed vaginal bleeding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Severe liver disease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000" b="1" dirty="0" err="1">
                <a:latin typeface="Arial Narrow" pitchFamily="34" charset="0"/>
              </a:rPr>
              <a:t>Thromboembolic</a:t>
            </a:r>
            <a:r>
              <a:rPr lang="en-US" sz="2000" b="1" dirty="0">
                <a:latin typeface="Arial Narrow" pitchFamily="34" charset="0"/>
              </a:rPr>
              <a:t> manifestations </a:t>
            </a:r>
          </a:p>
          <a:p>
            <a:pPr>
              <a:lnSpc>
                <a:spcPts val="2500"/>
              </a:lnSpc>
              <a:buClr>
                <a:srgbClr val="000000"/>
              </a:buClr>
              <a:buSzPct val="90000"/>
              <a:buFont typeface="Wingdings" pitchFamily="2" charset="2"/>
              <a:buChar char="Ø"/>
            </a:pPr>
            <a:r>
              <a:rPr lang="en-US" sz="2000" b="1" dirty="0">
                <a:latin typeface="Arial Narrow" pitchFamily="34" charset="0"/>
              </a:rPr>
              <a:t>Cancer; endometrial, breast (hormone sensitive), ovarian.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359" y="1656546"/>
            <a:ext cx="3505768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oper Black" pitchFamily="18" charset="0"/>
              </a:rPr>
              <a:t>Contraindications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4267200"/>
            <a:ext cx="2434256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oper Black" pitchFamily="18" charset="0"/>
              </a:rPr>
              <a:t>Interactions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594412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See contraception</a:t>
            </a:r>
            <a:endParaRPr lang="en-US" sz="2400" b="1" dirty="0">
              <a:solidFill>
                <a:srgbClr val="000000"/>
              </a:solidFill>
              <a:latin typeface="Arial Narrow" pitchFamily="34" charset="0"/>
              <a:sym typeface="Wingdings 3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 NB.  </a:t>
            </a:r>
            <a:r>
              <a:rPr lang="en-US" sz="2400" b="1" i="1" u="sng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If given with</a:t>
            </a:r>
          </a:p>
          <a:p>
            <a:pPr marL="70866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 SERMs additive side effects for both drugs</a:t>
            </a:r>
          </a:p>
          <a:p>
            <a:pPr marL="70866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 Narrow" pitchFamily="34" charset="0"/>
                <a:sym typeface="Wingdings 3"/>
              </a:rPr>
              <a:t>Aromatase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 inhibitors  efficacy </a:t>
            </a:r>
          </a:p>
          <a:p>
            <a:pPr marL="70866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 Corticosteroids  side effects  </a:t>
            </a:r>
            <a:endParaRPr lang="en-US" sz="2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228600" y="76200"/>
            <a:ext cx="457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itchFamily="34" charset="0"/>
              </a:rPr>
              <a:t>2. PROGESTINs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" descr="200px-Cholesterol_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5703"/>
            <a:ext cx="1916440" cy="11519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8" name="Picture 6" descr="220px-Pregnenol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6240" y="1141221"/>
            <a:ext cx="1905000" cy="11609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20" name="Picture 8" descr="200px-Progesterone-2D-skeleta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12240" y="1116568"/>
            <a:ext cx="1905000" cy="11811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3364240" y="1611868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66700" y="760088"/>
            <a:ext cx="13716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In NATURE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" y="3124200"/>
            <a:ext cx="15240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As Therapy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5878840" y="1611868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229766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Bernard MT Condensed" pitchFamily="18" charset="0"/>
              </a:rPr>
              <a:t>Cholesterol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52047" y="22976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Bernard MT Condensed" pitchFamily="18" charset="0"/>
              </a:rPr>
              <a:t>Pregnenolone</a:t>
            </a:r>
            <a:endParaRPr lang="en-US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360459" y="2297668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Bernard MT Condensed" pitchFamily="18" charset="0"/>
              </a:rPr>
              <a:t>Progesterone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600" y="3581400"/>
            <a:ext cx="8610600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Progesterone</a:t>
            </a:r>
            <a:r>
              <a:rPr lang="en-US" sz="2400" b="1" dirty="0">
                <a:solidFill>
                  <a:srgbClr val="66FFFF"/>
                </a:solidFill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is destructed in GIT, so can be given only parentally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400" b="1" dirty="0" err="1">
                <a:solidFill>
                  <a:srgbClr val="C00000"/>
                </a:solidFill>
                <a:latin typeface="Arial Narrow" pitchFamily="34" charset="0"/>
              </a:rPr>
              <a:t>Progestins</a:t>
            </a:r>
            <a:r>
              <a:rPr lang="en-US" sz="2400" b="1" dirty="0">
                <a:solidFill>
                  <a:srgbClr val="66FFFF"/>
                </a:solidFill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are synthetic </a:t>
            </a:r>
            <a:r>
              <a:rPr lang="en-US" sz="2000" b="1" dirty="0" err="1">
                <a:latin typeface="Arial Narrow" pitchFamily="34" charset="0"/>
              </a:rPr>
              <a:t>progestogens</a:t>
            </a:r>
            <a:r>
              <a:rPr lang="en-US" sz="2000" b="1" dirty="0">
                <a:latin typeface="Arial Narrow" pitchFamily="34" charset="0"/>
              </a:rPr>
              <a:t> that have </a:t>
            </a:r>
            <a:r>
              <a:rPr lang="en-US" sz="2000" b="1" dirty="0" err="1">
                <a:latin typeface="Arial Narrow" pitchFamily="34" charset="0"/>
              </a:rPr>
              <a:t>progestinic</a:t>
            </a:r>
            <a:r>
              <a:rPr lang="en-US" sz="2000" b="1" dirty="0">
                <a:latin typeface="Arial Narrow" pitchFamily="34" charset="0"/>
              </a:rPr>
              <a:t> effects </a:t>
            </a:r>
            <a:br>
              <a:rPr lang="en-US" sz="2000" b="1" dirty="0">
                <a:latin typeface="Arial Narrow" pitchFamily="34" charset="0"/>
              </a:rPr>
            </a:br>
            <a:r>
              <a:rPr lang="en-US" sz="2000" b="1" dirty="0">
                <a:latin typeface="Arial Narrow" pitchFamily="34" charset="0"/>
              </a:rPr>
              <a:t>    similar to progesterone but are not degraded by GIT. 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000" b="1" dirty="0">
                <a:latin typeface="Arial Narrow" pitchFamily="34" charset="0"/>
              </a:rPr>
              <a:t>Progestin preparations; as in contraceptive pills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675375"/>
            <a:ext cx="7467600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500"/>
              </a:lnSpc>
              <a:defRPr/>
            </a:pPr>
            <a:r>
              <a:rPr lang="en-US" sz="2200" b="1" dirty="0">
                <a:solidFill>
                  <a:srgbClr val="000000"/>
                </a:solidFill>
                <a:latin typeface="Arial Narrow" pitchFamily="34" charset="0"/>
              </a:rPr>
              <a:t>Produced by; Adrenal glands, Gonads, Brain, Placenta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325" y="1295400"/>
            <a:ext cx="1828800" cy="704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ts val="25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rial Narrow" pitchFamily="34" charset="0"/>
              </a:rPr>
              <a:t>Synthesis;</a:t>
            </a:r>
          </a:p>
          <a:p>
            <a:pPr marL="342900" lvl="0" indent="-342900" algn="ctr">
              <a:lnSpc>
                <a:spcPts val="25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rial Narrow" pitchFamily="34" charset="0"/>
              </a:rPr>
              <a:t>Induced by LH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385" y="5575265"/>
            <a:ext cx="8451415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	    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Two types of progesterone receptors [PR]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PR-A &amp; PR-B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They could exist  </a:t>
            </a:r>
            <a:r>
              <a:rPr lang="en-US" sz="2400" b="1" dirty="0" err="1">
                <a:solidFill>
                  <a:srgbClr val="000000"/>
                </a:solidFill>
                <a:latin typeface="Arial Narrow" pitchFamily="34" charset="0"/>
              </a:rPr>
              <a:t>cytoplasmic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mediating genomic long term effects  or  membranous 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mediating non-genomic rapid effects</a:t>
            </a: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05400" y="5158406"/>
            <a:ext cx="3748142" cy="3877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00"/>
                </a:solidFill>
                <a:latin typeface="Arial Narrow" pitchFamily="34" charset="0"/>
              </a:rPr>
              <a:t>What does progesterone do?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513466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Arial Narrow" pitchFamily="34" charset="0"/>
              </a:rPr>
              <a:t>Binds to its receptors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96194" y="5716198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/>
      <p:bldP spid="23" grpId="0"/>
      <p:bldP spid="32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>
          <a:xfrm>
            <a:off x="557213" y="1242169"/>
            <a:ext cx="8586787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7813" marR="0" lvl="0" defTabSz="914400" rtl="0" eaLnBrk="1" fontAlgn="auto" latinLnBrk="0" hangingPunct="1">
              <a:lnSpc>
                <a:spcPts val="22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0188" y="829235"/>
            <a:ext cx="2209800" cy="412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u="heavy" dirty="0">
                <a:solidFill>
                  <a:srgbClr val="C00000"/>
                </a:solidFill>
                <a:uFill>
                  <a:solidFill>
                    <a:srgbClr val="00CCFF"/>
                  </a:solidFill>
                </a:uFill>
                <a:latin typeface="Bernard MT Condensed" pitchFamily="18" charset="0"/>
              </a:rPr>
              <a:t>A. In Menopause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5153" y="304800"/>
            <a:ext cx="281513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INDICATIONS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1896" y="1832135"/>
            <a:ext cx="8686800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Clr>
                <a:srgbClr val="66FFFF"/>
              </a:buClr>
              <a:buSzPct val="90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Protects against possibility of estrogen induced endometrial cancer</a:t>
            </a:r>
          </a:p>
          <a:p>
            <a:pPr marL="274320">
              <a:lnSpc>
                <a:spcPts val="2500"/>
              </a:lnSpc>
              <a:buClr>
                <a:srgbClr val="66FFFF"/>
              </a:buClr>
              <a:buSzPct val="90000"/>
            </a:pPr>
            <a:r>
              <a:rPr lang="en-US" sz="2000" b="1" dirty="0">
                <a:latin typeface="Arial Narrow" pitchFamily="34" charset="0"/>
              </a:rPr>
              <a:t>Estrogen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 cell growth. If unopposed endometrial cell lining can show (atypical hyperplasia)</a:t>
            </a:r>
          </a:p>
          <a:p>
            <a:pPr marL="274320">
              <a:lnSpc>
                <a:spcPts val="2500"/>
              </a:lnSpc>
              <a:buClr>
                <a:srgbClr val="66FFFF"/>
              </a:buClr>
              <a:buSzPct val="90000"/>
            </a:pPr>
            <a:r>
              <a:rPr lang="en-US" sz="2000" b="1" spc="-30" dirty="0">
                <a:latin typeface="Arial Narrow" pitchFamily="34" charset="0"/>
                <a:sym typeface="Wingdings 3"/>
              </a:rPr>
              <a:t>Progesterone beneficially matures endometrial cell lining  ( become differentiated) &amp;  apoptosis of atypical cells by activation of p53.</a:t>
            </a:r>
          </a:p>
          <a:p>
            <a:pPr>
              <a:lnSpc>
                <a:spcPts val="2500"/>
              </a:lnSpc>
              <a:spcBef>
                <a:spcPts val="600"/>
              </a:spcBef>
              <a:buClr>
                <a:srgbClr val="66FFFF"/>
              </a:buClr>
              <a:buSzPct val="90000"/>
              <a:buFont typeface="Wingdings" pitchFamily="2" charset="2"/>
              <a:buChar char="Ø"/>
            </a:pPr>
            <a:r>
              <a:rPr lang="en-US" sz="2000" b="1" u="heavy" spc="-30" dirty="0">
                <a:uFill>
                  <a:solidFill>
                    <a:srgbClr val="66FFFF"/>
                  </a:solidFill>
                </a:uFill>
                <a:latin typeface="Arial Narrow" pitchFamily="34" charset="0"/>
                <a:sym typeface="Wingdings 3"/>
              </a:rPr>
              <a:t>Progesterone (natural) protects against breast cancer </a:t>
            </a:r>
            <a:r>
              <a:rPr lang="en-US" sz="2000" b="1" spc="-30" dirty="0">
                <a:latin typeface="Arial Narrow" pitchFamily="34" charset="0"/>
                <a:sym typeface="Wingdings 3"/>
              </a:rPr>
              <a:t>development by </a:t>
            </a:r>
            <a:br>
              <a:rPr lang="en-US" sz="2000" b="1" spc="-30" dirty="0">
                <a:latin typeface="Arial Narrow" pitchFamily="34" charset="0"/>
                <a:sym typeface="Wingdings 3"/>
              </a:rPr>
            </a:br>
            <a:r>
              <a:rPr lang="en-US" sz="2000" b="1" spc="-30" dirty="0">
                <a:latin typeface="Arial Narrow" pitchFamily="34" charset="0"/>
                <a:sym typeface="Wingdings 3"/>
              </a:rPr>
              <a:t>   anti-inflammatory &amp; apoptotic mechanisms, but this effect is not as </a:t>
            </a:r>
            <a:br>
              <a:rPr lang="en-US" sz="2000" b="1" spc="-30" dirty="0">
                <a:latin typeface="Arial Narrow" pitchFamily="34" charset="0"/>
                <a:sym typeface="Wingdings 3"/>
              </a:rPr>
            </a:br>
            <a:r>
              <a:rPr lang="en-US" sz="2000" b="1" spc="-30" dirty="0">
                <a:latin typeface="Arial Narrow" pitchFamily="34" charset="0"/>
                <a:sym typeface="Wingdings 3"/>
              </a:rPr>
              <a:t>   clear with synthetic </a:t>
            </a:r>
            <a:r>
              <a:rPr lang="en-US" sz="2000" b="1" spc="-30" dirty="0" err="1">
                <a:latin typeface="Arial Narrow" pitchFamily="34" charset="0"/>
                <a:sym typeface="Wingdings 3"/>
              </a:rPr>
              <a:t>progestins</a:t>
            </a:r>
            <a:r>
              <a:rPr lang="en-US" sz="2000" b="1" spc="-30" dirty="0">
                <a:latin typeface="Arial Narrow" pitchFamily="34" charset="0"/>
                <a:sym typeface="Wingdings 3"/>
              </a:rPr>
              <a:t>. </a:t>
            </a:r>
            <a:r>
              <a:rPr lang="en-US" sz="2000" b="1" spc="-30" dirty="0" err="1">
                <a:latin typeface="Arial Narrow" pitchFamily="34" charset="0"/>
                <a:sym typeface="Wingdings 3"/>
              </a:rPr>
              <a:t>Mamography</a:t>
            </a:r>
            <a:r>
              <a:rPr lang="en-US" sz="2000" dirty="0">
                <a:cs typeface="Times New Roman" charset="0"/>
              </a:rPr>
              <a:t> </a:t>
            </a:r>
            <a:r>
              <a:rPr lang="en-US" sz="2000" b="1" spc="-30" dirty="0">
                <a:latin typeface="Arial Narrow" pitchFamily="34" charset="0"/>
                <a:sym typeface="Wingdings 3"/>
              </a:rPr>
              <a:t>recommended every 6ms.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15023" y="786141"/>
            <a:ext cx="64770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000" b="1" dirty="0">
                <a:latin typeface="Arial Narrow" pitchFamily="34" charset="0"/>
              </a:rPr>
              <a:t>As HRT, usually given in combination with estrogen Some use it alone in risk of cancer but does not </a:t>
            </a:r>
            <a:r>
              <a:rPr lang="en-US" sz="2000" b="1" dirty="0">
                <a:latin typeface="Arial Narrow" pitchFamily="34" charset="0"/>
                <a:sym typeface="Wingdings 3"/>
              </a:rPr>
              <a:t></a:t>
            </a:r>
            <a:r>
              <a:rPr lang="en-US" sz="2000" b="1" dirty="0">
                <a:latin typeface="Arial Narrow" pitchFamily="34" charset="0"/>
              </a:rPr>
              <a:t> all menopausal symptoms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1896" y="4665504"/>
            <a:ext cx="8763000" cy="41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rgbClr val="66FFFF"/>
              </a:buClr>
              <a:buSzPct val="90000"/>
              <a:buFont typeface="Wingdings" pitchFamily="2" charset="2"/>
              <a:buChar char="Ø"/>
            </a:pPr>
            <a:r>
              <a:rPr lang="en-US" sz="2000" b="1" u="heavy" spc="-50" dirty="0">
                <a:uFill>
                  <a:solidFill>
                    <a:srgbClr val="66FFFF"/>
                  </a:solidFill>
                </a:uFill>
                <a:latin typeface="Arial Narrow" pitchFamily="34" charset="0"/>
                <a:sym typeface="Wingdings 3"/>
              </a:rPr>
              <a:t>Counteract  osteoporosis</a:t>
            </a:r>
            <a:r>
              <a:rPr lang="en-US" sz="2000" b="1" spc="-50" dirty="0">
                <a:latin typeface="Arial Narrow" pitchFamily="34" charset="0"/>
                <a:sym typeface="Wingdings 3"/>
              </a:rPr>
              <a:t>, directly +</a:t>
            </a:r>
            <a:r>
              <a:rPr lang="en-US" sz="2000" b="1" spc="-50" dirty="0" err="1">
                <a:latin typeface="Arial Narrow" pitchFamily="34" charset="0"/>
                <a:sym typeface="Wingdings 3"/>
              </a:rPr>
              <a:t>ve</a:t>
            </a:r>
            <a:r>
              <a:rPr lang="en-US" sz="2000" b="1" spc="-50" dirty="0">
                <a:latin typeface="Arial Narrow" pitchFamily="34" charset="0"/>
                <a:sym typeface="Wingdings 3"/>
              </a:rPr>
              <a:t> osteoblasts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74040"/>
            <a:ext cx="1752600" cy="412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u="heavy" dirty="0">
                <a:solidFill>
                  <a:srgbClr val="C00000"/>
                </a:solidFill>
                <a:uFill>
                  <a:solidFill>
                    <a:srgbClr val="00CCFF"/>
                  </a:solidFill>
                </a:uFill>
                <a:latin typeface="Bernard MT Condensed" pitchFamily="18" charset="0"/>
              </a:rPr>
              <a:t>B. Other Uses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" y="1076889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Contraception (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Estradiol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Progestins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)  </a:t>
            </a:r>
            <a:br>
              <a:rPr lang="en-US" sz="2400" b="1" dirty="0"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Dysmenorrhea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Menpauasal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symptoms (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Estradiol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Progestins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given together)</a:t>
            </a:r>
            <a:br>
              <a:rPr lang="en-US" sz="24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" y="2768959"/>
            <a:ext cx="3036857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itchFamily="18" charset="0"/>
              </a:rPr>
              <a:t>Administration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3288308"/>
            <a:ext cx="88392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49238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  <a:cs typeface="Times New Roman" charset="0"/>
              </a:rPr>
              <a:t> Oral; Micronized  progesterone or </a:t>
            </a:r>
            <a:r>
              <a:rPr lang="en-US" sz="2400" dirty="0" err="1">
                <a:latin typeface="Arial Narrow" pitchFamily="34" charset="0"/>
                <a:cs typeface="Times New Roman" charset="0"/>
              </a:rPr>
              <a:t>progestins</a:t>
            </a:r>
            <a:r>
              <a:rPr lang="en-US" sz="2400" dirty="0">
                <a:latin typeface="Arial Narrow" pitchFamily="34" charset="0"/>
                <a:cs typeface="Times New Roman" charset="0"/>
                <a:sym typeface="Wingdings 3"/>
              </a:rPr>
              <a:t> see contraception</a:t>
            </a:r>
            <a:endParaRPr lang="en-US" sz="2400" dirty="0">
              <a:latin typeface="Arial Narrow" pitchFamily="34" charset="0"/>
              <a:cs typeface="Times New Roman" charset="0"/>
            </a:endParaRPr>
          </a:p>
          <a:p>
            <a:pPr marL="342900" lvl="0" indent="-249238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itchFamily="34" charset="0"/>
                <a:cs typeface="Times New Roman" charset="0"/>
              </a:rPr>
              <a:t> IU; as </a:t>
            </a:r>
            <a:r>
              <a:rPr lang="en-US" sz="2400" dirty="0" err="1">
                <a:latin typeface="Arial Narrow" pitchFamily="34" charset="0"/>
                <a:cs typeface="Times New Roman" charset="0"/>
              </a:rPr>
              <a:t>Levonorgestrel</a:t>
            </a:r>
            <a:r>
              <a:rPr lang="en-US" sz="2400" dirty="0">
                <a:latin typeface="Arial Narrow" pitchFamily="34" charset="0"/>
                <a:cs typeface="Times New Roman" charset="0"/>
              </a:rPr>
              <a:t> or </a:t>
            </a:r>
            <a:r>
              <a:rPr lang="en-US" sz="2400" dirty="0" err="1">
                <a:latin typeface="Arial Narrow" pitchFamily="34" charset="0"/>
                <a:cs typeface="Times New Roman" charset="0"/>
              </a:rPr>
              <a:t>Progestasert</a:t>
            </a:r>
            <a:endParaRPr lang="en-US" sz="2400" dirty="0">
              <a:latin typeface="Arial Narrow" pitchFamily="34" charset="0"/>
              <a:cs typeface="Times New Roman" charset="0"/>
            </a:endParaRPr>
          </a:p>
          <a:p>
            <a:pPr marL="342900" lvl="0" indent="-249238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 Narrow" pitchFamily="34" charset="0"/>
                <a:cs typeface="Times New Roman" charset="0"/>
              </a:rPr>
              <a:t> Vaginal - natural</a:t>
            </a:r>
            <a:r>
              <a:rPr lang="en-US" sz="2400" i="1" dirty="0">
                <a:latin typeface="Arial Narrow" pitchFamily="34" charset="0"/>
                <a:cs typeface="Times New Roman" charset="0"/>
              </a:rPr>
              <a:t> </a:t>
            </a:r>
            <a:r>
              <a:rPr lang="en-US" sz="2400" dirty="0">
                <a:latin typeface="Arial Narrow" pitchFamily="34" charset="0"/>
                <a:cs typeface="Times New Roman" charset="0"/>
              </a:rPr>
              <a:t>progesterone gel / </a:t>
            </a:r>
            <a:r>
              <a:rPr lang="en-US" sz="2400" dirty="0" err="1">
                <a:latin typeface="Arial Narrow" pitchFamily="34" charset="0"/>
                <a:cs typeface="Times New Roman" charset="0"/>
              </a:rPr>
              <a:t>pessary</a:t>
            </a:r>
            <a:r>
              <a:rPr lang="en-US" sz="2400" dirty="0">
                <a:latin typeface="Arial Narrow" pitchFamily="34" charset="0"/>
                <a:cs typeface="Times New Roman" charset="0"/>
              </a:rPr>
              <a:t>.</a:t>
            </a:r>
          </a:p>
          <a:p>
            <a:pPr marL="342900" lvl="0" indent="-249238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 Narrow" pitchFamily="34" charset="0"/>
                <a:cs typeface="Times New Roman" charset="0"/>
              </a:rPr>
              <a:t> </a:t>
            </a:r>
            <a:r>
              <a:rPr lang="en-US" sz="2400" dirty="0" err="1">
                <a:latin typeface="Arial Narrow" pitchFamily="34" charset="0"/>
                <a:cs typeface="Times New Roman" charset="0"/>
              </a:rPr>
              <a:t>Transdermal</a:t>
            </a:r>
            <a:r>
              <a:rPr lang="en-US" sz="2400" dirty="0">
                <a:latin typeface="Arial Narrow" pitchFamily="34" charset="0"/>
                <a:cs typeface="Times New Roman" charset="0"/>
              </a:rPr>
              <a:t> -</a:t>
            </a:r>
            <a:r>
              <a:rPr lang="en-US" sz="2400" i="1" dirty="0">
                <a:latin typeface="Arial Narrow" pitchFamily="34" charset="0"/>
                <a:cs typeface="Times New Roman" charset="0"/>
              </a:rPr>
              <a:t> </a:t>
            </a:r>
            <a:r>
              <a:rPr lang="en-US" sz="2400" dirty="0">
                <a:latin typeface="Arial Narrow" pitchFamily="34" charset="0"/>
                <a:cs typeface="Times New Roman" charset="0"/>
              </a:rPr>
              <a:t>sequential / continuous patch.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2400" y="5479540"/>
            <a:ext cx="788720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Clr>
                <a:srgbClr val="000000"/>
              </a:buClr>
              <a:buSzPct val="80000"/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Mood changes, as anxiety, irritability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0000"/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Headache, dizziness or drowsiness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0000"/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Nausea, vomiting, </a:t>
            </a:r>
            <a:r>
              <a:rPr lang="en-US" sz="2400" b="1" dirty="0">
                <a:latin typeface="Arial Narrow" pitchFamily="34" charset="0"/>
              </a:rPr>
              <a:t>abdominal pain or bloating (distention).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7045" y="5021750"/>
            <a:ext cx="1220206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oper Black" pitchFamily="18" charset="0"/>
              </a:rPr>
              <a:t>ADRs</a:t>
            </a:r>
            <a:endParaRPr lang="en-US" sz="2800" b="1" cap="none" spc="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0">
                    <a:srgbClr val="0099FF">
                      <a:tint val="66000"/>
                      <a:satMod val="160000"/>
                    </a:srgbClr>
                  </a:gs>
                  <a:gs pos="50000">
                    <a:srgbClr val="0099FF">
                      <a:tint val="44500"/>
                      <a:satMod val="160000"/>
                    </a:srgbClr>
                  </a:gs>
                  <a:gs pos="100000">
                    <a:srgbClr val="0099FF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Benefits and Risks of HRT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CC0000"/>
                </a:solidFill>
              </a:rPr>
              <a:t>Definite benefits</a:t>
            </a:r>
          </a:p>
          <a:p>
            <a:r>
              <a:rPr lang="en-US" sz="2800" dirty="0">
                <a:solidFill>
                  <a:srgbClr val="000099"/>
                </a:solidFill>
              </a:rPr>
              <a:t>Symptoms of menopause (vasomotor, genitourinary)</a:t>
            </a:r>
          </a:p>
          <a:p>
            <a:r>
              <a:rPr lang="en-US" sz="2800" dirty="0">
                <a:solidFill>
                  <a:srgbClr val="000099"/>
                </a:solidFill>
              </a:rPr>
              <a:t>Osteoporosis (Definite increase in bone mineral density; probable decrease in risk of fractures)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CC0000"/>
                </a:solidFill>
              </a:rPr>
              <a:t>Definite risks</a:t>
            </a:r>
          </a:p>
          <a:p>
            <a:r>
              <a:rPr lang="en-US" sz="2800" dirty="0">
                <a:solidFill>
                  <a:srgbClr val="000099"/>
                </a:solidFill>
              </a:rPr>
              <a:t>Endometrial cancer (estrogen only)</a:t>
            </a:r>
          </a:p>
          <a:p>
            <a:r>
              <a:rPr lang="en-US" sz="2800" dirty="0">
                <a:solidFill>
                  <a:srgbClr val="000099"/>
                </a:solidFill>
              </a:rPr>
              <a:t>Venous </a:t>
            </a:r>
            <a:r>
              <a:rPr lang="en-US" sz="2800" dirty="0" err="1">
                <a:solidFill>
                  <a:srgbClr val="000099"/>
                </a:solidFill>
              </a:rPr>
              <a:t>thromboembolism</a:t>
            </a:r>
            <a:r>
              <a:rPr lang="en-US" sz="2800" dirty="0">
                <a:solidFill>
                  <a:srgbClr val="000099"/>
                </a:solidFill>
              </a:rPr>
              <a:t> (long term)</a:t>
            </a:r>
          </a:p>
          <a:p>
            <a:r>
              <a:rPr lang="en-US" sz="2800" dirty="0">
                <a:solidFill>
                  <a:srgbClr val="000099"/>
                </a:solidFill>
              </a:rPr>
              <a:t>Breast cancer (long term 5 yrs)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CC0000"/>
                </a:solidFill>
              </a:rPr>
              <a:t>Uncertain benefits </a:t>
            </a:r>
          </a:p>
          <a:p>
            <a:r>
              <a:rPr lang="en-US" sz="2800" dirty="0">
                <a:solidFill>
                  <a:srgbClr val="000099"/>
                </a:solidFill>
              </a:rPr>
              <a:t>Cognitive functions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Note: the risk of CVS </a:t>
            </a:r>
            <a:r>
              <a:rPr lang="en-US" sz="2800" dirty="0" err="1">
                <a:solidFill>
                  <a:srgbClr val="FF0000"/>
                </a:solidFill>
              </a:rPr>
              <a:t>broblems</a:t>
            </a:r>
            <a:r>
              <a:rPr lang="en-US" sz="2800" dirty="0">
                <a:solidFill>
                  <a:srgbClr val="FF0000"/>
                </a:solidFill>
              </a:rPr>
              <a:t> and breast cancer with HRT is more than their benefits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04800" y="688509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cs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88036" y="278755"/>
            <a:ext cx="27407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itchFamily="34" charset="0"/>
                <a:ea typeface="Gungsuh" pitchFamily="18" charset="-127"/>
              </a:rPr>
              <a:t>3. SERMs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476071"/>
            <a:ext cx="538955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200" dirty="0" err="1">
                <a:solidFill>
                  <a:srgbClr val="002060"/>
                </a:solidFill>
                <a:latin typeface="Bernard MT Condensed" pitchFamily="18" charset="0"/>
              </a:rPr>
              <a:t>Tamoxifen</a:t>
            </a:r>
            <a:r>
              <a:rPr lang="en-US" sz="2200" dirty="0">
                <a:solidFill>
                  <a:srgbClr val="002060"/>
                </a:solidFill>
                <a:latin typeface="Bernard MT Condensed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Bernard MT Condensed" pitchFamily="18" charset="0"/>
              </a:rPr>
              <a:t>Raloxifene</a:t>
            </a:r>
            <a:r>
              <a:rPr lang="en-US" sz="2200" dirty="0">
                <a:solidFill>
                  <a:srgbClr val="002060"/>
                </a:solidFill>
                <a:latin typeface="Bernard MT Condensed" pitchFamily="18" charset="0"/>
              </a:rPr>
              <a:t> (oral and non-hormonal)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799" y="1034602"/>
            <a:ext cx="845820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buClr>
                <a:srgbClr val="000099"/>
              </a:buClr>
              <a:buSzPct val="80000"/>
              <a:buFont typeface="Wingdings" pitchFamily="2" charset="2"/>
              <a:buChar char="Ø"/>
            </a:pP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</a:rPr>
              <a:t>Raloxifen</a:t>
            </a:r>
            <a:r>
              <a:rPr lang="en-US" sz="2400" dirty="0">
                <a:latin typeface="Bernard MT Condensed" pitchFamily="18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Antagonist in breast</a:t>
            </a:r>
            <a:r>
              <a:rPr lang="en-US" sz="2000" b="1" dirty="0">
                <a:latin typeface="Arial Narrow" pitchFamily="34" charset="0"/>
                <a:sym typeface="Wingdings 3"/>
              </a:rPr>
              <a:t> and uterus and </a:t>
            </a:r>
            <a:r>
              <a:rPr lang="en-US" sz="2000" b="1" dirty="0">
                <a:latin typeface="Arial Narrow" pitchFamily="34" charset="0"/>
              </a:rPr>
              <a:t>agonist in bone.</a:t>
            </a:r>
            <a:endParaRPr lang="en-US" sz="2200" b="1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Clr>
                <a:srgbClr val="000099"/>
              </a:buClr>
              <a:buSzPct val="80000"/>
              <a:buFont typeface="Wingdings" pitchFamily="2" charset="2"/>
              <a:buChar char="Ø"/>
            </a:pP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</a:rPr>
              <a:t>Tamoxifen</a:t>
            </a:r>
            <a:r>
              <a:rPr lang="en-US" sz="2400" b="1" dirty="0">
                <a:latin typeface="Bernard MT Condensed" pitchFamily="18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Antagonist in breast and partial agonist in bone and </a:t>
            </a:r>
            <a:r>
              <a:rPr lang="en-US" sz="2000" b="1" dirty="0" err="1">
                <a:latin typeface="Arial Narrow" pitchFamily="34" charset="0"/>
              </a:rPr>
              <a:t>endometrium</a:t>
            </a:r>
            <a:r>
              <a:rPr lang="en-US" sz="2000" b="1" dirty="0">
                <a:latin typeface="Arial Narrow" pitchFamily="34" charset="0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799" y="2015516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An ideal SERM for use as HRT </a:t>
            </a:r>
            <a:r>
              <a:rPr lang="en-US" sz="2000" b="1" dirty="0">
                <a:latin typeface="Arial Narrow" pitchFamily="34" charset="0"/>
              </a:rPr>
              <a:t>should  be agonistic in brain, bone, CV system (not necessarily the liver), vagina &amp; urinary system but antagonistic in breast &amp;  uterus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52384"/>
              </p:ext>
            </p:extLst>
          </p:nvPr>
        </p:nvGraphicFramePr>
        <p:xfrm>
          <a:off x="3124200" y="3200400"/>
          <a:ext cx="5638801" cy="1657350"/>
        </p:xfrm>
        <a:graphic>
          <a:graphicData uri="http://schemas.openxmlformats.org/drawingml/2006/table">
            <a:tbl>
              <a:tblPr/>
              <a:tblGrid>
                <a:gridCol w="114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Brain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Uterus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Vagina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Breast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Bone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C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CVS </a:t>
                      </a:r>
                      <a:endParaRPr lang="en-US" sz="1800" b="1" dirty="0">
                        <a:solidFill>
                          <a:srgbClr val="CC000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Estradiol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 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heavy" baseline="0" dirty="0">
                          <a:solidFill>
                            <a:srgbClr val="002060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Arial Narrow" pitchFamily="34" charset="0"/>
                          <a:ea typeface="Times New Roman"/>
                          <a:cs typeface="Arial"/>
                        </a:rPr>
                        <a:t>Ideal SER</a:t>
                      </a:r>
                      <a:r>
                        <a:rPr lang="en-US" sz="1600" b="1" u="heavy" dirty="0">
                          <a:solidFill>
                            <a:srgbClr val="002060"/>
                          </a:solidFill>
                          <a:uFill>
                            <a:solidFill>
                              <a:srgbClr val="66FFFF"/>
                            </a:solidFill>
                          </a:uFill>
                          <a:latin typeface="Arial Narrow" pitchFamily="34" charset="0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 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Tamoxifen 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Raloxifene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 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—</a:t>
                      </a:r>
                      <a:endParaRPr lang="en-US" sz="1800" b="1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+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Arial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78363" y="4876800"/>
            <a:ext cx="88656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  <a:latin typeface="Arial Narrow" pitchFamily="34" charset="0"/>
              </a:rPr>
              <a:t>Tamoxifen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  <a:sym typeface="Wingdings 3"/>
              </a:rPr>
              <a:t></a:t>
            </a:r>
            <a:r>
              <a:rPr lang="en-US" sz="2000" b="1" dirty="0">
                <a:latin typeface="Arial Narrow" pitchFamily="34" charset="0"/>
              </a:rPr>
              <a:t>risk of venous thrombosis &amp; tends to precipitate vaginal atrophy &amp; </a:t>
            </a:r>
            <a:r>
              <a:rPr lang="en-US" sz="2000" b="1" dirty="0">
                <a:solidFill>
                  <a:srgbClr val="FF0000"/>
                </a:solidFill>
                <a:latin typeface="Arial Narrow" pitchFamily="34" charset="0"/>
              </a:rPr>
              <a:t>hot flushes.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8363" y="5575243"/>
            <a:ext cx="8587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  <a:latin typeface="Arial Narrow" pitchFamily="34" charset="0"/>
              </a:rPr>
              <a:t>Raloxifene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  <a:sym typeface="Wingdings 3"/>
              </a:rPr>
              <a:t> has no effect on </a:t>
            </a:r>
            <a:r>
              <a:rPr lang="en-US" sz="2000" b="1" dirty="0">
                <a:latin typeface="Arial Narrow" pitchFamily="34" charset="0"/>
              </a:rPr>
              <a:t> hot flushes or </a:t>
            </a: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(very effective preventing vertebral bone fracture and CVs problems less compared to Estrogen) for </a:t>
            </a:r>
            <a:r>
              <a:rPr lang="en-US" sz="2000" b="1" dirty="0" err="1">
                <a:solidFill>
                  <a:srgbClr val="C00000"/>
                </a:solidFill>
                <a:latin typeface="Arial Narrow" pitchFamily="34" charset="0"/>
              </a:rPr>
              <a:t>osteoprosis</a:t>
            </a: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 use of bisphosphonate is </a:t>
            </a:r>
            <a:r>
              <a:rPr lang="en-US" sz="2000" b="1" dirty="0" err="1">
                <a:solidFill>
                  <a:srgbClr val="C00000"/>
                </a:solidFill>
                <a:latin typeface="Arial Narrow" pitchFamily="34" charset="0"/>
              </a:rPr>
              <a:t>bettere</a:t>
            </a: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 than SERMs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981200" y="4267200"/>
            <a:ext cx="1143000" cy="533400"/>
            <a:chOff x="1981200" y="4495800"/>
            <a:chExt cx="1143000" cy="533400"/>
          </a:xfrm>
        </p:grpSpPr>
        <p:sp>
          <p:nvSpPr>
            <p:cNvPr id="36" name="Left Brace 35"/>
            <p:cNvSpPr/>
            <p:nvPr/>
          </p:nvSpPr>
          <p:spPr>
            <a:xfrm>
              <a:off x="2971800" y="4495800"/>
              <a:ext cx="152400" cy="533400"/>
            </a:xfrm>
            <a:prstGeom prst="leftBrac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81200" y="4572000"/>
              <a:ext cx="990600" cy="3693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latin typeface="Bernard MT Condensed" pitchFamily="18" charset="0"/>
                </a:rPr>
                <a:t>Not Ideal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295400" y="3505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= agonist</a:t>
            </a:r>
          </a:p>
          <a:p>
            <a:r>
              <a:rPr lang="en-US" dirty="0"/>
              <a:t>- = antagonist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93698"/>
            <a:ext cx="45695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itchFamily="34" charset="0"/>
              </a:rPr>
              <a:t>5. PHYTOESTROGENS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1987" y="317201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" b="1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Estrogen and progestin combinations (pills or tablets)</a:t>
            </a:r>
            <a:r>
              <a:rPr kumimoji="0" lang="en-US" sz="200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44644" y="3675733"/>
            <a:ext cx="38075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itchFamily="34" charset="0"/>
              </a:rPr>
              <a:t>6. ANDROGENS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0" y="3505200"/>
            <a:ext cx="9144000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322064"/>
            <a:ext cx="8610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300" dirty="0">
                <a:solidFill>
                  <a:srgbClr val="D9FFFF"/>
                </a:solidFill>
                <a:latin typeface="Bernard MT Condensed" pitchFamily="18" charset="0"/>
              </a:rPr>
              <a:t> </a:t>
            </a:r>
            <a:r>
              <a:rPr lang="en-US" sz="2000" dirty="0">
                <a:solidFill>
                  <a:srgbClr val="CC0000"/>
                </a:solidFill>
                <a:latin typeface="Bernard MT Condensed" pitchFamily="18" charset="0"/>
              </a:rPr>
              <a:t>Testosterone</a:t>
            </a:r>
            <a:r>
              <a:rPr lang="en-US" sz="20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000" b="1" dirty="0">
                <a:latin typeface="Arial Narrow" pitchFamily="34" charset="0"/>
              </a:rPr>
              <a:t>is responsible for sexual arousal in females. It is </a:t>
            </a:r>
            <a:r>
              <a: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given </a:t>
            </a:r>
            <a:r>
              <a:rPr lang="en-US" sz="2000" b="1" u="heavy" spc="-30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as the sole therapy </a:t>
            </a:r>
            <a:r>
              <a:rPr lang="en-US" sz="2000" b="1" spc="-30" dirty="0">
                <a:latin typeface="Arial Narrow" pitchFamily="34" charset="0"/>
              </a:rPr>
              <a:t>to menopausal women in whom their menopausal symptoms are focused on </a:t>
            </a:r>
            <a:r>
              <a:rPr lang="en-US" sz="2000" spc="-30" dirty="0">
                <a:solidFill>
                  <a:srgbClr val="FF0000"/>
                </a:solidFill>
                <a:latin typeface="Arial Narrow" pitchFamily="34" charset="0"/>
              </a:rPr>
              <a:t>lack of sexual arousal</a:t>
            </a:r>
            <a:r>
              <a:rPr lang="en-US" sz="2000" b="1" spc="-30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en-US" sz="2000" b="1" spc="-30" dirty="0">
                <a:latin typeface="Arial Narrow" pitchFamily="34" charset="0"/>
              </a:rPr>
              <a:t>It is </a:t>
            </a:r>
            <a:r>
              <a:rPr lang="en-US" sz="2000" b="1" u="heavy" spc="-30" dirty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given as adjuvant </a:t>
            </a:r>
            <a:r>
              <a:rPr lang="en-US" sz="2000" b="1" spc="-30" dirty="0">
                <a:latin typeface="Arial Narrow" pitchFamily="34" charset="0"/>
              </a:rPr>
              <a:t>to combined estrogen &amp; progestin if all other menopausal symptom exist.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000" b="1" dirty="0">
                <a:latin typeface="Arial Narrow" pitchFamily="34" charset="0"/>
              </a:rPr>
              <a:t>N.B. </a:t>
            </a:r>
            <a:r>
              <a:rPr lang="en-US" sz="2000" b="1" i="1" dirty="0" err="1">
                <a:latin typeface="Arial Narrow" pitchFamily="34" charset="0"/>
              </a:rPr>
              <a:t>Tibolone</a:t>
            </a:r>
            <a:r>
              <a:rPr lang="en-US" sz="2000" b="1" i="1" dirty="0">
                <a:latin typeface="Arial Narrow" pitchFamily="34" charset="0"/>
              </a:rPr>
              <a:t>, can be effective in some women </a:t>
            </a:r>
            <a:r>
              <a:rPr lang="en-US" sz="2000" b="1" i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i="1" dirty="0">
                <a:latin typeface="Arial Narrow" pitchFamily="34" charset="0"/>
              </a:rPr>
              <a:t>has some androgen agonistic properties. (androgens use is not approved by FDA in women)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4325" y="1256614"/>
            <a:ext cx="8534400" cy="1748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solidFill>
                  <a:srgbClr val="C00000"/>
                </a:solidFill>
              </a:rPr>
              <a:t>Supplements from plants</a:t>
            </a:r>
            <a:r>
              <a:rPr lang="en-US" sz="2000" b="1" dirty="0"/>
              <a:t>; containing isoflavones (soya beans, flaxseeds) or lignans (whole grains). Avoid in </a:t>
            </a:r>
            <a:r>
              <a:rPr lang="en-US" sz="2000" b="1" dirty="0" err="1"/>
              <a:t>esterogen</a:t>
            </a:r>
            <a:r>
              <a:rPr lang="en-US" sz="2000" b="1" dirty="0"/>
              <a:t> dependent breast cancer</a:t>
            </a:r>
          </a:p>
          <a:p>
            <a:pPr>
              <a:lnSpc>
                <a:spcPts val="25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000" b="1" dirty="0"/>
              <a:t>They </a:t>
            </a: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mimic action of estrogen on ER-b</a:t>
            </a:r>
            <a:r>
              <a:rPr lang="en-US" sz="2000" b="1" dirty="0">
                <a:sym typeface="Wingdings 3"/>
              </a:rPr>
              <a:t></a:t>
            </a:r>
            <a:r>
              <a:rPr lang="en-US" sz="2000" b="1" dirty="0"/>
              <a:t> alleviate symptoms related to hot flushes, mood swings, cognitive functions &amp; possess CVS protective actions. (data limited on their efficacy).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>
            <a:noAutofit/>
          </a:bodyPr>
          <a:lstStyle/>
          <a:p>
            <a:r>
              <a:rPr lang="en-US" sz="3600" b="1" dirty="0"/>
              <a:t>The Women’s Health Initiative (WHI) and HRT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Menopausal Hormone Therapy</a:t>
            </a:r>
          </a:p>
          <a:p>
            <a:pPr fontAlgn="base"/>
            <a:r>
              <a:rPr lang="en-US" dirty="0"/>
              <a:t>For decades, hormone therapy widely used in menopausal symptoms.</a:t>
            </a:r>
          </a:p>
          <a:p>
            <a:pPr fontAlgn="base"/>
            <a:r>
              <a:rPr lang="en-US" dirty="0"/>
              <a:t> </a:t>
            </a:r>
            <a:r>
              <a:rPr lang="en-US" b="1" dirty="0"/>
              <a:t>Estrogen</a:t>
            </a:r>
            <a:r>
              <a:rPr lang="en-US" dirty="0"/>
              <a:t> has been used alone in  menopausal women who </a:t>
            </a:r>
            <a:r>
              <a:rPr lang="en-US" dirty="0">
                <a:solidFill>
                  <a:srgbClr val="FF0000"/>
                </a:solidFill>
              </a:rPr>
              <a:t>have had their uterus removed</a:t>
            </a:r>
            <a:r>
              <a:rPr lang="en-US" dirty="0"/>
              <a:t>.</a:t>
            </a:r>
            <a:endParaRPr lang="en-US" b="1" dirty="0"/>
          </a:p>
          <a:p>
            <a:pPr fontAlgn="base"/>
            <a:r>
              <a:rPr lang="en-US" b="1" dirty="0"/>
              <a:t>Progestin</a:t>
            </a:r>
            <a:r>
              <a:rPr lang="en-US" dirty="0"/>
              <a:t>, the synthetic form of an estrogen-related hormone called progesterone, is combined with estrogen in menopausal women </a:t>
            </a:r>
            <a:r>
              <a:rPr lang="en-US" dirty="0">
                <a:solidFill>
                  <a:srgbClr val="FF0000"/>
                </a:solidFill>
              </a:rPr>
              <a:t>who still have their uterus</a:t>
            </a:r>
            <a:r>
              <a:rPr lang="en-US" dirty="0"/>
              <a:t>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The Women’s Health Initiative (WHI), </a:t>
            </a:r>
            <a:r>
              <a:rPr lang="en-US" dirty="0">
                <a:solidFill>
                  <a:srgbClr val="FF0000"/>
                </a:solidFill>
              </a:rPr>
              <a:t>a 15-year research program launched in 1991</a:t>
            </a:r>
            <a:r>
              <a:rPr lang="en-US" dirty="0"/>
              <a:t>, addressed the most common causes of death, disability, and poor quality of life in postmenopausal women.</a:t>
            </a:r>
          </a:p>
          <a:p>
            <a:pPr fontAlgn="base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research program examined the effectiveness of hormone replacement therapy in women</a:t>
            </a:r>
            <a:r>
              <a:rPr lang="en-US" dirty="0"/>
              <a:t>. In 2002, findings from two WHI clinical trials examined: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The use of estrogen plus progestin in women with a uterus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The use of estrogen only in women without a uterus.</a:t>
            </a:r>
          </a:p>
          <a:p>
            <a:pPr fontAlgn="base"/>
            <a:r>
              <a:rPr lang="en-US" dirty="0"/>
              <a:t>In both studies, women were randomly assigned to receive either the hormone medication or placebo.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In both studies, when compared with placebo, the hormone medication (whether estrogen plus progestin or estrogen only) resulted in an increased risk of </a:t>
            </a:r>
            <a:r>
              <a:rPr lang="en-US" b="1" dirty="0">
                <a:solidFill>
                  <a:srgbClr val="FF0000"/>
                </a:solidFill>
              </a:rPr>
              <a:t>stroke and blood clots</a:t>
            </a:r>
            <a:r>
              <a:rPr lang="en-US" dirty="0"/>
              <a:t>. In addition, the estrogen plus progestin medication resulted in an increased risk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b="1" dirty="0">
                <a:solidFill>
                  <a:srgbClr val="FF0000"/>
                </a:solidFill>
              </a:rPr>
              <a:t>heart attack and breast cancer</a:t>
            </a:r>
            <a:r>
              <a:rPr lang="en-US" dirty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sz="4200" b="1" dirty="0">
                <a:solidFill>
                  <a:srgbClr val="000099"/>
                </a:solidFill>
              </a:rPr>
              <a:t>These concerns are one reason that many women are turning to mind and body practices and natural products to help with menopausal symptoms.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11403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5274821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570" y="804328"/>
            <a:ext cx="4568484" cy="1205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ILOs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5840" y="2485848"/>
            <a:ext cx="5865960" cy="406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By the end of this lecture, you will be able to: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Recognize menopausal symptoms &amp; consequences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Classify drugs used to alleviate such symptoms that are used as Hormonal Replacement Therapy [HRT]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Expand on the mechanism of action, indications,  </a:t>
            </a:r>
            <a:br>
              <a:rPr lang="en-US" sz="2000" b="1" dirty="0"/>
            </a:br>
            <a:r>
              <a:rPr lang="en-US" sz="2000" b="1" dirty="0"/>
              <a:t>    preparations, side effects &amp; contraindications of </a:t>
            </a:r>
            <a:br>
              <a:rPr lang="en-US" sz="2000" b="1" dirty="0"/>
            </a:br>
            <a:r>
              <a:rPr lang="en-US" sz="2000" b="1" dirty="0"/>
              <a:t>    such agents. </a:t>
            </a:r>
          </a:p>
        </p:txBody>
      </p:sp>
      <p:pic>
        <p:nvPicPr>
          <p:cNvPr id="7" name="Picture 10" descr="http://circres.ahajournals.org/content/vol103/issue1/images/medium/coverfig.gif"/>
          <p:cNvPicPr>
            <a:picLocks noChangeAspect="1" noChangeArrowheads="1"/>
          </p:cNvPicPr>
          <p:nvPr/>
        </p:nvPicPr>
        <p:blipFill>
          <a:blip r:embed="rId2" cstate="print"/>
          <a:srcRect l="3636" t="3604" r="3636" b="42342"/>
          <a:stretch>
            <a:fillRect/>
          </a:stretch>
        </p:blipFill>
        <p:spPr bwMode="auto">
          <a:xfrm>
            <a:off x="5264062" y="861210"/>
            <a:ext cx="3783705" cy="1112844"/>
          </a:xfrm>
          <a:prstGeom prst="rect">
            <a:avLst/>
          </a:prstGeom>
          <a:noFill/>
        </p:spPr>
      </p:pic>
      <p:pic>
        <p:nvPicPr>
          <p:cNvPr id="6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3" cstate="print"/>
          <a:srcRect b="6000"/>
          <a:stretch>
            <a:fillRect/>
          </a:stretch>
        </p:blipFill>
        <p:spPr bwMode="auto">
          <a:xfrm>
            <a:off x="6832538" y="3962400"/>
            <a:ext cx="2310319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Non-hormonal agents used in management of menopausal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Fuoxetins</a:t>
            </a:r>
            <a:r>
              <a:rPr lang="en-US" dirty="0"/>
              <a:t> (SSRI)</a:t>
            </a:r>
          </a:p>
          <a:p>
            <a:r>
              <a:rPr lang="en-US" dirty="0" err="1"/>
              <a:t>Clonidine</a:t>
            </a:r>
            <a:r>
              <a:rPr lang="en-US" dirty="0"/>
              <a:t> (centrally acting antihypertensive)</a:t>
            </a:r>
          </a:p>
          <a:p>
            <a:r>
              <a:rPr lang="en-US" dirty="0" err="1"/>
              <a:t>Gabapentin</a:t>
            </a:r>
            <a:r>
              <a:rPr lang="en-US" dirty="0"/>
              <a:t> (anti-convulsant)</a:t>
            </a:r>
          </a:p>
          <a:p>
            <a:r>
              <a:rPr lang="en-US" dirty="0"/>
              <a:t>Physical activity: exercise, smoking cessation and relaxation of mind will improve symptoms of </a:t>
            </a:r>
            <a:r>
              <a:rPr lang="en-US" dirty="0" err="1"/>
              <a:t>menopuase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 hot flushes) and fall preventing strategies prevents chances of fracture.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http://www.medindia.net/afp/images/Risk-of-ER-negative-Breast-Cancer-Determined-by-Body-Fat-Distribution@@US-health-cancer-11302.jpg"/>
          <p:cNvPicPr>
            <a:picLocks noChangeAspect="1" noChangeArrowheads="1"/>
          </p:cNvPicPr>
          <p:nvPr/>
        </p:nvPicPr>
        <p:blipFill>
          <a:blip r:embed="rId3" cstate="print"/>
          <a:srcRect l="1613" t="2481" r="3226" b="5707"/>
          <a:stretch>
            <a:fillRect/>
          </a:stretch>
        </p:blipFill>
        <p:spPr bwMode="auto">
          <a:xfrm>
            <a:off x="3732183" y="2819400"/>
            <a:ext cx="4981832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b="6000"/>
          <a:stretch>
            <a:fillRect/>
          </a:stretch>
        </p:blipFill>
        <p:spPr bwMode="auto">
          <a:xfrm>
            <a:off x="425320" y="1450700"/>
            <a:ext cx="3079880" cy="3860116"/>
          </a:xfrm>
          <a:prstGeom prst="ellipse">
            <a:avLst/>
          </a:prstGeom>
          <a:noFill/>
        </p:spPr>
      </p:pic>
      <p:sp>
        <p:nvSpPr>
          <p:cNvPr id="38" name="Rectangle 37"/>
          <p:cNvSpPr/>
          <p:nvPr/>
        </p:nvSpPr>
        <p:spPr>
          <a:xfrm>
            <a:off x="3632175" y="1600200"/>
            <a:ext cx="508184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Medium ITC" panose="020B0602030504020804" pitchFamily="34" charset="0"/>
              </a:rPr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www.medindia.net/afp/images/Risk-of-ER-negative-Breast-Cancer-Determined-by-Body-Fat-Distribution@@US-health-cancer-11302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2985" t="22522" r="4478" b="4167"/>
          <a:stretch>
            <a:fillRect/>
          </a:stretch>
        </p:blipFill>
        <p:spPr bwMode="auto">
          <a:xfrm>
            <a:off x="18586" y="1014671"/>
            <a:ext cx="3490686" cy="1259523"/>
          </a:xfrm>
          <a:prstGeom prst="rect">
            <a:avLst/>
          </a:prstGeom>
          <a:noFill/>
        </p:spPr>
      </p:pic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b="6000"/>
          <a:stretch>
            <a:fillRect/>
          </a:stretch>
        </p:blipFill>
        <p:spPr bwMode="auto">
          <a:xfrm>
            <a:off x="93748" y="105394"/>
            <a:ext cx="1355126" cy="1698424"/>
          </a:xfrm>
          <a:prstGeom prst="ellipse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19847" y="216448"/>
            <a:ext cx="5257800" cy="135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000" b="1" dirty="0">
                <a:latin typeface="Arial Narrow" pitchFamily="34" charset="0"/>
              </a:rPr>
              <a:t>Is a system of medical treatment that is designed to </a:t>
            </a:r>
            <a:r>
              <a:rPr lang="en-US" sz="2000" b="1" u="heavy" dirty="0">
                <a:uFill>
                  <a:solidFill>
                    <a:srgbClr val="00B0F0"/>
                  </a:solidFill>
                </a:uFill>
                <a:latin typeface="Arial Narrow" pitchFamily="34" charset="0"/>
              </a:rPr>
              <a:t>artificially boost female hormones, </a:t>
            </a:r>
            <a:r>
              <a:rPr lang="en-US" sz="2000" b="1" dirty="0">
                <a:latin typeface="Arial Narrow" pitchFamily="34" charset="0"/>
              </a:rPr>
              <a:t>in hope to </a:t>
            </a:r>
            <a:r>
              <a:rPr lang="en-US" sz="2000" b="1" u="heavy" dirty="0">
                <a:uFill>
                  <a:solidFill>
                    <a:srgbClr val="FF00FF"/>
                  </a:solidFill>
                </a:uFill>
                <a:latin typeface="Arial Narrow" pitchFamily="34" charset="0"/>
              </a:rPr>
              <a:t>alleviate symptoms </a:t>
            </a:r>
            <a:r>
              <a:rPr lang="en-US" sz="2000" b="1" dirty="0">
                <a:latin typeface="Arial Narrow" pitchFamily="34" charset="0"/>
              </a:rPr>
              <a:t>caused by </a:t>
            </a:r>
            <a:r>
              <a:rPr lang="en-US" sz="2000" b="1" u="heavy" dirty="0">
                <a:uFill>
                  <a:solidFill>
                    <a:srgbClr val="00B0F0"/>
                  </a:solidFill>
                </a:uFill>
                <a:latin typeface="Arial Narrow" pitchFamily="34" charset="0"/>
                <a:sym typeface="Wingdings 3"/>
              </a:rPr>
              <a:t></a:t>
            </a:r>
            <a:r>
              <a:rPr lang="en-US" sz="2000" b="1" u="heavy" dirty="0">
                <a:uFill>
                  <a:solidFill>
                    <a:srgbClr val="00B0F0"/>
                  </a:solidFill>
                </a:uFill>
                <a:latin typeface="Arial Narrow" pitchFamily="34" charset="0"/>
              </a:rPr>
              <a:t> in their circulating levels.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99512" y="1739648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PERI &amp;  POSTMENOPAUSE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67543" y="0"/>
            <a:ext cx="2286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lin Sans FB Demi" panose="020E0802020502020306" pitchFamily="34" charset="0"/>
              </a:rPr>
              <a:t>HRT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29600" y="1600200"/>
            <a:ext cx="114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05400" y="2162676"/>
            <a:ext cx="34964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Bernard MT Condensed" pitchFamily="18" charset="0"/>
              </a:rPr>
              <a:t>Natural, Pathological, Induced</a:t>
            </a:r>
          </a:p>
        </p:txBody>
      </p:sp>
      <p:sp>
        <p:nvSpPr>
          <p:cNvPr id="20" name="Down Arrow 19"/>
          <p:cNvSpPr/>
          <p:nvPr/>
        </p:nvSpPr>
        <p:spPr>
          <a:xfrm>
            <a:off x="6240667" y="1512195"/>
            <a:ext cx="1295400" cy="228600"/>
          </a:xfrm>
          <a:prstGeom prst="down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2245511"/>
            <a:ext cx="176762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uFill>
                  <a:solidFill>
                    <a:srgbClr val="008BBC"/>
                  </a:solidFill>
                </a:uFill>
                <a:latin typeface="Bernard MT Condensed" pitchFamily="18" charset="0"/>
              </a:rPr>
              <a:t>MENOPAUSE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0" y="2731755"/>
            <a:ext cx="9144000" cy="762000"/>
            <a:chOff x="0" y="2705637"/>
            <a:chExt cx="9144000" cy="762000"/>
          </a:xfrm>
          <a:solidFill>
            <a:schemeClr val="tx1"/>
          </a:solidFill>
        </p:grpSpPr>
        <p:sp>
          <p:nvSpPr>
            <p:cNvPr id="23" name="Rectangle 22"/>
            <p:cNvSpPr/>
            <p:nvPr/>
          </p:nvSpPr>
          <p:spPr>
            <a:xfrm>
              <a:off x="0" y="2705637"/>
              <a:ext cx="9144000" cy="76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" y="2732469"/>
              <a:ext cx="8458200" cy="73353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spcBef>
                  <a:spcPts val="12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A complex physiological change that occurs at the time when the last period ends generally as women age and loss fertility (age late 40s)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560110" y="3547908"/>
            <a:ext cx="2680542" cy="1118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u="heavy" dirty="0">
                <a:uFill>
                  <a:solidFill>
                    <a:srgbClr val="FF3399"/>
                  </a:solidFill>
                </a:uFill>
                <a:latin typeface="Arial Narrow" pitchFamily="34" charset="0"/>
                <a:sym typeface="Wingdings 3"/>
              </a:rPr>
              <a:t></a:t>
            </a:r>
            <a:r>
              <a:rPr lang="en-US" b="1" u="heavy" dirty="0">
                <a:uFill>
                  <a:solidFill>
                    <a:srgbClr val="FF3399"/>
                  </a:solidFill>
                </a:uFill>
                <a:latin typeface="Arial Narrow" pitchFamily="34" charset="0"/>
              </a:rPr>
              <a:t>Estrogen </a:t>
            </a:r>
            <a:r>
              <a:rPr lang="en-US" b="1" dirty="0">
                <a:latin typeface="Arial Narrow" pitchFamily="34" charset="0"/>
              </a:rPr>
              <a:t>&amp; Progesterone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  <a:sym typeface="Wingdings 3"/>
              </a:rPr>
              <a:t> Androgens</a:t>
            </a:r>
            <a:endParaRPr lang="en-US" b="1" dirty="0">
              <a:latin typeface="Arial Narrow" pitchFamily="34" charset="0"/>
            </a:endParaRP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  <a:sym typeface="Wingdings 3"/>
              </a:rPr>
              <a:t>  </a:t>
            </a:r>
            <a:r>
              <a:rPr lang="en-US" b="1" dirty="0">
                <a:latin typeface="Arial Narrow" pitchFamily="34" charset="0"/>
              </a:rPr>
              <a:t>FSH &amp; LH</a:t>
            </a:r>
          </a:p>
          <a:p>
            <a:pPr>
              <a:lnSpc>
                <a:spcPts val="2000"/>
              </a:lnSpc>
              <a:buFont typeface="Wingdings 3" pitchFamily="18" charset="2"/>
              <a:buChar char=""/>
            </a:pPr>
            <a:r>
              <a:rPr lang="en-US" b="1" dirty="0">
                <a:latin typeface="Arial Narrow" pitchFamily="34" charset="0"/>
                <a:sym typeface="Wingdings 3"/>
              </a:rPr>
              <a:t>  Insulin Resistance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96447" y="3547908"/>
            <a:ext cx="1831079" cy="662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2300"/>
              </a:lnSpc>
            </a:pPr>
            <a:r>
              <a:rPr lang="en-US" sz="1600" b="1" i="1" dirty="0"/>
              <a:t>'</a:t>
            </a:r>
            <a:r>
              <a:rPr lang="en-US" sz="1600" b="1" i="1" dirty="0" err="1"/>
              <a:t>menos</a:t>
            </a:r>
            <a:r>
              <a:rPr lang="en-US" sz="1600" b="1" i="1" dirty="0"/>
              <a:t>’ (month) </a:t>
            </a:r>
          </a:p>
          <a:p>
            <a:pPr algn="r">
              <a:lnSpc>
                <a:spcPts val="2300"/>
              </a:lnSpc>
            </a:pPr>
            <a:r>
              <a:rPr lang="en-US" sz="1600" b="1" i="1" dirty="0"/>
              <a:t> '</a:t>
            </a:r>
            <a:r>
              <a:rPr lang="en-US" sz="1600" b="1" i="1" dirty="0" err="1"/>
              <a:t>pausis</a:t>
            </a:r>
            <a:r>
              <a:rPr lang="en-US" sz="1600" b="1" i="1" dirty="0"/>
              <a:t>’ (cessation)</a:t>
            </a:r>
          </a:p>
        </p:txBody>
      </p:sp>
      <p:pic>
        <p:nvPicPr>
          <p:cNvPr id="21506" name="Picture 2" descr="http://accessmedicine.com/loadBinary.aspx?name=harr&amp;filename=harr_c348f00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352" y="4262948"/>
            <a:ext cx="2895600" cy="2316480"/>
          </a:xfrm>
          <a:prstGeom prst="rect">
            <a:avLst/>
          </a:prstGeom>
          <a:noFill/>
        </p:spPr>
      </p:pic>
      <p:pic>
        <p:nvPicPr>
          <p:cNvPr id="23554" name="Picture 2" descr="http://embryology.med.unsw.edu.au/wwwhuman/MCycle/images/Mcycl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8860" y="4723387"/>
            <a:ext cx="4135173" cy="2067587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6049927" y="4262948"/>
            <a:ext cx="2568822" cy="323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30" dirty="0">
                <a:solidFill>
                  <a:schemeClr val="lt1"/>
                </a:solidFill>
                <a:latin typeface="Arial Narrow" pitchFamily="34" charset="0"/>
              </a:rPr>
              <a:t>Normal menstruation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70138" y="1208910"/>
            <a:ext cx="1617869" cy="871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1/3 </a:t>
            </a:r>
            <a:r>
              <a:rPr lang="en-US" sz="2000" b="1" spc="-3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rd</a:t>
            </a:r>
            <a:r>
              <a:rPr lang="en-US" sz="2000" b="1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total female population </a:t>
            </a:r>
          </a:p>
        </p:txBody>
      </p:sp>
    </p:spTree>
    <p:extLst>
      <p:ext uri="{BB962C8B-B14F-4D97-AF65-F5344CB8AC3E}">
        <p14:creationId xmlns:p14="http://schemas.microsoft.com/office/powerpoint/2010/main" val="65944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0" grpId="0" animBg="1"/>
      <p:bldP spid="33" grpId="0" animBg="1"/>
      <p:bldP spid="32" grpId="0"/>
      <p:bldP spid="41" grpId="0"/>
      <p:bldP spid="2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>
            <a:cxnSpLocks/>
          </p:cNvCxnSpPr>
          <p:nvPr/>
        </p:nvCxnSpPr>
        <p:spPr>
          <a:xfrm flipH="1">
            <a:off x="2418390" y="1332963"/>
            <a:ext cx="20407" cy="29238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Picture 5" descr="symptom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 b="16216"/>
          <a:stretch>
            <a:fillRect/>
          </a:stretch>
        </p:blipFill>
        <p:spPr>
          <a:xfrm>
            <a:off x="4953000" y="952599"/>
            <a:ext cx="3911958" cy="2514600"/>
          </a:xfrm>
          <a:prstGeom prst="rect">
            <a:avLst/>
          </a:prstGeom>
          <a:solidFill>
            <a:srgbClr val="E7EFF9"/>
          </a:solidFill>
          <a:ln/>
        </p:spPr>
      </p:pic>
      <p:sp>
        <p:nvSpPr>
          <p:cNvPr id="30" name="TextBox 29"/>
          <p:cNvSpPr txBox="1"/>
          <p:nvPr/>
        </p:nvSpPr>
        <p:spPr>
          <a:xfrm>
            <a:off x="4953000" y="3498444"/>
            <a:ext cx="3910369" cy="528350"/>
          </a:xfrm>
          <a:prstGeom prst="rect">
            <a:avLst/>
          </a:prstGeom>
          <a:solidFill>
            <a:srgbClr val="E7EFF9"/>
          </a:solidFill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b="1" dirty="0">
                <a:latin typeface="Arial Narrow" pitchFamily="34" charset="0"/>
                <a:sym typeface="Wingdings 3"/>
              </a:rPr>
              <a:t>20% no symptoms, 60% some symptoms, 20% severe symptoms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77868" y="737092"/>
            <a:ext cx="38100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500"/>
              </a:lnSpc>
              <a:buClr>
                <a:srgbClr val="000099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Immediate</a:t>
            </a:r>
            <a:endParaRPr lang="en-US" sz="2400" b="1" dirty="0">
              <a:solidFill>
                <a:srgbClr val="C00000"/>
              </a:solidFill>
              <a:latin typeface="Arial Narrow" pitchFamily="34" charset="0"/>
            </a:endParaRPr>
          </a:p>
          <a:p>
            <a:pPr lvl="2">
              <a:lnSpc>
                <a:spcPts val="2500"/>
              </a:lnSpc>
              <a:buClr>
                <a:srgbClr val="000099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Intermediate</a:t>
            </a:r>
            <a:endParaRPr lang="en-US" sz="2400" b="1" dirty="0">
              <a:solidFill>
                <a:srgbClr val="C00000"/>
              </a:solidFill>
              <a:latin typeface="Arial Narrow" pitchFamily="34" charset="0"/>
            </a:endParaRPr>
          </a:p>
          <a:p>
            <a:pPr lvl="4">
              <a:lnSpc>
                <a:spcPts val="2500"/>
              </a:lnSpc>
              <a:buClr>
                <a:srgbClr val="000099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Long Term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71600" y="228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SYMPTOMS &amp; CONSEQUENCES of MENOPAUSE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979" y="4340670"/>
            <a:ext cx="4568822" cy="2092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Dyspareunia &amp; vaginal dryness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Urethral syndrome                                                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</a:t>
            </a:r>
            <a:r>
              <a:rPr lang="en-US" sz="2000" b="1" i="1" dirty="0">
                <a:latin typeface="Arial Narrow" pitchFamily="34" charset="0"/>
              </a:rPr>
              <a:t>(dysuria, urgency &amp; frequency)</a:t>
            </a:r>
            <a:endParaRPr lang="en-US" sz="2400" b="1" i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Incontinence, difficulty in voiding</a:t>
            </a:r>
          </a:p>
          <a:p>
            <a:pPr lvl="0"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Increased bruising</a:t>
            </a:r>
          </a:p>
          <a:p>
            <a:pPr lvl="0"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Generalized aches and pains</a:t>
            </a:r>
          </a:p>
        </p:txBody>
      </p:sp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b="6000"/>
          <a:stretch>
            <a:fillRect/>
          </a:stretch>
        </p:blipFill>
        <p:spPr bwMode="auto">
          <a:xfrm>
            <a:off x="129281" y="110685"/>
            <a:ext cx="1222237" cy="1565178"/>
          </a:xfrm>
          <a:prstGeom prst="ellipse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4953000" y="4126895"/>
            <a:ext cx="3848637" cy="1759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Osteoporosis 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CVS Risks;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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LDL/HDL ratio, </a:t>
            </a:r>
            <a:b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                      CHD, stroke,..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CNS deficits; Alzheimer's, </a:t>
            </a:r>
            <a:b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                       dementia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1180306" y="1332169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352006" y="1616372"/>
            <a:ext cx="1474352" cy="2667000"/>
            <a:chOff x="3352006" y="1626752"/>
            <a:chExt cx="1474352" cy="266700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3378558" y="4267200"/>
              <a:ext cx="1447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2019300" y="2959458"/>
              <a:ext cx="2667000" cy="15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133979" y="1859692"/>
            <a:ext cx="4572000" cy="2092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 Hot Flushes / Night Sweats (vasomotor symptoms)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 Insomnia, Anxiety, Irritability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 Mood Disturbances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 Reduction In Sexuality &amp; Libido</a:t>
            </a:r>
          </a:p>
          <a:p>
            <a:pPr>
              <a:lnSpc>
                <a:spcPts val="2600"/>
              </a:lnSpc>
              <a:buClr>
                <a:srgbClr val="00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latin typeface="Arial Narrow" pitchFamily="34" charset="0"/>
              </a:rPr>
              <a:t>Poor Concentration / Memory Loss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8216" y="90357"/>
            <a:ext cx="2286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itchFamily="34" charset="0"/>
              </a:rPr>
              <a:t>HRT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  <p:bldP spid="35" grpId="0" animBg="1"/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6000"/>
          <a:stretch>
            <a:fillRect/>
          </a:stretch>
        </p:blipFill>
        <p:spPr bwMode="auto">
          <a:xfrm>
            <a:off x="53268" y="127172"/>
            <a:ext cx="1053349" cy="1348903"/>
          </a:xfrm>
          <a:prstGeom prst="ellipse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3400" y="1681022"/>
            <a:ext cx="8229600" cy="258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Estrogen</a:t>
            </a:r>
            <a:r>
              <a:rPr lang="en-US" sz="2400" b="1" dirty="0">
                <a:latin typeface="Arial Narrow" pitchFamily="34" charset="0"/>
                <a:sym typeface="Wingdings 3"/>
              </a:rPr>
              <a:t> Some undesirable side effects</a:t>
            </a:r>
          </a:p>
          <a:p>
            <a:pPr marL="342900" indent="-34290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  <a:sym typeface="Wingdings 3"/>
              </a:rPr>
              <a:t>			</a:t>
            </a:r>
          </a:p>
          <a:p>
            <a:pPr marL="342900" indent="-34290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  <a:sym typeface="Wingdings 3"/>
              </a:rPr>
              <a:t>		add Progestins; </a:t>
            </a:r>
            <a:r>
              <a:rPr lang="en-US" sz="2400" b="1" i="1" dirty="0">
                <a:latin typeface="Arial Narrow" pitchFamily="34" charset="0"/>
                <a:sym typeface="Wingdings 3"/>
              </a:rPr>
              <a:t>but not if there is hysterectomy</a:t>
            </a:r>
          </a:p>
          <a:p>
            <a:pPr marL="342900" indent="-342900" algn="just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 Selective ER-Modulators [SERMs]</a:t>
            </a:r>
          </a:p>
          <a:p>
            <a:pPr marL="342900" indent="-342900" algn="just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 Phytoestrogens</a:t>
            </a:r>
          </a:p>
          <a:p>
            <a:pPr marL="342900" indent="-342900" algn="just">
              <a:lnSpc>
                <a:spcPts val="2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 Androgens </a:t>
            </a:r>
            <a:r>
              <a:rPr lang="en-US" sz="2400" b="1" dirty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i="1" dirty="0">
                <a:latin typeface="Arial Narrow" pitchFamily="34" charset="0"/>
              </a:rPr>
              <a:t>responsible for sexual arousal</a:t>
            </a:r>
            <a:r>
              <a:rPr lang="en-US" sz="2400" b="1" i="1" dirty="0">
                <a:latin typeface="Arial Narrow" pitchFamily="34" charset="0"/>
                <a:sym typeface="Wingdings 3"/>
              </a:rPr>
              <a:t>  given only if </a:t>
            </a:r>
            <a:br>
              <a:rPr lang="en-US" sz="2400" b="1" i="1" dirty="0">
                <a:latin typeface="Arial Narrow" pitchFamily="34" charset="0"/>
                <a:sym typeface="Wingdings 3"/>
              </a:rPr>
            </a:br>
            <a:r>
              <a:rPr lang="en-US" sz="2400" b="1" i="1" dirty="0">
                <a:latin typeface="Arial Narrow" pitchFamily="34" charset="0"/>
                <a:sym typeface="Wingdings 3"/>
              </a:rPr>
              <a:t>    there is  loss of libido &amp; orgasm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4751" y="204256"/>
            <a:ext cx="5069849" cy="8625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Menopausal Symptoms </a:t>
            </a:r>
          </a:p>
          <a:p>
            <a:pPr>
              <a:lnSpc>
                <a:spcPts val="3000"/>
              </a:lnSpc>
            </a:pP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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</a:rPr>
              <a:t>Estrogen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66048" y="988975"/>
            <a:ext cx="18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Alleviate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oper Black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989526"/>
            <a:ext cx="4334776" cy="858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Replace the Estrogen</a:t>
            </a:r>
          </a:p>
          <a:p>
            <a:pPr>
              <a:lnSpc>
                <a:spcPts val="2600"/>
              </a:lnSpc>
            </a:pP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</a:t>
            </a:r>
          </a:p>
        </p:txBody>
      </p:sp>
      <p:sp>
        <p:nvSpPr>
          <p:cNvPr id="16" name="Up Arrow 15"/>
          <p:cNvSpPr/>
          <p:nvPr/>
        </p:nvSpPr>
        <p:spPr>
          <a:xfrm>
            <a:off x="5867400" y="661116"/>
            <a:ext cx="457200" cy="304800"/>
          </a:xfrm>
          <a:prstGeom prst="up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4693384"/>
            <a:ext cx="7598542" cy="177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Given for short term; never exceed 5 years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  <a:sym typeface="Wingdings 3"/>
              </a:rPr>
              <a:t>to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control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meno-pausal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 symptoms without allowing ample time for malignant transition that might be induced by estrogen </a:t>
            </a: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itchFamily="34" charset="0"/>
              </a:rPr>
              <a:t>Long-term administration was only indicated in osteoporosis &amp; CVS protection but now  better drugs are available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ooper Black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1446326" y="5817834"/>
            <a:ext cx="1066800" cy="228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3268" y="5640274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>
                  <a:solidFill>
                    <a:srgbClr val="66FFFF"/>
                  </a:solidFill>
                  <a:prstDash val="solid"/>
                </a:ln>
                <a:solidFill>
                  <a:srgbClr val="CC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Narrow" pitchFamily="34" charset="0"/>
              </a:rPr>
              <a:t>No more preferred</a:t>
            </a:r>
            <a:endParaRPr lang="en-US" sz="2400" dirty="0">
              <a:ln>
                <a:solidFill>
                  <a:srgbClr val="66FFFF"/>
                </a:solidFill>
                <a:prstDash val="solid"/>
              </a:ln>
              <a:solidFill>
                <a:srgbClr val="CC0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1DE56C-C443-4B00-9645-D4F58B366CBD}"/>
              </a:ext>
            </a:extLst>
          </p:cNvPr>
          <p:cNvSpPr/>
          <p:nvPr/>
        </p:nvSpPr>
        <p:spPr>
          <a:xfrm>
            <a:off x="-457200" y="4731603"/>
            <a:ext cx="2286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itchFamily="34" charset="0"/>
              </a:rPr>
              <a:t>HRT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236398" y="108963"/>
            <a:ext cx="37903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itannic Bold" pitchFamily="34" charset="0"/>
              </a:rPr>
              <a:t>1. ESTROGEN</a:t>
            </a:r>
            <a:endParaRPr lang="en-US" sz="4000" dirty="0">
              <a:ln w="18415" cmpd="sng">
                <a:solidFill>
                  <a:srgbClr val="66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04800" y="1427366"/>
            <a:ext cx="8610600" cy="2640259"/>
            <a:chOff x="151606" y="990600"/>
            <a:chExt cx="8687594" cy="3089275"/>
          </a:xfrm>
        </p:grpSpPr>
        <p:sp>
          <p:nvSpPr>
            <p:cNvPr id="20" name="TextBox 19"/>
            <p:cNvSpPr txBox="1"/>
            <p:nvPr/>
          </p:nvSpPr>
          <p:spPr>
            <a:xfrm>
              <a:off x="5410200" y="3328116"/>
              <a:ext cx="3200400" cy="444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Arial Narrow" pitchFamily="34" charset="0"/>
                </a:rPr>
                <a:t>Ovaries in pre-menopause</a:t>
              </a:r>
            </a:p>
          </p:txBody>
        </p:sp>
        <p:grpSp>
          <p:nvGrpSpPr>
            <p:cNvPr id="32" name="Group 20"/>
            <p:cNvGrpSpPr>
              <a:grpSpLocks/>
            </p:cNvGrpSpPr>
            <p:nvPr/>
          </p:nvGrpSpPr>
          <p:grpSpPr bwMode="auto">
            <a:xfrm>
              <a:off x="3415903" y="2709862"/>
              <a:ext cx="1994297" cy="1338263"/>
              <a:chOff x="771" y="2304"/>
              <a:chExt cx="1005" cy="843"/>
            </a:xfrm>
          </p:grpSpPr>
          <p:pic>
            <p:nvPicPr>
              <p:cNvPr id="45" name="Picture 9" descr="200px-Estradiol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" y="2304"/>
                <a:ext cx="960" cy="59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</p:pic>
          <p:sp>
            <p:nvSpPr>
              <p:cNvPr id="46" name="Text Box 12"/>
              <p:cNvSpPr txBox="1">
                <a:spLocks noChangeArrowheads="1"/>
              </p:cNvSpPr>
              <p:nvPr/>
            </p:nvSpPr>
            <p:spPr bwMode="auto">
              <a:xfrm>
                <a:off x="771" y="2888"/>
                <a:ext cx="624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 err="1">
                    <a:solidFill>
                      <a:srgbClr val="002060"/>
                    </a:solidFill>
                    <a:latin typeface="Bernard MT Condensed" pitchFamily="18" charset="0"/>
                  </a:rPr>
                  <a:t>Estradiol</a:t>
                </a:r>
                <a:endParaRPr lang="en-US" dirty="0">
                  <a:solidFill>
                    <a:srgbClr val="002060"/>
                  </a:solidFill>
                  <a:latin typeface="Bernard MT Condensed" pitchFamily="18" charset="0"/>
                </a:endParaRPr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3429793" y="1066801"/>
              <a:ext cx="1619250" cy="1262063"/>
              <a:chOff x="970" y="3264"/>
              <a:chExt cx="816" cy="795"/>
            </a:xfrm>
          </p:grpSpPr>
          <p:pic>
            <p:nvPicPr>
              <p:cNvPr id="43" name="Picture 14" descr="200px-Estron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70" y="3264"/>
                <a:ext cx="816" cy="52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</p:pic>
          <p:sp>
            <p:nvSpPr>
              <p:cNvPr id="44" name="Text Box 15"/>
              <p:cNvSpPr txBox="1">
                <a:spLocks noChangeArrowheads="1"/>
              </p:cNvSpPr>
              <p:nvPr/>
            </p:nvSpPr>
            <p:spPr bwMode="auto">
              <a:xfrm>
                <a:off x="1065" y="3800"/>
                <a:ext cx="672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 err="1">
                    <a:solidFill>
                      <a:srgbClr val="002060"/>
                    </a:solidFill>
                    <a:latin typeface="Bernard MT Condensed" pitchFamily="18" charset="0"/>
                  </a:rPr>
                  <a:t>Estrone</a:t>
                </a:r>
                <a:endParaRPr lang="en-US" dirty="0">
                  <a:solidFill>
                    <a:srgbClr val="002060"/>
                  </a:solidFill>
                  <a:latin typeface="Bernard MT Condensed" pitchFamily="18" charset="0"/>
                </a:endParaRPr>
              </a:p>
            </p:txBody>
          </p:sp>
        </p:grpSp>
        <p:grpSp>
          <p:nvGrpSpPr>
            <p:cNvPr id="34" name="Group 23"/>
            <p:cNvGrpSpPr>
              <a:grpSpLocks/>
            </p:cNvGrpSpPr>
            <p:nvPr/>
          </p:nvGrpSpPr>
          <p:grpSpPr bwMode="auto">
            <a:xfrm>
              <a:off x="171450" y="2709862"/>
              <a:ext cx="1964531" cy="1370013"/>
              <a:chOff x="3840" y="3312"/>
              <a:chExt cx="990" cy="863"/>
            </a:xfrm>
          </p:grpSpPr>
          <p:pic>
            <p:nvPicPr>
              <p:cNvPr id="41" name="Picture 17" descr="250px-Testosterone_structure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888" y="3312"/>
                <a:ext cx="942" cy="60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</p:pic>
          <p:sp>
            <p:nvSpPr>
              <p:cNvPr id="42" name="Text Box 18"/>
              <p:cNvSpPr txBox="1">
                <a:spLocks noChangeArrowheads="1"/>
              </p:cNvSpPr>
              <p:nvPr/>
            </p:nvSpPr>
            <p:spPr bwMode="auto">
              <a:xfrm>
                <a:off x="3840" y="3916"/>
                <a:ext cx="864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  <a:latin typeface="Bernard MT Condensed" pitchFamily="18" charset="0"/>
                  </a:rPr>
                  <a:t>Testosterone</a:t>
                </a:r>
              </a:p>
            </p:txBody>
          </p:sp>
        </p:grp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838200" y="2286001"/>
              <a:ext cx="0" cy="6096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4171950" y="2286001"/>
              <a:ext cx="0" cy="6096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2248437" y="1499317"/>
              <a:ext cx="114300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209800" y="3167062"/>
              <a:ext cx="1143000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 flipV="1">
              <a:off x="933450" y="2286001"/>
              <a:ext cx="0" cy="5334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4267200" y="2286001"/>
              <a:ext cx="0" cy="5334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151606" y="990602"/>
              <a:ext cx="5659438" cy="2139951"/>
              <a:chOff x="950" y="2352"/>
              <a:chExt cx="2852" cy="1348"/>
            </a:xfrm>
          </p:grpSpPr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>
                <a:off x="950" y="2352"/>
                <a:ext cx="1152" cy="865"/>
                <a:chOff x="2438" y="2832"/>
                <a:chExt cx="1152" cy="865"/>
              </a:xfrm>
            </p:grpSpPr>
            <p:sp>
              <p:nvSpPr>
                <p:cNvPr id="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438" y="3439"/>
                  <a:ext cx="1152" cy="2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dirty="0" err="1">
                      <a:solidFill>
                        <a:srgbClr val="002060"/>
                      </a:solidFill>
                      <a:latin typeface="Bernard MT Condensed" pitchFamily="18" charset="0"/>
                    </a:rPr>
                    <a:t>Androstenedione</a:t>
                  </a:r>
                  <a:endParaRPr lang="en-US" dirty="0">
                    <a:solidFill>
                      <a:srgbClr val="002060"/>
                    </a:solidFill>
                    <a:latin typeface="Bernard MT Condensed" pitchFamily="18" charset="0"/>
                  </a:endParaRPr>
                </a:p>
              </p:txBody>
            </p:sp>
            <p:pic>
              <p:nvPicPr>
                <p:cNvPr id="31" name="Picture 16" descr="220px-Androstendion_sv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496" y="2832"/>
                  <a:ext cx="900" cy="610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</p:spPr>
            </p:pic>
          </p:grpSp>
          <p:sp>
            <p:nvSpPr>
              <p:cNvPr id="28" name="Text Box 37"/>
              <p:cNvSpPr txBox="1">
                <a:spLocks noChangeArrowheads="1"/>
              </p:cNvSpPr>
              <p:nvPr/>
            </p:nvSpPr>
            <p:spPr bwMode="auto">
              <a:xfrm>
                <a:off x="2006" y="2428"/>
                <a:ext cx="77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 dirty="0" err="1">
                    <a:solidFill>
                      <a:srgbClr val="002060"/>
                    </a:solidFill>
                    <a:latin typeface="Bernard MT Condensed" pitchFamily="18" charset="0"/>
                  </a:rPr>
                  <a:t>Aromatase</a:t>
                </a:r>
                <a:endParaRPr lang="en-US" sz="1600" dirty="0">
                  <a:solidFill>
                    <a:srgbClr val="002060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29" name="Text Box 38"/>
              <p:cNvSpPr txBox="1">
                <a:spLocks noChangeArrowheads="1"/>
              </p:cNvSpPr>
              <p:nvPr/>
            </p:nvSpPr>
            <p:spPr bwMode="auto">
              <a:xfrm>
                <a:off x="2016" y="3463"/>
                <a:ext cx="77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 dirty="0" err="1">
                    <a:solidFill>
                      <a:srgbClr val="002060"/>
                    </a:solidFill>
                    <a:latin typeface="Bernard MT Condensed" pitchFamily="18" charset="0"/>
                  </a:rPr>
                  <a:t>Aromatase</a:t>
                </a:r>
                <a:endParaRPr lang="en-US" sz="1600" dirty="0">
                  <a:solidFill>
                    <a:srgbClr val="002060"/>
                  </a:solidFill>
                  <a:latin typeface="Bernard MT Condensed" pitchFamily="18" charset="0"/>
                </a:endParaRPr>
              </a:p>
            </p:txBody>
          </p:sp>
          <p:sp>
            <p:nvSpPr>
              <p:cNvPr id="47" name="Text Box 37"/>
              <p:cNvSpPr txBox="1">
                <a:spLocks noChangeArrowheads="1"/>
              </p:cNvSpPr>
              <p:nvPr/>
            </p:nvSpPr>
            <p:spPr bwMode="auto">
              <a:xfrm>
                <a:off x="3024" y="3189"/>
                <a:ext cx="778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 dirty="0" err="1">
                    <a:solidFill>
                      <a:srgbClr val="002060"/>
                    </a:solidFill>
                    <a:latin typeface="Bernard MT Condensed" pitchFamily="18" charset="0"/>
                  </a:rPr>
                  <a:t>Dehydrogenase</a:t>
                </a:r>
                <a:endParaRPr lang="en-US" sz="1600" dirty="0">
                  <a:solidFill>
                    <a:srgbClr val="002060"/>
                  </a:solidFill>
                  <a:latin typeface="Bernard MT Condensed" pitchFamily="18" charset="0"/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5029200" y="990600"/>
              <a:ext cx="3810000" cy="7865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Arial Narrow" pitchFamily="34" charset="0"/>
                </a:rPr>
                <a:t>Ovaries &amp; adrenals pre-menopausal </a:t>
              </a:r>
            </a:p>
            <a:p>
              <a:r>
                <a:rPr lang="en-US" sz="2000" b="1" dirty="0">
                  <a:latin typeface="Arial Narrow" pitchFamily="34" charset="0"/>
                </a:rPr>
                <a:t>Adrenals in menopause 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66700" y="836189"/>
            <a:ext cx="13716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In NATURE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4800" y="4184334"/>
            <a:ext cx="15240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As Therapy</a:t>
            </a:r>
          </a:p>
        </p:txBody>
      </p:sp>
      <p:sp>
        <p:nvSpPr>
          <p:cNvPr id="56" name="Rectangle 5"/>
          <p:cNvSpPr txBox="1">
            <a:spLocks noChangeArrowheads="1"/>
          </p:cNvSpPr>
          <p:nvPr/>
        </p:nvSpPr>
        <p:spPr>
          <a:xfrm>
            <a:off x="228600" y="4724400"/>
            <a:ext cx="8915400" cy="1905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itchFamily="34" charset="0"/>
                <a:cs typeface="Times New Roman" charset="0"/>
              </a:rPr>
              <a:t>Estradiol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itchFamily="34" charset="0"/>
                <a:cs typeface="Times New Roman" charset="0"/>
              </a:rPr>
              <a:t>; 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  <a:cs typeface="Times New Roman" charset="0"/>
              </a:rPr>
              <a:t>Oral bioavailability is low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 due to its rapid oxidation in the liver so used only in </a:t>
            </a:r>
            <a:r>
              <a:rPr lang="en-US" sz="2200" b="1" i="1" dirty="0" err="1">
                <a:solidFill>
                  <a:srgbClr val="000000"/>
                </a:solidFill>
                <a:latin typeface="Arial Narrow" pitchFamily="34" charset="0"/>
              </a:rPr>
              <a:t>transdermal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  patch, </a:t>
            </a:r>
            <a:r>
              <a:rPr lang="en-US" sz="2200" b="1" i="1" dirty="0" err="1">
                <a:solidFill>
                  <a:srgbClr val="000000"/>
                </a:solidFill>
                <a:latin typeface="Arial Narrow" pitchFamily="34" charset="0"/>
              </a:rPr>
              <a:t>intradermal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 implant, ….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C0000"/>
                </a:solidFill>
                <a:latin typeface="Arial Narrow" pitchFamily="34" charset="0"/>
              </a:rPr>
              <a:t>Conjugated estrogens</a:t>
            </a:r>
            <a:r>
              <a:rPr lang="en-US" sz="2400" dirty="0">
                <a:solidFill>
                  <a:srgbClr val="CC0000"/>
                </a:solidFill>
                <a:latin typeface="Arial Narrow" pitchFamily="34" charset="0"/>
              </a:rPr>
              <a:t> 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2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mixture  of Na salts of sulfate esters of </a:t>
            </a:r>
            <a:r>
              <a:rPr lang="en-US" sz="2200" b="1" i="1" dirty="0" err="1">
                <a:solidFill>
                  <a:srgbClr val="000000"/>
                </a:solidFill>
                <a:latin typeface="Arial Narrow" pitchFamily="34" charset="0"/>
              </a:rPr>
              <a:t>estrone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 &amp; </a:t>
            </a:r>
            <a:r>
              <a:rPr lang="en-US" sz="2200" b="1" i="1" dirty="0" err="1">
                <a:solidFill>
                  <a:srgbClr val="000000"/>
                </a:solidFill>
                <a:latin typeface="Arial Narrow" pitchFamily="34" charset="0"/>
              </a:rPr>
              <a:t>equilin</a:t>
            </a:r>
            <a:r>
              <a:rPr lang="en-US" sz="2200" b="1" i="1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CC0000"/>
                </a:solidFill>
                <a:latin typeface="Arial Narrow" pitchFamily="34" charset="0"/>
              </a:rPr>
              <a:t>Esterified</a:t>
            </a:r>
            <a:r>
              <a:rPr lang="en-US" sz="2400" b="1" dirty="0">
                <a:solidFill>
                  <a:srgbClr val="CC0000"/>
                </a:solidFill>
                <a:latin typeface="Arial Narrow" pitchFamily="34" charset="0"/>
              </a:rPr>
              <a:t> estrogens</a:t>
            </a:r>
            <a:r>
              <a:rPr lang="en-US" sz="2400" dirty="0">
                <a:solidFill>
                  <a:srgbClr val="CC0000"/>
                </a:solidFill>
                <a:latin typeface="Arial Narrow" pitchFamily="34" charset="0"/>
              </a:rPr>
              <a:t> </a:t>
            </a:r>
            <a:endParaRPr lang="en-US" sz="2200" b="1" i="1" dirty="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nature.com/clpt/journal/v89/n1/images/clpt2010226f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5176913" y="1462011"/>
            <a:ext cx="3871699" cy="4809511"/>
          </a:xfrm>
          <a:prstGeom prst="rect">
            <a:avLst/>
          </a:prstGeom>
          <a:solidFill>
            <a:srgbClr val="E7EFF9"/>
          </a:solidFill>
        </p:spPr>
      </p:pic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b="6000"/>
          <a:stretch>
            <a:fillRect/>
          </a:stretch>
        </p:blipFill>
        <p:spPr bwMode="auto">
          <a:xfrm>
            <a:off x="333143" y="109340"/>
            <a:ext cx="949377" cy="1215758"/>
          </a:xfrm>
          <a:prstGeom prst="ellipse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8282" y="1466676"/>
            <a:ext cx="4952999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Types of Estrogen Receptors [ER]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ER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a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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  <a:sym typeface="Wingdings 3"/>
              </a:rPr>
              <a:t> &gt; mediates female hormonal functions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altLang="ko-KR" sz="2000" b="1" i="1" dirty="0" err="1">
                <a:latin typeface="Arial Narrow" pitchFamily="34" charset="0"/>
              </a:rPr>
              <a:t>Endometrium</a:t>
            </a:r>
            <a:r>
              <a:rPr lang="en-US" altLang="ko-KR" sz="2000" b="1" i="1" dirty="0">
                <a:latin typeface="Arial Narrow" pitchFamily="34" charset="0"/>
              </a:rPr>
              <a:t>, breast, ovaries, hypothalamus,… </a:t>
            </a:r>
            <a:endParaRPr lang="en-US" sz="2400" b="1" i="1" dirty="0"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endParaRPr lang="en-US" sz="2400" b="1" dirty="0"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ER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b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sym typeface="Wingdings 3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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  <a:sym typeface="Wingdings 3"/>
              </a:rPr>
              <a:t> &gt; mediates other hormonal functions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sz="2000" b="1" i="1" dirty="0">
                <a:latin typeface="Arial Narrow" pitchFamily="34" charset="0"/>
              </a:rPr>
              <a:t>brain, bone, heart, lungs, kidney, bladder, intestinal mucosa, endothelial cells,….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2306" y="185102"/>
            <a:ext cx="4571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rgbClr val="FF3399"/>
                  </a:solidFill>
                </a:uFill>
                <a:latin typeface="Cooper Black" pitchFamily="18" charset="0"/>
              </a:rPr>
              <a:t>?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73280" y="326680"/>
            <a:ext cx="390363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C00000"/>
                </a:solidFill>
                <a:latin typeface="Arial Narrow" pitchFamily="34" charset="0"/>
              </a:rPr>
              <a:t>What does estrogen do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2521" y="838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 Narrow" pitchFamily="34" charset="0"/>
              </a:rPr>
              <a:t>It binds to its receptors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9791" y="928974"/>
            <a:ext cx="247360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Distribution of ER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9306" y="4418769"/>
            <a:ext cx="49530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ts val="2400"/>
              </a:lnSpc>
            </a:pPr>
            <a:endParaRPr kumimoji="0" lang="en-US" altLang="ko-KR" sz="2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5506" y="518358"/>
            <a:ext cx="88660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Estrogens bind to ER (</a:t>
            </a:r>
            <a:r>
              <a:rPr lang="en-US" sz="2800" b="1" dirty="0">
                <a:solidFill>
                  <a:srgbClr val="C00000"/>
                </a:solidFill>
                <a:latin typeface="Symbol" pitchFamily="18" charset="2"/>
              </a:rPr>
              <a:t>a </a:t>
            </a: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or </a:t>
            </a:r>
            <a:r>
              <a:rPr lang="en-US" sz="2800" b="1" dirty="0">
                <a:solidFill>
                  <a:srgbClr val="C00000"/>
                </a:solidFill>
                <a:latin typeface="Symbol" pitchFamily="18" charset="2"/>
              </a:rPr>
              <a:t>b</a:t>
            </a:r>
            <a:r>
              <a:rPr lang="en-US" sz="2800" b="1" dirty="0">
                <a:solidFill>
                  <a:srgbClr val="C00000"/>
                </a:solidFill>
                <a:latin typeface="Arial Narrow" pitchFamily="34" charset="0"/>
              </a:rPr>
              <a:t>) that exist either;  </a:t>
            </a:r>
          </a:p>
          <a:p>
            <a:pPr marL="342900" indent="-342900">
              <a:lnSpc>
                <a:spcPts val="2300"/>
              </a:lnSpc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en-US" sz="2200" u="heavy" spc="-40" dirty="0">
                <a:solidFill>
                  <a:srgbClr val="C00000"/>
                </a:solidFill>
                <a:uFill>
                  <a:solidFill>
                    <a:srgbClr val="FF3399"/>
                  </a:solidFill>
                </a:uFill>
              </a:rPr>
              <a:t>Cytoplasmic; 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b="1" dirty="0"/>
              <a:t>mediates its </a:t>
            </a:r>
            <a:r>
              <a:rPr lang="en-US" sz="2200" b="1" u="heavy" dirty="0">
                <a:solidFill>
                  <a:srgbClr val="C00000"/>
                </a:solidFill>
                <a:uFill>
                  <a:solidFill>
                    <a:srgbClr val="FF3399"/>
                  </a:solidFill>
                </a:uFill>
              </a:rPr>
              <a:t>genomic actions </a:t>
            </a:r>
            <a:r>
              <a:rPr lang="en-US" sz="2200" b="1" dirty="0">
                <a:sym typeface="Wingdings 3"/>
              </a:rPr>
              <a:t> </a:t>
            </a:r>
            <a:r>
              <a:rPr lang="en-US" sz="2200" b="1" dirty="0" err="1"/>
              <a:t>hrs</a:t>
            </a:r>
            <a:r>
              <a:rPr lang="en-US" sz="2200" b="1" dirty="0"/>
              <a:t> – </a:t>
            </a:r>
            <a:r>
              <a:rPr lang="en-US" sz="2200" b="1" dirty="0" err="1"/>
              <a:t>dys</a:t>
            </a:r>
            <a:r>
              <a:rPr lang="en-US" sz="2200" b="1" dirty="0"/>
              <a:t> time scale</a:t>
            </a:r>
            <a:r>
              <a:rPr lang="en-US" sz="2200" b="1" dirty="0">
                <a:sym typeface="Wingdings 3"/>
              </a:rPr>
              <a:t> development, neuro- endocrines,  metabolism</a:t>
            </a:r>
            <a:endParaRPr lang="en-US" sz="2200" b="1" dirty="0"/>
          </a:p>
          <a:p>
            <a:pPr marL="342900" indent="-342900">
              <a:lnSpc>
                <a:spcPts val="2300"/>
              </a:lnSpc>
              <a:spcBef>
                <a:spcPts val="1500"/>
              </a:spcBef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u="heavy" spc="-40" dirty="0">
                <a:solidFill>
                  <a:srgbClr val="C00000"/>
                </a:solidFill>
                <a:uFill>
                  <a:solidFill>
                    <a:srgbClr val="FF3399"/>
                  </a:solidFill>
                </a:uFill>
              </a:rPr>
              <a:t>Membranous; </a:t>
            </a:r>
            <a:r>
              <a:rPr lang="en-US" sz="2200" b="1" spc="-40" dirty="0"/>
              <a:t>GPER</a:t>
            </a:r>
            <a:r>
              <a:rPr lang="en-US" sz="2200" b="1" spc="-40" dirty="0">
                <a:sym typeface="Wingdings 3"/>
              </a:rPr>
              <a:t>2</a:t>
            </a:r>
            <a:r>
              <a:rPr lang="en-US" sz="2200" b="1" spc="-40" baseline="30000" dirty="0">
                <a:sym typeface="Wingdings 3"/>
              </a:rPr>
              <a:t>nd</a:t>
            </a:r>
            <a:r>
              <a:rPr lang="en-US" sz="2200" b="1" spc="-40" dirty="0">
                <a:sym typeface="Wingdings 3"/>
              </a:rPr>
              <a:t> messenger   Ca or </a:t>
            </a:r>
            <a:r>
              <a:rPr lang="en-US" sz="2200" b="1" spc="-40" dirty="0" err="1">
                <a:sym typeface="Wingdings 3"/>
              </a:rPr>
              <a:t>cAMP</a:t>
            </a:r>
            <a:r>
              <a:rPr lang="en-US" sz="2200" b="1" spc="-40" dirty="0">
                <a:sym typeface="Wingdings 3"/>
              </a:rPr>
              <a:t>  or   MAP </a:t>
            </a:r>
            <a:r>
              <a:rPr lang="en-US" sz="2200" b="1" spc="-40" dirty="0" err="1">
                <a:sym typeface="Wingdings 3"/>
              </a:rPr>
              <a:t>Kinase</a:t>
            </a:r>
            <a:endParaRPr lang="en-US" sz="2200" b="1" spc="-40" dirty="0"/>
          </a:p>
          <a:p>
            <a:pPr marL="342900" indent="-34290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 &gt; mediates its </a:t>
            </a:r>
            <a:r>
              <a:rPr lang="en-US" sz="2200" b="1" u="heavy" dirty="0">
                <a:solidFill>
                  <a:srgbClr val="C00000"/>
                </a:solidFill>
                <a:uFill>
                  <a:solidFill>
                    <a:srgbClr val="FF3399"/>
                  </a:solidFill>
                </a:uFill>
              </a:rPr>
              <a:t>non-genomic actions</a:t>
            </a:r>
            <a:r>
              <a:rPr lang="en-US" sz="2200" b="1" dirty="0">
                <a:sym typeface="Wingdings 3"/>
              </a:rPr>
              <a:t> </a:t>
            </a:r>
            <a:r>
              <a:rPr lang="en-US" sz="2200" b="1" dirty="0"/>
              <a:t>sec – min. time scale </a:t>
            </a:r>
            <a:r>
              <a:rPr lang="en-US" sz="2200" b="1" dirty="0">
                <a:sym typeface="Wingdings 3"/>
              </a:rPr>
              <a:t>on NO, </a:t>
            </a:r>
            <a:r>
              <a:rPr lang="en-US" sz="2200" b="1" dirty="0" err="1">
                <a:sym typeface="Wingdings 3"/>
              </a:rPr>
              <a:t>neuro</a:t>
            </a:r>
            <a:r>
              <a:rPr lang="en-US" sz="2200" b="1" dirty="0">
                <a:sym typeface="Wingdings 3"/>
              </a:rPr>
              <a:t>- transmitters, </a:t>
            </a:r>
            <a:r>
              <a:rPr lang="en-US" sz="2200" b="1" dirty="0" err="1">
                <a:sym typeface="Wingdings 3"/>
              </a:rPr>
              <a:t>endometrium</a:t>
            </a:r>
            <a:r>
              <a:rPr lang="en-US" sz="2200" b="1" dirty="0">
                <a:sym typeface="Wingdings 3"/>
              </a:rPr>
              <a:t>, ….. </a:t>
            </a:r>
            <a:endParaRPr lang="en-US" sz="2200" dirty="0"/>
          </a:p>
        </p:txBody>
      </p:sp>
      <p:pic>
        <p:nvPicPr>
          <p:cNvPr id="8" name="Picture 2" descr="Estrogen Receptors Trigger Gene Activation"/>
          <p:cNvPicPr>
            <a:picLocks noChangeAspect="1" noChangeArrowheads="1"/>
          </p:cNvPicPr>
          <p:nvPr/>
        </p:nvPicPr>
        <p:blipFill>
          <a:blip r:embed="rId2" cstate="print"/>
          <a:srcRect l="3922" t="18237" r="7843" b="3606"/>
          <a:stretch>
            <a:fillRect/>
          </a:stretch>
        </p:blipFill>
        <p:spPr bwMode="auto">
          <a:xfrm>
            <a:off x="3581400" y="3048000"/>
            <a:ext cx="5334000" cy="355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28800" y="3570802"/>
            <a:ext cx="2209800" cy="412934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>
                <a:solidFill>
                  <a:schemeClr val="bg1"/>
                </a:solidFill>
                <a:latin typeface="Bernard MT Condensed" pitchFamily="18" charset="0"/>
              </a:rPr>
              <a:t>Genomic effects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5159188"/>
            <a:ext cx="32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-40" dirty="0">
                <a:latin typeface="Arial Narrow" pitchFamily="34" charset="0"/>
              </a:rPr>
              <a:t>GPER; G protein ER</a:t>
            </a:r>
          </a:p>
          <a:p>
            <a:r>
              <a:rPr lang="en-US" b="1" spc="-40" dirty="0">
                <a:latin typeface="Arial Narrow" pitchFamily="34" charset="0"/>
              </a:rPr>
              <a:t>MAP </a:t>
            </a:r>
            <a:r>
              <a:rPr lang="en-US" b="1" spc="-40" dirty="0" err="1">
                <a:latin typeface="Arial Narrow" pitchFamily="34" charset="0"/>
              </a:rPr>
              <a:t>Kinase</a:t>
            </a:r>
            <a:r>
              <a:rPr lang="en-US" b="1" spc="-40" dirty="0">
                <a:latin typeface="Arial Narrow" pitchFamily="34" charset="0"/>
              </a:rPr>
              <a:t>; </a:t>
            </a:r>
            <a:r>
              <a:rPr lang="en-US" b="1" spc="-40" dirty="0" err="1">
                <a:latin typeface="Arial Narrow" pitchFamily="34" charset="0"/>
              </a:rPr>
              <a:t>mitogen</a:t>
            </a:r>
            <a:r>
              <a:rPr lang="en-US" b="1" spc="-40" dirty="0">
                <a:latin typeface="Arial Narrow" pitchFamily="34" charset="0"/>
              </a:rPr>
              <a:t> activated  protein </a:t>
            </a:r>
            <a:r>
              <a:rPr lang="en-US" b="1" spc="-40" dirty="0" err="1">
                <a:latin typeface="Arial Narrow" pitchFamily="34" charset="0"/>
              </a:rPr>
              <a:t>kinase</a:t>
            </a:r>
            <a:r>
              <a:rPr lang="en-US" b="1" spc="-40" dirty="0">
                <a:latin typeface="Arial Narrow" pitchFamily="34" charset="0"/>
              </a:rPr>
              <a:t> that  activate transcription factors to promote </a:t>
            </a:r>
            <a:r>
              <a:rPr lang="en-US" b="1" spc="-40" dirty="0" err="1">
                <a:latin typeface="Arial Narrow" pitchFamily="34" charset="0"/>
              </a:rPr>
              <a:t>mitogenesis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9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anadianmedicine4all.com/wp-content/uploads/2009/09/The-Associations-of-Hormone-Replacement-Therapy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6000"/>
          <a:stretch>
            <a:fillRect/>
          </a:stretch>
        </p:blipFill>
        <p:spPr bwMode="auto">
          <a:xfrm>
            <a:off x="72235" y="15079"/>
            <a:ext cx="1157696" cy="1482529"/>
          </a:xfrm>
          <a:prstGeom prst="ellipse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81000" y="2286000"/>
            <a:ext cx="8534400" cy="4129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Improves hot flushes &amp;  night sweats</a:t>
            </a:r>
            <a:endParaRPr lang="en-US" sz="2000" b="1" dirty="0"/>
          </a:p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Controls sleep disturbance &amp; mood swings </a:t>
            </a:r>
            <a:r>
              <a:rPr lang="en-US" sz="2000" b="1" dirty="0"/>
              <a:t>by acting on NE, DA &amp; 5HT at reticular formation</a:t>
            </a:r>
          </a:p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Improves urethral &amp; urinary symptoms</a:t>
            </a:r>
            <a:r>
              <a:rPr lang="en-US" sz="2000" b="1" dirty="0"/>
              <a:t> by </a:t>
            </a:r>
            <a:r>
              <a:rPr lang="en-US" sz="2000" b="1" dirty="0">
                <a:sym typeface="Wingdings 3"/>
              </a:rPr>
              <a:t></a:t>
            </a:r>
            <a:r>
              <a:rPr lang="en-US" sz="2000" b="1" dirty="0"/>
              <a:t> epithelial thickness &amp; vascularity, collagen content  at urethra &amp; NE transmission that contract sphincters &amp; relax </a:t>
            </a:r>
            <a:r>
              <a:rPr lang="en-US" sz="2000" b="1" dirty="0" err="1"/>
              <a:t>detrusal</a:t>
            </a:r>
            <a:r>
              <a:rPr lang="en-US" sz="2000" b="1" dirty="0"/>
              <a:t> muscles. </a:t>
            </a:r>
          </a:p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dirty="0"/>
              <a:t> </a:t>
            </a: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Improves vaginal dryness</a:t>
            </a:r>
            <a:r>
              <a:rPr lang="en-US" sz="2000" b="1" dirty="0"/>
              <a:t>  by </a:t>
            </a:r>
            <a:r>
              <a:rPr lang="en-US" sz="2000" b="1" dirty="0">
                <a:sym typeface="Wingdings 3"/>
              </a:rPr>
              <a:t></a:t>
            </a:r>
            <a:r>
              <a:rPr lang="en-US" sz="2000" b="1" dirty="0"/>
              <a:t> epithelial thickness &amp; vascularity, collagen content (topical and systemic estrogens prep are effective)</a:t>
            </a:r>
          </a:p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u="heavy" dirty="0">
                <a:uFill>
                  <a:solidFill>
                    <a:srgbClr val="66FFFF"/>
                  </a:solidFill>
                </a:uFill>
              </a:rPr>
              <a:t>Increases bone density </a:t>
            </a:r>
            <a:r>
              <a:rPr lang="en-US" sz="2000" b="1" dirty="0"/>
              <a:t>by </a:t>
            </a:r>
            <a:r>
              <a:rPr lang="en-US" sz="2000" b="1" dirty="0">
                <a:sym typeface="Wingdings 3"/>
              </a:rPr>
              <a:t> </a:t>
            </a:r>
            <a:r>
              <a:rPr lang="en-US" sz="2000" b="1" dirty="0" err="1"/>
              <a:t>osteoclastic</a:t>
            </a:r>
            <a:r>
              <a:rPr lang="en-US" sz="2000" b="1" dirty="0"/>
              <a:t> activity.  </a:t>
            </a:r>
          </a:p>
          <a:p>
            <a:pPr>
              <a:lnSpc>
                <a:spcPts val="2600"/>
              </a:lnSpc>
              <a:spcBef>
                <a:spcPts val="600"/>
              </a:spcBef>
              <a:buClr>
                <a:srgbClr val="000000"/>
              </a:buClr>
              <a:buSzPct val="78000"/>
              <a:buFont typeface="Wingdings" pitchFamily="2" charset="2"/>
              <a:buChar char="Ø"/>
            </a:pPr>
            <a:r>
              <a:rPr lang="en-US" sz="2000" b="1" dirty="0" err="1"/>
              <a:t>Progestins</a:t>
            </a:r>
            <a:r>
              <a:rPr lang="en-US" sz="2000" b="1" dirty="0"/>
              <a:t> act </a:t>
            </a:r>
            <a:r>
              <a:rPr lang="en-US" sz="2000" b="1" dirty="0" err="1"/>
              <a:t>synergestic</a:t>
            </a:r>
            <a:r>
              <a:rPr lang="en-US" sz="2000" b="1" dirty="0"/>
              <a:t> by blocking  </a:t>
            </a:r>
            <a:r>
              <a:rPr lang="en-US" sz="2000" b="1" dirty="0" err="1"/>
              <a:t>cortico</a:t>
            </a:r>
            <a:r>
              <a:rPr lang="en-US" sz="2000" b="1" dirty="0"/>
              <a:t>- steroid induced  bone </a:t>
            </a:r>
            <a:r>
              <a:rPr lang="en-US" sz="2000" b="1" dirty="0" err="1"/>
              <a:t>resorption</a:t>
            </a:r>
            <a:r>
              <a:rPr lang="en-US" sz="2000" b="1" dirty="0"/>
              <a:t>. (Decrease incidence of hip fracture)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730066"/>
            <a:ext cx="2133600" cy="412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u="heavy" dirty="0">
                <a:solidFill>
                  <a:srgbClr val="C00000"/>
                </a:solidFill>
                <a:uFill>
                  <a:solidFill>
                    <a:srgbClr val="00CCFF"/>
                  </a:solidFill>
                </a:uFill>
                <a:latin typeface="Bernard MT Condensed" pitchFamily="18" charset="0"/>
              </a:rPr>
              <a:t>A. In Menopause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74802" y="228490"/>
            <a:ext cx="281513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rgbClr val="FF3399"/>
                  </a:solidFill>
                </a:uFill>
                <a:latin typeface="Cooper Black" pitchFamily="18" charset="0"/>
                <a:sym typeface="Wingdings 3"/>
              </a:rPr>
              <a:t>INDICATIONS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1177505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Arial Narrow" pitchFamily="34" charset="0"/>
              </a:rPr>
              <a:t>Not given unless presence of symptoms; alone only after hysterectomy or with progestin as HRT</a:t>
            </a:r>
          </a:p>
          <a:p>
            <a:pPr algn="just"/>
            <a:r>
              <a:rPr lang="en-US" sz="2000" b="1" dirty="0">
                <a:latin typeface="Arial Narrow" pitchFamily="34" charset="0"/>
              </a:rPr>
              <a:t> (never exceed 5 yrs administration)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21443</TotalTime>
  <Words>2001</Words>
  <Application>Microsoft Office PowerPoint</Application>
  <PresentationFormat>On-screen Show (4:3)</PresentationFormat>
  <Paragraphs>272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Arial Narrow</vt:lpstr>
      <vt:lpstr>Berlin Sans FB Demi</vt:lpstr>
      <vt:lpstr>Bernard MT Condensed</vt:lpstr>
      <vt:lpstr>Britannic Bold</vt:lpstr>
      <vt:lpstr>Calibri</vt:lpstr>
      <vt:lpstr>Cooper Black</vt:lpstr>
      <vt:lpstr>Eras Medium ITC</vt:lpstr>
      <vt:lpstr>Symbol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Benefits and Risks of HRT</vt:lpstr>
      <vt:lpstr>PowerPoint Presentation</vt:lpstr>
      <vt:lpstr>PowerPoint Presentation</vt:lpstr>
      <vt:lpstr>The Women’s Health Initiative (WHI) and HRT</vt:lpstr>
      <vt:lpstr>Non-hormonal agents used in management of menopausal symptoms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Asma Aloneazi</cp:lastModifiedBy>
  <cp:revision>206</cp:revision>
  <dcterms:created xsi:type="dcterms:W3CDTF">2011-02-07T15:12:23Z</dcterms:created>
  <dcterms:modified xsi:type="dcterms:W3CDTF">2021-04-26T09:41:03Z</dcterms:modified>
</cp:coreProperties>
</file>