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/>
    <p:restoredTop sz="84528"/>
  </p:normalViewPr>
  <p:slideViewPr>
    <p:cSldViewPr snapToGrid="0" snapToObjects="1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fal ^" userId="39e7b528102b6421" providerId="LiveId" clId="{92B1D41E-D015-4936-A815-405102D660E5}"/>
    <pc:docChg chg="custSel modSld">
      <pc:chgData name="Anfal ^" userId="39e7b528102b6421" providerId="LiveId" clId="{92B1D41E-D015-4936-A815-405102D660E5}" dt="2021-04-08T16:41:30.510" v="31" actId="1036"/>
      <pc:docMkLst>
        <pc:docMk/>
      </pc:docMkLst>
      <pc:sldChg chg="delSp modSp mod">
        <pc:chgData name="Anfal ^" userId="39e7b528102b6421" providerId="LiveId" clId="{92B1D41E-D015-4936-A815-405102D660E5}" dt="2021-04-08T16:41:30.510" v="31" actId="1036"/>
        <pc:sldMkLst>
          <pc:docMk/>
          <pc:sldMk cId="1942489075" sldId="256"/>
        </pc:sldMkLst>
        <pc:spChg chg="mod">
          <ac:chgData name="Anfal ^" userId="39e7b528102b6421" providerId="LiveId" clId="{92B1D41E-D015-4936-A815-405102D660E5}" dt="2021-04-08T16:41:30.510" v="31" actId="1036"/>
          <ac:spMkLst>
            <pc:docMk/>
            <pc:sldMk cId="1942489075" sldId="256"/>
            <ac:spMk id="2" creationId="{B2F85100-A5DA-A042-ACCE-0CA70B20F572}"/>
          </ac:spMkLst>
        </pc:spChg>
        <pc:spChg chg="del">
          <ac:chgData name="Anfal ^" userId="39e7b528102b6421" providerId="LiveId" clId="{92B1D41E-D015-4936-A815-405102D660E5}" dt="2021-04-08T16:41:16.947" v="0" actId="478"/>
          <ac:spMkLst>
            <pc:docMk/>
            <pc:sldMk cId="1942489075" sldId="256"/>
            <ac:spMk id="4" creationId="{4A505700-3F16-5241-8564-3A3DB22379C6}"/>
          </ac:spMkLst>
        </pc:spChg>
        <pc:spChg chg="del">
          <ac:chgData name="Anfal ^" userId="39e7b528102b6421" providerId="LiveId" clId="{92B1D41E-D015-4936-A815-405102D660E5}" dt="2021-04-08T16:41:20.245" v="1" actId="478"/>
          <ac:spMkLst>
            <pc:docMk/>
            <pc:sldMk cId="1942489075" sldId="256"/>
            <ac:spMk id="7" creationId="{2DAA519C-121C-824C-8425-47B449631A4E}"/>
          </ac:spMkLst>
        </pc:spChg>
        <pc:spChg chg="del">
          <ac:chgData name="Anfal ^" userId="39e7b528102b6421" providerId="LiveId" clId="{92B1D41E-D015-4936-A815-405102D660E5}" dt="2021-04-08T16:41:23.253" v="2" actId="478"/>
          <ac:spMkLst>
            <pc:docMk/>
            <pc:sldMk cId="1942489075" sldId="256"/>
            <ac:spMk id="8" creationId="{2A1276CD-D5F7-6645-8BD4-17B95383CE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C48D-C06E-284A-922B-2B8510AF568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E107-EB30-034D-8B28-772DF7F3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Progestin is a synthetic form of progesterone</a:t>
            </a:r>
          </a:p>
          <a:p>
            <a:r>
              <a:rPr lang="en-US" dirty="0"/>
              <a:t>Currently are progestin medications to avoid progestin side effects</a:t>
            </a:r>
          </a:p>
          <a:p>
            <a:r>
              <a:rPr lang="en-US" dirty="0"/>
              <a:t>Progestin is testosterone-based derivative so it may have testosterone like effect, so it cause hirsutism and acne</a:t>
            </a:r>
          </a:p>
          <a:p>
            <a:r>
              <a:rPr lang="en-US" dirty="0"/>
              <a:t>Weight gain due to water retention and increase appetite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107-EB30-034D-8B28-772DF7F3C9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Estrogen cause autoimmune hepatitis and damage liver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107-EB30-034D-8B28-772DF7F3C9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895A-A371-044C-B4FA-A6FBDD981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0F5A9-BBC0-334E-9054-5707B5A4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4100-2790-1A44-93D4-049CAAEC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48A11-2E1B-3A4A-A41A-164DB24D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D2E3D-E78C-5141-ADEA-54AC7F87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D4E7-E4BE-9C46-9ABE-E73547AE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F819F-2F83-D445-B04E-2E95F10C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4D18-3B93-4245-9DE1-119D5844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26E20-A329-5143-BA9B-655C12CD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AA5A-723F-A94D-B774-D45CBB00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04F7E-0EB7-4448-ADD4-A1A5C0B07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527CA-C81A-FF44-8AC7-76CE466F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45BDB-1BEB-A74B-90FC-31E992B2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97F3-7B0B-F643-88C0-0BA9410C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6CF7-8D4B-C845-8864-0F23A028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2A8E-CCC2-D643-A797-0BB5E031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721E-FFE4-CA4D-BC73-CD359BACE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59CA-0FA4-0844-8E68-16387630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E8FA5-998A-234C-ABBC-A522C487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B80A-6439-0F4D-B685-252E0D3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9A33-C9BC-D94C-9337-48CC2B7B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7F285-B556-9648-A018-8A0F3232F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075F-EFA2-3843-9119-77B53F0F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6C60-433D-2D49-939F-F994CFEA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6B12-70BF-F046-9EAA-D9EAD64A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4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AFA7-D737-BA49-B95C-2DAA0CDA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7580-1D65-4A4F-A785-6578757A6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14D85-2CB6-E84A-9B38-7D950D3E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735E3-9A74-1446-AF10-8FFA7951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0899E-B7D6-B745-AC63-635514B2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3A458-8348-9D42-90C6-F4A6794E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AF36-C480-1B45-B4CD-0CCFA56F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C037-30FE-CA4F-A7E3-0008DFFD2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B50B7-516C-2B4A-8775-3CFA3BAFB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959C3-0863-2847-916F-A59489B0F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760C0-4E89-8643-95E1-F3A39A47D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E9F49-D1F8-D947-9FDB-210D28DA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25046-6B88-DA40-90D0-AB0CBAB5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98D6E-D2FC-194E-B943-B205A63F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49DD-672F-E145-9DF4-DFD0A7C7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F4EFF-0D37-9E4B-ABE3-65DAAA80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2A73-3E72-9945-9161-D0DDF97C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B95A7-62E8-7B48-93FB-C70AB6B5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C69A0-46F2-DC43-9C08-026C4BCF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3AB1B-2EB7-D24E-AB41-DD38A7FB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AB8CE-6EAB-5342-B833-6335484F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787C-D0A7-0643-A625-9E14AF0F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900B-AD20-A242-8A90-F7C26FB6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DE055-4465-284D-855E-EA10B9452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7DB98-80FB-9946-A0D6-61BA8B75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213C-322F-504A-B65B-51C783BD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6C26F-21FF-AA4B-AAFD-1AA8B1A0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C0AD-CD7C-6746-ACA3-D4C44714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A1948-5C21-CA4E-9D41-5CA4A2265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C064B-8B5E-644F-A809-1EEF11613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D7AAE-F884-354B-8CBA-9509AE24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055AE-1FC7-EA42-8EAD-EA0B70F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0B6F9-7B1C-A948-8BC0-AC637F2E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863BF-1E87-4246-ACCE-6E9F7028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951C-83D6-ED4B-8542-1DC39A08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7B3BA-045E-0647-A752-5318B6ABA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8901-9F47-2F4F-8332-127524EC77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EB666-2362-5845-8967-B7433E420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A3BD0-E160-5848-8543-19DFAF7F7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D49A-A2B3-6B4C-8697-016B7B67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5100-A5DA-A042-ACCE-0CA70B20F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" y="1957945"/>
            <a:ext cx="11904133" cy="2387600"/>
          </a:xfrm>
        </p:spPr>
        <p:txBody>
          <a:bodyPr anchor="ctr"/>
          <a:lstStyle/>
          <a:p>
            <a:r>
              <a:rPr lang="en-US" b="1" dirty="0">
                <a:latin typeface="+mn-lt"/>
              </a:rPr>
              <a:t>Oral and Other Contraceptives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EAF59-483F-AE40-B8B4-1CF3FDC3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12" y="582613"/>
            <a:ext cx="17018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01DDB-9F30-4844-A212-65140D80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" y="238831"/>
            <a:ext cx="1320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8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29C4-419E-6F43-8643-52C1955F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Combined Oral Contraceptives (COC):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D3A5-8B3A-4747-B533-C4014122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b="1" u="sng" dirty="0">
                <a:solidFill>
                  <a:srgbClr val="FF0000"/>
                </a:solidFill>
              </a:rPr>
              <a:t>Seasonal Pills</a:t>
            </a:r>
          </a:p>
          <a:p>
            <a:pPr lvl="0" algn="just">
              <a:lnSpc>
                <a:spcPct val="120000"/>
              </a:lnSpc>
            </a:pPr>
            <a:r>
              <a:rPr lang="en-US" b="1" dirty="0"/>
              <a:t>Are known as  Continuous / Extended cycle </a:t>
            </a:r>
            <a:r>
              <a:rPr lang="en-US" b="1" dirty="0">
                <a:sym typeface="Wingdings 3"/>
              </a:rPr>
              <a:t> </a:t>
            </a:r>
            <a:r>
              <a:rPr lang="en-US" b="1" dirty="0">
                <a:solidFill>
                  <a:srgbClr val="FF0000"/>
                </a:solidFill>
                <a:sym typeface="Wingdings 3"/>
              </a:rPr>
              <a:t>Cover 91 days schedule</a:t>
            </a:r>
            <a:endParaRPr lang="en-US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Taken continuously for 84 days, break for 7 days</a:t>
            </a:r>
          </a:p>
          <a:p>
            <a:pPr algn="just">
              <a:lnSpc>
                <a:spcPct val="120000"/>
              </a:lnSpc>
            </a:pPr>
            <a:r>
              <a:rPr lang="en-US" b="1" dirty="0"/>
              <a:t>Has very low doses of both estrogens and progestins</a:t>
            </a:r>
          </a:p>
          <a:p>
            <a:pPr algn="just">
              <a:lnSpc>
                <a:spcPct val="120000"/>
              </a:lnSpc>
            </a:pPr>
            <a:endParaRPr lang="en-US" b="1" dirty="0"/>
          </a:p>
          <a:p>
            <a:pPr algn="just">
              <a:lnSpc>
                <a:spcPct val="120000"/>
              </a:lnSpc>
            </a:pPr>
            <a:r>
              <a:rPr lang="en-US" b="1" i="1" u="sng" dirty="0"/>
              <a:t>Benefit:</a:t>
            </a:r>
            <a:r>
              <a:rPr lang="en-US" b="1" dirty="0"/>
              <a:t> It lessens menstrual periods to 4 times a  year (1 period every 3 months) </a:t>
            </a:r>
            <a:r>
              <a:rPr lang="en-US" b="1" dirty="0">
                <a:sym typeface="Wingdings 3"/>
              </a:rPr>
              <a:t> useful in those who have pain from endometriosis and can prevent migraines during period.</a:t>
            </a:r>
            <a:r>
              <a:rPr lang="en-US" b="1" dirty="0"/>
              <a:t> </a:t>
            </a:r>
          </a:p>
          <a:p>
            <a:pPr algn="just">
              <a:lnSpc>
                <a:spcPct val="120000"/>
              </a:lnSpc>
            </a:pPr>
            <a:endParaRPr lang="en-US" b="1" dirty="0"/>
          </a:p>
          <a:p>
            <a:pPr algn="just">
              <a:lnSpc>
                <a:spcPct val="120000"/>
              </a:lnSpc>
            </a:pPr>
            <a:r>
              <a:rPr lang="en-US" b="1" i="1" u="sng" dirty="0"/>
              <a:t>Disadvantages:</a:t>
            </a:r>
            <a:r>
              <a:rPr lang="en-US" b="1" i="1" dirty="0"/>
              <a:t> </a:t>
            </a:r>
            <a:r>
              <a:rPr lang="en-US" b="1" dirty="0"/>
              <a:t>Higher incidence of breakthrough bleeding during early use. </a:t>
            </a:r>
          </a:p>
        </p:txBody>
      </p:sp>
    </p:spTree>
    <p:extLst>
      <p:ext uri="{BB962C8B-B14F-4D97-AF65-F5344CB8AC3E}">
        <p14:creationId xmlns:p14="http://schemas.microsoft.com/office/powerpoint/2010/main" val="19033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7FE1-A322-1B45-845D-99AA1B58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Combined Oral Contraceptives (COC):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B866-F484-8C44-ABD3-D0B6ECA4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u="sng" dirty="0">
                <a:solidFill>
                  <a:srgbClr val="FF0000"/>
                </a:solidFill>
              </a:rPr>
              <a:t>Monthly Pills</a:t>
            </a:r>
          </a:p>
          <a:p>
            <a:pPr marL="0" indent="0" algn="just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600" b="1" dirty="0"/>
              <a:t>Currently, their formulation is improved to mimic the natural on going changes in hormonal profile.</a:t>
            </a:r>
          </a:p>
          <a:p>
            <a:pPr marL="0" indent="0" algn="just">
              <a:buNone/>
            </a:pPr>
            <a:endParaRPr lang="en-US" sz="2600" b="1" dirty="0"/>
          </a:p>
          <a:p>
            <a:pPr algn="just"/>
            <a:r>
              <a:rPr lang="en-US" sz="2600" b="1" u="sng" dirty="0"/>
              <a:t>Accordingly we have now the phase formulations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Monophasic</a:t>
            </a:r>
            <a:r>
              <a:rPr lang="en-US" sz="2600" b="1" dirty="0"/>
              <a:t> </a:t>
            </a:r>
            <a:r>
              <a:rPr lang="en-US" sz="2600" b="1" dirty="0">
                <a:sym typeface="Wingdings 3"/>
              </a:rPr>
              <a:t></a:t>
            </a:r>
            <a:r>
              <a:rPr lang="en-US" sz="2600" b="1" dirty="0"/>
              <a:t>(a fixed amount of estrogen &amp; progestin) 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Biphasic</a:t>
            </a:r>
            <a:r>
              <a:rPr lang="en-US" sz="2600" b="1" dirty="0"/>
              <a:t> (2 doses)</a:t>
            </a:r>
            <a:r>
              <a:rPr lang="en-US" sz="2600" b="1" dirty="0">
                <a:sym typeface="Wingdings 3"/>
              </a:rPr>
              <a:t></a:t>
            </a:r>
            <a:r>
              <a:rPr lang="en-US" sz="2600" b="1" dirty="0"/>
              <a:t>(a fixed amount of estrogen, while amount of progestin increases stepwise in the second half of the cycle) 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Triphasic</a:t>
            </a:r>
            <a:r>
              <a:rPr lang="en-US" sz="2600" b="1" dirty="0"/>
              <a:t> (3 doses)</a:t>
            </a:r>
            <a:r>
              <a:rPr lang="en-US" sz="2600" b="1" dirty="0">
                <a:sym typeface="Wingdings 3"/>
              </a:rPr>
              <a:t></a:t>
            </a:r>
            <a:r>
              <a:rPr lang="en-US" sz="2600" b="1" dirty="0"/>
              <a:t>(amount of estrogen; fixed or variable &amp; amount of progestin increases stepwise in 3 phases).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107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9BCB1646-87D8-1E43-B4EC-37E66DE5F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548160"/>
              </p:ext>
            </p:extLst>
          </p:nvPr>
        </p:nvGraphicFramePr>
        <p:xfrm>
          <a:off x="1866900" y="365919"/>
          <a:ext cx="8458200" cy="6126161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Biphasic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Novum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Necon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Nelova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0">
            <a:extLst>
              <a:ext uri="{FF2B5EF4-FFF2-40B4-BE49-F238E27FC236}">
                <a16:creationId xmlns:a16="http://schemas.microsoft.com/office/drawing/2014/main" id="{EA178149-6F4F-924B-AA32-1A31CCCBA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85101"/>
              </p:ext>
            </p:extLst>
          </p:nvPr>
        </p:nvGraphicFramePr>
        <p:xfrm>
          <a:off x="1537855" y="793747"/>
          <a:ext cx="9282545" cy="5270505"/>
        </p:xfrm>
        <a:graphic>
          <a:graphicData uri="http://schemas.openxmlformats.org/drawingml/2006/table">
            <a:tbl>
              <a:tblPr/>
              <a:tblGrid>
                <a:gridCol w="399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ernard MT Condensed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            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Triphasil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Tri-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Levlen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Trivora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estradiol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7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35BA-27C1-F941-9A5C-D73FF6F0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Combined Oral Contraceptives (COC):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Adverse Drug Reactions</a:t>
            </a:r>
            <a:r>
              <a:rPr lang="en-US" b="1" dirty="0"/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14252-6FC0-994F-95C7-C18C186AB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800" u="sng" dirty="0"/>
              <a:t>A. Estrogen Related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CD01-2D7D-5249-A9AA-72526144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31252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  <a:cs typeface="Times New Roman" pitchFamily="18" charset="0"/>
              </a:rPr>
              <a:t>Nausea and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breast tenderness </a:t>
            </a:r>
          </a:p>
          <a:p>
            <a:pPr>
              <a:lnSpc>
                <a:spcPts val="2400"/>
              </a:lnSpc>
            </a:pPr>
            <a:r>
              <a:rPr lang="en-US" dirty="0">
                <a:latin typeface="Arial Narrow" pitchFamily="34" charset="0"/>
                <a:cs typeface="Times New Roman" pitchFamily="18" charset="0"/>
              </a:rPr>
              <a:t>Headache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Impair glucose tolerance (hyperglycemia)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incidence of breast, vaginal &amp; cervical cancer?? </a:t>
            </a:r>
          </a:p>
          <a:p>
            <a:pPr>
              <a:lnSpc>
                <a:spcPts val="2400"/>
              </a:lnSpc>
            </a:pPr>
            <a:r>
              <a:rPr lang="en-US" dirty="0">
                <a:latin typeface="Arial Narrow" pitchFamily="34" charset="0"/>
                <a:cs typeface="Times New Roman" pitchFamily="18" charset="0"/>
              </a:rPr>
              <a:t>Cardiovascular - major concern </a:t>
            </a:r>
            <a:br>
              <a:rPr lang="en-US" dirty="0">
                <a:latin typeface="Arial Narrow" pitchFamily="34" charset="0"/>
                <a:cs typeface="Times New Roman" pitchFamily="18" charset="0"/>
              </a:rPr>
            </a:br>
            <a:r>
              <a:rPr lang="en-US" dirty="0">
                <a:latin typeface="Arial Narrow" pitchFamily="34" charset="0"/>
                <a:cs typeface="Times New Roman" pitchFamily="18" charset="0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a.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Thromboembolism </a:t>
            </a:r>
            <a:b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</a:p>
          <a:p>
            <a:pPr>
              <a:lnSpc>
                <a:spcPts val="2400"/>
              </a:lnSpc>
            </a:pPr>
            <a:r>
              <a:rPr lang="en-US" dirty="0"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09323-955A-7D46-99F8-D24F5EE6F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800" u="sng" dirty="0"/>
              <a:t>B. Progestin Related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E986A-FA7A-604D-8052-5B2A567F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31252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Nausea, vomiting &amp; headache</a:t>
            </a:r>
          </a:p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Slightly higher failure rate</a:t>
            </a:r>
          </a:p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Fatigue</a:t>
            </a:r>
          </a:p>
          <a:p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Depression of mood</a:t>
            </a:r>
          </a:p>
          <a:p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Menstrual irregularities </a:t>
            </a:r>
          </a:p>
          <a:p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Weight gain </a:t>
            </a:r>
          </a:p>
          <a:p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Hirsutism </a:t>
            </a:r>
          </a:p>
          <a:p>
            <a:r>
              <a:rPr lang="en-US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Masculinization (Norethindrone)</a:t>
            </a:r>
          </a:p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Ectopic pregnancy.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6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7CA38D-BE45-1745-B702-978049D9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Combined Oral Contraceptives (COC):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FF0000"/>
                </a:solidFill>
              </a:rPr>
              <a:t>Contraindications of estrogen containing pills</a:t>
            </a:r>
            <a:r>
              <a:rPr lang="en-US" b="1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2BB5B1-BB9D-594D-A72D-F01CEB23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Thrombophlebitis / thromboembolic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Known or suspected breast cancer, or estrogen-dependent neoplasms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Dyslipidemia, diabetes, hypertension, migraine…..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</a:pPr>
            <a:r>
              <a:rPr lang="en-US" b="1" dirty="0"/>
              <a:t>Lactating mothers – </a:t>
            </a:r>
            <a:r>
              <a:rPr lang="en-US" b="1" dirty="0">
                <a:uFill>
                  <a:solidFill>
                    <a:srgbClr val="FFE1F0"/>
                  </a:solidFill>
                </a:uFill>
              </a:rPr>
              <a:t>use progestin - only pills (mini pills)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9EA8C-EEA1-0D43-881D-F91FE75F03AB}"/>
              </a:ext>
            </a:extLst>
          </p:cNvPr>
          <p:cNvSpPr txBox="1"/>
          <p:nvPr/>
        </p:nvSpPr>
        <p:spPr>
          <a:xfrm>
            <a:off x="1167246" y="5785990"/>
            <a:ext cx="3151909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N.B. Obese Females, Smokers, Females &gt; 35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C46440-96DC-CC43-B9EB-2693DB5E345E}"/>
              </a:ext>
            </a:extLst>
          </p:cNvPr>
          <p:cNvSpPr/>
          <p:nvPr/>
        </p:nvSpPr>
        <p:spPr>
          <a:xfrm>
            <a:off x="6713985" y="5893713"/>
            <a:ext cx="3614578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DFCED"/>
                </a:solidFill>
                <a:latin typeface="Bernard MT Condensed" pitchFamily="18" charset="0"/>
              </a:rPr>
              <a:t>better given progestin only pills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DC8BFB4-8D07-DD4A-A595-3E2264A21228}"/>
              </a:ext>
            </a:extLst>
          </p:cNvPr>
          <p:cNvSpPr/>
          <p:nvPr/>
        </p:nvSpPr>
        <p:spPr>
          <a:xfrm>
            <a:off x="4403966" y="5651955"/>
            <a:ext cx="304800" cy="91440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6953C9C-35B9-D644-8560-3EEBEB1A0CEC}"/>
              </a:ext>
            </a:extLst>
          </p:cNvPr>
          <p:cNvSpPr/>
          <p:nvPr/>
        </p:nvSpPr>
        <p:spPr>
          <a:xfrm>
            <a:off x="4832227" y="5947572"/>
            <a:ext cx="1330036" cy="3231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4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7310-79E4-3F46-A706-F5ACC5AA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Combined Oral Contraceptives (COC):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FF0000"/>
                </a:solidFill>
              </a:rPr>
              <a:t>Interactions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1FC4-6E08-D245-B23F-DAEDFE12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/>
              <a:t>Medications that cause contraceptive failure: ( i.e. impairing absorption &amp; CYT P450 Inducers)</a:t>
            </a:r>
          </a:p>
          <a:p>
            <a:pPr lvl="1" algn="just"/>
            <a:r>
              <a:rPr lang="en-US" dirty="0"/>
              <a:t>Antibiotics that interfere with normal GI flora → </a:t>
            </a:r>
            <a:r>
              <a:rPr lang="en-US" b="1" dirty="0"/>
              <a:t>↓</a:t>
            </a:r>
            <a:r>
              <a:rPr lang="en-US" dirty="0"/>
              <a:t>absorption and </a:t>
            </a:r>
            <a:r>
              <a:rPr lang="en-US" b="1" dirty="0"/>
              <a:t>↓</a:t>
            </a:r>
            <a:r>
              <a:rPr lang="en-US" dirty="0"/>
              <a:t> enterohepatic recycling → </a:t>
            </a:r>
            <a:r>
              <a:rPr lang="en-US" b="1" dirty="0"/>
              <a:t>↓</a:t>
            </a:r>
            <a:r>
              <a:rPr lang="en-US" dirty="0"/>
              <a:t> its bioavailability.</a:t>
            </a:r>
          </a:p>
          <a:p>
            <a:pPr lvl="1" algn="just"/>
            <a:r>
              <a:rPr lang="en-US" dirty="0"/>
              <a:t>Microsomal Enzyme Inducers → </a:t>
            </a:r>
            <a:r>
              <a:rPr lang="en-US" b="1" dirty="0"/>
              <a:t>↑</a:t>
            </a:r>
            <a:r>
              <a:rPr lang="en-US" dirty="0"/>
              <a:t> catabolism of OC. (Phenytoin , Phenobarbitone, Rifampin)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Medications that ↑ COC toxicity: (i.e. CYT P450 inhibitors)</a:t>
            </a:r>
          </a:p>
          <a:p>
            <a:pPr lvl="1"/>
            <a:r>
              <a:rPr lang="en-US" dirty="0"/>
              <a:t>Microsomal Enzyme Inhibitors; </a:t>
            </a:r>
            <a:r>
              <a:rPr lang="en-US" b="1" dirty="0"/>
              <a:t>↓</a:t>
            </a:r>
            <a:r>
              <a:rPr lang="en-US" dirty="0"/>
              <a:t> metabolism of OC → </a:t>
            </a:r>
            <a:r>
              <a:rPr lang="en-US" b="1" dirty="0"/>
              <a:t>↑</a:t>
            </a:r>
            <a:r>
              <a:rPr lang="en-US" dirty="0"/>
              <a:t> toxicity. (Acetaminophen, Erythromycin, SSRIs.)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Medications of altered clearance (↓) by COC: ↑ toxicity</a:t>
            </a:r>
          </a:p>
          <a:p>
            <a:pPr lvl="1"/>
            <a:r>
              <a:rPr lang="en-US" dirty="0"/>
              <a:t>WARFARIN, Cyclosporine, Theophylline.</a:t>
            </a:r>
          </a:p>
        </p:txBody>
      </p:sp>
    </p:spTree>
    <p:extLst>
      <p:ext uri="{BB962C8B-B14F-4D97-AF65-F5344CB8AC3E}">
        <p14:creationId xmlns:p14="http://schemas.microsoft.com/office/powerpoint/2010/main" val="427795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DFB1-0EA7-6F4C-9E7F-3864844D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Types ORAL CONTRACEPTIVE (OC) Pills According to </a:t>
            </a:r>
            <a:r>
              <a:rPr lang="en-US" sz="3600" b="1" u="sng" dirty="0">
                <a:latin typeface="+mn-lt"/>
                <a:cs typeface="Times New Roman" pitchFamily="18" charset="0"/>
              </a:rPr>
              <a:t>composition</a:t>
            </a:r>
            <a:r>
              <a:rPr lang="en-US" sz="3600" b="1" dirty="0">
                <a:latin typeface="+mn-lt"/>
                <a:cs typeface="Times New Roman" pitchFamily="18" charset="0"/>
              </a:rPr>
              <a:t> &amp; </a:t>
            </a:r>
            <a:r>
              <a:rPr lang="en-US" sz="3600" b="1" u="sng" dirty="0">
                <a:latin typeface="+mn-lt"/>
                <a:cs typeface="Times New Roman" pitchFamily="18" charset="0"/>
              </a:rPr>
              <a:t>intent of use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59BFD-0FBB-5E45-AB9B-3025A7C34302}"/>
              </a:ext>
            </a:extLst>
          </p:cNvPr>
          <p:cNvSpPr/>
          <p:nvPr/>
        </p:nvSpPr>
        <p:spPr>
          <a:xfrm>
            <a:off x="491836" y="2098108"/>
            <a:ext cx="2895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>
                <a:solidFill>
                  <a:srgbClr val="F3F3F3"/>
                </a:solidFill>
                <a:latin typeface="Arial Narrow" pitchFamily="34" charset="0"/>
              </a:rPr>
              <a:t>COMBINED Pills (COC)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CCD1E-199A-9A4D-9CF9-2F77F4CEF2D6}"/>
              </a:ext>
            </a:extLst>
          </p:cNvPr>
          <p:cNvSpPr/>
          <p:nvPr/>
        </p:nvSpPr>
        <p:spPr>
          <a:xfrm>
            <a:off x="4756686" y="2098108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MINI Pills (POP)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81232-4983-D84E-8B43-75A950296D03}"/>
              </a:ext>
            </a:extLst>
          </p:cNvPr>
          <p:cNvSpPr/>
          <p:nvPr/>
        </p:nvSpPr>
        <p:spPr>
          <a:xfrm>
            <a:off x="8420098" y="2108516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41F0B-71D8-5745-AEAA-3E2323E82D85}"/>
              </a:ext>
            </a:extLst>
          </p:cNvPr>
          <p:cNvSpPr txBox="1"/>
          <p:nvPr/>
        </p:nvSpPr>
        <p:spPr>
          <a:xfrm>
            <a:off x="4184073" y="2723258"/>
            <a:ext cx="333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Contain only a progestin (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97%effective</a:t>
            </a:r>
            <a:r>
              <a:rPr lang="en-US" sz="2400" b="1" dirty="0">
                <a:cs typeface="Times New Roman" pitchFamily="18" charset="0"/>
              </a:rPr>
              <a:t>)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66EC1-3C7E-0947-8060-8D9ADBBD106D}"/>
              </a:ext>
            </a:extLst>
          </p:cNvPr>
          <p:cNvSpPr txBox="1"/>
          <p:nvPr/>
        </p:nvSpPr>
        <p:spPr>
          <a:xfrm>
            <a:off x="491836" y="4156364"/>
            <a:ext cx="10688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Contains only a progestin </a:t>
            </a:r>
            <a:r>
              <a:rPr lang="en-US" sz="2400" b="1" dirty="0">
                <a:cs typeface="Times New Roman" pitchFamily="18" charset="0"/>
                <a:sym typeface="Wingdings 3"/>
              </a:rPr>
              <a:t> as n</a:t>
            </a:r>
            <a:r>
              <a:rPr lang="en-US" sz="2400" b="1" dirty="0">
                <a:cs typeface="Times New Roman" pitchFamily="18" charset="0"/>
              </a:rPr>
              <a:t>orethindrone or </a:t>
            </a:r>
            <a:r>
              <a:rPr lang="en-US" sz="2400" b="1" dirty="0" err="1"/>
              <a:t>desogestrel</a:t>
            </a:r>
            <a:r>
              <a:rPr lang="en-US" sz="2400" b="1" dirty="0"/>
              <a:t>….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0000"/>
                </a:solidFill>
              </a:rPr>
              <a:t>Mechanism of 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The main effect is  </a:t>
            </a:r>
            <a:r>
              <a:rPr lang="en-US" sz="2400" b="1" dirty="0">
                <a:sym typeface="Wingdings 3"/>
              </a:rPr>
              <a:t></a:t>
            </a:r>
            <a:r>
              <a:rPr lang="en-US" sz="2400" b="1" dirty="0"/>
              <a:t> increase cervical mucus, so </a:t>
            </a:r>
            <a:r>
              <a:rPr lang="en-US" sz="2400" b="1" dirty="0">
                <a:sym typeface="Wingdings 3"/>
              </a:rPr>
              <a:t>no sperm penetration &amp; therefore, no fertilization.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408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1D89-A874-DE4B-8350-E201C51F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Mini Pills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1DEE-D443-6C41-BAFE-7B4EC44C7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Indications: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GB" dirty="0"/>
              <a:t>Are alternative when oestrogen is contraindicated (e.g.: during breast feeding, hypertension, cancer, smokers over the age of 35).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Contraceptives containing only a progestin</a:t>
            </a:r>
          </a:p>
          <a:p>
            <a:pPr algn="just"/>
            <a:r>
              <a:rPr lang="en-US" dirty="0"/>
              <a:t>Should be taken </a:t>
            </a:r>
            <a:r>
              <a:rPr lang="en-US" dirty="0">
                <a:solidFill>
                  <a:srgbClr val="FF0000"/>
                </a:solidFill>
              </a:rPr>
              <a:t>every day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same time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all year </a:t>
            </a:r>
            <a:r>
              <a:rPr lang="en-US" dirty="0"/>
              <a:t>round</a:t>
            </a:r>
          </a:p>
          <a:p>
            <a:pPr algn="just"/>
            <a:r>
              <a:rPr lang="en-US" dirty="0"/>
              <a:t>I.M injection e.g. </a:t>
            </a:r>
            <a:r>
              <a:rPr lang="en-US" dirty="0" err="1"/>
              <a:t>medroxy</a:t>
            </a:r>
            <a:r>
              <a:rPr lang="en-US" dirty="0"/>
              <a:t> progesterone acetate 150 mg every 3 months..</a:t>
            </a:r>
          </a:p>
        </p:txBody>
      </p:sp>
    </p:spTree>
    <p:extLst>
      <p:ext uri="{BB962C8B-B14F-4D97-AF65-F5344CB8AC3E}">
        <p14:creationId xmlns:p14="http://schemas.microsoft.com/office/powerpoint/2010/main" val="396953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2C65-9B7E-F341-9BFA-1119F31C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Morning-after pills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C0DB-3905-5B4B-8A22-D353E67F1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Indications:</a:t>
            </a:r>
          </a:p>
          <a:p>
            <a:pPr marL="0" indent="0">
              <a:buNone/>
            </a:pPr>
            <a:endParaRPr lang="en-US" b="1" u="sng" dirty="0"/>
          </a:p>
          <a:p>
            <a:pPr lvl="0">
              <a:lnSpc>
                <a:spcPts val="2600"/>
              </a:lnSpc>
              <a:defRPr/>
            </a:pPr>
            <a:r>
              <a:rPr lang="en-US" b="1" u="sng" dirty="0"/>
              <a:t>When desirability for avoiding pregnancy is obvious:</a:t>
            </a:r>
          </a:p>
          <a:p>
            <a:pPr>
              <a:lnSpc>
                <a:spcPts val="2600"/>
              </a:lnSpc>
            </a:pPr>
            <a:r>
              <a:rPr lang="en-GB" dirty="0"/>
              <a:t>Unsuccessful withdrawal before ejaculation</a:t>
            </a:r>
          </a:p>
          <a:p>
            <a:pPr>
              <a:lnSpc>
                <a:spcPts val="2600"/>
              </a:lnSpc>
            </a:pPr>
            <a:r>
              <a:rPr lang="en-GB" dirty="0"/>
              <a:t>Torn, leaking condom</a:t>
            </a:r>
          </a:p>
          <a:p>
            <a:pPr>
              <a:lnSpc>
                <a:spcPts val="2600"/>
              </a:lnSpc>
            </a:pPr>
            <a:r>
              <a:rPr lang="en-GB" dirty="0"/>
              <a:t>Missed pills</a:t>
            </a:r>
          </a:p>
          <a:p>
            <a:pPr>
              <a:lnSpc>
                <a:spcPts val="2600"/>
              </a:lnSpc>
            </a:pPr>
            <a:r>
              <a:rPr lang="en-GB" dirty="0"/>
              <a:t>Exposure to teratogen e.g. Live vaccine</a:t>
            </a:r>
          </a:p>
          <a:p>
            <a:pPr>
              <a:lnSpc>
                <a:spcPts val="2600"/>
              </a:lnSpc>
            </a:pPr>
            <a:r>
              <a:rPr lang="en-US" dirty="0"/>
              <a:t>Rape</a:t>
            </a:r>
          </a:p>
        </p:txBody>
      </p:sp>
    </p:spTree>
    <p:extLst>
      <p:ext uri="{BB962C8B-B14F-4D97-AF65-F5344CB8AC3E}">
        <p14:creationId xmlns:p14="http://schemas.microsoft.com/office/powerpoint/2010/main" val="147312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7547-868D-2947-BC32-3603A06D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3D0C-38DE-214B-B877-183DA330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Perceive the different contraceptive utilities available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Classify them according to their site and mechanism of action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Justify the existing hormonal contraceptives present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Compare between the types of oral contraceptives pills with respect to mechanism of action, formulations, indications, adverse effects, contraindications and possible interactions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  <a:p>
            <a:pPr algn="just"/>
            <a:r>
              <a:rPr lang="en-US" dirty="0"/>
              <a:t>Hint on characteristics &amp; efficacies of other hormonal modalities</a:t>
            </a:r>
          </a:p>
        </p:txBody>
      </p:sp>
    </p:spTree>
    <p:extLst>
      <p:ext uri="{BB962C8B-B14F-4D97-AF65-F5344CB8AC3E}">
        <p14:creationId xmlns:p14="http://schemas.microsoft.com/office/powerpoint/2010/main" val="82945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44D7-9994-F546-91DF-9C83EB58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Morning-after pills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B6E2B-964D-6F42-B085-C0E95D46DC1F}"/>
              </a:ext>
            </a:extLst>
          </p:cNvPr>
          <p:cNvSpPr txBox="1"/>
          <p:nvPr/>
        </p:nvSpPr>
        <p:spPr>
          <a:xfrm>
            <a:off x="6095998" y="1595669"/>
            <a:ext cx="2019300" cy="63806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>
                <a:solidFill>
                  <a:srgbClr val="F3F3F3"/>
                </a:solidFill>
              </a:rPr>
              <a:t>Emergency </a:t>
            </a:r>
            <a:r>
              <a:rPr lang="en-GB" sz="2200" b="1" dirty="0">
                <a:solidFill>
                  <a:srgbClr val="FFFF99"/>
                </a:solidFill>
              </a:rPr>
              <a:t> </a:t>
            </a:r>
            <a:r>
              <a:rPr lang="en-GB" sz="2200" b="1" dirty="0">
                <a:solidFill>
                  <a:srgbClr val="F3F3F3"/>
                </a:solidFill>
              </a:rPr>
              <a:t>Contraception </a:t>
            </a:r>
            <a:endParaRPr lang="en-US" sz="2200" b="1" dirty="0">
              <a:solidFill>
                <a:srgbClr val="F3F3F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D99AD-7366-4C42-A9F4-B68AB7EBB420}"/>
              </a:ext>
            </a:extLst>
          </p:cNvPr>
          <p:cNvSpPr/>
          <p:nvPr/>
        </p:nvSpPr>
        <p:spPr>
          <a:xfrm>
            <a:off x="3427562" y="1597329"/>
            <a:ext cx="2019300" cy="63806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F3F3F3"/>
                </a:solidFill>
              </a:rPr>
              <a:t>Post Coital Contraception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24CB1D-FBF5-EC45-9B34-BE2755D8F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56692"/>
              </p:ext>
            </p:extLst>
          </p:nvPr>
        </p:nvGraphicFramePr>
        <p:xfrm>
          <a:off x="1638298" y="2615503"/>
          <a:ext cx="8915401" cy="27569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8424">
                  <a:extLst>
                    <a:ext uri="{9D8B030D-6E8A-4147-A177-3AD203B41FA5}">
                      <a16:colId xmlns:a16="http://schemas.microsoft.com/office/drawing/2014/main" val="662236228"/>
                    </a:ext>
                  </a:extLst>
                </a:gridCol>
                <a:gridCol w="2932177">
                  <a:extLst>
                    <a:ext uri="{9D8B030D-6E8A-4147-A177-3AD203B41FA5}">
                      <a16:colId xmlns:a16="http://schemas.microsoft.com/office/drawing/2014/main" val="400113196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394612635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546090422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Composition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Method of Administration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Timing of 1st dose  After Intercourse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Reported Efficacy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0652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Ethinyl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estadiol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Levonorgestrel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tablets twice with 12 hrs in between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0- 72hrs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137279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Ethinyl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estadiol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Twice daily for 5 days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0- 72hrs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397406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dose only </a:t>
                      </a:r>
                      <a:r>
                        <a:rPr lang="en-US" sz="2000" dirty="0" err="1"/>
                        <a:t>levonorgestrel</a:t>
                      </a:r>
                      <a:r>
                        <a:rPr lang="en-US" sz="2000" dirty="0"/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0- 72hrs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773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331BF-62FD-EE40-99D2-4A069378D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99721"/>
              </p:ext>
            </p:extLst>
          </p:nvPr>
        </p:nvGraphicFramePr>
        <p:xfrm>
          <a:off x="1638299" y="5515025"/>
          <a:ext cx="8915401" cy="11086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Mifepristone 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Antiprogestin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± Misoprostol 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single dose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0- 120 hrs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85 - 100%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DFF5419F-36E7-1248-A9D4-8BDF140E9706}"/>
              </a:ext>
            </a:extLst>
          </p:cNvPr>
          <p:cNvSpPr/>
          <p:nvPr/>
        </p:nvSpPr>
        <p:spPr>
          <a:xfrm>
            <a:off x="5446862" y="1274618"/>
            <a:ext cx="649136" cy="3210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43D8C3C-044B-DB42-85F9-15A0CBCA793C}"/>
              </a:ext>
            </a:extLst>
          </p:cNvPr>
          <p:cNvSpPr/>
          <p:nvPr/>
        </p:nvSpPr>
        <p:spPr>
          <a:xfrm>
            <a:off x="5446862" y="2222271"/>
            <a:ext cx="649136" cy="3210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18050C7-2A37-B244-9C17-2A19EEB0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562186" y="45962"/>
            <a:ext cx="53244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07664-1943-8A49-ACB5-6A1C22B0BB63}"/>
              </a:ext>
            </a:extLst>
          </p:cNvPr>
          <p:cNvSpPr/>
          <p:nvPr/>
        </p:nvSpPr>
        <p:spPr>
          <a:xfrm>
            <a:off x="222422" y="2825751"/>
            <a:ext cx="30543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Intrauterine Device</a:t>
            </a:r>
          </a:p>
          <a:p>
            <a:pPr algn="ctr"/>
            <a:r>
              <a:rPr lang="en-US" sz="2800" b="1" dirty="0"/>
              <a:t> (IUD)</a:t>
            </a:r>
          </a:p>
        </p:txBody>
      </p:sp>
    </p:spTree>
    <p:extLst>
      <p:ext uri="{BB962C8B-B14F-4D97-AF65-F5344CB8AC3E}">
        <p14:creationId xmlns:p14="http://schemas.microsoft.com/office/powerpoint/2010/main" val="129653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FCDEFF-84A9-3A49-8C51-8CE7608EF98A}"/>
              </a:ext>
            </a:extLst>
          </p:cNvPr>
          <p:cNvSpPr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Contraceptive Diaphragm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DF4F4-71E7-5140-81A7-C4581815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2" y="1676399"/>
            <a:ext cx="4111336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59F8AC-F0D7-DE46-AF8A-D46148E20AA0}"/>
              </a:ext>
            </a:extLst>
          </p:cNvPr>
          <p:cNvSpPr/>
          <p:nvPr/>
        </p:nvSpPr>
        <p:spPr>
          <a:xfrm>
            <a:off x="8159677" y="3008807"/>
            <a:ext cx="1931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Vaginal 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5B558-DC66-AD4B-A03A-C024728C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5" y="442457"/>
            <a:ext cx="3674340" cy="59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4188-8FB9-CA41-9D8E-2D74CBEB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327009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F5F2-2A54-9B46-ADB5-436E7D45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178B1-2818-B143-B4AB-3ACD92B0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Narrow" pitchFamily="34" charset="0"/>
              </a:rPr>
              <a:t>IN CONCEPTION</a:t>
            </a:r>
            <a:r>
              <a:rPr lang="en-US" b="1" dirty="0">
                <a:latin typeface="Arial Narrow" pitchFamily="34" charset="0"/>
                <a:sym typeface="Wingdings 3"/>
              </a:rPr>
              <a:t> </a:t>
            </a:r>
            <a:r>
              <a:rPr lang="en-US" b="1" dirty="0">
                <a:latin typeface="Arial Narrow" pitchFamily="34" charset="0"/>
              </a:rPr>
              <a:t>there is  fusion of the sperm &amp; ovum to produce a new organism.</a:t>
            </a:r>
          </a:p>
          <a:p>
            <a:pPr marL="0" indent="0">
              <a:buNone/>
            </a:pP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IN CONTRACEPTION</a:t>
            </a:r>
            <a:r>
              <a:rPr lang="en-US" b="1" dirty="0">
                <a:latin typeface="Arial Narrow" pitchFamily="34" charset="0"/>
                <a:sym typeface="Wingdings 3"/>
              </a:rPr>
              <a:t> </a:t>
            </a:r>
            <a:r>
              <a:rPr lang="en-US" b="1" dirty="0">
                <a:latin typeface="Arial Narrow" pitchFamily="34" charset="0"/>
              </a:rPr>
              <a:t>  we are preventing this fusion to occur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>
            <a:extLst>
              <a:ext uri="{FF2B5EF4-FFF2-40B4-BE49-F238E27FC236}">
                <a16:creationId xmlns:a16="http://schemas.microsoft.com/office/drawing/2014/main" id="{1F836A4B-0CAC-F849-8813-B05D02FD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968836" y="426408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>
            <a:extLst>
              <a:ext uri="{FF2B5EF4-FFF2-40B4-BE49-F238E27FC236}">
                <a16:creationId xmlns:a16="http://schemas.microsoft.com/office/drawing/2014/main" id="{85AA5F86-E4B9-9248-A100-7F650A3A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625436" y="4264080"/>
            <a:ext cx="1981200" cy="191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37A-603E-C747-A789-CFE5214E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Contraception achieved by interfering with: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09E3A4-D475-4D4A-9CC4-3C3464CB9113}"/>
              </a:ext>
            </a:extLst>
          </p:cNvPr>
          <p:cNvSpPr/>
          <p:nvPr/>
        </p:nvSpPr>
        <p:spPr>
          <a:xfrm>
            <a:off x="688242" y="2801687"/>
            <a:ext cx="2133600" cy="830997"/>
          </a:xfrm>
          <a:prstGeom prst="rect">
            <a:avLst/>
          </a:prstGeom>
          <a:solidFill>
            <a:srgbClr val="66003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Normal process of ovulation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12A5E8-0F24-1849-84A9-359203264BEE}"/>
              </a:ext>
            </a:extLst>
          </p:cNvPr>
          <p:cNvSpPr/>
          <p:nvPr/>
        </p:nvSpPr>
        <p:spPr>
          <a:xfrm>
            <a:off x="8148720" y="2801688"/>
            <a:ext cx="3200399" cy="830997"/>
          </a:xfrm>
          <a:prstGeom prst="rect">
            <a:avLst/>
          </a:prstGeom>
          <a:solidFill>
            <a:srgbClr val="66003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Preventing sperm from fertilizing the ovum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043D4-E78F-364A-90CD-145A62FAF6B3}"/>
              </a:ext>
            </a:extLst>
          </p:cNvPr>
          <p:cNvSpPr txBox="1"/>
          <p:nvPr/>
        </p:nvSpPr>
        <p:spPr>
          <a:xfrm>
            <a:off x="7620057" y="5128303"/>
            <a:ext cx="2201141" cy="1054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Spermicidals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Foams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6AE761-0453-AE4F-9248-99D51BAE7AB8}"/>
              </a:ext>
            </a:extLst>
          </p:cNvPr>
          <p:cNvSpPr/>
          <p:nvPr/>
        </p:nvSpPr>
        <p:spPr>
          <a:xfrm>
            <a:off x="7814389" y="4284720"/>
            <a:ext cx="1399593" cy="830997"/>
          </a:xfrm>
          <a:prstGeom prst="rect">
            <a:avLst/>
          </a:prstGeom>
          <a:solidFill>
            <a:srgbClr val="66003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Killing the sperm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03F2C-1659-B946-A650-558B5E3733A2}"/>
              </a:ext>
            </a:extLst>
          </p:cNvPr>
          <p:cNvSpPr/>
          <p:nvPr/>
        </p:nvSpPr>
        <p:spPr>
          <a:xfrm>
            <a:off x="10190586" y="4326851"/>
            <a:ext cx="1752600" cy="830997"/>
          </a:xfrm>
          <a:prstGeom prst="rect">
            <a:avLst/>
          </a:prstGeom>
          <a:solidFill>
            <a:srgbClr val="66003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Interruption by a barrier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CB073-6AD2-9C44-B214-E85DCAC2B3ED}"/>
              </a:ext>
            </a:extLst>
          </p:cNvPr>
          <p:cNvSpPr txBox="1"/>
          <p:nvPr/>
        </p:nvSpPr>
        <p:spPr>
          <a:xfrm>
            <a:off x="10190586" y="5164646"/>
            <a:ext cx="201545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38A334-B0DE-5F44-8BB0-84279F9053CF}"/>
              </a:ext>
            </a:extLst>
          </p:cNvPr>
          <p:cNvGrpSpPr/>
          <p:nvPr/>
        </p:nvGrpSpPr>
        <p:grpSpPr>
          <a:xfrm>
            <a:off x="228600" y="4130054"/>
            <a:ext cx="3607842" cy="2157590"/>
            <a:chOff x="202158" y="4545559"/>
            <a:chExt cx="3607842" cy="215759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609EDD-C30E-154E-9C53-F1F49338981F}"/>
                </a:ext>
              </a:extLst>
            </p:cNvPr>
            <p:cNvSpPr txBox="1"/>
            <p:nvPr/>
          </p:nvSpPr>
          <p:spPr>
            <a:xfrm>
              <a:off x="228600" y="4918045"/>
              <a:ext cx="35814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 Narrow" pitchFamily="34" charset="0"/>
                </a:rPr>
                <a:t>Oral Contraceptive (OC) pills</a:t>
              </a:r>
              <a:r>
                <a:rPr lang="ar-SA" sz="2200" b="1" dirty="0">
                  <a:latin typeface="Arial Narrow" pitchFamily="34" charset="0"/>
                </a:rPr>
                <a:t>  </a:t>
              </a:r>
              <a:endParaRPr lang="en-US" sz="2200" b="1" dirty="0">
                <a:latin typeface="Arial Narrow" pitchFamily="34" charset="0"/>
              </a:endParaRPr>
            </a:p>
            <a:p>
              <a:r>
                <a:rPr lang="en-US" sz="2200" b="1" dirty="0">
                  <a:latin typeface="Arial Narrow" pitchFamily="34" charset="0"/>
                </a:rPr>
                <a:t>Contraceptive Patches</a:t>
              </a:r>
            </a:p>
            <a:p>
              <a:r>
                <a:rPr lang="en-US" sz="2200" b="1" dirty="0">
                  <a:latin typeface="Arial Narrow" pitchFamily="34" charset="0"/>
                </a:rPr>
                <a:t>Vaginal rings</a:t>
              </a:r>
            </a:p>
            <a:p>
              <a:r>
                <a:rPr lang="en-US" sz="2200" b="1" dirty="0">
                  <a:latin typeface="Arial Narrow" pitchFamily="34" charset="0"/>
                </a:rPr>
                <a:t>Injectable  </a:t>
              </a:r>
            </a:p>
            <a:p>
              <a:r>
                <a:rPr lang="en-US" sz="2200" b="1" dirty="0">
                  <a:latin typeface="Arial Narrow" pitchFamily="34" charset="0"/>
                </a:rPr>
                <a:t>IUD (with hormone)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27CADD-BD31-954C-B571-7CC86A066ED6}"/>
                </a:ext>
              </a:extLst>
            </p:cNvPr>
            <p:cNvSpPr txBox="1"/>
            <p:nvPr/>
          </p:nvSpPr>
          <p:spPr>
            <a:xfrm>
              <a:off x="202158" y="4545559"/>
              <a:ext cx="3206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hormonal  therapy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81E3654-FB7D-6442-9A6F-FA865BA8CE66}"/>
              </a:ext>
            </a:extLst>
          </p:cNvPr>
          <p:cNvSpPr/>
          <p:nvPr/>
        </p:nvSpPr>
        <p:spPr>
          <a:xfrm>
            <a:off x="4761997" y="2829398"/>
            <a:ext cx="1790700" cy="461665"/>
          </a:xfrm>
          <a:prstGeom prst="rect">
            <a:avLst/>
          </a:prstGeom>
          <a:solidFill>
            <a:srgbClr val="66003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Implantation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73D213-34BC-3D4E-8568-10F8BDBE622B}"/>
              </a:ext>
            </a:extLst>
          </p:cNvPr>
          <p:cNvSpPr txBox="1"/>
          <p:nvPr/>
        </p:nvSpPr>
        <p:spPr>
          <a:xfrm>
            <a:off x="4758531" y="3409155"/>
            <a:ext cx="1752600" cy="38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000" b="1" dirty="0">
                <a:latin typeface="Arial Narrow" pitchFamily="34" charset="0"/>
              </a:rPr>
              <a:t>IUD (copper T)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32308FD9-8586-CD45-AC80-633A115E1135}"/>
              </a:ext>
            </a:extLst>
          </p:cNvPr>
          <p:cNvSpPr/>
          <p:nvPr/>
        </p:nvSpPr>
        <p:spPr>
          <a:xfrm rot="16200000">
            <a:off x="5280055" y="-1885257"/>
            <a:ext cx="965197" cy="811708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02ABF933-947B-CF42-AE0D-3BBA5A5185E5}"/>
              </a:ext>
            </a:extLst>
          </p:cNvPr>
          <p:cNvSpPr/>
          <p:nvPr/>
        </p:nvSpPr>
        <p:spPr>
          <a:xfrm>
            <a:off x="5694218" y="1690688"/>
            <a:ext cx="124691" cy="111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60460E80-87CA-7F40-A144-CCBFF833B076}"/>
              </a:ext>
            </a:extLst>
          </p:cNvPr>
          <p:cNvSpPr/>
          <p:nvPr/>
        </p:nvSpPr>
        <p:spPr>
          <a:xfrm>
            <a:off x="1641763" y="2527754"/>
            <a:ext cx="124691" cy="2940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6BFFCC78-9A34-E543-BBF7-EA4C73456DC8}"/>
              </a:ext>
            </a:extLst>
          </p:cNvPr>
          <p:cNvSpPr/>
          <p:nvPr/>
        </p:nvSpPr>
        <p:spPr>
          <a:xfrm>
            <a:off x="9748919" y="2507673"/>
            <a:ext cx="124691" cy="2940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975168-3589-724B-ADB2-804EEFE670C2}"/>
              </a:ext>
            </a:extLst>
          </p:cNvPr>
          <p:cNvCxnSpPr>
            <a:stCxn id="30" idx="2"/>
          </p:cNvCxnSpPr>
          <p:nvPr/>
        </p:nvCxnSpPr>
        <p:spPr>
          <a:xfrm flipH="1">
            <a:off x="9074727" y="3632685"/>
            <a:ext cx="674193" cy="551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2BB7C75-47CF-3A44-8576-725F0530BA20}"/>
              </a:ext>
            </a:extLst>
          </p:cNvPr>
          <p:cNvCxnSpPr>
            <a:stCxn id="30" idx="2"/>
          </p:cNvCxnSpPr>
          <p:nvPr/>
        </p:nvCxnSpPr>
        <p:spPr>
          <a:xfrm>
            <a:off x="9748920" y="3632685"/>
            <a:ext cx="711262" cy="530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A110B37A-CA3A-9E4F-BFEB-F107C0293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2971588-8395-AE46-8820-4DD20896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DCCF4546-53BD-4141-979E-8D13DB43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9DDA68C-A06A-934A-82E1-576031F2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8AC9652B-1EC4-F94A-8A76-1478468A5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7">
            <a:extLst>
              <a:ext uri="{FF2B5EF4-FFF2-40B4-BE49-F238E27FC236}">
                <a16:creationId xmlns:a16="http://schemas.microsoft.com/office/drawing/2014/main" id="{389120EF-3291-9D48-9E98-511410C7C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81886AB8-548A-0046-B575-62D85CAB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8088E3C-7344-C845-BE6F-D80389A3D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41D6958F-497F-C646-98B7-8AFDA377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D191CD2E-A5F9-644A-8F92-08C275C33928}"/>
              </a:ext>
            </a:extLst>
          </p:cNvPr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86EC59FA-4026-814C-86B6-08A9A2879EBE}"/>
              </a:ext>
            </a:extLst>
          </p:cNvPr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BE854330-CA5F-8348-8119-39FC3BC4497D}"/>
              </a:ext>
            </a:extLst>
          </p:cNvPr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0B09740E-BD73-C64E-9377-3D322EEA7247}"/>
              </a:ext>
            </a:extLst>
          </p:cNvPr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49A5E23D-A2BB-EB41-A7C5-294CEE2E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4D2C1AEF-AA69-BF48-A853-EA5AA2AD7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367B8A62-D3A7-E24C-8EFD-08680C8B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18">
            <a:extLst>
              <a:ext uri="{FF2B5EF4-FFF2-40B4-BE49-F238E27FC236}">
                <a16:creationId xmlns:a16="http://schemas.microsoft.com/office/drawing/2014/main" id="{14BF9EC8-7438-994B-A0AD-3A356AE1C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9">
            <a:extLst>
              <a:ext uri="{FF2B5EF4-FFF2-40B4-BE49-F238E27FC236}">
                <a16:creationId xmlns:a16="http://schemas.microsoft.com/office/drawing/2014/main" id="{A7FF7CBE-0977-4443-AF4F-E143269AB06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4DC23CC5-7F63-944E-A562-4A683D6235F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9A9B6B6B-99AB-AD48-877B-7118398DA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2">
            <a:extLst>
              <a:ext uri="{FF2B5EF4-FFF2-40B4-BE49-F238E27FC236}">
                <a16:creationId xmlns:a16="http://schemas.microsoft.com/office/drawing/2014/main" id="{B8CF735E-288B-F84A-93C5-30215F449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23">
            <a:extLst>
              <a:ext uri="{FF2B5EF4-FFF2-40B4-BE49-F238E27FC236}">
                <a16:creationId xmlns:a16="http://schemas.microsoft.com/office/drawing/2014/main" id="{36FC7124-EDF0-BB43-BFA4-C8D3290B4900}"/>
              </a:ext>
            </a:extLst>
          </p:cNvPr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0AF1B3E1-7C34-8141-9C02-C2DB102F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354">
            <a:off x="609600" y="115888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BC4CB02-B7DE-DF4E-A741-E5E353B03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14400"/>
            <a:ext cx="5372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Plasma concentrations of the gonadotropins &amp; ovarian hormones during the normal female sexual cycle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9E02BC7-F49D-0742-BA04-3AFE6BAD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469" y="3265487"/>
            <a:ext cx="72310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3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A1445-ECEA-4448-8D41-DD97045AF95C}"/>
              </a:ext>
            </a:extLst>
          </p:cNvPr>
          <p:cNvSpPr txBox="1"/>
          <p:nvPr/>
        </p:nvSpPr>
        <p:spPr>
          <a:xfrm>
            <a:off x="540327" y="360218"/>
            <a:ext cx="1106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Types ORAL CONTRACEPTIVE (OC) Pills According to </a:t>
            </a:r>
            <a:r>
              <a:rPr lang="en-US" sz="3200" b="1" u="sng" dirty="0">
                <a:latin typeface="Arial Narrow" pitchFamily="34" charset="0"/>
                <a:cs typeface="Times New Roman" pitchFamily="18" charset="0"/>
              </a:rPr>
              <a:t>composition</a:t>
            </a:r>
            <a:r>
              <a:rPr lang="en-US" sz="3200" b="1" dirty="0"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3200" b="1" u="sng" dirty="0">
                <a:latin typeface="Arial Narrow" pitchFamily="34" charset="0"/>
                <a:cs typeface="Times New Roman" pitchFamily="18" charset="0"/>
              </a:rPr>
              <a:t>intent of use</a:t>
            </a:r>
            <a:endParaRPr lang="en-US" sz="3200" dirty="0">
              <a:latin typeface="Bernard MT Condensed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049371-5295-C94D-A289-B9DB1A1B7638}"/>
              </a:ext>
            </a:extLst>
          </p:cNvPr>
          <p:cNvSpPr/>
          <p:nvPr/>
        </p:nvSpPr>
        <p:spPr>
          <a:xfrm>
            <a:off x="491836" y="1724033"/>
            <a:ext cx="2895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>
                <a:solidFill>
                  <a:srgbClr val="F3F3F3"/>
                </a:solidFill>
                <a:latin typeface="Arial Narrow" pitchFamily="34" charset="0"/>
              </a:rPr>
              <a:t>COMBINED Pills (COC)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A0909-D223-8443-84BC-9F56798004F4}"/>
              </a:ext>
            </a:extLst>
          </p:cNvPr>
          <p:cNvSpPr/>
          <p:nvPr/>
        </p:nvSpPr>
        <p:spPr>
          <a:xfrm>
            <a:off x="4756686" y="1724033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MINI Pills (POP)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9B5E0-E68C-2349-91B8-8AE97FD4C3F5}"/>
              </a:ext>
            </a:extLst>
          </p:cNvPr>
          <p:cNvSpPr/>
          <p:nvPr/>
        </p:nvSpPr>
        <p:spPr>
          <a:xfrm>
            <a:off x="8420098" y="1734441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E2630-07F4-7446-9685-0E5F15E3AE09}"/>
              </a:ext>
            </a:extLst>
          </p:cNvPr>
          <p:cNvSpPr txBox="1"/>
          <p:nvPr/>
        </p:nvSpPr>
        <p:spPr>
          <a:xfrm>
            <a:off x="4756686" y="2349183"/>
            <a:ext cx="2456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Contain only a progestin </a:t>
            </a:r>
            <a:r>
              <a:rPr lang="en-US" sz="1600" b="1" dirty="0">
                <a:latin typeface="Arial Narrow" pitchFamily="34" charset="0"/>
                <a:cs typeface="Times New Roman" pitchFamily="18" charset="0"/>
              </a:rPr>
              <a:t>(97%effective)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A8B7E-8394-5445-906D-3CB0ECBA99B6}"/>
              </a:ext>
            </a:extLst>
          </p:cNvPr>
          <p:cNvSpPr txBox="1"/>
          <p:nvPr/>
        </p:nvSpPr>
        <p:spPr>
          <a:xfrm>
            <a:off x="540327" y="2349184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Contain estrogen &amp;  progestin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(100% effective)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25E35-B3A0-364B-9473-DF5FE3742EF2}"/>
              </a:ext>
            </a:extLst>
          </p:cNvPr>
          <p:cNvSpPr txBox="1"/>
          <p:nvPr/>
        </p:nvSpPr>
        <p:spPr>
          <a:xfrm>
            <a:off x="8420098" y="2349183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>
                <a:latin typeface="Arial Narrow" pitchFamily="34" charset="0"/>
                <a:cs typeface="Times New Roman" pitchFamily="18" charset="0"/>
              </a:rPr>
              <a:t>Each one alone (high dose) or Mifepristone (</a:t>
            </a:r>
            <a:r>
              <a:rPr lang="en-US" sz="2200" b="1" spc="-50" dirty="0" err="1">
                <a:latin typeface="Arial Narrow" pitchFamily="34" charset="0"/>
                <a:cs typeface="Times New Roman" pitchFamily="18" charset="0"/>
              </a:rPr>
              <a:t>Antiprogestin</a:t>
            </a:r>
            <a:r>
              <a:rPr lang="en-US" sz="2200" b="1" spc="-50" dirty="0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2400" b="1" dirty="0"/>
              <a:t> </a:t>
            </a:r>
            <a:r>
              <a:rPr lang="en-US" sz="2200" b="1" u="sng" spc="-50" dirty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>
                <a:latin typeface="Arial Narrow" pitchFamily="34" charset="0"/>
                <a:cs typeface="Times New Roman" pitchFamily="18" charset="0"/>
              </a:rPr>
              <a:t> Misoprostol (</a:t>
            </a:r>
            <a:r>
              <a:rPr lang="en-US" sz="2200" b="1" spc="-50" dirty="0" err="1">
                <a:latin typeface="Arial Narrow" pitchFamily="34" charset="0"/>
                <a:cs typeface="Times New Roman" pitchFamily="18" charset="0"/>
              </a:rPr>
              <a:t>Pg</a:t>
            </a:r>
            <a:r>
              <a:rPr lang="en-US" sz="2200" b="1" spc="-50" dirty="0">
                <a:latin typeface="Arial Narrow" pitchFamily="34" charset="0"/>
                <a:cs typeface="Times New Roman" pitchFamily="18" charset="0"/>
              </a:rPr>
              <a:t>)</a:t>
            </a:r>
            <a:endParaRPr lang="en-US" sz="2200" spc="-50" dirty="0">
              <a:latin typeface="Arial Narrow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05BFE7-11BE-2F4E-9092-AE94EC400171}"/>
              </a:ext>
            </a:extLst>
          </p:cNvPr>
          <p:cNvSpPr/>
          <p:nvPr/>
        </p:nvSpPr>
        <p:spPr>
          <a:xfrm>
            <a:off x="540327" y="4294908"/>
            <a:ext cx="1814946" cy="721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ESTROGENS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B70563-EB21-BF43-84C6-EA891E423DA6}"/>
              </a:ext>
            </a:extLst>
          </p:cNvPr>
          <p:cNvSpPr/>
          <p:nvPr/>
        </p:nvSpPr>
        <p:spPr>
          <a:xfrm>
            <a:off x="540327" y="5043582"/>
            <a:ext cx="1814946" cy="71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PROGESTINS</a:t>
            </a:r>
            <a:endParaRPr lang="en-US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142890-4F48-DA41-B8C7-40F399202870}"/>
              </a:ext>
            </a:extLst>
          </p:cNvPr>
          <p:cNvSpPr/>
          <p:nvPr/>
        </p:nvSpPr>
        <p:spPr>
          <a:xfrm>
            <a:off x="540327" y="5792258"/>
            <a:ext cx="1814946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53FDA-1209-D248-81B7-9B1367DA866A}"/>
              </a:ext>
            </a:extLst>
          </p:cNvPr>
          <p:cNvSpPr txBox="1"/>
          <p:nvPr/>
        </p:nvSpPr>
        <p:spPr>
          <a:xfrm>
            <a:off x="2514600" y="5792258"/>
            <a:ext cx="8953500" cy="659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Norgestimate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Desogestrel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, and 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Drospirenone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Has no systemic androgenic effect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B8CF1-D8E1-DE43-9239-041670FE0EF2}"/>
              </a:ext>
            </a:extLst>
          </p:cNvPr>
          <p:cNvSpPr txBox="1"/>
          <p:nvPr/>
        </p:nvSpPr>
        <p:spPr>
          <a:xfrm>
            <a:off x="2514600" y="5070760"/>
            <a:ext cx="8953500" cy="659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Norethindrone,  Levonorgestrel </a:t>
            </a:r>
            <a:r>
              <a:rPr lang="en-US" b="1" i="1" dirty="0">
                <a:solidFill>
                  <a:schemeClr val="tx1"/>
                </a:solidFill>
              </a:rPr>
              <a:t>(</a:t>
            </a:r>
            <a:r>
              <a:rPr lang="en-US" b="1" i="1" dirty="0" err="1">
                <a:solidFill>
                  <a:schemeClr val="tx1"/>
                </a:solidFill>
              </a:rPr>
              <a:t>Norgestrel</a:t>
            </a:r>
            <a:r>
              <a:rPr lang="en-US" b="1" i="1" dirty="0">
                <a:solidFill>
                  <a:schemeClr val="tx1"/>
                </a:solidFill>
              </a:rPr>
              <a:t>), and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Medroxyprogesterone acetate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Has systemic androgenic effect; acne, hirsutism, weight gain.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98FB14-55BC-004A-9332-B545CFA5A1C5}"/>
              </a:ext>
            </a:extLst>
          </p:cNvPr>
          <p:cNvSpPr txBox="1"/>
          <p:nvPr/>
        </p:nvSpPr>
        <p:spPr>
          <a:xfrm>
            <a:off x="2514599" y="4336473"/>
            <a:ext cx="89534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itchFamily="34" charset="0"/>
              </a:rPr>
              <a:t>Ethinyl estradiol or mestranol </a:t>
            </a:r>
            <a:r>
              <a:rPr lang="en-US" b="1" i="1" dirty="0">
                <a:latin typeface="Arial Narrow" pitchFamily="34" charset="0"/>
              </a:rPr>
              <a:t>[a “prodrug” converted to ethinyl estradiol]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50" dirty="0">
                <a:latin typeface="Arial Narrow" pitchFamily="34" charset="0"/>
              </a:rPr>
              <a:t>Currently  concentration used now is very low to minimize estrogen hazards</a:t>
            </a:r>
            <a:endParaRPr lang="en-US" b="1" i="1" dirty="0">
              <a:latin typeface="Arial Narrow" pitchFamily="34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D5A31884-7228-6F40-B7F7-1D6028C0AFDE}"/>
              </a:ext>
            </a:extLst>
          </p:cNvPr>
          <p:cNvSpPr/>
          <p:nvPr/>
        </p:nvSpPr>
        <p:spPr>
          <a:xfrm>
            <a:off x="1011382" y="3184263"/>
            <a:ext cx="928254" cy="902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B55D-85C8-B942-947A-F6BCB7C8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Combined Oral Contraceptives (COC):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B793-A6F9-C140-A0B6-DCFFDF71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b="1" u="sng" dirty="0"/>
              <a:t>Mechanism of Action: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Inhibit ovulation</a:t>
            </a:r>
            <a:r>
              <a:rPr lang="en-US" sz="2400" b="1" dirty="0"/>
              <a:t> by SUPPRESSING THE RELEASE OF GONADOTROPHINS (FSH &amp; LH) </a:t>
            </a:r>
            <a:r>
              <a:rPr lang="en-US" sz="2400" b="1" dirty="0">
                <a:sym typeface="Wingdings 3"/>
              </a:rPr>
              <a:t> no action on the ovary</a:t>
            </a:r>
            <a:r>
              <a:rPr lang="en-US" sz="2400" b="1" dirty="0"/>
              <a:t> </a:t>
            </a:r>
            <a:r>
              <a:rPr lang="en-US" sz="2400" b="1" dirty="0">
                <a:sym typeface="Wingdings 3"/>
              </a:rPr>
              <a:t> ovulation is prevented.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/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Inhibit  implantation</a:t>
            </a:r>
            <a:r>
              <a:rPr lang="en-US" sz="2400" b="1" dirty="0"/>
              <a:t> by causing abnormal contraction of the fallopian tubes &amp; uterine musculature </a:t>
            </a:r>
            <a:r>
              <a:rPr lang="en-US" sz="2400" b="1" dirty="0">
                <a:sym typeface="Wingdings 3"/>
              </a:rPr>
              <a:t> ovum will be expelled rather than implanted.</a:t>
            </a:r>
          </a:p>
          <a:p>
            <a:pPr algn="just">
              <a:lnSpc>
                <a:spcPct val="100000"/>
              </a:lnSpc>
            </a:pPr>
            <a:endParaRPr lang="en-US" sz="2400" b="1" dirty="0"/>
          </a:p>
          <a:p>
            <a:pPr algn="just">
              <a:lnSpc>
                <a:spcPct val="100000"/>
              </a:lnSpc>
            </a:pPr>
            <a:r>
              <a:rPr lang="en-US" sz="2400" b="1" dirty="0"/>
              <a:t>Increase viscosity of the cervical mucus making it so viscous </a:t>
            </a:r>
            <a:r>
              <a:rPr lang="en-US" sz="2400" b="1" dirty="0">
                <a:sym typeface="Wingdings 3"/>
              </a:rPr>
              <a:t> no sperm pass </a:t>
            </a:r>
          </a:p>
          <a:p>
            <a:pPr algn="just">
              <a:lnSpc>
                <a:spcPct val="100000"/>
              </a:lnSpc>
            </a:pPr>
            <a:endParaRPr lang="en-US" sz="2400" b="1" dirty="0"/>
          </a:p>
          <a:p>
            <a:pPr algn="just">
              <a:lnSpc>
                <a:spcPct val="100000"/>
              </a:lnSpc>
            </a:pPr>
            <a:r>
              <a:rPr lang="en-US" sz="2400" b="1" dirty="0"/>
              <a:t>abnormal transport time through the fallopian tubes.</a:t>
            </a:r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593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A15C-B932-A543-9567-EE33C0A6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Combined Oral Contraceptives (COC):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453B-CEDC-EE4A-9376-93704265D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cs typeface="Times New Roman" pitchFamily="18" charset="0"/>
              </a:rPr>
              <a:t>Method of administration of monthly pills</a:t>
            </a:r>
            <a:r>
              <a:rPr lang="en-US" b="1" dirty="0"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cs typeface="Times New Roman" pitchFamily="18" charset="0"/>
              </a:rPr>
              <a:t>Pills are better taken same time of day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cs typeface="Times New Roman" pitchFamily="18" charset="0"/>
              </a:rPr>
              <a:t>For 21 days; </a:t>
            </a:r>
            <a:r>
              <a:rPr lang="en-US" b="1" u="sng" dirty="0">
                <a:cs typeface="Times New Roman" pitchFamily="18" charset="0"/>
              </a:rPr>
              <a:t>starting on day 5</a:t>
            </a:r>
            <a:r>
              <a:rPr lang="en-US" b="1" dirty="0">
                <a:cs typeface="Times New Roman" pitchFamily="18" charset="0"/>
              </a:rPr>
              <a:t>   /   </a:t>
            </a:r>
            <a:r>
              <a:rPr lang="en-US" b="1" u="sng" dirty="0">
                <a:cs typeface="Times New Roman" pitchFamily="18" charset="0"/>
              </a:rPr>
              <a:t>ending at day 26.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u="sng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cs typeface="Times New Roman" pitchFamily="18" charset="0"/>
              </a:rPr>
              <a:t>This is </a:t>
            </a:r>
            <a:r>
              <a:rPr lang="en-GB" b="1" dirty="0">
                <a:cs typeface="Times New Roman" pitchFamily="18" charset="0"/>
              </a:rPr>
              <a:t>followed by a 7 day pill free period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FF0000"/>
                </a:solidFill>
                <a:cs typeface="Times New Roman" pitchFamily="18" charset="0"/>
              </a:rPr>
              <a:t>improve compliance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; a formulation of 28 pills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cs typeface="Times New Roman" pitchFamily="18" charset="0"/>
              </a:rPr>
              <a:t>The first 21 pills are medicated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cs typeface="Times New Roman" pitchFamily="18" charset="0"/>
              </a:rPr>
              <a:t>Followed by the last 7 pills (dummy pills).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A58CF7-FDE8-C84E-B404-90D5710F3A0A}"/>
              </a:ext>
            </a:extLst>
          </p:cNvPr>
          <p:cNvGrpSpPr/>
          <p:nvPr/>
        </p:nvGrpSpPr>
        <p:grpSpPr>
          <a:xfrm>
            <a:off x="8915400" y="3814763"/>
            <a:ext cx="2438400" cy="2362200"/>
            <a:chOff x="304800" y="990600"/>
            <a:chExt cx="2857500" cy="3124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A573A9-8997-A24E-80E1-4C5BB6AA5D2A}"/>
                </a:ext>
              </a:extLst>
            </p:cNvPr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turbo.inquisitr.com/wp-content/2010/03/pill-may-affect-lifespan.jpg">
              <a:extLst>
                <a:ext uri="{FF2B5EF4-FFF2-40B4-BE49-F238E27FC236}">
                  <a16:creationId xmlns:a16="http://schemas.microsoft.com/office/drawing/2014/main" id="{582924AF-F851-DD4A-8A47-1EC7CC915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4054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1472</Words>
  <Application>Microsoft Office PowerPoint</Application>
  <PresentationFormat>Widescreen</PresentationFormat>
  <Paragraphs>319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Bernard MT Condensed</vt:lpstr>
      <vt:lpstr>Calibri</vt:lpstr>
      <vt:lpstr>Calibri Light</vt:lpstr>
      <vt:lpstr>Times New Roman</vt:lpstr>
      <vt:lpstr>Office Theme</vt:lpstr>
      <vt:lpstr>Oral and Other Contraceptives</vt:lpstr>
      <vt:lpstr>Objectives</vt:lpstr>
      <vt:lpstr>Introduction</vt:lpstr>
      <vt:lpstr>Contraception achieved by interfering with:</vt:lpstr>
      <vt:lpstr>PowerPoint Presentation</vt:lpstr>
      <vt:lpstr>PowerPoint Presentation</vt:lpstr>
      <vt:lpstr>PowerPoint Presentation</vt:lpstr>
      <vt:lpstr>Combined Oral Contraceptives (COC):</vt:lpstr>
      <vt:lpstr>Combined Oral Contraceptives (COC):</vt:lpstr>
      <vt:lpstr>Combined Oral Contraceptives (COC):</vt:lpstr>
      <vt:lpstr>Combined Oral Contraceptives (COC):</vt:lpstr>
      <vt:lpstr>PowerPoint Presentation</vt:lpstr>
      <vt:lpstr>PowerPoint Presentation</vt:lpstr>
      <vt:lpstr>Combined Oral Contraceptives (COC): (Adverse Drug Reactions)</vt:lpstr>
      <vt:lpstr>Combined Oral Contraceptives (COC): (Contraindications of estrogen containing pills)</vt:lpstr>
      <vt:lpstr>Combined Oral Contraceptives (COC): (Interactions)</vt:lpstr>
      <vt:lpstr>Types ORAL CONTRACEPTIVE (OC) Pills According to composition &amp; intent of use</vt:lpstr>
      <vt:lpstr>Mini Pills</vt:lpstr>
      <vt:lpstr>Morning-after pills</vt:lpstr>
      <vt:lpstr>Morning-after pills</vt:lpstr>
      <vt:lpstr>PowerPoint Presentation</vt:lpstr>
      <vt:lpstr>PowerPoint Presentation</vt:lpstr>
      <vt:lpstr>PowerPoint Presentation</vt:lpstr>
      <vt:lpstr>Questions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and Other Contraceptives</dc:title>
  <dc:creator>Mohammed Alanazi</dc:creator>
  <cp:lastModifiedBy>Anfal ^</cp:lastModifiedBy>
  <cp:revision>10</cp:revision>
  <dcterms:created xsi:type="dcterms:W3CDTF">2020-03-27T19:56:21Z</dcterms:created>
  <dcterms:modified xsi:type="dcterms:W3CDTF">2021-04-08T16:41:50Z</dcterms:modified>
</cp:coreProperties>
</file>