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57" r:id="rId3"/>
    <p:sldId id="369" r:id="rId4"/>
    <p:sldId id="327" r:id="rId5"/>
    <p:sldId id="308" r:id="rId6"/>
    <p:sldId id="309" r:id="rId7"/>
    <p:sldId id="362" r:id="rId8"/>
    <p:sldId id="358" r:id="rId9"/>
    <p:sldId id="357" r:id="rId10"/>
    <p:sldId id="359" r:id="rId11"/>
    <p:sldId id="366" r:id="rId12"/>
    <p:sldId id="343" r:id="rId13"/>
    <p:sldId id="344" r:id="rId14"/>
    <p:sldId id="347" r:id="rId15"/>
    <p:sldId id="368" r:id="rId16"/>
    <p:sldId id="370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6600FF"/>
    <a:srgbClr val="F200F2"/>
    <a:srgbClr val="FFFFCC"/>
    <a:srgbClr val="CCFF66"/>
    <a:srgbClr val="CCFFFF"/>
    <a:srgbClr val="FFFFFF"/>
    <a:srgbClr val="FA00FA"/>
    <a:srgbClr val="66FF33"/>
    <a:srgbClr val="FFE7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899" autoAdjust="0"/>
    <p:restoredTop sz="86212" autoAdjust="0"/>
  </p:normalViewPr>
  <p:slideViewPr>
    <p:cSldViewPr>
      <p:cViewPr varScale="1">
        <p:scale>
          <a:sx n="70" d="100"/>
          <a:sy n="70" d="100"/>
        </p:scale>
        <p:origin x="1219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05D181-48B3-4D38-BFE3-62954857B56D}" type="datetimeFigureOut">
              <a:rPr lang="en-US" smtClean="0"/>
              <a:pPr/>
              <a:t>4/18/2021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C9E830-7A27-4AD4-AD87-5A47C3E521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3748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Tamoxifen</a:t>
            </a:r>
            <a:r>
              <a:rPr lang="en-US" baseline="0" dirty="0"/>
              <a:t> vs. clomiphene (steroidal vs. non steroidal) what are the differences? All </a:t>
            </a:r>
            <a:r>
              <a:rPr lang="en-US" baseline="0"/>
              <a:t>are non-steroidal</a:t>
            </a:r>
            <a:endParaRPr lang="en-US" baseline="0" dirty="0"/>
          </a:p>
          <a:p>
            <a:r>
              <a:rPr lang="en-US" baseline="0" dirty="0"/>
              <a:t>Why contraceptives are varied? (</a:t>
            </a:r>
            <a:r>
              <a:rPr lang="en-US" baseline="0" dirty="0" err="1"/>
              <a:t>monophase</a:t>
            </a:r>
            <a:r>
              <a:rPr lang="en-US" baseline="0" dirty="0"/>
              <a:t>, </a:t>
            </a:r>
            <a:r>
              <a:rPr lang="en-US" baseline="0" dirty="0" err="1"/>
              <a:t>diphases</a:t>
            </a:r>
            <a:r>
              <a:rPr lang="en-US" baseline="0" dirty="0"/>
              <a:t>, </a:t>
            </a:r>
            <a:r>
              <a:rPr lang="en-US" baseline="0" dirty="0" err="1"/>
              <a:t>triphases</a:t>
            </a:r>
            <a:r>
              <a:rPr lang="en-US" baseline="0" dirty="0"/>
              <a:t>) why some changes and others not? (3</a:t>
            </a:r>
            <a:r>
              <a:rPr lang="en-US" baseline="30000" dirty="0"/>
              <a:t>rd</a:t>
            </a:r>
            <a:r>
              <a:rPr lang="en-US" baseline="0" dirty="0"/>
              <a:t> lecture)</a:t>
            </a:r>
          </a:p>
          <a:p>
            <a:r>
              <a:rPr lang="en-US" baseline="0" dirty="0"/>
              <a:t>Q) Dose the long contraceptives (less </a:t>
            </a:r>
            <a:r>
              <a:rPr lang="en-US" baseline="0" dirty="0" err="1"/>
              <a:t>mes</a:t>
            </a:r>
            <a:r>
              <a:rPr lang="en-US" baseline="0" dirty="0"/>
              <a:t>) elongate the </a:t>
            </a:r>
            <a:r>
              <a:rPr lang="en-US" baseline="0" dirty="0" err="1"/>
              <a:t>postmenopose</a:t>
            </a:r>
            <a:r>
              <a:rPr lang="en-US" baseline="0" dirty="0"/>
              <a:t> </a:t>
            </a:r>
            <a:r>
              <a:rPr lang="en-US" baseline="0" dirty="0" err="1"/>
              <a:t>occurance</a:t>
            </a:r>
            <a:r>
              <a:rPr lang="en-US" baseline="0" dirty="0"/>
              <a:t>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9E830-7A27-4AD4-AD87-5A47C3E52112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7027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9E830-7A27-4AD4-AD87-5A47C3E52112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7918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dirty="0">
                <a:latin typeface="Arial Narrow" pitchFamily="34" charset="0"/>
              </a:rPr>
              <a:t>Human Menopausal Gonadotrophin </a:t>
            </a:r>
            <a:r>
              <a:rPr lang="en-US" sz="1200" b="1" dirty="0">
                <a:latin typeface="Arial Narrow" pitchFamily="34" charset="0"/>
                <a:sym typeface="Wingdings 3"/>
              </a:rPr>
              <a:t>(</a:t>
            </a:r>
            <a:r>
              <a:rPr lang="en-US" sz="1200" b="1" dirty="0" err="1">
                <a:latin typeface="Arial Narrow" pitchFamily="34" charset="0"/>
                <a:sym typeface="Wingdings 3"/>
              </a:rPr>
              <a:t>hMG</a:t>
            </a:r>
            <a:r>
              <a:rPr lang="en-US" sz="1200" b="1" dirty="0">
                <a:latin typeface="Arial Narrow" pitchFamily="34" charset="0"/>
                <a:sym typeface="Wingdings 3"/>
              </a:rPr>
              <a:t> )</a:t>
            </a:r>
          </a:p>
          <a:p>
            <a:r>
              <a:rPr lang="en-US" sz="1200" b="1" dirty="0">
                <a:latin typeface="Arial Narrow" pitchFamily="34" charset="0"/>
              </a:rPr>
              <a:t>Human Chorionic Gonadotrophin </a:t>
            </a:r>
            <a:r>
              <a:rPr lang="en-US" sz="1200" b="1" dirty="0">
                <a:latin typeface="Arial Narrow" pitchFamily="34" charset="0"/>
                <a:sym typeface="Wingdings 3"/>
              </a:rPr>
              <a:t>(</a:t>
            </a:r>
            <a:r>
              <a:rPr lang="en-US" sz="1200" b="1" dirty="0" err="1">
                <a:latin typeface="Arial Narrow" pitchFamily="34" charset="0"/>
                <a:sym typeface="Wingdings 3"/>
              </a:rPr>
              <a:t>hCG</a:t>
            </a:r>
            <a:r>
              <a:rPr lang="en-US" sz="1200" b="1" dirty="0">
                <a:latin typeface="Arial Narrow" pitchFamily="34" charset="0"/>
                <a:sym typeface="Wingdings 3"/>
              </a:rPr>
              <a:t>)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9E830-7A27-4AD4-AD87-5A47C3E52112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7470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9E830-7A27-4AD4-AD87-5A47C3E52112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2986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dirty="0">
                <a:latin typeface="Arial Narrow" pitchFamily="34" charset="0"/>
              </a:rPr>
              <a:t>Human Menopausal Gonadotrophin </a:t>
            </a:r>
            <a:r>
              <a:rPr lang="en-US" sz="1200" b="1" dirty="0">
                <a:latin typeface="Arial Narrow" pitchFamily="34" charset="0"/>
                <a:sym typeface="Wingdings 3"/>
              </a:rPr>
              <a:t>(</a:t>
            </a:r>
            <a:r>
              <a:rPr lang="en-US" sz="1200" b="1" dirty="0" err="1">
                <a:latin typeface="Arial Narrow" pitchFamily="34" charset="0"/>
                <a:sym typeface="Wingdings 3"/>
              </a:rPr>
              <a:t>hMG</a:t>
            </a:r>
            <a:r>
              <a:rPr lang="en-US" sz="1200" b="1" dirty="0">
                <a:latin typeface="Arial Narrow" pitchFamily="34" charset="0"/>
                <a:sym typeface="Wingdings 3"/>
              </a:rPr>
              <a:t> )</a:t>
            </a:r>
          </a:p>
          <a:p>
            <a:r>
              <a:rPr lang="en-US" sz="1200" b="1" dirty="0">
                <a:latin typeface="Arial Narrow" pitchFamily="34" charset="0"/>
              </a:rPr>
              <a:t>Human Chorionic Gonadotrophin </a:t>
            </a:r>
            <a:r>
              <a:rPr lang="en-US" sz="1200" b="1" dirty="0">
                <a:latin typeface="Arial Narrow" pitchFamily="34" charset="0"/>
                <a:sym typeface="Wingdings 3"/>
              </a:rPr>
              <a:t>(</a:t>
            </a:r>
            <a:r>
              <a:rPr lang="en-US" sz="1200" b="1" dirty="0" err="1">
                <a:latin typeface="Arial Narrow" pitchFamily="34" charset="0"/>
                <a:sym typeface="Wingdings 3"/>
              </a:rPr>
              <a:t>hCG</a:t>
            </a:r>
            <a:r>
              <a:rPr lang="en-US" sz="1200" b="1" dirty="0">
                <a:latin typeface="Arial Narrow" pitchFamily="34" charset="0"/>
                <a:sym typeface="Wingdings 3"/>
              </a:rPr>
              <a:t>) </a:t>
            </a:r>
            <a:endParaRPr lang="en-US" dirty="0"/>
          </a:p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9E830-7A27-4AD4-AD87-5A47C3E52112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202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98A06C-6CAF-40DA-B57A-1D2336ADC59B}" type="slidenum">
              <a:rPr lang="en-US"/>
              <a:pPr/>
              <a:t>4</a:t>
            </a:fld>
            <a:endParaRPr lang="th-TH"/>
          </a:p>
        </p:txBody>
      </p:sp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9013849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98A06C-6CAF-40DA-B57A-1D2336ADC59B}" type="slidenum">
              <a:rPr lang="en-US"/>
              <a:pPr/>
              <a:t>5</a:t>
            </a:fld>
            <a:endParaRPr lang="th-TH"/>
          </a:p>
        </p:txBody>
      </p:sp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i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07760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98A06C-6CAF-40DA-B57A-1D2336ADC59B}" type="slidenum">
              <a:rPr lang="en-US"/>
              <a:pPr/>
              <a:t>6</a:t>
            </a:fld>
            <a:endParaRPr lang="th-TH"/>
          </a:p>
        </p:txBody>
      </p:sp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/>
              <a:t>Because Tamoxifen has potent</a:t>
            </a:r>
            <a:r>
              <a:rPr lang="en-US" i="1" baseline="0" dirty="0"/>
              <a:t> antiestrogen activity in breast cancer</a:t>
            </a:r>
          </a:p>
          <a:p>
            <a:r>
              <a:rPr lang="en-US" i="1" dirty="0"/>
              <a:t>https://books.google.com.sa/books?id=FfG8AQAAQBAJ&amp;pg=PA313&amp;lpg=PA313&amp;dq=palliative+treatment+of+estrogen+receptor-+positive+breast+cancer+clomid+tamoxifen&amp;source=bl&amp;ots=OEvIKnW_5w&amp;sig=ACfU3U2EuFHScKHod7cvnqUki95E1FQGrA&amp;hl=en&amp;sa=X&amp;ved=2ahUKEwj0oaSj1o3hAhXK1qQKHYLSBPUQ6AEwA3oECAQQAQ#v=onepage&amp;q=palliative%20treatment%20of%20estrogen%20receptor-%20positive%20breast%20cancer%20clomid%20tamoxifen&amp;f=false</a:t>
            </a:r>
          </a:p>
          <a:p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7099907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9E830-7A27-4AD4-AD87-5A47C3E52112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8200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D7B11D1-DA21-4A72-8C6C-DDFA3AD73D9B}" type="slidenum">
              <a:rPr lang="ar-SA" smtClean="0">
                <a:latin typeface="Arial" pitchFamily="34" charset="0"/>
                <a:cs typeface="Arial" pitchFamily="34" charset="0"/>
              </a:rPr>
              <a:pPr/>
              <a:t>8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SA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97169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59761B1-5FAB-4182-8B88-A61EAE508028}" type="slidenum">
              <a:rPr lang="ar-SA" smtClean="0">
                <a:latin typeface="Arial" pitchFamily="34" charset="0"/>
                <a:cs typeface="Arial" pitchFamily="34" charset="0"/>
              </a:rPr>
              <a:pPr/>
              <a:t>9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SA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86354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3E5FEF-5922-40D2-B9EE-87FCCB4FD4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2E8B2F-6F5A-418C-B15E-65F44C37EE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E35682-EED9-485B-8001-A4B6E34E99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F951D-463A-4DBB-820E-EE9665B9FF3F}" type="datetimeFigureOut">
              <a:rPr lang="en-US" smtClean="0"/>
              <a:pPr/>
              <a:t>4/18/2021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05C83A-4F7E-4F4F-9EF9-04D4A10CF6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8C4ECC-F704-41BB-835A-3DB9FCD767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09D01-629E-49DD-AE87-AF81183934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6058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E29FB0-D3DF-4C64-A697-21AE3ECDEF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898205D-F2A0-4450-8A8A-1E9D1D902A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86C0E4-0DCB-4725-BFEC-DA97A87346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F951D-463A-4DBB-820E-EE9665B9FF3F}" type="datetimeFigureOut">
              <a:rPr lang="en-US" smtClean="0"/>
              <a:pPr/>
              <a:t>4/18/2021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B9C4F4-21CF-4E68-A36E-5EAACC61B6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1DF325-1C9E-4656-98D5-8F90ACC24A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09D01-629E-49DD-AE87-AF81183934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3577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9F17F99-C93C-4620-B5B6-8D38C086990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41F2410-F644-4202-BE29-E0F5AE0612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A0C9F7-201E-47FE-83D6-26A14FC5E6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F951D-463A-4DBB-820E-EE9665B9FF3F}" type="datetimeFigureOut">
              <a:rPr lang="en-US" smtClean="0"/>
              <a:pPr/>
              <a:t>4/18/2021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B9F2DB-28C2-4E4F-93E4-DA75872A8B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C723D4-737D-4521-9CC0-4A6BB05025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09D01-629E-49DD-AE87-AF81183934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5163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D8CF95-9AD3-45E7-8CB3-392D38CBA6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9B669D-1F7E-4BFB-976E-05325037DF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068832-417E-4A1A-962C-B0ECD24787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F951D-463A-4DBB-820E-EE9665B9FF3F}" type="datetimeFigureOut">
              <a:rPr lang="en-US" smtClean="0"/>
              <a:pPr/>
              <a:t>4/18/2021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49094D-D344-46F3-BCF2-C9BB7C2CAD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E79A19-04BD-4F94-9843-2FC9A53076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09D01-629E-49DD-AE87-AF81183934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282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054F27-F9A3-4E5D-8277-A35F2902F5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529FC3-4ECE-447A-9DA2-37901852DD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6DF6C2-A984-4205-A05F-2095452B35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F951D-463A-4DBB-820E-EE9665B9FF3F}" type="datetimeFigureOut">
              <a:rPr lang="en-US" smtClean="0"/>
              <a:pPr/>
              <a:t>4/18/2021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7CD213-77D9-4A19-AA05-91AAFB03F8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5533DA-FF36-415B-81C2-7A25AB17C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09D01-629E-49DD-AE87-AF81183934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7898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6E0475-5953-43F6-B9D0-026437ECED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459984-242C-43E3-8C09-401CDEA8D2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191404-719B-43C3-8277-7076EED43A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88EF4B-09AA-495B-AA6A-EFB7452858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F951D-463A-4DBB-820E-EE9665B9FF3F}" type="datetimeFigureOut">
              <a:rPr lang="en-US" smtClean="0"/>
              <a:pPr/>
              <a:t>4/18/2021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077393-EFD4-4D27-AC74-B13C2DFC3D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E5D960-476B-4C2A-B44F-56BB395FF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09D01-629E-49DD-AE87-AF81183934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8183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4675DA-AD72-499A-9A9C-7905726699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7438ED-22CF-416A-9E91-C75EAAF135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AEA8A7-EFD7-494A-9DFE-40A142B7A8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84A6D1-8B40-4EF5-B723-188D0B11E0C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4AEAD30-B299-4F17-950C-2190F4A808C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8FF419F-D3D0-40E9-B9AC-D5694342C1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F951D-463A-4DBB-820E-EE9665B9FF3F}" type="datetimeFigureOut">
              <a:rPr lang="en-US" smtClean="0"/>
              <a:pPr/>
              <a:t>4/18/2021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BBD9A67-047C-44A8-9EEF-A74B7E6B7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EAC4B1D-8C2C-4883-9CC5-2604B5149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09D01-629E-49DD-AE87-AF81183934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3694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586907-E85A-4D10-96D5-B92FE15209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2AAB15E-4588-45D3-B27C-2E7C743F31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F951D-463A-4DBB-820E-EE9665B9FF3F}" type="datetimeFigureOut">
              <a:rPr lang="en-US" smtClean="0"/>
              <a:pPr/>
              <a:t>4/18/2021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EEB84E5-D15F-4BCA-8E04-423C54230C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63B401-7A6B-421C-9148-6249D97614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09D01-629E-49DD-AE87-AF81183934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9268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2112E44-25DE-4E15-AEB3-758C76BB90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F951D-463A-4DBB-820E-EE9665B9FF3F}" type="datetimeFigureOut">
              <a:rPr lang="en-US" smtClean="0"/>
              <a:pPr/>
              <a:t>4/18/2021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CB48C16-2ADA-4CFF-B580-52F4B8E84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06107A-6587-413B-9AF5-910B2FC2C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09D01-629E-49DD-AE87-AF81183934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494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1B2E84-D4EE-4261-B623-A918E44579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04647A-24F3-4951-A603-71B4BC240A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07362E-EDD0-44CD-A527-D8208BA67B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3D5DA3-3FC9-470C-B908-BA2A8688FA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F951D-463A-4DBB-820E-EE9665B9FF3F}" type="datetimeFigureOut">
              <a:rPr lang="en-US" smtClean="0"/>
              <a:pPr/>
              <a:t>4/18/2021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35CDF8-BEB6-45C5-BE73-551A1776F7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DD419D-D9CD-4C44-8D32-FEDC9897D8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09D01-629E-49DD-AE87-AF81183934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4083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02D93E-11BC-484B-9871-40FF7E7A68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689BA3E-21E1-4A04-A694-51F2091F363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2869C8-1E0D-42DA-87B8-4D3A1AA45D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EA82DF-7920-4587-93A7-61E2874DB1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F951D-463A-4DBB-820E-EE9665B9FF3F}" type="datetimeFigureOut">
              <a:rPr lang="en-US" smtClean="0"/>
              <a:pPr/>
              <a:t>4/18/2021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6244A9-3FE3-4889-A1C1-022F6B669C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4B04A7-1350-4D7C-BF78-E4E147514D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09D01-629E-49DD-AE87-AF81183934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77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94481F1-7E18-4A7F-AA44-53AE4B38E6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72D395-9439-4222-AAB0-841BB6364D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D18079-952A-46C6-A048-99E235F03B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5F951D-463A-4DBB-820E-EE9665B9FF3F}" type="datetimeFigureOut">
              <a:rPr lang="en-US" smtClean="0"/>
              <a:pPr/>
              <a:t>4/18/2021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CE947B-4EB4-4AC9-8F38-BF2AF4D94C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A1C0A3-F7C5-4FFF-83BB-086086A0DB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A09D01-629E-49DD-AE87-AF81183934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611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package" Target="../embeddings/Microsoft_Word_Document1.docx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emf"/><Relationship Id="rId4" Type="http://schemas.openxmlformats.org/officeDocument/2006/relationships/package" Target="../embeddings/Microsoft_Word_Document2.docx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.docx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FC3D2873-2194-4FB0-BFBA-7E7EEB9848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 descr="http://www.sciencephoto.com/images/showEnlarged.html/P616241-Artwork_of_ovum_(egg)_development_in_womans_ovary-SPL.jpg?id=806160241"/>
          <p:cNvPicPr>
            <a:picLocks noChangeAspect="1" noChangeArrowheads="1"/>
          </p:cNvPicPr>
          <p:nvPr/>
        </p:nvPicPr>
        <p:blipFill rotWithShape="1">
          <a:blip r:embed="rId3" cstate="print"/>
          <a:srcRect r="1518" b="3"/>
          <a:stretch/>
        </p:blipFill>
        <p:spPr bwMode="auto">
          <a:xfrm>
            <a:off x="6396990" y="10"/>
            <a:ext cx="2747010" cy="3401558"/>
          </a:xfrm>
          <a:custGeom>
            <a:avLst/>
            <a:gdLst/>
            <a:ahLst/>
            <a:cxnLst/>
            <a:rect l="l" t="t" r="r" b="b"/>
            <a:pathLst>
              <a:path w="3662680" h="3401568">
                <a:moveTo>
                  <a:pt x="0" y="0"/>
                </a:moveTo>
                <a:lnTo>
                  <a:pt x="3662680" y="0"/>
                </a:lnTo>
                <a:lnTo>
                  <a:pt x="3662680" y="3401568"/>
                </a:lnTo>
                <a:lnTo>
                  <a:pt x="774527" y="3401568"/>
                </a:lnTo>
                <a:lnTo>
                  <a:pt x="769892" y="3133175"/>
                </a:lnTo>
                <a:cubicBezTo>
                  <a:pt x="732577" y="2055441"/>
                  <a:pt x="492520" y="1056020"/>
                  <a:pt x="104445" y="215033"/>
                </a:cubicBezTo>
                <a:close/>
              </a:path>
            </a:pathLst>
          </a:custGeom>
          <a:noFill/>
        </p:spPr>
      </p:pic>
      <p:pic>
        <p:nvPicPr>
          <p:cNvPr id="4" name="Picture 4" descr="http://3.bp.blogspot.com/_gdUOaDXBVdY/SBsur-9K08I/AAAAAAAAFqQ/g-sBCHd5j_M/s400/fertilized_ovum.jpg"/>
          <p:cNvPicPr>
            <a:picLocks noChangeAspect="1" noChangeArrowheads="1"/>
          </p:cNvPicPr>
          <p:nvPr/>
        </p:nvPicPr>
        <p:blipFill rotWithShape="1">
          <a:blip r:embed="rId4" cstate="print"/>
          <a:srcRect l="5938" r="2040" b="4"/>
          <a:stretch/>
        </p:blipFill>
        <p:spPr bwMode="auto">
          <a:xfrm>
            <a:off x="3836485" y="10"/>
            <a:ext cx="3088583" cy="3401558"/>
          </a:xfrm>
          <a:custGeom>
            <a:avLst/>
            <a:gdLst/>
            <a:ahLst/>
            <a:cxnLst/>
            <a:rect l="l" t="t" r="r" b="b"/>
            <a:pathLst>
              <a:path w="4118110" h="3401568">
                <a:moveTo>
                  <a:pt x="0" y="0"/>
                </a:moveTo>
                <a:lnTo>
                  <a:pt x="3343575" y="0"/>
                </a:lnTo>
                <a:lnTo>
                  <a:pt x="3448028" y="215050"/>
                </a:lnTo>
                <a:cubicBezTo>
                  <a:pt x="3836103" y="1056037"/>
                  <a:pt x="4076161" y="2055458"/>
                  <a:pt x="4113475" y="3133192"/>
                </a:cubicBezTo>
                <a:lnTo>
                  <a:pt x="4118110" y="3401568"/>
                </a:lnTo>
                <a:lnTo>
                  <a:pt x="801224" y="3401568"/>
                </a:lnTo>
                <a:lnTo>
                  <a:pt x="797493" y="3185579"/>
                </a:lnTo>
                <a:cubicBezTo>
                  <a:pt x="756786" y="2009870"/>
                  <a:pt x="474799" y="927359"/>
                  <a:pt x="22579" y="42066"/>
                </a:cubicBezTo>
                <a:close/>
              </a:path>
            </a:pathLst>
          </a:custGeom>
          <a:noFill/>
        </p:spPr>
      </p:pic>
      <p:pic>
        <p:nvPicPr>
          <p:cNvPr id="9" name="Picture 5" descr="14"/>
          <p:cNvPicPr>
            <a:picLocks noChangeAspect="1" noChangeArrowheads="1"/>
          </p:cNvPicPr>
          <p:nvPr/>
        </p:nvPicPr>
        <p:blipFill rotWithShape="1">
          <a:blip r:embed="rId5" cstate="print"/>
          <a:srcRect t="14091" r="-3" b="21334"/>
          <a:stretch/>
        </p:blipFill>
        <p:spPr bwMode="auto">
          <a:xfrm>
            <a:off x="3876264" y="3456432"/>
            <a:ext cx="5267735" cy="3401568"/>
          </a:xfrm>
          <a:custGeom>
            <a:avLst/>
            <a:gdLst/>
            <a:ahLst/>
            <a:cxnLst/>
            <a:rect l="l" t="t" r="r" b="b"/>
            <a:pathLst>
              <a:path w="7023646" h="3401568">
                <a:moveTo>
                  <a:pt x="749132" y="0"/>
                </a:moveTo>
                <a:lnTo>
                  <a:pt x="7023646" y="0"/>
                </a:lnTo>
                <a:lnTo>
                  <a:pt x="7023646" y="3401568"/>
                </a:lnTo>
                <a:lnTo>
                  <a:pt x="0" y="3401568"/>
                </a:lnTo>
                <a:lnTo>
                  <a:pt x="79008" y="3238906"/>
                </a:lnTo>
                <a:cubicBezTo>
                  <a:pt x="502362" y="2321466"/>
                  <a:pt x="749563" y="1215476"/>
                  <a:pt x="749563" y="24956"/>
                </a:cubicBezTo>
                <a:close/>
              </a:path>
            </a:pathLst>
          </a:custGeom>
          <a:noFill/>
        </p:spPr>
      </p:pic>
      <p:sp useBgFill="1">
        <p:nvSpPr>
          <p:cNvPr id="27" name="Freeform: Shape 26">
            <a:extLst>
              <a:ext uri="{FF2B5EF4-FFF2-40B4-BE49-F238E27FC236}">
                <a16:creationId xmlns:a16="http://schemas.microsoft.com/office/drawing/2014/main" id="{B228652A-FD81-4A3C-B164-2012BF4EE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445957" cy="6858000"/>
          </a:xfrm>
          <a:custGeom>
            <a:avLst/>
            <a:gdLst>
              <a:gd name="connsiteX0" fmla="*/ 0 w 5927943"/>
              <a:gd name="connsiteY0" fmla="*/ 0 h 6858000"/>
              <a:gd name="connsiteX1" fmla="*/ 5129522 w 5927943"/>
              <a:gd name="connsiteY1" fmla="*/ 0 h 6858000"/>
              <a:gd name="connsiteX2" fmla="*/ 5289639 w 5927943"/>
              <a:gd name="connsiteY2" fmla="*/ 323150 h 6858000"/>
              <a:gd name="connsiteX3" fmla="*/ 5927943 w 5927943"/>
              <a:gd name="connsiteY3" fmla="*/ 3476847 h 6858000"/>
              <a:gd name="connsiteX4" fmla="*/ 5289639 w 5927943"/>
              <a:gd name="connsiteY4" fmla="*/ 6630545 h 6858000"/>
              <a:gd name="connsiteX5" fmla="*/ 5176937 w 5927943"/>
              <a:gd name="connsiteY5" fmla="*/ 6858000 h 6858000"/>
              <a:gd name="connsiteX6" fmla="*/ 0 w 5927943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27943" h="6858000">
                <a:moveTo>
                  <a:pt x="0" y="0"/>
                </a:moveTo>
                <a:lnTo>
                  <a:pt x="5129522" y="0"/>
                </a:lnTo>
                <a:lnTo>
                  <a:pt x="5289639" y="323150"/>
                </a:lnTo>
                <a:cubicBezTo>
                  <a:pt x="5692631" y="1223391"/>
                  <a:pt x="5927943" y="2308646"/>
                  <a:pt x="5927943" y="3476847"/>
                </a:cubicBezTo>
                <a:cubicBezTo>
                  <a:pt x="5927943" y="4645048"/>
                  <a:pt x="5692631" y="5730304"/>
                  <a:pt x="5289639" y="6630545"/>
                </a:cubicBezTo>
                <a:lnTo>
                  <a:pt x="517693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29" name="Freeform: Shape 28">
            <a:extLst>
              <a:ext uri="{FF2B5EF4-FFF2-40B4-BE49-F238E27FC236}">
                <a16:creationId xmlns:a16="http://schemas.microsoft.com/office/drawing/2014/main" id="{FE8F25D8-4980-4C67-9E0C-7BE94C9CBF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437982" cy="6858000"/>
          </a:xfrm>
          <a:custGeom>
            <a:avLst/>
            <a:gdLst>
              <a:gd name="connsiteX0" fmla="*/ 0 w 5917310"/>
              <a:gd name="connsiteY0" fmla="*/ 0 h 6858000"/>
              <a:gd name="connsiteX1" fmla="*/ 5118889 w 5917310"/>
              <a:gd name="connsiteY1" fmla="*/ 0 h 6858000"/>
              <a:gd name="connsiteX2" fmla="*/ 5279006 w 5917310"/>
              <a:gd name="connsiteY2" fmla="*/ 323150 h 6858000"/>
              <a:gd name="connsiteX3" fmla="*/ 5917310 w 5917310"/>
              <a:gd name="connsiteY3" fmla="*/ 3476847 h 6858000"/>
              <a:gd name="connsiteX4" fmla="*/ 5279006 w 5917310"/>
              <a:gd name="connsiteY4" fmla="*/ 6630545 h 6858000"/>
              <a:gd name="connsiteX5" fmla="*/ 5166304 w 5917310"/>
              <a:gd name="connsiteY5" fmla="*/ 6858000 h 6858000"/>
              <a:gd name="connsiteX6" fmla="*/ 0 w 591731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17310" h="6858000">
                <a:moveTo>
                  <a:pt x="0" y="0"/>
                </a:moveTo>
                <a:lnTo>
                  <a:pt x="5118889" y="0"/>
                </a:lnTo>
                <a:lnTo>
                  <a:pt x="5279006" y="323150"/>
                </a:lnTo>
                <a:cubicBezTo>
                  <a:pt x="5681998" y="1223391"/>
                  <a:pt x="5917310" y="2308646"/>
                  <a:pt x="5917310" y="3476847"/>
                </a:cubicBezTo>
                <a:cubicBezTo>
                  <a:pt x="5917310" y="4645048"/>
                  <a:pt x="5681998" y="5730304"/>
                  <a:pt x="5279006" y="6630545"/>
                </a:cubicBezTo>
                <a:lnTo>
                  <a:pt x="5166304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AB3712-2970-4CAF-BB5B-C639A6F01B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9184" y="533400"/>
            <a:ext cx="3765042" cy="3764280"/>
          </a:xfrm>
        </p:spPr>
        <p:txBody>
          <a:bodyPr>
            <a:normAutofit/>
          </a:bodyPr>
          <a:lstStyle/>
          <a:p>
            <a:pPr algn="l"/>
            <a:r>
              <a:rPr lang="en-GB" sz="4700" b="1" dirty="0"/>
              <a:t>Drugs Used in OVULATION INDUCTION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792F72-1DFB-4E2D-B301-44A35AFD51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6742" y="4412704"/>
            <a:ext cx="3689604" cy="1335024"/>
          </a:xfrm>
        </p:spPr>
        <p:txBody>
          <a:bodyPr>
            <a:normAutofit fontScale="77500" lnSpcReduction="20000"/>
          </a:bodyPr>
          <a:lstStyle/>
          <a:p>
            <a:pPr algn="l"/>
            <a:endParaRPr lang="en-GB" sz="1500" dirty="0"/>
          </a:p>
          <a:p>
            <a:pPr algn="l"/>
            <a:endParaRPr lang="en-GB" sz="1500" dirty="0"/>
          </a:p>
          <a:p>
            <a:pPr algn="l"/>
            <a:endParaRPr lang="en-GB" sz="1500" dirty="0"/>
          </a:p>
          <a:p>
            <a:pPr algn="l"/>
            <a:endParaRPr lang="en-GB" sz="1500" dirty="0"/>
          </a:p>
          <a:p>
            <a:pPr algn="l"/>
            <a:r>
              <a:rPr lang="en-GB" sz="1500" dirty="0"/>
              <a:t> (Slides are adopted and modified from Prof. Mohamad </a:t>
            </a:r>
            <a:r>
              <a:rPr lang="en-GB" sz="1500" dirty="0" err="1"/>
              <a:t>Alhumayyd</a:t>
            </a:r>
            <a:r>
              <a:rPr lang="en-GB" sz="1500" dirty="0"/>
              <a:t>)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A214C69-1234-4E5D-91CD-BEA0020425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57704" y="434802"/>
            <a:ext cx="146304" cy="5280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F86E49C8-40C0-4E80-BAC0-9A66298F1D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6823" y="4461119"/>
            <a:ext cx="3764306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938D121-EF27-3A48-8699-D946F4D918A7}"/>
              </a:ext>
            </a:extLst>
          </p:cNvPr>
          <p:cNvSpPr/>
          <p:nvPr/>
        </p:nvSpPr>
        <p:spPr>
          <a:xfrm>
            <a:off x="-176581" y="5545645"/>
            <a:ext cx="9144000" cy="369332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>
            <a:spAutoFit/>
          </a:bodyPr>
          <a:lstStyle/>
          <a:p>
            <a:pPr algn="ctr">
              <a:spcAft>
                <a:spcPct val="15000"/>
              </a:spcAft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/>
          <p:cNvSpPr txBox="1"/>
          <p:nvPr/>
        </p:nvSpPr>
        <p:spPr>
          <a:xfrm>
            <a:off x="228600" y="1371600"/>
            <a:ext cx="8839200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6088" indent="-446088">
              <a:buClr>
                <a:srgbClr val="000000"/>
              </a:buClr>
              <a:buSzPct val="80000"/>
              <a:buFont typeface="Wingdings" pitchFamily="2" charset="2"/>
              <a:buChar char="Ø"/>
            </a:pPr>
            <a:r>
              <a:rPr lang="en-US" sz="3600" dirty="0"/>
              <a:t>GIT disturbances, abdominal pain, nausea….etc</a:t>
            </a:r>
          </a:p>
          <a:p>
            <a:pPr marL="446088" indent="-446088">
              <a:buClr>
                <a:srgbClr val="000000"/>
              </a:buClr>
              <a:buSzPct val="80000"/>
              <a:buFont typeface="Wingdings" pitchFamily="2" charset="2"/>
              <a:buChar char="Ø"/>
            </a:pPr>
            <a:r>
              <a:rPr lang="en-US" sz="3600" dirty="0"/>
              <a:t>Headache</a:t>
            </a:r>
          </a:p>
          <a:p>
            <a:pPr marL="446088" indent="-446088">
              <a:buClr>
                <a:srgbClr val="000000"/>
              </a:buClr>
              <a:buSzPct val="80000"/>
              <a:buFont typeface="Wingdings" pitchFamily="2" charset="2"/>
              <a:buChar char="Ø"/>
            </a:pPr>
            <a:r>
              <a:rPr lang="en-US" sz="3600" dirty="0"/>
              <a:t>Hypoestrogenism </a:t>
            </a:r>
            <a:r>
              <a:rPr lang="en-US" sz="3600" i="1" dirty="0"/>
              <a:t>on long term use </a:t>
            </a:r>
            <a:r>
              <a:rPr lang="en-US" sz="3600" spc="-30" dirty="0">
                <a:sym typeface="Wingdings 3"/>
              </a:rPr>
              <a:t></a:t>
            </a:r>
          </a:p>
          <a:p>
            <a:pPr marL="804863" indent="-358775">
              <a:buClr>
                <a:srgbClr val="000000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3200" dirty="0"/>
              <a:t>Hot flashes		</a:t>
            </a:r>
          </a:p>
          <a:p>
            <a:pPr marL="804863" indent="-358775">
              <a:buClr>
                <a:srgbClr val="000000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3200" dirty="0">
                <a:sym typeface="Wingdings 3"/>
              </a:rPr>
              <a:t>L</a:t>
            </a:r>
            <a:r>
              <a:rPr lang="en-US" sz="3200" dirty="0"/>
              <a:t>ibido  	 	</a:t>
            </a:r>
          </a:p>
          <a:p>
            <a:pPr marL="804863" indent="-358775">
              <a:buClr>
                <a:srgbClr val="000000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3200" dirty="0"/>
              <a:t>Osteoporosis 		</a:t>
            </a:r>
          </a:p>
          <a:p>
            <a:pPr marL="804863" indent="-358775">
              <a:buClr>
                <a:srgbClr val="000000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3200" dirty="0"/>
              <a:t>Rarely ovarian hyperstimulation </a:t>
            </a:r>
            <a:r>
              <a:rPr lang="en-US" sz="3200" dirty="0">
                <a:sym typeface="Wingdings 3"/>
              </a:rPr>
              <a:t> (</a:t>
            </a:r>
            <a:r>
              <a:rPr lang="en-US" sz="3200" dirty="0"/>
              <a:t>ovaries swell &amp; enlarge).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28600" y="533400"/>
            <a:ext cx="5029200" cy="450764"/>
          </a:xfrm>
          <a:prstGeom prst="rect">
            <a:avLst/>
          </a:prstGeom>
          <a:noFill/>
          <a:ln w="28575">
            <a:noFill/>
          </a:ln>
          <a:effectLst/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</a:pPr>
            <a:r>
              <a:rPr lang="en-US" sz="32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ADRs OF </a:t>
            </a:r>
            <a:r>
              <a:rPr lang="en-US" sz="3200" b="1" dirty="0" err="1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GnRH</a:t>
            </a:r>
            <a:r>
              <a:rPr lang="en-US" sz="32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Agonists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ectangle 60"/>
          <p:cNvSpPr/>
          <p:nvPr/>
        </p:nvSpPr>
        <p:spPr>
          <a:xfrm>
            <a:off x="5638800" y="1752600"/>
            <a:ext cx="2819400" cy="1371600"/>
          </a:xfrm>
          <a:prstGeom prst="rect">
            <a:avLst/>
          </a:prstGeom>
          <a:solidFill>
            <a:srgbClr val="CCFFFF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/>
          <p:cNvSpPr/>
          <p:nvPr/>
        </p:nvSpPr>
        <p:spPr>
          <a:xfrm>
            <a:off x="5638800" y="3200400"/>
            <a:ext cx="2819400" cy="1295400"/>
          </a:xfrm>
          <a:prstGeom prst="rect">
            <a:avLst/>
          </a:prstGeom>
          <a:solidFill>
            <a:srgbClr val="CCFF66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6" name="Picture 4" descr="http://3.bp.blogspot.com/_gdUOaDXBVdY/SBsur-9K08I/AAAAAAAAFqQ/g-sBCHd5j_M/s400/fertilized_ovum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48448" y="9827"/>
            <a:ext cx="1495552" cy="1515762"/>
          </a:xfrm>
          <a:prstGeom prst="rect">
            <a:avLst/>
          </a:prstGeom>
          <a:noFill/>
        </p:spPr>
      </p:pic>
      <p:grpSp>
        <p:nvGrpSpPr>
          <p:cNvPr id="2" name="Group 51"/>
          <p:cNvGrpSpPr/>
          <p:nvPr/>
        </p:nvGrpSpPr>
        <p:grpSpPr>
          <a:xfrm>
            <a:off x="5257800" y="1752600"/>
            <a:ext cx="3581400" cy="4876800"/>
            <a:chOff x="4992756" y="1194516"/>
            <a:chExt cx="3846444" cy="4876800"/>
          </a:xfrm>
        </p:grpSpPr>
        <p:sp>
          <p:nvSpPr>
            <p:cNvPr id="24" name="Rectangle 3"/>
            <p:cNvSpPr txBox="1">
              <a:spLocks noChangeArrowheads="1"/>
            </p:cNvSpPr>
            <p:nvPr/>
          </p:nvSpPr>
          <p:spPr>
            <a:xfrm>
              <a:off x="4992756" y="1194516"/>
              <a:ext cx="2788642" cy="4876800"/>
            </a:xfrm>
            <a:prstGeom prst="rect">
              <a:avLst/>
            </a:prstGeom>
            <a:ln>
              <a:solidFill>
                <a:srgbClr val="002060"/>
              </a:solidFill>
            </a:ln>
          </p:spPr>
          <p:txBody>
            <a:bodyPr vert="horz" lIns="91440" tIns="45720" rIns="91440" bIns="45720" rtlCol="0">
              <a:normAutofit/>
            </a:bodyPr>
            <a:lstStyle/>
            <a:p>
              <a:pPr marL="342900" marR="0" lvl="0" indent="-342900" algn="ctr" defTabSz="914400" rtl="0" eaLnBrk="1" fontAlgn="auto" latinLnBrk="0" hangingPunct="1">
                <a:spcBef>
                  <a:spcPts val="3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    Hypothalamus</a:t>
              </a:r>
              <a:b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</a:b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  <a:sym typeface="Wingdings 3"/>
                </a:rPr>
                <a:t></a:t>
              </a:r>
              <a:endPara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Bernard MT Condensed" pitchFamily="18" charset="0"/>
                <a:ea typeface="+mn-ea"/>
                <a:cs typeface="Aharoni" pitchFamily="2" charset="-79"/>
              </a:endParaRPr>
            </a:p>
            <a:p>
              <a:pPr marL="342900" marR="0" lvl="0" indent="-342900" algn="ctr" defTabSz="914400" rtl="0" eaLnBrk="1" fontAlgn="auto" latinLnBrk="0" hangingPunct="1">
                <a:spcBef>
                  <a:spcPts val="3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Arial" pitchFamily="34" charset="0"/>
                </a:rPr>
                <a:t>     </a:t>
              </a:r>
              <a:r>
                <a:rPr kumimoji="0" lang="en-US" sz="22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GnRH</a:t>
              </a:r>
              <a:endPara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  <a:p>
              <a:pPr marL="342900" marR="0" lvl="0" indent="-342900" algn="ctr" defTabSz="914400" rtl="0" eaLnBrk="1" fontAlgn="auto" latinLnBrk="0" hangingPunct="1">
                <a:spcBef>
                  <a:spcPts val="3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FA00FA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  <a:sym typeface="Wingdings 3"/>
                </a:rPr>
                <a:t>     </a:t>
              </a: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  <a:sym typeface="Wingdings 3"/>
                </a:rPr>
                <a:t></a:t>
              </a:r>
            </a:p>
            <a:p>
              <a:pPr marL="342900" marR="0" lvl="0" indent="-342900" algn="ctr" defTabSz="914400" rtl="0" eaLnBrk="1" fontAlgn="auto" latinLnBrk="0" hangingPunct="1">
                <a:spcBef>
                  <a:spcPts val="3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   Anterior Pituitary</a:t>
              </a:r>
              <a:b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</a:b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  <a:sym typeface="Wingdings 3"/>
                </a:rPr>
                <a:t></a:t>
              </a:r>
              <a:endPara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pitchFamily="34" charset="0"/>
              </a:endParaRPr>
            </a:p>
            <a:p>
              <a:pPr marL="342900" marR="0" lvl="0" indent="-342900" algn="ctr" defTabSz="914400" rtl="0" eaLnBrk="1" fontAlgn="auto" latinLnBrk="0" hangingPunct="1">
                <a:spcBef>
                  <a:spcPts val="3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    FSH / LH</a:t>
              </a:r>
              <a:b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</a:b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FA00FA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  <a:sym typeface="Wingdings 3"/>
                </a:rPr>
                <a:t> </a:t>
              </a: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  <a:sym typeface="Wingdings 3"/>
                </a:rPr>
                <a:t></a:t>
              </a:r>
              <a:endPara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pitchFamily="34" charset="0"/>
              </a:endParaRPr>
            </a:p>
            <a:p>
              <a:pPr marL="342900" marR="0" lvl="0" indent="-342900" algn="ctr" defTabSz="914400" rtl="0" eaLnBrk="1" fontAlgn="auto" latinLnBrk="0" hangingPunct="1">
                <a:spcBef>
                  <a:spcPts val="3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       Ovary</a:t>
              </a:r>
            </a:p>
            <a:p>
              <a:pPr marL="342900" marR="0" lvl="0" indent="-342900" algn="ctr" defTabSz="914400" rtl="0" eaLnBrk="1" fontAlgn="auto" latinLnBrk="0" hangingPunct="1">
                <a:spcBef>
                  <a:spcPts val="3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FA00FA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  <a:sym typeface="Wingdings 3"/>
                </a:rPr>
                <a:t>      </a:t>
              </a: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  <a:sym typeface="Wingdings 3"/>
                </a:rPr>
                <a:t></a:t>
              </a:r>
              <a:endPara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  <a:p>
              <a:pPr marL="342900" marR="0" lvl="0" indent="-342900" algn="ctr" defTabSz="914400" rtl="0" eaLnBrk="1" fontAlgn="auto" latinLnBrk="0" hangingPunct="1">
                <a:spcBef>
                  <a:spcPts val="3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     Estrogen</a:t>
              </a:r>
            </a:p>
            <a:p>
              <a:pPr marL="342900" marR="0" lvl="0" indent="-342900" algn="ctr" defTabSz="914400" rtl="0" eaLnBrk="1" fontAlgn="auto" latinLnBrk="0" hangingPunct="1">
                <a:spcBef>
                  <a:spcPts val="3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      </a:t>
              </a:r>
              <a:r>
                <a:rPr kumimoji="0" lang="en-US" sz="22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Progestins</a:t>
              </a: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  </a:t>
              </a:r>
            </a:p>
          </p:txBody>
        </p:sp>
        <p:sp>
          <p:nvSpPr>
            <p:cNvPr id="46" name="Line 17"/>
            <p:cNvSpPr>
              <a:spLocks noChangeShapeType="1"/>
            </p:cNvSpPr>
            <p:nvPr/>
          </p:nvSpPr>
          <p:spPr bwMode="auto">
            <a:xfrm flipH="1" flipV="1">
              <a:off x="7467600" y="1383506"/>
              <a:ext cx="1033447" cy="851919"/>
            </a:xfrm>
            <a:prstGeom prst="line">
              <a:avLst/>
            </a:prstGeom>
            <a:noFill/>
            <a:ln w="57150">
              <a:solidFill>
                <a:srgbClr val="002060"/>
              </a:solidFill>
              <a:prstDash val="sysDash"/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Line 18"/>
            <p:cNvSpPr>
              <a:spLocks noChangeShapeType="1"/>
            </p:cNvSpPr>
            <p:nvPr/>
          </p:nvSpPr>
          <p:spPr bwMode="auto">
            <a:xfrm flipH="1">
              <a:off x="7500937" y="2222546"/>
              <a:ext cx="1000110" cy="532449"/>
            </a:xfrm>
            <a:prstGeom prst="line">
              <a:avLst/>
            </a:prstGeom>
            <a:noFill/>
            <a:ln w="57150">
              <a:solidFill>
                <a:srgbClr val="002060"/>
              </a:solidFill>
              <a:prstDash val="sysDash"/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cxnSp>
          <p:nvCxnSpPr>
            <p:cNvPr id="29" name="Straight Connector 28"/>
            <p:cNvCxnSpPr/>
            <p:nvPr/>
          </p:nvCxnSpPr>
          <p:spPr>
            <a:xfrm rot="16200000" flipH="1">
              <a:off x="7026382" y="3671456"/>
              <a:ext cx="2961063" cy="9858"/>
            </a:xfrm>
            <a:prstGeom prst="line">
              <a:avLst/>
            </a:prstGeom>
            <a:noFill/>
            <a:ln w="57150">
              <a:solidFill>
                <a:srgbClr val="002060"/>
              </a:solidFill>
              <a:prstDash val="sysDash"/>
              <a:round/>
              <a:headEnd/>
              <a:tailEnd/>
            </a:ln>
            <a:effectLst/>
          </p:spPr>
        </p:cxnSp>
        <p:sp>
          <p:nvSpPr>
            <p:cNvPr id="42" name="Text Box 19"/>
            <p:cNvSpPr txBox="1">
              <a:spLocks noChangeArrowheads="1"/>
            </p:cNvSpPr>
            <p:nvPr/>
          </p:nvSpPr>
          <p:spPr bwMode="auto">
            <a:xfrm flipH="1">
              <a:off x="8351542" y="3506706"/>
              <a:ext cx="487658" cy="409294"/>
            </a:xfrm>
            <a:prstGeom prst="rect">
              <a:avLst/>
            </a:prstGeom>
            <a:solidFill>
              <a:srgbClr val="E4FF97"/>
            </a:solidFill>
            <a:ln w="38100">
              <a:solidFill>
                <a:srgbClr val="002060"/>
              </a:solidFill>
              <a:prstDash val="solid"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b="1"/>
                <a:t>(-)</a:t>
              </a:r>
            </a:p>
          </p:txBody>
        </p:sp>
        <p:cxnSp>
          <p:nvCxnSpPr>
            <p:cNvPr id="51" name="Straight Arrow Connector 50"/>
            <p:cNvCxnSpPr/>
            <p:nvPr/>
          </p:nvCxnSpPr>
          <p:spPr>
            <a:xfrm rot="10800000">
              <a:off x="7391400" y="5233116"/>
              <a:ext cx="1143000" cy="1588"/>
            </a:xfrm>
            <a:prstGeom prst="straightConnector1">
              <a:avLst/>
            </a:prstGeom>
            <a:noFill/>
            <a:ln w="57150">
              <a:solidFill>
                <a:srgbClr val="002060"/>
              </a:solidFill>
              <a:prstDash val="sysDash"/>
              <a:round/>
              <a:headEnd/>
              <a:tailEnd/>
            </a:ln>
            <a:effectLst/>
          </p:spPr>
        </p:cxnSp>
      </p:grpSp>
      <p:sp>
        <p:nvSpPr>
          <p:cNvPr id="57" name="Rectangle 56"/>
          <p:cNvSpPr/>
          <p:nvPr/>
        </p:nvSpPr>
        <p:spPr>
          <a:xfrm flipH="1">
            <a:off x="8534400" y="1833096"/>
            <a:ext cx="461665" cy="2107308"/>
          </a:xfrm>
          <a:prstGeom prst="rect">
            <a:avLst/>
          </a:prstGeom>
        </p:spPr>
        <p:txBody>
          <a:bodyPr vert="vert" wrap="none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</a:pPr>
            <a:r>
              <a:rPr lang="en-AU" dirty="0" err="1">
                <a:ln w="12700">
                  <a:solidFill>
                    <a:srgbClr val="8970A8"/>
                  </a:solidFill>
                </a:ln>
                <a:latin typeface="Bernard MT Condensed" pitchFamily="18" charset="0"/>
              </a:rPr>
              <a:t>Hypothalamo</a:t>
            </a:r>
            <a:r>
              <a:rPr lang="en-AU" dirty="0">
                <a:ln w="12700">
                  <a:solidFill>
                    <a:srgbClr val="8970A8"/>
                  </a:solidFill>
                </a:ln>
                <a:latin typeface="Bernard MT Condensed" pitchFamily="18" charset="0"/>
              </a:rPr>
              <a:t>-pituitary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183369" y="2642016"/>
            <a:ext cx="2755005" cy="9643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US" sz="2200" b="1" dirty="0">
                <a:latin typeface="Arial Narrow" pitchFamily="34" charset="0"/>
              </a:rPr>
              <a:t>SERMs; </a:t>
            </a:r>
          </a:p>
          <a:p>
            <a:pPr>
              <a:lnSpc>
                <a:spcPts val="2200"/>
              </a:lnSpc>
            </a:pPr>
            <a:r>
              <a:rPr lang="en-US" sz="2200" b="1" spc="-50" dirty="0" err="1">
                <a:solidFill>
                  <a:srgbClr val="C00000"/>
                </a:solidFill>
                <a:latin typeface="Arial Narrow" pitchFamily="34" charset="0"/>
                <a:sym typeface="Symbol" pitchFamily="18" charset="2"/>
              </a:rPr>
              <a:t>Clomiphene</a:t>
            </a:r>
            <a:endParaRPr lang="en-US" sz="2200" b="1" spc="-50" dirty="0">
              <a:solidFill>
                <a:srgbClr val="C00000"/>
              </a:solidFill>
              <a:latin typeface="Arial Narrow" pitchFamily="34" charset="0"/>
              <a:sym typeface="Symbol" pitchFamily="18" charset="2"/>
            </a:endParaRPr>
          </a:p>
          <a:p>
            <a:pPr>
              <a:lnSpc>
                <a:spcPts val="2200"/>
              </a:lnSpc>
            </a:pPr>
            <a:r>
              <a:rPr lang="en-US" sz="2200" b="1" spc="-50" dirty="0" err="1">
                <a:solidFill>
                  <a:srgbClr val="C00000"/>
                </a:solidFill>
                <a:latin typeface="Arial Narrow" pitchFamily="34" charset="0"/>
                <a:sym typeface="Symbol" pitchFamily="18" charset="2"/>
              </a:rPr>
              <a:t>Tamoxifen</a:t>
            </a:r>
            <a:endParaRPr lang="en-US" sz="2200" b="1" spc="-50" dirty="0">
              <a:solidFill>
                <a:srgbClr val="C00000"/>
              </a:solidFill>
              <a:latin typeface="Arial Narrow" pitchFamily="34" charset="0"/>
              <a:sym typeface="Symbol" pitchFamily="18" charset="2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685800" y="4572000"/>
            <a:ext cx="1905000" cy="9643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de-DE" sz="2200" b="1" dirty="0">
                <a:latin typeface="Arial Narrow" pitchFamily="34" charset="0"/>
              </a:rPr>
              <a:t>GnRH-agonists</a:t>
            </a:r>
          </a:p>
          <a:p>
            <a:pPr>
              <a:lnSpc>
                <a:spcPts val="2200"/>
              </a:lnSpc>
            </a:pPr>
            <a:r>
              <a:rPr lang="en-US" sz="2200" b="1" spc="-50" dirty="0">
                <a:solidFill>
                  <a:srgbClr val="C00000"/>
                </a:solidFill>
                <a:latin typeface="Arial Narrow" pitchFamily="34" charset="0"/>
              </a:rPr>
              <a:t>Leuprolin</a:t>
            </a:r>
          </a:p>
          <a:p>
            <a:pPr>
              <a:lnSpc>
                <a:spcPts val="2200"/>
              </a:lnSpc>
            </a:pPr>
            <a:r>
              <a:rPr lang="en-US" sz="2200" b="1" spc="-50" dirty="0" err="1">
                <a:solidFill>
                  <a:srgbClr val="C00000"/>
                </a:solidFill>
                <a:latin typeface="Arial Narrow" pitchFamily="34" charset="0"/>
              </a:rPr>
              <a:t>Goserelin</a:t>
            </a:r>
            <a:endParaRPr lang="en-US" sz="2200" b="1" spc="-50" dirty="0">
              <a:solidFill>
                <a:srgbClr val="C00000"/>
              </a:solidFill>
              <a:latin typeface="Arial Narrow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2743200" y="3733800"/>
            <a:ext cx="2362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US" sz="2200" b="1" dirty="0">
                <a:latin typeface="Arial Narrow" pitchFamily="34" charset="0"/>
              </a:rPr>
              <a:t>HMGs;</a:t>
            </a:r>
            <a:r>
              <a:rPr lang="en-US" sz="2200" spc="50" dirty="0">
                <a:solidFill>
                  <a:srgbClr val="8970A8"/>
                </a:solidFill>
                <a:latin typeface="Bernard MT Condensed" pitchFamily="18" charset="0"/>
                <a:sym typeface="Symbol" pitchFamily="18" charset="2"/>
              </a:rPr>
              <a:t> </a:t>
            </a:r>
            <a:r>
              <a:rPr lang="en-US" sz="2200" b="1" spc="-50" dirty="0" err="1">
                <a:solidFill>
                  <a:srgbClr val="C00000"/>
                </a:solidFill>
                <a:latin typeface="Arial Narrow" pitchFamily="34" charset="0"/>
                <a:sym typeface="Symbol" pitchFamily="18" charset="2"/>
              </a:rPr>
              <a:t>Menotropin</a:t>
            </a:r>
            <a:r>
              <a:rPr lang="en-US" sz="2200" b="1" dirty="0">
                <a:solidFill>
                  <a:srgbClr val="C00000"/>
                </a:solidFill>
                <a:latin typeface="Arial Narrow" pitchFamily="34" charset="0"/>
              </a:rPr>
              <a:t> </a:t>
            </a:r>
          </a:p>
          <a:p>
            <a:pPr>
              <a:lnSpc>
                <a:spcPts val="2400"/>
              </a:lnSpc>
            </a:pPr>
            <a:r>
              <a:rPr lang="en-US" sz="2200" b="1" dirty="0">
                <a:latin typeface="Arial Narrow" pitchFamily="34" charset="0"/>
              </a:rPr>
              <a:t>HCGs;</a:t>
            </a:r>
            <a:r>
              <a:rPr lang="en-US" sz="2200" b="1" dirty="0">
                <a:solidFill>
                  <a:srgbClr val="C00000"/>
                </a:solidFill>
                <a:latin typeface="Arial Narrow" pitchFamily="34" charset="0"/>
              </a:rPr>
              <a:t> </a:t>
            </a:r>
            <a:r>
              <a:rPr lang="en-US" sz="2200" b="1" spc="-50" dirty="0" err="1">
                <a:solidFill>
                  <a:srgbClr val="C00000"/>
                </a:solidFill>
                <a:latin typeface="Arial Narrow" pitchFamily="34" charset="0"/>
                <a:sym typeface="Symbol" pitchFamily="18" charset="2"/>
              </a:rPr>
              <a:t>Pregnyl</a:t>
            </a:r>
            <a:endParaRPr lang="en-US" sz="2200" b="1" spc="-50" dirty="0">
              <a:solidFill>
                <a:srgbClr val="C00000"/>
              </a:solidFill>
              <a:latin typeface="Arial Narrow" pitchFamily="34" charset="0"/>
              <a:sym typeface="Symbol" pitchFamily="18" charset="2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142518" y="652737"/>
            <a:ext cx="442948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AU" sz="40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Ovulation Induction</a:t>
            </a:r>
            <a:endParaRPr lang="en-US" sz="4000" b="1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6" name="Group 63"/>
          <p:cNvGrpSpPr/>
          <p:nvPr/>
        </p:nvGrpSpPr>
        <p:grpSpPr>
          <a:xfrm>
            <a:off x="2819400" y="1751807"/>
            <a:ext cx="2362200" cy="1961788"/>
            <a:chOff x="3200400" y="1829594"/>
            <a:chExt cx="2362200" cy="1961788"/>
          </a:xfrm>
        </p:grpSpPr>
        <p:sp>
          <p:nvSpPr>
            <p:cNvPr id="65" name="Rectangle 64"/>
            <p:cNvSpPr/>
            <p:nvPr/>
          </p:nvSpPr>
          <p:spPr>
            <a:xfrm>
              <a:off x="3200400" y="3352800"/>
              <a:ext cx="2362200" cy="438582"/>
            </a:xfrm>
            <a:prstGeom prst="rect">
              <a:avLst/>
            </a:prstGeom>
            <a:ln w="28575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>
                <a:lnSpc>
                  <a:spcPts val="2700"/>
                </a:lnSpc>
              </a:pPr>
              <a:r>
                <a:rPr lang="en-US" sz="24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Bernard MT Condensed" pitchFamily="18" charset="0"/>
                </a:rPr>
                <a:t>3.Gonadotrophins</a:t>
              </a:r>
            </a:p>
          </p:txBody>
        </p:sp>
        <p:cxnSp>
          <p:nvCxnSpPr>
            <p:cNvPr id="66" name="Straight Arrow Connector 65"/>
            <p:cNvCxnSpPr/>
            <p:nvPr/>
          </p:nvCxnSpPr>
          <p:spPr>
            <a:xfrm rot="5400000">
              <a:off x="2820194" y="2590800"/>
              <a:ext cx="1523206" cy="794"/>
            </a:xfrm>
            <a:prstGeom prst="straightConnector1">
              <a:avLst/>
            </a:prstGeom>
            <a:ln w="57150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66"/>
          <p:cNvGrpSpPr/>
          <p:nvPr/>
        </p:nvGrpSpPr>
        <p:grpSpPr>
          <a:xfrm>
            <a:off x="1560872" y="1753394"/>
            <a:ext cx="1106128" cy="2804372"/>
            <a:chOff x="4795788" y="4193382"/>
            <a:chExt cx="1106128" cy="2804372"/>
          </a:xfrm>
        </p:grpSpPr>
        <p:sp>
          <p:nvSpPr>
            <p:cNvPr id="68" name="Rectangle 67"/>
            <p:cNvSpPr/>
            <p:nvPr/>
          </p:nvSpPr>
          <p:spPr>
            <a:xfrm>
              <a:off x="4795788" y="6571996"/>
              <a:ext cx="1106128" cy="425758"/>
            </a:xfrm>
            <a:prstGeom prst="rect">
              <a:avLst/>
            </a:prstGeom>
            <a:ln w="28575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>
                <a:lnSpc>
                  <a:spcPts val="2600"/>
                </a:lnSpc>
              </a:pPr>
              <a:r>
                <a:rPr lang="en-US" sz="2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Bernard MT Condensed" pitchFamily="18" charset="0"/>
                </a:rPr>
                <a:t>2.GnRH</a:t>
              </a:r>
            </a:p>
          </p:txBody>
        </p:sp>
        <p:cxnSp>
          <p:nvCxnSpPr>
            <p:cNvPr id="69" name="Straight Arrow Connector 68"/>
            <p:cNvCxnSpPr/>
            <p:nvPr/>
          </p:nvCxnSpPr>
          <p:spPr>
            <a:xfrm rot="5400000">
              <a:off x="4535488" y="5373688"/>
              <a:ext cx="2362200" cy="1588"/>
            </a:xfrm>
            <a:prstGeom prst="straightConnector1">
              <a:avLst/>
            </a:prstGeom>
            <a:ln w="57150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69"/>
          <p:cNvGrpSpPr/>
          <p:nvPr/>
        </p:nvGrpSpPr>
        <p:grpSpPr>
          <a:xfrm>
            <a:off x="323131" y="1766835"/>
            <a:ext cx="2119647" cy="815532"/>
            <a:chOff x="152400" y="4203599"/>
            <a:chExt cx="2133601" cy="815532"/>
          </a:xfrm>
        </p:grpSpPr>
        <p:sp>
          <p:nvSpPr>
            <p:cNvPr id="71" name="Rectangle 70"/>
            <p:cNvSpPr/>
            <p:nvPr/>
          </p:nvSpPr>
          <p:spPr>
            <a:xfrm>
              <a:off x="152400" y="4580549"/>
              <a:ext cx="2133601" cy="438582"/>
            </a:xfrm>
            <a:prstGeom prst="rect">
              <a:avLst/>
            </a:prstGeom>
            <a:ln w="28575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>
                <a:lnSpc>
                  <a:spcPts val="2700"/>
                </a:lnSpc>
              </a:pPr>
              <a:r>
                <a:rPr lang="en-US" sz="24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Bernard MT Condensed" pitchFamily="18" charset="0"/>
                </a:rPr>
                <a:t>1.Antiestrogens</a:t>
              </a:r>
            </a:p>
          </p:txBody>
        </p:sp>
        <p:cxnSp>
          <p:nvCxnSpPr>
            <p:cNvPr id="72" name="Straight Arrow Connector 71"/>
            <p:cNvCxnSpPr/>
            <p:nvPr/>
          </p:nvCxnSpPr>
          <p:spPr>
            <a:xfrm rot="5400000">
              <a:off x="534194" y="4355205"/>
              <a:ext cx="304800" cy="1588"/>
            </a:xfrm>
            <a:prstGeom prst="straightConnector1">
              <a:avLst/>
            </a:prstGeom>
            <a:ln w="57150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3" name="Straight Arrow Connector 72"/>
          <p:cNvCxnSpPr/>
          <p:nvPr/>
        </p:nvCxnSpPr>
        <p:spPr>
          <a:xfrm>
            <a:off x="852153" y="1752600"/>
            <a:ext cx="2348247" cy="0"/>
          </a:xfrm>
          <a:prstGeom prst="straightConnector1">
            <a:avLst/>
          </a:prstGeom>
          <a:ln w="57150">
            <a:solidFill>
              <a:srgbClr val="00206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 flipH="1">
            <a:off x="8534400" y="5230160"/>
            <a:ext cx="461665" cy="789640"/>
          </a:xfrm>
          <a:prstGeom prst="rect">
            <a:avLst/>
          </a:prstGeom>
        </p:spPr>
        <p:txBody>
          <a:bodyPr vert="vert" wrap="none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</a:pPr>
            <a:r>
              <a:rPr lang="en-AU" dirty="0">
                <a:ln w="12700">
                  <a:solidFill>
                    <a:srgbClr val="8970A8"/>
                  </a:solidFill>
                </a:ln>
                <a:latin typeface="Bernard MT Condensed" pitchFamily="18" charset="0"/>
              </a:rPr>
              <a:t>Ovarian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74" grpId="0" animBg="1"/>
      <p:bldP spid="58" grpId="0"/>
      <p:bldP spid="59" grpId="0"/>
      <p:bldP spid="60" grpId="0"/>
      <p:bldP spid="6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37378" y="277726"/>
            <a:ext cx="2590800" cy="43858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ts val="2700"/>
              </a:lnSpc>
            </a:pP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nard MT Condensed" pitchFamily="18" charset="0"/>
              </a:rPr>
              <a:t>3.GONADOTROPHINS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7084" y="882608"/>
            <a:ext cx="81370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Are naturally produced by the pituitary gland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77084" y="1249581"/>
            <a:ext cx="8966916" cy="3308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For therapeutic use, extracted forms are available as</a:t>
            </a:r>
            <a:r>
              <a:rPr lang="en-US" sz="2400" b="1" dirty="0">
                <a:solidFill>
                  <a:srgbClr val="C00000"/>
                </a:solidFill>
                <a:uFill>
                  <a:solidFill>
                    <a:srgbClr val="FF00FF"/>
                  </a:solidFill>
                </a:uFill>
              </a:rPr>
              <a:t>;</a:t>
            </a:r>
          </a:p>
          <a:p>
            <a:pPr marL="548640" indent="-342900" algn="just">
              <a:lnSpc>
                <a:spcPct val="150000"/>
              </a:lnSpc>
              <a:spcBef>
                <a:spcPts val="600"/>
              </a:spcBef>
            </a:pPr>
            <a:r>
              <a:rPr lang="en-US" sz="2400" dirty="0"/>
              <a:t>1. Human Menopausal Gonadotrophin </a:t>
            </a:r>
            <a:r>
              <a:rPr lang="en-US" sz="2400" dirty="0">
                <a:sym typeface="Wingdings 3"/>
              </a:rPr>
              <a:t>(</a:t>
            </a:r>
            <a:r>
              <a:rPr lang="en-US" sz="2400" dirty="0" err="1">
                <a:sym typeface="Wingdings 3"/>
              </a:rPr>
              <a:t>hMG</a:t>
            </a:r>
            <a:r>
              <a:rPr lang="en-US" sz="2400" dirty="0">
                <a:sym typeface="Wingdings 3"/>
              </a:rPr>
              <a:t> ) extracted from post</a:t>
            </a:r>
            <a:r>
              <a:rPr lang="en-US" sz="2400" dirty="0"/>
              <a:t>menopausal urine </a:t>
            </a:r>
            <a:r>
              <a:rPr lang="en-US" sz="2400" dirty="0">
                <a:sym typeface="Wingdings 3"/>
              </a:rPr>
              <a:t></a:t>
            </a:r>
            <a:r>
              <a:rPr lang="en-US" sz="2400" dirty="0"/>
              <a:t> contains </a:t>
            </a:r>
            <a:r>
              <a:rPr lang="en-US" sz="2400" dirty="0">
                <a:cs typeface="Arial" pitchFamily="34" charset="0"/>
                <a:sym typeface="Symbol" pitchFamily="18" charset="2"/>
              </a:rPr>
              <a:t>LH &amp; FSH </a:t>
            </a:r>
            <a:r>
              <a:rPr lang="en-US" sz="2400" dirty="0">
                <a:sym typeface="Wingdings 3"/>
              </a:rPr>
              <a:t></a:t>
            </a:r>
            <a:r>
              <a:rPr lang="en-US" sz="2400" b="1" spc="50" dirty="0">
                <a:solidFill>
                  <a:srgbClr val="C00000"/>
                </a:solidFill>
                <a:sym typeface="Symbol" pitchFamily="18" charset="2"/>
              </a:rPr>
              <a:t>MENOTROPIN.</a:t>
            </a:r>
          </a:p>
          <a:p>
            <a:pPr marL="548640" indent="-342900" algn="just"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cs typeface="Arial" pitchFamily="34" charset="0"/>
                <a:sym typeface="Symbol" pitchFamily="18" charset="2"/>
              </a:rPr>
              <a:t>2. </a:t>
            </a:r>
            <a:r>
              <a:rPr lang="en-US" sz="2400" dirty="0"/>
              <a:t>Human Chorionic Gonadotrophin </a:t>
            </a:r>
            <a:r>
              <a:rPr lang="en-US" sz="2400" dirty="0">
                <a:sym typeface="Wingdings 3"/>
              </a:rPr>
              <a:t>(</a:t>
            </a:r>
            <a:r>
              <a:rPr lang="en-US" sz="2400" dirty="0" err="1">
                <a:sym typeface="Wingdings 3"/>
              </a:rPr>
              <a:t>hCG</a:t>
            </a:r>
            <a:r>
              <a:rPr lang="en-US" sz="2400" dirty="0">
                <a:sym typeface="Wingdings 3"/>
              </a:rPr>
              <a:t>) extracted from u</a:t>
            </a:r>
            <a:r>
              <a:rPr lang="en-US" sz="2400" dirty="0">
                <a:cs typeface="Arial" pitchFamily="34" charset="0"/>
                <a:sym typeface="Symbol" pitchFamily="18" charset="2"/>
              </a:rPr>
              <a:t>rine of pregnant women </a:t>
            </a:r>
            <a:r>
              <a:rPr lang="en-US" sz="2400" dirty="0">
                <a:sym typeface="Wingdings 3"/>
              </a:rPr>
              <a:t>contains mainly LH </a:t>
            </a:r>
            <a:r>
              <a:rPr lang="en-US" sz="2400" b="1" spc="50" dirty="0">
                <a:solidFill>
                  <a:srgbClr val="C00000"/>
                </a:solidFill>
                <a:sym typeface="Symbol" pitchFamily="18" charset="2"/>
              </a:rPr>
              <a:t>PREGNYL.</a:t>
            </a:r>
          </a:p>
          <a:p>
            <a:pPr marL="342900" indent="-342900">
              <a:spcBef>
                <a:spcPts val="600"/>
              </a:spcBef>
            </a:pPr>
            <a:endParaRPr lang="en-US" sz="2200" spc="50" dirty="0">
              <a:solidFill>
                <a:srgbClr val="8970A8"/>
              </a:solidFill>
              <a:latin typeface="Bernard MT Condensed" pitchFamily="18" charset="0"/>
              <a:sym typeface="Symbol" pitchFamily="18" charset="2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777343" y="304800"/>
            <a:ext cx="1475084" cy="461665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nard MT Condensed" pitchFamily="18" charset="0"/>
              </a:rPr>
              <a:t>[FSH &amp; LH]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59228" y="4568095"/>
            <a:ext cx="1621972" cy="425758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ts val="2600"/>
              </a:lnSpc>
            </a:pPr>
            <a:r>
              <a:rPr lang="en-US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Indication</a:t>
            </a:r>
            <a:endParaRPr lang="en-US" sz="2200" dirty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37378" y="5216210"/>
            <a:ext cx="9067800" cy="759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ts val="2600"/>
              </a:lnSpc>
              <a:buClr>
                <a:srgbClr val="000000"/>
              </a:buClr>
              <a:buSzPct val="80000"/>
              <a:buFont typeface="Wingdings" panose="05000000000000000000" pitchFamily="2" charset="2"/>
              <a:buChar char="Ø"/>
            </a:pPr>
            <a:r>
              <a:rPr lang="en-US" sz="2400" dirty="0"/>
              <a:t>Stimulation &amp; induction of ovulation in infertility 2</a:t>
            </a:r>
            <a:r>
              <a:rPr lang="en-US" sz="2400" baseline="30000" dirty="0"/>
              <a:t>ndry </a:t>
            </a:r>
            <a:r>
              <a:rPr lang="en-US" sz="2400" dirty="0"/>
              <a:t>to gonadotropin deficiency (</a:t>
            </a:r>
            <a:r>
              <a:rPr lang="en-US" sz="2400" dirty="0">
                <a:cs typeface="Times New Roman" pitchFamily="18" charset="0"/>
              </a:rPr>
              <a:t>pituitary insufficiency).</a:t>
            </a:r>
            <a:r>
              <a:rPr lang="en-US" sz="2400" dirty="0"/>
              <a:t> 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 rot="10800000">
            <a:off x="2895600" y="546527"/>
            <a:ext cx="838200" cy="1588"/>
          </a:xfrm>
          <a:prstGeom prst="straightConnector1">
            <a:avLst/>
          </a:prstGeom>
          <a:ln w="19050">
            <a:headEnd type="triangl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155313" y="5942735"/>
            <a:ext cx="6553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Arial Narrow" pitchFamily="34" charset="0"/>
              </a:rPr>
              <a:t>Success rate for inducing ovulation is usually </a:t>
            </a:r>
            <a:r>
              <a:rPr lang="en-US" sz="2400" b="1" u="sng" dirty="0">
                <a:latin typeface="Arial Narrow" pitchFamily="34" charset="0"/>
              </a:rPr>
              <a:t>&gt;</a:t>
            </a:r>
            <a:r>
              <a:rPr lang="en-US" sz="2400" b="1" dirty="0">
                <a:latin typeface="Arial Narrow" pitchFamily="34" charset="0"/>
              </a:rPr>
              <a:t>75 %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  <p:bldP spid="17" grpId="0" animBg="1"/>
      <p:bldP spid="20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971800" y="228600"/>
            <a:ext cx="2438400" cy="438582"/>
          </a:xfrm>
          <a:prstGeom prst="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ts val="2700"/>
              </a:lnSpc>
            </a:pP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nard MT Condensed" pitchFamily="18" charset="0"/>
              </a:rPr>
              <a:t>GONADOTROPHINS</a:t>
            </a:r>
            <a:endParaRPr lang="en-US" sz="2400" dirty="0">
              <a:solidFill>
                <a:srgbClr val="F3F3F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ernard MT Condensed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600" y="762000"/>
            <a:ext cx="4114800" cy="437171"/>
          </a:xfrm>
          <a:prstGeom prst="rect">
            <a:avLst/>
          </a:prstGeom>
          <a:noFill/>
          <a:ln w="28575">
            <a:noFill/>
          </a:ln>
          <a:effectLst/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</a:pPr>
            <a:r>
              <a:rPr 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Method of administration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99745" y="1187758"/>
            <a:ext cx="8839200" cy="1426031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  <a:buClr>
                <a:srgbClr val="FF00FF"/>
              </a:buClr>
              <a:buSzPct val="80000"/>
            </a:pPr>
            <a:r>
              <a:rPr lang="en-US" sz="2400" spc="-40" dirty="0" err="1">
                <a:solidFill>
                  <a:srgbClr val="C00000"/>
                </a:solidFill>
              </a:rPr>
              <a:t>hMG</a:t>
            </a:r>
            <a:r>
              <a:rPr lang="en-US" sz="2400" spc="-40" dirty="0"/>
              <a:t> is given </a:t>
            </a:r>
            <a:r>
              <a:rPr lang="en-US" sz="2400" i="1" spc="-40" dirty="0" err="1"/>
              <a:t>i.m</a:t>
            </a:r>
            <a:r>
              <a:rPr lang="en-US" sz="2400" spc="-40" dirty="0"/>
              <a:t>  every day starting at day 2-3 of cycle  for 10 days followed by </a:t>
            </a:r>
          </a:p>
          <a:p>
            <a:pPr>
              <a:lnSpc>
                <a:spcPts val="2600"/>
              </a:lnSpc>
              <a:buClr>
                <a:srgbClr val="FF00FF"/>
              </a:buClr>
              <a:buSzPct val="80000"/>
            </a:pPr>
            <a:r>
              <a:rPr lang="en-US" sz="2400" spc="-40" dirty="0" err="1">
                <a:solidFill>
                  <a:srgbClr val="C00000"/>
                </a:solidFill>
              </a:rPr>
              <a:t>hCG</a:t>
            </a:r>
            <a:r>
              <a:rPr lang="en-US" sz="2400" spc="-40" dirty="0"/>
              <a:t> </a:t>
            </a:r>
            <a:r>
              <a:rPr lang="en-US" sz="2400" dirty="0">
                <a:sym typeface="Wingdings 3"/>
              </a:rPr>
              <a:t>on (10</a:t>
            </a:r>
            <a:r>
              <a:rPr lang="en-US" sz="2400" baseline="30000" dirty="0">
                <a:sym typeface="Wingdings 3"/>
              </a:rPr>
              <a:t>th</a:t>
            </a:r>
            <a:r>
              <a:rPr lang="en-US" sz="2400" dirty="0">
                <a:sym typeface="Wingdings 3"/>
              </a:rPr>
              <a:t> - 12</a:t>
            </a:r>
            <a:r>
              <a:rPr lang="en-US" sz="2400" baseline="30000" dirty="0">
                <a:sym typeface="Wingdings 3"/>
              </a:rPr>
              <a:t>th</a:t>
            </a:r>
            <a:r>
              <a:rPr lang="en-US" sz="2400" dirty="0">
                <a:sym typeface="Wingdings 3"/>
              </a:rPr>
              <a:t> day) for ovum </a:t>
            </a:r>
            <a:r>
              <a:rPr lang="en-US" sz="2400" dirty="0" err="1">
                <a:sym typeface="Wingdings 3"/>
              </a:rPr>
              <a:t>retreival</a:t>
            </a:r>
            <a:r>
              <a:rPr lang="en-US" sz="2400" dirty="0">
                <a:sym typeface="Wingdings 3"/>
              </a:rPr>
              <a:t>.</a:t>
            </a:r>
            <a:endParaRPr lang="en-US" sz="2400" u="heavy" spc="-40" dirty="0">
              <a:uFill>
                <a:solidFill>
                  <a:srgbClr val="F200F2"/>
                </a:solidFill>
              </a:uFill>
            </a:endParaRPr>
          </a:p>
          <a:p>
            <a:pPr>
              <a:lnSpc>
                <a:spcPts val="2600"/>
              </a:lnSpc>
              <a:buClr>
                <a:srgbClr val="FF00FF"/>
              </a:buClr>
              <a:buSzPct val="80000"/>
            </a:pPr>
            <a:endParaRPr lang="en-US" sz="2400" b="1" spc="-40" dirty="0">
              <a:uFill>
                <a:solidFill>
                  <a:srgbClr val="F200F2"/>
                </a:solidFill>
              </a:uFill>
              <a:latin typeface="Arial Narrow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8600" y="3733800"/>
            <a:ext cx="990600" cy="437171"/>
          </a:xfrm>
          <a:prstGeom prst="rect">
            <a:avLst/>
          </a:prstGeom>
          <a:noFill/>
          <a:ln w="28575">
            <a:noFill/>
          </a:ln>
          <a:effectLst/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</a:pPr>
            <a:r>
              <a:rPr lang="en-US" sz="28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ADRs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51136" y="4267201"/>
            <a:ext cx="8686800" cy="14645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sz="2400" b="1" spc="-40" dirty="0"/>
              <a:t>FSH containing preparations;  </a:t>
            </a:r>
            <a:r>
              <a:rPr lang="en-US" sz="2000" dirty="0">
                <a:cs typeface="Times New Roman" pitchFamily="18" charset="0"/>
              </a:rPr>
              <a:t>Fever </a:t>
            </a:r>
            <a:br>
              <a:rPr lang="en-US" sz="2000" dirty="0">
                <a:cs typeface="Times New Roman" pitchFamily="18" charset="0"/>
              </a:rPr>
            </a:br>
            <a:r>
              <a:rPr lang="en-US" sz="2000" dirty="0">
                <a:cs typeface="Times New Roman" pitchFamily="18" charset="0"/>
              </a:rPr>
              <a:t>       			               Ovarian enlargement (hyperstimulation) </a:t>
            </a:r>
            <a:br>
              <a:rPr lang="en-US" sz="2000" dirty="0">
                <a:cs typeface="Times New Roman" pitchFamily="18" charset="0"/>
              </a:rPr>
            </a:br>
            <a:r>
              <a:rPr lang="en-US" sz="2000" dirty="0">
                <a:cs typeface="Times New Roman" pitchFamily="18" charset="0"/>
              </a:rPr>
              <a:t>       			               Multiple Pregnancy (approx. 20%)</a:t>
            </a:r>
          </a:p>
          <a:p>
            <a:pPr>
              <a:lnSpc>
                <a:spcPts val="2600"/>
              </a:lnSpc>
              <a:spcBef>
                <a:spcPts val="600"/>
              </a:spcBef>
            </a:pPr>
            <a:r>
              <a:rPr lang="en-US" sz="2400" b="1" spc="-40" dirty="0"/>
              <a:t>LH containing preparations;    </a:t>
            </a:r>
            <a:r>
              <a:rPr lang="en-US" sz="2000" dirty="0">
                <a:cs typeface="Times New Roman" pitchFamily="18" charset="0"/>
              </a:rPr>
              <a:t>Headache  &amp;  edema </a:t>
            </a:r>
            <a:endParaRPr lang="en-US" sz="2000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5135988"/>
              </p:ext>
            </p:extLst>
          </p:nvPr>
        </p:nvGraphicFramePr>
        <p:xfrm>
          <a:off x="4038600" y="-152400"/>
          <a:ext cx="5954713" cy="4752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955230" imgH="4752347" progId="Word.Document.12">
                  <p:embed/>
                </p:oleObj>
              </mc:Choice>
              <mc:Fallback>
                <p:oleObj name="Document" r:id="rId2" imgW="5955230" imgH="4752347" progId="Word.Document.12">
                  <p:embed/>
                  <p:pic>
                    <p:nvPicPr>
                      <p:cNvPr id="0" name="Picture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-152400"/>
                        <a:ext cx="5954713" cy="4752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DBA71DEA-2F0F-2648-A846-CA973157573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213417"/>
              </p:ext>
            </p:extLst>
          </p:nvPr>
        </p:nvGraphicFramePr>
        <p:xfrm>
          <a:off x="4038600" y="1"/>
          <a:ext cx="5954713" cy="426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4" imgW="5943600" imgH="4753127" progId="Word.Document.12">
                  <p:embed/>
                </p:oleObj>
              </mc:Choice>
              <mc:Fallback>
                <p:oleObj name="Document" r:id="rId4" imgW="5943600" imgH="4753127" progId="Word.Document.12">
                  <p:embed/>
                  <p:pic>
                    <p:nvPicPr>
                      <p:cNvPr id="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1"/>
                        <a:ext cx="5954713" cy="42672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 animBg="1"/>
      <p:bldP spid="14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704418"/>
            <a:ext cx="1905000" cy="438582"/>
          </a:xfrm>
          <a:prstGeom prst="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ts val="2700"/>
              </a:lnSpc>
            </a:pP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</a:t>
            </a:r>
            <a:r>
              <a:rPr lang="en-US" sz="2400" b="1" baseline="-250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R Agonists </a:t>
            </a:r>
          </a:p>
        </p:txBody>
      </p:sp>
      <p:sp>
        <p:nvSpPr>
          <p:cNvPr id="3" name="Rectangle 2"/>
          <p:cNvSpPr/>
          <p:nvPr/>
        </p:nvSpPr>
        <p:spPr>
          <a:xfrm>
            <a:off x="2124213" y="730663"/>
            <a:ext cx="1905000" cy="3988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lang="en-US" sz="2000" spc="50" dirty="0">
                <a:solidFill>
                  <a:srgbClr val="C00000"/>
                </a:solidFill>
                <a:latin typeface="Bernard MT Condensed" pitchFamily="18" charset="0"/>
              </a:rPr>
              <a:t>BROMOCREPTINE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89272" y="2176216"/>
            <a:ext cx="1563328" cy="425758"/>
          </a:xfrm>
          <a:prstGeom prst="rect">
            <a:avLst/>
          </a:prstGeom>
          <a:noFill/>
          <a:ln w="28575">
            <a:noFill/>
          </a:ln>
          <a:effectLst/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</a:pPr>
            <a:r>
              <a:rPr lang="en-US" sz="220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Mechanism</a:t>
            </a:r>
          </a:p>
        </p:txBody>
      </p:sp>
      <p:sp>
        <p:nvSpPr>
          <p:cNvPr id="8" name="Rectangle 7"/>
          <p:cNvSpPr/>
          <p:nvPr/>
        </p:nvSpPr>
        <p:spPr>
          <a:xfrm>
            <a:off x="199211" y="2156984"/>
            <a:ext cx="5144728" cy="163121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</a:pPr>
            <a:r>
              <a:rPr lang="en-US" sz="2000" b="1" dirty="0">
                <a:latin typeface="Arial Narrow" pitchFamily="34" charset="0"/>
              </a:rPr>
              <a:t>                     </a:t>
            </a:r>
          </a:p>
          <a:p>
            <a:pPr>
              <a:lnSpc>
                <a:spcPts val="3000"/>
              </a:lnSpc>
            </a:pPr>
            <a:r>
              <a:rPr lang="en-US" sz="2400" b="1" dirty="0">
                <a:latin typeface="Arial Narrow" pitchFamily="34" charset="0"/>
              </a:rPr>
              <a:t>D</a:t>
            </a:r>
            <a:r>
              <a:rPr lang="en-US" sz="2400" b="1" baseline="-25000" dirty="0">
                <a:latin typeface="Arial Narrow" pitchFamily="34" charset="0"/>
              </a:rPr>
              <a:t>2</a:t>
            </a:r>
            <a:r>
              <a:rPr lang="en-US" sz="2400" b="1" dirty="0">
                <a:latin typeface="Arial Narrow" pitchFamily="34" charset="0"/>
              </a:rPr>
              <a:t> R Agonists binds to dopamine receptors in the </a:t>
            </a:r>
            <a:r>
              <a:rPr lang="en-US" sz="2400" b="1" spc="-30" dirty="0">
                <a:latin typeface="Arial Narrow" pitchFamily="34" charset="0"/>
                <a:cs typeface="Times New Roman" pitchFamily="18" charset="0"/>
                <a:sym typeface="Wingdings 3"/>
              </a:rPr>
              <a:t>anterior </a:t>
            </a:r>
            <a:r>
              <a:rPr lang="en-US" sz="2400" b="1" dirty="0">
                <a:latin typeface="Arial Narrow" pitchFamily="34" charset="0"/>
              </a:rPr>
              <a:t>pituitary gland &amp; i</a:t>
            </a:r>
            <a:r>
              <a:rPr lang="en-US" sz="2400" b="1" spc="-30" dirty="0">
                <a:latin typeface="Arial Narrow" pitchFamily="34" charset="0"/>
                <a:cs typeface="Times New Roman" pitchFamily="18" charset="0"/>
                <a:sym typeface="Wingdings 3"/>
              </a:rPr>
              <a:t>nhibits prolactin secretion </a:t>
            </a:r>
            <a:r>
              <a:rPr lang="en-US" sz="2400" b="1" dirty="0">
                <a:latin typeface="Arial Narrow" pitchFamily="34" charset="0"/>
              </a:rPr>
              <a:t>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22904" y="1143000"/>
            <a:ext cx="4753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 Narrow" pitchFamily="34" charset="0"/>
              </a:rPr>
              <a:t>Is an ergot derivative (not a hormone)  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4343400" y="583512"/>
            <a:ext cx="4724400" cy="5963156"/>
            <a:chOff x="3657600" y="990290"/>
            <a:chExt cx="5257800" cy="5963156"/>
          </a:xfrm>
        </p:grpSpPr>
        <p:sp>
          <p:nvSpPr>
            <p:cNvPr id="30" name="Oval 29"/>
            <p:cNvSpPr/>
            <p:nvPr/>
          </p:nvSpPr>
          <p:spPr>
            <a:xfrm>
              <a:off x="5181600" y="1066800"/>
              <a:ext cx="2895600" cy="1219200"/>
            </a:xfrm>
            <a:prstGeom prst="ellipse">
              <a:avLst/>
            </a:prstGeom>
            <a:gradFill flip="none" rotWithShape="1">
              <a:gsLst>
                <a:gs pos="15000">
                  <a:schemeClr val="bg1">
                    <a:alpha val="89000"/>
                  </a:schemeClr>
                </a:gs>
                <a:gs pos="50000">
                  <a:srgbClr val="CCFFFF">
                    <a:alpha val="76000"/>
                  </a:srgbClr>
                </a:gs>
                <a:gs pos="80000">
                  <a:schemeClr val="bg1">
                    <a:alpha val="82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181600" y="3276600"/>
              <a:ext cx="2895600" cy="1219200"/>
            </a:xfrm>
            <a:prstGeom prst="ellipse">
              <a:avLst/>
            </a:prstGeom>
            <a:gradFill flip="none" rotWithShape="1">
              <a:gsLst>
                <a:gs pos="15000">
                  <a:schemeClr val="bg1">
                    <a:alpha val="89000"/>
                  </a:schemeClr>
                </a:gs>
                <a:gs pos="50000">
                  <a:srgbClr val="CCFF66">
                    <a:alpha val="61000"/>
                  </a:srgbClr>
                </a:gs>
                <a:gs pos="80000">
                  <a:schemeClr val="bg1">
                    <a:alpha val="82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7404279" y="1663520"/>
              <a:ext cx="304800" cy="291921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562600" y="3708042"/>
              <a:ext cx="304800" cy="291921"/>
            </a:xfrm>
            <a:prstGeom prst="ellipse">
              <a:avLst/>
            </a:prstGeom>
            <a:solidFill>
              <a:srgbClr val="FA00FA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7416084" y="3720921"/>
              <a:ext cx="304800" cy="291921"/>
            </a:xfrm>
            <a:prstGeom prst="ellipse">
              <a:avLst/>
            </a:prstGeom>
            <a:solidFill>
              <a:srgbClr val="66FF33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2" descr="http://courses.washington.edu/conj/bess/hyperprolactinemia/prolactin.pn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30000"/>
            </a:blip>
            <a:srcRect l="12766" t="12104" r="6383" b="13639"/>
            <a:stretch>
              <a:fillRect/>
            </a:stretch>
          </p:blipFill>
          <p:spPr bwMode="auto">
            <a:xfrm>
              <a:off x="4876800" y="990290"/>
              <a:ext cx="4038600" cy="520766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" name="TextBox 10"/>
            <p:cNvSpPr txBox="1"/>
            <p:nvPr/>
          </p:nvSpPr>
          <p:spPr>
            <a:xfrm>
              <a:off x="3657600" y="6197958"/>
              <a:ext cx="3052916" cy="4308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200" b="1" dirty="0" err="1">
                  <a:solidFill>
                    <a:srgbClr val="C00000"/>
                  </a:solidFill>
                </a:rPr>
                <a:t>Hyperprolactinaemia</a:t>
              </a:r>
              <a:endParaRPr lang="en-US" sz="2200" b="1" dirty="0">
                <a:solidFill>
                  <a:srgbClr val="C00000"/>
                </a:solidFill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>
              <a:off x="5181600" y="2590802"/>
              <a:ext cx="533401" cy="165278"/>
            </a:xfrm>
            <a:prstGeom prst="line">
              <a:avLst/>
            </a:prstGeom>
            <a:ln w="57150">
              <a:solidFill>
                <a:srgbClr val="00206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5410201" y="3352801"/>
              <a:ext cx="609599" cy="1588"/>
            </a:xfrm>
            <a:prstGeom prst="line">
              <a:avLst/>
            </a:prstGeom>
            <a:ln w="57150">
              <a:solidFill>
                <a:srgbClr val="00206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4835608" y="4988008"/>
              <a:ext cx="1758786" cy="2"/>
            </a:xfrm>
            <a:prstGeom prst="line">
              <a:avLst/>
            </a:prstGeom>
            <a:ln w="57150">
              <a:solidFill>
                <a:srgbClr val="00206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Rectangle 25"/>
            <p:cNvSpPr/>
            <p:nvPr/>
          </p:nvSpPr>
          <p:spPr>
            <a:xfrm>
              <a:off x="5105400" y="5867400"/>
              <a:ext cx="1143000" cy="304800"/>
            </a:xfrm>
            <a:prstGeom prst="rect">
              <a:avLst/>
            </a:prstGeom>
            <a:noFill/>
            <a:ln>
              <a:solidFill>
                <a:srgbClr val="00206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6880123" y="6184005"/>
              <a:ext cx="1856013" cy="7694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dirty="0">
                  <a:solidFill>
                    <a:srgbClr val="C00000"/>
                  </a:solidFill>
                </a:rPr>
                <a:t>No Ovulation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657600" y="2159378"/>
              <a:ext cx="1828800" cy="408445"/>
            </a:xfrm>
            <a:prstGeom prst="rect">
              <a:avLst/>
            </a:prstGeom>
            <a:noFill/>
            <a:ln w="28575">
              <a:solidFill>
                <a:srgbClr val="002060"/>
              </a:solidFill>
            </a:ln>
            <a:effectLst/>
          </p:spPr>
          <p:txBody>
            <a:bodyPr wrap="square">
              <a:spAutoFit/>
            </a:bodyPr>
            <a:lstStyle/>
            <a:p>
              <a:pPr>
                <a:lnSpc>
                  <a:spcPts val="2700"/>
                </a:lnSpc>
              </a:pPr>
              <a:r>
                <a:rPr lang="en-US" sz="2000" dirty="0" err="1">
                  <a:solidFill>
                    <a:srgbClr val="C00000"/>
                  </a:solidFill>
                  <a:latin typeface="Bernard MT Condensed" pitchFamily="18" charset="0"/>
                </a:rPr>
                <a:t>Bromocreptine</a:t>
              </a:r>
              <a:endParaRPr lang="en-US" sz="2000" dirty="0">
                <a:solidFill>
                  <a:srgbClr val="C00000"/>
                </a:solidFill>
                <a:latin typeface="Bernard MT Condensed" pitchFamily="18" charset="0"/>
              </a:endParaRP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199104" y="3863908"/>
            <a:ext cx="1477296" cy="425758"/>
          </a:xfrm>
          <a:prstGeom prst="rect">
            <a:avLst/>
          </a:prstGeom>
          <a:noFill/>
          <a:ln w="28575">
            <a:noFill/>
          </a:ln>
          <a:effectLst/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</a:pPr>
            <a:r>
              <a:rPr lang="en-US" sz="2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Indications</a:t>
            </a:r>
          </a:p>
        </p:txBody>
      </p:sp>
      <p:sp>
        <p:nvSpPr>
          <p:cNvPr id="25" name="Rectangle 24"/>
          <p:cNvSpPr/>
          <p:nvPr/>
        </p:nvSpPr>
        <p:spPr>
          <a:xfrm>
            <a:off x="76200" y="4321108"/>
            <a:ext cx="6191352" cy="4129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  <a:buClr>
                <a:srgbClr val="000000"/>
              </a:buClr>
              <a:buSzPct val="81000"/>
              <a:buFont typeface="Wingdings" pitchFamily="2" charset="2"/>
              <a:buChar char="Ø"/>
            </a:pPr>
            <a:r>
              <a:rPr lang="en-US" sz="2400" b="1" dirty="0">
                <a:latin typeface="Arial Narrow" pitchFamily="34" charset="0"/>
                <a:cs typeface="Times New Roman" pitchFamily="18" charset="0"/>
                <a:sym typeface="Wingdings 3"/>
              </a:rPr>
              <a:t> </a:t>
            </a:r>
            <a:r>
              <a:rPr lang="en-US" sz="2400" dirty="0">
                <a:cs typeface="Times New Roman" pitchFamily="18" charset="0"/>
                <a:sym typeface="Wingdings 3"/>
              </a:rPr>
              <a:t>Female infertility 2</a:t>
            </a:r>
            <a:r>
              <a:rPr lang="en-US" sz="2400" baseline="30000" dirty="0">
                <a:cs typeface="Times New Roman" pitchFamily="18" charset="0"/>
                <a:sym typeface="Wingdings 3"/>
              </a:rPr>
              <a:t>ndry</a:t>
            </a:r>
            <a:r>
              <a:rPr lang="en-US" sz="2400" dirty="0">
                <a:cs typeface="Times New Roman" pitchFamily="18" charset="0"/>
                <a:sym typeface="Wingdings 3"/>
              </a:rPr>
              <a:t> to </a:t>
            </a:r>
            <a:r>
              <a:rPr lang="en-US" sz="2400" dirty="0" err="1">
                <a:cs typeface="Times New Roman" pitchFamily="18" charset="0"/>
                <a:sym typeface="Wingdings 3"/>
              </a:rPr>
              <a:t>hyperprolactinaemia</a:t>
            </a:r>
            <a:r>
              <a:rPr lang="en-US" sz="2400" dirty="0">
                <a:cs typeface="Times New Roman" pitchFamily="18" charset="0"/>
                <a:sym typeface="Wingdings 3"/>
              </a:rPr>
              <a:t>   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28600" y="4809750"/>
            <a:ext cx="838200" cy="425758"/>
          </a:xfrm>
          <a:prstGeom prst="rect">
            <a:avLst/>
          </a:prstGeom>
          <a:noFill/>
          <a:ln w="28575">
            <a:noFill/>
          </a:ln>
          <a:effectLst/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</a:pPr>
            <a:r>
              <a:rPr lang="en-US" sz="2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ADRs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9693" y="5223229"/>
            <a:ext cx="50888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  <a:buClr>
                <a:srgbClr val="000000"/>
              </a:buClr>
              <a:buSzPct val="81000"/>
              <a:buFont typeface="Wingdings" pitchFamily="2" charset="2"/>
              <a:buChar char="Ø"/>
            </a:pPr>
            <a:r>
              <a:rPr lang="en-US" sz="2000" dirty="0">
                <a:latin typeface="Arial Narrow" pitchFamily="34" charset="0"/>
                <a:cs typeface="Times New Roman" pitchFamily="18" charset="0"/>
              </a:rPr>
              <a:t> GIT disturbances; nausea, vomiting, constipation</a:t>
            </a:r>
          </a:p>
          <a:p>
            <a:pPr>
              <a:lnSpc>
                <a:spcPts val="2400"/>
              </a:lnSpc>
              <a:buClr>
                <a:srgbClr val="000000"/>
              </a:buClr>
              <a:buSzPct val="81000"/>
              <a:buFont typeface="Wingdings" pitchFamily="2" charset="2"/>
              <a:buChar char="Ø"/>
            </a:pPr>
            <a:r>
              <a:rPr lang="en-US" sz="2000" dirty="0">
                <a:latin typeface="Arial Narrow" pitchFamily="34" charset="0"/>
                <a:cs typeface="Times New Roman" pitchFamily="18" charset="0"/>
              </a:rPr>
              <a:t> Headache dizziness  &amp; orthostatic hypotension</a:t>
            </a:r>
          </a:p>
          <a:p>
            <a:pPr>
              <a:lnSpc>
                <a:spcPts val="2400"/>
              </a:lnSpc>
              <a:buClr>
                <a:srgbClr val="000000"/>
              </a:buClr>
              <a:buSzPct val="81000"/>
              <a:buFont typeface="Wingdings" pitchFamily="2" charset="2"/>
              <a:buChar char="Ø"/>
            </a:pPr>
            <a:r>
              <a:rPr lang="en-US" sz="2000" dirty="0">
                <a:latin typeface="Arial Narrow" pitchFamily="34" charset="0"/>
                <a:cs typeface="Times New Roman" pitchFamily="18" charset="0"/>
              </a:rPr>
              <a:t> Dry mouth &amp; nasal congestion </a:t>
            </a:r>
          </a:p>
          <a:p>
            <a:pPr>
              <a:lnSpc>
                <a:spcPts val="2400"/>
              </a:lnSpc>
              <a:buClr>
                <a:srgbClr val="000000"/>
              </a:buClr>
              <a:buSzPct val="81000"/>
              <a:buFont typeface="Wingdings" pitchFamily="2" charset="2"/>
              <a:buChar char="Ø"/>
            </a:pPr>
            <a:r>
              <a:rPr lang="en-US" sz="2000" dirty="0">
                <a:latin typeface="Arial Narrow" pitchFamily="34" charset="0"/>
                <a:cs typeface="Times New Roman" pitchFamily="18" charset="0"/>
              </a:rPr>
              <a:t> Insomnia</a:t>
            </a:r>
          </a:p>
        </p:txBody>
      </p:sp>
      <p:sp>
        <p:nvSpPr>
          <p:cNvPr id="36" name="Rectangle 35"/>
          <p:cNvSpPr/>
          <p:nvPr/>
        </p:nvSpPr>
        <p:spPr>
          <a:xfrm flipH="1">
            <a:off x="46488" y="228600"/>
            <a:ext cx="2772912" cy="461665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</a:pPr>
            <a:r>
              <a:rPr lang="en-US" sz="2400" dirty="0">
                <a:latin typeface="Bernard MT Condensed" pitchFamily="18" charset="0"/>
              </a:rPr>
              <a:t>4.</a:t>
            </a:r>
            <a:r>
              <a:rPr lang="en-US" sz="2400" dirty="0">
                <a:solidFill>
                  <a:srgbClr val="F3F3F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</a:rPr>
              <a:t> </a:t>
            </a:r>
            <a:r>
              <a:rPr lang="en-AU" sz="2200" dirty="0">
                <a:ln w="12700">
                  <a:solidFill>
                    <a:srgbClr val="8970A8"/>
                  </a:solidFill>
                </a:ln>
                <a:latin typeface="Bernard MT Condensed" pitchFamily="18" charset="0"/>
              </a:rPr>
              <a:t>Hyperprolactinaemia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33401"/>
            <a:ext cx="7772400" cy="2133600"/>
          </a:xfrm>
        </p:spPr>
        <p:txBody>
          <a:bodyPr>
            <a:normAutofit/>
          </a:bodyPr>
          <a:lstStyle/>
          <a:p>
            <a:pPr algn="l"/>
            <a:r>
              <a:rPr lang="en-US" sz="4000" spc="-50" dirty="0">
                <a:latin typeface="Bernard MT Condensed" pitchFamily="18" charset="0"/>
              </a:rPr>
              <a:t>5.POLYCYSTIC OVARIAN SYNDROME</a:t>
            </a:r>
            <a:r>
              <a:rPr lang="ar-SA" sz="4000" spc="-50" dirty="0">
                <a:latin typeface="Bernard MT Condensed" pitchFamily="18" charset="0"/>
              </a:rPr>
              <a:t> </a:t>
            </a:r>
            <a:r>
              <a:rPr lang="en-US" sz="4000" spc="-50" dirty="0">
                <a:latin typeface="Bernard MT Condensed" pitchFamily="18" charset="0"/>
              </a:rPr>
              <a:t>(PCOS)</a:t>
            </a:r>
            <a:br>
              <a:rPr lang="en-US" sz="4000" spc="-50" dirty="0">
                <a:latin typeface="Bernard MT Condensed" pitchFamily="18" charset="0"/>
              </a:rPr>
            </a:br>
            <a:endParaRPr lang="en-US" sz="4000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609600" y="2590800"/>
            <a:ext cx="7696200" cy="2339102"/>
          </a:xfrm>
          <a:prstGeom prst="rect">
            <a:avLst/>
          </a:prstGeom>
          <a:solidFill>
            <a:srgbClr val="FFC5FF"/>
          </a:solidFill>
        </p:spPr>
        <p:txBody>
          <a:bodyPr wrap="square">
            <a:spAutoFit/>
          </a:bodyPr>
          <a:lstStyle/>
          <a:p>
            <a:pPr algn="l"/>
            <a:r>
              <a:rPr lang="en-US" sz="2800" b="1" spc="-50" dirty="0">
                <a:solidFill>
                  <a:srgbClr val="002060"/>
                </a:solidFill>
              </a:rPr>
              <a:t>Most common cause  of infertility</a:t>
            </a:r>
          </a:p>
          <a:p>
            <a:pPr algn="l"/>
            <a:r>
              <a:rPr lang="en-US" sz="2800" b="1" spc="-50" dirty="0">
                <a:solidFill>
                  <a:srgbClr val="002060"/>
                </a:solidFill>
              </a:rPr>
              <a:t>The exact cause of PCOS is unknown</a:t>
            </a:r>
          </a:p>
          <a:p>
            <a:pPr algn="l"/>
            <a:r>
              <a:rPr lang="en-US" sz="2800" b="1" spc="-50" dirty="0">
                <a:solidFill>
                  <a:srgbClr val="002060"/>
                </a:solidFill>
              </a:rPr>
              <a:t>Insulin resistance may play a role  ??? </a:t>
            </a:r>
            <a:br>
              <a:rPr lang="en-US" sz="2800" b="1" spc="-50" dirty="0">
                <a:solidFill>
                  <a:srgbClr val="00B0F0"/>
                </a:solidFill>
                <a:latin typeface="Arial Narrow" panose="020B0606020202030204" pitchFamily="34" charset="0"/>
              </a:rPr>
            </a:br>
            <a:r>
              <a:rPr lang="en-US" sz="2800" b="1" spc="-50" dirty="0">
                <a:solidFill>
                  <a:srgbClr val="00B0F0"/>
                </a:solidFill>
                <a:latin typeface="Arial Narrow" panose="020B0606020202030204" pitchFamily="34" charset="0"/>
              </a:rPr>
              <a:t>    </a:t>
            </a:r>
            <a:r>
              <a:rPr lang="en-US" sz="2800" b="1" spc="-5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Metformin</a:t>
            </a:r>
          </a:p>
          <a:p>
            <a:pPr algn="l"/>
            <a:r>
              <a:rPr lang="en-US" sz="2800" b="1" spc="-5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   Clomiphene also used  </a:t>
            </a:r>
          </a:p>
        </p:txBody>
      </p:sp>
    </p:spTree>
    <p:extLst>
      <p:ext uri="{BB962C8B-B14F-4D97-AF65-F5344CB8AC3E}">
        <p14:creationId xmlns:p14="http://schemas.microsoft.com/office/powerpoint/2010/main" val="38542739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63E758-BCBB-4471-BADC-3B9BD4FF4C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2"/>
            <a:ext cx="6858000" cy="3754437"/>
          </a:xfrm>
        </p:spPr>
        <p:txBody>
          <a:bodyPr>
            <a:normAutofit fontScale="90000"/>
          </a:bodyPr>
          <a:lstStyle/>
          <a:p>
            <a:r>
              <a:rPr lang="en-GB" sz="199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Thanks</a:t>
            </a:r>
          </a:p>
        </p:txBody>
      </p:sp>
    </p:spTree>
    <p:extLst>
      <p:ext uri="{BB962C8B-B14F-4D97-AF65-F5344CB8AC3E}">
        <p14:creationId xmlns:p14="http://schemas.microsoft.com/office/powerpoint/2010/main" val="25054191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3.bp.blogspot.com/_gdUOaDXBVdY/SBsur-9K08I/AAAAAAAAFqQ/g-sBCHd5j_M/s400/fertilized_ovum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90680" y="15027"/>
            <a:ext cx="1653320" cy="1675662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6934200" y="735517"/>
            <a:ext cx="832279" cy="584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32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nard MT Condensed" pitchFamily="18" charset="0"/>
              </a:rPr>
              <a:t>ILOs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86795ED-2F89-45AA-BB85-C166F73F4D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365124"/>
            <a:ext cx="7886700" cy="1325563"/>
          </a:xfrm>
        </p:spPr>
        <p:txBody>
          <a:bodyPr>
            <a:normAutofit/>
          </a:bodyPr>
          <a:lstStyle/>
          <a:p>
            <a:r>
              <a:rPr lang="en-GB" sz="4000" b="1" dirty="0"/>
              <a:t>Drugs In OVULATION INDUCTION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D74C92-EA3B-49E2-8D58-AF9AF86A14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25625"/>
            <a:ext cx="8058150" cy="435133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GB" sz="3600" b="1" dirty="0">
                <a:solidFill>
                  <a:srgbClr val="C00000"/>
                </a:solidFill>
              </a:rPr>
              <a:t>By the end of this lecture you will be able to:</a:t>
            </a:r>
          </a:p>
          <a:p>
            <a:r>
              <a:rPr lang="en-GB" sz="3200" dirty="0"/>
              <a:t>Recall how ovulation occurs and specify its hormonal regulation. </a:t>
            </a:r>
          </a:p>
          <a:p>
            <a:r>
              <a:rPr lang="en-GB" sz="3200" dirty="0"/>
              <a:t>Classify ovulation inducing drugs in relevance to the existing deficits. </a:t>
            </a:r>
          </a:p>
          <a:p>
            <a:r>
              <a:rPr lang="en-GB" sz="3200" dirty="0"/>
              <a:t>Expand on the pharmacology of each group with respect to mechanism of action, protocol of administration,  indication, efficacy rate and adverse effects.</a:t>
            </a:r>
          </a:p>
          <a:p>
            <a:endParaRPr lang="en-GB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ectangle 60"/>
          <p:cNvSpPr/>
          <p:nvPr/>
        </p:nvSpPr>
        <p:spPr>
          <a:xfrm>
            <a:off x="5892084" y="1219200"/>
            <a:ext cx="2819400" cy="1371600"/>
          </a:xfrm>
          <a:prstGeom prst="rect">
            <a:avLst/>
          </a:prstGeom>
          <a:solidFill>
            <a:srgbClr val="CCFFFF">
              <a:alpha val="74902"/>
            </a:srgb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/>
          <p:cNvSpPr/>
          <p:nvPr/>
        </p:nvSpPr>
        <p:spPr>
          <a:xfrm>
            <a:off x="5892084" y="2667000"/>
            <a:ext cx="2819400" cy="1295400"/>
          </a:xfrm>
          <a:prstGeom prst="rect">
            <a:avLst/>
          </a:prstGeom>
          <a:solidFill>
            <a:srgbClr val="CCFF66">
              <a:alpha val="74902"/>
            </a:srgb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6" name="Picture 4" descr="http://3.bp.blogspot.com/_gdUOaDXBVdY/SBsur-9K08I/AAAAAAAAFqQ/g-sBCHd5j_M/s400/fertilized_ovum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37326" y="-22179"/>
            <a:ext cx="1206674" cy="122298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2" name="Group 51"/>
          <p:cNvGrpSpPr/>
          <p:nvPr/>
        </p:nvGrpSpPr>
        <p:grpSpPr>
          <a:xfrm>
            <a:off x="5638958" y="1188640"/>
            <a:ext cx="3477501" cy="4876800"/>
            <a:chOff x="4992756" y="1198217"/>
            <a:chExt cx="3734856" cy="4876800"/>
          </a:xfrm>
        </p:grpSpPr>
        <p:sp>
          <p:nvSpPr>
            <p:cNvPr id="24" name="Rectangle 3"/>
            <p:cNvSpPr txBox="1">
              <a:spLocks noChangeArrowheads="1"/>
            </p:cNvSpPr>
            <p:nvPr/>
          </p:nvSpPr>
          <p:spPr>
            <a:xfrm>
              <a:off x="4992756" y="1198217"/>
              <a:ext cx="2788642" cy="4876800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>
              <a:normAutofit/>
            </a:bodyPr>
            <a:lstStyle/>
            <a:p>
              <a:pPr marL="342900" marR="0" lvl="0" indent="-342900" algn="ctr" defTabSz="914400" rtl="0" eaLnBrk="1" fontAlgn="auto" latinLnBrk="0" hangingPunct="1">
                <a:spcBef>
                  <a:spcPts val="3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    Hypothalamus</a:t>
              </a:r>
              <a:b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</a:b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  <a:sym typeface="Wingdings 3"/>
                </a:rPr>
                <a:t></a:t>
              </a:r>
              <a:endPara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Bernard MT Condensed" pitchFamily="18" charset="0"/>
                <a:ea typeface="+mn-ea"/>
                <a:cs typeface="Aharoni" pitchFamily="2" charset="-79"/>
              </a:endParaRPr>
            </a:p>
            <a:p>
              <a:pPr marL="342900" marR="0" lvl="0" indent="-342900" algn="ctr" defTabSz="914400" rtl="0" eaLnBrk="1" fontAlgn="auto" latinLnBrk="0" hangingPunct="1">
                <a:spcBef>
                  <a:spcPts val="3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Arial" pitchFamily="34" charset="0"/>
                </a:rPr>
                <a:t>     </a:t>
              </a:r>
              <a:r>
                <a:rPr kumimoji="0" lang="en-US" sz="22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GnRH</a:t>
              </a:r>
              <a:endPara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  <a:p>
              <a:pPr marL="342900" marR="0" lvl="0" indent="-342900" algn="ctr" defTabSz="914400" rtl="0" eaLnBrk="1" fontAlgn="auto" latinLnBrk="0" hangingPunct="1">
                <a:spcBef>
                  <a:spcPts val="3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FA00FA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  <a:sym typeface="Wingdings 3"/>
                </a:rPr>
                <a:t>     </a:t>
              </a: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  <a:sym typeface="Wingdings 3"/>
                </a:rPr>
                <a:t></a:t>
              </a:r>
            </a:p>
            <a:p>
              <a:pPr marL="342900" marR="0" lvl="0" indent="-342900" algn="ctr" defTabSz="914400" rtl="0" eaLnBrk="1" fontAlgn="auto" latinLnBrk="0" hangingPunct="1">
                <a:spcBef>
                  <a:spcPts val="3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   Anterior Pituitary</a:t>
              </a:r>
              <a:b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</a:b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  <a:sym typeface="Wingdings 3"/>
                </a:rPr>
                <a:t></a:t>
              </a:r>
              <a:endPara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pitchFamily="34" charset="0"/>
              </a:endParaRPr>
            </a:p>
            <a:p>
              <a:pPr marL="342900" marR="0" lvl="0" indent="-342900" algn="ctr" defTabSz="914400" rtl="0" eaLnBrk="1" fontAlgn="auto" latinLnBrk="0" hangingPunct="1">
                <a:spcBef>
                  <a:spcPts val="3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    FSH / LH</a:t>
              </a:r>
              <a:b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</a:b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FA00FA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  <a:sym typeface="Wingdings 3"/>
                </a:rPr>
                <a:t> </a:t>
              </a: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  <a:sym typeface="Wingdings 3"/>
                </a:rPr>
                <a:t></a:t>
              </a:r>
              <a:endPara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pitchFamily="34" charset="0"/>
              </a:endParaRPr>
            </a:p>
            <a:p>
              <a:pPr marL="342900" marR="0" lvl="0" indent="-342900" algn="ctr" defTabSz="914400" rtl="0" eaLnBrk="1" fontAlgn="auto" latinLnBrk="0" hangingPunct="1">
                <a:spcBef>
                  <a:spcPts val="3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       Ovary</a:t>
              </a:r>
            </a:p>
            <a:p>
              <a:pPr marL="342900" marR="0" lvl="0" indent="-342900" algn="ctr" defTabSz="914400" rtl="0" eaLnBrk="1" fontAlgn="auto" latinLnBrk="0" hangingPunct="1">
                <a:spcBef>
                  <a:spcPts val="3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FA00FA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  <a:sym typeface="Wingdings 3"/>
                </a:rPr>
                <a:t>      </a:t>
              </a: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  <a:sym typeface="Wingdings 3"/>
                </a:rPr>
                <a:t></a:t>
              </a:r>
              <a:endPara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  <a:p>
              <a:pPr marL="342900" marR="0" lvl="0" indent="-342900" algn="ctr" defTabSz="914400" rtl="0" eaLnBrk="1" fontAlgn="auto" latinLnBrk="0" hangingPunct="1">
                <a:spcBef>
                  <a:spcPts val="3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     Estrogens</a:t>
              </a:r>
            </a:p>
            <a:p>
              <a:pPr marL="342900" marR="0" lvl="0" indent="-342900" algn="ctr" defTabSz="914400" rtl="0" eaLnBrk="1" fontAlgn="auto" latinLnBrk="0" hangingPunct="1">
                <a:spcBef>
                  <a:spcPts val="3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      </a:t>
              </a:r>
              <a:r>
                <a:rPr kumimoji="0" lang="en-US" sz="22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Progestins</a:t>
              </a: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  </a:t>
              </a:r>
            </a:p>
          </p:txBody>
        </p:sp>
        <p:sp>
          <p:nvSpPr>
            <p:cNvPr id="46" name="Line 17"/>
            <p:cNvSpPr>
              <a:spLocks noChangeShapeType="1"/>
            </p:cNvSpPr>
            <p:nvPr/>
          </p:nvSpPr>
          <p:spPr bwMode="auto">
            <a:xfrm flipH="1" flipV="1">
              <a:off x="7467600" y="1387207"/>
              <a:ext cx="1033447" cy="851919"/>
            </a:xfrm>
            <a:prstGeom prst="line">
              <a:avLst/>
            </a:prstGeom>
            <a:noFill/>
            <a:ln w="57150">
              <a:solidFill>
                <a:srgbClr val="002060"/>
              </a:solidFill>
              <a:prstDash val="sysDash"/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Line 18"/>
            <p:cNvSpPr>
              <a:spLocks noChangeShapeType="1"/>
            </p:cNvSpPr>
            <p:nvPr/>
          </p:nvSpPr>
          <p:spPr bwMode="auto">
            <a:xfrm flipH="1">
              <a:off x="7500937" y="2222546"/>
              <a:ext cx="1000110" cy="532449"/>
            </a:xfrm>
            <a:prstGeom prst="line">
              <a:avLst/>
            </a:prstGeom>
            <a:noFill/>
            <a:ln w="57150">
              <a:solidFill>
                <a:srgbClr val="002060"/>
              </a:solidFill>
              <a:prstDash val="sysDash"/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cxnSp>
          <p:nvCxnSpPr>
            <p:cNvPr id="29" name="Straight Connector 28"/>
            <p:cNvCxnSpPr/>
            <p:nvPr/>
          </p:nvCxnSpPr>
          <p:spPr>
            <a:xfrm rot="16200000" flipH="1">
              <a:off x="7026382" y="3671456"/>
              <a:ext cx="2961063" cy="9858"/>
            </a:xfrm>
            <a:prstGeom prst="line">
              <a:avLst/>
            </a:prstGeom>
            <a:noFill/>
            <a:ln w="57150">
              <a:solidFill>
                <a:srgbClr val="002060"/>
              </a:solidFill>
              <a:prstDash val="sysDash"/>
              <a:round/>
              <a:headEnd/>
              <a:tailEnd/>
            </a:ln>
            <a:effectLst/>
          </p:spPr>
        </p:cxnSp>
        <p:sp>
          <p:nvSpPr>
            <p:cNvPr id="42" name="Text Box 19"/>
            <p:cNvSpPr txBox="1">
              <a:spLocks noChangeArrowheads="1"/>
            </p:cNvSpPr>
            <p:nvPr/>
          </p:nvSpPr>
          <p:spPr bwMode="auto">
            <a:xfrm flipH="1">
              <a:off x="8351541" y="3506706"/>
              <a:ext cx="376071" cy="307777"/>
            </a:xfrm>
            <a:prstGeom prst="rect">
              <a:avLst/>
            </a:prstGeom>
            <a:solidFill>
              <a:srgbClr val="E4FF97"/>
            </a:solidFill>
            <a:ln w="38100">
              <a:solidFill>
                <a:srgbClr val="002060"/>
              </a:solidFill>
              <a:prstDash val="solid"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b="1" dirty="0"/>
                <a:t>(-)</a:t>
              </a:r>
              <a:endParaRPr lang="en-US" sz="1800" b="1" dirty="0"/>
            </a:p>
          </p:txBody>
        </p:sp>
        <p:cxnSp>
          <p:nvCxnSpPr>
            <p:cNvPr id="51" name="Straight Arrow Connector 50"/>
            <p:cNvCxnSpPr/>
            <p:nvPr/>
          </p:nvCxnSpPr>
          <p:spPr>
            <a:xfrm rot="10800000">
              <a:off x="7366094" y="5233116"/>
              <a:ext cx="1143000" cy="1588"/>
            </a:xfrm>
            <a:prstGeom prst="straightConnector1">
              <a:avLst/>
            </a:prstGeom>
            <a:noFill/>
            <a:ln w="57150">
              <a:solidFill>
                <a:srgbClr val="002060"/>
              </a:solidFill>
              <a:prstDash val="sysDash"/>
              <a:round/>
              <a:headEnd/>
              <a:tailEnd/>
            </a:ln>
            <a:effectLst/>
          </p:spPr>
        </p:cxnSp>
      </p:grpSp>
      <p:sp>
        <p:nvSpPr>
          <p:cNvPr id="58" name="TextBox 57"/>
          <p:cNvSpPr txBox="1"/>
          <p:nvPr/>
        </p:nvSpPr>
        <p:spPr>
          <a:xfrm>
            <a:off x="358303" y="1917621"/>
            <a:ext cx="2755005" cy="96436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US" sz="2200" b="1" dirty="0">
                <a:latin typeface="Arial Narrow" pitchFamily="34" charset="0"/>
              </a:rPr>
              <a:t>SERMs; </a:t>
            </a:r>
          </a:p>
          <a:p>
            <a:pPr>
              <a:lnSpc>
                <a:spcPts val="2200"/>
              </a:lnSpc>
            </a:pPr>
            <a:r>
              <a:rPr lang="en-US" sz="2000" b="1" spc="-50" dirty="0" err="1">
                <a:solidFill>
                  <a:srgbClr val="C00000"/>
                </a:solidFill>
                <a:sym typeface="Symbol" pitchFamily="18" charset="2"/>
              </a:rPr>
              <a:t>Clomiphene</a:t>
            </a:r>
            <a:endParaRPr lang="en-US" sz="2000" b="1" spc="-50" dirty="0">
              <a:solidFill>
                <a:srgbClr val="C00000"/>
              </a:solidFill>
              <a:sym typeface="Symbol" pitchFamily="18" charset="2"/>
            </a:endParaRPr>
          </a:p>
          <a:p>
            <a:pPr>
              <a:lnSpc>
                <a:spcPts val="2200"/>
              </a:lnSpc>
            </a:pPr>
            <a:r>
              <a:rPr lang="en-US" sz="2000" b="1" spc="-50" dirty="0" err="1">
                <a:solidFill>
                  <a:srgbClr val="C00000"/>
                </a:solidFill>
                <a:sym typeface="Symbol" pitchFamily="18" charset="2"/>
              </a:rPr>
              <a:t>Tamoxifen</a:t>
            </a:r>
            <a:endParaRPr lang="en-US" sz="2000" b="1" spc="-50" dirty="0">
              <a:solidFill>
                <a:srgbClr val="C00000"/>
              </a:solidFill>
              <a:sym typeface="Symbol" pitchFamily="18" charset="2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914400" y="3876610"/>
            <a:ext cx="1905000" cy="96436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de-DE" sz="2200" b="1" dirty="0">
                <a:latin typeface="Arial Narrow" pitchFamily="34" charset="0"/>
              </a:rPr>
              <a:t>GnRH-agonists</a:t>
            </a:r>
          </a:p>
          <a:p>
            <a:pPr>
              <a:lnSpc>
                <a:spcPts val="2200"/>
              </a:lnSpc>
            </a:pPr>
            <a:r>
              <a:rPr lang="en-US" sz="2000" b="1" spc="-50" dirty="0">
                <a:solidFill>
                  <a:srgbClr val="C00000"/>
                </a:solidFill>
              </a:rPr>
              <a:t>Leuprolin</a:t>
            </a:r>
          </a:p>
          <a:p>
            <a:pPr>
              <a:lnSpc>
                <a:spcPts val="2200"/>
              </a:lnSpc>
            </a:pPr>
            <a:r>
              <a:rPr lang="en-US" sz="2000" b="1" spc="-50" dirty="0" err="1">
                <a:solidFill>
                  <a:srgbClr val="C00000"/>
                </a:solidFill>
              </a:rPr>
              <a:t>Goserelin</a:t>
            </a:r>
            <a:endParaRPr lang="en-US" sz="2000" b="1" spc="-50" dirty="0">
              <a:solidFill>
                <a:srgbClr val="C00000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2747880" y="3276600"/>
            <a:ext cx="236220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US" sz="2200" b="1" dirty="0">
                <a:latin typeface="Arial Narrow" pitchFamily="34" charset="0"/>
              </a:rPr>
              <a:t>HMGs;</a:t>
            </a:r>
            <a:r>
              <a:rPr lang="en-US" sz="2200" spc="50" dirty="0">
                <a:solidFill>
                  <a:srgbClr val="8970A8"/>
                </a:solidFill>
                <a:latin typeface="Bernard MT Condensed" pitchFamily="18" charset="0"/>
                <a:sym typeface="Symbol" pitchFamily="18" charset="2"/>
              </a:rPr>
              <a:t> </a:t>
            </a:r>
            <a:r>
              <a:rPr lang="en-US" sz="2000" b="1" spc="-50" dirty="0" err="1">
                <a:solidFill>
                  <a:srgbClr val="C00000"/>
                </a:solidFill>
                <a:sym typeface="Symbol" pitchFamily="18" charset="2"/>
              </a:rPr>
              <a:t>Menotropin</a:t>
            </a:r>
            <a:r>
              <a:rPr lang="en-US" sz="2000" b="1" dirty="0"/>
              <a:t> </a:t>
            </a:r>
          </a:p>
          <a:p>
            <a:pPr>
              <a:lnSpc>
                <a:spcPts val="2400"/>
              </a:lnSpc>
            </a:pPr>
            <a:r>
              <a:rPr lang="en-US" sz="2200" b="1" dirty="0">
                <a:latin typeface="Arial Narrow" pitchFamily="34" charset="0"/>
              </a:rPr>
              <a:t>HCGs; </a:t>
            </a:r>
            <a:r>
              <a:rPr lang="en-US" sz="2000" b="1" spc="-50" dirty="0" err="1">
                <a:solidFill>
                  <a:srgbClr val="C00000"/>
                </a:solidFill>
                <a:sym typeface="Symbol" pitchFamily="18" charset="2"/>
              </a:rPr>
              <a:t>Pregnyl</a:t>
            </a:r>
            <a:endParaRPr lang="en-US" sz="2200" b="1" spc="-50" dirty="0">
              <a:solidFill>
                <a:srgbClr val="C00000"/>
              </a:solidFill>
              <a:sym typeface="Symbol" pitchFamily="18" charset="2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838200" y="304800"/>
            <a:ext cx="4009944" cy="646331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AU" sz="3600" b="1" cap="none" spc="0" dirty="0">
                <a:ln>
                  <a:prstDash val="solid"/>
                </a:ln>
                <a:solidFill>
                  <a:srgbClr val="00206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Ovulation Induction</a:t>
            </a:r>
            <a:endParaRPr lang="en-US" sz="3600" b="1" cap="none" spc="0" dirty="0">
              <a:ln>
                <a:prstDash val="solid"/>
              </a:ln>
              <a:solidFill>
                <a:srgbClr val="00206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grpSp>
        <p:nvGrpSpPr>
          <p:cNvPr id="64" name="Group 63"/>
          <p:cNvGrpSpPr/>
          <p:nvPr/>
        </p:nvGrpSpPr>
        <p:grpSpPr>
          <a:xfrm>
            <a:off x="2819400" y="1066800"/>
            <a:ext cx="2545958" cy="2133600"/>
            <a:chOff x="3200400" y="1657782"/>
            <a:chExt cx="2545958" cy="2133600"/>
          </a:xfrm>
        </p:grpSpPr>
        <p:sp>
          <p:nvSpPr>
            <p:cNvPr id="65" name="Rectangle 64"/>
            <p:cNvSpPr/>
            <p:nvPr/>
          </p:nvSpPr>
          <p:spPr>
            <a:xfrm>
              <a:off x="3200400" y="3352800"/>
              <a:ext cx="2545958" cy="438582"/>
            </a:xfrm>
            <a:prstGeom prst="rect">
              <a:avLst/>
            </a:prstGeom>
            <a:ln w="28575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>
                <a:lnSpc>
                  <a:spcPts val="2700"/>
                </a:lnSpc>
              </a:pPr>
              <a:r>
                <a: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Bernard MT Condensed" pitchFamily="18" charset="0"/>
                </a:rPr>
                <a:t>3.</a:t>
              </a:r>
              <a:r>
                <a:rPr lang="en-US" sz="2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Gonadotrophins</a:t>
              </a:r>
            </a:p>
          </p:txBody>
        </p:sp>
        <p:cxnSp>
          <p:nvCxnSpPr>
            <p:cNvPr id="66" name="Straight Arrow Connector 65"/>
            <p:cNvCxnSpPr/>
            <p:nvPr/>
          </p:nvCxnSpPr>
          <p:spPr>
            <a:xfrm>
              <a:off x="3571264" y="1657782"/>
              <a:ext cx="10136" cy="1695018"/>
            </a:xfrm>
            <a:prstGeom prst="straightConnector1">
              <a:avLst/>
            </a:prstGeom>
            <a:ln w="57150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7" name="Group 66"/>
          <p:cNvGrpSpPr/>
          <p:nvPr/>
        </p:nvGrpSpPr>
        <p:grpSpPr>
          <a:xfrm>
            <a:off x="1449388" y="1066800"/>
            <a:ext cx="1217612" cy="2804372"/>
            <a:chOff x="4684304" y="4193382"/>
            <a:chExt cx="1217612" cy="2804372"/>
          </a:xfrm>
        </p:grpSpPr>
        <p:sp>
          <p:nvSpPr>
            <p:cNvPr id="68" name="Rectangle 67"/>
            <p:cNvSpPr/>
            <p:nvPr/>
          </p:nvSpPr>
          <p:spPr>
            <a:xfrm>
              <a:off x="4684304" y="6571996"/>
              <a:ext cx="1217612" cy="425758"/>
            </a:xfrm>
            <a:prstGeom prst="rect">
              <a:avLst/>
            </a:prstGeom>
            <a:ln w="28575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>
                <a:lnSpc>
                  <a:spcPts val="2600"/>
                </a:lnSpc>
              </a:pPr>
              <a:r>
                <a: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Bernard MT Condensed" pitchFamily="18" charset="0"/>
                </a:rPr>
                <a:t>2.</a:t>
              </a:r>
              <a:r>
                <a:rPr lang="en-US" sz="2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GnRH</a:t>
              </a:r>
            </a:p>
          </p:txBody>
        </p:sp>
        <p:cxnSp>
          <p:nvCxnSpPr>
            <p:cNvPr id="69" name="Straight Arrow Connector 68"/>
            <p:cNvCxnSpPr/>
            <p:nvPr/>
          </p:nvCxnSpPr>
          <p:spPr>
            <a:xfrm rot="5400000">
              <a:off x="4535488" y="5373688"/>
              <a:ext cx="2362200" cy="1588"/>
            </a:xfrm>
            <a:prstGeom prst="straightConnector1">
              <a:avLst/>
            </a:prstGeom>
            <a:ln w="57150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0" name="Group 69"/>
          <p:cNvGrpSpPr/>
          <p:nvPr/>
        </p:nvGrpSpPr>
        <p:grpSpPr>
          <a:xfrm>
            <a:off x="319767" y="1076976"/>
            <a:ext cx="2119647" cy="815532"/>
            <a:chOff x="152400" y="4203599"/>
            <a:chExt cx="2133601" cy="815532"/>
          </a:xfrm>
        </p:grpSpPr>
        <p:sp>
          <p:nvSpPr>
            <p:cNvPr id="71" name="Rectangle 70"/>
            <p:cNvSpPr/>
            <p:nvPr/>
          </p:nvSpPr>
          <p:spPr>
            <a:xfrm>
              <a:off x="152400" y="4580549"/>
              <a:ext cx="2133601" cy="438582"/>
            </a:xfrm>
            <a:prstGeom prst="rect">
              <a:avLst/>
            </a:prstGeom>
            <a:ln w="28575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>
                <a:lnSpc>
                  <a:spcPts val="2700"/>
                </a:lnSpc>
              </a:pPr>
              <a:r>
                <a:rPr lang="en-US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Bernard MT Condensed" pitchFamily="18" charset="0"/>
                </a:rPr>
                <a:t>1.</a:t>
              </a:r>
              <a:r>
                <a:rPr lang="en-US" sz="24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Antiestrogens</a:t>
              </a:r>
            </a:p>
          </p:txBody>
        </p:sp>
        <p:cxnSp>
          <p:nvCxnSpPr>
            <p:cNvPr id="72" name="Straight Arrow Connector 71"/>
            <p:cNvCxnSpPr/>
            <p:nvPr/>
          </p:nvCxnSpPr>
          <p:spPr>
            <a:xfrm rot="5400000">
              <a:off x="534194" y="4355205"/>
              <a:ext cx="304800" cy="1588"/>
            </a:xfrm>
            <a:prstGeom prst="straightConnector1">
              <a:avLst/>
            </a:prstGeom>
            <a:ln w="57150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3" name="Straight Arrow Connector 72"/>
          <p:cNvCxnSpPr/>
          <p:nvPr/>
        </p:nvCxnSpPr>
        <p:spPr>
          <a:xfrm>
            <a:off x="848664" y="1055281"/>
            <a:ext cx="3962400" cy="1588"/>
          </a:xfrm>
          <a:prstGeom prst="straightConnector1">
            <a:avLst/>
          </a:prstGeom>
          <a:ln w="57150">
            <a:solidFill>
              <a:srgbClr val="00206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 flipH="1">
            <a:off x="5791200" y="5713926"/>
            <a:ext cx="2691684" cy="430887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vert="horz" wrap="square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</a:pPr>
            <a:r>
              <a:rPr lang="en-AU" sz="2200" dirty="0">
                <a:ln w="12700">
                  <a:solidFill>
                    <a:srgbClr val="8970A8"/>
                  </a:solidFill>
                </a:ln>
                <a:solidFill>
                  <a:srgbClr val="000000"/>
                </a:solidFill>
              </a:rPr>
              <a:t>Normogonadotrophic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8406684" y="5638800"/>
            <a:ext cx="533400" cy="523220"/>
          </a:xfrm>
          <a:prstGeom prst="rect">
            <a:avLst/>
          </a:prstGeom>
          <a:solidFill>
            <a:srgbClr val="66FF33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ym typeface="Wingdings 2"/>
              </a:rPr>
              <a:t></a:t>
            </a:r>
            <a:endParaRPr lang="en-US" sz="2800" dirty="0"/>
          </a:p>
        </p:txBody>
      </p:sp>
      <p:sp>
        <p:nvSpPr>
          <p:cNvPr id="53" name="Rectangle 52"/>
          <p:cNvSpPr/>
          <p:nvPr/>
        </p:nvSpPr>
        <p:spPr>
          <a:xfrm>
            <a:off x="3370702" y="2308961"/>
            <a:ext cx="182880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US" sz="2000" b="1" spc="-50" dirty="0" err="1">
                <a:solidFill>
                  <a:srgbClr val="C00000"/>
                </a:solidFill>
                <a:sym typeface="Symbol" pitchFamily="18" charset="2"/>
              </a:rPr>
              <a:t>Bromocreptine</a:t>
            </a:r>
            <a:endParaRPr lang="en-US" sz="2200" b="1" spc="-50" dirty="0">
              <a:solidFill>
                <a:srgbClr val="C00000"/>
              </a:solidFill>
              <a:sym typeface="Symbol" pitchFamily="18" charset="2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3365678" y="1911721"/>
            <a:ext cx="1828800" cy="419730"/>
          </a:xfrm>
          <a:prstGeom prst="rect">
            <a:avLst/>
          </a:prstGeom>
          <a:ln w="285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ts val="2700"/>
              </a:lnSpc>
            </a:pPr>
            <a:r>
              <a:rPr lang="en-US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</a:t>
            </a:r>
            <a:r>
              <a:rPr lang="en-US" sz="2000" b="1" baseline="-25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r>
              <a:rPr lang="en-US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R agonists </a:t>
            </a:r>
          </a:p>
        </p:txBody>
      </p:sp>
      <p:cxnSp>
        <p:nvCxnSpPr>
          <p:cNvPr id="63" name="Straight Arrow Connector 62"/>
          <p:cNvCxnSpPr>
            <a:cxnSpLocks/>
          </p:cNvCxnSpPr>
          <p:nvPr/>
        </p:nvCxnSpPr>
        <p:spPr>
          <a:xfrm>
            <a:off x="4794468" y="1066799"/>
            <a:ext cx="21609" cy="235547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cxnSp>
      <p:sp>
        <p:nvSpPr>
          <p:cNvPr id="78" name="Rectangle 77"/>
          <p:cNvSpPr/>
          <p:nvPr/>
        </p:nvSpPr>
        <p:spPr>
          <a:xfrm flipH="1">
            <a:off x="3251917" y="1362805"/>
            <a:ext cx="2888133" cy="430887"/>
          </a:xfrm>
          <a:prstGeom prst="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</a:pPr>
            <a:r>
              <a:rPr lang="en-US" dirty="0">
                <a:latin typeface="Bernard MT Condensed" pitchFamily="18" charset="0"/>
              </a:rPr>
              <a:t>4.</a:t>
            </a:r>
            <a:r>
              <a:rPr lang="en-US" dirty="0">
                <a:solidFill>
                  <a:srgbClr val="F3F3F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</a:rPr>
              <a:t> </a:t>
            </a:r>
            <a:r>
              <a:rPr lang="en-AU" sz="2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Hyperprolactinaemia</a:t>
            </a:r>
            <a:endParaRPr lang="en-AU" sz="2200" dirty="0">
              <a:ln w="12700">
                <a:solidFill>
                  <a:srgbClr val="8970A8"/>
                </a:solidFill>
              </a:ln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228599" y="5181600"/>
            <a:ext cx="4965879" cy="1077218"/>
          </a:xfrm>
          <a:prstGeom prst="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pc="-50" dirty="0">
                <a:latin typeface="Bernard MT Condensed" pitchFamily="18" charset="0"/>
              </a:rPr>
              <a:t>5. </a:t>
            </a:r>
            <a:r>
              <a:rPr lang="en-US" sz="2200" spc="-50" dirty="0"/>
              <a:t>POLYCYSTIC OVARIAN SYNDROME</a:t>
            </a:r>
            <a:r>
              <a:rPr lang="ar-SA" sz="2200" spc="-50" dirty="0"/>
              <a:t> </a:t>
            </a:r>
            <a:r>
              <a:rPr lang="en-US" sz="2200" spc="-50" dirty="0"/>
              <a:t>(PCOS)</a:t>
            </a:r>
          </a:p>
          <a:p>
            <a:r>
              <a:rPr lang="en-US" sz="2200" b="1" spc="-50" dirty="0">
                <a:latin typeface="Arial Narrow" panose="020B0606020202030204" pitchFamily="34" charset="0"/>
              </a:rPr>
              <a:t>    </a:t>
            </a:r>
            <a:r>
              <a:rPr lang="en-US" sz="2000" b="1" spc="-50" dirty="0">
                <a:solidFill>
                  <a:srgbClr val="C00000"/>
                </a:solidFill>
              </a:rPr>
              <a:t>Clomiphene, Tamoxifen</a:t>
            </a:r>
          </a:p>
          <a:p>
            <a:r>
              <a:rPr lang="en-US" sz="2000" b="1" spc="-50" dirty="0">
                <a:solidFill>
                  <a:srgbClr val="C00000"/>
                </a:solidFill>
              </a:rPr>
              <a:t>    Metformin 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28600" y="6390290"/>
            <a:ext cx="7082388" cy="369332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>
                <a:latin typeface="Arial Narrow" pitchFamily="34" charset="0"/>
              </a:rPr>
              <a:t>hMG</a:t>
            </a:r>
            <a:r>
              <a:rPr lang="en-US" dirty="0">
                <a:latin typeface="Arial Narrow" pitchFamily="34" charset="0"/>
              </a:rPr>
              <a:t>, Human Menopausal Gonadotrophin</a:t>
            </a:r>
            <a:r>
              <a:rPr lang="en-US" dirty="0">
                <a:latin typeface="Arial Narrow" pitchFamily="34" charset="0"/>
                <a:sym typeface="Wingdings 3"/>
              </a:rPr>
              <a:t>; </a:t>
            </a:r>
            <a:r>
              <a:rPr lang="en-US" dirty="0" err="1">
                <a:latin typeface="Arial Narrow" pitchFamily="34" charset="0"/>
              </a:rPr>
              <a:t>hCG</a:t>
            </a:r>
            <a:r>
              <a:rPr lang="en-US" dirty="0">
                <a:latin typeface="Arial Narrow" pitchFamily="34" charset="0"/>
              </a:rPr>
              <a:t>, Human Chorionic Gonadotrophin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8113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74" grpId="0" animBg="1"/>
      <p:bldP spid="58" grpId="0" animBg="1"/>
      <p:bldP spid="59" grpId="0" animBg="1"/>
      <p:bldP spid="60" grpId="0" animBg="1"/>
      <p:bldP spid="53" grpId="0" animBg="1"/>
      <p:bldP spid="55" grpId="0" animBg="1"/>
      <p:bldP spid="78" grpId="0" animBg="1"/>
      <p:bldP spid="3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256953" y="1801152"/>
            <a:ext cx="4953000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ts val="2500"/>
              </a:lnSpc>
              <a:buClr>
                <a:schemeClr val="tx1"/>
              </a:buClr>
              <a:buSzPct val="78000"/>
              <a:buFont typeface="Wingdings" panose="05000000000000000000" pitchFamily="2" charset="2"/>
              <a:buChar char="Ø"/>
            </a:pPr>
            <a:r>
              <a:rPr lang="en-US" sz="2000" dirty="0">
                <a:uFill>
                  <a:solidFill>
                    <a:srgbClr val="FA00FA"/>
                  </a:solidFill>
                </a:uFill>
                <a:sym typeface="Wingdings 3"/>
              </a:rPr>
              <a:t>Compete with estrogen on the hypothalamus and anterior pituitary gland</a:t>
            </a:r>
            <a:r>
              <a:rPr lang="en-US" sz="2000" dirty="0">
                <a:sym typeface="Wingdings 3"/>
              </a:rPr>
              <a:t>; </a:t>
            </a:r>
            <a:r>
              <a:rPr lang="en-US" sz="2000" dirty="0"/>
              <a:t>negative feed back of endogenous estrogen   </a:t>
            </a:r>
            <a:r>
              <a:rPr lang="en-US" sz="2000" dirty="0">
                <a:sym typeface="Wingdings 3"/>
              </a:rPr>
              <a:t> </a:t>
            </a:r>
            <a:r>
              <a:rPr lang="en-US" sz="2000" dirty="0" err="1">
                <a:sym typeface="Wingdings 3"/>
              </a:rPr>
              <a:t>GnRH</a:t>
            </a:r>
            <a:r>
              <a:rPr lang="en-US" sz="2000" dirty="0">
                <a:sym typeface="Wingdings 3"/>
              </a:rPr>
              <a:t> </a:t>
            </a:r>
          </a:p>
          <a:p>
            <a:pPr marL="342900" indent="-342900">
              <a:lnSpc>
                <a:spcPts val="2500"/>
              </a:lnSpc>
              <a:buClr>
                <a:schemeClr val="tx1"/>
              </a:buClr>
              <a:buSzPct val="78000"/>
              <a:buFont typeface="Wingdings" panose="05000000000000000000" pitchFamily="2" charset="2"/>
              <a:buChar char="Ø"/>
            </a:pPr>
            <a:r>
              <a:rPr lang="en-US" sz="2000" dirty="0">
                <a:sym typeface="Wingdings 3"/>
              </a:rPr>
              <a:t></a:t>
            </a:r>
            <a:r>
              <a:rPr lang="en-US" sz="2000" dirty="0"/>
              <a:t>production</a:t>
            </a:r>
            <a:r>
              <a:rPr lang="en-US" sz="2000" dirty="0">
                <a:sym typeface="Wingdings 3"/>
              </a:rPr>
              <a:t> of </a:t>
            </a:r>
            <a:r>
              <a:rPr lang="en-US" sz="2000" dirty="0"/>
              <a:t>FSH &amp; LH </a:t>
            </a:r>
            <a:r>
              <a:rPr lang="en-US" sz="2000" dirty="0">
                <a:sym typeface="Wingdings 3"/>
              </a:rPr>
              <a:t> OVULATION</a:t>
            </a:r>
            <a:endParaRPr lang="en-US" sz="2000" dirty="0"/>
          </a:p>
          <a:p>
            <a:pPr>
              <a:lnSpc>
                <a:spcPts val="2500"/>
              </a:lnSpc>
              <a:buClr>
                <a:srgbClr val="FA00FA"/>
              </a:buClr>
              <a:buSzPct val="78000"/>
            </a:pPr>
            <a:endParaRPr lang="en-US" sz="2400" b="1" dirty="0">
              <a:latin typeface="Arial Narrow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28600" y="764175"/>
            <a:ext cx="2133600" cy="4308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C00000"/>
                </a:solidFill>
              </a:rPr>
              <a:t>1. CLOMIPHENE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28600" y="1345287"/>
            <a:ext cx="2895600" cy="410112"/>
          </a:xfrm>
          <a:prstGeom prst="rect">
            <a:avLst/>
          </a:prstGeom>
          <a:noFill/>
          <a:ln w="28575">
            <a:noFill/>
          </a:ln>
          <a:effectLst/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</a:pPr>
            <a:r>
              <a:rPr lang="en-US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Pharmacological effects</a:t>
            </a:r>
          </a:p>
        </p:txBody>
      </p:sp>
      <p:sp>
        <p:nvSpPr>
          <p:cNvPr id="32" name="Rectangle 31"/>
          <p:cNvSpPr/>
          <p:nvPr/>
        </p:nvSpPr>
        <p:spPr>
          <a:xfrm>
            <a:off x="228600" y="228600"/>
            <a:ext cx="2362200" cy="438582"/>
          </a:xfrm>
          <a:prstGeom prst="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ts val="2700"/>
              </a:lnSpc>
            </a:pPr>
            <a:r>
              <a:rPr lang="en-US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ANTIESTROGENS</a:t>
            </a:r>
            <a:endParaRPr lang="en-US" sz="2400" b="1" dirty="0">
              <a:solidFill>
                <a:srgbClr val="F3F3F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4962528" y="670239"/>
            <a:ext cx="4110036" cy="3962400"/>
            <a:chOff x="4992756" y="457200"/>
            <a:chExt cx="4110036" cy="3962400"/>
          </a:xfrm>
        </p:grpSpPr>
        <p:grpSp>
          <p:nvGrpSpPr>
            <p:cNvPr id="38" name="Group 37"/>
            <p:cNvGrpSpPr/>
            <p:nvPr/>
          </p:nvGrpSpPr>
          <p:grpSpPr>
            <a:xfrm>
              <a:off x="4992756" y="457200"/>
              <a:ext cx="3258242" cy="3962400"/>
              <a:chOff x="4992756" y="2133600"/>
              <a:chExt cx="3258242" cy="3962400"/>
            </a:xfrm>
          </p:grpSpPr>
          <p:sp>
            <p:nvSpPr>
              <p:cNvPr id="12" name="Rectangle 3"/>
              <p:cNvSpPr txBox="1">
                <a:spLocks noChangeArrowheads="1"/>
              </p:cNvSpPr>
              <p:nvPr/>
            </p:nvSpPr>
            <p:spPr>
              <a:xfrm>
                <a:off x="4992756" y="2133600"/>
                <a:ext cx="2362200" cy="3962400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rmAutofit/>
              </a:bodyPr>
              <a:lstStyle/>
              <a:p>
                <a:pPr marL="342900" marR="0" lvl="0" indent="-342900" algn="ctr" defTabSz="914400" rtl="0" eaLnBrk="1" fontAlgn="auto" latinLnBrk="0" hangingPunct="1">
                  <a:lnSpc>
                    <a:spcPct val="8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Wingdings" pitchFamily="2" charset="2"/>
                  <a:buNone/>
                  <a:tabLst/>
                  <a:defRPr/>
                </a:pPr>
                <a:r>
                  <a:rPr kumimoji="0" lang="en-US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 Narrow" pitchFamily="34" charset="0"/>
                    <a:ea typeface="+mn-ea"/>
                    <a:cs typeface="+mn-cs"/>
                  </a:rPr>
                  <a:t>    Hypothalamus</a:t>
                </a:r>
                <a:br>
                  <a:rPr kumimoji="0" lang="en-US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 Narrow" pitchFamily="34" charset="0"/>
                    <a:ea typeface="+mn-ea"/>
                    <a:cs typeface="+mn-cs"/>
                  </a:rPr>
                </a:br>
                <a:r>
                  <a:rPr kumimoji="0" lang="en-US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Arial Narrow" pitchFamily="34" charset="0"/>
                    <a:ea typeface="+mn-ea"/>
                    <a:cs typeface="+mn-cs"/>
                    <a:sym typeface="Wingdings 3"/>
                  </a:rPr>
                  <a:t></a:t>
                </a:r>
                <a:endPara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Bernard MT Condensed" pitchFamily="18" charset="0"/>
                  <a:ea typeface="+mn-ea"/>
                  <a:cs typeface="Aharoni" pitchFamily="2" charset="-79"/>
                </a:endParaRPr>
              </a:p>
              <a:p>
                <a:pPr marL="342900" marR="0" lvl="0" indent="-342900" algn="ctr" defTabSz="914400" rtl="0" eaLnBrk="1" fontAlgn="auto" latinLnBrk="0" hangingPunct="1">
                  <a:lnSpc>
                    <a:spcPct val="8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Wingdings" pitchFamily="2" charset="2"/>
                  <a:buNone/>
                  <a:tabLst/>
                  <a:defRPr/>
                </a:pPr>
                <a:r>
                  <a:rPr kumimoji="0" lang="en-US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 Narrow" pitchFamily="34" charset="0"/>
                    <a:ea typeface="+mn-ea"/>
                    <a:cs typeface="Arial" pitchFamily="34" charset="0"/>
                  </a:rPr>
                  <a:t>     </a:t>
                </a:r>
                <a:r>
                  <a:rPr kumimoji="0" lang="en-US" sz="2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 Narrow" pitchFamily="34" charset="0"/>
                    <a:ea typeface="+mn-ea"/>
                    <a:cs typeface="+mn-cs"/>
                  </a:rPr>
                  <a:t>GnRH</a:t>
                </a:r>
                <a:endPara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endParaRPr>
              </a:p>
              <a:p>
                <a:pPr marL="342900" marR="0" lvl="0" indent="-342900" algn="ctr" defTabSz="914400" rtl="0" eaLnBrk="1" fontAlgn="auto" latinLnBrk="0" hangingPunct="1">
                  <a:lnSpc>
                    <a:spcPct val="8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Wingdings" pitchFamily="2" charset="2"/>
                  <a:buNone/>
                  <a:tabLst/>
                  <a:defRPr/>
                </a:pPr>
                <a:r>
                  <a:rPr kumimoji="0" lang="en-US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A00FA"/>
                    </a:solidFill>
                    <a:effectLst/>
                    <a:uLnTx/>
                    <a:uFillTx/>
                    <a:latin typeface="Arial Narrow" pitchFamily="34" charset="0"/>
                    <a:ea typeface="+mn-ea"/>
                    <a:cs typeface="+mn-cs"/>
                    <a:sym typeface="Wingdings 3"/>
                  </a:rPr>
                  <a:t>     </a:t>
                </a:r>
                <a:r>
                  <a:rPr kumimoji="0" lang="en-US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Arial Narrow" pitchFamily="34" charset="0"/>
                    <a:ea typeface="+mn-ea"/>
                    <a:cs typeface="+mn-cs"/>
                    <a:sym typeface="Wingdings 3"/>
                  </a:rPr>
                  <a:t></a:t>
                </a:r>
              </a:p>
              <a:p>
                <a:pPr marL="342900" marR="0" lvl="0" indent="-342900" algn="ctr" defTabSz="914400" rtl="0" eaLnBrk="1" fontAlgn="auto" latinLnBrk="0" hangingPunct="1">
                  <a:lnSpc>
                    <a:spcPct val="8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Wingdings" pitchFamily="2" charset="2"/>
                  <a:buNone/>
                  <a:tabLst/>
                  <a:defRPr/>
                </a:pPr>
                <a:r>
                  <a:rPr kumimoji="0" lang="en-US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 Narrow" pitchFamily="34" charset="0"/>
                    <a:ea typeface="+mn-ea"/>
                    <a:cs typeface="+mn-cs"/>
                  </a:rPr>
                  <a:t>   Anterior Pituitary</a:t>
                </a:r>
                <a:br>
                  <a:rPr kumimoji="0" lang="en-US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 Narrow" pitchFamily="34" charset="0"/>
                    <a:ea typeface="+mn-ea"/>
                    <a:cs typeface="+mn-cs"/>
                  </a:rPr>
                </a:br>
                <a:r>
                  <a:rPr kumimoji="0" lang="en-US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Arial Narrow" pitchFamily="34" charset="0"/>
                    <a:ea typeface="+mn-ea"/>
                    <a:cs typeface="+mn-cs"/>
                    <a:sym typeface="Wingdings 3"/>
                  </a:rPr>
                  <a:t></a:t>
                </a:r>
                <a:endPara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Arial" pitchFamily="34" charset="0"/>
                </a:endParaRPr>
              </a:p>
              <a:p>
                <a:pPr marL="342900" marR="0" lvl="0" indent="-342900" algn="ctr" defTabSz="914400" rtl="0" eaLnBrk="1" fontAlgn="auto" latinLnBrk="0" hangingPunct="1">
                  <a:lnSpc>
                    <a:spcPct val="8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Wingdings" pitchFamily="2" charset="2"/>
                  <a:buNone/>
                  <a:tabLst/>
                  <a:defRPr/>
                </a:pPr>
                <a:r>
                  <a:rPr kumimoji="0" lang="en-US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 Narrow" pitchFamily="34" charset="0"/>
                    <a:ea typeface="+mn-ea"/>
                    <a:cs typeface="+mn-cs"/>
                  </a:rPr>
                  <a:t>    FSH / LH</a:t>
                </a:r>
                <a:br>
                  <a:rPr kumimoji="0" lang="en-US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 Narrow" pitchFamily="34" charset="0"/>
                    <a:ea typeface="+mn-ea"/>
                    <a:cs typeface="+mn-cs"/>
                  </a:rPr>
                </a:br>
                <a:r>
                  <a:rPr kumimoji="0" lang="en-US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A00FA"/>
                    </a:solidFill>
                    <a:effectLst/>
                    <a:uLnTx/>
                    <a:uFillTx/>
                    <a:latin typeface="Arial Narrow" pitchFamily="34" charset="0"/>
                    <a:ea typeface="+mn-ea"/>
                    <a:cs typeface="+mn-cs"/>
                    <a:sym typeface="Wingdings 3"/>
                  </a:rPr>
                  <a:t> </a:t>
                </a:r>
                <a:r>
                  <a:rPr kumimoji="0" lang="en-US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Arial Narrow" pitchFamily="34" charset="0"/>
                    <a:ea typeface="+mn-ea"/>
                    <a:cs typeface="+mn-cs"/>
                    <a:sym typeface="Wingdings 3"/>
                  </a:rPr>
                  <a:t></a:t>
                </a:r>
                <a:endPara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Arial" pitchFamily="34" charset="0"/>
                </a:endParaRPr>
              </a:p>
              <a:p>
                <a:pPr marL="342900" marR="0" lvl="0" indent="-342900" algn="ctr" defTabSz="914400" rtl="0" eaLnBrk="1" fontAlgn="auto" latinLnBrk="0" hangingPunct="1">
                  <a:lnSpc>
                    <a:spcPct val="8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Wingdings" pitchFamily="2" charset="2"/>
                  <a:buNone/>
                  <a:tabLst/>
                  <a:defRPr/>
                </a:pPr>
                <a:r>
                  <a:rPr kumimoji="0" lang="en-US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 Narrow" pitchFamily="34" charset="0"/>
                    <a:ea typeface="+mn-ea"/>
                    <a:cs typeface="+mn-cs"/>
                  </a:rPr>
                  <a:t>       Ovary</a:t>
                </a:r>
              </a:p>
              <a:p>
                <a:pPr marL="342900" marR="0" lvl="0" indent="-342900" algn="ctr" defTabSz="914400" rtl="0" eaLnBrk="1" fontAlgn="auto" latinLnBrk="0" hangingPunct="1">
                  <a:lnSpc>
                    <a:spcPct val="8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Wingdings" pitchFamily="2" charset="2"/>
                  <a:buNone/>
                  <a:tabLst/>
                  <a:defRPr/>
                </a:pPr>
                <a:r>
                  <a:rPr kumimoji="0" lang="en-US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A00FA"/>
                    </a:solidFill>
                    <a:effectLst/>
                    <a:uLnTx/>
                    <a:uFillTx/>
                    <a:latin typeface="Arial Narrow" pitchFamily="34" charset="0"/>
                    <a:ea typeface="+mn-ea"/>
                    <a:cs typeface="+mn-cs"/>
                    <a:sym typeface="Wingdings 3"/>
                  </a:rPr>
                  <a:t>      </a:t>
                </a:r>
                <a:r>
                  <a:rPr kumimoji="0" lang="en-US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Arial Narrow" pitchFamily="34" charset="0"/>
                    <a:ea typeface="+mn-ea"/>
                    <a:cs typeface="+mn-cs"/>
                    <a:sym typeface="Wingdings 3"/>
                  </a:rPr>
                  <a:t></a:t>
                </a:r>
                <a:endPara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endParaRPr>
              </a:p>
              <a:p>
                <a:pPr marL="342900" marR="0" lvl="0" indent="-342900" algn="ctr" defTabSz="914400" rtl="0" eaLnBrk="1" fontAlgn="auto" latinLnBrk="0" hangingPunct="1">
                  <a:lnSpc>
                    <a:spcPct val="8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Wingdings" pitchFamily="2" charset="2"/>
                  <a:buNone/>
                  <a:tabLst/>
                  <a:defRPr/>
                </a:pPr>
                <a:r>
                  <a:rPr kumimoji="0" lang="en-US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 Narrow" pitchFamily="34" charset="0"/>
                    <a:ea typeface="+mn-ea"/>
                    <a:cs typeface="+mn-cs"/>
                  </a:rPr>
                  <a:t>     Estrogens</a:t>
                </a:r>
              </a:p>
              <a:p>
                <a:pPr marL="342900" marR="0" lvl="0" indent="-342900" algn="ctr" defTabSz="914400" rtl="0" eaLnBrk="1" fontAlgn="auto" latinLnBrk="0" hangingPunct="1">
                  <a:lnSpc>
                    <a:spcPct val="8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Wingdings" pitchFamily="2" charset="2"/>
                  <a:buNone/>
                  <a:tabLst/>
                  <a:defRPr/>
                </a:pPr>
                <a:r>
                  <a:rPr kumimoji="0" lang="en-US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 Narrow" pitchFamily="34" charset="0"/>
                    <a:ea typeface="+mn-ea"/>
                    <a:cs typeface="+mn-cs"/>
                  </a:rPr>
                  <a:t>      </a:t>
                </a:r>
                <a:r>
                  <a:rPr kumimoji="0" lang="en-US" sz="2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 Narrow" pitchFamily="34" charset="0"/>
                    <a:ea typeface="+mn-ea"/>
                    <a:cs typeface="+mn-cs"/>
                  </a:rPr>
                  <a:t>Progestins</a:t>
                </a:r>
                <a:r>
                  <a:rPr kumimoji="0" lang="en-US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 Narrow" pitchFamily="34" charset="0"/>
                    <a:ea typeface="+mn-ea"/>
                    <a:cs typeface="+mn-cs"/>
                  </a:rPr>
                  <a:t>  </a:t>
                </a:r>
              </a:p>
            </p:txBody>
          </p:sp>
          <p:grpSp>
            <p:nvGrpSpPr>
              <p:cNvPr id="13" name="Group 12"/>
              <p:cNvGrpSpPr/>
              <p:nvPr/>
            </p:nvGrpSpPr>
            <p:grpSpPr>
              <a:xfrm>
                <a:off x="7126356" y="2336442"/>
                <a:ext cx="838200" cy="3505200"/>
                <a:chOff x="6629400" y="1828800"/>
                <a:chExt cx="1491916" cy="3733800"/>
              </a:xfrm>
            </p:grpSpPr>
            <p:sp>
              <p:nvSpPr>
                <p:cNvPr id="14" name="Line 15"/>
                <p:cNvSpPr>
                  <a:spLocks noChangeShapeType="1"/>
                </p:cNvSpPr>
                <p:nvPr/>
              </p:nvSpPr>
              <p:spPr bwMode="auto">
                <a:xfrm>
                  <a:off x="7303168" y="5562600"/>
                  <a:ext cx="818147" cy="0"/>
                </a:xfrm>
                <a:prstGeom prst="line">
                  <a:avLst/>
                </a:prstGeom>
                <a:noFill/>
                <a:ln w="57150">
                  <a:solidFill>
                    <a:srgbClr val="002060"/>
                  </a:solidFill>
                  <a:prstDash val="sysDash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" name="Line 17"/>
                <p:cNvSpPr>
                  <a:spLocks noChangeShapeType="1"/>
                </p:cNvSpPr>
                <p:nvPr/>
              </p:nvSpPr>
              <p:spPr bwMode="auto">
                <a:xfrm flipH="1" flipV="1">
                  <a:off x="6629400" y="1828800"/>
                  <a:ext cx="1491916" cy="678873"/>
                </a:xfrm>
                <a:prstGeom prst="line">
                  <a:avLst/>
                </a:prstGeom>
                <a:noFill/>
                <a:ln w="57150">
                  <a:solidFill>
                    <a:srgbClr val="002060"/>
                  </a:solidFill>
                  <a:prstDash val="sysDash"/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" name="Line 18"/>
                <p:cNvSpPr>
                  <a:spLocks noChangeShapeType="1"/>
                </p:cNvSpPr>
                <p:nvPr/>
              </p:nvSpPr>
              <p:spPr bwMode="auto">
                <a:xfrm flipH="1">
                  <a:off x="6677526" y="2507673"/>
                  <a:ext cx="1443789" cy="424295"/>
                </a:xfrm>
                <a:prstGeom prst="line">
                  <a:avLst/>
                </a:prstGeom>
                <a:noFill/>
                <a:ln w="57150">
                  <a:solidFill>
                    <a:srgbClr val="002060"/>
                  </a:solidFill>
                  <a:prstDash val="sysDash"/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cxnSp>
            <p:nvCxnSpPr>
              <p:cNvPr id="23" name="Straight Connector 22"/>
              <p:cNvCxnSpPr/>
              <p:nvPr/>
            </p:nvCxnSpPr>
            <p:spPr>
              <a:xfrm rot="5400000">
                <a:off x="6529635" y="4406721"/>
                <a:ext cx="2869842" cy="1588"/>
              </a:xfrm>
              <a:prstGeom prst="line">
                <a:avLst/>
              </a:prstGeom>
              <a:noFill/>
              <a:ln w="57150">
                <a:solidFill>
                  <a:srgbClr val="002060"/>
                </a:solidFill>
                <a:prstDash val="sysDash"/>
                <a:round/>
                <a:headEnd/>
                <a:tailEnd/>
              </a:ln>
              <a:effectLst/>
            </p:spPr>
          </p:cxnSp>
          <p:sp>
            <p:nvSpPr>
              <p:cNvPr id="28" name="Text Box 19"/>
              <p:cNvSpPr txBox="1">
                <a:spLocks noChangeArrowheads="1"/>
              </p:cNvSpPr>
              <p:nvPr/>
            </p:nvSpPr>
            <p:spPr bwMode="auto">
              <a:xfrm flipH="1">
                <a:off x="7837914" y="4267200"/>
                <a:ext cx="413084" cy="369332"/>
              </a:xfrm>
              <a:prstGeom prst="rect">
                <a:avLst/>
              </a:prstGeom>
              <a:solidFill>
                <a:srgbClr val="E4FF97"/>
              </a:solidFill>
              <a:ln w="38100">
                <a:solidFill>
                  <a:srgbClr val="002060"/>
                </a:solidFill>
                <a:prstDash val="solid"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800" b="1"/>
                  <a:t>(-)</a:t>
                </a:r>
              </a:p>
            </p:txBody>
          </p:sp>
        </p:grpSp>
        <p:grpSp>
          <p:nvGrpSpPr>
            <p:cNvPr id="31" name="Group 30"/>
            <p:cNvGrpSpPr/>
            <p:nvPr/>
          </p:nvGrpSpPr>
          <p:grpSpPr>
            <a:xfrm>
              <a:off x="7126356" y="1981200"/>
              <a:ext cx="1976436" cy="523220"/>
              <a:chOff x="7010400" y="3352800"/>
              <a:chExt cx="1976436" cy="523220"/>
            </a:xfrm>
          </p:grpSpPr>
          <p:sp>
            <p:nvSpPr>
              <p:cNvPr id="34" name="Rectangle 33"/>
              <p:cNvSpPr/>
              <p:nvPr/>
            </p:nvSpPr>
            <p:spPr>
              <a:xfrm>
                <a:off x="7010400" y="3467636"/>
                <a:ext cx="1905000" cy="266164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7137042" y="3352800"/>
                <a:ext cx="609600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ym typeface="Wingdings"/>
                  </a:rPr>
                  <a:t></a:t>
                </a:r>
                <a:endParaRPr lang="en-US" sz="2800" dirty="0"/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7388942" y="3415663"/>
                <a:ext cx="1597894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Bernard MT Condensed" pitchFamily="18" charset="0"/>
                    <a:sym typeface="Wingdings 3"/>
                  </a:rPr>
                  <a:t></a:t>
                </a:r>
                <a:r>
                  <a:rPr lang="en-US" dirty="0" err="1">
                    <a:latin typeface="Bernard MT Condensed" pitchFamily="18" charset="0"/>
                  </a:rPr>
                  <a:t>Clomiphene</a:t>
                </a:r>
                <a:endParaRPr lang="en-US" dirty="0">
                  <a:latin typeface="Bernard MT Condensed" pitchFamily="18" charset="0"/>
                </a:endParaRPr>
              </a:p>
            </p:txBody>
          </p:sp>
        </p:grpSp>
      </p:grpSp>
      <p:sp>
        <p:nvSpPr>
          <p:cNvPr id="37" name="TextBox 36"/>
          <p:cNvSpPr txBox="1"/>
          <p:nvPr/>
        </p:nvSpPr>
        <p:spPr>
          <a:xfrm>
            <a:off x="213073" y="4469828"/>
            <a:ext cx="8792816" cy="1374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ts val="2500"/>
              </a:lnSpc>
              <a:buClr>
                <a:srgbClr val="000000"/>
              </a:buClr>
              <a:buSzPct val="74000"/>
              <a:buFont typeface="Wingdings" panose="05000000000000000000" pitchFamily="2" charset="2"/>
              <a:buChar char="Ø"/>
            </a:pPr>
            <a:r>
              <a:rPr lang="en-US" sz="2000" dirty="0"/>
              <a:t>Female infertility; </a:t>
            </a:r>
          </a:p>
          <a:p>
            <a:pPr marL="342900" lvl="0" indent="-342900">
              <a:lnSpc>
                <a:spcPts val="2500"/>
              </a:lnSpc>
              <a:buClr>
                <a:srgbClr val="000000"/>
              </a:buClr>
              <a:buSzPct val="74000"/>
              <a:buFont typeface="Wingdings" panose="05000000000000000000" pitchFamily="2" charset="2"/>
              <a:buChar char="Ø"/>
            </a:pPr>
            <a:r>
              <a:rPr lang="en-US" sz="2000" dirty="0"/>
              <a:t>not due to ovarian or pituitary failure </a:t>
            </a:r>
            <a:r>
              <a:rPr lang="en-US" sz="2000" dirty="0">
                <a:sym typeface="Wingdings 3"/>
              </a:rPr>
              <a:t> </a:t>
            </a:r>
            <a:r>
              <a:rPr lang="en-AU" sz="2000" dirty="0">
                <a:ln w="12700">
                  <a:solidFill>
                    <a:srgbClr val="8970A8"/>
                  </a:solidFill>
                </a:ln>
              </a:rPr>
              <a:t>Normogonadotrophic</a:t>
            </a:r>
            <a:r>
              <a:rPr lang="en-US" sz="2000" dirty="0"/>
              <a:t> </a:t>
            </a:r>
          </a:p>
          <a:p>
            <a:pPr marL="342900" indent="-342900">
              <a:lnSpc>
                <a:spcPts val="2500"/>
              </a:lnSpc>
              <a:buClr>
                <a:srgbClr val="000000"/>
              </a:buClr>
              <a:buSzPct val="74000"/>
              <a:buFont typeface="Wingdings" panose="05000000000000000000" pitchFamily="2" charset="2"/>
              <a:buChar char="Ø"/>
            </a:pPr>
            <a:r>
              <a:rPr lang="en-US" sz="2000" dirty="0"/>
              <a:t>The success rate for </a:t>
            </a:r>
            <a:r>
              <a:rPr lang="en-US" sz="2000" dirty="0">
                <a:cs typeface="Times New Roman" pitchFamily="18" charset="0"/>
              </a:rPr>
              <a:t>ovulation</a:t>
            </a:r>
            <a:r>
              <a:rPr lang="en-US" sz="2000" dirty="0">
                <a:sym typeface="Wingdings 3"/>
              </a:rPr>
              <a:t> </a:t>
            </a:r>
            <a:r>
              <a:rPr lang="en-US" sz="2000" dirty="0">
                <a:cs typeface="Times New Roman" pitchFamily="18" charset="0"/>
              </a:rPr>
              <a:t>80% &amp; pregnancy </a:t>
            </a:r>
            <a:r>
              <a:rPr lang="en-US" sz="2000" dirty="0">
                <a:sym typeface="Wingdings 3"/>
              </a:rPr>
              <a:t></a:t>
            </a:r>
            <a:r>
              <a:rPr lang="en-US" sz="2000" dirty="0">
                <a:cs typeface="Times New Roman" pitchFamily="18" charset="0"/>
              </a:rPr>
              <a:t>40% . </a:t>
            </a:r>
          </a:p>
          <a:p>
            <a:pPr>
              <a:lnSpc>
                <a:spcPts val="2500"/>
              </a:lnSpc>
              <a:buClr>
                <a:srgbClr val="FF00FF"/>
              </a:buClr>
              <a:buSzPct val="74000"/>
            </a:pPr>
            <a:r>
              <a:rPr lang="en-US" sz="2400" b="1" dirty="0">
                <a:latin typeface="Arial Narrow" pitchFamily="34" charset="0"/>
                <a:cs typeface="Times New Roman" pitchFamily="18" charset="0"/>
              </a:rPr>
              <a:t> </a:t>
            </a:r>
            <a:endParaRPr lang="en-US" sz="2400" b="1" dirty="0">
              <a:latin typeface="Arial Narrow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56953" y="4028269"/>
            <a:ext cx="1377696" cy="425758"/>
          </a:xfrm>
          <a:prstGeom prst="rect">
            <a:avLst/>
          </a:prstGeom>
          <a:noFill/>
          <a:ln w="28575">
            <a:noFill/>
          </a:ln>
          <a:effectLst/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</a:pPr>
            <a:r>
              <a:rPr lang="en-US" sz="2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Indication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/>
          <p:cNvSpPr txBox="1"/>
          <p:nvPr/>
        </p:nvSpPr>
        <p:spPr>
          <a:xfrm>
            <a:off x="198784" y="298862"/>
            <a:ext cx="3382616" cy="425758"/>
          </a:xfrm>
          <a:prstGeom prst="rect">
            <a:avLst/>
          </a:prstGeom>
          <a:noFill/>
          <a:ln w="28575">
            <a:noFill/>
          </a:ln>
          <a:effectLst/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</a:pPr>
            <a:r>
              <a:rPr lang="en-US" sz="22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Method of administration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98784" y="832262"/>
            <a:ext cx="4601816" cy="2477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ts val="2500"/>
              </a:lnSpc>
              <a:buFont typeface="Wingdings" panose="05000000000000000000" pitchFamily="2" charset="2"/>
              <a:buChar char="Ø"/>
            </a:pPr>
            <a:r>
              <a:rPr lang="en-US" sz="2000" dirty="0" err="1"/>
              <a:t>Clomiphene</a:t>
            </a:r>
            <a:r>
              <a:rPr lang="en-US" sz="2000" dirty="0"/>
              <a:t> given </a:t>
            </a:r>
            <a:r>
              <a:rPr lang="en-US" sz="2000" dirty="0">
                <a:sym typeface="Wingdings 3"/>
              </a:rPr>
              <a:t> </a:t>
            </a:r>
            <a:r>
              <a:rPr lang="en-US" sz="2000" dirty="0">
                <a:solidFill>
                  <a:srgbClr val="C00000"/>
                </a:solidFill>
              </a:rPr>
              <a:t>50 mg/d </a:t>
            </a:r>
            <a:r>
              <a:rPr lang="en-US" sz="2000" dirty="0"/>
              <a:t>for 5 days from 5</a:t>
            </a:r>
            <a:r>
              <a:rPr lang="en-US" sz="2000" baseline="30000" dirty="0"/>
              <a:t>th</a:t>
            </a:r>
            <a:r>
              <a:rPr lang="en-US" sz="2000" dirty="0"/>
              <a:t> day of the cycle to the 10</a:t>
            </a:r>
            <a:r>
              <a:rPr lang="en-US" sz="2000" baseline="30000" dirty="0"/>
              <a:t>th</a:t>
            </a:r>
            <a:r>
              <a:rPr lang="en-US" sz="2000" dirty="0"/>
              <a:t> day. </a:t>
            </a:r>
          </a:p>
          <a:p>
            <a:pPr marL="342900" indent="-342900">
              <a:lnSpc>
                <a:spcPts val="2500"/>
              </a:lnSpc>
              <a:buFont typeface="Wingdings" panose="05000000000000000000" pitchFamily="2" charset="2"/>
              <a:buChar char="Ø"/>
            </a:pPr>
            <a:r>
              <a:rPr lang="en-US" sz="2000" dirty="0"/>
              <a:t>If no response give </a:t>
            </a:r>
            <a:r>
              <a:rPr lang="en-US" sz="2000" dirty="0">
                <a:solidFill>
                  <a:srgbClr val="C00000"/>
                </a:solidFill>
              </a:rPr>
              <a:t>100 mg </a:t>
            </a:r>
            <a:r>
              <a:rPr lang="en-US" sz="2000" dirty="0"/>
              <a:t>for 5 days again from 5</a:t>
            </a:r>
            <a:r>
              <a:rPr lang="en-US" sz="2000" baseline="30000" dirty="0"/>
              <a:t>th</a:t>
            </a:r>
            <a:r>
              <a:rPr lang="en-US" sz="2000" dirty="0"/>
              <a:t> to 10</a:t>
            </a:r>
            <a:r>
              <a:rPr lang="en-US" sz="2000" baseline="30000" dirty="0"/>
              <a:t>th</a:t>
            </a:r>
            <a:r>
              <a:rPr lang="en-US" sz="2000" dirty="0"/>
              <a:t> day</a:t>
            </a:r>
          </a:p>
          <a:p>
            <a:pPr marL="342900" indent="-342900">
              <a:lnSpc>
                <a:spcPts val="2500"/>
              </a:lnSpc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sz="2000" dirty="0"/>
              <a:t>Each dose can be repeated not more than 3 cycles.</a:t>
            </a:r>
          </a:p>
        </p:txBody>
      </p:sp>
      <p:sp>
        <p:nvSpPr>
          <p:cNvPr id="71" name="Rectangle 70"/>
          <p:cNvSpPr/>
          <p:nvPr/>
        </p:nvSpPr>
        <p:spPr>
          <a:xfrm>
            <a:off x="381000" y="3829050"/>
            <a:ext cx="4267200" cy="2015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ts val="2500"/>
              </a:lnSpc>
              <a:buClr>
                <a:srgbClr val="FF00FF"/>
              </a:buClr>
              <a:buSzPct val="74000"/>
            </a:pPr>
            <a:r>
              <a:rPr lang="en-US" sz="2400" dirty="0">
                <a:latin typeface="Arial Narrow" pitchFamily="34" charset="0"/>
                <a:cs typeface="Times New Roman" pitchFamily="18" charset="0"/>
              </a:rPr>
              <a:t>1. Hot Flushes &amp; breast tenderness </a:t>
            </a:r>
          </a:p>
          <a:p>
            <a:pPr marL="457200" indent="-457200">
              <a:lnSpc>
                <a:spcPts val="2500"/>
              </a:lnSpc>
              <a:buClr>
                <a:srgbClr val="FF00FF"/>
              </a:buClr>
              <a:buSzPct val="74000"/>
            </a:pPr>
            <a:r>
              <a:rPr lang="en-US" sz="2400" dirty="0">
                <a:latin typeface="Arial Narrow" pitchFamily="34" charset="0"/>
                <a:cs typeface="Times New Roman" pitchFamily="18" charset="0"/>
              </a:rPr>
              <a:t>2. Gastric upset (nausea and vomiting) </a:t>
            </a:r>
          </a:p>
          <a:p>
            <a:pPr>
              <a:lnSpc>
                <a:spcPts val="2500"/>
              </a:lnSpc>
              <a:buClr>
                <a:srgbClr val="FF00FF"/>
              </a:buClr>
              <a:buSzPct val="74000"/>
            </a:pPr>
            <a:r>
              <a:rPr lang="en-US" sz="2400" dirty="0">
                <a:latin typeface="Arial Narrow" pitchFamily="34" charset="0"/>
                <a:cs typeface="Times New Roman" pitchFamily="18" charset="0"/>
              </a:rPr>
              <a:t>3. Visual disturbances (reversible) </a:t>
            </a:r>
          </a:p>
          <a:p>
            <a:pPr>
              <a:lnSpc>
                <a:spcPts val="2500"/>
              </a:lnSpc>
              <a:buClr>
                <a:srgbClr val="FF00FF"/>
              </a:buClr>
              <a:buSzPct val="74000"/>
            </a:pPr>
            <a:r>
              <a:rPr lang="en-US" sz="2400" dirty="0">
                <a:latin typeface="Arial Narrow" pitchFamily="34" charset="0"/>
                <a:cs typeface="Times New Roman" pitchFamily="18" charset="0"/>
              </a:rPr>
              <a:t>4. </a:t>
            </a:r>
            <a:r>
              <a:rPr lang="en-US" sz="2400" dirty="0">
                <a:latin typeface="Arial Narrow" pitchFamily="34" charset="0"/>
                <a:sym typeface="Wingdings 3"/>
              </a:rPr>
              <a:t> </a:t>
            </a:r>
            <a:r>
              <a:rPr lang="en-US" sz="2400" dirty="0">
                <a:latin typeface="Arial Narrow" pitchFamily="34" charset="0"/>
                <a:cs typeface="Times New Roman" pitchFamily="18" charset="0"/>
              </a:rPr>
              <a:t>nervous tension &amp; depression</a:t>
            </a:r>
          </a:p>
          <a:p>
            <a:pPr>
              <a:lnSpc>
                <a:spcPts val="2500"/>
              </a:lnSpc>
              <a:buClr>
                <a:srgbClr val="FF00FF"/>
              </a:buClr>
              <a:buSzPct val="74000"/>
            </a:pPr>
            <a:r>
              <a:rPr lang="en-US" sz="2400" dirty="0">
                <a:latin typeface="Arial Narrow" pitchFamily="34" charset="0"/>
                <a:cs typeface="Times New Roman" pitchFamily="18" charset="0"/>
              </a:rPr>
              <a:t>5. Skin rashes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381000" y="3505200"/>
            <a:ext cx="838200" cy="425758"/>
          </a:xfrm>
          <a:prstGeom prst="rect">
            <a:avLst/>
          </a:prstGeom>
          <a:noFill/>
          <a:ln w="28575">
            <a:noFill/>
          </a:ln>
          <a:effectLst/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</a:pPr>
            <a:r>
              <a:rPr lang="en-US" sz="2200" b="1" dirty="0">
                <a:solidFill>
                  <a:srgbClr val="C00000"/>
                </a:solidFill>
              </a:rPr>
              <a:t>ADRs</a:t>
            </a:r>
          </a:p>
        </p:txBody>
      </p:sp>
      <p:sp>
        <p:nvSpPr>
          <p:cNvPr id="73" name="Rectangle 72"/>
          <p:cNvSpPr/>
          <p:nvPr/>
        </p:nvSpPr>
        <p:spPr>
          <a:xfrm>
            <a:off x="5029199" y="3810000"/>
            <a:ext cx="4189341" cy="32983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  <a:buClr>
                <a:srgbClr val="FF00FF"/>
              </a:buClr>
              <a:buSzPct val="74000"/>
            </a:pPr>
            <a:r>
              <a:rPr lang="en-US" sz="2400" dirty="0">
                <a:latin typeface="Arial Narrow" pitchFamily="34" charset="0"/>
                <a:cs typeface="Times New Roman" pitchFamily="18" charset="0"/>
              </a:rPr>
              <a:t>6. Fatigue </a:t>
            </a:r>
          </a:p>
          <a:p>
            <a:pPr>
              <a:lnSpc>
                <a:spcPts val="2500"/>
              </a:lnSpc>
              <a:buClr>
                <a:srgbClr val="FF00FF"/>
              </a:buClr>
              <a:buSzPct val="74000"/>
            </a:pPr>
            <a:r>
              <a:rPr lang="en-US" sz="2400" dirty="0">
                <a:latin typeface="Arial Narrow" pitchFamily="34" charset="0"/>
                <a:cs typeface="Times New Roman" pitchFamily="18" charset="0"/>
              </a:rPr>
              <a:t>7. Weight gain </a:t>
            </a:r>
          </a:p>
          <a:p>
            <a:pPr>
              <a:lnSpc>
                <a:spcPts val="2500"/>
              </a:lnSpc>
              <a:buClr>
                <a:srgbClr val="FF00FF"/>
              </a:buClr>
              <a:buSzPct val="74000"/>
            </a:pPr>
            <a:r>
              <a:rPr lang="en-US" sz="2400" dirty="0">
                <a:latin typeface="Arial Narrow" pitchFamily="34" charset="0"/>
                <a:cs typeface="Times New Roman" pitchFamily="18" charset="0"/>
              </a:rPr>
              <a:t>8. Hair loss (reversible)</a:t>
            </a:r>
          </a:p>
          <a:p>
            <a:pPr>
              <a:lnSpc>
                <a:spcPts val="2500"/>
              </a:lnSpc>
              <a:buClr>
                <a:srgbClr val="FF00FF"/>
              </a:buClr>
              <a:buSzPct val="74000"/>
            </a:pPr>
            <a:r>
              <a:rPr lang="en-US" sz="2400" dirty="0">
                <a:latin typeface="Arial Narrow" pitchFamily="34" charset="0"/>
                <a:cs typeface="Times New Roman" pitchFamily="18" charset="0"/>
              </a:rPr>
              <a:t>9. Hyperstimulation of the ovaries &amp; high incidence of multiple birth(75% twins). </a:t>
            </a:r>
          </a:p>
          <a:p>
            <a:pPr>
              <a:lnSpc>
                <a:spcPts val="2500"/>
              </a:lnSpc>
              <a:buClr>
                <a:srgbClr val="FF00FF"/>
              </a:buClr>
              <a:buSzPct val="74000"/>
            </a:pPr>
            <a:endParaRPr lang="en-US" sz="2400" b="1" dirty="0">
              <a:latin typeface="Arial Narrow" pitchFamily="34" charset="0"/>
              <a:cs typeface="Times New Roman" pitchFamily="18" charset="0"/>
            </a:endParaRPr>
          </a:p>
          <a:p>
            <a:pPr>
              <a:lnSpc>
                <a:spcPts val="2500"/>
              </a:lnSpc>
              <a:buClr>
                <a:srgbClr val="FF00FF"/>
              </a:buClr>
              <a:buSzPct val="74000"/>
            </a:pPr>
            <a:r>
              <a:rPr lang="en-US" sz="2400" b="1" dirty="0">
                <a:latin typeface="Arial Narrow" pitchFamily="34" charset="0"/>
                <a:cs typeface="Times New Roman" pitchFamily="18" charset="0"/>
              </a:rPr>
              <a:t>       </a:t>
            </a:r>
          </a:p>
          <a:p>
            <a:pPr>
              <a:lnSpc>
                <a:spcPts val="2500"/>
              </a:lnSpc>
              <a:buClr>
                <a:srgbClr val="FF00FF"/>
              </a:buClr>
              <a:buSzPct val="74000"/>
            </a:pPr>
            <a:r>
              <a:rPr lang="en-US" sz="2400" b="1" dirty="0">
                <a:latin typeface="Arial Narrow" pitchFamily="34" charset="0"/>
                <a:cs typeface="Times New Roman" pitchFamily="18" charset="0"/>
              </a:rPr>
              <a:t>           </a:t>
            </a:r>
          </a:p>
          <a:p>
            <a:pPr>
              <a:lnSpc>
                <a:spcPts val="2500"/>
              </a:lnSpc>
              <a:buClr>
                <a:srgbClr val="FF00FF"/>
              </a:buClr>
              <a:buSzPct val="74000"/>
            </a:pPr>
            <a:r>
              <a:rPr lang="en-US" sz="2400" b="1" dirty="0">
                <a:latin typeface="Arial Narrow" pitchFamily="34" charset="0"/>
                <a:cs typeface="Times New Roman" pitchFamily="18" charset="0"/>
              </a:rPr>
              <a:t>           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1303026"/>
              </p:ext>
            </p:extLst>
          </p:nvPr>
        </p:nvGraphicFramePr>
        <p:xfrm>
          <a:off x="2971800" y="-1831395"/>
          <a:ext cx="7067759" cy="56413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5943600" imgH="4753127" progId="Word.Document.12">
                  <p:embed/>
                </p:oleObj>
              </mc:Choice>
              <mc:Fallback>
                <p:oleObj name="Document" r:id="rId3" imgW="5943600" imgH="4753127" progId="Word.Document.12">
                  <p:embed/>
                  <p:pic>
                    <p:nvPicPr>
                      <p:cNvPr id="0" name="Picture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-1831395"/>
                        <a:ext cx="7067759" cy="564139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250371" y="1067465"/>
            <a:ext cx="8763000" cy="7335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en-US" sz="2400" b="1" dirty="0">
                <a:latin typeface="Arial Narrow" pitchFamily="34" charset="0"/>
              </a:rPr>
              <a:t>Is similar &amp; alternative to clomiphene</a:t>
            </a:r>
            <a:endParaRPr lang="en-US" sz="2400" b="1" dirty="0">
              <a:solidFill>
                <a:srgbClr val="F200F2"/>
              </a:solidFill>
              <a:latin typeface="Arial Narrow" pitchFamily="34" charset="0"/>
            </a:endParaRPr>
          </a:p>
          <a:p>
            <a:pPr>
              <a:lnSpc>
                <a:spcPts val="2500"/>
              </a:lnSpc>
            </a:pPr>
            <a:endParaRPr lang="en-US" sz="2400" dirty="0">
              <a:solidFill>
                <a:srgbClr val="F200F2"/>
              </a:solidFill>
              <a:latin typeface="Arial Narrow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39486" y="1775896"/>
            <a:ext cx="8534400" cy="26571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  <a:buClr>
                <a:srgbClr val="000000"/>
              </a:buClr>
              <a:buSzPct val="83000"/>
              <a:buFont typeface="Wingdings" pitchFamily="2" charset="2"/>
              <a:buChar char="Ø"/>
            </a:pPr>
            <a:r>
              <a:rPr lang="en-US" sz="2400" b="1" dirty="0">
                <a:latin typeface="Arial Narrow" pitchFamily="34" charset="0"/>
              </a:rPr>
              <a:t> It is a good alternative to clomiphene in women with PCOS and clomiphene- resistant cases.</a:t>
            </a:r>
          </a:p>
          <a:p>
            <a:pPr>
              <a:lnSpc>
                <a:spcPts val="2500"/>
              </a:lnSpc>
              <a:buClr>
                <a:srgbClr val="000000"/>
              </a:buClr>
              <a:buSzPct val="83000"/>
              <a:buFont typeface="Wingdings" pitchFamily="2" charset="2"/>
              <a:buChar char="Ø"/>
            </a:pPr>
            <a:endParaRPr lang="en-US" sz="2400" b="1" dirty="0">
              <a:latin typeface="Arial Narrow" pitchFamily="34" charset="0"/>
            </a:endParaRPr>
          </a:p>
          <a:p>
            <a:pPr>
              <a:lnSpc>
                <a:spcPts val="2500"/>
              </a:lnSpc>
              <a:buClr>
                <a:srgbClr val="000000"/>
              </a:buClr>
              <a:buSzPct val="83000"/>
              <a:buFont typeface="Wingdings" pitchFamily="2" charset="2"/>
              <a:buChar char="Ø"/>
            </a:pPr>
            <a:r>
              <a:rPr lang="en-US" sz="2400" b="1" dirty="0">
                <a:latin typeface="Arial Narrow" pitchFamily="34" charset="0"/>
              </a:rPr>
              <a:t> Used in palliative treatment of estrogen receptor- positive breast cancer.</a:t>
            </a:r>
          </a:p>
          <a:p>
            <a:pPr>
              <a:lnSpc>
                <a:spcPts val="2500"/>
              </a:lnSpc>
              <a:buClr>
                <a:srgbClr val="FA00FA"/>
              </a:buClr>
              <a:buSzPct val="83000"/>
              <a:buFont typeface="Wingdings" pitchFamily="2" charset="2"/>
              <a:buChar char="Ø"/>
            </a:pPr>
            <a:endParaRPr lang="en-US" sz="2400" b="1" i="1" dirty="0">
              <a:latin typeface="Arial Narrow" pitchFamily="34" charset="0"/>
            </a:endParaRPr>
          </a:p>
          <a:p>
            <a:pPr>
              <a:lnSpc>
                <a:spcPts val="2500"/>
              </a:lnSpc>
              <a:buClr>
                <a:srgbClr val="FA00FA"/>
              </a:buClr>
              <a:buSzPct val="83000"/>
            </a:pPr>
            <a:r>
              <a:rPr lang="en-US" sz="2800" b="1" i="1" dirty="0">
                <a:solidFill>
                  <a:srgbClr val="C00000"/>
                </a:solidFill>
                <a:latin typeface="Arial Narrow" pitchFamily="34" charset="0"/>
              </a:rPr>
              <a:t>But why not clomiphene?</a:t>
            </a:r>
          </a:p>
          <a:p>
            <a:pPr>
              <a:lnSpc>
                <a:spcPts val="2500"/>
              </a:lnSpc>
              <a:buClr>
                <a:srgbClr val="FA00FA"/>
              </a:buClr>
              <a:buSzPct val="83000"/>
            </a:pPr>
            <a:endParaRPr lang="en-US" sz="2200" b="1" i="1" dirty="0">
              <a:latin typeface="Arial Narrow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8600" y="381000"/>
            <a:ext cx="21336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2. TAMOXIFEN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ectangle 60"/>
          <p:cNvSpPr/>
          <p:nvPr/>
        </p:nvSpPr>
        <p:spPr>
          <a:xfrm>
            <a:off x="5638800" y="1219200"/>
            <a:ext cx="2819400" cy="1371600"/>
          </a:xfrm>
          <a:prstGeom prst="rect">
            <a:avLst/>
          </a:prstGeom>
          <a:solidFill>
            <a:srgbClr val="CCFFFF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/>
          <p:cNvSpPr/>
          <p:nvPr/>
        </p:nvSpPr>
        <p:spPr>
          <a:xfrm>
            <a:off x="5638800" y="2667000"/>
            <a:ext cx="2819400" cy="1295400"/>
          </a:xfrm>
          <a:prstGeom prst="rect">
            <a:avLst/>
          </a:prstGeom>
          <a:solidFill>
            <a:srgbClr val="CCFF66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6" name="Picture 4" descr="http://3.bp.blogspot.com/_gdUOaDXBVdY/SBsur-9K08I/AAAAAAAAFqQ/g-sBCHd5j_M/s400/fertilized_ovum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50907" y="63693"/>
            <a:ext cx="1064916" cy="1079307"/>
          </a:xfrm>
          <a:prstGeom prst="rect">
            <a:avLst/>
          </a:prstGeom>
          <a:noFill/>
        </p:spPr>
      </p:pic>
      <p:grpSp>
        <p:nvGrpSpPr>
          <p:cNvPr id="2" name="Group 51"/>
          <p:cNvGrpSpPr/>
          <p:nvPr/>
        </p:nvGrpSpPr>
        <p:grpSpPr>
          <a:xfrm>
            <a:off x="5257800" y="1194516"/>
            <a:ext cx="3581400" cy="4876800"/>
            <a:chOff x="4992756" y="1194516"/>
            <a:chExt cx="3846444" cy="4876800"/>
          </a:xfrm>
        </p:grpSpPr>
        <p:sp>
          <p:nvSpPr>
            <p:cNvPr id="24" name="Rectangle 3"/>
            <p:cNvSpPr txBox="1">
              <a:spLocks noChangeArrowheads="1"/>
            </p:cNvSpPr>
            <p:nvPr/>
          </p:nvSpPr>
          <p:spPr>
            <a:xfrm>
              <a:off x="4992756" y="1194516"/>
              <a:ext cx="2788642" cy="4876800"/>
            </a:xfrm>
            <a:prstGeom prst="rect">
              <a:avLst/>
            </a:prstGeom>
            <a:ln>
              <a:solidFill>
                <a:srgbClr val="002060"/>
              </a:solidFill>
            </a:ln>
          </p:spPr>
          <p:txBody>
            <a:bodyPr vert="horz" lIns="91440" tIns="45720" rIns="91440" bIns="45720" rtlCol="0">
              <a:normAutofit/>
            </a:bodyPr>
            <a:lstStyle/>
            <a:p>
              <a:pPr marL="342900" marR="0" lvl="0" indent="-342900" algn="ctr" defTabSz="914400" rtl="0" eaLnBrk="1" fontAlgn="auto" latinLnBrk="0" hangingPunct="1">
                <a:spcBef>
                  <a:spcPts val="3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    Hypothalamus</a:t>
              </a:r>
              <a:b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</a:b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  <a:sym typeface="Wingdings 3"/>
                </a:rPr>
                <a:t></a:t>
              </a:r>
              <a:endPara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Bernard MT Condensed" pitchFamily="18" charset="0"/>
                <a:ea typeface="+mn-ea"/>
                <a:cs typeface="Aharoni" pitchFamily="2" charset="-79"/>
              </a:endParaRPr>
            </a:p>
            <a:p>
              <a:pPr marL="342900" marR="0" lvl="0" indent="-342900" algn="ctr" defTabSz="914400" rtl="0" eaLnBrk="1" fontAlgn="auto" latinLnBrk="0" hangingPunct="1">
                <a:spcBef>
                  <a:spcPts val="3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Arial" pitchFamily="34" charset="0"/>
                </a:rPr>
                <a:t>     </a:t>
              </a:r>
              <a:r>
                <a:rPr kumimoji="0" lang="en-US" sz="22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GnRH</a:t>
              </a:r>
              <a:endPara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  <a:p>
              <a:pPr marL="342900" marR="0" lvl="0" indent="-342900" algn="ctr" defTabSz="914400" rtl="0" eaLnBrk="1" fontAlgn="auto" latinLnBrk="0" hangingPunct="1">
                <a:spcBef>
                  <a:spcPts val="3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FA00FA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  <a:sym typeface="Wingdings 3"/>
                </a:rPr>
                <a:t>     </a:t>
              </a: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  <a:sym typeface="Wingdings 3"/>
                </a:rPr>
                <a:t></a:t>
              </a:r>
            </a:p>
            <a:p>
              <a:pPr marL="342900" marR="0" lvl="0" indent="-342900" algn="ctr" defTabSz="914400" rtl="0" eaLnBrk="1" fontAlgn="auto" latinLnBrk="0" hangingPunct="1">
                <a:spcBef>
                  <a:spcPts val="3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   Anterior Pituitary</a:t>
              </a:r>
              <a:b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</a:b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  <a:sym typeface="Wingdings 3"/>
                </a:rPr>
                <a:t></a:t>
              </a:r>
              <a:endPara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pitchFamily="34" charset="0"/>
              </a:endParaRPr>
            </a:p>
            <a:p>
              <a:pPr marL="342900" marR="0" lvl="0" indent="-342900" algn="ctr" defTabSz="914400" rtl="0" eaLnBrk="1" fontAlgn="auto" latinLnBrk="0" hangingPunct="1">
                <a:spcBef>
                  <a:spcPts val="3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    FSH / LH</a:t>
              </a:r>
              <a:b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</a:b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FA00FA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  <a:sym typeface="Wingdings 3"/>
                </a:rPr>
                <a:t> </a:t>
              </a: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  <a:sym typeface="Wingdings 3"/>
                </a:rPr>
                <a:t></a:t>
              </a:r>
              <a:endPara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pitchFamily="34" charset="0"/>
              </a:endParaRPr>
            </a:p>
            <a:p>
              <a:pPr marL="342900" marR="0" lvl="0" indent="-342900" algn="ctr" defTabSz="914400" rtl="0" eaLnBrk="1" fontAlgn="auto" latinLnBrk="0" hangingPunct="1">
                <a:spcBef>
                  <a:spcPts val="3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       Ovary</a:t>
              </a:r>
            </a:p>
            <a:p>
              <a:pPr marL="342900" marR="0" lvl="0" indent="-342900" algn="ctr" defTabSz="914400" rtl="0" eaLnBrk="1" fontAlgn="auto" latinLnBrk="0" hangingPunct="1">
                <a:spcBef>
                  <a:spcPts val="3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FA00FA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  <a:sym typeface="Wingdings 3"/>
                </a:rPr>
                <a:t>      </a:t>
              </a: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  <a:sym typeface="Wingdings 3"/>
                </a:rPr>
                <a:t></a:t>
              </a:r>
              <a:endPara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  <a:p>
              <a:pPr marL="342900" marR="0" lvl="0" indent="-342900" algn="ctr" defTabSz="914400" rtl="0" eaLnBrk="1" fontAlgn="auto" latinLnBrk="0" hangingPunct="1">
                <a:spcBef>
                  <a:spcPts val="3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     Estrogen</a:t>
              </a:r>
            </a:p>
            <a:p>
              <a:pPr marL="342900" marR="0" lvl="0" indent="-342900" algn="ctr" defTabSz="914400" rtl="0" eaLnBrk="1" fontAlgn="auto" latinLnBrk="0" hangingPunct="1">
                <a:spcBef>
                  <a:spcPts val="3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      </a:t>
              </a:r>
              <a:r>
                <a:rPr kumimoji="0" lang="en-US" sz="22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Progestins</a:t>
              </a: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  </a:t>
              </a:r>
            </a:p>
          </p:txBody>
        </p:sp>
        <p:sp>
          <p:nvSpPr>
            <p:cNvPr id="46" name="Line 17"/>
            <p:cNvSpPr>
              <a:spLocks noChangeShapeType="1"/>
            </p:cNvSpPr>
            <p:nvPr/>
          </p:nvSpPr>
          <p:spPr bwMode="auto">
            <a:xfrm flipH="1" flipV="1">
              <a:off x="7467600" y="1383506"/>
              <a:ext cx="1033447" cy="851919"/>
            </a:xfrm>
            <a:prstGeom prst="line">
              <a:avLst/>
            </a:prstGeom>
            <a:noFill/>
            <a:ln w="57150">
              <a:solidFill>
                <a:srgbClr val="002060"/>
              </a:solidFill>
              <a:prstDash val="sysDash"/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Line 18"/>
            <p:cNvSpPr>
              <a:spLocks noChangeShapeType="1"/>
            </p:cNvSpPr>
            <p:nvPr/>
          </p:nvSpPr>
          <p:spPr bwMode="auto">
            <a:xfrm flipH="1">
              <a:off x="7500937" y="2222546"/>
              <a:ext cx="1000110" cy="532449"/>
            </a:xfrm>
            <a:prstGeom prst="line">
              <a:avLst/>
            </a:prstGeom>
            <a:noFill/>
            <a:ln w="57150">
              <a:solidFill>
                <a:srgbClr val="002060"/>
              </a:solidFill>
              <a:prstDash val="sysDash"/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cxnSp>
          <p:nvCxnSpPr>
            <p:cNvPr id="29" name="Straight Connector 28"/>
            <p:cNvCxnSpPr/>
            <p:nvPr/>
          </p:nvCxnSpPr>
          <p:spPr>
            <a:xfrm rot="16200000" flipH="1">
              <a:off x="6986092" y="3711747"/>
              <a:ext cx="3061946" cy="30163"/>
            </a:xfrm>
            <a:prstGeom prst="line">
              <a:avLst/>
            </a:prstGeom>
            <a:noFill/>
            <a:ln w="57150">
              <a:solidFill>
                <a:srgbClr val="002060"/>
              </a:solidFill>
              <a:prstDash val="sysDash"/>
              <a:round/>
              <a:headEnd/>
              <a:tailEnd/>
            </a:ln>
            <a:effectLst/>
          </p:spPr>
        </p:cxnSp>
        <p:sp>
          <p:nvSpPr>
            <p:cNvPr id="42" name="Text Box 19"/>
            <p:cNvSpPr txBox="1">
              <a:spLocks noChangeArrowheads="1"/>
            </p:cNvSpPr>
            <p:nvPr/>
          </p:nvSpPr>
          <p:spPr bwMode="auto">
            <a:xfrm flipH="1">
              <a:off x="8351542" y="3506706"/>
              <a:ext cx="487658" cy="409294"/>
            </a:xfrm>
            <a:prstGeom prst="rect">
              <a:avLst/>
            </a:prstGeom>
            <a:solidFill>
              <a:srgbClr val="E4FF97"/>
            </a:solidFill>
            <a:ln w="38100">
              <a:solidFill>
                <a:srgbClr val="002060"/>
              </a:solidFill>
              <a:prstDash val="solid"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b="1"/>
                <a:t>(-)</a:t>
              </a:r>
            </a:p>
          </p:txBody>
        </p:sp>
        <p:cxnSp>
          <p:nvCxnSpPr>
            <p:cNvPr id="51" name="Straight Arrow Connector 50"/>
            <p:cNvCxnSpPr/>
            <p:nvPr/>
          </p:nvCxnSpPr>
          <p:spPr>
            <a:xfrm rot="10800000">
              <a:off x="7391400" y="5257800"/>
              <a:ext cx="1143000" cy="1588"/>
            </a:xfrm>
            <a:prstGeom prst="straightConnector1">
              <a:avLst/>
            </a:prstGeom>
            <a:noFill/>
            <a:ln w="57150">
              <a:solidFill>
                <a:srgbClr val="002060"/>
              </a:solidFill>
              <a:prstDash val="sysDash"/>
              <a:round/>
              <a:headEnd/>
              <a:tailEnd/>
            </a:ln>
            <a:effectLst/>
          </p:spPr>
        </p:cxnSp>
      </p:grpSp>
      <p:sp>
        <p:nvSpPr>
          <p:cNvPr id="57" name="Rectangle 56"/>
          <p:cNvSpPr/>
          <p:nvPr/>
        </p:nvSpPr>
        <p:spPr>
          <a:xfrm flipH="1">
            <a:off x="8534400" y="1299696"/>
            <a:ext cx="461665" cy="2107308"/>
          </a:xfrm>
          <a:prstGeom prst="rect">
            <a:avLst/>
          </a:prstGeom>
        </p:spPr>
        <p:txBody>
          <a:bodyPr vert="vert" wrap="none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</a:pPr>
            <a:r>
              <a:rPr lang="en-AU" dirty="0" err="1">
                <a:ln w="12700">
                  <a:solidFill>
                    <a:srgbClr val="8970A8"/>
                  </a:solidFill>
                </a:ln>
                <a:latin typeface="Bernard MT Condensed" pitchFamily="18" charset="0"/>
              </a:rPr>
              <a:t>Hypothalamo</a:t>
            </a:r>
            <a:r>
              <a:rPr lang="en-AU" dirty="0">
                <a:ln w="12700">
                  <a:solidFill>
                    <a:srgbClr val="8970A8"/>
                  </a:solidFill>
                </a:ln>
                <a:latin typeface="Bernard MT Condensed" pitchFamily="18" charset="0"/>
              </a:rPr>
              <a:t>-pituitary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193699" y="2153592"/>
            <a:ext cx="2755005" cy="9643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US" sz="2200" b="1" dirty="0">
                <a:latin typeface="Arial Narrow" pitchFamily="34" charset="0"/>
              </a:rPr>
              <a:t>SERMs; </a:t>
            </a:r>
          </a:p>
          <a:p>
            <a:pPr>
              <a:lnSpc>
                <a:spcPts val="2200"/>
              </a:lnSpc>
            </a:pPr>
            <a:r>
              <a:rPr lang="en-US" sz="2200" b="1" spc="-50" dirty="0" err="1">
                <a:solidFill>
                  <a:srgbClr val="C00000"/>
                </a:solidFill>
                <a:latin typeface="Arial Narrow" pitchFamily="34" charset="0"/>
                <a:sym typeface="Symbol" pitchFamily="18" charset="2"/>
              </a:rPr>
              <a:t>Clomiphene</a:t>
            </a:r>
            <a:endParaRPr lang="en-US" sz="2200" b="1" spc="-50" dirty="0">
              <a:solidFill>
                <a:srgbClr val="C00000"/>
              </a:solidFill>
              <a:latin typeface="Arial Narrow" pitchFamily="34" charset="0"/>
              <a:sym typeface="Symbol" pitchFamily="18" charset="2"/>
            </a:endParaRPr>
          </a:p>
          <a:p>
            <a:pPr>
              <a:lnSpc>
                <a:spcPts val="2200"/>
              </a:lnSpc>
            </a:pPr>
            <a:r>
              <a:rPr lang="en-US" sz="2200" b="1" spc="-50" dirty="0" err="1">
                <a:solidFill>
                  <a:srgbClr val="C00000"/>
                </a:solidFill>
                <a:latin typeface="Arial Narrow" pitchFamily="34" charset="0"/>
                <a:sym typeface="Symbol" pitchFamily="18" charset="2"/>
              </a:rPr>
              <a:t>Tamoxifen</a:t>
            </a:r>
            <a:endParaRPr lang="en-US" sz="2200" b="1" spc="-50" dirty="0">
              <a:solidFill>
                <a:srgbClr val="C00000"/>
              </a:solidFill>
              <a:latin typeface="Arial Narrow" pitchFamily="34" charset="0"/>
              <a:sym typeface="Symbol" pitchFamily="18" charset="2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1524000" y="4369633"/>
            <a:ext cx="1905000" cy="9643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de-DE" sz="2200" b="1" dirty="0">
                <a:latin typeface="Arial Narrow" pitchFamily="34" charset="0"/>
              </a:rPr>
              <a:t>GnRH-agonists</a:t>
            </a:r>
          </a:p>
          <a:p>
            <a:pPr>
              <a:lnSpc>
                <a:spcPts val="2200"/>
              </a:lnSpc>
            </a:pPr>
            <a:r>
              <a:rPr lang="en-US" sz="2200" b="1" spc="-50" dirty="0">
                <a:solidFill>
                  <a:srgbClr val="C00000"/>
                </a:solidFill>
                <a:latin typeface="Arial Narrow" pitchFamily="34" charset="0"/>
              </a:rPr>
              <a:t>Leuprolin</a:t>
            </a:r>
          </a:p>
          <a:p>
            <a:pPr>
              <a:lnSpc>
                <a:spcPts val="2200"/>
              </a:lnSpc>
            </a:pPr>
            <a:r>
              <a:rPr lang="en-US" sz="2200" b="1" spc="-50" dirty="0" err="1">
                <a:solidFill>
                  <a:srgbClr val="C00000"/>
                </a:solidFill>
                <a:latin typeface="Arial Narrow" pitchFamily="34" charset="0"/>
              </a:rPr>
              <a:t>Goserelin</a:t>
            </a:r>
            <a:endParaRPr lang="en-US" sz="2200" b="1" spc="-50" dirty="0">
              <a:solidFill>
                <a:srgbClr val="C00000"/>
              </a:solidFill>
              <a:latin typeface="Arial Narrow" pitchFamily="34" charset="0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265121" y="344175"/>
            <a:ext cx="442948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AU" sz="40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Ovulation Induction</a:t>
            </a:r>
            <a:endParaRPr lang="en-US" sz="4000" b="1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7" name="Group 66"/>
          <p:cNvGrpSpPr/>
          <p:nvPr/>
        </p:nvGrpSpPr>
        <p:grpSpPr>
          <a:xfrm>
            <a:off x="1793220" y="1219200"/>
            <a:ext cx="1254780" cy="2971800"/>
            <a:chOff x="5035831" y="4193382"/>
            <a:chExt cx="1254780" cy="2971800"/>
          </a:xfrm>
        </p:grpSpPr>
        <p:sp>
          <p:nvSpPr>
            <p:cNvPr id="68" name="Rectangle 67"/>
            <p:cNvSpPr/>
            <p:nvPr/>
          </p:nvSpPr>
          <p:spPr>
            <a:xfrm>
              <a:off x="5035831" y="6739424"/>
              <a:ext cx="1254780" cy="425758"/>
            </a:xfrm>
            <a:prstGeom prst="rect">
              <a:avLst/>
            </a:prstGeom>
            <a:ln w="28575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>
                <a:lnSpc>
                  <a:spcPts val="2600"/>
                </a:lnSpc>
              </a:pPr>
              <a:r>
                <a:rPr lang="en-US" sz="24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2.GnRH</a:t>
              </a:r>
            </a:p>
          </p:txBody>
        </p:sp>
        <p:cxnSp>
          <p:nvCxnSpPr>
            <p:cNvPr id="69" name="Straight Arrow Connector 68"/>
            <p:cNvCxnSpPr/>
            <p:nvPr/>
          </p:nvCxnSpPr>
          <p:spPr>
            <a:xfrm rot="5400000">
              <a:off x="4535488" y="5373688"/>
              <a:ext cx="2362200" cy="1588"/>
            </a:xfrm>
            <a:prstGeom prst="straightConnector1">
              <a:avLst/>
            </a:prstGeom>
            <a:ln w="57150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69"/>
          <p:cNvGrpSpPr/>
          <p:nvPr/>
        </p:nvGrpSpPr>
        <p:grpSpPr>
          <a:xfrm>
            <a:off x="152400" y="1232285"/>
            <a:ext cx="2119647" cy="810909"/>
            <a:chOff x="-18433" y="4203599"/>
            <a:chExt cx="2133601" cy="810909"/>
          </a:xfrm>
        </p:grpSpPr>
        <p:sp>
          <p:nvSpPr>
            <p:cNvPr id="71" name="Rectangle 70"/>
            <p:cNvSpPr/>
            <p:nvPr/>
          </p:nvSpPr>
          <p:spPr>
            <a:xfrm>
              <a:off x="-18433" y="4575926"/>
              <a:ext cx="2133601" cy="438582"/>
            </a:xfrm>
            <a:prstGeom prst="rect">
              <a:avLst/>
            </a:prstGeom>
            <a:ln w="28575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>
                <a:lnSpc>
                  <a:spcPts val="2700"/>
                </a:lnSpc>
              </a:pPr>
              <a:r>
                <a:rPr lang="en-US" sz="2400" b="1" dirty="0">
                  <a:ln w="0"/>
                  <a:solidFill>
                    <a:srgbClr val="C0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+mj-lt"/>
                </a:rPr>
                <a:t>1.Antiestrogens</a:t>
              </a:r>
            </a:p>
          </p:txBody>
        </p:sp>
        <p:cxnSp>
          <p:nvCxnSpPr>
            <p:cNvPr id="72" name="Straight Arrow Connector 71"/>
            <p:cNvCxnSpPr/>
            <p:nvPr/>
          </p:nvCxnSpPr>
          <p:spPr>
            <a:xfrm rot="5400000">
              <a:off x="534194" y="4355205"/>
              <a:ext cx="304800" cy="1588"/>
            </a:xfrm>
            <a:prstGeom prst="straightConnector1">
              <a:avLst/>
            </a:prstGeom>
            <a:ln w="57150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3" name="Straight Arrow Connector 72"/>
          <p:cNvCxnSpPr/>
          <p:nvPr/>
        </p:nvCxnSpPr>
        <p:spPr>
          <a:xfrm>
            <a:off x="851137" y="1207395"/>
            <a:ext cx="1628725" cy="0"/>
          </a:xfrm>
          <a:prstGeom prst="straightConnector1">
            <a:avLst/>
          </a:prstGeom>
          <a:ln w="57150">
            <a:solidFill>
              <a:srgbClr val="00206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 flipH="1">
            <a:off x="8534400" y="4696760"/>
            <a:ext cx="461665" cy="789640"/>
          </a:xfrm>
          <a:prstGeom prst="rect">
            <a:avLst/>
          </a:prstGeom>
        </p:spPr>
        <p:txBody>
          <a:bodyPr vert="vert" wrap="none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</a:pPr>
            <a:r>
              <a:rPr lang="en-AU" dirty="0">
                <a:ln w="12700">
                  <a:solidFill>
                    <a:srgbClr val="8970A8"/>
                  </a:solidFill>
                </a:ln>
                <a:latin typeface="Bernard MT Condensed" pitchFamily="18" charset="0"/>
              </a:rPr>
              <a:t>Ovarian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74" grpId="0" animBg="1"/>
      <p:bldP spid="58" grpId="0"/>
      <p:bldP spid="59" grpId="0"/>
      <p:bldP spid="6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idx="1"/>
          </p:nvPr>
        </p:nvSpPr>
        <p:spPr>
          <a:xfrm>
            <a:off x="190500" y="342900"/>
            <a:ext cx="8763000" cy="6172200"/>
          </a:xfrm>
        </p:spPr>
        <p:txBody>
          <a:bodyPr>
            <a:normAutofit/>
          </a:bodyPr>
          <a:lstStyle/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US" sz="2400" b="1" dirty="0">
                <a:solidFill>
                  <a:srgbClr val="C00000"/>
                </a:solidFill>
                <a:cs typeface="Times New Roman" pitchFamily="18" charset="0"/>
              </a:rPr>
              <a:t>2. GONADOTROPIN RELEASING HORMONE (GnRH) </a:t>
            </a:r>
            <a:endParaRPr lang="en-US" sz="2400" b="1" dirty="0">
              <a:solidFill>
                <a:srgbClr val="0000FF"/>
              </a:solidFill>
              <a:cs typeface="Times New Roman" pitchFamily="18" charset="0"/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US" sz="2000" b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rgbClr val="008000"/>
                </a:solidFill>
                <a:cs typeface="Times New Roman" pitchFamily="18" charset="0"/>
              </a:rPr>
              <a:t>Uses:</a:t>
            </a:r>
            <a:r>
              <a:rPr lang="en-US" sz="2400" b="1" dirty="0">
                <a:cs typeface="Times New Roman" pitchFamily="18" charset="0"/>
              </a:rPr>
              <a:t> </a:t>
            </a:r>
            <a:r>
              <a:rPr lang="en-US" sz="2400" dirty="0">
                <a:cs typeface="Times New Roman" pitchFamily="18" charset="0"/>
              </a:rPr>
              <a:t>Induction of ovulation in patients with hypothalmic amenorrhea (GnRH deficient). </a:t>
            </a:r>
            <a:br>
              <a:rPr lang="en-US" sz="2400" b="1" dirty="0">
                <a:cs typeface="Times New Roman" pitchFamily="18" charset="0"/>
              </a:rPr>
            </a:br>
            <a:endParaRPr lang="en-US" sz="2400" b="1" dirty="0">
              <a:cs typeface="Times New Roman" pitchFamily="18" charset="0"/>
            </a:endParaRPr>
          </a:p>
          <a:p>
            <a:pPr marL="0" indent="0" eaLnBrk="1" hangingPunct="1">
              <a:lnSpc>
                <a:spcPct val="110000"/>
              </a:lnSpc>
              <a:spcBef>
                <a:spcPts val="1200"/>
              </a:spcBef>
              <a:buFontTx/>
              <a:buNone/>
            </a:pPr>
            <a:r>
              <a:rPr lang="en-US" sz="2400" b="1" dirty="0" err="1">
                <a:solidFill>
                  <a:srgbClr val="002060"/>
                </a:solidFill>
                <a:cs typeface="Times New Roman" pitchFamily="18" charset="0"/>
              </a:rPr>
              <a:t>Analgoues</a:t>
            </a:r>
            <a:r>
              <a:rPr lang="en-US" sz="2400" b="1" dirty="0">
                <a:solidFill>
                  <a:srgbClr val="002060"/>
                </a:solidFill>
                <a:cs typeface="Times New Roman" pitchFamily="18" charset="0"/>
              </a:rPr>
              <a:t> with agonist activity: </a:t>
            </a:r>
            <a:br>
              <a:rPr lang="en-US" sz="2400" b="1" dirty="0">
                <a:cs typeface="Times New Roman" pitchFamily="18" charset="0"/>
              </a:rPr>
            </a:br>
            <a:r>
              <a:rPr lang="en-US" sz="2400" b="1" dirty="0" err="1">
                <a:solidFill>
                  <a:srgbClr val="C00000"/>
                </a:solidFill>
                <a:cs typeface="Times New Roman" pitchFamily="18" charset="0"/>
              </a:rPr>
              <a:t>Leuprolin</a:t>
            </a:r>
            <a:r>
              <a:rPr lang="en-US" sz="2400" b="1" dirty="0">
                <a:solidFill>
                  <a:srgbClr val="C00000"/>
                </a:solidFill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C00000"/>
                </a:solidFill>
                <a:cs typeface="Times New Roman" pitchFamily="18" charset="0"/>
              </a:rPr>
              <a:t>Goserelin</a:t>
            </a:r>
            <a:r>
              <a:rPr lang="en-US" sz="2400" b="1" dirty="0">
                <a:solidFill>
                  <a:srgbClr val="C00000"/>
                </a:solidFill>
                <a:cs typeface="Times New Roman" pitchFamily="18" charset="0"/>
              </a:rPr>
              <a:t> </a:t>
            </a:r>
          </a:p>
          <a:p>
            <a:pPr marL="0" indent="0" eaLnBrk="1" hangingPunct="1">
              <a:lnSpc>
                <a:spcPct val="110000"/>
              </a:lnSpc>
              <a:spcBef>
                <a:spcPts val="1200"/>
              </a:spcBef>
              <a:buFontTx/>
              <a:buNone/>
            </a:pPr>
            <a:r>
              <a:rPr lang="en-US" sz="2400" dirty="0">
                <a:cs typeface="Times New Roman" pitchFamily="18" charset="0"/>
              </a:rPr>
              <a:t>GnRH and agonists, given S.C. in </a:t>
            </a:r>
            <a:r>
              <a:rPr lang="en-US" sz="2400" dirty="0">
                <a:solidFill>
                  <a:srgbClr val="C00000"/>
                </a:solidFill>
                <a:cs typeface="Times New Roman" pitchFamily="18" charset="0"/>
              </a:rPr>
              <a:t>a pulsatile (drip) </a:t>
            </a:r>
            <a:r>
              <a:rPr lang="en-US" sz="2400" dirty="0">
                <a:cs typeface="Times New Roman" pitchFamily="18" charset="0"/>
              </a:rPr>
              <a:t>to stimulate gonadotropin release (1 – 10 µg / 60 – 120 min), Start from day 2-3 of cycle up to day 10.</a:t>
            </a:r>
          </a:p>
          <a:p>
            <a:pPr marL="0" indent="0">
              <a:lnSpc>
                <a:spcPct val="90000"/>
              </a:lnSpc>
              <a:buNone/>
            </a:pPr>
            <a:br>
              <a:rPr lang="en-US" sz="2400" b="1" dirty="0">
                <a:cs typeface="Times New Roman" pitchFamily="18" charset="0"/>
              </a:rPr>
            </a:br>
            <a:r>
              <a:rPr lang="en-US" sz="2400" dirty="0">
                <a:cs typeface="Times New Roman" pitchFamily="18" charset="0"/>
              </a:rPr>
              <a:t>Given </a:t>
            </a:r>
            <a:r>
              <a:rPr lang="en-US" sz="2400" dirty="0">
                <a:solidFill>
                  <a:srgbClr val="C00000"/>
                </a:solidFill>
                <a:cs typeface="Times New Roman" pitchFamily="18" charset="0"/>
              </a:rPr>
              <a:t>continuously </a:t>
            </a:r>
            <a:r>
              <a:rPr lang="en-US" sz="2400" dirty="0">
                <a:solidFill>
                  <a:srgbClr val="002060"/>
                </a:solidFill>
                <a:cs typeface="Times New Roman" pitchFamily="18" charset="0"/>
              </a:rPr>
              <a:t>(paradoxical opposite effect), </a:t>
            </a:r>
            <a:r>
              <a:rPr lang="en-US" sz="2400" dirty="0">
                <a:cs typeface="Times New Roman" pitchFamily="18" charset="0"/>
              </a:rPr>
              <a:t>when gonadal suppression is desirable e.g. precocious puberty and advanced breast cancer in women and prostatic cancer in men.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3200400" y="609600"/>
            <a:ext cx="28956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sz="2400" b="1">
                <a:latin typeface="Times New Roman" pitchFamily="18" charset="0"/>
                <a:cs typeface="Times New Roman" pitchFamily="18" charset="0"/>
              </a:rPr>
              <a:t>HYPOTHALAMUS </a:t>
            </a:r>
          </a:p>
        </p:txBody>
      </p:sp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2971800" y="4495800"/>
            <a:ext cx="3886200" cy="990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sz="2400" b="1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sz="2400" b="1">
                <a:latin typeface="Times New Roman" pitchFamily="18" charset="0"/>
                <a:cs typeface="Times New Roman" pitchFamily="18" charset="0"/>
              </a:rPr>
              <a:t>  ANTERIOR PITUITARY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en-US" sz="2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3733800" y="6324600"/>
            <a:ext cx="914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FSH</a:t>
            </a:r>
          </a:p>
        </p:txBody>
      </p:sp>
      <p:sp>
        <p:nvSpPr>
          <p:cNvPr id="37893" name="Rectangle 5"/>
          <p:cNvSpPr>
            <a:spLocks noChangeArrowheads="1"/>
          </p:cNvSpPr>
          <p:nvPr/>
        </p:nvSpPr>
        <p:spPr bwMode="auto">
          <a:xfrm>
            <a:off x="5410200" y="6324600"/>
            <a:ext cx="685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LH</a:t>
            </a:r>
          </a:p>
        </p:txBody>
      </p:sp>
      <p:sp>
        <p:nvSpPr>
          <p:cNvPr id="37894" name="Rectangle 6"/>
          <p:cNvSpPr>
            <a:spLocks noChangeArrowheads="1"/>
          </p:cNvSpPr>
          <p:nvPr/>
        </p:nvSpPr>
        <p:spPr bwMode="auto">
          <a:xfrm>
            <a:off x="4038600" y="2133600"/>
            <a:ext cx="121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GnRH</a:t>
            </a:r>
          </a:p>
        </p:txBody>
      </p:sp>
      <p:sp>
        <p:nvSpPr>
          <p:cNvPr id="37895" name="AutoShape 7"/>
          <p:cNvSpPr>
            <a:spLocks noChangeArrowheads="1"/>
          </p:cNvSpPr>
          <p:nvPr/>
        </p:nvSpPr>
        <p:spPr bwMode="auto">
          <a:xfrm>
            <a:off x="4419600" y="1066800"/>
            <a:ext cx="228600" cy="990600"/>
          </a:xfrm>
          <a:prstGeom prst="downArrow">
            <a:avLst>
              <a:gd name="adj1" fmla="val 50000"/>
              <a:gd name="adj2" fmla="val 108333"/>
            </a:avLst>
          </a:prstGeom>
          <a:solidFill>
            <a:srgbClr val="00206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ar-SA"/>
          </a:p>
        </p:txBody>
      </p:sp>
      <p:sp>
        <p:nvSpPr>
          <p:cNvPr id="37896" name="AutoShape 8"/>
          <p:cNvSpPr>
            <a:spLocks noChangeArrowheads="1"/>
          </p:cNvSpPr>
          <p:nvPr/>
        </p:nvSpPr>
        <p:spPr bwMode="auto">
          <a:xfrm>
            <a:off x="4038600" y="5562600"/>
            <a:ext cx="228600" cy="762000"/>
          </a:xfrm>
          <a:prstGeom prst="downArrow">
            <a:avLst>
              <a:gd name="adj1" fmla="val 50000"/>
              <a:gd name="adj2" fmla="val 8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ar-SA"/>
          </a:p>
        </p:txBody>
      </p:sp>
      <p:sp>
        <p:nvSpPr>
          <p:cNvPr id="37897" name="AutoShape 9"/>
          <p:cNvSpPr>
            <a:spLocks noChangeArrowheads="1"/>
          </p:cNvSpPr>
          <p:nvPr/>
        </p:nvSpPr>
        <p:spPr bwMode="auto">
          <a:xfrm>
            <a:off x="5638800" y="5562600"/>
            <a:ext cx="228600" cy="762000"/>
          </a:xfrm>
          <a:prstGeom prst="downArrow">
            <a:avLst>
              <a:gd name="adj1" fmla="val 50000"/>
              <a:gd name="adj2" fmla="val 8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ar-SA"/>
          </a:p>
        </p:txBody>
      </p:sp>
      <p:sp>
        <p:nvSpPr>
          <p:cNvPr id="37898" name="Rectangle 10"/>
          <p:cNvSpPr>
            <a:spLocks noChangeArrowheads="1"/>
          </p:cNvSpPr>
          <p:nvPr/>
        </p:nvSpPr>
        <p:spPr bwMode="auto">
          <a:xfrm>
            <a:off x="3048000" y="4267200"/>
            <a:ext cx="1676400" cy="3810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sz="24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GnRHR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899" name="Line 11"/>
          <p:cNvSpPr>
            <a:spLocks noChangeShapeType="1"/>
          </p:cNvSpPr>
          <p:nvPr/>
        </p:nvSpPr>
        <p:spPr bwMode="auto">
          <a:xfrm>
            <a:off x="4495800" y="2514600"/>
            <a:ext cx="0" cy="1676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SA"/>
          </a:p>
        </p:txBody>
      </p:sp>
      <p:sp>
        <p:nvSpPr>
          <p:cNvPr id="37900" name="Rectangle 12"/>
          <p:cNvSpPr>
            <a:spLocks noChangeArrowheads="1"/>
          </p:cNvSpPr>
          <p:nvPr/>
        </p:nvSpPr>
        <p:spPr bwMode="auto">
          <a:xfrm>
            <a:off x="3124200" y="2819400"/>
            <a:ext cx="1447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Pulsatile</a:t>
            </a:r>
          </a:p>
        </p:txBody>
      </p:sp>
      <p:sp>
        <p:nvSpPr>
          <p:cNvPr id="37901" name="Rectangle 13"/>
          <p:cNvSpPr>
            <a:spLocks noChangeArrowheads="1"/>
          </p:cNvSpPr>
          <p:nvPr/>
        </p:nvSpPr>
        <p:spPr bwMode="auto">
          <a:xfrm>
            <a:off x="2743200" y="1219200"/>
            <a:ext cx="1447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GnRH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Agonists</a:t>
            </a:r>
          </a:p>
        </p:txBody>
      </p:sp>
      <p:sp>
        <p:nvSpPr>
          <p:cNvPr id="37902" name="Rectangle 14"/>
          <p:cNvSpPr>
            <a:spLocks noChangeArrowheads="1"/>
          </p:cNvSpPr>
          <p:nvPr/>
        </p:nvSpPr>
        <p:spPr bwMode="auto">
          <a:xfrm>
            <a:off x="1828800" y="2362200"/>
            <a:ext cx="1752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Continuous</a:t>
            </a:r>
          </a:p>
        </p:txBody>
      </p:sp>
      <p:sp>
        <p:nvSpPr>
          <p:cNvPr id="37903" name="Line 15"/>
          <p:cNvSpPr>
            <a:spLocks noChangeShapeType="1"/>
          </p:cNvSpPr>
          <p:nvPr/>
        </p:nvSpPr>
        <p:spPr bwMode="auto">
          <a:xfrm>
            <a:off x="3810000" y="3200400"/>
            <a:ext cx="0" cy="990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SA"/>
          </a:p>
        </p:txBody>
      </p:sp>
      <p:sp>
        <p:nvSpPr>
          <p:cNvPr id="37904" name="Line 16"/>
          <p:cNvSpPr>
            <a:spLocks noChangeShapeType="1"/>
          </p:cNvSpPr>
          <p:nvPr/>
        </p:nvSpPr>
        <p:spPr bwMode="auto">
          <a:xfrm rot="-5400000">
            <a:off x="3009900" y="4152900"/>
            <a:ext cx="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SA"/>
          </a:p>
        </p:txBody>
      </p:sp>
      <p:sp>
        <p:nvSpPr>
          <p:cNvPr id="37905" name="Line 17"/>
          <p:cNvSpPr>
            <a:spLocks noChangeShapeType="1"/>
          </p:cNvSpPr>
          <p:nvPr/>
        </p:nvSpPr>
        <p:spPr bwMode="auto">
          <a:xfrm>
            <a:off x="3810000" y="1951038"/>
            <a:ext cx="0" cy="914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ar-SA"/>
          </a:p>
        </p:txBody>
      </p:sp>
      <p:sp>
        <p:nvSpPr>
          <p:cNvPr id="37906" name="Line 18"/>
          <p:cNvSpPr>
            <a:spLocks noChangeShapeType="1"/>
          </p:cNvSpPr>
          <p:nvPr/>
        </p:nvSpPr>
        <p:spPr bwMode="auto">
          <a:xfrm>
            <a:off x="2895600" y="1981200"/>
            <a:ext cx="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ar-SA"/>
          </a:p>
        </p:txBody>
      </p:sp>
      <p:sp>
        <p:nvSpPr>
          <p:cNvPr id="37907" name="Oval 19"/>
          <p:cNvSpPr>
            <a:spLocks noChangeArrowheads="1"/>
          </p:cNvSpPr>
          <p:nvPr/>
        </p:nvSpPr>
        <p:spPr bwMode="auto">
          <a:xfrm>
            <a:off x="3657600" y="3489325"/>
            <a:ext cx="393700" cy="3206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>
                <a:latin typeface="Times New Roman" pitchFamily="18" charset="0"/>
                <a:cs typeface="Times New Roman" pitchFamily="18" charset="0"/>
              </a:rPr>
              <a:t>+</a:t>
            </a:r>
          </a:p>
        </p:txBody>
      </p:sp>
      <p:sp>
        <p:nvSpPr>
          <p:cNvPr id="37908" name="Oval 20"/>
          <p:cNvSpPr>
            <a:spLocks noChangeArrowheads="1"/>
          </p:cNvSpPr>
          <p:nvPr/>
        </p:nvSpPr>
        <p:spPr bwMode="auto">
          <a:xfrm>
            <a:off x="4330700" y="3489325"/>
            <a:ext cx="393700" cy="3206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>
                <a:latin typeface="Times New Roman" pitchFamily="18" charset="0"/>
                <a:cs typeface="Times New Roman" pitchFamily="18" charset="0"/>
              </a:rPr>
              <a:t>+</a:t>
            </a:r>
          </a:p>
        </p:txBody>
      </p:sp>
      <p:sp>
        <p:nvSpPr>
          <p:cNvPr id="37909" name="Line 21"/>
          <p:cNvSpPr>
            <a:spLocks noChangeShapeType="1"/>
          </p:cNvSpPr>
          <p:nvPr/>
        </p:nvSpPr>
        <p:spPr bwMode="auto">
          <a:xfrm>
            <a:off x="2895600" y="2713038"/>
            <a:ext cx="0" cy="15541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ar-SA"/>
          </a:p>
        </p:txBody>
      </p:sp>
      <p:sp>
        <p:nvSpPr>
          <p:cNvPr id="37910" name="Oval 22"/>
          <p:cNvSpPr>
            <a:spLocks noChangeArrowheads="1"/>
          </p:cNvSpPr>
          <p:nvPr/>
        </p:nvSpPr>
        <p:spPr bwMode="auto">
          <a:xfrm>
            <a:off x="2667000" y="3505200"/>
            <a:ext cx="393700" cy="3206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24088</TotalTime>
  <Words>1165</Words>
  <Application>Microsoft Office PowerPoint</Application>
  <PresentationFormat>On-screen Show (4:3)</PresentationFormat>
  <Paragraphs>221</Paragraphs>
  <Slides>16</Slides>
  <Notes>11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Arial</vt:lpstr>
      <vt:lpstr>Arial Narrow</vt:lpstr>
      <vt:lpstr>Bernard MT Condensed</vt:lpstr>
      <vt:lpstr>Calibri</vt:lpstr>
      <vt:lpstr>Calibri Light</vt:lpstr>
      <vt:lpstr>Times New Roman</vt:lpstr>
      <vt:lpstr>Wingdings</vt:lpstr>
      <vt:lpstr>Office Theme</vt:lpstr>
      <vt:lpstr>Document</vt:lpstr>
      <vt:lpstr>Drugs Used in OVULATION INDUCTION</vt:lpstr>
      <vt:lpstr>Drugs In OVULATION INDUCTION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5.POLYCYSTIC OVARIAN SYNDROME (PCOS) </vt:lpstr>
      <vt:lpstr>Thanks</vt:lpstr>
    </vt:vector>
  </TitlesOfParts>
  <Company>KKUH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DR.OMNIA</dc:creator>
  <cp:lastModifiedBy>Asma Aloneazi</cp:lastModifiedBy>
  <cp:revision>326</cp:revision>
  <dcterms:created xsi:type="dcterms:W3CDTF">2011-01-18T06:03:43Z</dcterms:created>
  <dcterms:modified xsi:type="dcterms:W3CDTF">2021-04-18T09:47:21Z</dcterms:modified>
</cp:coreProperties>
</file>