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246329"/>
            <a:ext cx="761491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43636"/>
            <a:ext cx="7285990" cy="1165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330197"/>
            <a:ext cx="5556885" cy="187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015" cy="11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420" y="152400"/>
            <a:ext cx="118490" cy="11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9442" y="152400"/>
            <a:ext cx="114046" cy="119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293"/>
            <a:ext cx="120015" cy="115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420" y="320293"/>
            <a:ext cx="118490" cy="115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9442" y="320293"/>
            <a:ext cx="114046" cy="115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463" y="320293"/>
            <a:ext cx="109600" cy="115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8187"/>
            <a:ext cx="120015" cy="1094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420" y="488187"/>
            <a:ext cx="118490" cy="109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9442" y="488187"/>
            <a:ext cx="114046" cy="1094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463" y="488187"/>
            <a:ext cx="109600" cy="1094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488187"/>
            <a:ext cx="120142" cy="1094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0" y="656208"/>
            <a:ext cx="120015" cy="11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420" y="656208"/>
            <a:ext cx="118490" cy="119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9442" y="656208"/>
            <a:ext cx="114046" cy="119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463" y="656208"/>
            <a:ext cx="109600" cy="119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102"/>
            <a:ext cx="120015" cy="119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420" y="824102"/>
            <a:ext cx="118490" cy="119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9442" y="824102"/>
            <a:ext cx="114046" cy="119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463" y="824102"/>
            <a:ext cx="109600" cy="119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483" y="824102"/>
            <a:ext cx="120142" cy="119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1997"/>
            <a:ext cx="120015" cy="1184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420" y="991997"/>
            <a:ext cx="118490" cy="1184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89442" y="991997"/>
            <a:ext cx="114046" cy="1184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463" y="991997"/>
            <a:ext cx="109600" cy="1184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891"/>
            <a:ext cx="120015" cy="1125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420" y="1159891"/>
            <a:ext cx="118490" cy="1125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9442" y="1159891"/>
            <a:ext cx="114046" cy="1125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7463" y="1159891"/>
            <a:ext cx="109600" cy="1125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1420" y="1327911"/>
            <a:ext cx="118490" cy="1198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463" y="1327911"/>
            <a:ext cx="109600" cy="1198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205890" y="1404950"/>
            <a:ext cx="6579234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2940" marR="5080" indent="-65087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330066"/>
                </a:solidFill>
                <a:latin typeface="Arial"/>
                <a:cs typeface="Arial"/>
              </a:rPr>
              <a:t>Teratogens and </a:t>
            </a:r>
            <a:r>
              <a:rPr sz="4400" spc="-5" dirty="0">
                <a:solidFill>
                  <a:srgbClr val="330066"/>
                </a:solidFill>
                <a:latin typeface="Arial"/>
                <a:cs typeface="Arial"/>
              </a:rPr>
              <a:t>drugs</a:t>
            </a:r>
            <a:r>
              <a:rPr sz="4400" spc="-6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330066"/>
                </a:solidFill>
                <a:latin typeface="Arial"/>
                <a:cs typeface="Arial"/>
              </a:rPr>
              <a:t>of  </a:t>
            </a:r>
            <a:r>
              <a:rPr sz="4400" dirty="0">
                <a:solidFill>
                  <a:srgbClr val="330066"/>
                </a:solidFill>
                <a:latin typeface="Arial"/>
                <a:cs typeface="Arial"/>
              </a:rPr>
              <a:t>abuse in</a:t>
            </a:r>
            <a:r>
              <a:rPr sz="4400" spc="-25" dirty="0">
                <a:solidFill>
                  <a:srgbClr val="330066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330066"/>
                </a:solidFill>
                <a:latin typeface="Arial"/>
                <a:cs typeface="Arial"/>
              </a:rPr>
              <a:t>pregnancy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49448" y="3145917"/>
            <a:ext cx="30245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Prof. Hanan Hagar  Dr. Ishfaq Bukhari  Pharmacology Unit  College of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Medicine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34200" y="2971800"/>
            <a:ext cx="2095500" cy="37338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9377"/>
            <a:ext cx="8086725" cy="601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526415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The stage of mammalian fetal</a:t>
            </a: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  <a:p>
            <a:pPr marL="88900" marR="10160">
              <a:lnSpc>
                <a:spcPct val="100000"/>
              </a:lnSpc>
              <a:spcBef>
                <a:spcPts val="2750"/>
              </a:spcBef>
            </a:pPr>
            <a:r>
              <a:rPr sz="3200" b="1" dirty="0">
                <a:latin typeface="Times New Roman"/>
                <a:cs typeface="Times New Roman"/>
              </a:rPr>
              <a:t>Harmful action of drugs </a:t>
            </a:r>
            <a:r>
              <a:rPr sz="3200" b="1" spc="-5" dirty="0">
                <a:latin typeface="Times New Roman"/>
                <a:cs typeface="Times New Roman"/>
              </a:rPr>
              <a:t>depend upon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stage</a:t>
            </a:r>
            <a:r>
              <a:rPr sz="32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of  fetal development at time of drug</a:t>
            </a:r>
            <a:r>
              <a:rPr sz="3200" b="1" spc="-1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exposure.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  <a:spcBef>
                <a:spcPts val="222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Mammalian fetal development passes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through 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three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phases:</a:t>
            </a:r>
            <a:endParaRPr sz="3200">
              <a:latin typeface="Times New Roman"/>
              <a:cs typeface="Times New Roman"/>
            </a:endParaRPr>
          </a:p>
          <a:p>
            <a:pPr marL="698500" lvl="1" indent="-60960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SzPct val="79687"/>
              <a:buFont typeface="Wingdings"/>
              <a:buChar char=""/>
              <a:tabLst>
                <a:tab pos="697865" algn="l"/>
                <a:tab pos="698500" algn="l"/>
              </a:tabLst>
            </a:pPr>
            <a:r>
              <a:rPr sz="3200" b="1" dirty="0">
                <a:latin typeface="Times New Roman"/>
                <a:cs typeface="Times New Roman"/>
              </a:rPr>
              <a:t>Blastocyst formation </a:t>
            </a:r>
            <a:r>
              <a:rPr sz="3200" b="1" spc="5" dirty="0">
                <a:latin typeface="Times New Roman"/>
                <a:cs typeface="Times New Roman"/>
              </a:rPr>
              <a:t>(1 </a:t>
            </a:r>
            <a:r>
              <a:rPr sz="3200" b="1" dirty="0">
                <a:latin typeface="Times New Roman"/>
                <a:cs typeface="Times New Roman"/>
              </a:rPr>
              <a:t>up to 16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days).</a:t>
            </a:r>
            <a:endParaRPr sz="3200">
              <a:latin typeface="Times New Roman"/>
              <a:cs typeface="Times New Roman"/>
            </a:endParaRPr>
          </a:p>
          <a:p>
            <a:pPr marL="698500" lvl="1" indent="-60960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SzPct val="79687"/>
              <a:buFont typeface="Wingdings"/>
              <a:buChar char=""/>
              <a:tabLst>
                <a:tab pos="697865" algn="l"/>
                <a:tab pos="698500" algn="l"/>
              </a:tabLst>
            </a:pPr>
            <a:r>
              <a:rPr sz="3200" b="1" dirty="0">
                <a:latin typeface="Times New Roman"/>
                <a:cs typeface="Times New Roman"/>
              </a:rPr>
              <a:t>Organogenesis (17-60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days).</a:t>
            </a:r>
            <a:endParaRPr sz="3200">
              <a:latin typeface="Times New Roman"/>
              <a:cs typeface="Times New Roman"/>
            </a:endParaRPr>
          </a:p>
          <a:p>
            <a:pPr marL="698500" marR="303530" lvl="1" indent="-609600">
              <a:lnSpc>
                <a:spcPct val="100000"/>
              </a:lnSpc>
              <a:spcBef>
                <a:spcPts val="1205"/>
              </a:spcBef>
              <a:buClr>
                <a:srgbClr val="0000FF"/>
              </a:buClr>
              <a:buSzPct val="79687"/>
              <a:buFont typeface="Wingdings"/>
              <a:buChar char=""/>
              <a:tabLst>
                <a:tab pos="697865" algn="l"/>
                <a:tab pos="698500" algn="l"/>
              </a:tabLst>
            </a:pPr>
            <a:r>
              <a:rPr sz="3200" b="1" dirty="0">
                <a:latin typeface="Times New Roman"/>
                <a:cs typeface="Times New Roman"/>
              </a:rPr>
              <a:t>Histogenesis &amp; maturation of function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(8  </a:t>
            </a:r>
            <a:r>
              <a:rPr sz="3200" b="1" dirty="0">
                <a:latin typeface="Times New Roman"/>
                <a:cs typeface="Times New Roman"/>
              </a:rPr>
              <a:t>weeks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onwards).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24053"/>
            <a:ext cx="8294370" cy="4968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90950" algn="l"/>
              </a:tabLst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Blastocyst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formation	(First 2</a:t>
            </a:r>
            <a:r>
              <a:rPr sz="32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weeks)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Occurs from </a:t>
            </a:r>
            <a:r>
              <a:rPr sz="3200" b="1" spc="5" dirty="0">
                <a:latin typeface="Times New Roman"/>
                <a:cs typeface="Times New Roman"/>
              </a:rPr>
              <a:t>(1-16 </a:t>
            </a:r>
            <a:r>
              <a:rPr sz="3200" b="1" dirty="0">
                <a:latin typeface="Times New Roman"/>
                <a:cs typeface="Times New Roman"/>
              </a:rPr>
              <a:t>days) in the first</a:t>
            </a:r>
            <a:r>
              <a:rPr sz="3200" b="1" spc="-1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trimester.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Period of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dividing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zygote and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implantation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Pre-differentiated period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(conceptus).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Drugs </a:t>
            </a:r>
            <a:r>
              <a:rPr sz="3200" b="1" spc="-5" dirty="0">
                <a:latin typeface="Times New Roman"/>
                <a:cs typeface="Times New Roman"/>
              </a:rPr>
              <a:t>have </a:t>
            </a:r>
            <a:r>
              <a:rPr sz="3200" b="1" dirty="0">
                <a:latin typeface="Times New Roman"/>
                <a:cs typeface="Times New Roman"/>
              </a:rPr>
              <a:t>an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all-or-n</a:t>
            </a:r>
            <a:endParaRPr sz="3200">
              <a:latin typeface="Times New Roman"/>
              <a:cs typeface="Times New Roman"/>
            </a:endParaRPr>
          </a:p>
          <a:p>
            <a:pPr marL="355600" marR="3735070" indent="-342900">
              <a:lnSpc>
                <a:spcPct val="15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Exposure to harmful d  period</a:t>
            </a:r>
            <a:r>
              <a:rPr sz="3200" b="1" dirty="0">
                <a:solidFill>
                  <a:srgbClr val="FF3300"/>
                </a:solidFill>
                <a:latin typeface="Symbol"/>
                <a:cs typeface="Symbol"/>
              </a:rPr>
              <a:t>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 Prenatal</a:t>
            </a:r>
            <a:r>
              <a:rPr sz="3200" b="1" spc="-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death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7791" y="3372087"/>
            <a:ext cx="2795270" cy="191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5"/>
              </a:lnSpc>
            </a:pPr>
            <a:r>
              <a:rPr sz="3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othing</a:t>
            </a:r>
            <a:r>
              <a:rPr sz="32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effect.</a:t>
            </a:r>
            <a:endParaRPr sz="3200">
              <a:latin typeface="Times New Roman"/>
              <a:cs typeface="Times New Roman"/>
            </a:endParaRPr>
          </a:p>
          <a:p>
            <a:pPr marL="372745" indent="-356235">
              <a:lnSpc>
                <a:spcPct val="150000"/>
              </a:lnSpc>
            </a:pPr>
            <a:r>
              <a:rPr sz="3200" b="1" dirty="0">
                <a:latin typeface="Times New Roman"/>
                <a:cs typeface="Times New Roman"/>
              </a:rPr>
              <a:t>rugs during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this 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&amp;</a:t>
            </a:r>
            <a:r>
              <a:rPr sz="32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abortion.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2876" y="3428998"/>
            <a:ext cx="434492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95504"/>
            <a:ext cx="50666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Organogenesis: </a:t>
            </a:r>
            <a:r>
              <a:rPr dirty="0"/>
              <a:t>(2-8</a:t>
            </a:r>
            <a:r>
              <a:rPr spc="25" dirty="0"/>
              <a:t> </a:t>
            </a:r>
            <a:r>
              <a:rPr spc="-5" dirty="0"/>
              <a:t>weeks)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766318"/>
            <a:ext cx="813562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is the process by </a:t>
            </a:r>
            <a:r>
              <a:rPr sz="3200" b="1" spc="-5" dirty="0">
                <a:latin typeface="Times New Roman"/>
                <a:cs typeface="Times New Roman"/>
              </a:rPr>
              <a:t>which </a:t>
            </a:r>
            <a:r>
              <a:rPr sz="3200" b="1" dirty="0">
                <a:latin typeface="Times New Roman"/>
                <a:cs typeface="Times New Roman"/>
              </a:rPr>
              <a:t>cells specialize and  organize to form the tissues and organs of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  organism.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Occurs in (17- 60 days) in the first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trimester.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The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most sensitive period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pregnancy.</a:t>
            </a:r>
            <a:endParaRPr sz="3200">
              <a:latin typeface="Times New Roman"/>
              <a:cs typeface="Times New Roman"/>
            </a:endParaRPr>
          </a:p>
          <a:p>
            <a:pPr marL="355600" marR="313690" indent="-342900">
              <a:lnSpc>
                <a:spcPct val="100000"/>
              </a:lnSpc>
              <a:spcBef>
                <a:spcPts val="1215"/>
              </a:spcBef>
              <a:buFont typeface="Times New Roman"/>
              <a:buChar char="•"/>
              <a:tabLst>
                <a:tab pos="354965" algn="l"/>
                <a:tab pos="355600" algn="l"/>
                <a:tab pos="5769610" algn="l"/>
              </a:tabLst>
            </a:pPr>
            <a:r>
              <a:rPr sz="3200" b="1" dirty="0">
                <a:latin typeface="Times New Roman"/>
                <a:cs typeface="Times New Roman"/>
              </a:rPr>
              <a:t>Exposure to harmful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drugs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Symbol"/>
                <a:cs typeface="Symbol"/>
              </a:rPr>
              <a:t>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major</a:t>
            </a:r>
            <a:r>
              <a:rPr sz="3200" b="1" spc="-9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birth  defect in </a:t>
            </a:r>
            <a:r>
              <a:rPr sz="32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body parts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or major congenital  malformation.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pc="-5" dirty="0"/>
              <a:t>Histogenesis and functional maturation  (8 weeks</a:t>
            </a:r>
            <a:r>
              <a:rPr spc="10" dirty="0"/>
              <a:t> </a:t>
            </a:r>
            <a:r>
              <a:rPr spc="-5" dirty="0"/>
              <a:t>onwards)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84706"/>
            <a:ext cx="8008620" cy="438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lnSpc>
                <a:spcPct val="1157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Growth and fetal development occur</a:t>
            </a:r>
            <a:r>
              <a:rPr sz="3200" b="1" spc="-1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during  this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stage.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2736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Fetus depends </a:t>
            </a:r>
            <a:r>
              <a:rPr sz="3200" b="1" spc="-5" dirty="0">
                <a:latin typeface="Times New Roman"/>
                <a:cs typeface="Times New Roman"/>
              </a:rPr>
              <a:t>upon </a:t>
            </a:r>
            <a:r>
              <a:rPr sz="3200" b="1" dirty="0">
                <a:latin typeface="Times New Roman"/>
                <a:cs typeface="Times New Roman"/>
              </a:rPr>
              <a:t>nutrients </a:t>
            </a:r>
            <a:r>
              <a:rPr sz="3200" b="1" spc="5" dirty="0">
                <a:latin typeface="Times New Roman"/>
                <a:cs typeface="Times New Roman"/>
              </a:rPr>
              <a:t>&amp;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hormonal  </a:t>
            </a:r>
            <a:r>
              <a:rPr sz="3200" b="1" spc="-5" dirty="0">
                <a:latin typeface="Times New Roman"/>
                <a:cs typeface="Times New Roman"/>
              </a:rPr>
              <a:t>supply.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Times New Roman"/>
              <a:cs typeface="Times New Roman"/>
            </a:endParaRPr>
          </a:p>
          <a:p>
            <a:pPr marL="127000" marR="34925" indent="-1143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5619750" algn="l"/>
              </a:tabLst>
            </a:pPr>
            <a:r>
              <a:rPr sz="3200" b="1" dirty="0">
                <a:latin typeface="Times New Roman"/>
                <a:cs typeface="Times New Roman"/>
              </a:rPr>
              <a:t>Exposure </a:t>
            </a:r>
            <a:r>
              <a:rPr sz="3200" b="1" spc="-5" dirty="0">
                <a:latin typeface="Times New Roman"/>
                <a:cs typeface="Times New Roman"/>
              </a:rPr>
              <a:t>to drugs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can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cause	“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Function  problems</a:t>
            </a:r>
            <a:r>
              <a:rPr sz="3200" b="1" dirty="0">
                <a:latin typeface="Times New Roman"/>
                <a:cs typeface="Times New Roman"/>
              </a:rPr>
              <a:t>” rather than “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gross</a:t>
            </a:r>
            <a:r>
              <a:rPr sz="320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malformation</a:t>
            </a:r>
            <a:r>
              <a:rPr sz="3200" b="1" dirty="0"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6037"/>
            <a:ext cx="728599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Histogenesis and functional</a:t>
            </a:r>
            <a:r>
              <a:rPr spc="90" dirty="0"/>
              <a:t> </a:t>
            </a:r>
            <a:r>
              <a:rPr spc="-5" dirty="0"/>
              <a:t>maturation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80909"/>
            <a:ext cx="8167370" cy="258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5080" indent="-202565">
              <a:lnSpc>
                <a:spcPct val="1313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Exposure to drugs during </a:t>
            </a:r>
            <a:r>
              <a:rPr sz="3200" b="1" spc="15" dirty="0">
                <a:latin typeface="Times New Roman"/>
                <a:cs typeface="Times New Roman"/>
              </a:rPr>
              <a:t>2</a:t>
            </a:r>
            <a:r>
              <a:rPr sz="3150" b="1" spc="22" baseline="25132" dirty="0">
                <a:latin typeface="Times New Roman"/>
                <a:cs typeface="Times New Roman"/>
              </a:rPr>
              <a:t>nd </a:t>
            </a:r>
            <a:r>
              <a:rPr sz="3200" b="1" dirty="0">
                <a:latin typeface="Times New Roman"/>
                <a:cs typeface="Times New Roman"/>
              </a:rPr>
              <a:t>and </a:t>
            </a:r>
            <a:r>
              <a:rPr sz="3200" b="1" spc="10" dirty="0">
                <a:latin typeface="Times New Roman"/>
                <a:cs typeface="Times New Roman"/>
              </a:rPr>
              <a:t>3</a:t>
            </a:r>
            <a:r>
              <a:rPr sz="3150" b="1" spc="15" baseline="25132" dirty="0">
                <a:latin typeface="Times New Roman"/>
                <a:cs typeface="Times New Roman"/>
              </a:rPr>
              <a:t>rd </a:t>
            </a:r>
            <a:r>
              <a:rPr sz="3200" b="1" dirty="0">
                <a:latin typeface="Times New Roman"/>
                <a:cs typeface="Times New Roman"/>
              </a:rPr>
              <a:t>will not  </a:t>
            </a:r>
            <a:r>
              <a:rPr sz="3200" b="1" spc="-5" dirty="0">
                <a:latin typeface="Times New Roman"/>
                <a:cs typeface="Times New Roman"/>
              </a:rPr>
              <a:t>induce </a:t>
            </a:r>
            <a:r>
              <a:rPr sz="3200" b="1" dirty="0">
                <a:latin typeface="Times New Roman"/>
                <a:cs typeface="Times New Roman"/>
              </a:rPr>
              <a:t>major malformation </a:t>
            </a:r>
            <a:r>
              <a:rPr sz="3200" b="1" spc="-5" dirty="0">
                <a:latin typeface="Times New Roman"/>
                <a:cs typeface="Times New Roman"/>
              </a:rPr>
              <a:t>but drugs </a:t>
            </a:r>
            <a:r>
              <a:rPr sz="3200" b="1" dirty="0">
                <a:latin typeface="Times New Roman"/>
                <a:cs typeface="Times New Roman"/>
              </a:rPr>
              <a:t>can  produce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minor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morphologic abnormalities,  growth retardation and functional</a:t>
            </a:r>
            <a:r>
              <a:rPr sz="32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defects.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4558"/>
            <a:ext cx="8507730" cy="621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2425">
              <a:lnSpc>
                <a:spcPct val="1344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II. The stages of mammalian fetal</a:t>
            </a:r>
            <a:r>
              <a:rPr sz="32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development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First trimester (week 1- week</a:t>
            </a:r>
            <a:r>
              <a:rPr sz="3200" b="1" spc="-1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12)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5941060" algn="l"/>
              </a:tabLst>
            </a:pPr>
            <a:r>
              <a:rPr sz="3200" b="1" dirty="0">
                <a:latin typeface="Times New Roman"/>
                <a:cs typeface="Times New Roman"/>
              </a:rPr>
              <a:t>Blastocyst formation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(all or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none).  </a:t>
            </a:r>
            <a:r>
              <a:rPr sz="3200" b="1" dirty="0">
                <a:latin typeface="Times New Roman"/>
                <a:cs typeface="Times New Roman"/>
              </a:rPr>
              <a:t>Or</a:t>
            </a:r>
            <a:r>
              <a:rPr sz="3200" b="1" spc="10" dirty="0">
                <a:latin typeface="Times New Roman"/>
                <a:cs typeface="Times New Roman"/>
              </a:rPr>
              <a:t>g</a:t>
            </a:r>
            <a:r>
              <a:rPr sz="3200" b="1" dirty="0">
                <a:latin typeface="Times New Roman"/>
                <a:cs typeface="Times New Roman"/>
              </a:rPr>
              <a:t>anogenesis: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major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ngenital	malfo</a:t>
            </a:r>
            <a:r>
              <a:rPr sz="3200" b="1" spc="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matio</a:t>
            </a:r>
            <a:r>
              <a:rPr sz="3200" b="1" spc="-15" dirty="0">
                <a:latin typeface="Times New Roman"/>
                <a:cs typeface="Times New Roman"/>
              </a:rPr>
              <a:t>n</a:t>
            </a:r>
            <a:r>
              <a:rPr sz="3200" b="1" dirty="0">
                <a:latin typeface="Times New Roman"/>
                <a:cs typeface="Times New Roman"/>
              </a:rPr>
              <a:t>s 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(teratogenesis).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08305">
              <a:lnSpc>
                <a:spcPct val="100000"/>
              </a:lnSpc>
              <a:tabLst>
                <a:tab pos="1184910" algn="l"/>
              </a:tabLst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Second &amp; Third trimesters: (week 13-week</a:t>
            </a:r>
            <a:r>
              <a:rPr sz="3200" b="1" spc="-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28)  </a:t>
            </a:r>
            <a:r>
              <a:rPr sz="3200" b="1" dirty="0">
                <a:latin typeface="Times New Roman"/>
                <a:cs typeface="Times New Roman"/>
              </a:rPr>
              <a:t>affect	</a:t>
            </a:r>
            <a:r>
              <a:rPr sz="3200" b="1" spc="-5" dirty="0">
                <a:latin typeface="Times New Roman"/>
                <a:cs typeface="Times New Roman"/>
              </a:rPr>
              <a:t>growth </a:t>
            </a:r>
            <a:r>
              <a:rPr sz="3200" b="1" dirty="0">
                <a:latin typeface="Times New Roman"/>
                <a:cs typeface="Times New Roman"/>
              </a:rPr>
              <a:t>&amp; fetal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Near </a:t>
            </a:r>
            <a:r>
              <a:rPr sz="32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Term: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(week 29-week</a:t>
            </a:r>
            <a:r>
              <a:rPr sz="3200" b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40)</a:t>
            </a:r>
            <a:endParaRPr sz="3200">
              <a:latin typeface="Times New Roman"/>
              <a:cs typeface="Times New Roman"/>
            </a:endParaRPr>
          </a:p>
          <a:p>
            <a:pPr marL="12700" marR="1059180">
              <a:lnSpc>
                <a:spcPct val="100000"/>
              </a:lnSpc>
              <a:tabLst>
                <a:tab pos="1549400" algn="l"/>
                <a:tab pos="2858135" algn="l"/>
                <a:tab pos="3491865" algn="l"/>
              </a:tabLst>
            </a:pPr>
            <a:r>
              <a:rPr sz="3200" b="1" dirty="0">
                <a:latin typeface="Times New Roman"/>
                <a:cs typeface="Times New Roman"/>
              </a:rPr>
              <a:t>adverse	effects	on	neonates or </a:t>
            </a:r>
            <a:r>
              <a:rPr sz="3200" b="1" spc="-5" dirty="0">
                <a:latin typeface="Times New Roman"/>
                <a:cs typeface="Times New Roman"/>
              </a:rPr>
              <a:t>labor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after  delivery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445" y="212801"/>
            <a:ext cx="81362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"/>
                <a:cs typeface="Arial"/>
              </a:rPr>
              <a:t>Critical Periods of Human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Development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990600"/>
            <a:ext cx="8763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154" y="246329"/>
            <a:ext cx="2674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Teratogenesis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979677"/>
            <a:ext cx="8152765" cy="525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imes New Roman"/>
                <a:cs typeface="Times New Roman"/>
              </a:rPr>
              <a:t>Occurrence </a:t>
            </a:r>
            <a:r>
              <a:rPr sz="3200" b="1" dirty="0">
                <a:latin typeface="Times New Roman"/>
                <a:cs typeface="Times New Roman"/>
              </a:rPr>
              <a:t>of congenital defects of the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fetus.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What </a:t>
            </a:r>
            <a:r>
              <a:rPr sz="3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are</a:t>
            </a:r>
            <a:r>
              <a:rPr sz="32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teratogens?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00990" algn="l"/>
              </a:tabLst>
            </a:pPr>
            <a:r>
              <a:rPr sz="3200" dirty="0">
                <a:latin typeface="Times New Roman"/>
                <a:cs typeface="Times New Roman"/>
              </a:rPr>
              <a:t>are substances that may cause </a:t>
            </a:r>
            <a:r>
              <a:rPr sz="3200" b="1" dirty="0">
                <a:latin typeface="Times New Roman"/>
                <a:cs typeface="Times New Roman"/>
              </a:rPr>
              <a:t>permanent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birth  defects </a:t>
            </a:r>
            <a:r>
              <a:rPr sz="3200" dirty="0">
                <a:latin typeface="Times New Roman"/>
                <a:cs typeface="Times New Roman"/>
              </a:rPr>
              <a:t>via a toxic </a:t>
            </a:r>
            <a:r>
              <a:rPr sz="3200" spc="-10" dirty="0">
                <a:latin typeface="Times New Roman"/>
                <a:cs typeface="Times New Roman"/>
              </a:rPr>
              <a:t>effect </a:t>
            </a:r>
            <a:r>
              <a:rPr sz="3200" dirty="0">
                <a:latin typeface="Times New Roman"/>
                <a:cs typeface="Times New Roman"/>
              </a:rPr>
              <a:t>on an embryo or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fetus.</a:t>
            </a:r>
            <a:endParaRPr sz="3200">
              <a:latin typeface="Times New Roman"/>
              <a:cs typeface="Times New Roman"/>
            </a:endParaRPr>
          </a:p>
          <a:p>
            <a:pPr marL="12700" marR="276860">
              <a:lnSpc>
                <a:spcPct val="100000"/>
              </a:lnSpc>
              <a:spcBef>
                <a:spcPts val="2405"/>
              </a:spcBef>
              <a:buClr>
                <a:srgbClr val="000000"/>
              </a:buClr>
              <a:buFont typeface="Wingdings"/>
              <a:buChar char=""/>
              <a:tabLst>
                <a:tab pos="400685" algn="l"/>
                <a:tab pos="401320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Examples </a:t>
            </a:r>
            <a:r>
              <a:rPr sz="3200" dirty="0">
                <a:latin typeface="Times New Roman"/>
                <a:cs typeface="Times New Roman"/>
              </a:rPr>
              <a:t>medication, street drug,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chemicals,  diseases, environmental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agents.</a:t>
            </a:r>
            <a:endParaRPr sz="3200">
              <a:latin typeface="Times New Roman"/>
              <a:cs typeface="Times New Roman"/>
            </a:endParaRPr>
          </a:p>
          <a:p>
            <a:pPr marL="12700" marR="366395">
              <a:lnSpc>
                <a:spcPct val="100000"/>
              </a:lnSpc>
              <a:spcBef>
                <a:spcPts val="2400"/>
              </a:spcBef>
              <a:buFont typeface="Wingdings"/>
              <a:buChar char=""/>
              <a:tabLst>
                <a:tab pos="293370" algn="l"/>
              </a:tabLst>
            </a:pPr>
            <a:r>
              <a:rPr sz="3200" dirty="0">
                <a:latin typeface="Times New Roman"/>
                <a:cs typeface="Times New Roman"/>
              </a:rPr>
              <a:t>This could be severe during critical periods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development e.g.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(organogenesis).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" y="202133"/>
            <a:ext cx="6464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FDA Classification</a:t>
            </a:r>
            <a:r>
              <a:rPr sz="4000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0157"/>
            <a:ext cx="8617585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sz="3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355600" marR="511809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Adequate and well-controlled human</a:t>
            </a:r>
            <a:r>
              <a:rPr sz="3200" b="1" spc="-1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studies  have failed to demonstrate a risk to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fetus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Drugs can be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used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sz="3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No risk in animal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studies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No adequate and well-controlled human</a:t>
            </a:r>
            <a:r>
              <a:rPr sz="3200" b="1" spc="-1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studies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Drugs can be used in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pregnancy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" y="202133"/>
            <a:ext cx="6464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FDA Classification</a:t>
            </a:r>
            <a:r>
              <a:rPr sz="4000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55941"/>
            <a:ext cx="8214995" cy="356235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sz="3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Adverse effects on the fetus in animals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3300"/>
                </a:solidFill>
                <a:latin typeface="Times New Roman"/>
                <a:cs typeface="Times New Roman"/>
              </a:rPr>
              <a:t>only</a:t>
            </a:r>
            <a:endParaRPr sz="3200">
              <a:latin typeface="Times New Roman"/>
              <a:cs typeface="Times New Roman"/>
            </a:endParaRPr>
          </a:p>
          <a:p>
            <a:pPr marL="355600" marR="479425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No adequate and well-controlled studies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  humans.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Drug may be used in serious situation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despite  its potential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risk.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120015" cy="11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21420" y="152400"/>
            <a:ext cx="118490" cy="11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9442" y="152400"/>
            <a:ext cx="114046" cy="119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320293"/>
            <a:ext cx="120015" cy="115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420" y="320293"/>
            <a:ext cx="118490" cy="115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9442" y="320293"/>
            <a:ext cx="114046" cy="115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7463" y="320293"/>
            <a:ext cx="109600" cy="115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3400" y="488187"/>
            <a:ext cx="120015" cy="1094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1420" y="488187"/>
            <a:ext cx="118490" cy="109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89442" y="488187"/>
            <a:ext cx="114046" cy="1094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463" y="488187"/>
            <a:ext cx="109600" cy="1094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5483" y="488187"/>
            <a:ext cx="120142" cy="1094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3400" y="656208"/>
            <a:ext cx="120015" cy="11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1420" y="656208"/>
            <a:ext cx="118490" cy="119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89442" y="656208"/>
            <a:ext cx="114046" cy="119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7463" y="656208"/>
            <a:ext cx="109600" cy="119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400" y="824102"/>
            <a:ext cx="120015" cy="1198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1420" y="824102"/>
            <a:ext cx="118490" cy="1198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9442" y="824102"/>
            <a:ext cx="114046" cy="1198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7463" y="824102"/>
            <a:ext cx="109600" cy="119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5483" y="824102"/>
            <a:ext cx="120142" cy="1198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53400" y="991997"/>
            <a:ext cx="120015" cy="1184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1420" y="991997"/>
            <a:ext cx="118490" cy="1184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89442" y="991997"/>
            <a:ext cx="114046" cy="1184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7463" y="991997"/>
            <a:ext cx="109600" cy="1184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1159891"/>
            <a:ext cx="120015" cy="1125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1420" y="1159891"/>
            <a:ext cx="118490" cy="1125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9442" y="1159891"/>
            <a:ext cx="114046" cy="11252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7463" y="1159891"/>
            <a:ext cx="109600" cy="1125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1420" y="1327911"/>
            <a:ext cx="118490" cy="1198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57463" y="1327911"/>
            <a:ext cx="109600" cy="11988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1140" y="299669"/>
            <a:ext cx="7223759" cy="516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Los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students should </a:t>
            </a:r>
            <a:r>
              <a:rPr sz="2400" dirty="0">
                <a:latin typeface="Tahoma"/>
                <a:cs typeface="Tahoma"/>
              </a:rPr>
              <a:t>be </a:t>
            </a:r>
            <a:r>
              <a:rPr sz="2400" spc="-5" dirty="0">
                <a:latin typeface="Tahoma"/>
                <a:cs typeface="Tahoma"/>
              </a:rPr>
              <a:t>able to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know: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Tahoma"/>
                <a:cs typeface="Tahoma"/>
              </a:rPr>
              <a:t>Factors </a:t>
            </a:r>
            <a:r>
              <a:rPr sz="2400" spc="-10" dirty="0">
                <a:latin typeface="Tahoma"/>
                <a:cs typeface="Tahoma"/>
              </a:rPr>
              <a:t>affecting </a:t>
            </a:r>
            <a:r>
              <a:rPr sz="2400" dirty="0">
                <a:latin typeface="Tahoma"/>
                <a:cs typeface="Tahoma"/>
              </a:rPr>
              <a:t>drug placental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transfer</a:t>
            </a:r>
            <a:endParaRPr sz="2400">
              <a:latin typeface="Tahoma"/>
              <a:cs typeface="Tahoma"/>
            </a:endParaRPr>
          </a:p>
          <a:p>
            <a:pPr marL="469900" marR="5080" indent="-457200">
              <a:lnSpc>
                <a:spcPts val="2590"/>
              </a:lnSpc>
              <a:spcBef>
                <a:spcPts val="2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ahoma"/>
                <a:cs typeface="Tahoma"/>
              </a:rPr>
              <a:t>Harmful effects </a:t>
            </a:r>
            <a:r>
              <a:rPr sz="2400" dirty="0">
                <a:latin typeface="Tahoma"/>
                <a:cs typeface="Tahoma"/>
              </a:rPr>
              <a:t>of drugs </a:t>
            </a:r>
            <a:r>
              <a:rPr sz="2400" spc="-5" dirty="0">
                <a:latin typeface="Tahoma"/>
                <a:cs typeface="Tahoma"/>
              </a:rPr>
              <a:t>during </a:t>
            </a:r>
            <a:r>
              <a:rPr sz="2400" spc="-10" dirty="0">
                <a:latin typeface="Tahoma"/>
                <a:cs typeface="Tahoma"/>
              </a:rPr>
              <a:t>different </a:t>
            </a:r>
            <a:r>
              <a:rPr sz="2400" spc="-5" dirty="0">
                <a:latin typeface="Tahoma"/>
                <a:cs typeface="Tahoma"/>
              </a:rPr>
              <a:t>stages </a:t>
            </a:r>
            <a:r>
              <a:rPr sz="2400" dirty="0">
                <a:latin typeface="Tahoma"/>
                <a:cs typeface="Tahoma"/>
              </a:rPr>
              <a:t>of  </a:t>
            </a:r>
            <a:r>
              <a:rPr sz="2400" spc="-5" dirty="0">
                <a:latin typeface="Tahoma"/>
                <a:cs typeface="Tahoma"/>
              </a:rPr>
              <a:t>development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0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ahoma"/>
                <a:cs typeface="Tahoma"/>
              </a:rPr>
              <a:t>FDA classifications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5" dirty="0">
                <a:latin typeface="Tahoma"/>
                <a:cs typeface="Tahoma"/>
              </a:rPr>
              <a:t> drugs.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latin typeface="Tahoma"/>
                <a:cs typeface="Tahoma"/>
              </a:rPr>
              <a:t>Teratogenic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drugs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ahoma"/>
                <a:cs typeface="Tahoma"/>
              </a:rPr>
              <a:t>Adverse </a:t>
            </a:r>
            <a:r>
              <a:rPr sz="2400" spc="-10" dirty="0">
                <a:latin typeface="Tahoma"/>
                <a:cs typeface="Tahoma"/>
              </a:rPr>
              <a:t>effects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drugs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21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ahoma"/>
                <a:cs typeface="Tahoma"/>
              </a:rPr>
              <a:t>Drugs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abuse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714" y="240233"/>
            <a:ext cx="6461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00000"/>
                </a:solidFill>
                <a:latin typeface="Arial"/>
                <a:cs typeface="Arial"/>
              </a:rPr>
              <a:t>FDA </a:t>
            </a:r>
            <a:r>
              <a:rPr sz="4000" spc="-5" dirty="0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r>
              <a:rPr sz="4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0861"/>
            <a:ext cx="8369934" cy="391922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sz="3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Positive evidence of </a:t>
            </a:r>
            <a:r>
              <a:rPr sz="3200" b="1" spc="-5" dirty="0">
                <a:latin typeface="Times New Roman"/>
                <a:cs typeface="Times New Roman"/>
              </a:rPr>
              <a:t>human </a:t>
            </a:r>
            <a:r>
              <a:rPr sz="3200" b="1" dirty="0">
                <a:latin typeface="Times New Roman"/>
                <a:cs typeface="Times New Roman"/>
              </a:rPr>
              <a:t>fetal risk based on  adverse reaction data from studies in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humans,  </a:t>
            </a:r>
            <a:r>
              <a:rPr sz="3200" b="1" dirty="0">
                <a:latin typeface="Times New Roman"/>
                <a:cs typeface="Times New Roman"/>
              </a:rPr>
              <a:t>investigational or marketing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experience.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144462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May be used in serious diseases or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life  </a:t>
            </a:r>
            <a:r>
              <a:rPr sz="3200" b="1" dirty="0">
                <a:latin typeface="Times New Roman"/>
                <a:cs typeface="Times New Roman"/>
              </a:rPr>
              <a:t>threatening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situations.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714" y="240233"/>
            <a:ext cx="6461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00000"/>
                </a:solidFill>
                <a:latin typeface="Arial"/>
                <a:cs typeface="Arial"/>
              </a:rPr>
              <a:t>FDA </a:t>
            </a:r>
            <a:r>
              <a:rPr sz="4000" spc="-5" dirty="0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r>
              <a:rPr sz="4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87004"/>
            <a:ext cx="8035290" cy="453771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Category</a:t>
            </a:r>
            <a:r>
              <a:rPr sz="3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endParaRPr sz="3200">
              <a:latin typeface="Times New Roman"/>
              <a:cs typeface="Times New Roman"/>
            </a:endParaRPr>
          </a:p>
          <a:p>
            <a:pPr marL="355600" marR="57404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Proven fetal abnormalities in </a:t>
            </a:r>
            <a:r>
              <a:rPr sz="3200" b="1" spc="-5" dirty="0">
                <a:latin typeface="Times New Roman"/>
                <a:cs typeface="Times New Roman"/>
              </a:rPr>
              <a:t>animal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  human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studies</a:t>
            </a:r>
            <a:endParaRPr sz="3200">
              <a:latin typeface="Times New Roman"/>
              <a:cs typeface="Times New Roman"/>
            </a:endParaRPr>
          </a:p>
          <a:p>
            <a:pPr marL="355600" marR="15367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the risks involved in </a:t>
            </a:r>
            <a:r>
              <a:rPr sz="3200" b="1" spc="-5" dirty="0">
                <a:latin typeface="Times New Roman"/>
                <a:cs typeface="Times New Roman"/>
              </a:rPr>
              <a:t>the use </a:t>
            </a:r>
            <a:r>
              <a:rPr sz="3200" b="1" spc="5" dirty="0">
                <a:latin typeface="Times New Roman"/>
                <a:cs typeface="Times New Roman"/>
              </a:rPr>
              <a:t>of </a:t>
            </a:r>
            <a:r>
              <a:rPr sz="3200" b="1" dirty="0">
                <a:latin typeface="Times New Roman"/>
                <a:cs typeface="Times New Roman"/>
              </a:rPr>
              <a:t>the drug in  pregnant women clearly outweigh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potential  benefits.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Drugs are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teratogens </a:t>
            </a:r>
            <a:r>
              <a:rPr sz="3200" b="1" dirty="0">
                <a:latin typeface="Times New Roman"/>
                <a:cs typeface="Times New Roman"/>
              </a:rPr>
              <a:t>and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contraindicated</a:t>
            </a:r>
            <a:r>
              <a:rPr sz="32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in  pregnant women or </a:t>
            </a:r>
            <a:r>
              <a:rPr sz="3200" b="1" spc="-5" dirty="0">
                <a:latin typeface="Times New Roman"/>
                <a:cs typeface="Times New Roman"/>
              </a:rPr>
              <a:t>planning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conceive.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50" y="984250"/>
          <a:ext cx="8915399" cy="5653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6680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Controlled 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2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studies  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show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2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latin typeface="Arial"/>
                          <a:cs typeface="Arial"/>
                        </a:rPr>
                        <a:t>risk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11283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Folic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acid  Thy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B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828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Animal studies</a:t>
                      </a:r>
                      <a:r>
                        <a:rPr sz="2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ok  No 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2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data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6153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Paracetamol 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Eryt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rom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cin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706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Animal studies are not</a:t>
                      </a:r>
                      <a:r>
                        <a:rPr sz="2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ok  No 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2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data</a:t>
                      </a:r>
                      <a:endParaRPr sz="2600">
                        <a:latin typeface="Arial"/>
                        <a:cs typeface="Arial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Risk can not be ruled</a:t>
                      </a:r>
                      <a:r>
                        <a:rPr sz="2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out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morphine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87121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Positive evidence of</a:t>
                      </a:r>
                      <a:r>
                        <a:rPr sz="2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latin typeface="Arial"/>
                          <a:cs typeface="Arial"/>
                        </a:rPr>
                        <a:t>risk  </a:t>
                      </a:r>
                      <a:r>
                        <a:rPr sz="26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Benefits outweigh</a:t>
                      </a:r>
                      <a:r>
                        <a:rPr sz="2600" spc="-3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risks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Antiepileptics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X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600" dirty="0">
                          <a:latin typeface="Arial"/>
                          <a:cs typeface="Arial"/>
                        </a:rPr>
                        <a:t>Contraindicated in</a:t>
                      </a:r>
                      <a:r>
                        <a:rPr sz="2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5" dirty="0">
                          <a:latin typeface="Arial"/>
                          <a:cs typeface="Arial"/>
                        </a:rPr>
                        <a:t>pregnancy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Thalidomide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5714" y="240233"/>
            <a:ext cx="6461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00000"/>
                </a:solidFill>
                <a:latin typeface="Arial"/>
                <a:cs typeface="Arial"/>
              </a:rPr>
              <a:t>FDA </a:t>
            </a:r>
            <a:r>
              <a:rPr sz="4000" spc="-5" dirty="0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r>
              <a:rPr sz="4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76200"/>
            <a:ext cx="6781800" cy="609600"/>
          </a:xfrm>
          <a:prstGeom prst="rect">
            <a:avLst/>
          </a:prstGeom>
          <a:ln w="57150">
            <a:solidFill>
              <a:srgbClr val="33339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383030">
              <a:lnSpc>
                <a:spcPct val="100000"/>
              </a:lnSpc>
              <a:spcBef>
                <a:spcPts val="20"/>
              </a:spcBef>
            </a:pP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Proven</a:t>
            </a:r>
            <a:r>
              <a:rPr sz="3600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3300"/>
                </a:solidFill>
                <a:latin typeface="Arial"/>
                <a:cs typeface="Arial"/>
              </a:rPr>
              <a:t>teratogens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15" y="781557"/>
            <a:ext cx="8618855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The following drugs are contraindicated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during  pregnancy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(category</a:t>
            </a:r>
            <a:r>
              <a:rPr sz="3200" b="1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X):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Thalidomide </a:t>
            </a:r>
            <a:r>
              <a:rPr sz="3200" dirty="0">
                <a:latin typeface="Times New Roman"/>
                <a:cs typeface="Times New Roman"/>
              </a:rPr>
              <a:t>(sedative/ hypnotics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Retinoids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Lithium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Alcohols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Cytotoxic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3200" dirty="0">
                <a:latin typeface="Times New Roman"/>
                <a:cs typeface="Times New Roman"/>
              </a:rPr>
              <a:t>Folate antagonists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(methotrexate).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3200" dirty="0">
                <a:latin typeface="Times New Roman"/>
                <a:cs typeface="Times New Roman"/>
              </a:rPr>
              <a:t>Alkylating agents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(cyclophosphamide).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Anticonvulsant drugs </a:t>
            </a:r>
            <a:r>
              <a:rPr sz="3000" spc="-5" dirty="0">
                <a:latin typeface="Times New Roman"/>
                <a:cs typeface="Times New Roman"/>
              </a:rPr>
              <a:t>(valproic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acid).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34604"/>
            <a:ext cx="8441690" cy="49955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Anticoagulants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(warfarin).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Antibiotics </a:t>
            </a:r>
            <a:r>
              <a:rPr sz="3200" dirty="0">
                <a:latin typeface="Times New Roman"/>
                <a:cs typeface="Times New Roman"/>
              </a:rPr>
              <a:t>(tetracyclines,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quinolones)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ACEIs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Ionizing radiation </a:t>
            </a:r>
            <a:r>
              <a:rPr sz="3200" dirty="0">
                <a:latin typeface="Times New Roman"/>
                <a:cs typeface="Times New Roman"/>
              </a:rPr>
              <a:t>(diagnostic X-ray or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radiation  therapy).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Radioactive </a:t>
            </a:r>
            <a:r>
              <a:rPr sz="3200" b="1" spc="-5" dirty="0">
                <a:latin typeface="Times New Roman"/>
                <a:cs typeface="Times New Roman"/>
              </a:rPr>
              <a:t>iodine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(I</a:t>
            </a:r>
            <a:r>
              <a:rPr sz="3150" b="1" spc="7" baseline="25132" dirty="0">
                <a:latin typeface="Times New Roman"/>
                <a:cs typeface="Times New Roman"/>
              </a:rPr>
              <a:t>131</a:t>
            </a:r>
            <a:r>
              <a:rPr sz="3200" b="1" spc="5" dirty="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Corticosteroids.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Hormones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315200" cy="685800"/>
          </a:xfrm>
          <a:prstGeom prst="rect">
            <a:avLst/>
          </a:prstGeom>
          <a:ln w="57150">
            <a:solidFill>
              <a:srgbClr val="333399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430020">
              <a:lnSpc>
                <a:spcPct val="100000"/>
              </a:lnSpc>
              <a:spcBef>
                <a:spcPts val="130"/>
              </a:spcBef>
            </a:pP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Proven</a:t>
            </a:r>
            <a:r>
              <a:rPr sz="4000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teratogens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34532"/>
            <a:ext cx="8057515" cy="165353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Retinoids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e.g.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Char char="–"/>
              <a:tabLst>
                <a:tab pos="756920" algn="l"/>
              </a:tabLst>
            </a:pPr>
            <a:r>
              <a:rPr sz="3200" dirty="0">
                <a:latin typeface="Times New Roman"/>
                <a:cs typeface="Times New Roman"/>
              </a:rPr>
              <a:t>vitamin A ( should be limited to 700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μg/day)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har char="–"/>
              <a:tabLst>
                <a:tab pos="756920" algn="l"/>
              </a:tabLst>
            </a:pPr>
            <a:r>
              <a:rPr sz="3200" dirty="0">
                <a:latin typeface="Times New Roman"/>
                <a:cs typeface="Times New Roman"/>
              </a:rPr>
              <a:t>isotretinoin (used in treatment of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acne)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315200" cy="685800"/>
          </a:xfrm>
          <a:prstGeom prst="rect">
            <a:avLst/>
          </a:prstGeom>
          <a:ln w="57150">
            <a:solidFill>
              <a:srgbClr val="333399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430020">
              <a:lnSpc>
                <a:spcPct val="100000"/>
              </a:lnSpc>
              <a:spcBef>
                <a:spcPts val="130"/>
              </a:spcBef>
            </a:pP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Proven</a:t>
            </a:r>
            <a:r>
              <a:rPr sz="4000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teratogens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3733800"/>
            <a:ext cx="4343400" cy="266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3486150"/>
            <a:ext cx="2743200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63500"/>
            <a:ext cx="4403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C00000"/>
                </a:solidFill>
              </a:rPr>
              <a:t>Teratogenesis </a:t>
            </a:r>
            <a:r>
              <a:rPr sz="3600" dirty="0">
                <a:solidFill>
                  <a:srgbClr val="C00000"/>
                </a:solidFill>
              </a:rPr>
              <a:t>of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drugs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747712"/>
          <a:ext cx="8839200" cy="5866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320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Thalidomide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ts val="3700"/>
                        </a:lnSpc>
                      </a:pPr>
                      <a:r>
                        <a:rPr sz="3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Phocomelia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2180"/>
                        </a:spcBef>
                        <a:tabLst>
                          <a:tab pos="506730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shortened or absent long</a:t>
                      </a:r>
                      <a:r>
                        <a:rPr sz="2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bones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of	the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limbs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Alcohol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  <a:spcBef>
                          <a:spcPts val="2930"/>
                        </a:spcBef>
                      </a:pPr>
                      <a:r>
                        <a:rPr sz="3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Fetal Alcohol </a:t>
                      </a:r>
                      <a:r>
                        <a:rPr sz="3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Syndrome</a:t>
                      </a:r>
                      <a:r>
                        <a:rPr sz="3600" b="1" spc="-27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(FAS)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1225"/>
                        </a:spcBef>
                        <a:buClr>
                          <a:srgbClr val="FF3300"/>
                        </a:buClr>
                        <a:buSzPct val="85714"/>
                        <a:buFont typeface="Wingdings"/>
                        <a:buChar char=""/>
                        <a:tabLst>
                          <a:tab pos="42481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Microcephaly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8620" indent="-28321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Craniofacial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abnormalities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8620" indent="-28321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Intrauterine growth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retardation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8620" indent="-28321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CVS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abnormalities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5410" marR="741680">
                        <a:lnSpc>
                          <a:spcPct val="100000"/>
                        </a:lnSpc>
                        <a:spcBef>
                          <a:spcPts val="1205"/>
                        </a:spcBef>
                        <a:buClr>
                          <a:srgbClr val="FF3300"/>
                        </a:buClr>
                        <a:buSzPct val="96428"/>
                        <a:buFont typeface="Wingdings"/>
                        <a:buChar char=""/>
                        <a:tabLst>
                          <a:tab pos="389255" algn="l"/>
                        </a:tabLst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CNS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abnormalities (attention deficits,  intellectual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disability,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mental retardation)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72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069" y="0"/>
            <a:ext cx="4403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C00000"/>
                </a:solidFill>
              </a:rPr>
              <a:t>Teratogenesis </a:t>
            </a:r>
            <a:r>
              <a:rPr sz="3600" dirty="0">
                <a:solidFill>
                  <a:srgbClr val="C00000"/>
                </a:solidFill>
              </a:rPr>
              <a:t>of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drugs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671512"/>
          <a:ext cx="8839200" cy="6125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645"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Phenytoin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588135" algn="l"/>
                        </a:tabLst>
                      </a:pPr>
                      <a:r>
                        <a:rPr sz="3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Fetal	Hydantoin</a:t>
                      </a:r>
                      <a:r>
                        <a:rPr sz="32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Syndrome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Nail &amp; Digital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hypoplasia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1158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Oral Clefts (cleft lip and palate)  Cardiac</a:t>
                      </a:r>
                      <a:r>
                        <a:rPr sz="28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Anomalies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2600" b="1" spc="-3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Valproic</a:t>
                      </a:r>
                      <a:r>
                        <a:rPr sz="2600" b="1" spc="-3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acid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65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Neural tube defect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(spina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bifida)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Antiepileptic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drug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Impairs folate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absorption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575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spc="-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Tetracyclines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838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Altered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growth of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teeth and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bones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Permanent teeth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staining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Enamel</a:t>
                      </a:r>
                      <a:r>
                        <a:rPr sz="2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hypoplasia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390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spc="-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Warfarin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8669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Hypoplasia of nasal</a:t>
                      </a:r>
                      <a:r>
                        <a:rPr sz="2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bridge 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CNS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malformation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214312"/>
          <a:ext cx="8839200" cy="624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7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Corticosteroids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Cleft lip and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Palate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7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Hormones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21005" indent="-315595">
                        <a:lnSpc>
                          <a:spcPct val="100000"/>
                        </a:lnSpc>
                        <a:spcBef>
                          <a:spcPts val="1560"/>
                        </a:spcBef>
                        <a:buFont typeface="Wingdings"/>
                        <a:buChar char=""/>
                        <a:tabLst>
                          <a:tab pos="421005" algn="l"/>
                          <a:tab pos="421640" algn="l"/>
                        </a:tabLst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Estrogens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02590" indent="-297180">
                        <a:lnSpc>
                          <a:spcPct val="100000"/>
                        </a:lnSpc>
                        <a:spcBef>
                          <a:spcPts val="1560"/>
                        </a:spcBef>
                        <a:buFont typeface="Wingdings"/>
                        <a:buChar char=""/>
                        <a:tabLst>
                          <a:tab pos="402590" algn="l"/>
                          <a:tab pos="403225" algn="l"/>
                        </a:tabLst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Androgens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21005" indent="-315595">
                        <a:lnSpc>
                          <a:spcPct val="100000"/>
                        </a:lnSpc>
                        <a:spcBef>
                          <a:spcPts val="1565"/>
                        </a:spcBef>
                        <a:buFont typeface="Wingdings"/>
                        <a:buChar char=""/>
                        <a:tabLst>
                          <a:tab pos="421005" algn="l"/>
                          <a:tab pos="421640" algn="l"/>
                        </a:tabLst>
                      </a:pPr>
                      <a:r>
                        <a:rPr sz="26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Diethylstilbestrol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Serious genital</a:t>
                      </a: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malformation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43497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2800" spc="-25" dirty="0">
                          <a:latin typeface="Times New Roman"/>
                          <a:cs typeface="Times New Roman"/>
                        </a:rPr>
                        <a:t>Testicular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atrophy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in male fetus  Fetal masculinization in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female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fetus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Vaginal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carcinoma of female</a:t>
                      </a:r>
                      <a:r>
                        <a:rPr sz="2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offspring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222250"/>
          <a:ext cx="8839200" cy="6476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767080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Lithium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Ebstein's</a:t>
                      </a:r>
                      <a:r>
                        <a:rPr sz="2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anomaly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3587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Cardiovascular anomalies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mainly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valvular heart defect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involving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tricuspid  valve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47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sz="26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inhibitors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Captopril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2355"/>
                        </a:spcBef>
                      </a:pPr>
                      <a:r>
                        <a:rPr sz="28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Enalapril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Renal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damage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2538095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Fetal &amp; neonatal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anurnia  Fetal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hypotension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3342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Hypo- perfusion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Growth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retardation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 marR="100266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ACE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inhibitors disrupt the fetal </a:t>
                      </a:r>
                      <a:r>
                        <a:rPr sz="2400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renin- 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angiotensin </a:t>
                      </a:r>
                      <a:r>
                        <a:rPr sz="2400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system, which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is essential</a:t>
                      </a:r>
                      <a:r>
                        <a:rPr sz="2400" spc="-9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for  normal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renal</a:t>
                      </a:r>
                      <a:r>
                        <a:rPr sz="2400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development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010157"/>
            <a:ext cx="8757920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6765" indent="-342900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Majority of pregnant women are exposed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  medications during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pregnancy.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Unless absolutely necessary, drugs </a:t>
            </a:r>
            <a:r>
              <a:rPr sz="3200" b="1" spc="-5" dirty="0">
                <a:latin typeface="Times New Roman"/>
                <a:cs typeface="Times New Roman"/>
              </a:rPr>
              <a:t>should </a:t>
            </a:r>
            <a:r>
              <a:rPr sz="3200" b="1" dirty="0">
                <a:latin typeface="Times New Roman"/>
                <a:cs typeface="Times New Roman"/>
              </a:rPr>
              <a:t>not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be  </a:t>
            </a:r>
            <a:r>
              <a:rPr sz="3200" b="1" dirty="0">
                <a:latin typeface="Times New Roman"/>
                <a:cs typeface="Times New Roman"/>
              </a:rPr>
              <a:t>used during pregnancy because many can harm  the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fetus.</a:t>
            </a:r>
            <a:endParaRPr sz="3200">
              <a:latin typeface="Times New Roman"/>
              <a:cs typeface="Times New Roman"/>
            </a:endParaRPr>
          </a:p>
          <a:p>
            <a:pPr marL="355600" marR="14224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Fetal effects of most of the therapeutic agents  are </a:t>
            </a:r>
            <a:r>
              <a:rPr sz="3200" b="1" spc="-5" dirty="0">
                <a:latin typeface="Times New Roman"/>
                <a:cs typeface="Times New Roman"/>
              </a:rPr>
              <a:t>unknown </a:t>
            </a:r>
            <a:r>
              <a:rPr sz="3200" b="1" dirty="0">
                <a:latin typeface="Times New Roman"/>
                <a:cs typeface="Times New Roman"/>
              </a:rPr>
              <a:t>for about one-half of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medications.</a:t>
            </a:r>
            <a:endParaRPr sz="3200">
              <a:latin typeface="Times New Roman"/>
              <a:cs typeface="Times New Roman"/>
            </a:endParaRPr>
          </a:p>
          <a:p>
            <a:pPr marL="355600" marR="448945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About 2 to 3 % of all birth defects result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from  the use of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drugs.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557" y="228422"/>
            <a:ext cx="5643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Medications in</a:t>
            </a:r>
            <a:r>
              <a:rPr sz="360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pregnancy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6067" y="5053584"/>
            <a:ext cx="334822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5796" y="5007864"/>
            <a:ext cx="3244596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6494" y="5093970"/>
            <a:ext cx="2604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Valproic</a:t>
            </a:r>
            <a:r>
              <a:rPr sz="3600" b="1" spc="-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acid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971800"/>
            <a:ext cx="28194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8467" y="405384"/>
            <a:ext cx="334822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0303" y="359663"/>
            <a:ext cx="3040379" cy="963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31255" y="444449"/>
            <a:ext cx="2401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Spina</a:t>
            </a:r>
            <a:r>
              <a:rPr sz="3600" spc="-100" dirty="0"/>
              <a:t> </a:t>
            </a:r>
            <a:r>
              <a:rPr sz="3600" dirty="0"/>
              <a:t>bifida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696468" y="481583"/>
            <a:ext cx="334822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216" y="435863"/>
            <a:ext cx="2924556" cy="96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16253" y="520649"/>
            <a:ext cx="2284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Phocomelia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0200" y="1447800"/>
            <a:ext cx="2878074" cy="337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468" y="5129784"/>
            <a:ext cx="3348228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391" y="5084064"/>
            <a:ext cx="3154680" cy="963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0429" y="5170119"/>
            <a:ext cx="2515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Thalidomide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4400" y="1295400"/>
            <a:ext cx="2828925" cy="1619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600200"/>
            <a:ext cx="35814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9878" y="164033"/>
            <a:ext cx="34988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2460" marR="5080" indent="-62039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  <a:latin typeface="Arial"/>
                <a:cs typeface="Arial"/>
              </a:rPr>
              <a:t>Fetal</a:t>
            </a:r>
            <a:r>
              <a:rPr sz="40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00FF"/>
                </a:solidFill>
                <a:latin typeface="Arial"/>
                <a:cs typeface="Arial"/>
              </a:rPr>
              <a:t>hydantoin  syndrome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657600"/>
            <a:ext cx="22860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8103" y="0"/>
            <a:ext cx="2707005" cy="134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>
              <a:lnSpc>
                <a:spcPct val="108200"/>
              </a:lnSpc>
              <a:spcBef>
                <a:spcPts val="100"/>
              </a:spcBef>
            </a:pPr>
            <a:r>
              <a:rPr sz="4000" b="0" spc="-5" dirty="0">
                <a:latin typeface="Arial"/>
                <a:cs typeface="Arial"/>
              </a:rPr>
              <a:t>Cleft lip</a:t>
            </a:r>
            <a:r>
              <a:rPr sz="4000" b="0" spc="-6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and  palate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6337" y="5465762"/>
            <a:ext cx="7357999" cy="1006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1447800"/>
            <a:ext cx="2286000" cy="2143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202" y="482930"/>
            <a:ext cx="189166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Cleft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lip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752600"/>
            <a:ext cx="38100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6208" y="589533"/>
            <a:ext cx="3477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>
                <a:solidFill>
                  <a:srgbClr val="0000FF"/>
                </a:solidFill>
                <a:latin typeface="Arial"/>
                <a:cs typeface="Arial"/>
              </a:rPr>
              <a:t>Teeth</a:t>
            </a:r>
            <a:r>
              <a:rPr sz="44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FF"/>
                </a:solidFill>
                <a:latin typeface="Arial"/>
                <a:cs typeface="Arial"/>
              </a:rPr>
              <a:t>staining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1828800"/>
            <a:ext cx="32766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9117" y="5442915"/>
            <a:ext cx="30041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Corticosteroids</a:t>
            </a:r>
            <a:r>
              <a:rPr sz="2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phenytoin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9680" y="5438343"/>
            <a:ext cx="188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Tetracycline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940471"/>
            <a:ext cx="8461375" cy="29591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During second </a:t>
            </a: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third</a:t>
            </a:r>
            <a:r>
              <a:rPr sz="3200" b="1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trimesters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Some </a:t>
            </a:r>
            <a:r>
              <a:rPr sz="3200" b="1" spc="-5" dirty="0">
                <a:latin typeface="Times New Roman"/>
                <a:cs typeface="Times New Roman"/>
              </a:rPr>
              <a:t>drugs </a:t>
            </a:r>
            <a:r>
              <a:rPr sz="3200" b="1" dirty="0">
                <a:latin typeface="Times New Roman"/>
                <a:cs typeface="Times New Roman"/>
              </a:rPr>
              <a:t>can produce adverse effects on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the  </a:t>
            </a:r>
            <a:r>
              <a:rPr sz="3200" b="1" dirty="0">
                <a:latin typeface="Times New Roman"/>
                <a:cs typeface="Times New Roman"/>
              </a:rPr>
              <a:t>fetus more </a:t>
            </a:r>
            <a:r>
              <a:rPr sz="3200" b="1" spc="-5" dirty="0">
                <a:latin typeface="Times New Roman"/>
                <a:cs typeface="Times New Roman"/>
              </a:rPr>
              <a:t>likely </a:t>
            </a:r>
            <a:r>
              <a:rPr sz="3200" b="1" dirty="0">
                <a:latin typeface="Times New Roman"/>
                <a:cs typeface="Times New Roman"/>
              </a:rPr>
              <a:t>than major malformations  </a:t>
            </a:r>
            <a:r>
              <a:rPr sz="3200" b="1" spc="-5" dirty="0">
                <a:latin typeface="Times New Roman"/>
                <a:cs typeface="Times New Roman"/>
              </a:rPr>
              <a:t>due </a:t>
            </a:r>
            <a:r>
              <a:rPr sz="3200" b="1" dirty="0">
                <a:latin typeface="Times New Roman"/>
                <a:cs typeface="Times New Roman"/>
              </a:rPr>
              <a:t>to </a:t>
            </a:r>
            <a:r>
              <a:rPr sz="3200" b="1" spc="-5" dirty="0">
                <a:latin typeface="Times New Roman"/>
                <a:cs typeface="Times New Roman"/>
              </a:rPr>
              <a:t>their </a:t>
            </a:r>
            <a:r>
              <a:rPr sz="3200" b="1" dirty="0">
                <a:latin typeface="Times New Roman"/>
                <a:cs typeface="Times New Roman"/>
              </a:rPr>
              <a:t>pharmacological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actions.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60"/>
              </a:spcBef>
              <a:buFont typeface="Times New Roman"/>
              <a:buChar char="•"/>
              <a:tabLst>
                <a:tab pos="354965" algn="l"/>
                <a:tab pos="355600" algn="l"/>
                <a:tab pos="1617980" algn="l"/>
                <a:tab pos="3061970" algn="l"/>
                <a:tab pos="3603625" algn="l"/>
              </a:tabLst>
            </a:pPr>
            <a:r>
              <a:rPr sz="3200" b="1" dirty="0">
                <a:latin typeface="Times New Roman"/>
                <a:cs typeface="Times New Roman"/>
              </a:rPr>
              <a:t>Affect	growth	</a:t>
            </a:r>
            <a:r>
              <a:rPr sz="3200" b="1" spc="5" dirty="0">
                <a:latin typeface="Times New Roman"/>
                <a:cs typeface="Times New Roman"/>
              </a:rPr>
              <a:t>&amp;	</a:t>
            </a:r>
            <a:r>
              <a:rPr sz="3200" b="1" dirty="0">
                <a:latin typeface="Times New Roman"/>
                <a:cs typeface="Times New Roman"/>
              </a:rPr>
              <a:t>fetal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development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1286" y="447497"/>
            <a:ext cx="5385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Adverse effects of</a:t>
            </a:r>
            <a:r>
              <a:rPr sz="3600" u="heavy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drugs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41" y="142747"/>
            <a:ext cx="5382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Adverse effects of</a:t>
            </a:r>
            <a:r>
              <a:rPr sz="3600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Arial"/>
                <a:cs typeface="Arial"/>
              </a:rPr>
              <a:t>drugs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8112" y="747712"/>
          <a:ext cx="8839200" cy="5865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29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spc="-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Tetracyclines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7670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Impaired teeth &amp;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bone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development,  yellow-brown discoloration of teeth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65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Aminoglycosides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Streptomycin, kanamycin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Ototoxicity = 8th Cranial nerve</a:t>
                      </a:r>
                      <a:r>
                        <a:rPr sz="2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damage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Cloramphenicol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Gray baby syndrome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Corticosteroids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Adrenal atrophy – growth</a:t>
                      </a:r>
                      <a:r>
                        <a:rPr sz="2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retardation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Propranolol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4121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Bradycardia, neonatal hypoglycemia,  placental 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insufficiency,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reduced uterine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blood 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flow,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fetal</a:t>
                      </a:r>
                      <a:r>
                        <a:rPr sz="2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distress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541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Antithyroid</a:t>
                      </a:r>
                      <a:r>
                        <a:rPr sz="2600" b="1" spc="-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drugs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66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Iodide, methimazole,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carbimazole,  propylthiouracil, risk of neonatal 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hypothyroidism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goiter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841438"/>
          <a:ext cx="8839200" cy="5666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601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NSAIDs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e.g.</a:t>
                      </a:r>
                      <a:r>
                        <a:rPr sz="2400" b="1" spc="-1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Aspirin-indomethacin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Prostaglandin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synthesis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inhibitors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 marR="57658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Constriction of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ductus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arteriosus (close 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prematurely),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pulmonary hypertension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in  newborns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 marR="680085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Increase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gestation time,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prolong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labor, 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Neonatal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bleeding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Risk of postpartum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hemorrhage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 marL="105410" marR="2997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Ben</a:t>
                      </a:r>
                      <a:r>
                        <a:rPr sz="2600" b="1" spc="-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odi</a:t>
                      </a:r>
                      <a:r>
                        <a:rPr sz="26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b="1" spc="-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epin</a:t>
                      </a:r>
                      <a:r>
                        <a:rPr sz="26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  as</a:t>
                      </a:r>
                      <a:r>
                        <a:rPr sz="26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Diazepam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Chronic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neonatal dependence</a:t>
                      </a:r>
                      <a:r>
                        <a:rPr sz="2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withdrawal</a:t>
                      </a:r>
                      <a:r>
                        <a:rPr sz="2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symptoms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ACEIs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Renal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damage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warfarin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Risk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bleeding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6341" y="142747"/>
            <a:ext cx="5382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3300"/>
                </a:solidFill>
                <a:latin typeface="Arial"/>
                <a:cs typeface="Arial"/>
              </a:rPr>
              <a:t>Adverse effects of</a:t>
            </a:r>
            <a:r>
              <a:rPr sz="3600" spc="-11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drugs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1365250"/>
          <a:ext cx="8839200" cy="464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870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CNS</a:t>
                      </a:r>
                      <a:r>
                        <a:rPr sz="2600" b="1" spc="-5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depressants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ts val="3520"/>
                        </a:lnSpc>
                      </a:pPr>
                      <a:r>
                        <a:rPr sz="3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e.g. diazepam,</a:t>
                      </a:r>
                      <a:r>
                        <a:rPr sz="32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morphine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63245" marR="1793875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Interference with suckling  Respiratory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depression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632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Reduced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blood 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flow,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fetal</a:t>
                      </a:r>
                      <a:r>
                        <a:rPr sz="2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distress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Sulfonamides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563245" marR="438784">
                        <a:lnSpc>
                          <a:spcPct val="8500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displace bilirubin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albumin 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(neonatal hyperbilirubinemia,  Jaundice)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029" y="97027"/>
            <a:ext cx="742251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6030" marR="5080" indent="-25139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Adverse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effects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of drugs prior to</a:t>
            </a:r>
            <a:r>
              <a:rPr sz="3200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labor 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near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term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143000"/>
            <a:ext cx="8686800" cy="5562600"/>
          </a:xfrm>
          <a:custGeom>
            <a:avLst/>
            <a:gdLst/>
            <a:ahLst/>
            <a:cxnLst/>
            <a:rect l="l" t="t" r="r" b="b"/>
            <a:pathLst>
              <a:path w="8686800" h="5562600">
                <a:moveTo>
                  <a:pt x="0" y="5562600"/>
                </a:moveTo>
                <a:lnTo>
                  <a:pt x="8686800" y="5562600"/>
                </a:lnTo>
                <a:lnTo>
                  <a:pt x="86868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229" y="292049"/>
            <a:ext cx="5327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Hypertension </a:t>
            </a:r>
            <a:r>
              <a:rPr sz="36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in</a:t>
            </a:r>
            <a:r>
              <a:rPr sz="3600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 </a:t>
            </a:r>
            <a:r>
              <a:rPr sz="36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pregnancy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1000" y="4038536"/>
            <a:ext cx="4191000" cy="244665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91440" marR="2127250">
              <a:lnSpc>
                <a:spcPct val="1008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Probably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safe  </a:t>
            </a:r>
            <a:r>
              <a:rPr sz="2400" b="1" dirty="0">
                <a:latin typeface="Times New Roman"/>
                <a:cs typeface="Times New Roman"/>
              </a:rPr>
              <a:t>α- methyl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dopa  Labetalol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219200"/>
            <a:ext cx="7543800" cy="2530475"/>
          </a:xfrm>
          <a:custGeom>
            <a:avLst/>
            <a:gdLst/>
            <a:ahLst/>
            <a:cxnLst/>
            <a:rect l="l" t="t" r="r" b="b"/>
            <a:pathLst>
              <a:path w="7543800" h="2530475">
                <a:moveTo>
                  <a:pt x="0" y="2530475"/>
                </a:moveTo>
                <a:lnTo>
                  <a:pt x="7543800" y="2530475"/>
                </a:lnTo>
                <a:lnTo>
                  <a:pt x="7543800" y="0"/>
                </a:lnTo>
                <a:lnTo>
                  <a:pt x="0" y="0"/>
                </a:lnTo>
                <a:lnTo>
                  <a:pt x="0" y="2530475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168653"/>
            <a:ext cx="2160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Contraindicated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458214"/>
            <a:ext cx="285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280" dirty="0">
                <a:latin typeface="Times New Roman"/>
                <a:cs typeface="Times New Roman"/>
              </a:rPr>
              <a:t> </a:t>
            </a:r>
            <a:r>
              <a:rPr sz="3600" baseline="-13888" dirty="0">
                <a:latin typeface="Times New Roman"/>
                <a:cs typeface="Times New Roman"/>
              </a:rPr>
              <a:t>•</a:t>
            </a:r>
            <a:endParaRPr sz="3600" baseline="-1388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1534414"/>
            <a:ext cx="677290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ACE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inhibitors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Angiotensin II receptor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blockers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Thiazide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diuretics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Propranolol</a:t>
            </a:r>
            <a:endParaRPr sz="24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latin typeface="Times New Roman"/>
                <a:cs typeface="Times New Roman"/>
              </a:rPr>
              <a:t>Calcium </a:t>
            </a:r>
            <a:r>
              <a:rPr sz="2400" b="1" spc="-5" dirty="0">
                <a:latin typeface="Times New Roman"/>
                <a:cs typeface="Times New Roman"/>
              </a:rPr>
              <a:t>channel </a:t>
            </a:r>
            <a:r>
              <a:rPr sz="2400" b="1" dirty="0">
                <a:latin typeface="Times New Roman"/>
                <a:cs typeface="Times New Roman"/>
              </a:rPr>
              <a:t>blockers in mild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hypertension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8200" y="4038536"/>
            <a:ext cx="4191000" cy="2446655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92075" marR="2482850">
              <a:lnSpc>
                <a:spcPct val="100800"/>
              </a:lnSpc>
              <a:spcBef>
                <a:spcPts val="5"/>
              </a:spcBef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Emergency  </a:t>
            </a:r>
            <a:r>
              <a:rPr sz="2400" b="1" dirty="0">
                <a:latin typeface="Times New Roman"/>
                <a:cs typeface="Times New Roman"/>
              </a:rPr>
              <a:t>H</a:t>
            </a:r>
            <a:r>
              <a:rPr sz="2400" b="1" spc="5" dirty="0">
                <a:latin typeface="Times New Roman"/>
                <a:cs typeface="Times New Roman"/>
              </a:rPr>
              <a:t>y</a:t>
            </a:r>
            <a:r>
              <a:rPr sz="2400" b="1" spc="-5" dirty="0">
                <a:latin typeface="Times New Roman"/>
                <a:cs typeface="Times New Roman"/>
              </a:rPr>
              <a:t>dra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5" dirty="0">
                <a:latin typeface="Times New Roman"/>
                <a:cs typeface="Times New Roman"/>
              </a:rPr>
              <a:t>a</a:t>
            </a:r>
            <a:r>
              <a:rPr sz="2400" b="1" spc="-20" dirty="0">
                <a:latin typeface="Times New Roman"/>
                <a:cs typeface="Times New Roman"/>
              </a:rPr>
              <a:t>z</a:t>
            </a:r>
            <a:r>
              <a:rPr sz="2400" b="1" spc="-5" dirty="0">
                <a:latin typeface="Times New Roman"/>
                <a:cs typeface="Times New Roman"/>
              </a:rPr>
              <a:t>ine  </a:t>
            </a:r>
            <a:r>
              <a:rPr sz="2400" b="1" dirty="0">
                <a:latin typeface="Times New Roman"/>
                <a:cs typeface="Times New Roman"/>
              </a:rPr>
              <a:t>Labetalol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0"/>
            <a:ext cx="8763000" cy="5562600"/>
          </a:xfrm>
          <a:custGeom>
            <a:avLst/>
            <a:gdLst/>
            <a:ahLst/>
            <a:cxnLst/>
            <a:rect l="l" t="t" r="r" b="b"/>
            <a:pathLst>
              <a:path w="8763000" h="5562600">
                <a:moveTo>
                  <a:pt x="0" y="5562600"/>
                </a:moveTo>
                <a:lnTo>
                  <a:pt x="8763000" y="5562600"/>
                </a:lnTo>
                <a:lnTo>
                  <a:pt x="87630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455165"/>
            <a:ext cx="734631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Contraindicated</a:t>
            </a:r>
            <a:endParaRPr sz="3000">
              <a:latin typeface="Times New Roman"/>
              <a:cs typeface="Times New Roman"/>
            </a:endParaRPr>
          </a:p>
          <a:p>
            <a:pPr marL="12700" marR="226060">
              <a:lnSpc>
                <a:spcPct val="100000"/>
              </a:lnSpc>
            </a:pPr>
            <a:r>
              <a:rPr sz="3000" b="1" spc="-5" dirty="0">
                <a:latin typeface="Times New Roman"/>
                <a:cs typeface="Times New Roman"/>
              </a:rPr>
              <a:t>warfarin is contraindicated in </a:t>
            </a:r>
            <a:r>
              <a:rPr sz="3000" b="1" dirty="0">
                <a:latin typeface="Times New Roman"/>
                <a:cs typeface="Times New Roman"/>
              </a:rPr>
              <a:t>all </a:t>
            </a:r>
            <a:r>
              <a:rPr sz="3000" b="1" spc="-5" dirty="0">
                <a:latin typeface="Times New Roman"/>
                <a:cs typeface="Times New Roman"/>
              </a:rPr>
              <a:t>trimesters  Cross placenta</a:t>
            </a:r>
            <a:endParaRPr sz="3000">
              <a:latin typeface="Times New Roman"/>
              <a:cs typeface="Times New Roman"/>
            </a:endParaRPr>
          </a:p>
          <a:p>
            <a:pPr marL="12700" marR="279527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Times New Roman"/>
                <a:cs typeface="Times New Roman"/>
              </a:rPr>
              <a:t>1</a:t>
            </a:r>
            <a:r>
              <a:rPr sz="3000" b="1" spc="-7" baseline="25000" dirty="0">
                <a:latin typeface="Times New Roman"/>
                <a:cs typeface="Times New Roman"/>
              </a:rPr>
              <a:t>st </a:t>
            </a:r>
            <a:r>
              <a:rPr sz="3000" b="1" spc="-5" dirty="0">
                <a:latin typeface="Times New Roman"/>
                <a:cs typeface="Times New Roman"/>
              </a:rPr>
              <a:t>trimester </a:t>
            </a:r>
            <a:r>
              <a:rPr sz="3000" b="1" dirty="0">
                <a:latin typeface="Times New Roman"/>
                <a:cs typeface="Times New Roman"/>
              </a:rPr>
              <a:t>: </a:t>
            </a:r>
            <a:r>
              <a:rPr sz="3000" b="1" spc="-5" dirty="0">
                <a:latin typeface="Times New Roman"/>
                <a:cs typeface="Times New Roman"/>
              </a:rPr>
              <a:t>teratogenicity  </a:t>
            </a:r>
            <a:r>
              <a:rPr sz="3000" b="1" dirty="0">
                <a:latin typeface="Times New Roman"/>
                <a:cs typeface="Times New Roman"/>
              </a:rPr>
              <a:t>2</a:t>
            </a:r>
            <a:r>
              <a:rPr sz="3000" b="1" baseline="25000" dirty="0">
                <a:latin typeface="Times New Roman"/>
                <a:cs typeface="Times New Roman"/>
              </a:rPr>
              <a:t>nd</a:t>
            </a:r>
            <a:r>
              <a:rPr sz="3000" b="1" dirty="0">
                <a:latin typeface="Times New Roman"/>
                <a:cs typeface="Times New Roman"/>
              </a:rPr>
              <a:t>, </a:t>
            </a:r>
            <a:r>
              <a:rPr sz="3000" b="1" spc="-5" dirty="0">
                <a:latin typeface="Times New Roman"/>
                <a:cs typeface="Times New Roman"/>
              </a:rPr>
              <a:t>3</a:t>
            </a:r>
            <a:r>
              <a:rPr sz="3000" b="1" spc="-7" baseline="25000" dirty="0">
                <a:latin typeface="Times New Roman"/>
                <a:cs typeface="Times New Roman"/>
              </a:rPr>
              <a:t>rd </a:t>
            </a:r>
            <a:r>
              <a:rPr sz="3000" b="1" dirty="0">
                <a:latin typeface="Times New Roman"/>
                <a:cs typeface="Times New Roman"/>
              </a:rPr>
              <a:t>: </a:t>
            </a:r>
            <a:r>
              <a:rPr sz="3000" b="1" spc="-5" dirty="0">
                <a:latin typeface="Times New Roman"/>
                <a:cs typeface="Times New Roman"/>
              </a:rPr>
              <a:t>risk </a:t>
            </a:r>
            <a:r>
              <a:rPr sz="3000" b="1" dirty="0">
                <a:latin typeface="Times New Roman"/>
                <a:cs typeface="Times New Roman"/>
              </a:rPr>
              <a:t>of</a:t>
            </a:r>
            <a:r>
              <a:rPr sz="3000" b="1" spc="-26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bleeding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92065">
              <a:lnSpc>
                <a:spcPct val="100000"/>
              </a:lnSpc>
            </a:pPr>
            <a:r>
              <a:rPr sz="3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Probably</a:t>
            </a:r>
            <a:r>
              <a:rPr sz="30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FF"/>
                </a:solidFill>
                <a:latin typeface="Times New Roman"/>
                <a:cs typeface="Times New Roman"/>
              </a:rPr>
              <a:t>safe  </a:t>
            </a:r>
            <a:r>
              <a:rPr sz="3000" b="1" spc="-5" dirty="0">
                <a:latin typeface="Times New Roman"/>
                <a:cs typeface="Times New Roman"/>
              </a:rPr>
              <a:t>Heparin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latin typeface="Times New Roman"/>
                <a:cs typeface="Times New Roman"/>
              </a:rPr>
              <a:t>Polar, </a:t>
            </a:r>
            <a:r>
              <a:rPr sz="3000" b="1" spc="-5" dirty="0">
                <a:latin typeface="Times New Roman"/>
                <a:cs typeface="Times New Roman"/>
              </a:rPr>
              <a:t>does not cross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placenta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Times New Roman"/>
                <a:cs typeface="Times New Roman"/>
              </a:rPr>
              <a:t>The antidote, protamine sulphate is</a:t>
            </a:r>
            <a:r>
              <a:rPr sz="3000" b="1" spc="7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available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7958" y="292049"/>
            <a:ext cx="7016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Coagulation disorders </a:t>
            </a:r>
            <a:r>
              <a:rPr sz="3600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in</a:t>
            </a:r>
            <a:r>
              <a:rPr sz="3600" u="heavy" spc="3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 </a:t>
            </a:r>
            <a:r>
              <a:rPr sz="36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pregnancy</a:t>
            </a:r>
            <a:endParaRPr sz="3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914400"/>
            <a:ext cx="8915400" cy="5791200"/>
          </a:xfrm>
          <a:custGeom>
            <a:avLst/>
            <a:gdLst/>
            <a:ahLst/>
            <a:cxnLst/>
            <a:rect l="l" t="t" r="r" b="b"/>
            <a:pathLst>
              <a:path w="8915400" h="5791200">
                <a:moveTo>
                  <a:pt x="0" y="5791200"/>
                </a:moveTo>
                <a:lnTo>
                  <a:pt x="8915400" y="5791200"/>
                </a:lnTo>
                <a:lnTo>
                  <a:pt x="89154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865378"/>
            <a:ext cx="73285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imes New Roman"/>
                <a:cs typeface="Times New Roman"/>
              </a:rPr>
              <a:t>Are used </a:t>
            </a:r>
            <a:r>
              <a:rPr sz="3000" b="1" dirty="0">
                <a:latin typeface="Times New Roman"/>
                <a:cs typeface="Times New Roman"/>
              </a:rPr>
              <a:t>in </a:t>
            </a:r>
            <a:r>
              <a:rPr sz="3000" b="1" spc="-5" dirty="0">
                <a:latin typeface="Times New Roman"/>
                <a:cs typeface="Times New Roman"/>
              </a:rPr>
              <a:t>thyrotoxicosis </a:t>
            </a:r>
            <a:r>
              <a:rPr sz="3000" b="1" dirty="0">
                <a:latin typeface="Times New Roman"/>
                <a:cs typeface="Times New Roman"/>
              </a:rPr>
              <a:t>or Grave’s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disease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har char="–"/>
              <a:tabLst>
                <a:tab pos="621665" algn="l"/>
                <a:tab pos="622300" algn="l"/>
              </a:tabLst>
            </a:pPr>
            <a:r>
              <a:rPr spc="-5" dirty="0"/>
              <a:t>Propylthiouracil</a:t>
            </a:r>
          </a:p>
          <a:p>
            <a:pPr marL="622300" indent="-609600">
              <a:lnSpc>
                <a:spcPct val="100000"/>
              </a:lnSpc>
              <a:spcBef>
                <a:spcPts val="60"/>
              </a:spcBef>
              <a:buChar char="–"/>
              <a:tabLst>
                <a:tab pos="621665" algn="l"/>
                <a:tab pos="622300" algn="l"/>
              </a:tabLst>
            </a:pPr>
            <a:r>
              <a:rPr spc="-5" dirty="0"/>
              <a:t>Methylthiouracil</a:t>
            </a:r>
            <a:r>
              <a:rPr spc="45" dirty="0"/>
              <a:t> </a:t>
            </a:r>
            <a:r>
              <a:rPr spc="-5" dirty="0"/>
              <a:t>(Methimazole)</a:t>
            </a:r>
          </a:p>
          <a:p>
            <a:pPr marL="622300" indent="-609600">
              <a:lnSpc>
                <a:spcPct val="100000"/>
              </a:lnSpc>
              <a:spcBef>
                <a:spcPts val="60"/>
              </a:spcBef>
              <a:buChar char="–"/>
              <a:tabLst>
                <a:tab pos="621665" algn="l"/>
                <a:tab pos="622300" algn="l"/>
              </a:tabLst>
            </a:pPr>
            <a:r>
              <a:rPr spc="-5" dirty="0"/>
              <a:t>Carbimazol</a:t>
            </a:r>
          </a:p>
          <a:p>
            <a:pPr marL="622300" indent="-609600">
              <a:lnSpc>
                <a:spcPct val="100000"/>
              </a:lnSpc>
              <a:spcBef>
                <a:spcPts val="60"/>
              </a:spcBef>
              <a:buChar char="–"/>
              <a:tabLst>
                <a:tab pos="621665" algn="l"/>
                <a:tab pos="622300" algn="l"/>
              </a:tabLst>
            </a:pPr>
            <a:r>
              <a:rPr spc="-5" dirty="0"/>
              <a:t>Radioactive Iodine</a:t>
            </a:r>
            <a:r>
              <a:rPr spc="50" dirty="0"/>
              <a:t> </a:t>
            </a:r>
            <a:r>
              <a:rPr dirty="0"/>
              <a:t>(I</a:t>
            </a:r>
            <a:r>
              <a:rPr sz="3000" baseline="25000" dirty="0"/>
              <a:t>131</a:t>
            </a:r>
            <a:r>
              <a:rPr sz="3000" dirty="0"/>
              <a:t>)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154939" y="3037713"/>
            <a:ext cx="8713470" cy="2464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000" b="1" spc="-5" dirty="0">
                <a:latin typeface="Times New Roman"/>
                <a:cs typeface="Times New Roman"/>
              </a:rPr>
              <a:t>All can cross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placenta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ts val="4800"/>
              </a:lnSpc>
              <a:spcBef>
                <a:spcPts val="359"/>
              </a:spcBef>
            </a:pPr>
            <a:r>
              <a:rPr sz="3000" b="1" spc="-5" dirty="0">
                <a:latin typeface="Times New Roman"/>
                <a:cs typeface="Times New Roman"/>
              </a:rPr>
              <a:t>All </a:t>
            </a:r>
            <a:r>
              <a:rPr sz="3000" b="1" dirty="0">
                <a:latin typeface="Times New Roman"/>
                <a:cs typeface="Times New Roman"/>
              </a:rPr>
              <a:t>have </a:t>
            </a:r>
            <a:r>
              <a:rPr sz="3000" b="1" spc="-5" dirty="0">
                <a:latin typeface="Times New Roman"/>
                <a:cs typeface="Times New Roman"/>
              </a:rPr>
              <a:t>risk </a:t>
            </a:r>
            <a:r>
              <a:rPr sz="3000" b="1" dirty="0">
                <a:latin typeface="Times New Roman"/>
                <a:cs typeface="Times New Roman"/>
              </a:rPr>
              <a:t>of congenital </a:t>
            </a:r>
            <a:r>
              <a:rPr sz="3000" b="1" spc="-5" dirty="0">
                <a:latin typeface="Times New Roman"/>
                <a:cs typeface="Times New Roman"/>
              </a:rPr>
              <a:t>goiter and hypothyroidism  </a:t>
            </a:r>
            <a:r>
              <a:rPr sz="3000" b="1" dirty="0">
                <a:latin typeface="Times New Roman"/>
                <a:cs typeface="Times New Roman"/>
              </a:rPr>
              <a:t>The </a:t>
            </a:r>
            <a:r>
              <a:rPr sz="3000" b="1" spc="-5" dirty="0">
                <a:latin typeface="Times New Roman"/>
                <a:cs typeface="Times New Roman"/>
              </a:rPr>
              <a:t>lowest </a:t>
            </a:r>
            <a:r>
              <a:rPr sz="3000" b="1" dirty="0">
                <a:latin typeface="Times New Roman"/>
                <a:cs typeface="Times New Roman"/>
              </a:rPr>
              <a:t>dose of </a:t>
            </a:r>
            <a:r>
              <a:rPr sz="3000" b="1" spc="-5" dirty="0">
                <a:latin typeface="Times New Roman"/>
                <a:cs typeface="Times New Roman"/>
              </a:rPr>
              <a:t>antithyroid </a:t>
            </a:r>
            <a:r>
              <a:rPr sz="3000" b="1" dirty="0">
                <a:latin typeface="Times New Roman"/>
                <a:cs typeface="Times New Roman"/>
              </a:rPr>
              <a:t>drugs </a:t>
            </a:r>
            <a:r>
              <a:rPr sz="3000" b="1" spc="-5" dirty="0">
                <a:latin typeface="Times New Roman"/>
                <a:cs typeface="Times New Roman"/>
              </a:rPr>
              <a:t>should be </a:t>
            </a:r>
            <a:r>
              <a:rPr sz="3000" b="1" dirty="0">
                <a:latin typeface="Times New Roman"/>
                <a:cs typeface="Times New Roman"/>
              </a:rPr>
              <a:t>used.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Propylthiouracil </a:t>
            </a:r>
            <a:r>
              <a:rPr sz="3000" b="1" spc="-5" dirty="0">
                <a:latin typeface="Times New Roman"/>
                <a:cs typeface="Times New Roman"/>
              </a:rPr>
              <a:t>is preferable </a:t>
            </a:r>
            <a:r>
              <a:rPr sz="3000" b="1" dirty="0">
                <a:latin typeface="Times New Roman"/>
                <a:cs typeface="Times New Roman"/>
              </a:rPr>
              <a:t>over</a:t>
            </a:r>
            <a:r>
              <a:rPr sz="3000" b="1" spc="9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others.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5697" y="139700"/>
            <a:ext cx="6220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Antithyroid </a:t>
            </a:r>
            <a:r>
              <a:rPr sz="36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drugs in</a:t>
            </a:r>
            <a:r>
              <a:rPr sz="3600" u="heavy" spc="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 </a:t>
            </a:r>
            <a:r>
              <a:rPr sz="36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pregnancy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333502"/>
            <a:ext cx="691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How drugs can </a:t>
            </a:r>
            <a:r>
              <a:rPr sz="3600" dirty="0">
                <a:latin typeface="Arial"/>
                <a:cs typeface="Arial"/>
              </a:rPr>
              <a:t>cross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placenta?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95400"/>
            <a:ext cx="8077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620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5943600"/>
                </a:moveTo>
                <a:lnTo>
                  <a:pt x="8686800" y="5943600"/>
                </a:lnTo>
                <a:lnTo>
                  <a:pt x="86868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783082"/>
            <a:ext cx="8072755" cy="5934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Contraindicated</a:t>
            </a:r>
            <a:r>
              <a:rPr sz="26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70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Tetracyclines: </a:t>
            </a:r>
            <a:r>
              <a:rPr sz="2600" dirty="0">
                <a:latin typeface="Times New Roman"/>
                <a:cs typeface="Times New Roman"/>
              </a:rPr>
              <a:t>Teeth and bones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deformity</a:t>
            </a:r>
            <a:endParaRPr sz="2600">
              <a:latin typeface="Times New Roman"/>
              <a:cs typeface="Times New Roman"/>
            </a:endParaRPr>
          </a:p>
          <a:p>
            <a:pPr marL="622300" marR="424180" indent="-609600">
              <a:lnSpc>
                <a:spcPct val="110000"/>
              </a:lnSpc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latin typeface="Times New Roman"/>
                <a:cs typeface="Times New Roman"/>
              </a:rPr>
              <a:t>Quinolones as ciprofloxacin: </a:t>
            </a:r>
            <a:r>
              <a:rPr sz="2600" dirty="0">
                <a:latin typeface="Times New Roman"/>
                <a:cs typeface="Times New Roman"/>
              </a:rPr>
              <a:t>arthropathy (bone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  </a:t>
            </a:r>
            <a:r>
              <a:rPr sz="2600" spc="-5" dirty="0">
                <a:latin typeface="Times New Roman"/>
                <a:cs typeface="Times New Roman"/>
              </a:rPr>
              <a:t>cartilage damage)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15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latin typeface="Times New Roman"/>
                <a:cs typeface="Times New Roman"/>
              </a:rPr>
              <a:t>Aminoglycosides: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ototoxicity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15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latin typeface="Times New Roman"/>
                <a:cs typeface="Times New Roman"/>
              </a:rPr>
              <a:t>Sulfonamides: </a:t>
            </a:r>
            <a:r>
              <a:rPr sz="2600" dirty="0">
                <a:latin typeface="Times New Roman"/>
                <a:cs typeface="Times New Roman"/>
              </a:rPr>
              <a:t>neonatal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jaundice-kernicterus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10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latin typeface="Times New Roman"/>
                <a:cs typeface="Times New Roman"/>
              </a:rPr>
              <a:t>Chloramphenicol: </a:t>
            </a:r>
            <a:r>
              <a:rPr sz="2600" dirty="0">
                <a:latin typeface="Times New Roman"/>
                <a:cs typeface="Times New Roman"/>
              </a:rPr>
              <a:t>Gray baby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syndrome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Probably</a:t>
            </a:r>
            <a:r>
              <a:rPr sz="26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safe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spc="-5" dirty="0">
                <a:latin typeface="Times New Roman"/>
                <a:cs typeface="Times New Roman"/>
              </a:rPr>
              <a:t>Penicillins: </a:t>
            </a:r>
            <a:r>
              <a:rPr sz="2600" spc="-5" dirty="0">
                <a:latin typeface="Times New Roman"/>
                <a:cs typeface="Times New Roman"/>
              </a:rPr>
              <a:t>(ampicillin,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amoxicillin)</a:t>
            </a:r>
            <a:endParaRPr sz="26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latin typeface="Times New Roman"/>
                <a:cs typeface="Times New Roman"/>
              </a:rPr>
              <a:t>Cephalosporins</a:t>
            </a:r>
            <a:endParaRPr sz="26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buFont typeface="Times New Roman"/>
              <a:buChar char="•"/>
              <a:tabLst>
                <a:tab pos="621665" algn="l"/>
                <a:tab pos="622300" algn="l"/>
              </a:tabLst>
            </a:pPr>
            <a:r>
              <a:rPr sz="2600" b="1" dirty="0">
                <a:latin typeface="Times New Roman"/>
                <a:cs typeface="Times New Roman"/>
              </a:rPr>
              <a:t>Macrolides </a:t>
            </a:r>
            <a:r>
              <a:rPr sz="2600" b="1" spc="-5" dirty="0">
                <a:latin typeface="Times New Roman"/>
                <a:cs typeface="Times New Roman"/>
              </a:rPr>
              <a:t>(erythromycin </a:t>
            </a:r>
            <a:r>
              <a:rPr sz="2600" b="1" dirty="0">
                <a:latin typeface="Times New Roman"/>
                <a:cs typeface="Times New Roman"/>
              </a:rPr>
              <a:t>and azithromycin) </a:t>
            </a:r>
            <a:r>
              <a:rPr sz="2600" spc="-5" dirty="0">
                <a:latin typeface="Times New Roman"/>
                <a:cs typeface="Times New Roman"/>
              </a:rPr>
              <a:t>as  alternative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penicillin-sensitive </a:t>
            </a:r>
            <a:r>
              <a:rPr sz="2600" dirty="0">
                <a:latin typeface="Times New Roman"/>
                <a:cs typeface="Times New Roman"/>
              </a:rPr>
              <a:t>individuals </a:t>
            </a:r>
            <a:r>
              <a:rPr sz="2600" b="1" dirty="0">
                <a:latin typeface="Times New Roman"/>
                <a:cs typeface="Times New Roman"/>
              </a:rPr>
              <a:t>BUT  </a:t>
            </a:r>
            <a:r>
              <a:rPr sz="2600" dirty="0">
                <a:latin typeface="Times New Roman"/>
                <a:cs typeface="Times New Roman"/>
              </a:rPr>
              <a:t>erythromycin </a:t>
            </a:r>
            <a:r>
              <a:rPr sz="2600" spc="-5" dirty="0">
                <a:latin typeface="Times New Roman"/>
                <a:cs typeface="Times New Roman"/>
              </a:rPr>
              <a:t>estolate </a:t>
            </a:r>
            <a:r>
              <a:rPr sz="2600" dirty="0">
                <a:latin typeface="Times New Roman"/>
                <a:cs typeface="Times New Roman"/>
              </a:rPr>
              <a:t>should be avoided </a:t>
            </a:r>
            <a:r>
              <a:rPr sz="2600" i="1" spc="-5" dirty="0">
                <a:latin typeface="Times New Roman"/>
                <a:cs typeface="Times New Roman"/>
              </a:rPr>
              <a:t>(risk </a:t>
            </a:r>
            <a:r>
              <a:rPr sz="2600" i="1" dirty="0">
                <a:latin typeface="Times New Roman"/>
                <a:cs typeface="Times New Roman"/>
              </a:rPr>
              <a:t>of</a:t>
            </a:r>
            <a:r>
              <a:rPr sz="2600" i="1" spc="-60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hepatic  injury to</a:t>
            </a:r>
            <a:r>
              <a:rPr sz="2600" i="1" spc="-15" dirty="0">
                <a:latin typeface="Times New Roman"/>
                <a:cs typeface="Times New Roman"/>
              </a:rPr>
              <a:t> </a:t>
            </a:r>
            <a:r>
              <a:rPr sz="2600" i="1" spc="-5" dirty="0">
                <a:latin typeface="Times New Roman"/>
                <a:cs typeface="Times New Roman"/>
              </a:rPr>
              <a:t>mother).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0536" y="139700"/>
            <a:ext cx="481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Antibiotics in</a:t>
            </a:r>
            <a:r>
              <a:rPr sz="360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pregnancy</a:t>
            </a:r>
            <a:endParaRPr sz="3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8112" y="887412"/>
          <a:ext cx="8839200" cy="5888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69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Antihypertensive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ts val="258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α-methyl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dopa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63245">
                        <a:lnSpc>
                          <a:spcPts val="2875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Labetalol (</a:t>
                      </a:r>
                      <a:r>
                        <a:rPr sz="2400" b="1" dirty="0">
                          <a:latin typeface="Symbol"/>
                          <a:cs typeface="Symbol"/>
                        </a:rPr>
                        <a:t>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2400" b="1" dirty="0">
                          <a:latin typeface="Symbol"/>
                          <a:cs typeface="Symbol"/>
                        </a:rPr>
                        <a:t></a:t>
                      </a:r>
                      <a:r>
                        <a:rPr sz="24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Blocker)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63245">
                        <a:lnSpc>
                          <a:spcPts val="2875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Hydralazine (emergency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only)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Antibiotics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penicillin,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cephalosporins,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erythromycin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Antidiabetics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Insulin,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avoids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oral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antidiabetics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Anticoagulants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Heparin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Analgesics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Acetaminophen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Antithyroid</a:t>
                      </a:r>
                      <a:r>
                        <a:rPr sz="2600" b="1" spc="-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drugs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Propylthiouracil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(protein-bound)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9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Anticonvulsants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07670" indent="-30162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FF3300"/>
                        </a:buClr>
                        <a:buFont typeface="Wingdings"/>
                        <a:buChar char=""/>
                        <a:tabLst>
                          <a:tab pos="408305" algn="l"/>
                        </a:tabLst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All antiepileptics have potential to</a:t>
                      </a:r>
                      <a:r>
                        <a:rPr sz="24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cause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08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malformations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24815" indent="-318770">
                        <a:lnSpc>
                          <a:spcPct val="100000"/>
                        </a:lnSpc>
                        <a:spcBef>
                          <a:spcPts val="575"/>
                        </a:spcBef>
                        <a:buClr>
                          <a:srgbClr val="FF3300"/>
                        </a:buClr>
                        <a:buFont typeface="Wingdings"/>
                        <a:buChar char=""/>
                        <a:tabLst>
                          <a:tab pos="425450" algn="l"/>
                        </a:tabLst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avoid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valproic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acid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(highly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teratogenic)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49250" indent="-243204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FF3300"/>
                        </a:buClr>
                        <a:buFont typeface="Wingdings"/>
                        <a:buChar char=""/>
                        <a:tabLst>
                          <a:tab pos="349885" algn="l"/>
                        </a:tabLst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Folic acid supplementation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prevents</a:t>
                      </a:r>
                      <a:r>
                        <a:rPr sz="24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neural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tube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defects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in women receiving</a:t>
                      </a:r>
                      <a:r>
                        <a:rPr sz="2400" b="1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AEDs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0401" y="249377"/>
            <a:ext cx="4441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3300"/>
                </a:solidFill>
              </a:rPr>
              <a:t>Drugs of choice in</a:t>
            </a:r>
            <a:r>
              <a:rPr sz="2800" spc="-20" dirty="0">
                <a:solidFill>
                  <a:srgbClr val="FF3300"/>
                </a:solidFill>
              </a:rPr>
              <a:t> </a:t>
            </a:r>
            <a:r>
              <a:rPr sz="2800" spc="-10" dirty="0">
                <a:solidFill>
                  <a:srgbClr val="FF3300"/>
                </a:solidFill>
              </a:rPr>
              <a:t>pregnancy</a:t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344" y="2267838"/>
            <a:ext cx="78530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Drugs 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Abuse in</a:t>
            </a:r>
            <a:r>
              <a:rPr sz="4400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Pregnancy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193294"/>
            <a:ext cx="29178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C00000"/>
                </a:solidFill>
                <a:latin typeface="Arial"/>
                <a:cs typeface="Arial"/>
              </a:rPr>
              <a:t>Drug</a:t>
            </a:r>
            <a:r>
              <a:rPr sz="4400" b="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C00000"/>
                </a:solidFill>
                <a:latin typeface="Arial"/>
                <a:cs typeface="Arial"/>
              </a:rPr>
              <a:t>abuse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650912"/>
            <a:ext cx="8203565" cy="21723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Drug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abuse:</a:t>
            </a:r>
            <a:endParaRPr sz="3200">
              <a:latin typeface="Times New Roman"/>
              <a:cs typeface="Times New Roman"/>
            </a:endParaRPr>
          </a:p>
          <a:p>
            <a:pPr marL="355600" marR="5080" indent="112395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Arial"/>
                <a:cs typeface="Arial"/>
              </a:rPr>
              <a:t>Habitual use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drugs not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therapeutic  purposes but for alteration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one's mood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state 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consciousness.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193294"/>
            <a:ext cx="29178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C00000"/>
                </a:solidFill>
                <a:latin typeface="Arial"/>
                <a:cs typeface="Arial"/>
              </a:rPr>
              <a:t>Drug</a:t>
            </a:r>
            <a:r>
              <a:rPr sz="4400" b="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C00000"/>
                </a:solidFill>
                <a:latin typeface="Arial"/>
                <a:cs typeface="Arial"/>
              </a:rPr>
              <a:t>abuse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62557"/>
            <a:ext cx="800354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 most commonly abused drugs are alcohol;  barbiturates; benzodiazepines, opium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alkaloids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amphetamines; cocaine; nicotine;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marijuana.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7931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Drug abuse may lead to organ damage,  dependence, addiction,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disturbance</a:t>
            </a:r>
            <a:r>
              <a:rPr sz="3200" spc="-1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behavior.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46329"/>
            <a:ext cx="17011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Alcoho</a:t>
            </a:r>
            <a:r>
              <a:rPr sz="3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l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356" y="1563446"/>
            <a:ext cx="71494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The use of </a:t>
            </a:r>
            <a:r>
              <a:rPr sz="3600" b="1" spc="-5" dirty="0">
                <a:latin typeface="Times New Roman"/>
                <a:cs typeface="Times New Roman"/>
              </a:rPr>
              <a:t>alcohol </a:t>
            </a:r>
            <a:r>
              <a:rPr sz="3600" b="1" dirty="0">
                <a:latin typeface="Times New Roman"/>
                <a:cs typeface="Times New Roman"/>
              </a:rPr>
              <a:t>is </a:t>
            </a:r>
            <a:r>
              <a:rPr sz="3600" b="1" spc="-5" dirty="0">
                <a:latin typeface="Times New Roman"/>
                <a:cs typeface="Times New Roman"/>
              </a:rPr>
              <a:t>contraindicated  during </a:t>
            </a:r>
            <a:r>
              <a:rPr sz="3600" b="1" dirty="0">
                <a:latin typeface="Times New Roman"/>
                <a:cs typeface="Times New Roman"/>
              </a:rPr>
              <a:t>all </a:t>
            </a:r>
            <a:r>
              <a:rPr sz="3600" b="1" spc="-5" dirty="0">
                <a:latin typeface="Times New Roman"/>
                <a:cs typeface="Times New Roman"/>
              </a:rPr>
              <a:t>trimesters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pregnancy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46329"/>
            <a:ext cx="6031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3300"/>
                </a:solidFill>
              </a:rPr>
              <a:t>Fetal Alcohol Syndrome</a:t>
            </a:r>
            <a:r>
              <a:rPr sz="3600" spc="-90" dirty="0">
                <a:solidFill>
                  <a:srgbClr val="FF3300"/>
                </a:solidFill>
              </a:rPr>
              <a:t> </a:t>
            </a:r>
            <a:r>
              <a:rPr sz="3600" spc="-5" dirty="0">
                <a:solidFill>
                  <a:srgbClr val="FF3300"/>
                </a:solidFill>
              </a:rPr>
              <a:t>(FAS)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797026"/>
            <a:ext cx="8232775" cy="58166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Caused by chronic maternal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alcohol</a:t>
            </a:r>
            <a:endParaRPr sz="3200">
              <a:latin typeface="Times New Roman"/>
              <a:cs typeface="Times New Roman"/>
            </a:endParaRPr>
          </a:p>
          <a:p>
            <a:pPr marL="355600" marR="5080" indent="635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Times New Roman"/>
                <a:cs typeface="Times New Roman"/>
              </a:rPr>
              <a:t>abuse during early weeks of first trimester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of  pregnancy.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Characters</a:t>
            </a:r>
            <a:endParaRPr sz="36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8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sz="3200" b="1" dirty="0">
                <a:latin typeface="Times New Roman"/>
                <a:cs typeface="Times New Roman"/>
              </a:rPr>
              <a:t>Microcephaly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sz="3200" b="1" dirty="0">
                <a:latin typeface="Times New Roman"/>
                <a:cs typeface="Times New Roman"/>
              </a:rPr>
              <a:t>Low weight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birth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7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sz="3200" b="1" dirty="0">
                <a:latin typeface="Times New Roman"/>
                <a:cs typeface="Times New Roman"/>
              </a:rPr>
              <a:t>Craniofacial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abnormalities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Times New Roman"/>
              <a:buChar char="–"/>
              <a:tabLst>
                <a:tab pos="858519" algn="l"/>
                <a:tab pos="859155" algn="l"/>
              </a:tabLst>
            </a:pPr>
            <a:r>
              <a:rPr sz="3200" b="1" dirty="0">
                <a:latin typeface="Times New Roman"/>
                <a:cs typeface="Times New Roman"/>
              </a:rPr>
              <a:t>CVS</a:t>
            </a:r>
            <a:r>
              <a:rPr sz="3200" b="1" spc="-5" dirty="0">
                <a:latin typeface="Times New Roman"/>
                <a:cs typeface="Times New Roman"/>
              </a:rPr>
              <a:t> abnormalities</a:t>
            </a:r>
            <a:endParaRPr sz="3200">
              <a:latin typeface="Times New Roman"/>
              <a:cs typeface="Times New Roman"/>
            </a:endParaRPr>
          </a:p>
          <a:p>
            <a:pPr marL="756285" marR="484505" lvl="1" indent="-286385">
              <a:lnSpc>
                <a:spcPts val="4220"/>
              </a:lnSpc>
              <a:spcBef>
                <a:spcPts val="59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3200" b="1" dirty="0">
                <a:latin typeface="Times New Roman"/>
                <a:cs typeface="Times New Roman"/>
              </a:rPr>
              <a:t>CNS abnormalities </a:t>
            </a:r>
            <a:r>
              <a:rPr sz="3200" b="1" i="1" dirty="0">
                <a:latin typeface="Times New Roman"/>
                <a:cs typeface="Times New Roman"/>
              </a:rPr>
              <a:t>(attention deficits,  intellectual disability</a:t>
            </a:r>
            <a:r>
              <a:rPr sz="3600" b="1" i="1" dirty="0">
                <a:latin typeface="Times New Roman"/>
                <a:cs typeface="Times New Roman"/>
              </a:rPr>
              <a:t>, </a:t>
            </a:r>
            <a:r>
              <a:rPr sz="3200" b="1" i="1" dirty="0">
                <a:latin typeface="Times New Roman"/>
                <a:cs typeface="Times New Roman"/>
              </a:rPr>
              <a:t>mental</a:t>
            </a:r>
            <a:r>
              <a:rPr sz="3200" b="1" i="1" spc="-10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retardation)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143000"/>
            <a:ext cx="3581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983" y="252984"/>
            <a:ext cx="8308848" cy="688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183" y="131063"/>
            <a:ext cx="8433816" cy="1069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8814" y="232613"/>
            <a:ext cx="7566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Fetal </a:t>
            </a:r>
            <a:r>
              <a:rPr sz="4000" spc="-10" dirty="0">
                <a:solidFill>
                  <a:srgbClr val="FF3300"/>
                </a:solidFill>
                <a:latin typeface="Arial"/>
                <a:cs typeface="Arial"/>
              </a:rPr>
              <a:t>Alcohol </a:t>
            </a: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Syndrome ( </a:t>
            </a:r>
            <a:r>
              <a:rPr sz="4000" spc="-75" dirty="0">
                <a:solidFill>
                  <a:srgbClr val="FF3300"/>
                </a:solidFill>
                <a:latin typeface="Arial"/>
                <a:cs typeface="Arial"/>
              </a:rPr>
              <a:t>FAS</a:t>
            </a:r>
            <a:r>
              <a:rPr sz="4000" spc="-1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143000"/>
            <a:ext cx="3902075" cy="541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761" y="216153"/>
            <a:ext cx="160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Cocaine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1140" y="1086357"/>
            <a:ext cx="8286115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Cocaine has </a:t>
            </a:r>
            <a:r>
              <a:rPr sz="3200" spc="-5" dirty="0">
                <a:latin typeface="Times New Roman"/>
                <a:cs typeface="Times New Roman"/>
              </a:rPr>
              <a:t>low </a:t>
            </a:r>
            <a:r>
              <a:rPr sz="3200" dirty="0">
                <a:latin typeface="Times New Roman"/>
                <a:cs typeface="Times New Roman"/>
              </a:rPr>
              <a:t>molecular weight, easily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passes  into fetus through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placenta.</a:t>
            </a:r>
            <a:endParaRPr sz="3200">
              <a:latin typeface="Times New Roman"/>
              <a:cs typeface="Times New Roman"/>
            </a:endParaRPr>
          </a:p>
          <a:p>
            <a:pPr marL="355600" marR="28765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Inhibits re-uptake of sympathomimetics  (epinephrine, NE, dopamine), causing  vasoconstriction, rapid heart rate,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hypertension  (Vascular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disruption).</a:t>
            </a:r>
            <a:endParaRPr sz="3200">
              <a:latin typeface="Times New Roman"/>
              <a:cs typeface="Times New Roman"/>
            </a:endParaRPr>
          </a:p>
          <a:p>
            <a:pPr marL="355600" marR="111506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 decreases blood flow to uterus and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fetal  oxygenation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(Hypoxia).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 increases uterine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contractility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761" y="78740"/>
            <a:ext cx="160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3300"/>
                </a:solidFill>
              </a:rPr>
              <a:t>Cocaine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705586"/>
            <a:ext cx="7552055" cy="435546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3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Times New Roman"/>
                <a:cs typeface="Times New Roman"/>
              </a:rPr>
              <a:t>Microcephaly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205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Times New Roman"/>
                <a:cs typeface="Times New Roman"/>
              </a:rPr>
              <a:t>Prematurity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15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Times New Roman"/>
                <a:cs typeface="Times New Roman"/>
              </a:rPr>
              <a:t>Intrauterine growth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retardation.</a:t>
            </a:r>
            <a:endParaRPr sz="3200">
              <a:latin typeface="Times New Roman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spcBef>
                <a:spcPts val="125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Times New Roman"/>
                <a:cs typeface="Times New Roman"/>
              </a:rPr>
              <a:t>Placental abruption (separation of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placenta  from uterus wall before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delivery)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205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Times New Roman"/>
                <a:cs typeface="Times New Roman"/>
              </a:rPr>
              <a:t>Growth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retardation</a:t>
            </a:r>
            <a:endParaRPr sz="32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2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Times New Roman"/>
                <a:cs typeface="Times New Roman"/>
              </a:rPr>
              <a:t>Mental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retardation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497914"/>
            <a:ext cx="8286750" cy="24339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1003935" indent="-342900">
              <a:lnSpc>
                <a:spcPts val="3240"/>
              </a:lnSpc>
              <a:spcBef>
                <a:spcPts val="50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Times New Roman"/>
                <a:cs typeface="Times New Roman"/>
              </a:rPr>
              <a:t>Most drugs can cross </a:t>
            </a:r>
            <a:r>
              <a:rPr sz="3000" b="1" spc="-5" dirty="0">
                <a:latin typeface="Times New Roman"/>
                <a:cs typeface="Times New Roman"/>
              </a:rPr>
              <a:t>placenta </a:t>
            </a:r>
            <a:r>
              <a:rPr sz="3000" b="1" dirty="0">
                <a:latin typeface="Times New Roman"/>
                <a:cs typeface="Times New Roman"/>
              </a:rPr>
              <a:t>through</a:t>
            </a:r>
            <a:r>
              <a:rPr sz="3000" b="1" spc="-9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the  </a:t>
            </a:r>
            <a:r>
              <a:rPr sz="3000" b="1" spc="-5" dirty="0">
                <a:latin typeface="Times New Roman"/>
                <a:cs typeface="Times New Roman"/>
              </a:rPr>
              <a:t>placental </a:t>
            </a:r>
            <a:r>
              <a:rPr sz="3000" b="1" dirty="0">
                <a:latin typeface="Times New Roman"/>
                <a:cs typeface="Times New Roman"/>
              </a:rPr>
              <a:t>membrane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(semi-permeable).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235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Times New Roman"/>
                <a:cs typeface="Times New Roman"/>
              </a:rPr>
              <a:t>Thus drugs in the mother's blood can cross this  membrane into fetal blood vessels in the villi and  pass through the umbilical </a:t>
            </a:r>
            <a:r>
              <a:rPr sz="3000" b="1" dirty="0">
                <a:latin typeface="Times New Roman"/>
                <a:cs typeface="Times New Roman"/>
              </a:rPr>
              <a:t>cord to </a:t>
            </a:r>
            <a:r>
              <a:rPr sz="3000" b="1" spc="-5" dirty="0">
                <a:latin typeface="Times New Roman"/>
                <a:cs typeface="Times New Roman"/>
              </a:rPr>
              <a:t>the</a:t>
            </a:r>
            <a:r>
              <a:rPr sz="3000" b="1" spc="3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fetus.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4114798"/>
            <a:ext cx="33528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7498" y="157988"/>
            <a:ext cx="6913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  <a:latin typeface="Arial"/>
                <a:cs typeface="Arial"/>
              </a:rPr>
              <a:t>How drugs can 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cross</a:t>
            </a:r>
            <a:r>
              <a:rPr sz="36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placenta?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87261"/>
            <a:ext cx="8686800" cy="6421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846" y="143002"/>
            <a:ext cx="1780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C00000"/>
                </a:solidFill>
                <a:latin typeface="Arial"/>
                <a:cs typeface="Arial"/>
              </a:rPr>
              <a:t>Tob</a:t>
            </a:r>
            <a:r>
              <a:rPr sz="3600" b="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0" spc="-5" dirty="0">
                <a:solidFill>
                  <a:srgbClr val="C00000"/>
                </a:solidFill>
                <a:latin typeface="Arial"/>
                <a:cs typeface="Arial"/>
              </a:rPr>
              <a:t>cco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33957"/>
            <a:ext cx="8262620" cy="558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Tobacco contains nicotine and carbon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monoxide  that may harm fetus. No evidence it causes birth  defects but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Tobacco can increase risk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of: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Reduced blood flow to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placenta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Fetal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hypoxia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Retarded fetal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growth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Low birth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weight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Spontaneous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abortion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Prematurity (Preterm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labor)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Perinatal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mortality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1764" y="121742"/>
            <a:ext cx="3075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3300"/>
                </a:solidFill>
                <a:latin typeface="Arial"/>
                <a:cs typeface="Arial"/>
              </a:rPr>
              <a:t>Conclusions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10157"/>
            <a:ext cx="8241030" cy="566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022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 use of drugs during pregnancy should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  avoided unless absolutely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necessary.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Most drugs cross the placenta to some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extent.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Birth defects are of great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concern.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Drugs can harm the embryo or foetus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depending  upon the stage of foetal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development.</a:t>
            </a:r>
            <a:endParaRPr sz="3200">
              <a:latin typeface="Times New Roman"/>
              <a:cs typeface="Times New Roman"/>
            </a:endParaRPr>
          </a:p>
          <a:p>
            <a:pPr marL="355600" marR="1376680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 most critical period of pregnancy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 organogenesis </a:t>
            </a:r>
            <a:r>
              <a:rPr sz="3200" spc="5" dirty="0">
                <a:solidFill>
                  <a:srgbClr val="0000FF"/>
                </a:solidFill>
                <a:latin typeface="Times New Roman"/>
                <a:cs typeface="Times New Roman"/>
              </a:rPr>
              <a:t>(2–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  <a:r>
              <a:rPr sz="32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weeks).</a:t>
            </a:r>
            <a:endParaRPr sz="3200">
              <a:latin typeface="Times New Roman"/>
              <a:cs typeface="Times New Roman"/>
            </a:endParaRPr>
          </a:p>
          <a:p>
            <a:pPr marL="355600" marR="80899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Alcohol, nicotine and other addicting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drugs  should be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avoided.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231836"/>
            <a:ext cx="8893174" cy="439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5900" y="589787"/>
            <a:ext cx="6166104" cy="199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8523" y="589787"/>
            <a:ext cx="1473707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2211" y="1687067"/>
            <a:ext cx="1473708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2211" y="2784348"/>
            <a:ext cx="1473708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2211" y="3881628"/>
            <a:ext cx="1473708" cy="1996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0263" y="4978908"/>
            <a:ext cx="6437376" cy="1879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5483352"/>
            <a:ext cx="85344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5640" y="5483352"/>
            <a:ext cx="851916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98650" y="810514"/>
            <a:ext cx="528764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7200" spc="95" dirty="0">
                <a:solidFill>
                  <a:srgbClr val="000000"/>
                </a:solidFill>
                <a:latin typeface="Georgia"/>
                <a:cs typeface="Georgia"/>
              </a:rPr>
              <a:t>Thank</a:t>
            </a:r>
            <a:r>
              <a:rPr sz="7200" spc="47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7200" spc="-225" dirty="0">
                <a:solidFill>
                  <a:srgbClr val="000000"/>
                </a:solidFill>
                <a:latin typeface="Georgia"/>
                <a:cs typeface="Georgia"/>
              </a:rPr>
              <a:t>you</a:t>
            </a:r>
            <a:endParaRPr sz="7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8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609"/>
              </a:spcBef>
            </a:pPr>
            <a:r>
              <a:rPr sz="7200" spc="-165" dirty="0">
                <a:solidFill>
                  <a:srgbClr val="000000"/>
                </a:solidFill>
                <a:latin typeface="Georgia"/>
                <a:cs typeface="Georgia"/>
              </a:rPr>
              <a:t>Questions</a:t>
            </a:r>
            <a:r>
              <a:rPr sz="7200" spc="45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7200" spc="-650" dirty="0">
                <a:solidFill>
                  <a:srgbClr val="000000"/>
                </a:solidFill>
                <a:latin typeface="Georgia"/>
                <a:cs typeface="Georgia"/>
              </a:rPr>
              <a:t>?</a:t>
            </a:r>
            <a:endParaRPr sz="7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68249"/>
            <a:ext cx="8380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00000"/>
                </a:solidFill>
              </a:rPr>
              <a:t>Factors controlling placental </a:t>
            </a:r>
            <a:r>
              <a:rPr sz="3600" dirty="0">
                <a:solidFill>
                  <a:srgbClr val="C00000"/>
                </a:solidFill>
              </a:rPr>
              <a:t>drug</a:t>
            </a:r>
            <a:r>
              <a:rPr sz="3600" spc="65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transfer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07340" y="1010825"/>
            <a:ext cx="8268334" cy="469963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374650" indent="-374650">
              <a:lnSpc>
                <a:spcPct val="100000"/>
              </a:lnSpc>
              <a:spcBef>
                <a:spcPts val="1515"/>
              </a:spcBef>
              <a:buAutoNum type="romanUcPeriod"/>
              <a:tabLst>
                <a:tab pos="374650" algn="l"/>
              </a:tabLst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Physiochemical properties of the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drug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Lipid </a:t>
            </a:r>
            <a:r>
              <a:rPr sz="3200" b="1" dirty="0">
                <a:latin typeface="Times New Roman"/>
                <a:cs typeface="Times New Roman"/>
              </a:rPr>
              <a:t>solubility or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diffusion.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20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3200" b="1" dirty="0">
                <a:latin typeface="Times New Roman"/>
                <a:cs typeface="Times New Roman"/>
              </a:rPr>
              <a:t>Molecular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size.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415"/>
              </a:spcBef>
              <a:buFont typeface="Times New Roman"/>
              <a:buChar char="–"/>
              <a:tabLst>
                <a:tab pos="756920" algn="l"/>
              </a:tabLst>
            </a:pPr>
            <a:r>
              <a:rPr sz="3200" b="1" dirty="0">
                <a:latin typeface="Times New Roman"/>
                <a:cs typeface="Times New Roman"/>
              </a:rPr>
              <a:t>Protein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binding.</a:t>
            </a:r>
            <a:endParaRPr sz="3200">
              <a:latin typeface="Times New Roman"/>
              <a:cs typeface="Times New Roman"/>
            </a:endParaRPr>
          </a:p>
          <a:p>
            <a:pPr marL="419100" marR="5080" indent="-406400">
              <a:lnSpc>
                <a:spcPts val="5260"/>
              </a:lnSpc>
              <a:spcBef>
                <a:spcPts val="409"/>
              </a:spcBef>
              <a:buAutoNum type="romanUcPeriod"/>
              <a:tabLst>
                <a:tab pos="532765" algn="l"/>
              </a:tabLst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The stage of placental and fetal</a:t>
            </a:r>
            <a:r>
              <a:rPr sz="3200" b="1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development </a:t>
            </a:r>
            <a:r>
              <a:rPr sz="3200" b="1" dirty="0">
                <a:latin typeface="Times New Roman"/>
                <a:cs typeface="Times New Roman"/>
              </a:rPr>
              <a:t> at the </a:t>
            </a:r>
            <a:r>
              <a:rPr sz="3200" b="1" spc="-5" dirty="0">
                <a:latin typeface="Times New Roman"/>
                <a:cs typeface="Times New Roman"/>
              </a:rPr>
              <a:t>time </a:t>
            </a:r>
            <a:r>
              <a:rPr sz="3200" b="1" dirty="0">
                <a:latin typeface="Times New Roman"/>
                <a:cs typeface="Times New Roman"/>
              </a:rPr>
              <a:t>of exposure to the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drug.</a:t>
            </a:r>
            <a:endParaRPr sz="3200">
              <a:latin typeface="Times New Roman"/>
              <a:cs typeface="Times New Roman"/>
            </a:endParaRPr>
          </a:p>
          <a:p>
            <a:pPr marL="691515" indent="-678815">
              <a:lnSpc>
                <a:spcPct val="100000"/>
              </a:lnSpc>
              <a:spcBef>
                <a:spcPts val="1005"/>
              </a:spcBef>
              <a:buAutoNum type="romanUcPeriod"/>
              <a:tabLst>
                <a:tab pos="692150" algn="l"/>
              </a:tabLst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Duration of exposure to the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drug.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501"/>
            <a:ext cx="8358505" cy="646176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747395">
              <a:lnSpc>
                <a:spcPct val="100000"/>
              </a:lnSpc>
              <a:spcBef>
                <a:spcPts val="2020"/>
              </a:spcBef>
            </a:pP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I. Physiochemical properties of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32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drug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Lipid solubility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of the</a:t>
            </a:r>
            <a:r>
              <a:rPr sz="3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drug: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Lipophilic</a:t>
            </a:r>
            <a:r>
              <a:rPr sz="32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12700" marR="252095">
              <a:lnSpc>
                <a:spcPct val="120000"/>
              </a:lnSpc>
              <a:tabLst>
                <a:tab pos="656082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diffuse </a:t>
            </a:r>
            <a:r>
              <a:rPr sz="3200" b="1" dirty="0">
                <a:latin typeface="Times New Roman"/>
                <a:cs typeface="Times New Roman"/>
              </a:rPr>
              <a:t>readily across the placenta and enter  fetal circulation. e.g. Thiopental</a:t>
            </a:r>
            <a:r>
              <a:rPr sz="3200" b="1" dirty="0">
                <a:latin typeface="Symbol"/>
                <a:cs typeface="Symbol"/>
              </a:rPr>
              <a:t></a:t>
            </a:r>
            <a:r>
              <a:rPr sz="3200" b="1" dirty="0">
                <a:latin typeface="Times New Roman"/>
                <a:cs typeface="Times New Roman"/>
              </a:rPr>
              <a:t> crosses  placenta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&amp;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uses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sedati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n,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apnea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n	newborn  infants.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Ionized</a:t>
            </a:r>
            <a:r>
              <a:rPr sz="32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  <a:tabLst>
                <a:tab pos="5869940" algn="l"/>
              </a:tabLst>
            </a:pPr>
            <a:r>
              <a:rPr sz="3200" b="1" dirty="0">
                <a:latin typeface="Times New Roman"/>
                <a:cs typeface="Times New Roman"/>
              </a:rPr>
              <a:t>cross the placenta very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slowly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Symbol"/>
                <a:cs typeface="Symbol"/>
              </a:rPr>
              <a:t>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b="1" dirty="0">
                <a:latin typeface="Times New Roman"/>
                <a:cs typeface="Times New Roman"/>
              </a:rPr>
              <a:t>very low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conc.  </a:t>
            </a:r>
            <a:r>
              <a:rPr sz="3200" b="1" spc="-5" dirty="0">
                <a:latin typeface="Times New Roman"/>
                <a:cs typeface="Times New Roman"/>
              </a:rPr>
              <a:t>in </a:t>
            </a:r>
            <a:r>
              <a:rPr sz="3200" b="1" dirty="0">
                <a:latin typeface="Times New Roman"/>
                <a:cs typeface="Times New Roman"/>
              </a:rPr>
              <a:t>the fetus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e.g. Succinylcholine &amp;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pancuronium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757" y="298145"/>
            <a:ext cx="541210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C00000"/>
                </a:solidFill>
              </a:rPr>
              <a:t>Molecular size of the</a:t>
            </a:r>
            <a:r>
              <a:rPr sz="3800" spc="-110" dirty="0">
                <a:solidFill>
                  <a:srgbClr val="C00000"/>
                </a:solidFill>
              </a:rPr>
              <a:t> </a:t>
            </a:r>
            <a:r>
              <a:rPr sz="3800" spc="-5" dirty="0">
                <a:solidFill>
                  <a:srgbClr val="C00000"/>
                </a:solidFill>
              </a:rPr>
              <a:t>drug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07340" y="1641170"/>
            <a:ext cx="8339455" cy="2847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5840" algn="l"/>
              </a:tabLst>
            </a:pP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MW	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affects the rate of</a:t>
            </a:r>
            <a:r>
              <a:rPr sz="3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transfer: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spc="5" dirty="0">
                <a:latin typeface="Times New Roman"/>
                <a:cs typeface="Times New Roman"/>
              </a:rPr>
              <a:t>250 </a:t>
            </a:r>
            <a:r>
              <a:rPr sz="3200" b="1" dirty="0">
                <a:latin typeface="Times New Roman"/>
                <a:cs typeface="Times New Roman"/>
              </a:rPr>
              <a:t>- </a:t>
            </a:r>
            <a:r>
              <a:rPr sz="3200" b="1" spc="5" dirty="0">
                <a:latin typeface="Times New Roman"/>
                <a:cs typeface="Times New Roman"/>
              </a:rPr>
              <a:t>500 </a:t>
            </a:r>
            <a:r>
              <a:rPr sz="3200" b="1" dirty="0">
                <a:latin typeface="Times New Roman"/>
                <a:cs typeface="Times New Roman"/>
              </a:rPr>
              <a:t>cross placenta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easily.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500 - 1000 cross placenta with more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difficulty.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14"/>
              </a:spcBef>
              <a:buFont typeface="Times New Roman"/>
              <a:buChar char="•"/>
              <a:tabLst>
                <a:tab pos="354965" algn="l"/>
                <a:tab pos="355600" algn="l"/>
                <a:tab pos="1719580" algn="l"/>
                <a:tab pos="5751195" algn="l"/>
                <a:tab pos="6541134" algn="l"/>
              </a:tabLst>
            </a:pPr>
            <a:r>
              <a:rPr sz="3200" b="1" dirty="0">
                <a:latin typeface="Symbol"/>
                <a:cs typeface="Symbol"/>
              </a:rPr>
              <a:t>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1000	can not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cross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placenta	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e.g.	Heparin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605" y="298145"/>
            <a:ext cx="325691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C00000"/>
                </a:solidFill>
              </a:rPr>
              <a:t>Protein</a:t>
            </a:r>
            <a:r>
              <a:rPr sz="3800" spc="-105" dirty="0">
                <a:solidFill>
                  <a:srgbClr val="C00000"/>
                </a:solidFill>
              </a:rPr>
              <a:t> </a:t>
            </a:r>
            <a:r>
              <a:rPr sz="3800" dirty="0">
                <a:solidFill>
                  <a:srgbClr val="C00000"/>
                </a:solidFill>
              </a:rPr>
              <a:t>binding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535940" y="1325092"/>
            <a:ext cx="7560945" cy="231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80365" indent="-342900">
              <a:lnSpc>
                <a:spcPct val="15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Protein </a:t>
            </a:r>
            <a:r>
              <a:rPr sz="3200" b="1" spc="-5" dirty="0">
                <a:latin typeface="Times New Roman"/>
                <a:cs typeface="Times New Roman"/>
              </a:rPr>
              <a:t>binding </a:t>
            </a:r>
            <a:r>
              <a:rPr sz="3200" b="1" dirty="0">
                <a:latin typeface="Times New Roman"/>
                <a:cs typeface="Times New Roman"/>
              </a:rPr>
              <a:t>in maternal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circulation  </a:t>
            </a:r>
            <a:r>
              <a:rPr sz="3200" b="1" spc="-5" dirty="0">
                <a:latin typeface="Times New Roman"/>
                <a:cs typeface="Times New Roman"/>
              </a:rPr>
              <a:t>hinders </a:t>
            </a:r>
            <a:r>
              <a:rPr sz="3200" b="1" dirty="0">
                <a:latin typeface="Times New Roman"/>
                <a:cs typeface="Times New Roman"/>
              </a:rPr>
              <a:t>passage of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drugs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Times New Roman"/>
              <a:buChar char="•"/>
              <a:tabLst>
                <a:tab pos="354965" algn="l"/>
                <a:tab pos="355600" algn="l"/>
                <a:tab pos="3876040" algn="l"/>
              </a:tabLst>
            </a:pP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e.g</a:t>
            </a: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propythiouracil	and</a:t>
            </a:r>
            <a:r>
              <a:rPr sz="3200" b="1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chloramphenicol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1994</Words>
  <Application>Microsoft Office PowerPoint</Application>
  <PresentationFormat>On-screen Show (4:3)</PresentationFormat>
  <Paragraphs>366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Georgia</vt:lpstr>
      <vt:lpstr>Symbol</vt:lpstr>
      <vt:lpstr>Tahoma</vt:lpstr>
      <vt:lpstr>Times New Roman</vt:lpstr>
      <vt:lpstr>Wingdings</vt:lpstr>
      <vt:lpstr>Office Theme</vt:lpstr>
      <vt:lpstr>Teratogens and drugs of  abuse in pregnancy</vt:lpstr>
      <vt:lpstr>PowerPoint Presentation</vt:lpstr>
      <vt:lpstr>Medications in pregnancy</vt:lpstr>
      <vt:lpstr>How drugs can cross placenta?</vt:lpstr>
      <vt:lpstr>How drugs can cross placenta?</vt:lpstr>
      <vt:lpstr>Factors controlling placental drug transfer</vt:lpstr>
      <vt:lpstr>PowerPoint Presentation</vt:lpstr>
      <vt:lpstr>Molecular size of the drug</vt:lpstr>
      <vt:lpstr>Protein binding</vt:lpstr>
      <vt:lpstr>PowerPoint Presentation</vt:lpstr>
      <vt:lpstr>PowerPoint Presentation</vt:lpstr>
      <vt:lpstr>Organogenesis: (2-8 weeks)</vt:lpstr>
      <vt:lpstr>Histogenesis and functional maturation  (8 weeks onwards)</vt:lpstr>
      <vt:lpstr>Histogenesis and functional maturation</vt:lpstr>
      <vt:lpstr>PowerPoint Presentation</vt:lpstr>
      <vt:lpstr>Critical Periods of Human Development</vt:lpstr>
      <vt:lpstr>Teratogenesis</vt:lpstr>
      <vt:lpstr>FDA Classification System</vt:lpstr>
      <vt:lpstr>FDA Classification System</vt:lpstr>
      <vt:lpstr>FDA Classification System</vt:lpstr>
      <vt:lpstr>FDA Classification System</vt:lpstr>
      <vt:lpstr>FDA Classification System</vt:lpstr>
      <vt:lpstr>Proven teratogens</vt:lpstr>
      <vt:lpstr>Proven teratogens</vt:lpstr>
      <vt:lpstr>Proven teratogens</vt:lpstr>
      <vt:lpstr>Teratogenesis of drugs</vt:lpstr>
      <vt:lpstr>Teratogenesis of drugs</vt:lpstr>
      <vt:lpstr>PowerPoint Presentation</vt:lpstr>
      <vt:lpstr>PowerPoint Presentation</vt:lpstr>
      <vt:lpstr>Spina bifida</vt:lpstr>
      <vt:lpstr>Cleft lip and  palate</vt:lpstr>
      <vt:lpstr>Cleft lip</vt:lpstr>
      <vt:lpstr>Adverse effects of drugs</vt:lpstr>
      <vt:lpstr>Adverse effects of drugs</vt:lpstr>
      <vt:lpstr>Adverse effects of drugs</vt:lpstr>
      <vt:lpstr>Adverse effects of drugs prior to labor  or near term</vt:lpstr>
      <vt:lpstr>Hypertension in pregnancy</vt:lpstr>
      <vt:lpstr>Coagulation disorders in pregnancy</vt:lpstr>
      <vt:lpstr>Antithyroid drugs in pregnancy</vt:lpstr>
      <vt:lpstr>Antibiotics in pregnancy</vt:lpstr>
      <vt:lpstr>Drugs of choice in pregnancy</vt:lpstr>
      <vt:lpstr>Drugs of Abuse in Pregnancy</vt:lpstr>
      <vt:lpstr>Drug abuse</vt:lpstr>
      <vt:lpstr>Drug abuse</vt:lpstr>
      <vt:lpstr>PowerPoint Presentation</vt:lpstr>
      <vt:lpstr>Fetal Alcohol Syndrome (FAS)</vt:lpstr>
      <vt:lpstr>Fetal Alcohol Syndrome ( FAS )</vt:lpstr>
      <vt:lpstr>Cocaine</vt:lpstr>
      <vt:lpstr>Cocaine</vt:lpstr>
      <vt:lpstr>PowerPoint Presentation</vt:lpstr>
      <vt:lpstr>Tobacco</vt:lpstr>
      <vt:lpstr>Conclusions</vt:lpstr>
      <vt:lpstr>Thank you  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MODIFYING  DRUG ACTION</dc:title>
  <dc:creator>administrator</dc:creator>
  <cp:lastModifiedBy>hanan</cp:lastModifiedBy>
  <cp:revision>1</cp:revision>
  <dcterms:created xsi:type="dcterms:W3CDTF">2018-03-27T22:51:02Z</dcterms:created>
  <dcterms:modified xsi:type="dcterms:W3CDTF">2021-04-11T20:08:44Z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2018-03-27T00:00:00Z</vt:filetime>
  </property>
</Properties>
</file>