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9144000" cy="6858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5"/>
    <p:restoredTop sz="94674"/>
  </p:normalViewPr>
  <p:slideViewPr>
    <p:cSldViewPr>
      <p:cViewPr varScale="1">
        <p:scale>
          <a:sx n="75" d="100"/>
          <a:sy n="75" d="100"/>
        </p:scale>
        <p:origin x="69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DF671-1E6A-5B40-A16C-858A62AC39C0}" type="datetimeFigureOut">
              <a:rPr lang="en-SA" smtClean="0"/>
              <a:t>04/11/2021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5EE4E-9D9B-264A-AACB-0432444BB488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79433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5EE4E-9D9B-264A-AACB-0432444BB488}" type="slidenum">
              <a:rPr lang="en-SA" smtClean="0"/>
              <a:t>1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1126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5EE4E-9D9B-264A-AACB-0432444BB488}" type="slidenum">
              <a:rPr lang="en-SA" smtClean="0"/>
              <a:t>11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76772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5EE4E-9D9B-264A-AACB-0432444BB488}" type="slidenum">
              <a:rPr lang="en-SA" smtClean="0"/>
              <a:t>30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5465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8CA4-50FE-EC48-A0BC-1FAA0A233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A380D-A365-2A47-A939-C9656E594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E0D89-CF28-7846-837C-21E0BB4E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5083C-BEAC-3246-916E-79A395DFD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5469B-525A-0D41-9545-4AC62AA5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95195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B509-991B-3742-86F4-E711E7BF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4DFF53-C2C9-0D4B-977E-28E89776A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E5C48-9F32-BD45-B1A1-DEDB9538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F617B-8D73-2E43-B334-6AD17DE2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22298-BC0A-9D40-AC68-B495DF5B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431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E9EB0A-CBA2-4B4F-8A9B-582F1CA0D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F8F97-A883-8B48-95B0-8ED796C77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764A-E681-8E49-9997-5AA3F8BB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728D8-03A9-9549-9E89-8D75AFA9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A5523-D706-3A4C-8FE7-665BB7AF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9930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EAAD-28B7-8D45-90CB-67E1A806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FBC58-23C8-3746-A867-02E204844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36CB9-6514-584F-AE9D-F657C65C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E9D73-D176-B840-935E-5220D5F4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373D1-EE91-5847-8497-8D634DDE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57624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ACAB4-1329-264C-B8CE-5EE6B35F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E04C1-BCB4-F147-B5A9-1462A2936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CA247-B4D1-424E-96CF-1ED812AC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DBC57-EE83-2E4A-A6A3-A250A5970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F28B-494F-9745-9BC3-9CCC0CC1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7869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04F3D-EB61-FE4B-A7D5-0C44E7AA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EB4B9-79AE-DF41-831C-5533EE687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9AD31-EE13-964C-86C0-DE36BB392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9237A-9D64-D741-8DAE-0B3656A7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0D0DE-C97A-FD4E-9E10-1DC43755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5D6E-FCBE-BA48-882D-06FF4BA8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069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1DF0-3404-ED43-8D29-58FA7265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C89E0-BB0E-4A4D-9708-DF49B86D4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D4B7F-1EDC-9446-A425-205745CC8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6D73C-427E-3A46-86A5-3EB2A4467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8B5E37-9EA2-4D4B-BEB0-A062991B6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EEF78-9525-6B45-A258-12B09890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6686A7-1913-0B48-98DD-34826E24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1F53B-EBFF-C14C-9E0E-3A0549A0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8738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53E2-3C74-034B-B119-12585681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2D35-00DC-B342-894B-CE6612EF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607A5-AF02-1640-A07F-BE506D98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14EFF-34D7-1D41-BB93-BA391AE9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4918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41D67-99C0-9C48-9203-BA0F0F3E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A7D416-8484-F74E-8056-FCCCFCA1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E40E3-13B2-8546-934A-761D0D13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71367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119ED-D74B-F14F-980A-8E0FBC1E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5F7E2-CAB7-FF4A-B025-3416489E6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47D84B-A4E1-9647-A6C7-C8B189CB6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ADB42-BA64-3B4D-9922-37C2AF85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3B1EE-D865-A043-B112-7C3BB2FE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CE0F8-166F-A94F-87E5-FD47CE7E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6093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218F-E739-0A49-8EFD-0687039E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257FD9-2EDD-2443-9A2F-8F4BB8C74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B5248-3E06-6844-B10E-3D8E9964F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0CCBE-DEF0-3B43-BB59-9D966C0C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642CD-21A6-3D4C-BAFA-15AA00EE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99B7A-9802-034B-AFC9-315464EE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4469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8D6320-11A9-094E-A98E-BD10D3EC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AE5BD-179E-0243-B899-E57F848A2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E779E-BDC5-C943-A9CC-D8C8F9E0E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75653-E38C-EA44-9FEA-5F222ACBC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DD7E2-6A41-C24C-A5FE-8B7E3C1F9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215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5" Type="http://schemas.openxmlformats.org/officeDocument/2006/relationships/image" Target="../media/image93.png"/><Relationship Id="rId4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g"/><Relationship Id="rId5" Type="http://schemas.openxmlformats.org/officeDocument/2006/relationships/image" Target="../media/image126.jpg"/><Relationship Id="rId4" Type="http://schemas.openxmlformats.org/officeDocument/2006/relationships/image" Target="../media/image1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51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667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1429">
            <a:solidFill>
              <a:srgbClr val="F8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383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DRUGS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USED FOR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4000" spc="-40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SYPHILIS</a:t>
            </a:r>
            <a:r>
              <a:rPr lang="en-US" sz="36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</a:t>
            </a:r>
            <a:r>
              <a:rPr lang="en-US" sz="3600" spc="-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GONORRHEA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138A337-A694-2F4D-BE38-C09B8DCED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133600"/>
            <a:ext cx="6858000" cy="1655762"/>
          </a:xfrm>
        </p:spPr>
        <p:txBody>
          <a:bodyPr>
            <a:noAutofit/>
          </a:bodyPr>
          <a:lstStyle/>
          <a:p>
            <a:r>
              <a:rPr lang="en-US" sz="4000" dirty="0"/>
              <a:t>DRUGS USED FOR THE  TREATMENT OF SYPHILIS &amp; GONORRHEA</a:t>
            </a:r>
            <a:endParaRPr lang="en-SA" sz="4000" dirty="0"/>
          </a:p>
          <a:p>
            <a:endParaRPr lang="en-SA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5897" y="337820"/>
            <a:ext cx="4604258" cy="340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1790654"/>
            <a:ext cx="6929120" cy="12604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sz="2400" b="0" dirty="0">
                <a:latin typeface="Arial"/>
                <a:cs typeface="Arial"/>
              </a:rPr>
              <a:t>If a </a:t>
            </a:r>
            <a:r>
              <a:rPr sz="2400" b="0" spc="-5" dirty="0">
                <a:latin typeface="Arial"/>
                <a:cs typeface="Arial"/>
              </a:rPr>
              <a:t>pregnant </a:t>
            </a:r>
            <a:r>
              <a:rPr lang="en-US" sz="2400" dirty="0">
                <a:latin typeface="Arial"/>
                <a:cs typeface="Arial"/>
              </a:rPr>
              <a:t>woman </a:t>
            </a:r>
            <a:r>
              <a:rPr sz="2400" b="0" spc="-5" dirty="0">
                <a:latin typeface="Arial"/>
                <a:cs typeface="Arial"/>
              </a:rPr>
              <a:t>has</a:t>
            </a:r>
            <a:r>
              <a:rPr lang="en-US" sz="2400" b="0" spc="-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symptomatic or asymptomatic </a:t>
            </a:r>
            <a:r>
              <a:rPr sz="2400" b="0" spc="-5" dirty="0">
                <a:latin typeface="Arial"/>
                <a:cs typeface="Arial"/>
              </a:rPr>
              <a:t>early</a:t>
            </a:r>
            <a:r>
              <a:rPr lang="en-US" sz="2400" b="0" spc="-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syphilis,</a:t>
            </a:r>
            <a:r>
              <a:rPr lang="en-US" sz="2400" b="0" spc="-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organisms may</a:t>
            </a:r>
            <a:r>
              <a:rPr lang="en-US" sz="2400" b="0" spc="-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pass through the placenta </a:t>
            </a:r>
            <a:r>
              <a:rPr sz="2400" b="0" dirty="0">
                <a:latin typeface="Arial"/>
                <a:cs typeface="Arial"/>
              </a:rPr>
              <a:t>to </a:t>
            </a:r>
            <a:r>
              <a:rPr sz="2400" b="0" spc="-5" dirty="0">
                <a:latin typeface="Arial"/>
                <a:cs typeface="Arial"/>
              </a:rPr>
              <a:t>infect the</a:t>
            </a:r>
            <a:r>
              <a:rPr lang="en-US" sz="2400" b="0" spc="-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fetus.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90" y="4890897"/>
            <a:ext cx="39960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892D4E"/>
                </a:solidFill>
                <a:latin typeface="Arial"/>
                <a:cs typeface="Arial"/>
              </a:rPr>
              <a:t>Perforation of</a:t>
            </a:r>
            <a:r>
              <a:rPr sz="3200" b="1" spc="-110" dirty="0">
                <a:solidFill>
                  <a:srgbClr val="892D4E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892D4E"/>
                </a:solidFill>
                <a:latin typeface="Arial"/>
                <a:cs typeface="Arial"/>
              </a:rPr>
              <a:t>Palate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3501" y="3716337"/>
            <a:ext cx="3463925" cy="2740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55" y="545083"/>
            <a:ext cx="7932265" cy="283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755" y="990600"/>
            <a:ext cx="6976845" cy="5611151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718185" indent="-457200">
              <a:spcBef>
                <a:spcPts val="695"/>
              </a:spcBef>
              <a:buSzPct val="79310"/>
              <a:buFont typeface="Wingdings" pitchFamily="2" charset="2"/>
              <a:buChar char="v"/>
              <a:tabLst>
                <a:tab pos="488315" algn="l"/>
              </a:tabLs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  <a:r>
              <a:rPr lang="en-US" sz="2800" dirty="0"/>
              <a:t>:</a:t>
            </a:r>
            <a:endParaRPr lang="en-US" sz="2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5385" lvl="1" indent="-457200">
              <a:spcBef>
                <a:spcPts val="695"/>
              </a:spcBef>
              <a:buSzPct val="75000"/>
              <a:buFont typeface="Wingdings" pitchFamily="2" charset="2"/>
              <a:buChar char="§"/>
              <a:tabLst>
                <a:tab pos="488315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1175385" lvl="1" indent="-457200">
              <a:spcBef>
                <a:spcPts val="605"/>
              </a:spcBef>
              <a:buSzPct val="75000"/>
              <a:buFont typeface="Wingdings" pitchFamily="2" charset="2"/>
              <a:buChar char="§"/>
              <a:tabLst>
                <a:tab pos="396875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Procaine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Penicillin</a:t>
            </a:r>
            <a:r>
              <a:rPr sz="2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1175385" lvl="1" indent="-457200">
              <a:spcBef>
                <a:spcPts val="600"/>
              </a:spcBef>
              <a:buSzPct val="75000"/>
              <a:buFont typeface="Wingdings" pitchFamily="2" charset="2"/>
              <a:buChar char="§"/>
              <a:tabLst>
                <a:tab pos="488315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Benzathine Penicillin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SzPct val="73437"/>
              <a:buFont typeface="Wingdings" pitchFamily="2" charset="2"/>
              <a:buChar char="v"/>
              <a:tabLst>
                <a:tab pos="381635" algn="l"/>
              </a:tabLst>
            </a:pPr>
            <a:r>
              <a:rPr sz="2800" b="1" spc="-25" dirty="0">
                <a:latin typeface="Arial" panose="020B0604020202020204" pitchFamily="34" charset="0"/>
                <a:cs typeface="Arial" panose="020B0604020202020204" pitchFamily="34" charset="0"/>
              </a:rPr>
              <a:t>Tetracyclines</a:t>
            </a:r>
            <a:endParaRPr lang="en-US" sz="2800" b="1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lvl="1" indent="-457200">
              <a:spcBef>
                <a:spcPts val="6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  <a:tabLst>
                <a:tab pos="381635" algn="l"/>
              </a:tabLst>
            </a:pPr>
            <a:r>
              <a:rPr lang="en-US" sz="2800" spc="-4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oxycycline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sz="2800" b="1" spc="40" dirty="0">
                <a:latin typeface="Arial" panose="020B0604020202020204" pitchFamily="34" charset="0"/>
                <a:cs typeface="Arial" panose="020B0604020202020204" pitchFamily="34" charset="0"/>
              </a:rPr>
              <a:t>Macrolides</a:t>
            </a:r>
            <a:endParaRPr lang="en-US" sz="2800" b="1" spc="-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7100" lvl="1" indent="-457200">
              <a:spcBef>
                <a:spcPts val="600"/>
              </a:spcBef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zithromycin</a:t>
            </a:r>
          </a:p>
          <a:p>
            <a:pPr marL="469900" indent="-457200">
              <a:lnSpc>
                <a:spcPct val="100000"/>
              </a:lnSpc>
              <a:spcBef>
                <a:spcPts val="605"/>
              </a:spcBef>
              <a:buFont typeface="Wingdings" pitchFamily="2" charset="2"/>
              <a:buChar char="v"/>
            </a:pPr>
            <a:r>
              <a:rPr sz="2800" b="1" spc="35" dirty="0">
                <a:latin typeface="Arial" panose="020B0604020202020204" pitchFamily="34" charset="0"/>
                <a:cs typeface="Arial" panose="020B0604020202020204" pitchFamily="34" charset="0"/>
              </a:rPr>
              <a:t>Cephalosporins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0" lvl="1" indent="-457200">
              <a:lnSpc>
                <a:spcPct val="100000"/>
              </a:lnSpc>
              <a:spcBef>
                <a:spcPts val="600"/>
              </a:spcBef>
              <a:buSzPct val="75000"/>
              <a:buFont typeface="Wingdings" pitchFamily="2" charset="2"/>
              <a:buChar char="§"/>
              <a:tabLst>
                <a:tab pos="534035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Ceftriaxone</a:t>
            </a:r>
          </a:p>
          <a:p>
            <a:pPr marL="762000" lvl="1" indent="-457200">
              <a:lnSpc>
                <a:spcPct val="100000"/>
              </a:lnSpc>
              <a:spcBef>
                <a:spcPts val="600"/>
              </a:spcBef>
              <a:buSzPct val="75000"/>
              <a:buFont typeface="Wingdings" pitchFamily="2" charset="2"/>
              <a:buChar char="§"/>
              <a:tabLst>
                <a:tab pos="534035" algn="l"/>
              </a:tabLst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Cefixime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7176" y="1097152"/>
            <a:ext cx="2628265" cy="357505"/>
          </a:xfrm>
          <a:custGeom>
            <a:avLst/>
            <a:gdLst/>
            <a:ahLst/>
            <a:cxnLst/>
            <a:rect l="l" t="t" r="r" b="b"/>
            <a:pathLst>
              <a:path w="2628265" h="357505">
                <a:moveTo>
                  <a:pt x="71755" y="3556"/>
                </a:moveTo>
                <a:lnTo>
                  <a:pt x="63347" y="3702"/>
                </a:lnTo>
                <a:lnTo>
                  <a:pt x="0" y="6096"/>
                </a:lnTo>
                <a:lnTo>
                  <a:pt x="0" y="351409"/>
                </a:lnTo>
                <a:lnTo>
                  <a:pt x="61341" y="351409"/>
                </a:lnTo>
                <a:lnTo>
                  <a:pt x="61341" y="224282"/>
                </a:lnTo>
                <a:lnTo>
                  <a:pt x="106675" y="224282"/>
                </a:lnTo>
                <a:lnTo>
                  <a:pt x="139615" y="221178"/>
                </a:lnTo>
                <a:lnTo>
                  <a:pt x="178842" y="206913"/>
                </a:lnTo>
                <a:lnTo>
                  <a:pt x="206846" y="183139"/>
                </a:lnTo>
                <a:lnTo>
                  <a:pt x="212744" y="171450"/>
                </a:lnTo>
                <a:lnTo>
                  <a:pt x="79882" y="171450"/>
                </a:lnTo>
                <a:lnTo>
                  <a:pt x="71755" y="170942"/>
                </a:lnTo>
                <a:lnTo>
                  <a:pt x="61341" y="169799"/>
                </a:lnTo>
                <a:lnTo>
                  <a:pt x="61341" y="59182"/>
                </a:lnTo>
                <a:lnTo>
                  <a:pt x="67310" y="58420"/>
                </a:lnTo>
                <a:lnTo>
                  <a:pt x="73532" y="58038"/>
                </a:lnTo>
                <a:lnTo>
                  <a:pt x="217981" y="58038"/>
                </a:lnTo>
                <a:lnTo>
                  <a:pt x="207964" y="42910"/>
                </a:lnTo>
                <a:lnTo>
                  <a:pt x="191388" y="28575"/>
                </a:lnTo>
                <a:lnTo>
                  <a:pt x="169749" y="17593"/>
                </a:lnTo>
                <a:lnTo>
                  <a:pt x="142573" y="9779"/>
                </a:lnTo>
                <a:lnTo>
                  <a:pt x="109896" y="5107"/>
                </a:lnTo>
                <a:lnTo>
                  <a:pt x="71755" y="3556"/>
                </a:lnTo>
                <a:close/>
              </a:path>
              <a:path w="2628265" h="357505">
                <a:moveTo>
                  <a:pt x="106675" y="224282"/>
                </a:moveTo>
                <a:lnTo>
                  <a:pt x="61341" y="224282"/>
                </a:lnTo>
                <a:lnTo>
                  <a:pt x="69651" y="225022"/>
                </a:lnTo>
                <a:lnTo>
                  <a:pt x="77057" y="225536"/>
                </a:lnTo>
                <a:lnTo>
                  <a:pt x="83558" y="225835"/>
                </a:lnTo>
                <a:lnTo>
                  <a:pt x="89154" y="225933"/>
                </a:lnTo>
                <a:lnTo>
                  <a:pt x="106675" y="224282"/>
                </a:lnTo>
                <a:close/>
              </a:path>
              <a:path w="2628265" h="357505">
                <a:moveTo>
                  <a:pt x="217981" y="58038"/>
                </a:moveTo>
                <a:lnTo>
                  <a:pt x="80010" y="58038"/>
                </a:lnTo>
                <a:lnTo>
                  <a:pt x="117848" y="61396"/>
                </a:lnTo>
                <a:lnTo>
                  <a:pt x="144875" y="71469"/>
                </a:lnTo>
                <a:lnTo>
                  <a:pt x="161091" y="88257"/>
                </a:lnTo>
                <a:lnTo>
                  <a:pt x="166497" y="111760"/>
                </a:lnTo>
                <a:lnTo>
                  <a:pt x="165302" y="126474"/>
                </a:lnTo>
                <a:lnTo>
                  <a:pt x="136072" y="163520"/>
                </a:lnTo>
                <a:lnTo>
                  <a:pt x="85851" y="171450"/>
                </a:lnTo>
                <a:lnTo>
                  <a:pt x="212744" y="171450"/>
                </a:lnTo>
                <a:lnTo>
                  <a:pt x="223639" y="149854"/>
                </a:lnTo>
                <a:lnTo>
                  <a:pt x="229235" y="107061"/>
                </a:lnTo>
                <a:lnTo>
                  <a:pt x="226875" y="82153"/>
                </a:lnTo>
                <a:lnTo>
                  <a:pt x="219789" y="60769"/>
                </a:lnTo>
                <a:lnTo>
                  <a:pt x="217981" y="58038"/>
                </a:lnTo>
                <a:close/>
              </a:path>
              <a:path w="2628265" h="357505">
                <a:moveTo>
                  <a:pt x="2244793" y="137541"/>
                </a:moveTo>
                <a:lnTo>
                  <a:pt x="2171191" y="137541"/>
                </a:lnTo>
                <a:lnTo>
                  <a:pt x="2338959" y="356108"/>
                </a:lnTo>
                <a:lnTo>
                  <a:pt x="2363978" y="356108"/>
                </a:lnTo>
                <a:lnTo>
                  <a:pt x="2363978" y="214375"/>
                </a:lnTo>
                <a:lnTo>
                  <a:pt x="2304923" y="214375"/>
                </a:lnTo>
                <a:lnTo>
                  <a:pt x="2244793" y="137541"/>
                </a:lnTo>
                <a:close/>
              </a:path>
              <a:path w="2628265" h="357505">
                <a:moveTo>
                  <a:pt x="2141728" y="5842"/>
                </a:moveTo>
                <a:lnTo>
                  <a:pt x="2112264" y="5842"/>
                </a:lnTo>
                <a:lnTo>
                  <a:pt x="2112264" y="351663"/>
                </a:lnTo>
                <a:lnTo>
                  <a:pt x="2171191" y="351663"/>
                </a:lnTo>
                <a:lnTo>
                  <a:pt x="2171191" y="137541"/>
                </a:lnTo>
                <a:lnTo>
                  <a:pt x="2244793" y="137541"/>
                </a:lnTo>
                <a:lnTo>
                  <a:pt x="2141728" y="5842"/>
                </a:lnTo>
                <a:close/>
              </a:path>
              <a:path w="2628265" h="357505">
                <a:moveTo>
                  <a:pt x="2363978" y="5842"/>
                </a:moveTo>
                <a:lnTo>
                  <a:pt x="2304923" y="5842"/>
                </a:lnTo>
                <a:lnTo>
                  <a:pt x="2304923" y="214375"/>
                </a:lnTo>
                <a:lnTo>
                  <a:pt x="2363978" y="214375"/>
                </a:lnTo>
                <a:lnTo>
                  <a:pt x="2363978" y="5842"/>
                </a:lnTo>
                <a:close/>
              </a:path>
              <a:path w="2628265" h="357505">
                <a:moveTo>
                  <a:pt x="2040636" y="5842"/>
                </a:moveTo>
                <a:lnTo>
                  <a:pt x="1979295" y="5842"/>
                </a:lnTo>
                <a:lnTo>
                  <a:pt x="1979295" y="351409"/>
                </a:lnTo>
                <a:lnTo>
                  <a:pt x="2040636" y="351409"/>
                </a:lnTo>
                <a:lnTo>
                  <a:pt x="2040636" y="5842"/>
                </a:lnTo>
                <a:close/>
              </a:path>
              <a:path w="2628265" h="357505">
                <a:moveTo>
                  <a:pt x="1772793" y="5842"/>
                </a:moveTo>
                <a:lnTo>
                  <a:pt x="1711452" y="5842"/>
                </a:lnTo>
                <a:lnTo>
                  <a:pt x="1711452" y="351409"/>
                </a:lnTo>
                <a:lnTo>
                  <a:pt x="1929002" y="351409"/>
                </a:lnTo>
                <a:lnTo>
                  <a:pt x="1929002" y="296925"/>
                </a:lnTo>
                <a:lnTo>
                  <a:pt x="1772793" y="296925"/>
                </a:lnTo>
                <a:lnTo>
                  <a:pt x="1772793" y="5842"/>
                </a:lnTo>
                <a:close/>
              </a:path>
              <a:path w="2628265" h="357505">
                <a:moveTo>
                  <a:pt x="1506093" y="5842"/>
                </a:moveTo>
                <a:lnTo>
                  <a:pt x="1444752" y="5842"/>
                </a:lnTo>
                <a:lnTo>
                  <a:pt x="1444752" y="351409"/>
                </a:lnTo>
                <a:lnTo>
                  <a:pt x="1662302" y="351409"/>
                </a:lnTo>
                <a:lnTo>
                  <a:pt x="1662302" y="296925"/>
                </a:lnTo>
                <a:lnTo>
                  <a:pt x="1506093" y="296925"/>
                </a:lnTo>
                <a:lnTo>
                  <a:pt x="1506093" y="5842"/>
                </a:lnTo>
                <a:close/>
              </a:path>
              <a:path w="2628265" h="357505">
                <a:moveTo>
                  <a:pt x="1373124" y="5842"/>
                </a:moveTo>
                <a:lnTo>
                  <a:pt x="1311783" y="5842"/>
                </a:lnTo>
                <a:lnTo>
                  <a:pt x="1311783" y="351409"/>
                </a:lnTo>
                <a:lnTo>
                  <a:pt x="1373124" y="351409"/>
                </a:lnTo>
                <a:lnTo>
                  <a:pt x="1373124" y="5842"/>
                </a:lnTo>
                <a:close/>
              </a:path>
              <a:path w="2628265" h="357505">
                <a:moveTo>
                  <a:pt x="943356" y="5842"/>
                </a:moveTo>
                <a:lnTo>
                  <a:pt x="882015" y="5842"/>
                </a:lnTo>
                <a:lnTo>
                  <a:pt x="882015" y="351409"/>
                </a:lnTo>
                <a:lnTo>
                  <a:pt x="943356" y="351409"/>
                </a:lnTo>
                <a:lnTo>
                  <a:pt x="943356" y="5842"/>
                </a:lnTo>
                <a:close/>
              </a:path>
              <a:path w="2628265" h="357505">
                <a:moveTo>
                  <a:pt x="690313" y="137541"/>
                </a:moveTo>
                <a:lnTo>
                  <a:pt x="616712" y="137541"/>
                </a:lnTo>
                <a:lnTo>
                  <a:pt x="784479" y="356108"/>
                </a:lnTo>
                <a:lnTo>
                  <a:pt x="809498" y="356108"/>
                </a:lnTo>
                <a:lnTo>
                  <a:pt x="809498" y="214375"/>
                </a:lnTo>
                <a:lnTo>
                  <a:pt x="750443" y="214375"/>
                </a:lnTo>
                <a:lnTo>
                  <a:pt x="690313" y="137541"/>
                </a:lnTo>
                <a:close/>
              </a:path>
              <a:path w="2628265" h="357505">
                <a:moveTo>
                  <a:pt x="587248" y="5842"/>
                </a:moveTo>
                <a:lnTo>
                  <a:pt x="557784" y="5842"/>
                </a:lnTo>
                <a:lnTo>
                  <a:pt x="557784" y="351663"/>
                </a:lnTo>
                <a:lnTo>
                  <a:pt x="616712" y="351663"/>
                </a:lnTo>
                <a:lnTo>
                  <a:pt x="616712" y="137541"/>
                </a:lnTo>
                <a:lnTo>
                  <a:pt x="690313" y="137541"/>
                </a:lnTo>
                <a:lnTo>
                  <a:pt x="587248" y="5842"/>
                </a:lnTo>
                <a:close/>
              </a:path>
              <a:path w="2628265" h="357505">
                <a:moveTo>
                  <a:pt x="809498" y="5842"/>
                </a:moveTo>
                <a:lnTo>
                  <a:pt x="750443" y="5842"/>
                </a:lnTo>
                <a:lnTo>
                  <a:pt x="750443" y="214375"/>
                </a:lnTo>
                <a:lnTo>
                  <a:pt x="809498" y="214375"/>
                </a:lnTo>
                <a:lnTo>
                  <a:pt x="809498" y="5842"/>
                </a:lnTo>
                <a:close/>
              </a:path>
              <a:path w="2628265" h="357505">
                <a:moveTo>
                  <a:pt x="504063" y="5842"/>
                </a:moveTo>
                <a:lnTo>
                  <a:pt x="283463" y="5842"/>
                </a:lnTo>
                <a:lnTo>
                  <a:pt x="283463" y="351409"/>
                </a:lnTo>
                <a:lnTo>
                  <a:pt x="501396" y="351409"/>
                </a:lnTo>
                <a:lnTo>
                  <a:pt x="501396" y="296925"/>
                </a:lnTo>
                <a:lnTo>
                  <a:pt x="344805" y="296925"/>
                </a:lnTo>
                <a:lnTo>
                  <a:pt x="344805" y="193421"/>
                </a:lnTo>
                <a:lnTo>
                  <a:pt x="458978" y="193421"/>
                </a:lnTo>
                <a:lnTo>
                  <a:pt x="458978" y="141224"/>
                </a:lnTo>
                <a:lnTo>
                  <a:pt x="344805" y="141224"/>
                </a:lnTo>
                <a:lnTo>
                  <a:pt x="344805" y="60325"/>
                </a:lnTo>
                <a:lnTo>
                  <a:pt x="504063" y="60325"/>
                </a:lnTo>
                <a:lnTo>
                  <a:pt x="504063" y="5842"/>
                </a:lnTo>
                <a:close/>
              </a:path>
              <a:path w="2628265" h="357505">
                <a:moveTo>
                  <a:pt x="2441448" y="277368"/>
                </a:moveTo>
                <a:lnTo>
                  <a:pt x="2418841" y="332359"/>
                </a:lnTo>
                <a:lnTo>
                  <a:pt x="2438868" y="343286"/>
                </a:lnTo>
                <a:lnTo>
                  <a:pt x="2460085" y="351107"/>
                </a:lnTo>
                <a:lnTo>
                  <a:pt x="2482492" y="355808"/>
                </a:lnTo>
                <a:lnTo>
                  <a:pt x="2506091" y="357377"/>
                </a:lnTo>
                <a:lnTo>
                  <a:pt x="2532518" y="355667"/>
                </a:lnTo>
                <a:lnTo>
                  <a:pt x="2576992" y="342054"/>
                </a:lnTo>
                <a:lnTo>
                  <a:pt x="2609472" y="315725"/>
                </a:lnTo>
                <a:lnTo>
                  <a:pt x="2617565" y="302895"/>
                </a:lnTo>
                <a:lnTo>
                  <a:pt x="2512949" y="302895"/>
                </a:lnTo>
                <a:lnTo>
                  <a:pt x="2495329" y="301299"/>
                </a:lnTo>
                <a:lnTo>
                  <a:pt x="2477531" y="296513"/>
                </a:lnTo>
                <a:lnTo>
                  <a:pt x="2459567" y="288536"/>
                </a:lnTo>
                <a:lnTo>
                  <a:pt x="2441448" y="277368"/>
                </a:lnTo>
                <a:close/>
              </a:path>
              <a:path w="2628265" h="357505">
                <a:moveTo>
                  <a:pt x="2524252" y="0"/>
                </a:moveTo>
                <a:lnTo>
                  <a:pt x="2482453" y="6588"/>
                </a:lnTo>
                <a:lnTo>
                  <a:pt x="2448941" y="26416"/>
                </a:lnTo>
                <a:lnTo>
                  <a:pt x="2421437" y="73671"/>
                </a:lnTo>
                <a:lnTo>
                  <a:pt x="2419604" y="92837"/>
                </a:lnTo>
                <a:lnTo>
                  <a:pt x="2420058" y="103362"/>
                </a:lnTo>
                <a:lnTo>
                  <a:pt x="2431087" y="140628"/>
                </a:lnTo>
                <a:lnTo>
                  <a:pt x="2456731" y="169467"/>
                </a:lnTo>
                <a:lnTo>
                  <a:pt x="2501773" y="195452"/>
                </a:lnTo>
                <a:lnTo>
                  <a:pt x="2519916" y="205140"/>
                </a:lnTo>
                <a:lnTo>
                  <a:pt x="2554224" y="231394"/>
                </a:lnTo>
                <a:lnTo>
                  <a:pt x="2566924" y="265049"/>
                </a:lnTo>
                <a:lnTo>
                  <a:pt x="2563562" y="281624"/>
                </a:lnTo>
                <a:lnTo>
                  <a:pt x="2553462" y="293449"/>
                </a:lnTo>
                <a:lnTo>
                  <a:pt x="2536598" y="300535"/>
                </a:lnTo>
                <a:lnTo>
                  <a:pt x="2512949" y="302895"/>
                </a:lnTo>
                <a:lnTo>
                  <a:pt x="2617565" y="302895"/>
                </a:lnTo>
                <a:lnTo>
                  <a:pt x="2619787" y="299370"/>
                </a:lnTo>
                <a:lnTo>
                  <a:pt x="2625959" y="281158"/>
                </a:lnTo>
                <a:lnTo>
                  <a:pt x="2628011" y="261112"/>
                </a:lnTo>
                <a:lnTo>
                  <a:pt x="2627510" y="249680"/>
                </a:lnTo>
                <a:lnTo>
                  <a:pt x="2615555" y="209532"/>
                </a:lnTo>
                <a:lnTo>
                  <a:pt x="2587807" y="178234"/>
                </a:lnTo>
                <a:lnTo>
                  <a:pt x="2546731" y="154177"/>
                </a:lnTo>
                <a:lnTo>
                  <a:pt x="2517894" y="138318"/>
                </a:lnTo>
                <a:lnTo>
                  <a:pt x="2497296" y="122745"/>
                </a:lnTo>
                <a:lnTo>
                  <a:pt x="2484937" y="107457"/>
                </a:lnTo>
                <a:lnTo>
                  <a:pt x="2480818" y="92456"/>
                </a:lnTo>
                <a:lnTo>
                  <a:pt x="2481554" y="83909"/>
                </a:lnTo>
                <a:lnTo>
                  <a:pt x="2506630" y="54895"/>
                </a:lnTo>
                <a:lnTo>
                  <a:pt x="2525522" y="52070"/>
                </a:lnTo>
                <a:lnTo>
                  <a:pt x="2601761" y="52070"/>
                </a:lnTo>
                <a:lnTo>
                  <a:pt x="2612263" y="22351"/>
                </a:lnTo>
                <a:lnTo>
                  <a:pt x="2596261" y="12537"/>
                </a:lnTo>
                <a:lnTo>
                  <a:pt x="2576258" y="5556"/>
                </a:lnTo>
                <a:lnTo>
                  <a:pt x="2552255" y="1385"/>
                </a:lnTo>
                <a:lnTo>
                  <a:pt x="2524252" y="0"/>
                </a:lnTo>
                <a:close/>
              </a:path>
              <a:path w="2628265" h="357505">
                <a:moveTo>
                  <a:pt x="2601761" y="52070"/>
                </a:moveTo>
                <a:lnTo>
                  <a:pt x="2525522" y="52070"/>
                </a:lnTo>
                <a:lnTo>
                  <a:pt x="2543212" y="53520"/>
                </a:lnTo>
                <a:lnTo>
                  <a:pt x="2560462" y="57864"/>
                </a:lnTo>
                <a:lnTo>
                  <a:pt x="2577260" y="65089"/>
                </a:lnTo>
                <a:lnTo>
                  <a:pt x="2593594" y="75184"/>
                </a:lnTo>
                <a:lnTo>
                  <a:pt x="2601761" y="52070"/>
                </a:lnTo>
                <a:close/>
              </a:path>
              <a:path w="2628265" h="357505">
                <a:moveTo>
                  <a:pt x="1156715" y="0"/>
                </a:moveTo>
                <a:lnTo>
                  <a:pt x="1093628" y="12858"/>
                </a:lnTo>
                <a:lnTo>
                  <a:pt x="1042924" y="51435"/>
                </a:lnTo>
                <a:lnTo>
                  <a:pt x="1009602" y="109331"/>
                </a:lnTo>
                <a:lnTo>
                  <a:pt x="998474" y="179705"/>
                </a:lnTo>
                <a:lnTo>
                  <a:pt x="1000976" y="218686"/>
                </a:lnTo>
                <a:lnTo>
                  <a:pt x="1021030" y="283646"/>
                </a:lnTo>
                <a:lnTo>
                  <a:pt x="1060652" y="330535"/>
                </a:lnTo>
                <a:lnTo>
                  <a:pt x="1116937" y="354399"/>
                </a:lnTo>
                <a:lnTo>
                  <a:pt x="1151127" y="357377"/>
                </a:lnTo>
                <a:lnTo>
                  <a:pt x="1185134" y="354879"/>
                </a:lnTo>
                <a:lnTo>
                  <a:pt x="1214770" y="347392"/>
                </a:lnTo>
                <a:lnTo>
                  <a:pt x="1240049" y="334928"/>
                </a:lnTo>
                <a:lnTo>
                  <a:pt x="1260983" y="317500"/>
                </a:lnTo>
                <a:lnTo>
                  <a:pt x="1252594" y="302895"/>
                </a:lnTo>
                <a:lnTo>
                  <a:pt x="1156081" y="302895"/>
                </a:lnTo>
                <a:lnTo>
                  <a:pt x="1135796" y="300849"/>
                </a:lnTo>
                <a:lnTo>
                  <a:pt x="1087754" y="270256"/>
                </a:lnTo>
                <a:lnTo>
                  <a:pt x="1068546" y="231965"/>
                </a:lnTo>
                <a:lnTo>
                  <a:pt x="1062101" y="182245"/>
                </a:lnTo>
                <a:lnTo>
                  <a:pt x="1063837" y="155739"/>
                </a:lnTo>
                <a:lnTo>
                  <a:pt x="1077692" y="109968"/>
                </a:lnTo>
                <a:lnTo>
                  <a:pt x="1104554" y="74842"/>
                </a:lnTo>
                <a:lnTo>
                  <a:pt x="1139900" y="56745"/>
                </a:lnTo>
                <a:lnTo>
                  <a:pt x="1160526" y="54483"/>
                </a:lnTo>
                <a:lnTo>
                  <a:pt x="1236763" y="54483"/>
                </a:lnTo>
                <a:lnTo>
                  <a:pt x="1251839" y="24257"/>
                </a:lnTo>
                <a:lnTo>
                  <a:pt x="1232529" y="13608"/>
                </a:lnTo>
                <a:lnTo>
                  <a:pt x="1210230" y="6032"/>
                </a:lnTo>
                <a:lnTo>
                  <a:pt x="1184955" y="1504"/>
                </a:lnTo>
                <a:lnTo>
                  <a:pt x="1156715" y="0"/>
                </a:lnTo>
                <a:close/>
              </a:path>
              <a:path w="2628265" h="357505">
                <a:moveTo>
                  <a:pt x="1232535" y="267970"/>
                </a:moveTo>
                <a:lnTo>
                  <a:pt x="1217392" y="283231"/>
                </a:lnTo>
                <a:lnTo>
                  <a:pt x="1199594" y="294147"/>
                </a:lnTo>
                <a:lnTo>
                  <a:pt x="1179153" y="300706"/>
                </a:lnTo>
                <a:lnTo>
                  <a:pt x="1156081" y="302895"/>
                </a:lnTo>
                <a:lnTo>
                  <a:pt x="1252594" y="302895"/>
                </a:lnTo>
                <a:lnTo>
                  <a:pt x="1232535" y="267970"/>
                </a:lnTo>
                <a:close/>
              </a:path>
              <a:path w="2628265" h="357505">
                <a:moveTo>
                  <a:pt x="1236763" y="54483"/>
                </a:moveTo>
                <a:lnTo>
                  <a:pt x="1160526" y="54483"/>
                </a:lnTo>
                <a:lnTo>
                  <a:pt x="1181721" y="55766"/>
                </a:lnTo>
                <a:lnTo>
                  <a:pt x="1199784" y="59610"/>
                </a:lnTo>
                <a:lnTo>
                  <a:pt x="1214729" y="66002"/>
                </a:lnTo>
                <a:lnTo>
                  <a:pt x="1226565" y="74930"/>
                </a:lnTo>
                <a:lnTo>
                  <a:pt x="1236763" y="5448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7627" y="1154302"/>
            <a:ext cx="106933" cy="11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9440" y="1102994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5" y="350265"/>
                </a:lnTo>
                <a:lnTo>
                  <a:pt x="58927" y="131699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6471" y="1102994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8628" y="1102994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550" y="291083"/>
                </a:lnTo>
                <a:lnTo>
                  <a:pt x="21755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1928" y="1102994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550" y="291083"/>
                </a:lnTo>
                <a:lnTo>
                  <a:pt x="21755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8959" y="1102994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79191" y="1102994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4960" y="1102994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713" y="0"/>
                </a:lnTo>
                <a:lnTo>
                  <a:pt x="251713" y="350265"/>
                </a:lnTo>
                <a:lnTo>
                  <a:pt x="226694" y="350265"/>
                </a:lnTo>
                <a:lnTo>
                  <a:pt x="58927" y="131699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80639" y="1102994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99" y="0"/>
                </a:lnTo>
                <a:lnTo>
                  <a:pt x="220599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7176" y="11007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755" y="0"/>
                </a:moveTo>
                <a:lnTo>
                  <a:pt x="109896" y="1551"/>
                </a:lnTo>
                <a:lnTo>
                  <a:pt x="169749" y="14037"/>
                </a:lnTo>
                <a:lnTo>
                  <a:pt x="207964" y="39354"/>
                </a:lnTo>
                <a:lnTo>
                  <a:pt x="226875" y="78597"/>
                </a:lnTo>
                <a:lnTo>
                  <a:pt x="229235" y="103504"/>
                </a:lnTo>
                <a:lnTo>
                  <a:pt x="223639" y="146298"/>
                </a:lnTo>
                <a:lnTo>
                  <a:pt x="206846" y="179583"/>
                </a:lnTo>
                <a:lnTo>
                  <a:pt x="178842" y="203357"/>
                </a:lnTo>
                <a:lnTo>
                  <a:pt x="139615" y="217622"/>
                </a:lnTo>
                <a:lnTo>
                  <a:pt x="89154" y="222376"/>
                </a:lnTo>
                <a:lnTo>
                  <a:pt x="83558" y="222279"/>
                </a:lnTo>
                <a:lnTo>
                  <a:pt x="77057" y="221980"/>
                </a:lnTo>
                <a:lnTo>
                  <a:pt x="69651" y="221466"/>
                </a:lnTo>
                <a:lnTo>
                  <a:pt x="61341" y="220725"/>
                </a:lnTo>
                <a:lnTo>
                  <a:pt x="61341" y="347852"/>
                </a:lnTo>
                <a:lnTo>
                  <a:pt x="0" y="347852"/>
                </a:lnTo>
                <a:lnTo>
                  <a:pt x="0" y="2539"/>
                </a:lnTo>
                <a:lnTo>
                  <a:pt x="27481" y="1393"/>
                </a:lnTo>
                <a:lnTo>
                  <a:pt x="48593" y="603"/>
                </a:lnTo>
                <a:lnTo>
                  <a:pt x="63347" y="146"/>
                </a:lnTo>
                <a:lnTo>
                  <a:pt x="7175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017" y="10971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413" y="1385"/>
                </a:lnTo>
                <a:lnTo>
                  <a:pt x="157416" y="5556"/>
                </a:lnTo>
                <a:lnTo>
                  <a:pt x="177419" y="12537"/>
                </a:lnTo>
                <a:lnTo>
                  <a:pt x="193421" y="22351"/>
                </a:lnTo>
                <a:lnTo>
                  <a:pt x="174752" y="75184"/>
                </a:lnTo>
                <a:lnTo>
                  <a:pt x="158418" y="65089"/>
                </a:lnTo>
                <a:lnTo>
                  <a:pt x="141620" y="57864"/>
                </a:lnTo>
                <a:lnTo>
                  <a:pt x="124370" y="53520"/>
                </a:lnTo>
                <a:lnTo>
                  <a:pt x="106680" y="52070"/>
                </a:lnTo>
                <a:lnTo>
                  <a:pt x="96627" y="52780"/>
                </a:lnTo>
                <a:lnTo>
                  <a:pt x="64912" y="76184"/>
                </a:lnTo>
                <a:lnTo>
                  <a:pt x="61976" y="92456"/>
                </a:lnTo>
                <a:lnTo>
                  <a:pt x="66095" y="107457"/>
                </a:lnTo>
                <a:lnTo>
                  <a:pt x="78454" y="122745"/>
                </a:lnTo>
                <a:lnTo>
                  <a:pt x="99052" y="138318"/>
                </a:lnTo>
                <a:lnTo>
                  <a:pt x="127889" y="154177"/>
                </a:lnTo>
                <a:lnTo>
                  <a:pt x="144010" y="162561"/>
                </a:lnTo>
                <a:lnTo>
                  <a:pt x="157702" y="170576"/>
                </a:lnTo>
                <a:lnTo>
                  <a:pt x="191341" y="200929"/>
                </a:lnTo>
                <a:lnTo>
                  <a:pt x="207168" y="238807"/>
                </a:lnTo>
                <a:lnTo>
                  <a:pt x="209169" y="261112"/>
                </a:lnTo>
                <a:lnTo>
                  <a:pt x="207117" y="281158"/>
                </a:lnTo>
                <a:lnTo>
                  <a:pt x="190630" y="315725"/>
                </a:lnTo>
                <a:lnTo>
                  <a:pt x="158150" y="342054"/>
                </a:lnTo>
                <a:lnTo>
                  <a:pt x="113676" y="355667"/>
                </a:lnTo>
                <a:lnTo>
                  <a:pt x="87249" y="357377"/>
                </a:lnTo>
                <a:lnTo>
                  <a:pt x="63650" y="355808"/>
                </a:lnTo>
                <a:lnTo>
                  <a:pt x="41243" y="351107"/>
                </a:lnTo>
                <a:lnTo>
                  <a:pt x="20026" y="343286"/>
                </a:lnTo>
                <a:lnTo>
                  <a:pt x="0" y="332359"/>
                </a:lnTo>
                <a:lnTo>
                  <a:pt x="22606" y="277368"/>
                </a:lnTo>
                <a:lnTo>
                  <a:pt x="40725" y="288536"/>
                </a:lnTo>
                <a:lnTo>
                  <a:pt x="58689" y="296513"/>
                </a:lnTo>
                <a:lnTo>
                  <a:pt x="76487" y="301299"/>
                </a:lnTo>
                <a:lnTo>
                  <a:pt x="94107" y="302895"/>
                </a:lnTo>
                <a:lnTo>
                  <a:pt x="117756" y="300535"/>
                </a:lnTo>
                <a:lnTo>
                  <a:pt x="134620" y="293449"/>
                </a:lnTo>
                <a:lnTo>
                  <a:pt x="144720" y="281624"/>
                </a:lnTo>
                <a:lnTo>
                  <a:pt x="148082" y="265049"/>
                </a:lnTo>
                <a:lnTo>
                  <a:pt x="147294" y="256361"/>
                </a:lnTo>
                <a:lnTo>
                  <a:pt x="127311" y="223135"/>
                </a:lnTo>
                <a:lnTo>
                  <a:pt x="82931" y="195452"/>
                </a:lnTo>
                <a:lnTo>
                  <a:pt x="64662" y="185902"/>
                </a:lnTo>
                <a:lnTo>
                  <a:pt x="49657" y="177244"/>
                </a:lnTo>
                <a:lnTo>
                  <a:pt x="17160" y="148558"/>
                </a:lnTo>
                <a:lnTo>
                  <a:pt x="1216" y="103362"/>
                </a:lnTo>
                <a:lnTo>
                  <a:pt x="762" y="92837"/>
                </a:lnTo>
                <a:lnTo>
                  <a:pt x="2595" y="73671"/>
                </a:lnTo>
                <a:lnTo>
                  <a:pt x="30099" y="26416"/>
                </a:lnTo>
                <a:lnTo>
                  <a:pt x="63611" y="6588"/>
                </a:lnTo>
                <a:lnTo>
                  <a:pt x="83480" y="1645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5650" y="10971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81" y="1504"/>
                </a:lnTo>
                <a:lnTo>
                  <a:pt x="211756" y="6032"/>
                </a:lnTo>
                <a:lnTo>
                  <a:pt x="234055" y="13608"/>
                </a:lnTo>
                <a:lnTo>
                  <a:pt x="253364" y="24257"/>
                </a:lnTo>
                <a:lnTo>
                  <a:pt x="228091" y="74930"/>
                </a:lnTo>
                <a:lnTo>
                  <a:pt x="216255" y="66002"/>
                </a:lnTo>
                <a:lnTo>
                  <a:pt x="201310" y="59610"/>
                </a:lnTo>
                <a:lnTo>
                  <a:pt x="183247" y="55766"/>
                </a:lnTo>
                <a:lnTo>
                  <a:pt x="162051" y="54483"/>
                </a:lnTo>
                <a:lnTo>
                  <a:pt x="141426" y="56745"/>
                </a:lnTo>
                <a:lnTo>
                  <a:pt x="106080" y="74842"/>
                </a:lnTo>
                <a:lnTo>
                  <a:pt x="79218" y="109968"/>
                </a:lnTo>
                <a:lnTo>
                  <a:pt x="65363" y="155739"/>
                </a:lnTo>
                <a:lnTo>
                  <a:pt x="63626" y="182245"/>
                </a:lnTo>
                <a:lnTo>
                  <a:pt x="65242" y="208534"/>
                </a:lnTo>
                <a:lnTo>
                  <a:pt x="78093" y="252539"/>
                </a:lnTo>
                <a:lnTo>
                  <a:pt x="103135" y="284517"/>
                </a:lnTo>
                <a:lnTo>
                  <a:pt x="157607" y="302895"/>
                </a:lnTo>
                <a:lnTo>
                  <a:pt x="180679" y="300706"/>
                </a:lnTo>
                <a:lnTo>
                  <a:pt x="201120" y="294147"/>
                </a:lnTo>
                <a:lnTo>
                  <a:pt x="218918" y="283231"/>
                </a:lnTo>
                <a:lnTo>
                  <a:pt x="234061" y="267970"/>
                </a:lnTo>
                <a:lnTo>
                  <a:pt x="262509" y="317500"/>
                </a:lnTo>
                <a:lnTo>
                  <a:pt x="241575" y="334928"/>
                </a:lnTo>
                <a:lnTo>
                  <a:pt x="216296" y="347392"/>
                </a:lnTo>
                <a:lnTo>
                  <a:pt x="186660" y="354879"/>
                </a:lnTo>
                <a:lnTo>
                  <a:pt x="152653" y="357377"/>
                </a:lnTo>
                <a:lnTo>
                  <a:pt x="118463" y="354399"/>
                </a:lnTo>
                <a:lnTo>
                  <a:pt x="62178" y="330535"/>
                </a:lnTo>
                <a:lnTo>
                  <a:pt x="22556" y="283646"/>
                </a:lnTo>
                <a:lnTo>
                  <a:pt x="2502" y="218686"/>
                </a:lnTo>
                <a:lnTo>
                  <a:pt x="0" y="179705"/>
                </a:lnTo>
                <a:lnTo>
                  <a:pt x="2784" y="142964"/>
                </a:lnTo>
                <a:lnTo>
                  <a:pt x="25020" y="78817"/>
                </a:lnTo>
                <a:lnTo>
                  <a:pt x="68266" y="28932"/>
                </a:lnTo>
                <a:lnTo>
                  <a:pt x="125138" y="321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8267" y="1805934"/>
            <a:ext cx="7100570" cy="2922018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3200" b="1" dirty="0">
                <a:solidFill>
                  <a:srgbClr val="B13A7D"/>
                </a:solidFill>
                <a:latin typeface="Times New Roman"/>
                <a:cs typeface="Times New Roman"/>
              </a:rPr>
              <a:t>Mechanism of</a:t>
            </a:r>
            <a:r>
              <a:rPr sz="3200" b="1" spc="-40" dirty="0">
                <a:solidFill>
                  <a:srgbClr val="B13A7D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B13A7D"/>
                </a:solidFill>
                <a:latin typeface="Times New Roman"/>
                <a:cs typeface="Times New Roman"/>
              </a:rPr>
              <a:t>action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1499"/>
              </a:lnSpc>
              <a:spcBef>
                <a:spcPts val="350"/>
              </a:spcBef>
              <a:buFont typeface="Wingdings" pitchFamily="2" charset="2"/>
              <a:buChar char="v"/>
            </a:pPr>
            <a:r>
              <a:rPr sz="2800" spc="-10" dirty="0">
                <a:latin typeface="Trebuchet MS"/>
                <a:cs typeface="Trebuchet MS"/>
              </a:rPr>
              <a:t>Inhibits bacterial cell wall synthesis  through inhibition </a:t>
            </a:r>
            <a:r>
              <a:rPr sz="2800" spc="-5" dirty="0">
                <a:latin typeface="Trebuchet MS"/>
                <a:cs typeface="Trebuchet MS"/>
              </a:rPr>
              <a:t>of transpeptidase </a:t>
            </a:r>
            <a:r>
              <a:rPr sz="2800" spc="-10" dirty="0">
                <a:latin typeface="Trebuchet MS"/>
                <a:cs typeface="Trebuchet MS"/>
              </a:rPr>
              <a:t>enzyme  </a:t>
            </a:r>
            <a:r>
              <a:rPr sz="2800" spc="-5" dirty="0">
                <a:latin typeface="Trebuchet MS"/>
                <a:cs typeface="Trebuchet MS"/>
              </a:rPr>
              <a:t>required for </a:t>
            </a:r>
            <a:r>
              <a:rPr sz="2800" spc="-10" dirty="0">
                <a:latin typeface="Trebuchet MS"/>
                <a:cs typeface="Trebuchet MS"/>
              </a:rPr>
              <a:t>crosslinks</a:t>
            </a:r>
            <a:r>
              <a:rPr sz="2800" spc="2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.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sz="3200" dirty="0">
                <a:latin typeface="Trebuchet MS"/>
                <a:cs typeface="Trebuchet MS"/>
              </a:rPr>
              <a:t>Bactericidal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26870" y="132029"/>
            <a:ext cx="4597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β-Lactam</a:t>
            </a:r>
            <a:r>
              <a:rPr sz="4000" spc="-225" dirty="0"/>
              <a:t> </a:t>
            </a:r>
            <a:r>
              <a:rPr sz="4000" spc="-5" dirty="0"/>
              <a:t>Antibiotics</a:t>
            </a:r>
            <a:endParaRPr sz="4000" dirty="0"/>
          </a:p>
        </p:txBody>
      </p:sp>
      <p:sp>
        <p:nvSpPr>
          <p:cNvPr id="17" name="object 17"/>
          <p:cNvSpPr/>
          <p:nvPr/>
        </p:nvSpPr>
        <p:spPr>
          <a:xfrm>
            <a:off x="3779901" y="4365053"/>
            <a:ext cx="4286250" cy="2357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6973" y="231902"/>
            <a:ext cx="4570222" cy="339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691" y="1470786"/>
            <a:ext cx="5327015" cy="185948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Char char="•"/>
            </a:pPr>
            <a:r>
              <a:rPr sz="3000" spc="30" dirty="0">
                <a:latin typeface="Trebuchet MS"/>
                <a:cs typeface="Trebuchet MS"/>
              </a:rPr>
              <a:t>Benzylpenicillin </a:t>
            </a:r>
            <a:r>
              <a:rPr sz="3000" spc="-5" dirty="0">
                <a:solidFill>
                  <a:srgbClr val="C00000"/>
                </a:solidFill>
                <a:latin typeface="Trebuchet MS"/>
                <a:cs typeface="Trebuchet MS"/>
              </a:rPr>
              <a:t>(penicillin</a:t>
            </a:r>
            <a:r>
              <a:rPr sz="3000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000" spc="-500" dirty="0">
                <a:solidFill>
                  <a:srgbClr val="C00000"/>
                </a:solidFill>
                <a:latin typeface="Trebuchet MS"/>
                <a:cs typeface="Trebuchet MS"/>
              </a:rPr>
              <a:t>G)</a:t>
            </a:r>
            <a:endParaRPr sz="30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3000" spc="55" dirty="0">
                <a:latin typeface="Trebuchet MS"/>
                <a:cs typeface="Trebuchet MS"/>
              </a:rPr>
              <a:t>Procaine </a:t>
            </a:r>
            <a:r>
              <a:rPr sz="3000" spc="-5" dirty="0">
                <a:latin typeface="Trebuchet MS"/>
                <a:cs typeface="Trebuchet MS"/>
              </a:rPr>
              <a:t>penicillin</a:t>
            </a:r>
            <a:r>
              <a:rPr sz="3000" spc="-7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G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000" spc="55" dirty="0">
                <a:latin typeface="Trebuchet MS"/>
                <a:cs typeface="Trebuchet MS"/>
              </a:rPr>
              <a:t>B</a:t>
            </a:r>
            <a:r>
              <a:rPr sz="3000" spc="55" dirty="0">
                <a:latin typeface="Trebuchet MS"/>
                <a:cs typeface="Trebuchet MS"/>
              </a:rPr>
              <a:t>enzathine </a:t>
            </a:r>
            <a:r>
              <a:rPr sz="3000" spc="-5" dirty="0">
                <a:latin typeface="Trebuchet MS"/>
                <a:cs typeface="Trebuchet MS"/>
              </a:rPr>
              <a:t>penicillin</a:t>
            </a:r>
            <a:r>
              <a:rPr sz="3000" spc="-8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0425" y="204977"/>
            <a:ext cx="6536690" cy="27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6869" y="649477"/>
            <a:ext cx="1450975" cy="273050"/>
          </a:xfrm>
          <a:custGeom>
            <a:avLst/>
            <a:gdLst/>
            <a:ahLst/>
            <a:cxnLst/>
            <a:rect l="l" t="t" r="r" b="b"/>
            <a:pathLst>
              <a:path w="1450975" h="273050">
                <a:moveTo>
                  <a:pt x="481838" y="2667"/>
                </a:moveTo>
                <a:lnTo>
                  <a:pt x="475428" y="2805"/>
                </a:lnTo>
                <a:lnTo>
                  <a:pt x="427100" y="4699"/>
                </a:lnTo>
                <a:lnTo>
                  <a:pt x="427100" y="268350"/>
                </a:lnTo>
                <a:lnTo>
                  <a:pt x="473963" y="268350"/>
                </a:lnTo>
                <a:lnTo>
                  <a:pt x="473963" y="171323"/>
                </a:lnTo>
                <a:lnTo>
                  <a:pt x="505616" y="171323"/>
                </a:lnTo>
                <a:lnTo>
                  <a:pt x="541938" y="166905"/>
                </a:lnTo>
                <a:lnTo>
                  <a:pt x="575357" y="149860"/>
                </a:lnTo>
                <a:lnTo>
                  <a:pt x="588732" y="130937"/>
                </a:lnTo>
                <a:lnTo>
                  <a:pt x="488060" y="130937"/>
                </a:lnTo>
                <a:lnTo>
                  <a:pt x="481838" y="130556"/>
                </a:lnTo>
                <a:lnTo>
                  <a:pt x="473963" y="129667"/>
                </a:lnTo>
                <a:lnTo>
                  <a:pt x="473963" y="45212"/>
                </a:lnTo>
                <a:lnTo>
                  <a:pt x="478535" y="44576"/>
                </a:lnTo>
                <a:lnTo>
                  <a:pt x="483234" y="44323"/>
                </a:lnTo>
                <a:lnTo>
                  <a:pt x="593488" y="44323"/>
                </a:lnTo>
                <a:lnTo>
                  <a:pt x="585872" y="32799"/>
                </a:lnTo>
                <a:lnTo>
                  <a:pt x="573277" y="21844"/>
                </a:lnTo>
                <a:lnTo>
                  <a:pt x="556704" y="13489"/>
                </a:lnTo>
                <a:lnTo>
                  <a:pt x="535939" y="7493"/>
                </a:lnTo>
                <a:lnTo>
                  <a:pt x="510984" y="3877"/>
                </a:lnTo>
                <a:lnTo>
                  <a:pt x="481838" y="2667"/>
                </a:lnTo>
                <a:close/>
              </a:path>
              <a:path w="1450975" h="273050">
                <a:moveTo>
                  <a:pt x="505616" y="171323"/>
                </a:moveTo>
                <a:lnTo>
                  <a:pt x="473963" y="171323"/>
                </a:lnTo>
                <a:lnTo>
                  <a:pt x="482853" y="172085"/>
                </a:lnTo>
                <a:lnTo>
                  <a:pt x="489838" y="172593"/>
                </a:lnTo>
                <a:lnTo>
                  <a:pt x="495172" y="172593"/>
                </a:lnTo>
                <a:lnTo>
                  <a:pt x="505616" y="171323"/>
                </a:lnTo>
                <a:close/>
              </a:path>
              <a:path w="1450975" h="273050">
                <a:moveTo>
                  <a:pt x="593488" y="44323"/>
                </a:moveTo>
                <a:lnTo>
                  <a:pt x="488188" y="44323"/>
                </a:lnTo>
                <a:lnTo>
                  <a:pt x="517098" y="46892"/>
                </a:lnTo>
                <a:lnTo>
                  <a:pt x="537733" y="54594"/>
                </a:lnTo>
                <a:lnTo>
                  <a:pt x="550106" y="67415"/>
                </a:lnTo>
                <a:lnTo>
                  <a:pt x="554227" y="85344"/>
                </a:lnTo>
                <a:lnTo>
                  <a:pt x="553301" y="96587"/>
                </a:lnTo>
                <a:lnTo>
                  <a:pt x="520350" y="128270"/>
                </a:lnTo>
                <a:lnTo>
                  <a:pt x="492632" y="130937"/>
                </a:lnTo>
                <a:lnTo>
                  <a:pt x="588732" y="130937"/>
                </a:lnTo>
                <a:lnTo>
                  <a:pt x="595417" y="121479"/>
                </a:lnTo>
                <a:lnTo>
                  <a:pt x="602106" y="81787"/>
                </a:lnTo>
                <a:lnTo>
                  <a:pt x="600299" y="62759"/>
                </a:lnTo>
                <a:lnTo>
                  <a:pt x="594883" y="46434"/>
                </a:lnTo>
                <a:lnTo>
                  <a:pt x="593488" y="44323"/>
                </a:lnTo>
                <a:close/>
              </a:path>
              <a:path w="1450975" h="273050">
                <a:moveTo>
                  <a:pt x="1249044" y="4572"/>
                </a:moveTo>
                <a:lnTo>
                  <a:pt x="1202181" y="4572"/>
                </a:lnTo>
                <a:lnTo>
                  <a:pt x="1202181" y="268350"/>
                </a:lnTo>
                <a:lnTo>
                  <a:pt x="1249044" y="268350"/>
                </a:lnTo>
                <a:lnTo>
                  <a:pt x="1249044" y="4572"/>
                </a:lnTo>
                <a:close/>
              </a:path>
              <a:path w="1450975" h="273050">
                <a:moveTo>
                  <a:pt x="1043939" y="4572"/>
                </a:moveTo>
                <a:lnTo>
                  <a:pt x="997076" y="4572"/>
                </a:lnTo>
                <a:lnTo>
                  <a:pt x="997076" y="268350"/>
                </a:lnTo>
                <a:lnTo>
                  <a:pt x="1163065" y="268350"/>
                </a:lnTo>
                <a:lnTo>
                  <a:pt x="1163065" y="226695"/>
                </a:lnTo>
                <a:lnTo>
                  <a:pt x="1043939" y="226695"/>
                </a:lnTo>
                <a:lnTo>
                  <a:pt x="1043939" y="4572"/>
                </a:lnTo>
                <a:close/>
              </a:path>
              <a:path w="1450975" h="273050">
                <a:moveTo>
                  <a:pt x="942720" y="4572"/>
                </a:moveTo>
                <a:lnTo>
                  <a:pt x="895857" y="4572"/>
                </a:lnTo>
                <a:lnTo>
                  <a:pt x="895857" y="268350"/>
                </a:lnTo>
                <a:lnTo>
                  <a:pt x="942720" y="268350"/>
                </a:lnTo>
                <a:lnTo>
                  <a:pt x="942720" y="4572"/>
                </a:lnTo>
                <a:close/>
              </a:path>
              <a:path w="1450975" h="273050">
                <a:moveTo>
                  <a:pt x="690371" y="4572"/>
                </a:moveTo>
                <a:lnTo>
                  <a:pt x="643508" y="4572"/>
                </a:lnTo>
                <a:lnTo>
                  <a:pt x="643508" y="268350"/>
                </a:lnTo>
                <a:lnTo>
                  <a:pt x="690371" y="268350"/>
                </a:lnTo>
                <a:lnTo>
                  <a:pt x="690371" y="149479"/>
                </a:lnTo>
                <a:lnTo>
                  <a:pt x="841628" y="149479"/>
                </a:lnTo>
                <a:lnTo>
                  <a:pt x="841628" y="107823"/>
                </a:lnTo>
                <a:lnTo>
                  <a:pt x="690371" y="107823"/>
                </a:lnTo>
                <a:lnTo>
                  <a:pt x="690371" y="4572"/>
                </a:lnTo>
                <a:close/>
              </a:path>
              <a:path w="1450975" h="273050">
                <a:moveTo>
                  <a:pt x="841628" y="149479"/>
                </a:moveTo>
                <a:lnTo>
                  <a:pt x="795273" y="149479"/>
                </a:lnTo>
                <a:lnTo>
                  <a:pt x="795273" y="268350"/>
                </a:lnTo>
                <a:lnTo>
                  <a:pt x="841628" y="268350"/>
                </a:lnTo>
                <a:lnTo>
                  <a:pt x="841628" y="149479"/>
                </a:lnTo>
                <a:close/>
              </a:path>
              <a:path w="1450975" h="273050">
                <a:moveTo>
                  <a:pt x="841628" y="4572"/>
                </a:moveTo>
                <a:lnTo>
                  <a:pt x="795273" y="4572"/>
                </a:lnTo>
                <a:lnTo>
                  <a:pt x="795273" y="107823"/>
                </a:lnTo>
                <a:lnTo>
                  <a:pt x="841628" y="107823"/>
                </a:lnTo>
                <a:lnTo>
                  <a:pt x="841628" y="4572"/>
                </a:lnTo>
                <a:close/>
              </a:path>
              <a:path w="1450975" h="273050">
                <a:moveTo>
                  <a:pt x="225170" y="4572"/>
                </a:moveTo>
                <a:lnTo>
                  <a:pt x="175386" y="4572"/>
                </a:lnTo>
                <a:lnTo>
                  <a:pt x="264413" y="160147"/>
                </a:lnTo>
                <a:lnTo>
                  <a:pt x="264413" y="268350"/>
                </a:lnTo>
                <a:lnTo>
                  <a:pt x="311276" y="268350"/>
                </a:lnTo>
                <a:lnTo>
                  <a:pt x="311276" y="160147"/>
                </a:lnTo>
                <a:lnTo>
                  <a:pt x="335773" y="117094"/>
                </a:lnTo>
                <a:lnTo>
                  <a:pt x="287654" y="117094"/>
                </a:lnTo>
                <a:lnTo>
                  <a:pt x="225170" y="4572"/>
                </a:lnTo>
                <a:close/>
              </a:path>
              <a:path w="1450975" h="273050">
                <a:moveTo>
                  <a:pt x="399795" y="4572"/>
                </a:moveTo>
                <a:lnTo>
                  <a:pt x="350265" y="4572"/>
                </a:lnTo>
                <a:lnTo>
                  <a:pt x="287654" y="117094"/>
                </a:lnTo>
                <a:lnTo>
                  <a:pt x="335773" y="117094"/>
                </a:lnTo>
                <a:lnTo>
                  <a:pt x="399795" y="4572"/>
                </a:lnTo>
                <a:close/>
              </a:path>
              <a:path w="1450975" h="273050">
                <a:moveTo>
                  <a:pt x="1308100" y="211836"/>
                </a:moveTo>
                <a:lnTo>
                  <a:pt x="1290827" y="253746"/>
                </a:lnTo>
                <a:lnTo>
                  <a:pt x="1306137" y="262080"/>
                </a:lnTo>
                <a:lnTo>
                  <a:pt x="1322339" y="268033"/>
                </a:lnTo>
                <a:lnTo>
                  <a:pt x="1339423" y="271605"/>
                </a:lnTo>
                <a:lnTo>
                  <a:pt x="1357376" y="272796"/>
                </a:lnTo>
                <a:lnTo>
                  <a:pt x="1377545" y="271508"/>
                </a:lnTo>
                <a:lnTo>
                  <a:pt x="1425193" y="252095"/>
                </a:lnTo>
                <a:lnTo>
                  <a:pt x="1442476" y="231267"/>
                </a:lnTo>
                <a:lnTo>
                  <a:pt x="1362582" y="231267"/>
                </a:lnTo>
                <a:lnTo>
                  <a:pt x="1349158" y="230052"/>
                </a:lnTo>
                <a:lnTo>
                  <a:pt x="1335579" y="226409"/>
                </a:lnTo>
                <a:lnTo>
                  <a:pt x="1321881" y="220337"/>
                </a:lnTo>
                <a:lnTo>
                  <a:pt x="1308100" y="211836"/>
                </a:lnTo>
                <a:close/>
              </a:path>
              <a:path w="1450975" h="273050">
                <a:moveTo>
                  <a:pt x="1371345" y="0"/>
                </a:moveTo>
                <a:lnTo>
                  <a:pt x="1325768" y="11358"/>
                </a:lnTo>
                <a:lnTo>
                  <a:pt x="1296955" y="42973"/>
                </a:lnTo>
                <a:lnTo>
                  <a:pt x="1291335" y="70993"/>
                </a:lnTo>
                <a:lnTo>
                  <a:pt x="1291693" y="78995"/>
                </a:lnTo>
                <a:lnTo>
                  <a:pt x="1308230" y="119036"/>
                </a:lnTo>
                <a:lnTo>
                  <a:pt x="1340165" y="141940"/>
                </a:lnTo>
                <a:lnTo>
                  <a:pt x="1354073" y="149225"/>
                </a:lnTo>
                <a:lnTo>
                  <a:pt x="1367952" y="156654"/>
                </a:lnTo>
                <a:lnTo>
                  <a:pt x="1398446" y="182846"/>
                </a:lnTo>
                <a:lnTo>
                  <a:pt x="1403857" y="202437"/>
                </a:lnTo>
                <a:lnTo>
                  <a:pt x="1401284" y="215032"/>
                </a:lnTo>
                <a:lnTo>
                  <a:pt x="1393555" y="224043"/>
                </a:lnTo>
                <a:lnTo>
                  <a:pt x="1380658" y="229459"/>
                </a:lnTo>
                <a:lnTo>
                  <a:pt x="1362582" y="231267"/>
                </a:lnTo>
                <a:lnTo>
                  <a:pt x="1442476" y="231267"/>
                </a:lnTo>
                <a:lnTo>
                  <a:pt x="1444164" y="228600"/>
                </a:lnTo>
                <a:lnTo>
                  <a:pt x="1448893" y="214697"/>
                </a:lnTo>
                <a:lnTo>
                  <a:pt x="1450466" y="199389"/>
                </a:lnTo>
                <a:lnTo>
                  <a:pt x="1450086" y="190650"/>
                </a:lnTo>
                <a:lnTo>
                  <a:pt x="1436862" y="153447"/>
                </a:lnTo>
                <a:lnTo>
                  <a:pt x="1400677" y="124138"/>
                </a:lnTo>
                <a:lnTo>
                  <a:pt x="1388364" y="117729"/>
                </a:lnTo>
                <a:lnTo>
                  <a:pt x="1366434" y="105634"/>
                </a:lnTo>
                <a:lnTo>
                  <a:pt x="1350756" y="93741"/>
                </a:lnTo>
                <a:lnTo>
                  <a:pt x="1341340" y="82063"/>
                </a:lnTo>
                <a:lnTo>
                  <a:pt x="1338303" y="70993"/>
                </a:lnTo>
                <a:lnTo>
                  <a:pt x="1338198" y="61468"/>
                </a:lnTo>
                <a:lnTo>
                  <a:pt x="1341119" y="54101"/>
                </a:lnTo>
                <a:lnTo>
                  <a:pt x="1372234" y="39750"/>
                </a:lnTo>
                <a:lnTo>
                  <a:pt x="1430415" y="39750"/>
                </a:lnTo>
                <a:lnTo>
                  <a:pt x="1438402" y="17145"/>
                </a:lnTo>
                <a:lnTo>
                  <a:pt x="1426209" y="9644"/>
                </a:lnTo>
                <a:lnTo>
                  <a:pt x="1410969" y="4286"/>
                </a:lnTo>
                <a:lnTo>
                  <a:pt x="1392681" y="1071"/>
                </a:lnTo>
                <a:lnTo>
                  <a:pt x="1371345" y="0"/>
                </a:lnTo>
                <a:close/>
              </a:path>
              <a:path w="1450975" h="273050">
                <a:moveTo>
                  <a:pt x="1430415" y="39750"/>
                </a:moveTo>
                <a:lnTo>
                  <a:pt x="1372234" y="39750"/>
                </a:lnTo>
                <a:lnTo>
                  <a:pt x="1385708" y="40866"/>
                </a:lnTo>
                <a:lnTo>
                  <a:pt x="1398873" y="44196"/>
                </a:lnTo>
                <a:lnTo>
                  <a:pt x="1411704" y="49716"/>
                </a:lnTo>
                <a:lnTo>
                  <a:pt x="1424177" y="57404"/>
                </a:lnTo>
                <a:lnTo>
                  <a:pt x="1430415" y="39750"/>
                </a:lnTo>
                <a:close/>
              </a:path>
              <a:path w="1450975" h="273050">
                <a:moveTo>
                  <a:pt x="17271" y="211836"/>
                </a:moveTo>
                <a:lnTo>
                  <a:pt x="0" y="253746"/>
                </a:lnTo>
                <a:lnTo>
                  <a:pt x="15309" y="262080"/>
                </a:lnTo>
                <a:lnTo>
                  <a:pt x="31511" y="268033"/>
                </a:lnTo>
                <a:lnTo>
                  <a:pt x="48595" y="271605"/>
                </a:lnTo>
                <a:lnTo>
                  <a:pt x="66547" y="272796"/>
                </a:lnTo>
                <a:lnTo>
                  <a:pt x="86717" y="271508"/>
                </a:lnTo>
                <a:lnTo>
                  <a:pt x="134365" y="252095"/>
                </a:lnTo>
                <a:lnTo>
                  <a:pt x="151648" y="231267"/>
                </a:lnTo>
                <a:lnTo>
                  <a:pt x="71754" y="231267"/>
                </a:lnTo>
                <a:lnTo>
                  <a:pt x="58330" y="230052"/>
                </a:lnTo>
                <a:lnTo>
                  <a:pt x="44751" y="226409"/>
                </a:lnTo>
                <a:lnTo>
                  <a:pt x="31053" y="220337"/>
                </a:lnTo>
                <a:lnTo>
                  <a:pt x="17271" y="211836"/>
                </a:lnTo>
                <a:close/>
              </a:path>
              <a:path w="1450975" h="273050">
                <a:moveTo>
                  <a:pt x="80517" y="0"/>
                </a:moveTo>
                <a:lnTo>
                  <a:pt x="34940" y="11358"/>
                </a:lnTo>
                <a:lnTo>
                  <a:pt x="6127" y="42973"/>
                </a:lnTo>
                <a:lnTo>
                  <a:pt x="507" y="70993"/>
                </a:lnTo>
                <a:lnTo>
                  <a:pt x="865" y="78995"/>
                </a:lnTo>
                <a:lnTo>
                  <a:pt x="17402" y="119036"/>
                </a:lnTo>
                <a:lnTo>
                  <a:pt x="49337" y="141940"/>
                </a:lnTo>
                <a:lnTo>
                  <a:pt x="63245" y="149225"/>
                </a:lnTo>
                <a:lnTo>
                  <a:pt x="77124" y="156654"/>
                </a:lnTo>
                <a:lnTo>
                  <a:pt x="107618" y="182846"/>
                </a:lnTo>
                <a:lnTo>
                  <a:pt x="113029" y="202437"/>
                </a:lnTo>
                <a:lnTo>
                  <a:pt x="110456" y="215032"/>
                </a:lnTo>
                <a:lnTo>
                  <a:pt x="102727" y="224043"/>
                </a:lnTo>
                <a:lnTo>
                  <a:pt x="89830" y="229459"/>
                </a:lnTo>
                <a:lnTo>
                  <a:pt x="71754" y="231267"/>
                </a:lnTo>
                <a:lnTo>
                  <a:pt x="151648" y="231267"/>
                </a:lnTo>
                <a:lnTo>
                  <a:pt x="153336" y="228600"/>
                </a:lnTo>
                <a:lnTo>
                  <a:pt x="158065" y="214697"/>
                </a:lnTo>
                <a:lnTo>
                  <a:pt x="159638" y="199389"/>
                </a:lnTo>
                <a:lnTo>
                  <a:pt x="159258" y="190650"/>
                </a:lnTo>
                <a:lnTo>
                  <a:pt x="146034" y="153447"/>
                </a:lnTo>
                <a:lnTo>
                  <a:pt x="109849" y="124138"/>
                </a:lnTo>
                <a:lnTo>
                  <a:pt x="97535" y="117729"/>
                </a:lnTo>
                <a:lnTo>
                  <a:pt x="75606" y="105634"/>
                </a:lnTo>
                <a:lnTo>
                  <a:pt x="59928" y="93741"/>
                </a:lnTo>
                <a:lnTo>
                  <a:pt x="50512" y="82063"/>
                </a:lnTo>
                <a:lnTo>
                  <a:pt x="47475" y="70993"/>
                </a:lnTo>
                <a:lnTo>
                  <a:pt x="47370" y="61468"/>
                </a:lnTo>
                <a:lnTo>
                  <a:pt x="50291" y="54101"/>
                </a:lnTo>
                <a:lnTo>
                  <a:pt x="81406" y="39750"/>
                </a:lnTo>
                <a:lnTo>
                  <a:pt x="139587" y="39750"/>
                </a:lnTo>
                <a:lnTo>
                  <a:pt x="147573" y="17145"/>
                </a:lnTo>
                <a:lnTo>
                  <a:pt x="135381" y="9644"/>
                </a:lnTo>
                <a:lnTo>
                  <a:pt x="120141" y="4286"/>
                </a:lnTo>
                <a:lnTo>
                  <a:pt x="101853" y="1071"/>
                </a:lnTo>
                <a:lnTo>
                  <a:pt x="80517" y="0"/>
                </a:lnTo>
                <a:close/>
              </a:path>
              <a:path w="1450975" h="273050">
                <a:moveTo>
                  <a:pt x="139587" y="39750"/>
                </a:moveTo>
                <a:lnTo>
                  <a:pt x="81406" y="39750"/>
                </a:lnTo>
                <a:lnTo>
                  <a:pt x="94880" y="40866"/>
                </a:lnTo>
                <a:lnTo>
                  <a:pt x="108045" y="44196"/>
                </a:lnTo>
                <a:lnTo>
                  <a:pt x="120876" y="49716"/>
                </a:lnTo>
                <a:lnTo>
                  <a:pt x="133350" y="57404"/>
                </a:lnTo>
                <a:lnTo>
                  <a:pt x="139587" y="39750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69944" y="692912"/>
            <a:ext cx="82041" cy="88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9051" y="654050"/>
            <a:ext cx="46990" cy="264160"/>
          </a:xfrm>
          <a:custGeom>
            <a:avLst/>
            <a:gdLst/>
            <a:ahLst/>
            <a:cxnLst/>
            <a:rect l="l" t="t" r="r" b="b"/>
            <a:pathLst>
              <a:path w="46989" h="264159">
                <a:moveTo>
                  <a:pt x="0" y="0"/>
                </a:moveTo>
                <a:lnTo>
                  <a:pt x="46862" y="0"/>
                </a:lnTo>
                <a:lnTo>
                  <a:pt x="46862" y="263778"/>
                </a:lnTo>
                <a:lnTo>
                  <a:pt x="0" y="263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3946" y="654050"/>
            <a:ext cx="166370" cy="264160"/>
          </a:xfrm>
          <a:custGeom>
            <a:avLst/>
            <a:gdLst/>
            <a:ahLst/>
            <a:cxnLst/>
            <a:rect l="l" t="t" r="r" b="b"/>
            <a:pathLst>
              <a:path w="166370" h="264159">
                <a:moveTo>
                  <a:pt x="0" y="0"/>
                </a:moveTo>
                <a:lnTo>
                  <a:pt x="46862" y="0"/>
                </a:lnTo>
                <a:lnTo>
                  <a:pt x="46862" y="222123"/>
                </a:lnTo>
                <a:lnTo>
                  <a:pt x="165988" y="222123"/>
                </a:lnTo>
                <a:lnTo>
                  <a:pt x="165988" y="263778"/>
                </a:lnTo>
                <a:lnTo>
                  <a:pt x="0" y="263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2727" y="654050"/>
            <a:ext cx="46990" cy="264160"/>
          </a:xfrm>
          <a:custGeom>
            <a:avLst/>
            <a:gdLst/>
            <a:ahLst/>
            <a:cxnLst/>
            <a:rect l="l" t="t" r="r" b="b"/>
            <a:pathLst>
              <a:path w="46989" h="264159">
                <a:moveTo>
                  <a:pt x="0" y="0"/>
                </a:moveTo>
                <a:lnTo>
                  <a:pt x="46862" y="0"/>
                </a:lnTo>
                <a:lnTo>
                  <a:pt x="46862" y="263778"/>
                </a:lnTo>
                <a:lnTo>
                  <a:pt x="0" y="263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0378" y="654050"/>
            <a:ext cx="198120" cy="26416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0" y="0"/>
                </a:moveTo>
                <a:lnTo>
                  <a:pt x="46862" y="0"/>
                </a:lnTo>
                <a:lnTo>
                  <a:pt x="46862" y="103250"/>
                </a:lnTo>
                <a:lnTo>
                  <a:pt x="151764" y="103250"/>
                </a:lnTo>
                <a:lnTo>
                  <a:pt x="151764" y="0"/>
                </a:lnTo>
                <a:lnTo>
                  <a:pt x="198120" y="0"/>
                </a:lnTo>
                <a:lnTo>
                  <a:pt x="198120" y="263778"/>
                </a:lnTo>
                <a:lnTo>
                  <a:pt x="151764" y="263778"/>
                </a:lnTo>
                <a:lnTo>
                  <a:pt x="151764" y="144907"/>
                </a:lnTo>
                <a:lnTo>
                  <a:pt x="46862" y="144907"/>
                </a:lnTo>
                <a:lnTo>
                  <a:pt x="46862" y="263778"/>
                </a:lnTo>
                <a:lnTo>
                  <a:pt x="0" y="2637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72255" y="654050"/>
            <a:ext cx="224790" cy="264160"/>
          </a:xfrm>
          <a:custGeom>
            <a:avLst/>
            <a:gdLst/>
            <a:ahLst/>
            <a:cxnLst/>
            <a:rect l="l" t="t" r="r" b="b"/>
            <a:pathLst>
              <a:path w="224789" h="264159">
                <a:moveTo>
                  <a:pt x="0" y="0"/>
                </a:moveTo>
                <a:lnTo>
                  <a:pt x="49784" y="0"/>
                </a:lnTo>
                <a:lnTo>
                  <a:pt x="112268" y="112522"/>
                </a:lnTo>
                <a:lnTo>
                  <a:pt x="174879" y="0"/>
                </a:lnTo>
                <a:lnTo>
                  <a:pt x="224409" y="0"/>
                </a:lnTo>
                <a:lnTo>
                  <a:pt x="135890" y="155575"/>
                </a:lnTo>
                <a:lnTo>
                  <a:pt x="135890" y="263778"/>
                </a:lnTo>
                <a:lnTo>
                  <a:pt x="89027" y="263778"/>
                </a:lnTo>
                <a:lnTo>
                  <a:pt x="89027" y="1555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23970" y="652144"/>
            <a:ext cx="175260" cy="266065"/>
          </a:xfrm>
          <a:custGeom>
            <a:avLst/>
            <a:gdLst/>
            <a:ahLst/>
            <a:cxnLst/>
            <a:rect l="l" t="t" r="r" b="b"/>
            <a:pathLst>
              <a:path w="175260" h="266065">
                <a:moveTo>
                  <a:pt x="54737" y="0"/>
                </a:moveTo>
                <a:lnTo>
                  <a:pt x="108838" y="4825"/>
                </a:lnTo>
                <a:lnTo>
                  <a:pt x="146176" y="19176"/>
                </a:lnTo>
                <a:lnTo>
                  <a:pt x="173198" y="60092"/>
                </a:lnTo>
                <a:lnTo>
                  <a:pt x="175005" y="79120"/>
                </a:lnTo>
                <a:lnTo>
                  <a:pt x="168316" y="118812"/>
                </a:lnTo>
                <a:lnTo>
                  <a:pt x="148256" y="147192"/>
                </a:lnTo>
                <a:lnTo>
                  <a:pt x="114837" y="164238"/>
                </a:lnTo>
                <a:lnTo>
                  <a:pt x="68071" y="169925"/>
                </a:lnTo>
                <a:lnTo>
                  <a:pt x="62737" y="169925"/>
                </a:lnTo>
                <a:lnTo>
                  <a:pt x="55752" y="169417"/>
                </a:lnTo>
                <a:lnTo>
                  <a:pt x="46862" y="168655"/>
                </a:lnTo>
                <a:lnTo>
                  <a:pt x="46862" y="265683"/>
                </a:lnTo>
                <a:lnTo>
                  <a:pt x="0" y="265683"/>
                </a:lnTo>
                <a:lnTo>
                  <a:pt x="0" y="2031"/>
                </a:lnTo>
                <a:lnTo>
                  <a:pt x="20982" y="1178"/>
                </a:lnTo>
                <a:lnTo>
                  <a:pt x="37083" y="539"/>
                </a:lnTo>
                <a:lnTo>
                  <a:pt x="48327" y="138"/>
                </a:lnTo>
                <a:lnTo>
                  <a:pt x="5473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87696" y="649477"/>
            <a:ext cx="160020" cy="273050"/>
          </a:xfrm>
          <a:custGeom>
            <a:avLst/>
            <a:gdLst/>
            <a:ahLst/>
            <a:cxnLst/>
            <a:rect l="l" t="t" r="r" b="b"/>
            <a:pathLst>
              <a:path w="160020" h="273050">
                <a:moveTo>
                  <a:pt x="80517" y="0"/>
                </a:moveTo>
                <a:lnTo>
                  <a:pt x="101853" y="1071"/>
                </a:lnTo>
                <a:lnTo>
                  <a:pt x="120141" y="4286"/>
                </a:lnTo>
                <a:lnTo>
                  <a:pt x="135381" y="9644"/>
                </a:lnTo>
                <a:lnTo>
                  <a:pt x="147574" y="17145"/>
                </a:lnTo>
                <a:lnTo>
                  <a:pt x="133350" y="57404"/>
                </a:lnTo>
                <a:lnTo>
                  <a:pt x="120876" y="49716"/>
                </a:lnTo>
                <a:lnTo>
                  <a:pt x="108045" y="44196"/>
                </a:lnTo>
                <a:lnTo>
                  <a:pt x="94880" y="40866"/>
                </a:lnTo>
                <a:lnTo>
                  <a:pt x="81406" y="39750"/>
                </a:lnTo>
                <a:lnTo>
                  <a:pt x="73763" y="40296"/>
                </a:lnTo>
                <a:lnTo>
                  <a:pt x="47370" y="61468"/>
                </a:lnTo>
                <a:lnTo>
                  <a:pt x="47370" y="70612"/>
                </a:lnTo>
                <a:lnTo>
                  <a:pt x="75606" y="105634"/>
                </a:lnTo>
                <a:lnTo>
                  <a:pt x="109849" y="124138"/>
                </a:lnTo>
                <a:lnTo>
                  <a:pt x="120316" y="130238"/>
                </a:lnTo>
                <a:lnTo>
                  <a:pt x="150139" y="160000"/>
                </a:lnTo>
                <a:lnTo>
                  <a:pt x="159638" y="199389"/>
                </a:lnTo>
                <a:lnTo>
                  <a:pt x="158065" y="214697"/>
                </a:lnTo>
                <a:lnTo>
                  <a:pt x="134365" y="252095"/>
                </a:lnTo>
                <a:lnTo>
                  <a:pt x="86717" y="271508"/>
                </a:lnTo>
                <a:lnTo>
                  <a:pt x="66548" y="272796"/>
                </a:lnTo>
                <a:lnTo>
                  <a:pt x="48595" y="271605"/>
                </a:lnTo>
                <a:lnTo>
                  <a:pt x="31511" y="268033"/>
                </a:lnTo>
                <a:lnTo>
                  <a:pt x="15309" y="262080"/>
                </a:lnTo>
                <a:lnTo>
                  <a:pt x="0" y="253746"/>
                </a:lnTo>
                <a:lnTo>
                  <a:pt x="17272" y="211836"/>
                </a:lnTo>
                <a:lnTo>
                  <a:pt x="31053" y="220337"/>
                </a:lnTo>
                <a:lnTo>
                  <a:pt x="44751" y="226409"/>
                </a:lnTo>
                <a:lnTo>
                  <a:pt x="58330" y="230052"/>
                </a:lnTo>
                <a:lnTo>
                  <a:pt x="71754" y="231267"/>
                </a:lnTo>
                <a:lnTo>
                  <a:pt x="89830" y="229459"/>
                </a:lnTo>
                <a:lnTo>
                  <a:pt x="102727" y="224043"/>
                </a:lnTo>
                <a:lnTo>
                  <a:pt x="110456" y="215032"/>
                </a:lnTo>
                <a:lnTo>
                  <a:pt x="113029" y="202437"/>
                </a:lnTo>
                <a:lnTo>
                  <a:pt x="112432" y="195748"/>
                </a:lnTo>
                <a:lnTo>
                  <a:pt x="88455" y="163702"/>
                </a:lnTo>
                <a:lnTo>
                  <a:pt x="49337" y="141940"/>
                </a:lnTo>
                <a:lnTo>
                  <a:pt x="37893" y="135334"/>
                </a:lnTo>
                <a:lnTo>
                  <a:pt x="9314" y="107364"/>
                </a:lnTo>
                <a:lnTo>
                  <a:pt x="507" y="70993"/>
                </a:lnTo>
                <a:lnTo>
                  <a:pt x="1912" y="56322"/>
                </a:lnTo>
                <a:lnTo>
                  <a:pt x="22987" y="20193"/>
                </a:lnTo>
                <a:lnTo>
                  <a:pt x="63706" y="1262"/>
                </a:lnTo>
                <a:lnTo>
                  <a:pt x="805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96869" y="649477"/>
            <a:ext cx="160020" cy="273050"/>
          </a:xfrm>
          <a:custGeom>
            <a:avLst/>
            <a:gdLst/>
            <a:ahLst/>
            <a:cxnLst/>
            <a:rect l="l" t="t" r="r" b="b"/>
            <a:pathLst>
              <a:path w="160020" h="273050">
                <a:moveTo>
                  <a:pt x="80517" y="0"/>
                </a:moveTo>
                <a:lnTo>
                  <a:pt x="101853" y="1071"/>
                </a:lnTo>
                <a:lnTo>
                  <a:pt x="120141" y="4286"/>
                </a:lnTo>
                <a:lnTo>
                  <a:pt x="135381" y="9644"/>
                </a:lnTo>
                <a:lnTo>
                  <a:pt x="147573" y="17145"/>
                </a:lnTo>
                <a:lnTo>
                  <a:pt x="133350" y="57404"/>
                </a:lnTo>
                <a:lnTo>
                  <a:pt x="120876" y="49716"/>
                </a:lnTo>
                <a:lnTo>
                  <a:pt x="108045" y="44196"/>
                </a:lnTo>
                <a:lnTo>
                  <a:pt x="94880" y="40866"/>
                </a:lnTo>
                <a:lnTo>
                  <a:pt x="81406" y="39750"/>
                </a:lnTo>
                <a:lnTo>
                  <a:pt x="73763" y="40296"/>
                </a:lnTo>
                <a:lnTo>
                  <a:pt x="47370" y="61468"/>
                </a:lnTo>
                <a:lnTo>
                  <a:pt x="47370" y="70612"/>
                </a:lnTo>
                <a:lnTo>
                  <a:pt x="75606" y="105634"/>
                </a:lnTo>
                <a:lnTo>
                  <a:pt x="109849" y="124138"/>
                </a:lnTo>
                <a:lnTo>
                  <a:pt x="120316" y="130238"/>
                </a:lnTo>
                <a:lnTo>
                  <a:pt x="150139" y="160000"/>
                </a:lnTo>
                <a:lnTo>
                  <a:pt x="159638" y="199389"/>
                </a:lnTo>
                <a:lnTo>
                  <a:pt x="158065" y="214697"/>
                </a:lnTo>
                <a:lnTo>
                  <a:pt x="134365" y="252095"/>
                </a:lnTo>
                <a:lnTo>
                  <a:pt x="86717" y="271508"/>
                </a:lnTo>
                <a:lnTo>
                  <a:pt x="66547" y="272796"/>
                </a:lnTo>
                <a:lnTo>
                  <a:pt x="48595" y="271605"/>
                </a:lnTo>
                <a:lnTo>
                  <a:pt x="31511" y="268033"/>
                </a:lnTo>
                <a:lnTo>
                  <a:pt x="15309" y="262080"/>
                </a:lnTo>
                <a:lnTo>
                  <a:pt x="0" y="253746"/>
                </a:lnTo>
                <a:lnTo>
                  <a:pt x="17271" y="211836"/>
                </a:lnTo>
                <a:lnTo>
                  <a:pt x="31053" y="220337"/>
                </a:lnTo>
                <a:lnTo>
                  <a:pt x="44751" y="226409"/>
                </a:lnTo>
                <a:lnTo>
                  <a:pt x="58330" y="230052"/>
                </a:lnTo>
                <a:lnTo>
                  <a:pt x="71754" y="231267"/>
                </a:lnTo>
                <a:lnTo>
                  <a:pt x="89830" y="229459"/>
                </a:lnTo>
                <a:lnTo>
                  <a:pt x="102727" y="224043"/>
                </a:lnTo>
                <a:lnTo>
                  <a:pt x="110456" y="215032"/>
                </a:lnTo>
                <a:lnTo>
                  <a:pt x="113029" y="202437"/>
                </a:lnTo>
                <a:lnTo>
                  <a:pt x="112432" y="195748"/>
                </a:lnTo>
                <a:lnTo>
                  <a:pt x="88455" y="163702"/>
                </a:lnTo>
                <a:lnTo>
                  <a:pt x="49337" y="141940"/>
                </a:lnTo>
                <a:lnTo>
                  <a:pt x="37893" y="135334"/>
                </a:lnTo>
                <a:lnTo>
                  <a:pt x="9314" y="107364"/>
                </a:lnTo>
                <a:lnTo>
                  <a:pt x="507" y="70993"/>
                </a:lnTo>
                <a:lnTo>
                  <a:pt x="1912" y="56322"/>
                </a:lnTo>
                <a:lnTo>
                  <a:pt x="22986" y="20193"/>
                </a:lnTo>
                <a:lnTo>
                  <a:pt x="63706" y="1262"/>
                </a:lnTo>
                <a:lnTo>
                  <a:pt x="8051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3014" y="1091311"/>
            <a:ext cx="7750175" cy="49686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Font typeface="Wingdings" pitchFamily="2" charset="2"/>
              <a:buChar char="v"/>
            </a:pPr>
            <a:r>
              <a:rPr sz="3200" b="1" spc="45" dirty="0">
                <a:solidFill>
                  <a:srgbClr val="B03E9A"/>
                </a:solidFill>
                <a:latin typeface="Times New Roman"/>
                <a:cs typeface="Times New Roman"/>
              </a:rPr>
              <a:t>Penicillin</a:t>
            </a:r>
            <a:r>
              <a:rPr sz="3200" b="1" spc="-40" dirty="0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B03E9A"/>
                </a:solidFill>
                <a:latin typeface="Times New Roman"/>
                <a:cs typeface="Times New Roman"/>
              </a:rPr>
              <a:t>G</a:t>
            </a:r>
            <a:endParaRPr sz="32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B03E9A"/>
              </a:buClr>
              <a:buSzPct val="79687"/>
              <a:buFont typeface="Wingdings"/>
              <a:buChar char=""/>
              <a:tabLst>
                <a:tab pos="287020" algn="l"/>
              </a:tabLst>
            </a:pPr>
            <a:r>
              <a:rPr sz="3200" b="1" dirty="0">
                <a:latin typeface="Times New Roman"/>
                <a:cs typeface="Times New Roman"/>
              </a:rPr>
              <a:t>Short duration of action, given</a:t>
            </a:r>
            <a:r>
              <a:rPr sz="3200" b="1" spc="-114" dirty="0">
                <a:latin typeface="Times New Roman"/>
                <a:cs typeface="Times New Roman"/>
              </a:rPr>
              <a:t> </a:t>
            </a:r>
            <a:r>
              <a:rPr sz="3200" b="1" spc="-45" dirty="0">
                <a:latin typeface="Times New Roman"/>
                <a:cs typeface="Times New Roman"/>
              </a:rPr>
              <a:t>i.v.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"/>
            </a:pPr>
            <a:endParaRPr sz="33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sz="3200" b="1" spc="50" dirty="0">
                <a:solidFill>
                  <a:srgbClr val="B03E9A"/>
                </a:solidFill>
                <a:latin typeface="Times New Roman"/>
                <a:cs typeface="Times New Roman"/>
              </a:rPr>
              <a:t>Procaine </a:t>
            </a:r>
            <a:r>
              <a:rPr sz="3200" b="1" dirty="0">
                <a:solidFill>
                  <a:srgbClr val="B03E9A"/>
                </a:solidFill>
                <a:latin typeface="Times New Roman"/>
                <a:cs typeface="Times New Roman"/>
              </a:rPr>
              <a:t>penicillin</a:t>
            </a:r>
            <a:r>
              <a:rPr sz="3200" b="1" spc="-100" dirty="0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B03E9A"/>
                </a:solidFill>
                <a:latin typeface="Times New Roman"/>
                <a:cs typeface="Times New Roman"/>
              </a:rPr>
              <a:t>G</a:t>
            </a:r>
            <a:endParaRPr sz="32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24A73"/>
              </a:buClr>
              <a:buSzPct val="81250"/>
              <a:buFont typeface="Wingdings"/>
              <a:buChar char=""/>
              <a:tabLst>
                <a:tab pos="287020" algn="l"/>
              </a:tabLst>
            </a:pPr>
            <a:r>
              <a:rPr sz="3200" b="1" dirty="0">
                <a:latin typeface="Times New Roman"/>
                <a:cs typeface="Times New Roman"/>
              </a:rPr>
              <a:t>Given i.m. - delayed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absorption.</a:t>
            </a:r>
            <a:endParaRPr sz="32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A24A73"/>
              </a:buClr>
              <a:buSzPct val="81250"/>
              <a:buFont typeface="Wingdings"/>
              <a:buChar char=""/>
              <a:tabLst>
                <a:tab pos="287020" algn="l"/>
              </a:tabLst>
            </a:pPr>
            <a:r>
              <a:rPr sz="3200" b="1" dirty="0">
                <a:latin typeface="Times New Roman"/>
                <a:cs typeface="Times New Roman"/>
              </a:rPr>
              <a:t>Long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acting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"/>
            </a:pPr>
            <a:endParaRPr sz="33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 pitchFamily="2" charset="2"/>
              <a:buChar char="v"/>
            </a:pPr>
            <a:r>
              <a:rPr sz="3200" b="1" spc="45" dirty="0">
                <a:solidFill>
                  <a:srgbClr val="B03E9A"/>
                </a:solidFill>
                <a:latin typeface="Times New Roman"/>
                <a:cs typeface="Times New Roman"/>
              </a:rPr>
              <a:t>Benzathine </a:t>
            </a:r>
            <a:r>
              <a:rPr sz="3200" b="1" dirty="0">
                <a:solidFill>
                  <a:srgbClr val="B03E9A"/>
                </a:solidFill>
                <a:latin typeface="Times New Roman"/>
                <a:cs typeface="Times New Roman"/>
              </a:rPr>
              <a:t>penicillin</a:t>
            </a:r>
            <a:r>
              <a:rPr sz="3200" b="1" spc="-105" dirty="0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B03E9A"/>
                </a:solidFill>
                <a:latin typeface="Times New Roman"/>
                <a:cs typeface="Times New Roman"/>
              </a:rPr>
              <a:t>G</a:t>
            </a:r>
            <a:endParaRPr sz="32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24A73"/>
              </a:buClr>
              <a:buSzPct val="81250"/>
              <a:buFont typeface="Wingdings"/>
              <a:buChar char=""/>
              <a:tabLst>
                <a:tab pos="287020" algn="l"/>
              </a:tabLst>
            </a:pPr>
            <a:r>
              <a:rPr sz="3200" b="1" dirty="0">
                <a:latin typeface="Times New Roman"/>
                <a:cs typeface="Times New Roman"/>
              </a:rPr>
              <a:t>Given i.m. - Delayed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absorption.</a:t>
            </a:r>
            <a:endParaRPr sz="32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A24A73"/>
              </a:buClr>
              <a:buSzPct val="81250"/>
              <a:buFont typeface="Wingdings"/>
              <a:buChar char=""/>
              <a:tabLst>
                <a:tab pos="287020" algn="l"/>
              </a:tabLst>
            </a:pPr>
            <a:r>
              <a:rPr sz="3200" b="1" dirty="0">
                <a:latin typeface="Times New Roman"/>
                <a:cs typeface="Times New Roman"/>
              </a:rPr>
              <a:t>Long acting, 2.4 million </a:t>
            </a:r>
            <a:r>
              <a:rPr sz="3200" b="1" spc="-5" dirty="0">
                <a:latin typeface="Times New Roman"/>
                <a:cs typeface="Times New Roman"/>
              </a:rPr>
              <a:t>units </a:t>
            </a:r>
            <a:r>
              <a:rPr sz="3200" b="1" spc="-10" dirty="0">
                <a:latin typeface="Times New Roman"/>
                <a:cs typeface="Times New Roman"/>
              </a:rPr>
              <a:t>is </a:t>
            </a:r>
            <a:r>
              <a:rPr sz="3200" b="1" dirty="0">
                <a:latin typeface="Times New Roman"/>
                <a:cs typeface="Times New Roman"/>
              </a:rPr>
              <a:t>given</a:t>
            </a:r>
            <a:r>
              <a:rPr sz="3200" b="1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once.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543" y="249174"/>
            <a:ext cx="6763512" cy="283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402" y="709041"/>
            <a:ext cx="1501775" cy="281940"/>
          </a:xfrm>
          <a:custGeom>
            <a:avLst/>
            <a:gdLst/>
            <a:ahLst/>
            <a:cxnLst/>
            <a:rect l="l" t="t" r="r" b="b"/>
            <a:pathLst>
              <a:path w="1501775" h="281940">
                <a:moveTo>
                  <a:pt x="497827" y="2794"/>
                </a:moveTo>
                <a:lnTo>
                  <a:pt x="491221" y="2915"/>
                </a:lnTo>
                <a:lnTo>
                  <a:pt x="441274" y="4825"/>
                </a:lnTo>
                <a:lnTo>
                  <a:pt x="441274" y="277113"/>
                </a:lnTo>
                <a:lnTo>
                  <a:pt x="489635" y="277113"/>
                </a:lnTo>
                <a:lnTo>
                  <a:pt x="489635" y="176911"/>
                </a:lnTo>
                <a:lnTo>
                  <a:pt x="522075" y="176911"/>
                </a:lnTo>
                <a:lnTo>
                  <a:pt x="559940" y="172323"/>
                </a:lnTo>
                <a:lnTo>
                  <a:pt x="594472" y="154749"/>
                </a:lnTo>
                <a:lnTo>
                  <a:pt x="608262" y="135255"/>
                </a:lnTo>
                <a:lnTo>
                  <a:pt x="504278" y="135255"/>
                </a:lnTo>
                <a:lnTo>
                  <a:pt x="497827" y="134747"/>
                </a:lnTo>
                <a:lnTo>
                  <a:pt x="489635" y="133858"/>
                </a:lnTo>
                <a:lnTo>
                  <a:pt x="489635" y="46609"/>
                </a:lnTo>
                <a:lnTo>
                  <a:pt x="494360" y="46100"/>
                </a:lnTo>
                <a:lnTo>
                  <a:pt x="499249" y="45720"/>
                </a:lnTo>
                <a:lnTo>
                  <a:pt x="613145" y="45720"/>
                </a:lnTo>
                <a:lnTo>
                  <a:pt x="605300" y="33895"/>
                </a:lnTo>
                <a:lnTo>
                  <a:pt x="592239" y="22606"/>
                </a:lnTo>
                <a:lnTo>
                  <a:pt x="575144" y="13938"/>
                </a:lnTo>
                <a:lnTo>
                  <a:pt x="553710" y="7747"/>
                </a:lnTo>
                <a:lnTo>
                  <a:pt x="527938" y="4032"/>
                </a:lnTo>
                <a:lnTo>
                  <a:pt x="497827" y="2794"/>
                </a:lnTo>
                <a:close/>
              </a:path>
              <a:path w="1501775" h="281940">
                <a:moveTo>
                  <a:pt x="522075" y="176911"/>
                </a:moveTo>
                <a:lnTo>
                  <a:pt x="489635" y="176911"/>
                </a:lnTo>
                <a:lnTo>
                  <a:pt x="498817" y="177800"/>
                </a:lnTo>
                <a:lnTo>
                  <a:pt x="506133" y="178181"/>
                </a:lnTo>
                <a:lnTo>
                  <a:pt x="511594" y="178181"/>
                </a:lnTo>
                <a:lnTo>
                  <a:pt x="522075" y="176911"/>
                </a:lnTo>
                <a:close/>
              </a:path>
              <a:path w="1501775" h="281940">
                <a:moveTo>
                  <a:pt x="613145" y="45720"/>
                </a:moveTo>
                <a:lnTo>
                  <a:pt x="504342" y="45720"/>
                </a:lnTo>
                <a:lnTo>
                  <a:pt x="534212" y="48365"/>
                </a:lnTo>
                <a:lnTo>
                  <a:pt x="555548" y="56308"/>
                </a:lnTo>
                <a:lnTo>
                  <a:pt x="568350" y="69562"/>
                </a:lnTo>
                <a:lnTo>
                  <a:pt x="572617" y="88137"/>
                </a:lnTo>
                <a:lnTo>
                  <a:pt x="571662" y="99738"/>
                </a:lnTo>
                <a:lnTo>
                  <a:pt x="537638" y="132492"/>
                </a:lnTo>
                <a:lnTo>
                  <a:pt x="508990" y="135255"/>
                </a:lnTo>
                <a:lnTo>
                  <a:pt x="608262" y="135255"/>
                </a:lnTo>
                <a:lnTo>
                  <a:pt x="615190" y="125460"/>
                </a:lnTo>
                <a:lnTo>
                  <a:pt x="622096" y="84455"/>
                </a:lnTo>
                <a:lnTo>
                  <a:pt x="620230" y="64807"/>
                </a:lnTo>
                <a:lnTo>
                  <a:pt x="614630" y="47958"/>
                </a:lnTo>
                <a:lnTo>
                  <a:pt x="613145" y="45720"/>
                </a:lnTo>
                <a:close/>
              </a:path>
              <a:path w="1501775" h="281940">
                <a:moveTo>
                  <a:pt x="1292174" y="4572"/>
                </a:moveTo>
                <a:lnTo>
                  <a:pt x="1243787" y="4572"/>
                </a:lnTo>
                <a:lnTo>
                  <a:pt x="1243787" y="277113"/>
                </a:lnTo>
                <a:lnTo>
                  <a:pt x="1292174" y="277113"/>
                </a:lnTo>
                <a:lnTo>
                  <a:pt x="1292174" y="4572"/>
                </a:lnTo>
                <a:close/>
              </a:path>
              <a:path w="1501775" h="281940">
                <a:moveTo>
                  <a:pt x="1080973" y="4572"/>
                </a:moveTo>
                <a:lnTo>
                  <a:pt x="1032586" y="4572"/>
                </a:lnTo>
                <a:lnTo>
                  <a:pt x="1032586" y="277113"/>
                </a:lnTo>
                <a:lnTo>
                  <a:pt x="1204163" y="277113"/>
                </a:lnTo>
                <a:lnTo>
                  <a:pt x="1204163" y="234187"/>
                </a:lnTo>
                <a:lnTo>
                  <a:pt x="1080973" y="234187"/>
                </a:lnTo>
                <a:lnTo>
                  <a:pt x="1080973" y="4572"/>
                </a:lnTo>
                <a:close/>
              </a:path>
              <a:path w="1501775" h="281940">
                <a:moveTo>
                  <a:pt x="975207" y="4572"/>
                </a:moveTo>
                <a:lnTo>
                  <a:pt x="926833" y="4572"/>
                </a:lnTo>
                <a:lnTo>
                  <a:pt x="926833" y="277113"/>
                </a:lnTo>
                <a:lnTo>
                  <a:pt x="975207" y="277113"/>
                </a:lnTo>
                <a:lnTo>
                  <a:pt x="975207" y="4572"/>
                </a:lnTo>
                <a:close/>
              </a:path>
              <a:path w="1501775" h="281940">
                <a:moveTo>
                  <a:pt x="713663" y="4572"/>
                </a:moveTo>
                <a:lnTo>
                  <a:pt x="665302" y="4572"/>
                </a:lnTo>
                <a:lnTo>
                  <a:pt x="665302" y="277113"/>
                </a:lnTo>
                <a:lnTo>
                  <a:pt x="713663" y="277113"/>
                </a:lnTo>
                <a:lnTo>
                  <a:pt x="713663" y="154432"/>
                </a:lnTo>
                <a:lnTo>
                  <a:pt x="869937" y="154432"/>
                </a:lnTo>
                <a:lnTo>
                  <a:pt x="869937" y="111379"/>
                </a:lnTo>
                <a:lnTo>
                  <a:pt x="713663" y="111379"/>
                </a:lnTo>
                <a:lnTo>
                  <a:pt x="713663" y="4572"/>
                </a:lnTo>
                <a:close/>
              </a:path>
              <a:path w="1501775" h="281940">
                <a:moveTo>
                  <a:pt x="869937" y="154432"/>
                </a:moveTo>
                <a:lnTo>
                  <a:pt x="822134" y="154432"/>
                </a:lnTo>
                <a:lnTo>
                  <a:pt x="822134" y="277113"/>
                </a:lnTo>
                <a:lnTo>
                  <a:pt x="869937" y="277113"/>
                </a:lnTo>
                <a:lnTo>
                  <a:pt x="869937" y="154432"/>
                </a:lnTo>
                <a:close/>
              </a:path>
              <a:path w="1501775" h="281940">
                <a:moveTo>
                  <a:pt x="869937" y="4572"/>
                </a:moveTo>
                <a:lnTo>
                  <a:pt x="822134" y="4572"/>
                </a:lnTo>
                <a:lnTo>
                  <a:pt x="822134" y="111379"/>
                </a:lnTo>
                <a:lnTo>
                  <a:pt x="869937" y="111379"/>
                </a:lnTo>
                <a:lnTo>
                  <a:pt x="869937" y="4572"/>
                </a:lnTo>
                <a:close/>
              </a:path>
              <a:path w="1501775" h="281940">
                <a:moveTo>
                  <a:pt x="232473" y="4572"/>
                </a:moveTo>
                <a:lnTo>
                  <a:pt x="181127" y="4572"/>
                </a:lnTo>
                <a:lnTo>
                  <a:pt x="273024" y="165354"/>
                </a:lnTo>
                <a:lnTo>
                  <a:pt x="273024" y="277113"/>
                </a:lnTo>
                <a:lnTo>
                  <a:pt x="321398" y="277113"/>
                </a:lnTo>
                <a:lnTo>
                  <a:pt x="321398" y="165354"/>
                </a:lnTo>
                <a:lnTo>
                  <a:pt x="346703" y="120904"/>
                </a:lnTo>
                <a:lnTo>
                  <a:pt x="297027" y="120904"/>
                </a:lnTo>
                <a:lnTo>
                  <a:pt x="232473" y="4572"/>
                </a:lnTo>
                <a:close/>
              </a:path>
              <a:path w="1501775" h="281940">
                <a:moveTo>
                  <a:pt x="412927" y="4572"/>
                </a:moveTo>
                <a:lnTo>
                  <a:pt x="361759" y="4572"/>
                </a:lnTo>
                <a:lnTo>
                  <a:pt x="297027" y="120904"/>
                </a:lnTo>
                <a:lnTo>
                  <a:pt x="346703" y="120904"/>
                </a:lnTo>
                <a:lnTo>
                  <a:pt x="412927" y="4572"/>
                </a:lnTo>
                <a:close/>
              </a:path>
              <a:path w="1501775" h="281940">
                <a:moveTo>
                  <a:pt x="1354404" y="218694"/>
                </a:moveTo>
                <a:lnTo>
                  <a:pt x="1336497" y="262128"/>
                </a:lnTo>
                <a:lnTo>
                  <a:pt x="1352360" y="270722"/>
                </a:lnTo>
                <a:lnTo>
                  <a:pt x="1369104" y="276875"/>
                </a:lnTo>
                <a:lnTo>
                  <a:pt x="1386753" y="280576"/>
                </a:lnTo>
                <a:lnTo>
                  <a:pt x="1405331" y="281813"/>
                </a:lnTo>
                <a:lnTo>
                  <a:pt x="1426214" y="280479"/>
                </a:lnTo>
                <a:lnTo>
                  <a:pt x="1475435" y="260476"/>
                </a:lnTo>
                <a:lnTo>
                  <a:pt x="1493262" y="238887"/>
                </a:lnTo>
                <a:lnTo>
                  <a:pt x="1410792" y="238887"/>
                </a:lnTo>
                <a:lnTo>
                  <a:pt x="1396838" y="237624"/>
                </a:lnTo>
                <a:lnTo>
                  <a:pt x="1382788" y="233838"/>
                </a:lnTo>
                <a:lnTo>
                  <a:pt x="1368644" y="227528"/>
                </a:lnTo>
                <a:lnTo>
                  <a:pt x="1354404" y="218694"/>
                </a:lnTo>
                <a:close/>
              </a:path>
              <a:path w="1501775" h="281940">
                <a:moveTo>
                  <a:pt x="1419682" y="0"/>
                </a:moveTo>
                <a:lnTo>
                  <a:pt x="1372676" y="11680"/>
                </a:lnTo>
                <a:lnTo>
                  <a:pt x="1342926" y="44338"/>
                </a:lnTo>
                <a:lnTo>
                  <a:pt x="1337132" y="73279"/>
                </a:lnTo>
                <a:lnTo>
                  <a:pt x="1337491" y="81565"/>
                </a:lnTo>
                <a:lnTo>
                  <a:pt x="1354618" y="122963"/>
                </a:lnTo>
                <a:lnTo>
                  <a:pt x="1387545" y="146575"/>
                </a:lnTo>
                <a:lnTo>
                  <a:pt x="1401902" y="154050"/>
                </a:lnTo>
                <a:lnTo>
                  <a:pt x="1416282" y="161746"/>
                </a:lnTo>
                <a:lnTo>
                  <a:pt x="1447711" y="188878"/>
                </a:lnTo>
                <a:lnTo>
                  <a:pt x="1453337" y="209042"/>
                </a:lnTo>
                <a:lnTo>
                  <a:pt x="1450690" y="222063"/>
                </a:lnTo>
                <a:lnTo>
                  <a:pt x="1442732" y="231394"/>
                </a:lnTo>
                <a:lnTo>
                  <a:pt x="1429441" y="237009"/>
                </a:lnTo>
                <a:lnTo>
                  <a:pt x="1410792" y="238887"/>
                </a:lnTo>
                <a:lnTo>
                  <a:pt x="1493262" y="238887"/>
                </a:lnTo>
                <a:lnTo>
                  <a:pt x="1495040" y="236077"/>
                </a:lnTo>
                <a:lnTo>
                  <a:pt x="1499956" y="221704"/>
                </a:lnTo>
                <a:lnTo>
                  <a:pt x="1501597" y="205867"/>
                </a:lnTo>
                <a:lnTo>
                  <a:pt x="1501194" y="196915"/>
                </a:lnTo>
                <a:lnTo>
                  <a:pt x="1487468" y="158480"/>
                </a:lnTo>
                <a:lnTo>
                  <a:pt x="1450078" y="128212"/>
                </a:lnTo>
                <a:lnTo>
                  <a:pt x="1437335" y="121666"/>
                </a:lnTo>
                <a:lnTo>
                  <a:pt x="1414665" y="109116"/>
                </a:lnTo>
                <a:lnTo>
                  <a:pt x="1398473" y="96805"/>
                </a:lnTo>
                <a:lnTo>
                  <a:pt x="1388757" y="84732"/>
                </a:lnTo>
                <a:lnTo>
                  <a:pt x="1385623" y="73279"/>
                </a:lnTo>
                <a:lnTo>
                  <a:pt x="1385519" y="63500"/>
                </a:lnTo>
                <a:lnTo>
                  <a:pt x="1388567" y="55753"/>
                </a:lnTo>
                <a:lnTo>
                  <a:pt x="1420698" y="41021"/>
                </a:lnTo>
                <a:lnTo>
                  <a:pt x="1480886" y="41021"/>
                </a:lnTo>
                <a:lnTo>
                  <a:pt x="1489151" y="17653"/>
                </a:lnTo>
                <a:lnTo>
                  <a:pt x="1476457" y="9911"/>
                </a:lnTo>
                <a:lnTo>
                  <a:pt x="1460655" y="4397"/>
                </a:lnTo>
                <a:lnTo>
                  <a:pt x="1441734" y="1097"/>
                </a:lnTo>
                <a:lnTo>
                  <a:pt x="1419682" y="0"/>
                </a:lnTo>
                <a:close/>
              </a:path>
              <a:path w="1501775" h="281940">
                <a:moveTo>
                  <a:pt x="1480886" y="41021"/>
                </a:moveTo>
                <a:lnTo>
                  <a:pt x="1420698" y="41021"/>
                </a:lnTo>
                <a:lnTo>
                  <a:pt x="1434628" y="42164"/>
                </a:lnTo>
                <a:lnTo>
                  <a:pt x="1448225" y="45593"/>
                </a:lnTo>
                <a:lnTo>
                  <a:pt x="1461489" y="51308"/>
                </a:lnTo>
                <a:lnTo>
                  <a:pt x="1474419" y="59309"/>
                </a:lnTo>
                <a:lnTo>
                  <a:pt x="1480886" y="41021"/>
                </a:lnTo>
                <a:close/>
              </a:path>
              <a:path w="1501775" h="281940">
                <a:moveTo>
                  <a:pt x="17868" y="218694"/>
                </a:moveTo>
                <a:lnTo>
                  <a:pt x="0" y="262128"/>
                </a:lnTo>
                <a:lnTo>
                  <a:pt x="15816" y="270722"/>
                </a:lnTo>
                <a:lnTo>
                  <a:pt x="32559" y="276875"/>
                </a:lnTo>
                <a:lnTo>
                  <a:pt x="50231" y="280576"/>
                </a:lnTo>
                <a:lnTo>
                  <a:pt x="68834" y="281813"/>
                </a:lnTo>
                <a:lnTo>
                  <a:pt x="89677" y="280479"/>
                </a:lnTo>
                <a:lnTo>
                  <a:pt x="138887" y="260476"/>
                </a:lnTo>
                <a:lnTo>
                  <a:pt x="156713" y="238887"/>
                </a:lnTo>
                <a:lnTo>
                  <a:pt x="74231" y="238887"/>
                </a:lnTo>
                <a:lnTo>
                  <a:pt x="60315" y="237624"/>
                </a:lnTo>
                <a:lnTo>
                  <a:pt x="46283" y="233838"/>
                </a:lnTo>
                <a:lnTo>
                  <a:pt x="32135" y="227528"/>
                </a:lnTo>
                <a:lnTo>
                  <a:pt x="17868" y="218694"/>
                </a:lnTo>
                <a:close/>
              </a:path>
              <a:path w="1501775" h="281940">
                <a:moveTo>
                  <a:pt x="83159" y="0"/>
                </a:moveTo>
                <a:lnTo>
                  <a:pt x="36125" y="11680"/>
                </a:lnTo>
                <a:lnTo>
                  <a:pt x="6350" y="44338"/>
                </a:lnTo>
                <a:lnTo>
                  <a:pt x="558" y="73279"/>
                </a:lnTo>
                <a:lnTo>
                  <a:pt x="925" y="81565"/>
                </a:lnTo>
                <a:lnTo>
                  <a:pt x="18038" y="122963"/>
                </a:lnTo>
                <a:lnTo>
                  <a:pt x="51000" y="146575"/>
                </a:lnTo>
                <a:lnTo>
                  <a:pt x="65392" y="154050"/>
                </a:lnTo>
                <a:lnTo>
                  <a:pt x="79737" y="161746"/>
                </a:lnTo>
                <a:lnTo>
                  <a:pt x="111187" y="188878"/>
                </a:lnTo>
                <a:lnTo>
                  <a:pt x="116839" y="209042"/>
                </a:lnTo>
                <a:lnTo>
                  <a:pt x="114177" y="222063"/>
                </a:lnTo>
                <a:lnTo>
                  <a:pt x="106189" y="231394"/>
                </a:lnTo>
                <a:lnTo>
                  <a:pt x="92874" y="237009"/>
                </a:lnTo>
                <a:lnTo>
                  <a:pt x="74231" y="238887"/>
                </a:lnTo>
                <a:lnTo>
                  <a:pt x="156713" y="238887"/>
                </a:lnTo>
                <a:lnTo>
                  <a:pt x="158489" y="236077"/>
                </a:lnTo>
                <a:lnTo>
                  <a:pt x="163390" y="221704"/>
                </a:lnTo>
                <a:lnTo>
                  <a:pt x="165023" y="205867"/>
                </a:lnTo>
                <a:lnTo>
                  <a:pt x="164628" y="196915"/>
                </a:lnTo>
                <a:lnTo>
                  <a:pt x="150928" y="158480"/>
                </a:lnTo>
                <a:lnTo>
                  <a:pt x="113555" y="128212"/>
                </a:lnTo>
                <a:lnTo>
                  <a:pt x="100838" y="121666"/>
                </a:lnTo>
                <a:lnTo>
                  <a:pt x="78127" y="109116"/>
                </a:lnTo>
                <a:lnTo>
                  <a:pt x="61907" y="96805"/>
                </a:lnTo>
                <a:lnTo>
                  <a:pt x="52176" y="84732"/>
                </a:lnTo>
                <a:lnTo>
                  <a:pt x="49037" y="73279"/>
                </a:lnTo>
                <a:lnTo>
                  <a:pt x="48933" y="63500"/>
                </a:lnTo>
                <a:lnTo>
                  <a:pt x="52006" y="55753"/>
                </a:lnTo>
                <a:lnTo>
                  <a:pt x="84099" y="41021"/>
                </a:lnTo>
                <a:lnTo>
                  <a:pt x="144309" y="41021"/>
                </a:lnTo>
                <a:lnTo>
                  <a:pt x="152552" y="17653"/>
                </a:lnTo>
                <a:lnTo>
                  <a:pt x="139914" y="9911"/>
                </a:lnTo>
                <a:lnTo>
                  <a:pt x="124137" y="4397"/>
                </a:lnTo>
                <a:lnTo>
                  <a:pt x="105219" y="1097"/>
                </a:lnTo>
                <a:lnTo>
                  <a:pt x="83159" y="0"/>
                </a:lnTo>
                <a:close/>
              </a:path>
              <a:path w="1501775" h="281940">
                <a:moveTo>
                  <a:pt x="144309" y="41021"/>
                </a:moveTo>
                <a:lnTo>
                  <a:pt x="84099" y="41021"/>
                </a:lnTo>
                <a:lnTo>
                  <a:pt x="98060" y="42164"/>
                </a:lnTo>
                <a:lnTo>
                  <a:pt x="111674" y="45593"/>
                </a:lnTo>
                <a:lnTo>
                  <a:pt x="124940" y="51308"/>
                </a:lnTo>
                <a:lnTo>
                  <a:pt x="137858" y="59309"/>
                </a:lnTo>
                <a:lnTo>
                  <a:pt x="144309" y="41021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149" y="753872"/>
            <a:ext cx="84759" cy="91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0189" y="713612"/>
            <a:ext cx="48895" cy="273050"/>
          </a:xfrm>
          <a:custGeom>
            <a:avLst/>
            <a:gdLst/>
            <a:ahLst/>
            <a:cxnLst/>
            <a:rect l="l" t="t" r="r" b="b"/>
            <a:pathLst>
              <a:path w="48894" h="273050">
                <a:moveTo>
                  <a:pt x="0" y="0"/>
                </a:moveTo>
                <a:lnTo>
                  <a:pt x="48387" y="0"/>
                </a:lnTo>
                <a:lnTo>
                  <a:pt x="48387" y="272541"/>
                </a:lnTo>
                <a:lnTo>
                  <a:pt x="0" y="2725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8988" y="713612"/>
            <a:ext cx="172085" cy="273050"/>
          </a:xfrm>
          <a:custGeom>
            <a:avLst/>
            <a:gdLst/>
            <a:ahLst/>
            <a:cxnLst/>
            <a:rect l="l" t="t" r="r" b="b"/>
            <a:pathLst>
              <a:path w="172084" h="273050">
                <a:moveTo>
                  <a:pt x="0" y="0"/>
                </a:moveTo>
                <a:lnTo>
                  <a:pt x="48387" y="0"/>
                </a:lnTo>
                <a:lnTo>
                  <a:pt x="48387" y="229615"/>
                </a:lnTo>
                <a:lnTo>
                  <a:pt x="171577" y="229615"/>
                </a:lnTo>
                <a:lnTo>
                  <a:pt x="171577" y="272541"/>
                </a:lnTo>
                <a:lnTo>
                  <a:pt x="0" y="2725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3236" y="713612"/>
            <a:ext cx="48895" cy="273050"/>
          </a:xfrm>
          <a:custGeom>
            <a:avLst/>
            <a:gdLst/>
            <a:ahLst/>
            <a:cxnLst/>
            <a:rect l="l" t="t" r="r" b="b"/>
            <a:pathLst>
              <a:path w="48894" h="273050">
                <a:moveTo>
                  <a:pt x="0" y="0"/>
                </a:moveTo>
                <a:lnTo>
                  <a:pt x="48374" y="0"/>
                </a:lnTo>
                <a:lnTo>
                  <a:pt x="48374" y="272541"/>
                </a:lnTo>
                <a:lnTo>
                  <a:pt x="0" y="2725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1705" y="713612"/>
            <a:ext cx="205104" cy="273050"/>
          </a:xfrm>
          <a:custGeom>
            <a:avLst/>
            <a:gdLst/>
            <a:ahLst/>
            <a:cxnLst/>
            <a:rect l="l" t="t" r="r" b="b"/>
            <a:pathLst>
              <a:path w="205105" h="273050">
                <a:moveTo>
                  <a:pt x="0" y="0"/>
                </a:moveTo>
                <a:lnTo>
                  <a:pt x="48361" y="0"/>
                </a:lnTo>
                <a:lnTo>
                  <a:pt x="48361" y="106807"/>
                </a:lnTo>
                <a:lnTo>
                  <a:pt x="156832" y="106807"/>
                </a:lnTo>
                <a:lnTo>
                  <a:pt x="156832" y="0"/>
                </a:lnTo>
                <a:lnTo>
                  <a:pt x="204635" y="0"/>
                </a:lnTo>
                <a:lnTo>
                  <a:pt x="204635" y="272541"/>
                </a:lnTo>
                <a:lnTo>
                  <a:pt x="156832" y="272541"/>
                </a:lnTo>
                <a:lnTo>
                  <a:pt x="156832" y="149860"/>
                </a:lnTo>
                <a:lnTo>
                  <a:pt x="48361" y="149860"/>
                </a:lnTo>
                <a:lnTo>
                  <a:pt x="48361" y="272541"/>
                </a:lnTo>
                <a:lnTo>
                  <a:pt x="0" y="2725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530" y="713612"/>
            <a:ext cx="232410" cy="273050"/>
          </a:xfrm>
          <a:custGeom>
            <a:avLst/>
            <a:gdLst/>
            <a:ahLst/>
            <a:cxnLst/>
            <a:rect l="l" t="t" r="r" b="b"/>
            <a:pathLst>
              <a:path w="232409" h="273050">
                <a:moveTo>
                  <a:pt x="0" y="0"/>
                </a:moveTo>
                <a:lnTo>
                  <a:pt x="51346" y="0"/>
                </a:lnTo>
                <a:lnTo>
                  <a:pt x="115900" y="116332"/>
                </a:lnTo>
                <a:lnTo>
                  <a:pt x="180632" y="0"/>
                </a:lnTo>
                <a:lnTo>
                  <a:pt x="231800" y="0"/>
                </a:lnTo>
                <a:lnTo>
                  <a:pt x="140271" y="160782"/>
                </a:lnTo>
                <a:lnTo>
                  <a:pt x="140271" y="272541"/>
                </a:lnTo>
                <a:lnTo>
                  <a:pt x="91897" y="272541"/>
                </a:lnTo>
                <a:lnTo>
                  <a:pt x="91897" y="1607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7676" y="711834"/>
            <a:ext cx="180975" cy="274320"/>
          </a:xfrm>
          <a:custGeom>
            <a:avLst/>
            <a:gdLst/>
            <a:ahLst/>
            <a:cxnLst/>
            <a:rect l="l" t="t" r="r" b="b"/>
            <a:pathLst>
              <a:path w="180975" h="274319">
                <a:moveTo>
                  <a:pt x="56553" y="0"/>
                </a:moveTo>
                <a:lnTo>
                  <a:pt x="112436" y="4953"/>
                </a:lnTo>
                <a:lnTo>
                  <a:pt x="150964" y="19812"/>
                </a:lnTo>
                <a:lnTo>
                  <a:pt x="178955" y="62013"/>
                </a:lnTo>
                <a:lnTo>
                  <a:pt x="180822" y="81661"/>
                </a:lnTo>
                <a:lnTo>
                  <a:pt x="173916" y="122666"/>
                </a:lnTo>
                <a:lnTo>
                  <a:pt x="153198" y="151955"/>
                </a:lnTo>
                <a:lnTo>
                  <a:pt x="118666" y="169529"/>
                </a:lnTo>
                <a:lnTo>
                  <a:pt x="70319" y="175387"/>
                </a:lnTo>
                <a:lnTo>
                  <a:pt x="64858" y="175387"/>
                </a:lnTo>
                <a:lnTo>
                  <a:pt x="57543" y="175005"/>
                </a:lnTo>
                <a:lnTo>
                  <a:pt x="48361" y="174116"/>
                </a:lnTo>
                <a:lnTo>
                  <a:pt x="48361" y="274319"/>
                </a:lnTo>
                <a:lnTo>
                  <a:pt x="0" y="274319"/>
                </a:lnTo>
                <a:lnTo>
                  <a:pt x="0" y="2031"/>
                </a:lnTo>
                <a:lnTo>
                  <a:pt x="21671" y="1125"/>
                </a:lnTo>
                <a:lnTo>
                  <a:pt x="38320" y="492"/>
                </a:lnTo>
                <a:lnTo>
                  <a:pt x="49947" y="121"/>
                </a:lnTo>
                <a:lnTo>
                  <a:pt x="5655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12900" y="709041"/>
            <a:ext cx="165100" cy="281940"/>
          </a:xfrm>
          <a:custGeom>
            <a:avLst/>
            <a:gdLst/>
            <a:ahLst/>
            <a:cxnLst/>
            <a:rect l="l" t="t" r="r" b="b"/>
            <a:pathLst>
              <a:path w="165100" h="281940">
                <a:moveTo>
                  <a:pt x="83185" y="0"/>
                </a:moveTo>
                <a:lnTo>
                  <a:pt x="105237" y="1097"/>
                </a:lnTo>
                <a:lnTo>
                  <a:pt x="124158" y="4397"/>
                </a:lnTo>
                <a:lnTo>
                  <a:pt x="139959" y="9911"/>
                </a:lnTo>
                <a:lnTo>
                  <a:pt x="152654" y="17653"/>
                </a:lnTo>
                <a:lnTo>
                  <a:pt x="137922" y="59309"/>
                </a:lnTo>
                <a:lnTo>
                  <a:pt x="124991" y="51308"/>
                </a:lnTo>
                <a:lnTo>
                  <a:pt x="111728" y="45593"/>
                </a:lnTo>
                <a:lnTo>
                  <a:pt x="98131" y="42164"/>
                </a:lnTo>
                <a:lnTo>
                  <a:pt x="84200" y="41021"/>
                </a:lnTo>
                <a:lnTo>
                  <a:pt x="76293" y="41588"/>
                </a:lnTo>
                <a:lnTo>
                  <a:pt x="49022" y="63500"/>
                </a:lnTo>
                <a:lnTo>
                  <a:pt x="49022" y="72898"/>
                </a:lnTo>
                <a:lnTo>
                  <a:pt x="78168" y="109116"/>
                </a:lnTo>
                <a:lnTo>
                  <a:pt x="113581" y="128212"/>
                </a:lnTo>
                <a:lnTo>
                  <a:pt x="124396" y="134508"/>
                </a:lnTo>
                <a:lnTo>
                  <a:pt x="155229" y="165252"/>
                </a:lnTo>
                <a:lnTo>
                  <a:pt x="165100" y="205867"/>
                </a:lnTo>
                <a:lnTo>
                  <a:pt x="163458" y="221704"/>
                </a:lnTo>
                <a:lnTo>
                  <a:pt x="138937" y="260476"/>
                </a:lnTo>
                <a:lnTo>
                  <a:pt x="89717" y="280479"/>
                </a:lnTo>
                <a:lnTo>
                  <a:pt x="68833" y="281813"/>
                </a:lnTo>
                <a:lnTo>
                  <a:pt x="50256" y="280576"/>
                </a:lnTo>
                <a:lnTo>
                  <a:pt x="32607" y="276875"/>
                </a:lnTo>
                <a:lnTo>
                  <a:pt x="15863" y="270722"/>
                </a:lnTo>
                <a:lnTo>
                  <a:pt x="0" y="262128"/>
                </a:lnTo>
                <a:lnTo>
                  <a:pt x="17906" y="218694"/>
                </a:lnTo>
                <a:lnTo>
                  <a:pt x="32146" y="227528"/>
                </a:lnTo>
                <a:lnTo>
                  <a:pt x="46291" y="233838"/>
                </a:lnTo>
                <a:lnTo>
                  <a:pt x="60340" y="237624"/>
                </a:lnTo>
                <a:lnTo>
                  <a:pt x="74294" y="238887"/>
                </a:lnTo>
                <a:lnTo>
                  <a:pt x="92944" y="237009"/>
                </a:lnTo>
                <a:lnTo>
                  <a:pt x="106235" y="231394"/>
                </a:lnTo>
                <a:lnTo>
                  <a:pt x="114192" y="222063"/>
                </a:lnTo>
                <a:lnTo>
                  <a:pt x="116839" y="209042"/>
                </a:lnTo>
                <a:lnTo>
                  <a:pt x="116218" y="202162"/>
                </a:lnTo>
                <a:lnTo>
                  <a:pt x="91487" y="169037"/>
                </a:lnTo>
                <a:lnTo>
                  <a:pt x="51048" y="146575"/>
                </a:lnTo>
                <a:lnTo>
                  <a:pt x="39227" y="139779"/>
                </a:lnTo>
                <a:lnTo>
                  <a:pt x="9739" y="110874"/>
                </a:lnTo>
                <a:lnTo>
                  <a:pt x="634" y="73279"/>
                </a:lnTo>
                <a:lnTo>
                  <a:pt x="2085" y="58136"/>
                </a:lnTo>
                <a:lnTo>
                  <a:pt x="23749" y="20828"/>
                </a:lnTo>
                <a:lnTo>
                  <a:pt x="65897" y="1289"/>
                </a:lnTo>
                <a:lnTo>
                  <a:pt x="8318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402" y="709041"/>
            <a:ext cx="165100" cy="281940"/>
          </a:xfrm>
          <a:custGeom>
            <a:avLst/>
            <a:gdLst/>
            <a:ahLst/>
            <a:cxnLst/>
            <a:rect l="l" t="t" r="r" b="b"/>
            <a:pathLst>
              <a:path w="165100" h="281940">
                <a:moveTo>
                  <a:pt x="83159" y="0"/>
                </a:moveTo>
                <a:lnTo>
                  <a:pt x="105219" y="1097"/>
                </a:lnTo>
                <a:lnTo>
                  <a:pt x="124137" y="4397"/>
                </a:lnTo>
                <a:lnTo>
                  <a:pt x="139914" y="9911"/>
                </a:lnTo>
                <a:lnTo>
                  <a:pt x="152552" y="17653"/>
                </a:lnTo>
                <a:lnTo>
                  <a:pt x="137858" y="59309"/>
                </a:lnTo>
                <a:lnTo>
                  <a:pt x="124940" y="51308"/>
                </a:lnTo>
                <a:lnTo>
                  <a:pt x="111674" y="45593"/>
                </a:lnTo>
                <a:lnTo>
                  <a:pt x="98060" y="42164"/>
                </a:lnTo>
                <a:lnTo>
                  <a:pt x="84099" y="41021"/>
                </a:lnTo>
                <a:lnTo>
                  <a:pt x="76198" y="41588"/>
                </a:lnTo>
                <a:lnTo>
                  <a:pt x="48933" y="63500"/>
                </a:lnTo>
                <a:lnTo>
                  <a:pt x="48933" y="72898"/>
                </a:lnTo>
                <a:lnTo>
                  <a:pt x="78127" y="109116"/>
                </a:lnTo>
                <a:lnTo>
                  <a:pt x="113555" y="128212"/>
                </a:lnTo>
                <a:lnTo>
                  <a:pt x="124369" y="134508"/>
                </a:lnTo>
                <a:lnTo>
                  <a:pt x="155175" y="165252"/>
                </a:lnTo>
                <a:lnTo>
                  <a:pt x="165023" y="205867"/>
                </a:lnTo>
                <a:lnTo>
                  <a:pt x="163390" y="221704"/>
                </a:lnTo>
                <a:lnTo>
                  <a:pt x="138887" y="260476"/>
                </a:lnTo>
                <a:lnTo>
                  <a:pt x="89677" y="280479"/>
                </a:lnTo>
                <a:lnTo>
                  <a:pt x="68834" y="281813"/>
                </a:lnTo>
                <a:lnTo>
                  <a:pt x="50231" y="280576"/>
                </a:lnTo>
                <a:lnTo>
                  <a:pt x="32559" y="276875"/>
                </a:lnTo>
                <a:lnTo>
                  <a:pt x="15816" y="270722"/>
                </a:lnTo>
                <a:lnTo>
                  <a:pt x="0" y="262128"/>
                </a:lnTo>
                <a:lnTo>
                  <a:pt x="17868" y="218694"/>
                </a:lnTo>
                <a:lnTo>
                  <a:pt x="32135" y="227528"/>
                </a:lnTo>
                <a:lnTo>
                  <a:pt x="46283" y="233838"/>
                </a:lnTo>
                <a:lnTo>
                  <a:pt x="60315" y="237624"/>
                </a:lnTo>
                <a:lnTo>
                  <a:pt x="74231" y="238887"/>
                </a:lnTo>
                <a:lnTo>
                  <a:pt x="92874" y="237009"/>
                </a:lnTo>
                <a:lnTo>
                  <a:pt x="106189" y="231394"/>
                </a:lnTo>
                <a:lnTo>
                  <a:pt x="114177" y="222063"/>
                </a:lnTo>
                <a:lnTo>
                  <a:pt x="116839" y="209042"/>
                </a:lnTo>
                <a:lnTo>
                  <a:pt x="116211" y="202162"/>
                </a:lnTo>
                <a:lnTo>
                  <a:pt x="91417" y="169037"/>
                </a:lnTo>
                <a:lnTo>
                  <a:pt x="51000" y="146575"/>
                </a:lnTo>
                <a:lnTo>
                  <a:pt x="39163" y="139779"/>
                </a:lnTo>
                <a:lnTo>
                  <a:pt x="9666" y="110874"/>
                </a:lnTo>
                <a:lnTo>
                  <a:pt x="558" y="73279"/>
                </a:lnTo>
                <a:lnTo>
                  <a:pt x="2006" y="58136"/>
                </a:lnTo>
                <a:lnTo>
                  <a:pt x="23723" y="20828"/>
                </a:lnTo>
                <a:lnTo>
                  <a:pt x="65843" y="1289"/>
                </a:lnTo>
                <a:lnTo>
                  <a:pt x="8315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550" y="1371600"/>
            <a:ext cx="9088450" cy="3243837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5"/>
              </a:spcBef>
              <a:tabLst>
                <a:tab pos="739140" algn="l"/>
              </a:tabLst>
            </a:pP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sz="2000" spc="-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penicillin preparations</a:t>
            </a:r>
            <a:r>
              <a:rPr sz="2000" spc="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are: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805"/>
              </a:spcBef>
              <a:buClr>
                <a:srgbClr val="B03E9A"/>
              </a:buClr>
              <a:buSzPct val="73437"/>
              <a:buFont typeface="Wingdings" pitchFamily="2" charset="2"/>
              <a:buChar char="§"/>
              <a:tabLst>
                <a:tab pos="249554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</a:p>
          <a:p>
            <a:pPr marL="355601" indent="-342900">
              <a:lnSpc>
                <a:spcPct val="100000"/>
              </a:lnSpc>
              <a:spcBef>
                <a:spcPts val="1800"/>
              </a:spcBef>
              <a:buClr>
                <a:srgbClr val="B03E9A"/>
              </a:buClr>
              <a:buSzPct val="73437"/>
              <a:buFont typeface="Wingdings" pitchFamily="2" charset="2"/>
              <a:buChar char="§"/>
              <a:tabLst>
                <a:tab pos="272415" algn="l"/>
              </a:tabLst>
            </a:pPr>
            <a:r>
              <a:rPr sz="2000" spc="-15" dirty="0">
                <a:latin typeface="Arial" panose="020B0604020202020204" pitchFamily="34" charset="0"/>
                <a:cs typeface="Arial" panose="020B0604020202020204" pitchFamily="34" charset="0"/>
              </a:rPr>
              <a:t>Penicillinase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sensitive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(β-lactamase</a:t>
            </a:r>
            <a:r>
              <a:rPr sz="20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sensitive)</a:t>
            </a:r>
          </a:p>
          <a:p>
            <a:pPr marL="355601" indent="-342900">
              <a:lnSpc>
                <a:spcPct val="100000"/>
              </a:lnSpc>
              <a:spcBef>
                <a:spcPts val="1800"/>
              </a:spcBef>
              <a:buClr>
                <a:srgbClr val="B03E9A"/>
              </a:buClr>
              <a:buSzPct val="73437"/>
              <a:buFont typeface="Wingdings" pitchFamily="2" charset="2"/>
              <a:buChar char="§"/>
              <a:tabLst>
                <a:tab pos="272415" algn="l"/>
              </a:tabLst>
            </a:pP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metabolized</a:t>
            </a:r>
          </a:p>
          <a:p>
            <a:pPr marL="355600" marR="715010" indent="-342900">
              <a:lnSpc>
                <a:spcPct val="100000"/>
              </a:lnSpc>
              <a:spcBef>
                <a:spcPts val="1805"/>
              </a:spcBef>
              <a:buClr>
                <a:srgbClr val="B03E9A"/>
              </a:buClr>
              <a:buSzPct val="73437"/>
              <a:buFont typeface="Wingdings" pitchFamily="2" charset="2"/>
              <a:buChar char="§"/>
              <a:tabLst>
                <a:tab pos="272415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Excreted unchanged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in urine through acid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tubular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secretion.</a:t>
            </a:r>
          </a:p>
          <a:p>
            <a:pPr marL="355600" indent="-342900">
              <a:lnSpc>
                <a:spcPct val="100000"/>
              </a:lnSpc>
              <a:spcBef>
                <a:spcPts val="1789"/>
              </a:spcBef>
              <a:buClr>
                <a:srgbClr val="B03E9A"/>
              </a:buClr>
              <a:buSzPct val="73437"/>
              <a:buFont typeface="Wingdings" pitchFamily="2" charset="2"/>
              <a:buChar char="§"/>
              <a:tabLst>
                <a:tab pos="150495" algn="l"/>
              </a:tabLst>
            </a:pPr>
            <a:r>
              <a:rPr lang="en-US" sz="2000" spc="-30" dirty="0">
                <a:latin typeface="Arial" panose="020B0604020202020204" pitchFamily="34" charset="0"/>
                <a:cs typeface="Arial" panose="020B0604020202020204" pitchFamily="34" charset="0"/>
              </a:rPr>
              <a:t> Renal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failure prolong duration of</a:t>
            </a:r>
            <a:r>
              <a:rPr lang="en-US" sz="20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>
                <a:latin typeface="Arial" panose="020B0604020202020204" pitchFamily="34" charset="0"/>
                <a:cs typeface="Arial" panose="020B0604020202020204" pitchFamily="34" charset="0"/>
              </a:rPr>
              <a:t>action.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385" y="804544"/>
            <a:ext cx="4849355" cy="359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37479" y="824483"/>
            <a:ext cx="2487295" cy="338455"/>
          </a:xfrm>
          <a:custGeom>
            <a:avLst/>
            <a:gdLst/>
            <a:ahLst/>
            <a:cxnLst/>
            <a:rect l="l" t="t" r="r" b="b"/>
            <a:pathLst>
              <a:path w="2487295" h="338455">
                <a:moveTo>
                  <a:pt x="67945" y="3428"/>
                </a:moveTo>
                <a:lnTo>
                  <a:pt x="59989" y="3573"/>
                </a:lnTo>
                <a:lnTo>
                  <a:pt x="0" y="5841"/>
                </a:lnTo>
                <a:lnTo>
                  <a:pt x="0" y="332739"/>
                </a:lnTo>
                <a:lnTo>
                  <a:pt x="58039" y="332739"/>
                </a:lnTo>
                <a:lnTo>
                  <a:pt x="58039" y="212343"/>
                </a:lnTo>
                <a:lnTo>
                  <a:pt x="97036" y="212343"/>
                </a:lnTo>
                <a:lnTo>
                  <a:pt x="142462" y="206841"/>
                </a:lnTo>
                <a:lnTo>
                  <a:pt x="183896" y="185753"/>
                </a:lnTo>
                <a:lnTo>
                  <a:pt x="200474" y="162305"/>
                </a:lnTo>
                <a:lnTo>
                  <a:pt x="75692" y="162305"/>
                </a:lnTo>
                <a:lnTo>
                  <a:pt x="67945" y="161798"/>
                </a:lnTo>
                <a:lnTo>
                  <a:pt x="58039" y="160781"/>
                </a:lnTo>
                <a:lnTo>
                  <a:pt x="58039" y="56133"/>
                </a:lnTo>
                <a:lnTo>
                  <a:pt x="63754" y="55371"/>
                </a:lnTo>
                <a:lnTo>
                  <a:pt x="69596" y="54990"/>
                </a:lnTo>
                <a:lnTo>
                  <a:pt x="206333" y="54990"/>
                </a:lnTo>
                <a:lnTo>
                  <a:pt x="196897" y="40749"/>
                </a:lnTo>
                <a:lnTo>
                  <a:pt x="181229" y="27177"/>
                </a:lnTo>
                <a:lnTo>
                  <a:pt x="160706" y="16769"/>
                </a:lnTo>
                <a:lnTo>
                  <a:pt x="134969" y="9350"/>
                </a:lnTo>
                <a:lnTo>
                  <a:pt x="104040" y="4907"/>
                </a:lnTo>
                <a:lnTo>
                  <a:pt x="67945" y="3428"/>
                </a:lnTo>
                <a:close/>
              </a:path>
              <a:path w="2487295" h="338455">
                <a:moveTo>
                  <a:pt x="97036" y="212343"/>
                </a:moveTo>
                <a:lnTo>
                  <a:pt x="58039" y="212343"/>
                </a:lnTo>
                <a:lnTo>
                  <a:pt x="65899" y="213010"/>
                </a:lnTo>
                <a:lnTo>
                  <a:pt x="72913" y="213487"/>
                </a:lnTo>
                <a:lnTo>
                  <a:pt x="79095" y="213772"/>
                </a:lnTo>
                <a:lnTo>
                  <a:pt x="84455" y="213867"/>
                </a:lnTo>
                <a:lnTo>
                  <a:pt x="97036" y="212343"/>
                </a:lnTo>
                <a:close/>
              </a:path>
              <a:path w="2487295" h="338455">
                <a:moveTo>
                  <a:pt x="206333" y="54990"/>
                </a:moveTo>
                <a:lnTo>
                  <a:pt x="75692" y="54990"/>
                </a:lnTo>
                <a:lnTo>
                  <a:pt x="111529" y="58162"/>
                </a:lnTo>
                <a:lnTo>
                  <a:pt x="137128" y="67690"/>
                </a:lnTo>
                <a:lnTo>
                  <a:pt x="152487" y="83601"/>
                </a:lnTo>
                <a:lnTo>
                  <a:pt x="157607" y="105917"/>
                </a:lnTo>
                <a:lnTo>
                  <a:pt x="156463" y="119826"/>
                </a:lnTo>
                <a:lnTo>
                  <a:pt x="128839" y="154858"/>
                </a:lnTo>
                <a:lnTo>
                  <a:pt x="81280" y="162305"/>
                </a:lnTo>
                <a:lnTo>
                  <a:pt x="200474" y="162305"/>
                </a:lnTo>
                <a:lnTo>
                  <a:pt x="208756" y="150592"/>
                </a:lnTo>
                <a:lnTo>
                  <a:pt x="217043" y="101345"/>
                </a:lnTo>
                <a:lnTo>
                  <a:pt x="214804" y="77845"/>
                </a:lnTo>
                <a:lnTo>
                  <a:pt x="208089" y="57642"/>
                </a:lnTo>
                <a:lnTo>
                  <a:pt x="206333" y="54990"/>
                </a:lnTo>
                <a:close/>
              </a:path>
              <a:path w="2487295" h="338455">
                <a:moveTo>
                  <a:pt x="2124997" y="130175"/>
                </a:moveTo>
                <a:lnTo>
                  <a:pt x="2055368" y="130175"/>
                </a:lnTo>
                <a:lnTo>
                  <a:pt x="2214118" y="337185"/>
                </a:lnTo>
                <a:lnTo>
                  <a:pt x="2237740" y="337185"/>
                </a:lnTo>
                <a:lnTo>
                  <a:pt x="2237740" y="202945"/>
                </a:lnTo>
                <a:lnTo>
                  <a:pt x="2181987" y="202945"/>
                </a:lnTo>
                <a:lnTo>
                  <a:pt x="2124997" y="130175"/>
                </a:lnTo>
                <a:close/>
              </a:path>
              <a:path w="2487295" h="338455">
                <a:moveTo>
                  <a:pt x="2027427" y="5587"/>
                </a:moveTo>
                <a:lnTo>
                  <a:pt x="1999488" y="5587"/>
                </a:lnTo>
                <a:lnTo>
                  <a:pt x="1999488" y="332866"/>
                </a:lnTo>
                <a:lnTo>
                  <a:pt x="2055368" y="332866"/>
                </a:lnTo>
                <a:lnTo>
                  <a:pt x="2055368" y="130175"/>
                </a:lnTo>
                <a:lnTo>
                  <a:pt x="2124997" y="130175"/>
                </a:lnTo>
                <a:lnTo>
                  <a:pt x="2027427" y="5587"/>
                </a:lnTo>
                <a:close/>
              </a:path>
              <a:path w="2487295" h="338455">
                <a:moveTo>
                  <a:pt x="2237740" y="5587"/>
                </a:moveTo>
                <a:lnTo>
                  <a:pt x="2181987" y="5587"/>
                </a:lnTo>
                <a:lnTo>
                  <a:pt x="2181987" y="202945"/>
                </a:lnTo>
                <a:lnTo>
                  <a:pt x="2237740" y="202945"/>
                </a:lnTo>
                <a:lnTo>
                  <a:pt x="2237740" y="5587"/>
                </a:lnTo>
                <a:close/>
              </a:path>
              <a:path w="2487295" h="338455">
                <a:moveTo>
                  <a:pt x="1932177" y="5587"/>
                </a:moveTo>
                <a:lnTo>
                  <a:pt x="1874139" y="5587"/>
                </a:lnTo>
                <a:lnTo>
                  <a:pt x="1874139" y="332739"/>
                </a:lnTo>
                <a:lnTo>
                  <a:pt x="1932177" y="332739"/>
                </a:lnTo>
                <a:lnTo>
                  <a:pt x="1932177" y="5587"/>
                </a:lnTo>
                <a:close/>
              </a:path>
              <a:path w="2487295" h="338455">
                <a:moveTo>
                  <a:pt x="1678051" y="5587"/>
                </a:moveTo>
                <a:lnTo>
                  <a:pt x="1620012" y="5587"/>
                </a:lnTo>
                <a:lnTo>
                  <a:pt x="1620012" y="332739"/>
                </a:lnTo>
                <a:lnTo>
                  <a:pt x="1825878" y="332739"/>
                </a:lnTo>
                <a:lnTo>
                  <a:pt x="1825878" y="281050"/>
                </a:lnTo>
                <a:lnTo>
                  <a:pt x="1678051" y="281050"/>
                </a:lnTo>
                <a:lnTo>
                  <a:pt x="1678051" y="5587"/>
                </a:lnTo>
                <a:close/>
              </a:path>
              <a:path w="2487295" h="338455">
                <a:moveTo>
                  <a:pt x="1425067" y="5587"/>
                </a:moveTo>
                <a:lnTo>
                  <a:pt x="1367027" y="5587"/>
                </a:lnTo>
                <a:lnTo>
                  <a:pt x="1367027" y="332739"/>
                </a:lnTo>
                <a:lnTo>
                  <a:pt x="1572895" y="332739"/>
                </a:lnTo>
                <a:lnTo>
                  <a:pt x="1572895" y="281050"/>
                </a:lnTo>
                <a:lnTo>
                  <a:pt x="1425067" y="281050"/>
                </a:lnTo>
                <a:lnTo>
                  <a:pt x="1425067" y="5587"/>
                </a:lnTo>
                <a:close/>
              </a:path>
              <a:path w="2487295" h="338455">
                <a:moveTo>
                  <a:pt x="1299718" y="5587"/>
                </a:moveTo>
                <a:lnTo>
                  <a:pt x="1241679" y="5587"/>
                </a:lnTo>
                <a:lnTo>
                  <a:pt x="1241679" y="332739"/>
                </a:lnTo>
                <a:lnTo>
                  <a:pt x="1299718" y="332739"/>
                </a:lnTo>
                <a:lnTo>
                  <a:pt x="1299718" y="5587"/>
                </a:lnTo>
                <a:close/>
              </a:path>
              <a:path w="2487295" h="338455">
                <a:moveTo>
                  <a:pt x="892810" y="5587"/>
                </a:moveTo>
                <a:lnTo>
                  <a:pt x="834771" y="5587"/>
                </a:lnTo>
                <a:lnTo>
                  <a:pt x="834771" y="332739"/>
                </a:lnTo>
                <a:lnTo>
                  <a:pt x="892810" y="332739"/>
                </a:lnTo>
                <a:lnTo>
                  <a:pt x="892810" y="5587"/>
                </a:lnTo>
                <a:close/>
              </a:path>
              <a:path w="2487295" h="338455">
                <a:moveTo>
                  <a:pt x="654337" y="130175"/>
                </a:moveTo>
                <a:lnTo>
                  <a:pt x="584708" y="130175"/>
                </a:lnTo>
                <a:lnTo>
                  <a:pt x="743458" y="337185"/>
                </a:lnTo>
                <a:lnTo>
                  <a:pt x="767080" y="337185"/>
                </a:lnTo>
                <a:lnTo>
                  <a:pt x="767080" y="202945"/>
                </a:lnTo>
                <a:lnTo>
                  <a:pt x="711327" y="202945"/>
                </a:lnTo>
                <a:lnTo>
                  <a:pt x="654337" y="130175"/>
                </a:lnTo>
                <a:close/>
              </a:path>
              <a:path w="2487295" h="338455">
                <a:moveTo>
                  <a:pt x="556768" y="5587"/>
                </a:moveTo>
                <a:lnTo>
                  <a:pt x="528828" y="5587"/>
                </a:lnTo>
                <a:lnTo>
                  <a:pt x="528828" y="332866"/>
                </a:lnTo>
                <a:lnTo>
                  <a:pt x="584708" y="332866"/>
                </a:lnTo>
                <a:lnTo>
                  <a:pt x="584708" y="130175"/>
                </a:lnTo>
                <a:lnTo>
                  <a:pt x="654337" y="130175"/>
                </a:lnTo>
                <a:lnTo>
                  <a:pt x="556768" y="5587"/>
                </a:lnTo>
                <a:close/>
              </a:path>
              <a:path w="2487295" h="338455">
                <a:moveTo>
                  <a:pt x="767080" y="5587"/>
                </a:moveTo>
                <a:lnTo>
                  <a:pt x="711327" y="5587"/>
                </a:lnTo>
                <a:lnTo>
                  <a:pt x="711327" y="202945"/>
                </a:lnTo>
                <a:lnTo>
                  <a:pt x="767080" y="202945"/>
                </a:lnTo>
                <a:lnTo>
                  <a:pt x="767080" y="5587"/>
                </a:lnTo>
                <a:close/>
              </a:path>
              <a:path w="2487295" h="338455">
                <a:moveTo>
                  <a:pt x="477012" y="5587"/>
                </a:moveTo>
                <a:lnTo>
                  <a:pt x="268224" y="5587"/>
                </a:lnTo>
                <a:lnTo>
                  <a:pt x="268224" y="332739"/>
                </a:lnTo>
                <a:lnTo>
                  <a:pt x="474599" y="332739"/>
                </a:lnTo>
                <a:lnTo>
                  <a:pt x="474599" y="281050"/>
                </a:lnTo>
                <a:lnTo>
                  <a:pt x="326263" y="281050"/>
                </a:lnTo>
                <a:lnTo>
                  <a:pt x="326263" y="183133"/>
                </a:lnTo>
                <a:lnTo>
                  <a:pt x="434340" y="183133"/>
                </a:lnTo>
                <a:lnTo>
                  <a:pt x="434340" y="133730"/>
                </a:lnTo>
                <a:lnTo>
                  <a:pt x="326263" y="133730"/>
                </a:lnTo>
                <a:lnTo>
                  <a:pt x="326263" y="57150"/>
                </a:lnTo>
                <a:lnTo>
                  <a:pt x="477012" y="57150"/>
                </a:lnTo>
                <a:lnTo>
                  <a:pt x="477012" y="5587"/>
                </a:lnTo>
                <a:close/>
              </a:path>
              <a:path w="2487295" h="338455">
                <a:moveTo>
                  <a:pt x="2310129" y="262636"/>
                </a:moveTo>
                <a:lnTo>
                  <a:pt x="2288667" y="314578"/>
                </a:lnTo>
                <a:lnTo>
                  <a:pt x="2307693" y="324913"/>
                </a:lnTo>
                <a:lnTo>
                  <a:pt x="2327814" y="332295"/>
                </a:lnTo>
                <a:lnTo>
                  <a:pt x="2349031" y="336724"/>
                </a:lnTo>
                <a:lnTo>
                  <a:pt x="2371344" y="338200"/>
                </a:lnTo>
                <a:lnTo>
                  <a:pt x="2396321" y="336603"/>
                </a:lnTo>
                <a:lnTo>
                  <a:pt x="2438370" y="323788"/>
                </a:lnTo>
                <a:lnTo>
                  <a:pt x="2469106" y="298880"/>
                </a:lnTo>
                <a:lnTo>
                  <a:pt x="2476869" y="286638"/>
                </a:lnTo>
                <a:lnTo>
                  <a:pt x="2377821" y="286638"/>
                </a:lnTo>
                <a:lnTo>
                  <a:pt x="2361100" y="285138"/>
                </a:lnTo>
                <a:lnTo>
                  <a:pt x="2344261" y="280638"/>
                </a:lnTo>
                <a:lnTo>
                  <a:pt x="2327278" y="273137"/>
                </a:lnTo>
                <a:lnTo>
                  <a:pt x="2310129" y="262636"/>
                </a:lnTo>
                <a:close/>
              </a:path>
              <a:path w="2487295" h="338455">
                <a:moveTo>
                  <a:pt x="2388489" y="0"/>
                </a:moveTo>
                <a:lnTo>
                  <a:pt x="2348912" y="6270"/>
                </a:lnTo>
                <a:lnTo>
                  <a:pt x="2305073" y="38326"/>
                </a:lnTo>
                <a:lnTo>
                  <a:pt x="2289429" y="88011"/>
                </a:lnTo>
                <a:lnTo>
                  <a:pt x="2289859" y="97966"/>
                </a:lnTo>
                <a:lnTo>
                  <a:pt x="2304970" y="140700"/>
                </a:lnTo>
                <a:lnTo>
                  <a:pt x="2335720" y="167814"/>
                </a:lnTo>
                <a:lnTo>
                  <a:pt x="2384395" y="194232"/>
                </a:lnTo>
                <a:lnTo>
                  <a:pt x="2398410" y="202961"/>
                </a:lnTo>
                <a:lnTo>
                  <a:pt x="2425890" y="234584"/>
                </a:lnTo>
                <a:lnTo>
                  <a:pt x="2428875" y="250951"/>
                </a:lnTo>
                <a:lnTo>
                  <a:pt x="2425684" y="266600"/>
                </a:lnTo>
                <a:lnTo>
                  <a:pt x="2416111" y="277749"/>
                </a:lnTo>
                <a:lnTo>
                  <a:pt x="2400157" y="284420"/>
                </a:lnTo>
                <a:lnTo>
                  <a:pt x="2377821" y="286638"/>
                </a:lnTo>
                <a:lnTo>
                  <a:pt x="2476869" y="286638"/>
                </a:lnTo>
                <a:lnTo>
                  <a:pt x="2478913" y="283416"/>
                </a:lnTo>
                <a:lnTo>
                  <a:pt x="2484814" y="266166"/>
                </a:lnTo>
                <a:lnTo>
                  <a:pt x="2486787" y="247141"/>
                </a:lnTo>
                <a:lnTo>
                  <a:pt x="2486310" y="236354"/>
                </a:lnTo>
                <a:lnTo>
                  <a:pt x="2474928" y="198393"/>
                </a:lnTo>
                <a:lnTo>
                  <a:pt x="2448667" y="168713"/>
                </a:lnTo>
                <a:lnTo>
                  <a:pt x="2409698" y="146050"/>
                </a:lnTo>
                <a:lnTo>
                  <a:pt x="2382454" y="131026"/>
                </a:lnTo>
                <a:lnTo>
                  <a:pt x="2363009" y="116252"/>
                </a:lnTo>
                <a:lnTo>
                  <a:pt x="2351351" y="101740"/>
                </a:lnTo>
                <a:lnTo>
                  <a:pt x="2347468" y="87502"/>
                </a:lnTo>
                <a:lnTo>
                  <a:pt x="2348158" y="79428"/>
                </a:lnTo>
                <a:lnTo>
                  <a:pt x="2380126" y="50067"/>
                </a:lnTo>
                <a:lnTo>
                  <a:pt x="2389631" y="49402"/>
                </a:lnTo>
                <a:lnTo>
                  <a:pt x="2461854" y="49402"/>
                </a:lnTo>
                <a:lnTo>
                  <a:pt x="2471801" y="21208"/>
                </a:lnTo>
                <a:lnTo>
                  <a:pt x="2456604" y="11947"/>
                </a:lnTo>
                <a:lnTo>
                  <a:pt x="2437669" y="5318"/>
                </a:lnTo>
                <a:lnTo>
                  <a:pt x="2414972" y="1331"/>
                </a:lnTo>
                <a:lnTo>
                  <a:pt x="2388489" y="0"/>
                </a:lnTo>
                <a:close/>
              </a:path>
              <a:path w="2487295" h="338455">
                <a:moveTo>
                  <a:pt x="2461854" y="49402"/>
                </a:moveTo>
                <a:lnTo>
                  <a:pt x="2389631" y="49402"/>
                </a:lnTo>
                <a:lnTo>
                  <a:pt x="2406374" y="50762"/>
                </a:lnTo>
                <a:lnTo>
                  <a:pt x="2422699" y="54848"/>
                </a:lnTo>
                <a:lnTo>
                  <a:pt x="2438620" y="61672"/>
                </a:lnTo>
                <a:lnTo>
                  <a:pt x="2454148" y="71246"/>
                </a:lnTo>
                <a:lnTo>
                  <a:pt x="2461854" y="49402"/>
                </a:lnTo>
                <a:close/>
              </a:path>
              <a:path w="2487295" h="338455">
                <a:moveTo>
                  <a:pt x="1094359" y="0"/>
                </a:moveTo>
                <a:lnTo>
                  <a:pt x="1034605" y="12191"/>
                </a:lnTo>
                <a:lnTo>
                  <a:pt x="986663" y="48767"/>
                </a:lnTo>
                <a:lnTo>
                  <a:pt x="955055" y="103568"/>
                </a:lnTo>
                <a:lnTo>
                  <a:pt x="944499" y="170179"/>
                </a:lnTo>
                <a:lnTo>
                  <a:pt x="946878" y="207087"/>
                </a:lnTo>
                <a:lnTo>
                  <a:pt x="965876" y="268567"/>
                </a:lnTo>
                <a:lnTo>
                  <a:pt x="1003353" y="312858"/>
                </a:lnTo>
                <a:lnTo>
                  <a:pt x="1056641" y="335389"/>
                </a:lnTo>
                <a:lnTo>
                  <a:pt x="1089025" y="338200"/>
                </a:lnTo>
                <a:lnTo>
                  <a:pt x="1121189" y="335843"/>
                </a:lnTo>
                <a:lnTo>
                  <a:pt x="1149270" y="328771"/>
                </a:lnTo>
                <a:lnTo>
                  <a:pt x="1173231" y="316984"/>
                </a:lnTo>
                <a:lnTo>
                  <a:pt x="1193038" y="300481"/>
                </a:lnTo>
                <a:lnTo>
                  <a:pt x="1185047" y="286638"/>
                </a:lnTo>
                <a:lnTo>
                  <a:pt x="1093724" y="286638"/>
                </a:lnTo>
                <a:lnTo>
                  <a:pt x="1074479" y="284730"/>
                </a:lnTo>
                <a:lnTo>
                  <a:pt x="1029081" y="255904"/>
                </a:lnTo>
                <a:lnTo>
                  <a:pt x="1010904" y="219678"/>
                </a:lnTo>
                <a:lnTo>
                  <a:pt x="1004824" y="172592"/>
                </a:lnTo>
                <a:lnTo>
                  <a:pt x="1006465" y="147520"/>
                </a:lnTo>
                <a:lnTo>
                  <a:pt x="1019557" y="104138"/>
                </a:lnTo>
                <a:lnTo>
                  <a:pt x="1044961" y="70850"/>
                </a:lnTo>
                <a:lnTo>
                  <a:pt x="1097915" y="51562"/>
                </a:lnTo>
                <a:lnTo>
                  <a:pt x="1170063" y="51562"/>
                </a:lnTo>
                <a:lnTo>
                  <a:pt x="1184275" y="22987"/>
                </a:lnTo>
                <a:lnTo>
                  <a:pt x="1166010" y="12965"/>
                </a:lnTo>
                <a:lnTo>
                  <a:pt x="1144936" y="5778"/>
                </a:lnTo>
                <a:lnTo>
                  <a:pt x="1121052" y="1448"/>
                </a:lnTo>
                <a:lnTo>
                  <a:pt x="1094359" y="0"/>
                </a:lnTo>
                <a:close/>
              </a:path>
              <a:path w="2487295" h="338455">
                <a:moveTo>
                  <a:pt x="1165987" y="253618"/>
                </a:moveTo>
                <a:lnTo>
                  <a:pt x="1151677" y="268100"/>
                </a:lnTo>
                <a:lnTo>
                  <a:pt x="1134856" y="278415"/>
                </a:lnTo>
                <a:lnTo>
                  <a:pt x="1115534" y="284587"/>
                </a:lnTo>
                <a:lnTo>
                  <a:pt x="1093724" y="286638"/>
                </a:lnTo>
                <a:lnTo>
                  <a:pt x="1185047" y="286638"/>
                </a:lnTo>
                <a:lnTo>
                  <a:pt x="1165987" y="253618"/>
                </a:lnTo>
                <a:close/>
              </a:path>
              <a:path w="2487295" h="338455">
                <a:moveTo>
                  <a:pt x="1170063" y="51562"/>
                </a:moveTo>
                <a:lnTo>
                  <a:pt x="1097915" y="51562"/>
                </a:lnTo>
                <a:lnTo>
                  <a:pt x="1117965" y="52776"/>
                </a:lnTo>
                <a:lnTo>
                  <a:pt x="1135062" y="56419"/>
                </a:lnTo>
                <a:lnTo>
                  <a:pt x="1149207" y="62491"/>
                </a:lnTo>
                <a:lnTo>
                  <a:pt x="1160399" y="70992"/>
                </a:lnTo>
                <a:lnTo>
                  <a:pt x="1170063" y="51562"/>
                </a:lnTo>
                <a:close/>
              </a:path>
            </a:pathLst>
          </a:custGeom>
          <a:solidFill>
            <a:srgbClr val="864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4629" y="878586"/>
            <a:ext cx="101345" cy="109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6968" y="830072"/>
            <a:ext cx="238760" cy="332105"/>
          </a:xfrm>
          <a:custGeom>
            <a:avLst/>
            <a:gdLst/>
            <a:ahLst/>
            <a:cxnLst/>
            <a:rect l="l" t="t" r="r" b="b"/>
            <a:pathLst>
              <a:path w="238759" h="332105">
                <a:moveTo>
                  <a:pt x="0" y="0"/>
                </a:moveTo>
                <a:lnTo>
                  <a:pt x="27939" y="0"/>
                </a:lnTo>
                <a:lnTo>
                  <a:pt x="182499" y="197357"/>
                </a:lnTo>
                <a:lnTo>
                  <a:pt x="182499" y="0"/>
                </a:lnTo>
                <a:lnTo>
                  <a:pt x="238251" y="0"/>
                </a:lnTo>
                <a:lnTo>
                  <a:pt x="238251" y="331597"/>
                </a:lnTo>
                <a:lnTo>
                  <a:pt x="214629" y="331597"/>
                </a:lnTo>
                <a:lnTo>
                  <a:pt x="55879" y="124587"/>
                </a:lnTo>
                <a:lnTo>
                  <a:pt x="5587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11618" y="83007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8" y="0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7492" y="830072"/>
            <a:ext cx="206375" cy="327660"/>
          </a:xfrm>
          <a:custGeom>
            <a:avLst/>
            <a:gdLst/>
            <a:ahLst/>
            <a:cxnLst/>
            <a:rect l="l" t="t" r="r" b="b"/>
            <a:pathLst>
              <a:path w="206375" h="327659">
                <a:moveTo>
                  <a:pt x="0" y="0"/>
                </a:moveTo>
                <a:lnTo>
                  <a:pt x="58038" y="0"/>
                </a:lnTo>
                <a:lnTo>
                  <a:pt x="58038" y="275463"/>
                </a:lnTo>
                <a:lnTo>
                  <a:pt x="205866" y="275463"/>
                </a:lnTo>
                <a:lnTo>
                  <a:pt x="205866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04507" y="830072"/>
            <a:ext cx="206375" cy="327660"/>
          </a:xfrm>
          <a:custGeom>
            <a:avLst/>
            <a:gdLst/>
            <a:ahLst/>
            <a:cxnLst/>
            <a:rect l="l" t="t" r="r" b="b"/>
            <a:pathLst>
              <a:path w="206375" h="327659">
                <a:moveTo>
                  <a:pt x="0" y="0"/>
                </a:moveTo>
                <a:lnTo>
                  <a:pt x="58039" y="0"/>
                </a:lnTo>
                <a:lnTo>
                  <a:pt x="58039" y="275463"/>
                </a:lnTo>
                <a:lnTo>
                  <a:pt x="205867" y="275463"/>
                </a:lnTo>
                <a:lnTo>
                  <a:pt x="205867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9159" y="83007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8" y="0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72251" y="830072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59">
                <a:moveTo>
                  <a:pt x="0" y="0"/>
                </a:moveTo>
                <a:lnTo>
                  <a:pt x="58038" y="0"/>
                </a:lnTo>
                <a:lnTo>
                  <a:pt x="58038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6308" y="830072"/>
            <a:ext cx="238760" cy="332105"/>
          </a:xfrm>
          <a:custGeom>
            <a:avLst/>
            <a:gdLst/>
            <a:ahLst/>
            <a:cxnLst/>
            <a:rect l="l" t="t" r="r" b="b"/>
            <a:pathLst>
              <a:path w="238760" h="332105">
                <a:moveTo>
                  <a:pt x="0" y="0"/>
                </a:moveTo>
                <a:lnTo>
                  <a:pt x="27939" y="0"/>
                </a:lnTo>
                <a:lnTo>
                  <a:pt x="182499" y="197357"/>
                </a:lnTo>
                <a:lnTo>
                  <a:pt x="182499" y="0"/>
                </a:lnTo>
                <a:lnTo>
                  <a:pt x="238251" y="0"/>
                </a:lnTo>
                <a:lnTo>
                  <a:pt x="238251" y="331597"/>
                </a:lnTo>
                <a:lnTo>
                  <a:pt x="214629" y="331597"/>
                </a:lnTo>
                <a:lnTo>
                  <a:pt x="55879" y="124587"/>
                </a:lnTo>
                <a:lnTo>
                  <a:pt x="5587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05703" y="830072"/>
            <a:ext cx="208915" cy="327660"/>
          </a:xfrm>
          <a:custGeom>
            <a:avLst/>
            <a:gdLst/>
            <a:ahLst/>
            <a:cxnLst/>
            <a:rect l="l" t="t" r="r" b="b"/>
            <a:pathLst>
              <a:path w="208914" h="327659">
                <a:moveTo>
                  <a:pt x="0" y="0"/>
                </a:moveTo>
                <a:lnTo>
                  <a:pt x="208787" y="0"/>
                </a:lnTo>
                <a:lnTo>
                  <a:pt x="208787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66116" y="128142"/>
                </a:lnTo>
                <a:lnTo>
                  <a:pt x="166116" y="177545"/>
                </a:lnTo>
                <a:lnTo>
                  <a:pt x="58038" y="177545"/>
                </a:lnTo>
                <a:lnTo>
                  <a:pt x="58038" y="275463"/>
                </a:lnTo>
                <a:lnTo>
                  <a:pt x="206375" y="275463"/>
                </a:lnTo>
                <a:lnTo>
                  <a:pt x="206375" y="327151"/>
                </a:lnTo>
                <a:lnTo>
                  <a:pt x="0" y="32715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37479" y="827913"/>
            <a:ext cx="217170" cy="329565"/>
          </a:xfrm>
          <a:custGeom>
            <a:avLst/>
            <a:gdLst/>
            <a:ahLst/>
            <a:cxnLst/>
            <a:rect l="l" t="t" r="r" b="b"/>
            <a:pathLst>
              <a:path w="217170" h="329565">
                <a:moveTo>
                  <a:pt x="67945" y="0"/>
                </a:moveTo>
                <a:lnTo>
                  <a:pt x="134969" y="5921"/>
                </a:lnTo>
                <a:lnTo>
                  <a:pt x="181229" y="23749"/>
                </a:lnTo>
                <a:lnTo>
                  <a:pt x="208089" y="54213"/>
                </a:lnTo>
                <a:lnTo>
                  <a:pt x="217043" y="97916"/>
                </a:lnTo>
                <a:lnTo>
                  <a:pt x="208756" y="147163"/>
                </a:lnTo>
                <a:lnTo>
                  <a:pt x="183896" y="182324"/>
                </a:lnTo>
                <a:lnTo>
                  <a:pt x="142462" y="203412"/>
                </a:lnTo>
                <a:lnTo>
                  <a:pt x="84455" y="210438"/>
                </a:lnTo>
                <a:lnTo>
                  <a:pt x="79095" y="210343"/>
                </a:lnTo>
                <a:lnTo>
                  <a:pt x="72913" y="210058"/>
                </a:lnTo>
                <a:lnTo>
                  <a:pt x="65899" y="209581"/>
                </a:lnTo>
                <a:lnTo>
                  <a:pt x="58039" y="208914"/>
                </a:lnTo>
                <a:lnTo>
                  <a:pt x="58039" y="329311"/>
                </a:lnTo>
                <a:lnTo>
                  <a:pt x="0" y="329311"/>
                </a:lnTo>
                <a:lnTo>
                  <a:pt x="0" y="2412"/>
                </a:lnTo>
                <a:lnTo>
                  <a:pt x="26029" y="1339"/>
                </a:lnTo>
                <a:lnTo>
                  <a:pt x="46021" y="587"/>
                </a:lnTo>
                <a:lnTo>
                  <a:pt x="59989" y="144"/>
                </a:lnTo>
                <a:lnTo>
                  <a:pt x="679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26146" y="824483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822" y="0"/>
                </a:moveTo>
                <a:lnTo>
                  <a:pt x="126305" y="1331"/>
                </a:lnTo>
                <a:lnTo>
                  <a:pt x="149002" y="5318"/>
                </a:lnTo>
                <a:lnTo>
                  <a:pt x="167937" y="11947"/>
                </a:lnTo>
                <a:lnTo>
                  <a:pt x="183133" y="21208"/>
                </a:lnTo>
                <a:lnTo>
                  <a:pt x="165480" y="71246"/>
                </a:lnTo>
                <a:lnTo>
                  <a:pt x="149953" y="61672"/>
                </a:lnTo>
                <a:lnTo>
                  <a:pt x="134032" y="54848"/>
                </a:lnTo>
                <a:lnTo>
                  <a:pt x="117707" y="50762"/>
                </a:lnTo>
                <a:lnTo>
                  <a:pt x="100964" y="49402"/>
                </a:lnTo>
                <a:lnTo>
                  <a:pt x="91459" y="50067"/>
                </a:lnTo>
                <a:lnTo>
                  <a:pt x="59491" y="79428"/>
                </a:lnTo>
                <a:lnTo>
                  <a:pt x="58800" y="87502"/>
                </a:lnTo>
                <a:lnTo>
                  <a:pt x="62684" y="101740"/>
                </a:lnTo>
                <a:lnTo>
                  <a:pt x="74342" y="116252"/>
                </a:lnTo>
                <a:lnTo>
                  <a:pt x="93787" y="131026"/>
                </a:lnTo>
                <a:lnTo>
                  <a:pt x="121030" y="146050"/>
                </a:lnTo>
                <a:lnTo>
                  <a:pt x="136290" y="153906"/>
                </a:lnTo>
                <a:lnTo>
                  <a:pt x="149288" y="161464"/>
                </a:lnTo>
                <a:lnTo>
                  <a:pt x="181165" y="190245"/>
                </a:lnTo>
                <a:lnTo>
                  <a:pt x="196215" y="226091"/>
                </a:lnTo>
                <a:lnTo>
                  <a:pt x="198120" y="247141"/>
                </a:lnTo>
                <a:lnTo>
                  <a:pt x="196147" y="266166"/>
                </a:lnTo>
                <a:lnTo>
                  <a:pt x="166750" y="312546"/>
                </a:lnTo>
                <a:lnTo>
                  <a:pt x="130000" y="331803"/>
                </a:lnTo>
                <a:lnTo>
                  <a:pt x="82676" y="338200"/>
                </a:lnTo>
                <a:lnTo>
                  <a:pt x="60364" y="336724"/>
                </a:lnTo>
                <a:lnTo>
                  <a:pt x="39147" y="332295"/>
                </a:lnTo>
                <a:lnTo>
                  <a:pt x="19026" y="324913"/>
                </a:lnTo>
                <a:lnTo>
                  <a:pt x="0" y="314578"/>
                </a:lnTo>
                <a:lnTo>
                  <a:pt x="21462" y="262636"/>
                </a:lnTo>
                <a:lnTo>
                  <a:pt x="38611" y="273137"/>
                </a:lnTo>
                <a:lnTo>
                  <a:pt x="55594" y="280638"/>
                </a:lnTo>
                <a:lnTo>
                  <a:pt x="72433" y="285138"/>
                </a:lnTo>
                <a:lnTo>
                  <a:pt x="89153" y="286638"/>
                </a:lnTo>
                <a:lnTo>
                  <a:pt x="111490" y="284420"/>
                </a:lnTo>
                <a:lnTo>
                  <a:pt x="127444" y="277749"/>
                </a:lnTo>
                <a:lnTo>
                  <a:pt x="137017" y="266600"/>
                </a:lnTo>
                <a:lnTo>
                  <a:pt x="140207" y="250951"/>
                </a:lnTo>
                <a:lnTo>
                  <a:pt x="139465" y="242667"/>
                </a:lnTo>
                <a:lnTo>
                  <a:pt x="109743" y="202961"/>
                </a:lnTo>
                <a:lnTo>
                  <a:pt x="61245" y="176016"/>
                </a:lnTo>
                <a:lnTo>
                  <a:pt x="47053" y="167814"/>
                </a:lnTo>
                <a:lnTo>
                  <a:pt x="16303" y="140700"/>
                </a:lnTo>
                <a:lnTo>
                  <a:pt x="1192" y="97966"/>
                </a:lnTo>
                <a:lnTo>
                  <a:pt x="761" y="88011"/>
                </a:lnTo>
                <a:lnTo>
                  <a:pt x="2500" y="69846"/>
                </a:lnTo>
                <a:lnTo>
                  <a:pt x="28575" y="25018"/>
                </a:lnTo>
                <a:lnTo>
                  <a:pt x="79063" y="1569"/>
                </a:lnTo>
                <a:lnTo>
                  <a:pt x="9982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1978" y="824483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20" h="338455">
                <a:moveTo>
                  <a:pt x="149860" y="0"/>
                </a:moveTo>
                <a:lnTo>
                  <a:pt x="176553" y="1448"/>
                </a:lnTo>
                <a:lnTo>
                  <a:pt x="200437" y="5778"/>
                </a:lnTo>
                <a:lnTo>
                  <a:pt x="221511" y="12965"/>
                </a:lnTo>
                <a:lnTo>
                  <a:pt x="239775" y="22987"/>
                </a:lnTo>
                <a:lnTo>
                  <a:pt x="215900" y="70992"/>
                </a:lnTo>
                <a:lnTo>
                  <a:pt x="204708" y="62491"/>
                </a:lnTo>
                <a:lnTo>
                  <a:pt x="190563" y="56419"/>
                </a:lnTo>
                <a:lnTo>
                  <a:pt x="173466" y="52776"/>
                </a:lnTo>
                <a:lnTo>
                  <a:pt x="153416" y="51562"/>
                </a:lnTo>
                <a:lnTo>
                  <a:pt x="133939" y="53705"/>
                </a:lnTo>
                <a:lnTo>
                  <a:pt x="86487" y="85851"/>
                </a:lnTo>
                <a:lnTo>
                  <a:pt x="66881" y="124698"/>
                </a:lnTo>
                <a:lnTo>
                  <a:pt x="60325" y="172592"/>
                </a:lnTo>
                <a:lnTo>
                  <a:pt x="61847" y="197504"/>
                </a:lnTo>
                <a:lnTo>
                  <a:pt x="73987" y="239137"/>
                </a:lnTo>
                <a:lnTo>
                  <a:pt x="97682" y="269386"/>
                </a:lnTo>
                <a:lnTo>
                  <a:pt x="149225" y="286638"/>
                </a:lnTo>
                <a:lnTo>
                  <a:pt x="171035" y="284587"/>
                </a:lnTo>
                <a:lnTo>
                  <a:pt x="190357" y="278415"/>
                </a:lnTo>
                <a:lnTo>
                  <a:pt x="207178" y="268100"/>
                </a:lnTo>
                <a:lnTo>
                  <a:pt x="221487" y="253618"/>
                </a:lnTo>
                <a:lnTo>
                  <a:pt x="248538" y="300481"/>
                </a:lnTo>
                <a:lnTo>
                  <a:pt x="228732" y="316984"/>
                </a:lnTo>
                <a:lnTo>
                  <a:pt x="204771" y="328771"/>
                </a:lnTo>
                <a:lnTo>
                  <a:pt x="176690" y="335843"/>
                </a:lnTo>
                <a:lnTo>
                  <a:pt x="144525" y="338200"/>
                </a:lnTo>
                <a:lnTo>
                  <a:pt x="112142" y="335389"/>
                </a:lnTo>
                <a:lnTo>
                  <a:pt x="58854" y="312858"/>
                </a:lnTo>
                <a:lnTo>
                  <a:pt x="21377" y="268567"/>
                </a:lnTo>
                <a:lnTo>
                  <a:pt x="2379" y="207087"/>
                </a:lnTo>
                <a:lnTo>
                  <a:pt x="0" y="170179"/>
                </a:lnTo>
                <a:lnTo>
                  <a:pt x="2641" y="135385"/>
                </a:lnTo>
                <a:lnTo>
                  <a:pt x="23735" y="74703"/>
                </a:lnTo>
                <a:lnTo>
                  <a:pt x="64670" y="27431"/>
                </a:lnTo>
                <a:lnTo>
                  <a:pt x="118494" y="3048"/>
                </a:lnTo>
                <a:lnTo>
                  <a:pt x="1498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940" y="1629537"/>
            <a:ext cx="8303260" cy="21063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437"/>
              <a:buFont typeface="Courier New" panose="02070309020205020404" pitchFamily="49" charset="0"/>
              <a:buChar char="o"/>
              <a:tabLst>
                <a:tab pos="389255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Hypersensitivity</a:t>
            </a:r>
          </a:p>
          <a:p>
            <a:pPr marL="469900" marR="5080" indent="-457200">
              <a:lnSpc>
                <a:spcPct val="100000"/>
              </a:lnSpc>
              <a:spcBef>
                <a:spcPts val="2400"/>
              </a:spcBef>
              <a:buClr>
                <a:srgbClr val="B03E9A"/>
              </a:buClr>
              <a:buSzPct val="73437"/>
              <a:buFont typeface="Courier New" panose="02070309020205020404" pitchFamily="49" charset="0"/>
              <a:buChar char="o"/>
              <a:tabLst>
                <a:tab pos="389255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Convulsions with high doses 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renal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marL="469900" indent="-457200">
              <a:lnSpc>
                <a:spcPct val="100000"/>
              </a:lnSpc>
              <a:spcBef>
                <a:spcPts val="2405"/>
              </a:spcBef>
              <a:buClr>
                <a:srgbClr val="B03E9A"/>
              </a:buClr>
              <a:buSzPct val="73437"/>
              <a:buFont typeface="Courier New" panose="02070309020205020404" pitchFamily="49" charset="0"/>
              <a:buChar char="o"/>
              <a:tabLst>
                <a:tab pos="389255" algn="l"/>
              </a:tabLst>
            </a:pP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sz="3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186" y="319150"/>
            <a:ext cx="6622808" cy="302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76170" y="808227"/>
            <a:ext cx="2875153" cy="302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4642" y="1576251"/>
            <a:ext cx="5857240" cy="4115870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>
            <a:defPPr>
              <a:defRPr lang="en-SA"/>
            </a:defPPr>
            <a:lvl1pPr marL="12700">
              <a:lnSpc>
                <a:spcPct val="100000"/>
              </a:lnSpc>
              <a:spcBef>
                <a:spcPts val="1895"/>
              </a:spcBef>
              <a:defRPr sz="2550" spc="40">
                <a:solidFill>
                  <a:srgbClr val="B03E9A"/>
                </a:solidFill>
                <a:latin typeface="Arial"/>
                <a:cs typeface="Arial"/>
              </a:defRPr>
            </a:lvl1pPr>
          </a:lstStyle>
          <a:p>
            <a:pPr marL="469900" indent="-457200">
              <a:buFont typeface="Arial" panose="020B0604020202020204" pitchFamily="34" charset="0"/>
              <a:buChar char="•"/>
            </a:pPr>
            <a:r>
              <a:rPr sz="3600" dirty="0">
                <a:solidFill>
                  <a:schemeClr val="tx1"/>
                </a:solidFill>
              </a:rPr>
              <a:t>Macrolides e.g. </a:t>
            </a:r>
            <a:endParaRPr lang="en-US" sz="36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sz="2800" dirty="0">
                <a:solidFill>
                  <a:schemeClr val="tx1"/>
                </a:solidFill>
              </a:rPr>
              <a:t>Azithromycin</a:t>
            </a:r>
          </a:p>
          <a:p>
            <a:pPr marL="469900" indent="-457200">
              <a:buFont typeface="Arial" panose="020B0604020202020204" pitchFamily="34" charset="0"/>
              <a:buChar char="•"/>
            </a:pPr>
            <a:r>
              <a:rPr sz="3600" dirty="0">
                <a:solidFill>
                  <a:schemeClr val="tx1"/>
                </a:solidFill>
              </a:rPr>
              <a:t>Tetracyclines e.g. </a:t>
            </a:r>
            <a:endParaRPr lang="en-US" sz="36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sz="2800" dirty="0">
                <a:solidFill>
                  <a:schemeClr val="tx1"/>
                </a:solidFill>
              </a:rPr>
              <a:t>doxycycline</a:t>
            </a:r>
          </a:p>
          <a:p>
            <a:pPr marL="469900" indent="-457200">
              <a:buFont typeface="Arial" panose="020B0604020202020204" pitchFamily="34" charset="0"/>
              <a:buChar char="•"/>
            </a:pPr>
            <a:r>
              <a:rPr sz="3600" dirty="0">
                <a:solidFill>
                  <a:schemeClr val="tx1"/>
                </a:solidFill>
              </a:rPr>
              <a:t>Cephalosporins</a:t>
            </a:r>
            <a:endParaRPr lang="en-US" sz="36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sz="2800" dirty="0">
                <a:solidFill>
                  <a:schemeClr val="tx1"/>
                </a:solidFill>
              </a:rPr>
              <a:t>Ceftriaxone </a:t>
            </a: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sz="2800" dirty="0">
                <a:solidFill>
                  <a:schemeClr val="tx1"/>
                </a:solidFill>
              </a:rPr>
              <a:t>cefixime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8362950" cy="798192"/>
          </a:xfrm>
          <a:prstGeom prst="rect">
            <a:avLst/>
          </a:prstGeom>
        </p:spPr>
        <p:txBody>
          <a:bodyPr vert="horz" wrap="square" lIns="0" tIns="150393" rIns="0" bIns="0" rtlCol="0">
            <a:spAutoFit/>
          </a:bodyPr>
          <a:lstStyle/>
          <a:p>
            <a:pPr marL="356235" marR="5080" indent="-273050">
              <a:lnSpc>
                <a:spcPct val="100000"/>
              </a:lnSpc>
              <a:spcBef>
                <a:spcPts val="100"/>
              </a:spcBef>
            </a:pP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Inhibit bacterial protein synthesis by</a:t>
            </a:r>
            <a:r>
              <a:rPr lang="en-US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reversibly</a:t>
            </a:r>
            <a:r>
              <a:rPr lang="en-US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binding to 30S bacterial</a:t>
            </a:r>
            <a:r>
              <a:rPr lang="en-US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ribosomal subunits.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0300" y="3176366"/>
            <a:ext cx="4343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SA"/>
            </a:defPPr>
            <a:lvl1pPr marL="12700">
              <a:lnSpc>
                <a:spcPct val="100000"/>
              </a:lnSpc>
              <a:spcBef>
                <a:spcPts val="100"/>
              </a:spcBef>
              <a:defRPr sz="2600" spc="525">
                <a:solidFill>
                  <a:srgbClr val="B03E9A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sz="3200" b="1" dirty="0">
                <a:solidFill>
                  <a:srgbClr val="FF0000"/>
                </a:solidFill>
              </a:rPr>
              <a:t>Bacteriostatic</a:t>
            </a:r>
          </a:p>
        </p:txBody>
      </p:sp>
      <p:sp>
        <p:nvSpPr>
          <p:cNvPr id="4" name="object 4"/>
          <p:cNvSpPr/>
          <p:nvPr/>
        </p:nvSpPr>
        <p:spPr>
          <a:xfrm>
            <a:off x="2292476" y="665606"/>
            <a:ext cx="3801363" cy="310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8176" y="451358"/>
            <a:ext cx="3801363" cy="310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838073"/>
            <a:ext cx="6234430" cy="4124206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R="3638550" algn="ctr">
              <a:lnSpc>
                <a:spcPct val="100000"/>
              </a:lnSpc>
              <a:spcBef>
                <a:spcPts val="2080"/>
              </a:spcBef>
            </a:pPr>
            <a:r>
              <a:rPr sz="3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Doxycycline</a:t>
            </a:r>
            <a:endParaRPr sz="3600" dirty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1980"/>
              </a:spcBef>
              <a:buFont typeface="Arial" panose="020B0604020202020204" pitchFamily="34" charset="0"/>
              <a:buChar char="•"/>
            </a:pPr>
            <a:r>
              <a:rPr sz="3200" spc="80" dirty="0">
                <a:latin typeface="Times New Roman"/>
                <a:cs typeface="Times New Roman"/>
              </a:rPr>
              <a:t>Given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orally</a:t>
            </a:r>
            <a:endParaRPr sz="3200" dirty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2760"/>
              </a:spcBef>
              <a:buFont typeface="Arial" panose="020B0604020202020204" pitchFamily="34" charset="0"/>
              <a:buChar char="•"/>
            </a:pPr>
            <a:r>
              <a:rPr sz="3200" spc="-55" dirty="0">
                <a:latin typeface="Times New Roman"/>
                <a:cs typeface="Times New Roman"/>
              </a:rPr>
              <a:t>Well </a:t>
            </a:r>
            <a:r>
              <a:rPr sz="3200" spc="-5" dirty="0">
                <a:latin typeface="Times New Roman"/>
                <a:cs typeface="Times New Roman"/>
              </a:rPr>
              <a:t>absorbed</a:t>
            </a:r>
            <a:r>
              <a:rPr sz="3200" spc="-3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orally</a:t>
            </a:r>
            <a:endParaRPr sz="3200" dirty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2765"/>
              </a:spcBef>
              <a:buFont typeface="Arial" panose="020B0604020202020204" pitchFamily="34" charset="0"/>
              <a:buChar char="•"/>
            </a:pPr>
            <a:r>
              <a:rPr sz="3200" spc="105" dirty="0">
                <a:latin typeface="Times New Roman"/>
                <a:cs typeface="Times New Roman"/>
              </a:rPr>
              <a:t>Long</a:t>
            </a:r>
            <a:r>
              <a:rPr sz="3200" spc="-5" dirty="0">
                <a:latin typeface="Times New Roman"/>
                <a:cs typeface="Times New Roman"/>
              </a:rPr>
              <a:t> acting</a:t>
            </a:r>
            <a:endParaRPr sz="3200" dirty="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2760"/>
              </a:spcBef>
              <a:buFont typeface="Arial" panose="020B0604020202020204" pitchFamily="34" charset="0"/>
              <a:buChar char="•"/>
              <a:tabLst>
                <a:tab pos="1948180" algn="l"/>
              </a:tabLst>
            </a:pPr>
            <a:r>
              <a:rPr sz="3200" spc="125" dirty="0">
                <a:latin typeface="Times New Roman"/>
                <a:cs typeface="Times New Roman"/>
              </a:rPr>
              <a:t>100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mg	</a:t>
            </a:r>
            <a:r>
              <a:rPr sz="3200" spc="-5" dirty="0">
                <a:latin typeface="Times New Roman"/>
                <a:cs typeface="Times New Roman"/>
              </a:rPr>
              <a:t>BID daily </a:t>
            </a:r>
            <a:r>
              <a:rPr sz="3200" dirty="0">
                <a:latin typeface="Times New Roman"/>
                <a:cs typeface="Times New Roman"/>
              </a:rPr>
              <a:t>for 14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days.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558" y="517144"/>
            <a:ext cx="832485" cy="319405"/>
          </a:xfrm>
          <a:custGeom>
            <a:avLst/>
            <a:gdLst/>
            <a:ahLst/>
            <a:cxnLst/>
            <a:rect l="l" t="t" r="r" b="b"/>
            <a:pathLst>
              <a:path w="832485" h="319405">
                <a:moveTo>
                  <a:pt x="475018" y="0"/>
                </a:moveTo>
                <a:lnTo>
                  <a:pt x="420662" y="11414"/>
                </a:lnTo>
                <a:lnTo>
                  <a:pt x="378459" y="45592"/>
                </a:lnTo>
                <a:lnTo>
                  <a:pt x="351382" y="96250"/>
                </a:lnTo>
                <a:lnTo>
                  <a:pt x="342353" y="157098"/>
                </a:lnTo>
                <a:lnTo>
                  <a:pt x="344425" y="192815"/>
                </a:lnTo>
                <a:lnTo>
                  <a:pt x="361004" y="252200"/>
                </a:lnTo>
                <a:lnTo>
                  <a:pt x="393906" y="294846"/>
                </a:lnTo>
                <a:lnTo>
                  <a:pt x="441555" y="316563"/>
                </a:lnTo>
                <a:lnTo>
                  <a:pt x="470814" y="319277"/>
                </a:lnTo>
                <a:lnTo>
                  <a:pt x="502682" y="316539"/>
                </a:lnTo>
                <a:lnTo>
                  <a:pt x="530696" y="308324"/>
                </a:lnTo>
                <a:lnTo>
                  <a:pt x="554855" y="294632"/>
                </a:lnTo>
                <a:lnTo>
                  <a:pt x="575157" y="275463"/>
                </a:lnTo>
                <a:lnTo>
                  <a:pt x="578413" y="270636"/>
                </a:lnTo>
                <a:lnTo>
                  <a:pt x="470814" y="270636"/>
                </a:lnTo>
                <a:lnTo>
                  <a:pt x="454374" y="268779"/>
                </a:lnTo>
                <a:lnTo>
                  <a:pt x="417525" y="240918"/>
                </a:lnTo>
                <a:lnTo>
                  <a:pt x="403791" y="205104"/>
                </a:lnTo>
                <a:lnTo>
                  <a:pt x="399211" y="157098"/>
                </a:lnTo>
                <a:lnTo>
                  <a:pt x="400435" y="133520"/>
                </a:lnTo>
                <a:lnTo>
                  <a:pt x="410227" y="93983"/>
                </a:lnTo>
                <a:lnTo>
                  <a:pt x="442644" y="55975"/>
                </a:lnTo>
                <a:lnTo>
                  <a:pt x="475018" y="48640"/>
                </a:lnTo>
                <a:lnTo>
                  <a:pt x="581716" y="48640"/>
                </a:lnTo>
                <a:lnTo>
                  <a:pt x="576732" y="41275"/>
                </a:lnTo>
                <a:lnTo>
                  <a:pt x="557189" y="23199"/>
                </a:lnTo>
                <a:lnTo>
                  <a:pt x="533723" y="10302"/>
                </a:lnTo>
                <a:lnTo>
                  <a:pt x="506334" y="2573"/>
                </a:lnTo>
                <a:lnTo>
                  <a:pt x="475018" y="0"/>
                </a:lnTo>
                <a:close/>
              </a:path>
              <a:path w="832485" h="319405">
                <a:moveTo>
                  <a:pt x="581716" y="48640"/>
                </a:moveTo>
                <a:lnTo>
                  <a:pt x="475018" y="48640"/>
                </a:lnTo>
                <a:lnTo>
                  <a:pt x="510029" y="55425"/>
                </a:lnTo>
                <a:lnTo>
                  <a:pt x="535036" y="75771"/>
                </a:lnTo>
                <a:lnTo>
                  <a:pt x="550039" y="109666"/>
                </a:lnTo>
                <a:lnTo>
                  <a:pt x="555040" y="157098"/>
                </a:lnTo>
                <a:lnTo>
                  <a:pt x="553692" y="183153"/>
                </a:lnTo>
                <a:lnTo>
                  <a:pt x="542905" y="225357"/>
                </a:lnTo>
                <a:lnTo>
                  <a:pt x="507006" y="263334"/>
                </a:lnTo>
                <a:lnTo>
                  <a:pt x="470814" y="270636"/>
                </a:lnTo>
                <a:lnTo>
                  <a:pt x="578413" y="270636"/>
                </a:lnTo>
                <a:lnTo>
                  <a:pt x="591235" y="251628"/>
                </a:lnTo>
                <a:lnTo>
                  <a:pt x="602721" y="223948"/>
                </a:lnTo>
                <a:lnTo>
                  <a:pt x="609613" y="192434"/>
                </a:lnTo>
                <a:lnTo>
                  <a:pt x="611911" y="157098"/>
                </a:lnTo>
                <a:lnTo>
                  <a:pt x="609711" y="121927"/>
                </a:lnTo>
                <a:lnTo>
                  <a:pt x="603113" y="90900"/>
                </a:lnTo>
                <a:lnTo>
                  <a:pt x="592119" y="64015"/>
                </a:lnTo>
                <a:lnTo>
                  <a:pt x="581716" y="48640"/>
                </a:lnTo>
                <a:close/>
              </a:path>
              <a:path w="832485" h="319405">
                <a:moveTo>
                  <a:pt x="174104" y="5460"/>
                </a:moveTo>
                <a:lnTo>
                  <a:pt x="119341" y="5460"/>
                </a:lnTo>
                <a:lnTo>
                  <a:pt x="119341" y="313943"/>
                </a:lnTo>
                <a:lnTo>
                  <a:pt x="313512" y="313943"/>
                </a:lnTo>
                <a:lnTo>
                  <a:pt x="313512" y="265302"/>
                </a:lnTo>
                <a:lnTo>
                  <a:pt x="174104" y="265302"/>
                </a:lnTo>
                <a:lnTo>
                  <a:pt x="174104" y="5460"/>
                </a:lnTo>
                <a:close/>
              </a:path>
              <a:path w="832485" h="319405">
                <a:moveTo>
                  <a:pt x="54762" y="5460"/>
                </a:moveTo>
                <a:lnTo>
                  <a:pt x="0" y="5460"/>
                </a:lnTo>
                <a:lnTo>
                  <a:pt x="0" y="313943"/>
                </a:lnTo>
                <a:lnTo>
                  <a:pt x="54762" y="313943"/>
                </a:lnTo>
                <a:lnTo>
                  <a:pt x="54762" y="5460"/>
                </a:lnTo>
                <a:close/>
              </a:path>
              <a:path w="832485" h="319405">
                <a:moveTo>
                  <a:pt x="665835" y="247903"/>
                </a:moveTo>
                <a:lnTo>
                  <a:pt x="645629" y="296925"/>
                </a:lnTo>
                <a:lnTo>
                  <a:pt x="663529" y="306687"/>
                </a:lnTo>
                <a:lnTo>
                  <a:pt x="682482" y="313674"/>
                </a:lnTo>
                <a:lnTo>
                  <a:pt x="702487" y="317875"/>
                </a:lnTo>
                <a:lnTo>
                  <a:pt x="723544" y="319277"/>
                </a:lnTo>
                <a:lnTo>
                  <a:pt x="747129" y="317755"/>
                </a:lnTo>
                <a:lnTo>
                  <a:pt x="786795" y="305615"/>
                </a:lnTo>
                <a:lnTo>
                  <a:pt x="823025" y="270636"/>
                </a:lnTo>
                <a:lnTo>
                  <a:pt x="729653" y="270636"/>
                </a:lnTo>
                <a:lnTo>
                  <a:pt x="713898" y="269210"/>
                </a:lnTo>
                <a:lnTo>
                  <a:pt x="698011" y="264937"/>
                </a:lnTo>
                <a:lnTo>
                  <a:pt x="681990" y="257831"/>
                </a:lnTo>
                <a:lnTo>
                  <a:pt x="665835" y="247903"/>
                </a:lnTo>
                <a:close/>
              </a:path>
              <a:path w="832485" h="319405">
                <a:moveTo>
                  <a:pt x="739775" y="253"/>
                </a:moveTo>
                <a:lnTo>
                  <a:pt x="686512" y="13487"/>
                </a:lnTo>
                <a:lnTo>
                  <a:pt x="652806" y="50418"/>
                </a:lnTo>
                <a:lnTo>
                  <a:pt x="646252" y="83184"/>
                </a:lnTo>
                <a:lnTo>
                  <a:pt x="646666" y="92571"/>
                </a:lnTo>
                <a:lnTo>
                  <a:pt x="660944" y="132857"/>
                </a:lnTo>
                <a:lnTo>
                  <a:pt x="689952" y="158448"/>
                </a:lnTo>
                <a:lnTo>
                  <a:pt x="719645" y="174625"/>
                </a:lnTo>
                <a:lnTo>
                  <a:pt x="735896" y="183342"/>
                </a:lnTo>
                <a:lnTo>
                  <a:pt x="766444" y="206755"/>
                </a:lnTo>
                <a:lnTo>
                  <a:pt x="777875" y="236854"/>
                </a:lnTo>
                <a:lnTo>
                  <a:pt x="774853" y="251616"/>
                </a:lnTo>
                <a:lnTo>
                  <a:pt x="765798" y="262175"/>
                </a:lnTo>
                <a:lnTo>
                  <a:pt x="750726" y="268519"/>
                </a:lnTo>
                <a:lnTo>
                  <a:pt x="729653" y="270636"/>
                </a:lnTo>
                <a:lnTo>
                  <a:pt x="823025" y="270636"/>
                </a:lnTo>
                <a:lnTo>
                  <a:pt x="825007" y="267493"/>
                </a:lnTo>
                <a:lnTo>
                  <a:pt x="830522" y="251229"/>
                </a:lnTo>
                <a:lnTo>
                  <a:pt x="832357" y="233298"/>
                </a:lnTo>
                <a:lnTo>
                  <a:pt x="831925" y="223154"/>
                </a:lnTo>
                <a:lnTo>
                  <a:pt x="816498" y="179673"/>
                </a:lnTo>
                <a:lnTo>
                  <a:pt x="786399" y="152511"/>
                </a:lnTo>
                <a:lnTo>
                  <a:pt x="759713" y="137921"/>
                </a:lnTo>
                <a:lnTo>
                  <a:pt x="734040" y="123755"/>
                </a:lnTo>
                <a:lnTo>
                  <a:pt x="715695" y="109839"/>
                </a:lnTo>
                <a:lnTo>
                  <a:pt x="704685" y="96184"/>
                </a:lnTo>
                <a:lnTo>
                  <a:pt x="701014" y="82803"/>
                </a:lnTo>
                <a:lnTo>
                  <a:pt x="701664" y="75164"/>
                </a:lnTo>
                <a:lnTo>
                  <a:pt x="731861" y="47357"/>
                </a:lnTo>
                <a:lnTo>
                  <a:pt x="740791" y="46735"/>
                </a:lnTo>
                <a:lnTo>
                  <a:pt x="808913" y="46735"/>
                </a:lnTo>
                <a:lnTo>
                  <a:pt x="818260" y="20192"/>
                </a:lnTo>
                <a:lnTo>
                  <a:pt x="803997" y="11451"/>
                </a:lnTo>
                <a:lnTo>
                  <a:pt x="786161" y="5222"/>
                </a:lnTo>
                <a:lnTo>
                  <a:pt x="764754" y="1494"/>
                </a:lnTo>
                <a:lnTo>
                  <a:pt x="739775" y="253"/>
                </a:lnTo>
                <a:close/>
              </a:path>
              <a:path w="832485" h="319405">
                <a:moveTo>
                  <a:pt x="808913" y="46735"/>
                </a:moveTo>
                <a:lnTo>
                  <a:pt x="740791" y="46735"/>
                </a:lnTo>
                <a:lnTo>
                  <a:pt x="756600" y="48023"/>
                </a:lnTo>
                <a:lnTo>
                  <a:pt x="772017" y="51895"/>
                </a:lnTo>
                <a:lnTo>
                  <a:pt x="787028" y="58362"/>
                </a:lnTo>
                <a:lnTo>
                  <a:pt x="801624" y="67436"/>
                </a:lnTo>
                <a:lnTo>
                  <a:pt x="808913" y="46735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881" y="564895"/>
            <a:ext cx="157606" cy="223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900" y="522605"/>
            <a:ext cx="194310" cy="308610"/>
          </a:xfrm>
          <a:custGeom>
            <a:avLst/>
            <a:gdLst/>
            <a:ahLst/>
            <a:cxnLst/>
            <a:rect l="l" t="t" r="r" b="b"/>
            <a:pathLst>
              <a:path w="194309" h="308609">
                <a:moveTo>
                  <a:pt x="0" y="0"/>
                </a:moveTo>
                <a:lnTo>
                  <a:pt x="54762" y="0"/>
                </a:lnTo>
                <a:lnTo>
                  <a:pt x="54762" y="259842"/>
                </a:lnTo>
                <a:lnTo>
                  <a:pt x="194170" y="259842"/>
                </a:lnTo>
                <a:lnTo>
                  <a:pt x="194170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558" y="522605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5" h="308609">
                <a:moveTo>
                  <a:pt x="0" y="0"/>
                </a:moveTo>
                <a:lnTo>
                  <a:pt x="54762" y="0"/>
                </a:lnTo>
                <a:lnTo>
                  <a:pt x="54762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1188" y="517398"/>
            <a:ext cx="187325" cy="319405"/>
          </a:xfrm>
          <a:custGeom>
            <a:avLst/>
            <a:gdLst/>
            <a:ahLst/>
            <a:cxnLst/>
            <a:rect l="l" t="t" r="r" b="b"/>
            <a:pathLst>
              <a:path w="187325" h="319405">
                <a:moveTo>
                  <a:pt x="94145" y="0"/>
                </a:moveTo>
                <a:lnTo>
                  <a:pt x="119124" y="1240"/>
                </a:lnTo>
                <a:lnTo>
                  <a:pt x="140531" y="4968"/>
                </a:lnTo>
                <a:lnTo>
                  <a:pt x="158367" y="11197"/>
                </a:lnTo>
                <a:lnTo>
                  <a:pt x="172631" y="19938"/>
                </a:lnTo>
                <a:lnTo>
                  <a:pt x="155994" y="67182"/>
                </a:lnTo>
                <a:lnTo>
                  <a:pt x="141399" y="58108"/>
                </a:lnTo>
                <a:lnTo>
                  <a:pt x="126387" y="51641"/>
                </a:lnTo>
                <a:lnTo>
                  <a:pt x="110970" y="47769"/>
                </a:lnTo>
                <a:lnTo>
                  <a:pt x="95161" y="46481"/>
                </a:lnTo>
                <a:lnTo>
                  <a:pt x="86231" y="47103"/>
                </a:lnTo>
                <a:lnTo>
                  <a:pt x="56034" y="74910"/>
                </a:lnTo>
                <a:lnTo>
                  <a:pt x="55384" y="82550"/>
                </a:lnTo>
                <a:lnTo>
                  <a:pt x="59055" y="95930"/>
                </a:lnTo>
                <a:lnTo>
                  <a:pt x="70065" y="109585"/>
                </a:lnTo>
                <a:lnTo>
                  <a:pt x="88410" y="123501"/>
                </a:lnTo>
                <a:lnTo>
                  <a:pt x="114084" y="137667"/>
                </a:lnTo>
                <a:lnTo>
                  <a:pt x="128516" y="145123"/>
                </a:lnTo>
                <a:lnTo>
                  <a:pt x="140769" y="152257"/>
                </a:lnTo>
                <a:lnTo>
                  <a:pt x="170868" y="179419"/>
                </a:lnTo>
                <a:lnTo>
                  <a:pt x="186295" y="222900"/>
                </a:lnTo>
                <a:lnTo>
                  <a:pt x="186728" y="233044"/>
                </a:lnTo>
                <a:lnTo>
                  <a:pt x="184892" y="250975"/>
                </a:lnTo>
                <a:lnTo>
                  <a:pt x="157264" y="294766"/>
                </a:lnTo>
                <a:lnTo>
                  <a:pt x="122580" y="312943"/>
                </a:lnTo>
                <a:lnTo>
                  <a:pt x="77914" y="319024"/>
                </a:lnTo>
                <a:lnTo>
                  <a:pt x="56857" y="317621"/>
                </a:lnTo>
                <a:lnTo>
                  <a:pt x="36852" y="313420"/>
                </a:lnTo>
                <a:lnTo>
                  <a:pt x="17899" y="306433"/>
                </a:lnTo>
                <a:lnTo>
                  <a:pt x="0" y="296672"/>
                </a:lnTo>
                <a:lnTo>
                  <a:pt x="20205" y="247650"/>
                </a:lnTo>
                <a:lnTo>
                  <a:pt x="36360" y="257577"/>
                </a:lnTo>
                <a:lnTo>
                  <a:pt x="52381" y="264683"/>
                </a:lnTo>
                <a:lnTo>
                  <a:pt x="68268" y="268956"/>
                </a:lnTo>
                <a:lnTo>
                  <a:pt x="84023" y="270382"/>
                </a:lnTo>
                <a:lnTo>
                  <a:pt x="105097" y="268265"/>
                </a:lnTo>
                <a:lnTo>
                  <a:pt x="120168" y="261921"/>
                </a:lnTo>
                <a:lnTo>
                  <a:pt x="129223" y="251362"/>
                </a:lnTo>
                <a:lnTo>
                  <a:pt x="132245" y="236600"/>
                </a:lnTo>
                <a:lnTo>
                  <a:pt x="131530" y="228861"/>
                </a:lnTo>
                <a:lnTo>
                  <a:pt x="103487" y="191341"/>
                </a:lnTo>
                <a:lnTo>
                  <a:pt x="57720" y="165895"/>
                </a:lnTo>
                <a:lnTo>
                  <a:pt x="44322" y="158194"/>
                </a:lnTo>
                <a:lnTo>
                  <a:pt x="15314" y="132603"/>
                </a:lnTo>
                <a:lnTo>
                  <a:pt x="1036" y="92317"/>
                </a:lnTo>
                <a:lnTo>
                  <a:pt x="622" y="82930"/>
                </a:lnTo>
                <a:lnTo>
                  <a:pt x="2260" y="65785"/>
                </a:lnTo>
                <a:lnTo>
                  <a:pt x="26847" y="23494"/>
                </a:lnTo>
                <a:lnTo>
                  <a:pt x="74530" y="1474"/>
                </a:lnTo>
                <a:lnTo>
                  <a:pt x="941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7912" y="517144"/>
            <a:ext cx="269875" cy="319405"/>
          </a:xfrm>
          <a:custGeom>
            <a:avLst/>
            <a:gdLst/>
            <a:ahLst/>
            <a:cxnLst/>
            <a:rect l="l" t="t" r="r" b="b"/>
            <a:pathLst>
              <a:path w="269875" h="319405">
                <a:moveTo>
                  <a:pt x="132664" y="0"/>
                </a:moveTo>
                <a:lnTo>
                  <a:pt x="191369" y="10302"/>
                </a:lnTo>
                <a:lnTo>
                  <a:pt x="234378" y="41275"/>
                </a:lnTo>
                <a:lnTo>
                  <a:pt x="260759" y="90900"/>
                </a:lnTo>
                <a:lnTo>
                  <a:pt x="269557" y="157098"/>
                </a:lnTo>
                <a:lnTo>
                  <a:pt x="267259" y="192434"/>
                </a:lnTo>
                <a:lnTo>
                  <a:pt x="248881" y="251628"/>
                </a:lnTo>
                <a:lnTo>
                  <a:pt x="212501" y="294632"/>
                </a:lnTo>
                <a:lnTo>
                  <a:pt x="160328" y="316539"/>
                </a:lnTo>
                <a:lnTo>
                  <a:pt x="128460" y="319277"/>
                </a:lnTo>
                <a:lnTo>
                  <a:pt x="99201" y="316563"/>
                </a:lnTo>
                <a:lnTo>
                  <a:pt x="51552" y="294846"/>
                </a:lnTo>
                <a:lnTo>
                  <a:pt x="18650" y="252200"/>
                </a:lnTo>
                <a:lnTo>
                  <a:pt x="2071" y="192815"/>
                </a:lnTo>
                <a:lnTo>
                  <a:pt x="0" y="157098"/>
                </a:lnTo>
                <a:lnTo>
                  <a:pt x="2257" y="125406"/>
                </a:lnTo>
                <a:lnTo>
                  <a:pt x="20311" y="69641"/>
                </a:lnTo>
                <a:lnTo>
                  <a:pt x="55686" y="25663"/>
                </a:lnTo>
                <a:lnTo>
                  <a:pt x="103968" y="2855"/>
                </a:lnTo>
                <a:lnTo>
                  <a:pt x="13266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200" y="1219200"/>
            <a:ext cx="7235190" cy="468846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600" b="1" spc="-5" dirty="0">
                <a:latin typeface="Trebuchet MS"/>
                <a:cs typeface="Trebuchet MS"/>
              </a:rPr>
              <a:t>At </a:t>
            </a:r>
            <a:r>
              <a:rPr sz="2600" b="1" dirty="0">
                <a:latin typeface="Trebuchet MS"/>
                <a:cs typeface="Trebuchet MS"/>
              </a:rPr>
              <a:t>the end of lectures, </a:t>
            </a:r>
            <a:r>
              <a:rPr sz="2600" b="1" spc="-5" dirty="0">
                <a:latin typeface="Trebuchet MS"/>
                <a:cs typeface="Trebuchet MS"/>
              </a:rPr>
              <a:t>the </a:t>
            </a:r>
            <a:r>
              <a:rPr sz="2600" b="1" dirty="0">
                <a:latin typeface="Trebuchet MS"/>
                <a:cs typeface="Trebuchet MS"/>
              </a:rPr>
              <a:t>students</a:t>
            </a:r>
            <a:r>
              <a:rPr sz="2600" b="1" spc="-5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should</a:t>
            </a:r>
            <a:endParaRPr lang="en-US" sz="2600" b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2600" dirty="0">
              <a:latin typeface="Trebuchet MS"/>
              <a:cs typeface="Trebuchet MS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List the drugs used in the treatment </a:t>
            </a:r>
            <a:r>
              <a:rPr sz="2400" dirty="0">
                <a:latin typeface="Trebuchet MS"/>
                <a:cs typeface="Trebuchet MS"/>
              </a:rPr>
              <a:t>of </a:t>
            </a:r>
            <a:r>
              <a:rPr sz="2400" spc="-40" dirty="0">
                <a:latin typeface="Trebuchet MS"/>
                <a:cs typeface="Trebuchet MS"/>
              </a:rPr>
              <a:t>syphilis  </a:t>
            </a:r>
            <a:r>
              <a:rPr sz="2400" dirty="0">
                <a:latin typeface="Trebuchet MS"/>
                <a:cs typeface="Trebuchet MS"/>
              </a:rPr>
              <a:t>&amp;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gonorrhea.</a:t>
            </a:r>
          </a:p>
          <a:p>
            <a:pPr marL="287020" marR="3556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Describe the mechanism </a:t>
            </a:r>
            <a:r>
              <a:rPr sz="2400" dirty="0">
                <a:latin typeface="Trebuchet MS"/>
                <a:cs typeface="Trebuchet MS"/>
              </a:rPr>
              <a:t>of </a:t>
            </a:r>
            <a:r>
              <a:rPr sz="2400" spc="-5" dirty="0">
                <a:latin typeface="Trebuchet MS"/>
                <a:cs typeface="Trebuchet MS"/>
              </a:rPr>
              <a:t>action and </a:t>
            </a:r>
            <a:r>
              <a:rPr sz="2400" spc="-65" dirty="0">
                <a:latin typeface="Trebuchet MS"/>
                <a:cs typeface="Trebuchet MS"/>
              </a:rPr>
              <a:t>adverse  </a:t>
            </a:r>
            <a:r>
              <a:rPr sz="2400" spc="-5" dirty="0">
                <a:latin typeface="Trebuchet MS"/>
                <a:cs typeface="Trebuchet MS"/>
              </a:rPr>
              <a:t>effects of each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drug.</a:t>
            </a:r>
            <a:endParaRPr sz="2400" dirty="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Describe the contraindications </a:t>
            </a:r>
            <a:r>
              <a:rPr sz="2400" dirty="0">
                <a:latin typeface="Trebuchet MS"/>
                <a:cs typeface="Trebuchet MS"/>
              </a:rPr>
              <a:t>of </a:t>
            </a:r>
            <a:r>
              <a:rPr sz="2400" spc="-5" dirty="0">
                <a:latin typeface="Trebuchet MS"/>
                <a:cs typeface="Trebuchet MS"/>
              </a:rPr>
              <a:t>drugs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used</a:t>
            </a:r>
            <a:endParaRPr sz="2400" dirty="0">
              <a:latin typeface="Trebuchet MS"/>
              <a:cs typeface="Trebuchet MS"/>
            </a:endParaRPr>
          </a:p>
          <a:p>
            <a:pPr marL="287020" marR="13970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Describe the recommended </a:t>
            </a:r>
            <a:r>
              <a:rPr sz="2400" dirty="0">
                <a:latin typeface="Trebuchet MS"/>
                <a:cs typeface="Trebuchet MS"/>
              </a:rPr>
              <a:t>regimens </a:t>
            </a:r>
            <a:r>
              <a:rPr sz="2400" spc="-5" dirty="0">
                <a:latin typeface="Trebuchet MS"/>
                <a:cs typeface="Trebuchet MS"/>
              </a:rPr>
              <a:t>used </a:t>
            </a:r>
            <a:r>
              <a:rPr sz="2400" spc="-175" dirty="0">
                <a:latin typeface="Trebuchet MS"/>
                <a:cs typeface="Trebuchet MS"/>
              </a:rPr>
              <a:t>for  </a:t>
            </a:r>
            <a:r>
              <a:rPr sz="2400" spc="-5" dirty="0">
                <a:latin typeface="Trebuchet MS"/>
                <a:cs typeface="Trebuchet MS"/>
              </a:rPr>
              <a:t>the treatment </a:t>
            </a:r>
            <a:r>
              <a:rPr sz="2400" dirty="0">
                <a:latin typeface="Trebuchet MS"/>
                <a:cs typeface="Trebuchet MS"/>
              </a:rPr>
              <a:t>of syphilis &amp;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gonorrhea</a:t>
            </a:r>
            <a:endParaRPr sz="2400" dirty="0">
              <a:latin typeface="Trebuchet MS"/>
              <a:cs typeface="Trebuchet MS"/>
            </a:endParaRPr>
          </a:p>
          <a:p>
            <a:pPr marL="287020" marR="5257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Arial"/>
              <a:buChar char=""/>
              <a:tabLst>
                <a:tab pos="287020" algn="l"/>
              </a:tabLst>
            </a:pPr>
            <a:r>
              <a:rPr sz="2400" spc="-25" dirty="0">
                <a:latin typeface="Trebuchet MS"/>
                <a:cs typeface="Trebuchet MS"/>
              </a:rPr>
              <a:t>Know </a:t>
            </a:r>
            <a:r>
              <a:rPr sz="2400" spc="-5" dirty="0">
                <a:latin typeface="Trebuchet MS"/>
                <a:cs typeface="Trebuchet MS"/>
              </a:rPr>
              <a:t>the alternative treatments </a:t>
            </a:r>
            <a:r>
              <a:rPr sz="2400" dirty="0">
                <a:latin typeface="Trebuchet MS"/>
                <a:cs typeface="Trebuchet MS"/>
              </a:rPr>
              <a:t>in </a:t>
            </a:r>
            <a:r>
              <a:rPr sz="2400" spc="-55" dirty="0">
                <a:latin typeface="Trebuchet MS"/>
                <a:cs typeface="Trebuchet MS"/>
              </a:rPr>
              <a:t>allergic  </a:t>
            </a:r>
            <a:r>
              <a:rPr sz="2400" spc="-5" dirty="0">
                <a:latin typeface="Trebuchet MS"/>
                <a:cs typeface="Trebuchet MS"/>
              </a:rPr>
              <a:t>patients.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935" y="321690"/>
            <a:ext cx="2847047" cy="283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8935" y="917842"/>
            <a:ext cx="4027890" cy="55842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31495" indent="-272415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Nausea, vomiting ,diarrhea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&amp; epigastric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(given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24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food)</a:t>
            </a: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Brown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discoloration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teeth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 marL="285115" marR="5080" indent="-272415">
              <a:lnSpc>
                <a:spcPct val="100000"/>
              </a:lnSpc>
              <a:spcBef>
                <a:spcPts val="12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Deformity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or growth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inhibition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of bones</a:t>
            </a:r>
            <a:r>
              <a:rPr sz="24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 marL="285115" marR="358140" indent="-272415">
              <a:lnSpc>
                <a:spcPct val="100000"/>
              </a:lnSpc>
              <a:spcBef>
                <a:spcPts val="1205"/>
              </a:spcBef>
              <a:buClr>
                <a:srgbClr val="B03E9A"/>
              </a:buClr>
              <a:buSzPct val="73214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Hepatic toxicity ( prolonged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therapy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with high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dose).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indent="-272415">
              <a:lnSpc>
                <a:spcPct val="100000"/>
              </a:lnSpc>
              <a:spcBef>
                <a:spcPts val="119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Vertigo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Superinfections.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157" y="574801"/>
            <a:ext cx="4875707" cy="310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1156" y="1905000"/>
            <a:ext cx="6641643" cy="1134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spc="-6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spc="5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nancy</a:t>
            </a:r>
            <a:endParaRPr lang="en-US" sz="2400" b="1" spc="65" dirty="0">
              <a:solidFill>
                <a:srgbClr val="B03E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2400" b="1" spc="65" dirty="0"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sz="24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feeding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b="1" spc="45" dirty="0"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(below 10</a:t>
            </a:r>
            <a:r>
              <a:rPr sz="2400" b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60" dirty="0">
                <a:latin typeface="Arial" panose="020B0604020202020204" pitchFamily="34" charset="0"/>
                <a:cs typeface="Arial" panose="020B0604020202020204" pitchFamily="34" charset="0"/>
              </a:rPr>
              <a:t>yrs)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4357" y="6601764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B03E9A"/>
                </a:solidFill>
                <a:latin typeface="Arial"/>
                <a:cs typeface="Arial"/>
              </a:rPr>
              <a:t>21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6838" y="512444"/>
            <a:ext cx="3125724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7904" y="1074674"/>
            <a:ext cx="3436874" cy="291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544" y="2449576"/>
            <a:ext cx="4649495" cy="2658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215" y="2925318"/>
            <a:ext cx="656463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Inhibits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bacterial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protein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binding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to bacterial 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50S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ribosomal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subunits.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33" y="594233"/>
            <a:ext cx="4818049" cy="310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014" y="1544247"/>
            <a:ext cx="7366000" cy="269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sz="2400" spc="100" dirty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45" dirty="0">
                <a:latin typeface="Arial" panose="020B0604020202020204" pitchFamily="34" charset="0"/>
                <a:cs typeface="Arial" panose="020B0604020202020204" pitchFamily="34" charset="0"/>
              </a:rPr>
              <a:t>Penetrates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into most tissues except</a:t>
            </a:r>
            <a:r>
              <a:rPr sz="2400" spc="-1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CSF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100" dirty="0">
                <a:latin typeface="Arial" panose="020B0604020202020204" pitchFamily="34" charset="0"/>
                <a:cs typeface="Arial" panose="020B0604020202020204" pitchFamily="34" charset="0"/>
              </a:rPr>
              <a:t>Half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life : 2-4</a:t>
            </a:r>
            <a:r>
              <a:rPr sz="2400"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spc="95" dirty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daily oral</a:t>
            </a:r>
            <a:r>
              <a:rPr sz="240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</a:p>
          <a:p>
            <a:pPr marL="354965" marR="508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Should be given 1hour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hour a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fter</a:t>
            </a:r>
            <a:r>
              <a:rPr sz="2400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meals</a:t>
            </a: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sz="2400" spc="16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effect on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cytochrome</a:t>
            </a:r>
            <a:r>
              <a:rPr sz="2400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5" dirty="0">
                <a:latin typeface="Arial" panose="020B0604020202020204" pitchFamily="34" charset="0"/>
                <a:cs typeface="Arial" panose="020B0604020202020204" pitchFamily="34" charset="0"/>
              </a:rPr>
              <a:t>P450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299" y="309118"/>
            <a:ext cx="2847047" cy="2837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0299" y="1295400"/>
            <a:ext cx="7092315" cy="33887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437"/>
              <a:buFont typeface="Wingdings"/>
              <a:buChar char=""/>
              <a:tabLst>
                <a:tab pos="28575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GIT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upset: </a:t>
            </a:r>
            <a:endParaRPr lang="en-US" sz="2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315" marR="5080" lvl="1" indent="-272415">
              <a:spcBef>
                <a:spcPts val="105"/>
              </a:spcBef>
              <a:buClr>
                <a:srgbClr val="B03E9A"/>
              </a:buClr>
              <a:buSzPct val="73437"/>
              <a:buFont typeface="Wingdings"/>
              <a:buChar char=""/>
              <a:tabLst>
                <a:tab pos="28575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Nausea,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315" marR="5080" lvl="1" indent="-272415">
              <a:spcBef>
                <a:spcPts val="105"/>
              </a:spcBef>
              <a:buClr>
                <a:srgbClr val="B03E9A"/>
              </a:buClr>
              <a:buSzPct val="73437"/>
              <a:buFont typeface="Wingdings"/>
              <a:buChar char=""/>
              <a:tabLst>
                <a:tab pos="285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omiting,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spc="-10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315" marR="5080" lvl="1" indent="-272415">
              <a:spcBef>
                <a:spcPts val="105"/>
              </a:spcBef>
              <a:buClr>
                <a:srgbClr val="B03E9A"/>
              </a:buClr>
              <a:buSzPct val="73437"/>
              <a:buFont typeface="Wingdings"/>
              <a:buChar char=""/>
              <a:tabLst>
                <a:tab pos="285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bdominal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pain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315" marR="5080" lvl="1" indent="-272415">
              <a:spcBef>
                <a:spcPts val="105"/>
              </a:spcBef>
              <a:buClr>
                <a:srgbClr val="B03E9A"/>
              </a:buClr>
              <a:buSzPct val="73437"/>
              <a:buFont typeface="Wingdings"/>
              <a:buChar char=""/>
              <a:tabLst>
                <a:tab pos="285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iarrhea.</a:t>
            </a: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B03E9A"/>
              </a:buCl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marR="426720" indent="-272415">
              <a:lnSpc>
                <a:spcPct val="100000"/>
              </a:lnSpc>
              <a:buClr>
                <a:srgbClr val="B03E9A"/>
              </a:buClr>
              <a:buSzPct val="73437"/>
              <a:buFont typeface="Wingdings"/>
              <a:buChar char=""/>
              <a:tabLst>
                <a:tab pos="28575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Allergic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reactions: </a:t>
            </a:r>
            <a:endParaRPr lang="en-US" sz="24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315" marR="426720" lvl="1" indent="-272415">
              <a:buClr>
                <a:srgbClr val="B03E9A"/>
              </a:buClr>
              <a:buSzPct val="73437"/>
              <a:buFont typeface="Wingdings"/>
              <a:buChar char=""/>
              <a:tabLst>
                <a:tab pos="285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rticaria,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315" marR="426720" lvl="1" indent="-272415">
              <a:buClr>
                <a:srgbClr val="B03E9A"/>
              </a:buClr>
              <a:buSzPct val="73437"/>
              <a:buFont typeface="Wingdings"/>
              <a:buChar char=""/>
              <a:tabLst>
                <a:tab pos="28575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ild</a:t>
            </a:r>
            <a:r>
              <a:rPr sz="24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rashes.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6895" y="385445"/>
            <a:ext cx="3753230" cy="32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1198909"/>
            <a:ext cx="6909434" cy="1183657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Arial" panose="020B0604020202020204" pitchFamily="34" charset="0"/>
              <a:buChar char="•"/>
            </a:pPr>
            <a:r>
              <a:rPr spc="55" dirty="0">
                <a:latin typeface="Trebuchet MS"/>
                <a:cs typeface="Trebuchet MS"/>
              </a:rPr>
              <a:t>Inhibit </a:t>
            </a:r>
            <a:r>
              <a:rPr dirty="0">
                <a:latin typeface="Trebuchet MS"/>
                <a:cs typeface="Trebuchet MS"/>
              </a:rPr>
              <a:t>bacterial cell wall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pc="-90" dirty="0">
                <a:latin typeface="Trebuchet MS"/>
              </a:rPr>
              <a:t>synthesis</a:t>
            </a: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 panose="020B0604020202020204" pitchFamily="34" charset="0"/>
              <a:buChar char="•"/>
              <a:tabLst>
                <a:tab pos="407034" algn="l"/>
              </a:tabLst>
            </a:pPr>
            <a:r>
              <a:rPr spc="-5" dirty="0">
                <a:latin typeface="Trebuchet MS"/>
                <a:cs typeface="Trebuchet MS"/>
              </a:rPr>
              <a:t>Bactericidal</a:t>
            </a:r>
            <a:endParaRPr sz="23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0099" y="3214623"/>
            <a:ext cx="5884926" cy="3084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1555470"/>
            <a:ext cx="6447155" cy="3352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200" b="1" spc="-5" dirty="0">
                <a:solidFill>
                  <a:srgbClr val="0066FF"/>
                </a:solidFill>
                <a:latin typeface="Trebuchet MS"/>
                <a:cs typeface="Trebuchet MS"/>
              </a:rPr>
              <a:t>Ceftriaxone</a:t>
            </a:r>
            <a:endParaRPr sz="32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3200" b="1" spc="80" dirty="0">
                <a:latin typeface="Trebuchet MS"/>
                <a:cs typeface="Trebuchet MS"/>
              </a:rPr>
              <a:t>Third </a:t>
            </a:r>
            <a:r>
              <a:rPr sz="3200" b="1" spc="-10" dirty="0">
                <a:latin typeface="Trebuchet MS"/>
                <a:cs typeface="Trebuchet MS"/>
              </a:rPr>
              <a:t>generation</a:t>
            </a:r>
            <a:r>
              <a:rPr sz="3200" b="1" spc="-100" dirty="0">
                <a:latin typeface="Trebuchet MS"/>
                <a:cs typeface="Trebuchet MS"/>
              </a:rPr>
              <a:t> </a:t>
            </a:r>
            <a:r>
              <a:rPr sz="3200" b="1" spc="-45" dirty="0">
                <a:latin typeface="Trebuchet MS"/>
                <a:cs typeface="Trebuchet MS"/>
              </a:rPr>
              <a:t>cephalosporins</a:t>
            </a:r>
            <a:endParaRPr lang="en-US" sz="32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3200" b="1" spc="-5" dirty="0">
                <a:latin typeface="Trebuchet MS"/>
                <a:cs typeface="Trebuchet MS"/>
              </a:rPr>
              <a:t>Given </a:t>
            </a:r>
            <a:r>
              <a:rPr sz="3200" b="1" spc="-10" dirty="0">
                <a:latin typeface="Trebuchet MS"/>
                <a:cs typeface="Trebuchet MS"/>
              </a:rPr>
              <a:t>parenterally</a:t>
            </a:r>
            <a:r>
              <a:rPr sz="3200" b="1" spc="-60" dirty="0">
                <a:latin typeface="Trebuchet MS"/>
                <a:cs typeface="Trebuchet MS"/>
              </a:rPr>
              <a:t> </a:t>
            </a:r>
            <a:r>
              <a:rPr sz="3200" b="1" spc="-75" dirty="0">
                <a:latin typeface="Trebuchet MS"/>
                <a:cs typeface="Trebuchet MS"/>
              </a:rPr>
              <a:t>(</a:t>
            </a:r>
            <a:r>
              <a:rPr sz="3200" b="1" spc="-75" dirty="0" err="1">
                <a:latin typeface="Trebuchet MS"/>
                <a:cs typeface="Trebuchet MS"/>
              </a:rPr>
              <a:t>i.v.</a:t>
            </a:r>
            <a:r>
              <a:rPr sz="3200" b="1" spc="-75" dirty="0">
                <a:latin typeface="Trebuchet MS"/>
                <a:cs typeface="Trebuchet MS"/>
              </a:rPr>
              <a:t>)</a:t>
            </a:r>
            <a:endParaRPr lang="en-US" sz="3200" spc="-75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3200" b="1" dirty="0">
                <a:latin typeface="Trebuchet MS"/>
                <a:cs typeface="Trebuchet MS"/>
              </a:rPr>
              <a:t>Eliminated </a:t>
            </a:r>
            <a:r>
              <a:rPr sz="3200" b="1" spc="30" dirty="0">
                <a:latin typeface="Trebuchet MS"/>
                <a:cs typeface="Trebuchet MS"/>
              </a:rPr>
              <a:t>via </a:t>
            </a:r>
            <a:r>
              <a:rPr sz="3200" b="1" dirty="0">
                <a:latin typeface="Trebuchet MS"/>
                <a:cs typeface="Trebuchet MS"/>
              </a:rPr>
              <a:t>biliary</a:t>
            </a:r>
            <a:r>
              <a:rPr sz="3200" b="1" spc="-160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excretion</a:t>
            </a:r>
            <a:endParaRPr sz="32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" panose="020B0604020202020204" pitchFamily="34" charset="0"/>
              <a:buChar char="•"/>
            </a:pPr>
            <a:r>
              <a:rPr sz="3200" b="1" spc="100" dirty="0">
                <a:latin typeface="Trebuchet MS"/>
                <a:cs typeface="Trebuchet MS"/>
              </a:rPr>
              <a:t>Long</a:t>
            </a:r>
            <a:r>
              <a:rPr sz="3200" b="1" spc="-5" dirty="0">
                <a:latin typeface="Trebuchet MS"/>
                <a:cs typeface="Trebuchet MS"/>
              </a:rPr>
              <a:t> </a:t>
            </a:r>
            <a:r>
              <a:rPr sz="3200" b="1" dirty="0">
                <a:latin typeface="Trebuchet MS"/>
                <a:cs typeface="Trebuchet MS"/>
              </a:rPr>
              <a:t>Half-life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2287480-ED4E-0C41-8CB0-6A7FBF46D135}"/>
              </a:ext>
            </a:extLst>
          </p:cNvPr>
          <p:cNvSpPr/>
          <p:nvPr/>
        </p:nvSpPr>
        <p:spPr>
          <a:xfrm>
            <a:off x="1826895" y="385445"/>
            <a:ext cx="3753230" cy="32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2548" y="325500"/>
            <a:ext cx="4461383" cy="331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7447" y="860425"/>
            <a:ext cx="3617341" cy="331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2849" y="1716785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0" y="0"/>
                </a:moveTo>
                <a:lnTo>
                  <a:pt x="0" y="825246"/>
                </a:lnTo>
                <a:lnTo>
                  <a:pt x="444411" y="1269746"/>
                </a:lnTo>
                <a:lnTo>
                  <a:pt x="888822" y="825246"/>
                </a:lnTo>
                <a:lnTo>
                  <a:pt x="888822" y="444373"/>
                </a:lnTo>
                <a:lnTo>
                  <a:pt x="444411" y="444373"/>
                </a:lnTo>
                <a:lnTo>
                  <a:pt x="0" y="0"/>
                </a:lnTo>
                <a:close/>
              </a:path>
              <a:path w="889000" h="1270000">
                <a:moveTo>
                  <a:pt x="888822" y="0"/>
                </a:moveTo>
                <a:lnTo>
                  <a:pt x="444411" y="444373"/>
                </a:lnTo>
                <a:lnTo>
                  <a:pt x="888822" y="444373"/>
                </a:lnTo>
                <a:lnTo>
                  <a:pt x="888822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849" y="1716785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888822" y="0"/>
                </a:moveTo>
                <a:lnTo>
                  <a:pt x="888822" y="825246"/>
                </a:lnTo>
                <a:lnTo>
                  <a:pt x="444411" y="1269746"/>
                </a:lnTo>
                <a:lnTo>
                  <a:pt x="0" y="825246"/>
                </a:lnTo>
                <a:lnTo>
                  <a:pt x="0" y="0"/>
                </a:lnTo>
                <a:lnTo>
                  <a:pt x="444411" y="444373"/>
                </a:lnTo>
                <a:lnTo>
                  <a:pt x="888822" y="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8086" y="2107438"/>
            <a:ext cx="1993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1671" y="1718564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6903288" y="0"/>
                </a:moveTo>
                <a:lnTo>
                  <a:pt x="0" y="0"/>
                </a:lnTo>
                <a:lnTo>
                  <a:pt x="0" y="825373"/>
                </a:lnTo>
                <a:lnTo>
                  <a:pt x="6903288" y="825373"/>
                </a:lnTo>
                <a:lnTo>
                  <a:pt x="6946755" y="818359"/>
                </a:lnTo>
                <a:lnTo>
                  <a:pt x="6984511" y="798831"/>
                </a:lnTo>
                <a:lnTo>
                  <a:pt x="7014287" y="769055"/>
                </a:lnTo>
                <a:lnTo>
                  <a:pt x="7033815" y="731299"/>
                </a:lnTo>
                <a:lnTo>
                  <a:pt x="7040829" y="687832"/>
                </a:lnTo>
                <a:lnTo>
                  <a:pt x="7040829" y="137540"/>
                </a:lnTo>
                <a:lnTo>
                  <a:pt x="7033815" y="94073"/>
                </a:lnTo>
                <a:lnTo>
                  <a:pt x="7014287" y="56317"/>
                </a:lnTo>
                <a:lnTo>
                  <a:pt x="6984511" y="26541"/>
                </a:lnTo>
                <a:lnTo>
                  <a:pt x="6946755" y="7013"/>
                </a:lnTo>
                <a:lnTo>
                  <a:pt x="690328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1671" y="1718564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7040829" y="137540"/>
                </a:moveTo>
                <a:lnTo>
                  <a:pt x="7040829" y="687832"/>
                </a:lnTo>
                <a:lnTo>
                  <a:pt x="7033815" y="731299"/>
                </a:lnTo>
                <a:lnTo>
                  <a:pt x="7014287" y="769055"/>
                </a:lnTo>
                <a:lnTo>
                  <a:pt x="6984511" y="798831"/>
                </a:lnTo>
                <a:lnTo>
                  <a:pt x="6946755" y="818359"/>
                </a:lnTo>
                <a:lnTo>
                  <a:pt x="6903288" y="825373"/>
                </a:lnTo>
                <a:lnTo>
                  <a:pt x="0" y="825373"/>
                </a:lnTo>
                <a:lnTo>
                  <a:pt x="0" y="0"/>
                </a:lnTo>
                <a:lnTo>
                  <a:pt x="6903288" y="0"/>
                </a:lnTo>
                <a:lnTo>
                  <a:pt x="6946755" y="7013"/>
                </a:lnTo>
                <a:lnTo>
                  <a:pt x="6984511" y="26541"/>
                </a:lnTo>
                <a:lnTo>
                  <a:pt x="7014287" y="56317"/>
                </a:lnTo>
                <a:lnTo>
                  <a:pt x="7033815" y="94073"/>
                </a:lnTo>
                <a:lnTo>
                  <a:pt x="7040829" y="13754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6733" y="1833194"/>
            <a:ext cx="5031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Trebuchet MS"/>
                <a:cs typeface="Trebuchet MS"/>
              </a:rPr>
              <a:t>Hypersensitivity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reactions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2849" y="2842005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0" y="0"/>
                </a:moveTo>
                <a:lnTo>
                  <a:pt x="0" y="825373"/>
                </a:lnTo>
                <a:lnTo>
                  <a:pt x="444411" y="1269746"/>
                </a:lnTo>
                <a:lnTo>
                  <a:pt x="888822" y="825373"/>
                </a:lnTo>
                <a:lnTo>
                  <a:pt x="888822" y="444373"/>
                </a:lnTo>
                <a:lnTo>
                  <a:pt x="444411" y="444373"/>
                </a:lnTo>
                <a:lnTo>
                  <a:pt x="0" y="0"/>
                </a:lnTo>
                <a:close/>
              </a:path>
              <a:path w="889000" h="1270000">
                <a:moveTo>
                  <a:pt x="888822" y="0"/>
                </a:moveTo>
                <a:lnTo>
                  <a:pt x="444411" y="444373"/>
                </a:lnTo>
                <a:lnTo>
                  <a:pt x="888822" y="444373"/>
                </a:lnTo>
                <a:lnTo>
                  <a:pt x="888822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849" y="2842005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888822" y="0"/>
                </a:moveTo>
                <a:lnTo>
                  <a:pt x="888822" y="825373"/>
                </a:lnTo>
                <a:lnTo>
                  <a:pt x="444411" y="1269746"/>
                </a:lnTo>
                <a:lnTo>
                  <a:pt x="0" y="825373"/>
                </a:lnTo>
                <a:lnTo>
                  <a:pt x="0" y="0"/>
                </a:lnTo>
                <a:lnTo>
                  <a:pt x="444411" y="444373"/>
                </a:lnTo>
                <a:lnTo>
                  <a:pt x="888822" y="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7359" y="3179445"/>
            <a:ext cx="239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1671" y="2842005"/>
            <a:ext cx="7040880" cy="826135"/>
          </a:xfrm>
          <a:custGeom>
            <a:avLst/>
            <a:gdLst/>
            <a:ahLst/>
            <a:cxnLst/>
            <a:rect l="l" t="t" r="r" b="b"/>
            <a:pathLst>
              <a:path w="7040880" h="826135">
                <a:moveTo>
                  <a:pt x="6903161" y="0"/>
                </a:moveTo>
                <a:lnTo>
                  <a:pt x="0" y="0"/>
                </a:lnTo>
                <a:lnTo>
                  <a:pt x="0" y="825754"/>
                </a:lnTo>
                <a:lnTo>
                  <a:pt x="6903161" y="825754"/>
                </a:lnTo>
                <a:lnTo>
                  <a:pt x="6946641" y="818739"/>
                </a:lnTo>
                <a:lnTo>
                  <a:pt x="6984429" y="799203"/>
                </a:lnTo>
                <a:lnTo>
                  <a:pt x="7014242" y="769408"/>
                </a:lnTo>
                <a:lnTo>
                  <a:pt x="7033802" y="731615"/>
                </a:lnTo>
                <a:lnTo>
                  <a:pt x="7040829" y="688086"/>
                </a:lnTo>
                <a:lnTo>
                  <a:pt x="7040829" y="137668"/>
                </a:lnTo>
                <a:lnTo>
                  <a:pt x="7033802" y="94138"/>
                </a:lnTo>
                <a:lnTo>
                  <a:pt x="7014242" y="56345"/>
                </a:lnTo>
                <a:lnTo>
                  <a:pt x="6984429" y="26550"/>
                </a:lnTo>
                <a:lnTo>
                  <a:pt x="6946641" y="7014"/>
                </a:lnTo>
                <a:lnTo>
                  <a:pt x="690316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1671" y="2842005"/>
            <a:ext cx="7040880" cy="826135"/>
          </a:xfrm>
          <a:custGeom>
            <a:avLst/>
            <a:gdLst/>
            <a:ahLst/>
            <a:cxnLst/>
            <a:rect l="l" t="t" r="r" b="b"/>
            <a:pathLst>
              <a:path w="7040880" h="826135">
                <a:moveTo>
                  <a:pt x="7040829" y="137668"/>
                </a:moveTo>
                <a:lnTo>
                  <a:pt x="7040829" y="688086"/>
                </a:lnTo>
                <a:lnTo>
                  <a:pt x="7033802" y="731615"/>
                </a:lnTo>
                <a:lnTo>
                  <a:pt x="7014242" y="769408"/>
                </a:lnTo>
                <a:lnTo>
                  <a:pt x="6984429" y="799203"/>
                </a:lnTo>
                <a:lnTo>
                  <a:pt x="6946641" y="818739"/>
                </a:lnTo>
                <a:lnTo>
                  <a:pt x="6903161" y="825754"/>
                </a:lnTo>
                <a:lnTo>
                  <a:pt x="0" y="825754"/>
                </a:lnTo>
                <a:lnTo>
                  <a:pt x="0" y="0"/>
                </a:lnTo>
                <a:lnTo>
                  <a:pt x="6903161" y="0"/>
                </a:lnTo>
                <a:lnTo>
                  <a:pt x="6946641" y="7014"/>
                </a:lnTo>
                <a:lnTo>
                  <a:pt x="6984429" y="26550"/>
                </a:lnTo>
                <a:lnTo>
                  <a:pt x="7014242" y="56345"/>
                </a:lnTo>
                <a:lnTo>
                  <a:pt x="7033802" y="94138"/>
                </a:lnTo>
                <a:lnTo>
                  <a:pt x="7040829" y="137668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46733" y="2957576"/>
            <a:ext cx="35077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Trebuchet MS"/>
                <a:cs typeface="Trebuchet MS"/>
              </a:rPr>
              <a:t>Thrombophlebitis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2849" y="3965447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0" y="0"/>
                </a:moveTo>
                <a:lnTo>
                  <a:pt x="0" y="825372"/>
                </a:lnTo>
                <a:lnTo>
                  <a:pt x="444411" y="1269745"/>
                </a:lnTo>
                <a:lnTo>
                  <a:pt x="888822" y="825372"/>
                </a:lnTo>
                <a:lnTo>
                  <a:pt x="888822" y="444372"/>
                </a:lnTo>
                <a:lnTo>
                  <a:pt x="444411" y="444372"/>
                </a:lnTo>
                <a:lnTo>
                  <a:pt x="0" y="0"/>
                </a:lnTo>
                <a:close/>
              </a:path>
              <a:path w="889000" h="1270000">
                <a:moveTo>
                  <a:pt x="888822" y="0"/>
                </a:moveTo>
                <a:lnTo>
                  <a:pt x="444411" y="444372"/>
                </a:lnTo>
                <a:lnTo>
                  <a:pt x="888822" y="444372"/>
                </a:lnTo>
                <a:lnTo>
                  <a:pt x="888822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849" y="3965447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888822" y="0"/>
                </a:moveTo>
                <a:lnTo>
                  <a:pt x="888822" y="825372"/>
                </a:lnTo>
                <a:lnTo>
                  <a:pt x="444411" y="1269745"/>
                </a:lnTo>
                <a:lnTo>
                  <a:pt x="0" y="825372"/>
                </a:lnTo>
                <a:lnTo>
                  <a:pt x="0" y="0"/>
                </a:lnTo>
                <a:lnTo>
                  <a:pt x="444411" y="444372"/>
                </a:lnTo>
                <a:lnTo>
                  <a:pt x="888822" y="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88086" y="4356557"/>
            <a:ext cx="19939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31671" y="3965447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6903288" y="0"/>
                </a:moveTo>
                <a:lnTo>
                  <a:pt x="0" y="0"/>
                </a:lnTo>
                <a:lnTo>
                  <a:pt x="0" y="825372"/>
                </a:lnTo>
                <a:lnTo>
                  <a:pt x="6903288" y="825372"/>
                </a:lnTo>
                <a:lnTo>
                  <a:pt x="6946755" y="818358"/>
                </a:lnTo>
                <a:lnTo>
                  <a:pt x="6984511" y="798822"/>
                </a:lnTo>
                <a:lnTo>
                  <a:pt x="7014287" y="769027"/>
                </a:lnTo>
                <a:lnTo>
                  <a:pt x="7033815" y="731234"/>
                </a:lnTo>
                <a:lnTo>
                  <a:pt x="7040829" y="687704"/>
                </a:lnTo>
                <a:lnTo>
                  <a:pt x="7040829" y="137540"/>
                </a:lnTo>
                <a:lnTo>
                  <a:pt x="7033815" y="94073"/>
                </a:lnTo>
                <a:lnTo>
                  <a:pt x="7014287" y="56317"/>
                </a:lnTo>
                <a:lnTo>
                  <a:pt x="6984511" y="26541"/>
                </a:lnTo>
                <a:lnTo>
                  <a:pt x="6946755" y="7013"/>
                </a:lnTo>
                <a:lnTo>
                  <a:pt x="690328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1671" y="3965447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7040829" y="137540"/>
                </a:moveTo>
                <a:lnTo>
                  <a:pt x="7040829" y="687704"/>
                </a:lnTo>
                <a:lnTo>
                  <a:pt x="7033815" y="731234"/>
                </a:lnTo>
                <a:lnTo>
                  <a:pt x="7014287" y="769027"/>
                </a:lnTo>
                <a:lnTo>
                  <a:pt x="6984511" y="798822"/>
                </a:lnTo>
                <a:lnTo>
                  <a:pt x="6946755" y="818358"/>
                </a:lnTo>
                <a:lnTo>
                  <a:pt x="6903288" y="825372"/>
                </a:lnTo>
                <a:lnTo>
                  <a:pt x="0" y="825372"/>
                </a:lnTo>
                <a:lnTo>
                  <a:pt x="0" y="0"/>
                </a:lnTo>
                <a:lnTo>
                  <a:pt x="6903288" y="0"/>
                </a:lnTo>
                <a:lnTo>
                  <a:pt x="6946755" y="7013"/>
                </a:lnTo>
                <a:lnTo>
                  <a:pt x="6984511" y="26541"/>
                </a:lnTo>
                <a:lnTo>
                  <a:pt x="7014287" y="56317"/>
                </a:lnTo>
                <a:lnTo>
                  <a:pt x="7033815" y="94073"/>
                </a:lnTo>
                <a:lnTo>
                  <a:pt x="7040829" y="13754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46733" y="4081017"/>
            <a:ext cx="3134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200" dirty="0">
                <a:latin typeface="Trebuchet MS"/>
                <a:cs typeface="Trebuchet MS"/>
              </a:rPr>
              <a:t>Superinfections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2849" y="5088890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0" y="0"/>
                </a:moveTo>
                <a:lnTo>
                  <a:pt x="0" y="825284"/>
                </a:lnTo>
                <a:lnTo>
                  <a:pt x="444411" y="1269695"/>
                </a:lnTo>
                <a:lnTo>
                  <a:pt x="888822" y="825284"/>
                </a:lnTo>
                <a:lnTo>
                  <a:pt x="888822" y="444373"/>
                </a:lnTo>
                <a:lnTo>
                  <a:pt x="444411" y="444373"/>
                </a:lnTo>
                <a:lnTo>
                  <a:pt x="0" y="0"/>
                </a:lnTo>
                <a:close/>
              </a:path>
              <a:path w="889000" h="1270000">
                <a:moveTo>
                  <a:pt x="888822" y="0"/>
                </a:moveTo>
                <a:lnTo>
                  <a:pt x="444411" y="444373"/>
                </a:lnTo>
                <a:lnTo>
                  <a:pt x="888822" y="444373"/>
                </a:lnTo>
                <a:lnTo>
                  <a:pt x="888822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2849" y="5088890"/>
            <a:ext cx="889000" cy="1270000"/>
          </a:xfrm>
          <a:custGeom>
            <a:avLst/>
            <a:gdLst/>
            <a:ahLst/>
            <a:cxnLst/>
            <a:rect l="l" t="t" r="r" b="b"/>
            <a:pathLst>
              <a:path w="889000" h="1270000">
                <a:moveTo>
                  <a:pt x="888822" y="0"/>
                </a:moveTo>
                <a:lnTo>
                  <a:pt x="888822" y="825284"/>
                </a:lnTo>
                <a:lnTo>
                  <a:pt x="444411" y="1269695"/>
                </a:lnTo>
                <a:lnTo>
                  <a:pt x="0" y="825284"/>
                </a:lnTo>
                <a:lnTo>
                  <a:pt x="0" y="0"/>
                </a:lnTo>
                <a:lnTo>
                  <a:pt x="444411" y="444373"/>
                </a:lnTo>
                <a:lnTo>
                  <a:pt x="888822" y="0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8086" y="5480405"/>
            <a:ext cx="1993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31671" y="5088890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6903288" y="0"/>
                </a:moveTo>
                <a:lnTo>
                  <a:pt x="0" y="0"/>
                </a:lnTo>
                <a:lnTo>
                  <a:pt x="0" y="825284"/>
                </a:lnTo>
                <a:lnTo>
                  <a:pt x="6903288" y="825284"/>
                </a:lnTo>
                <a:lnTo>
                  <a:pt x="6946755" y="818271"/>
                </a:lnTo>
                <a:lnTo>
                  <a:pt x="6984511" y="798744"/>
                </a:lnTo>
                <a:lnTo>
                  <a:pt x="7014287" y="768968"/>
                </a:lnTo>
                <a:lnTo>
                  <a:pt x="7033815" y="731209"/>
                </a:lnTo>
                <a:lnTo>
                  <a:pt x="7040829" y="687730"/>
                </a:lnTo>
                <a:lnTo>
                  <a:pt x="7040829" y="137541"/>
                </a:lnTo>
                <a:lnTo>
                  <a:pt x="7033815" y="94073"/>
                </a:lnTo>
                <a:lnTo>
                  <a:pt x="7014287" y="56317"/>
                </a:lnTo>
                <a:lnTo>
                  <a:pt x="6984511" y="26541"/>
                </a:lnTo>
                <a:lnTo>
                  <a:pt x="6946755" y="7013"/>
                </a:lnTo>
                <a:lnTo>
                  <a:pt x="690328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1671" y="5088890"/>
            <a:ext cx="7040880" cy="825500"/>
          </a:xfrm>
          <a:custGeom>
            <a:avLst/>
            <a:gdLst/>
            <a:ahLst/>
            <a:cxnLst/>
            <a:rect l="l" t="t" r="r" b="b"/>
            <a:pathLst>
              <a:path w="7040880" h="825500">
                <a:moveTo>
                  <a:pt x="7040829" y="137541"/>
                </a:moveTo>
                <a:lnTo>
                  <a:pt x="7040829" y="687730"/>
                </a:lnTo>
                <a:lnTo>
                  <a:pt x="7033815" y="731209"/>
                </a:lnTo>
                <a:lnTo>
                  <a:pt x="7014287" y="768968"/>
                </a:lnTo>
                <a:lnTo>
                  <a:pt x="6984511" y="798744"/>
                </a:lnTo>
                <a:lnTo>
                  <a:pt x="6946755" y="818271"/>
                </a:lnTo>
                <a:lnTo>
                  <a:pt x="6903288" y="825284"/>
                </a:lnTo>
                <a:lnTo>
                  <a:pt x="0" y="825284"/>
                </a:lnTo>
                <a:lnTo>
                  <a:pt x="0" y="0"/>
                </a:lnTo>
                <a:lnTo>
                  <a:pt x="6903288" y="0"/>
                </a:lnTo>
                <a:lnTo>
                  <a:pt x="6946755" y="7013"/>
                </a:lnTo>
                <a:lnTo>
                  <a:pt x="6984511" y="26541"/>
                </a:lnTo>
                <a:lnTo>
                  <a:pt x="7014287" y="56317"/>
                </a:lnTo>
                <a:lnTo>
                  <a:pt x="7033815" y="94073"/>
                </a:lnTo>
                <a:lnTo>
                  <a:pt x="7040829" y="137541"/>
                </a:lnTo>
                <a:close/>
              </a:path>
            </a:pathLst>
          </a:custGeom>
          <a:ln w="39999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46733" y="5204256"/>
            <a:ext cx="186626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spc="-5" dirty="0">
                <a:latin typeface="Trebuchet MS"/>
                <a:cs typeface="Trebuchet MS"/>
              </a:rPr>
              <a:t>Diarrhea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25561"/>
              </p:ext>
            </p:extLst>
          </p:nvPr>
        </p:nvGraphicFramePr>
        <p:xfrm>
          <a:off x="101600" y="117475"/>
          <a:ext cx="8856979" cy="663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Early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syphilis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66B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WHO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GUIDELINES FOR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Treatment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Treponema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b="1" i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pallidum</a:t>
                      </a:r>
                      <a:r>
                        <a:rPr sz="1800" b="1" i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</a:t>
                      </a:r>
                      <a:r>
                        <a:rPr lang="en-US" sz="1800" b="1" i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800" b="1" i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yphilis)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66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 rowSpan="3">
                  <a:txBody>
                    <a:bodyPr/>
                    <a:lstStyle/>
                    <a:p>
                      <a:pPr marL="297180" marR="278130" indent="1270" algn="ctr">
                        <a:lnSpc>
                          <a:spcPct val="100099"/>
                        </a:lnSpc>
                        <a:spcBef>
                          <a:spcPts val="285"/>
                        </a:spcBef>
                      </a:pPr>
                      <a:r>
                        <a:rPr sz="2400" b="1" spc="-5" dirty="0">
                          <a:latin typeface="Trebuchet MS"/>
                          <a:cs typeface="Trebuchet MS"/>
                        </a:rPr>
                        <a:t>Adults  </a:t>
                      </a:r>
                      <a:r>
                        <a:rPr sz="2400" spc="-35" dirty="0">
                          <a:latin typeface="Trebuchet MS"/>
                          <a:cs typeface="Trebuchet MS"/>
                        </a:rPr>
                        <a:t>(primary,  </a:t>
                      </a:r>
                      <a:r>
                        <a:rPr sz="2400" spc="-5" dirty="0">
                          <a:latin typeface="Trebuchet MS"/>
                          <a:cs typeface="Trebuchet MS"/>
                        </a:rPr>
                        <a:t>secondary and  early </a:t>
                      </a:r>
                      <a:r>
                        <a:rPr sz="2400" dirty="0">
                          <a:latin typeface="Trebuchet MS"/>
                          <a:cs typeface="Trebuchet MS"/>
                        </a:rPr>
                        <a:t>latent  syphilis of </a:t>
                      </a:r>
                      <a:r>
                        <a:rPr sz="2400" spc="-5" dirty="0">
                          <a:latin typeface="Trebuchet MS"/>
                          <a:cs typeface="Trebuchet MS"/>
                        </a:rPr>
                        <a:t>not  more than two  years’</a:t>
                      </a:r>
                      <a:r>
                        <a:rPr sz="24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-10" dirty="0">
                          <a:latin typeface="Trebuchet MS"/>
                          <a:cs typeface="Trebuchet MS"/>
                        </a:rPr>
                        <a:t>duration)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en-US"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enzathine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2.4 million units once I.M.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rocaine penicillin</a:t>
                      </a:r>
                      <a:r>
                        <a:rPr sz="1800" spc="-2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tabLst>
                          <a:tab pos="1896110" algn="l"/>
                          <a:tab pos="3425190" algn="l"/>
                        </a:tabLst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1.2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units	I.M.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800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10–14	days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If penicillin is not allowed due to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allergy,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use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55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6667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Doxycycline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100 mg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twice daily orally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14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days or 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Ceftriaxone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 g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IM once daily for 10–14 days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or, 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Azithromycin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2 g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once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orally.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545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Trebuchet MS"/>
                          <a:cs typeface="Trebuchet MS"/>
                        </a:rPr>
                        <a:t>Pregnant</a:t>
                      </a:r>
                      <a:r>
                        <a:rPr sz="2400" b="1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latin typeface="Trebuchet MS"/>
                          <a:cs typeface="Trebuchet MS"/>
                        </a:rPr>
                        <a:t>woman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enzathine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2.4 million units once I.M.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rocaine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896110" algn="l"/>
                          <a:tab pos="3425190" algn="l"/>
                        </a:tabLst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1.2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units	I.M.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800" spc="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10–14	days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 marR="307975">
                        <a:lnSpc>
                          <a:spcPts val="2760"/>
                        </a:lnSpc>
                        <a:spcBef>
                          <a:spcPts val="19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If penicillin is not allowed due to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allergy,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use 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Erythromycin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500 mg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orally four times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daily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14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days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 marR="116141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Ceftriaxone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 g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IM once daily for 10–14 days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or, 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Azithromycin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2 g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once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orally.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18619"/>
              </p:ext>
            </p:extLst>
          </p:nvPr>
        </p:nvGraphicFramePr>
        <p:xfrm>
          <a:off x="-6350" y="38100"/>
          <a:ext cx="9036050" cy="667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Late</a:t>
                      </a:r>
                      <a:r>
                        <a:rPr sz="24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syphilis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66BA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5613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WHO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GUIDELINES FOR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Treatment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Treponema  </a:t>
                      </a:r>
                      <a:r>
                        <a:rPr sz="1800" b="1" i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pallidum</a:t>
                      </a:r>
                      <a:r>
                        <a:rPr sz="1800" b="1" i="1" spc="-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i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(syphilis)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C66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 rowSpan="3">
                  <a:txBody>
                    <a:bodyPr/>
                    <a:lstStyle/>
                    <a:p>
                      <a:pPr marL="99060" marR="213360" indent="868680">
                        <a:lnSpc>
                          <a:spcPct val="100099"/>
                        </a:lnSpc>
                        <a:spcBef>
                          <a:spcPts val="285"/>
                        </a:spcBef>
                      </a:pPr>
                      <a:r>
                        <a:rPr sz="2400" b="1" spc="-5" dirty="0">
                          <a:latin typeface="Trebuchet MS"/>
                          <a:cs typeface="Trebuchet MS"/>
                        </a:rPr>
                        <a:t>Adults  </a:t>
                      </a:r>
                      <a:r>
                        <a:rPr sz="2400" spc="-10" dirty="0">
                          <a:latin typeface="Trebuchet MS"/>
                          <a:cs typeface="Trebuchet MS"/>
                        </a:rPr>
                        <a:t>(infection </a:t>
                      </a:r>
                      <a:r>
                        <a:rPr sz="2400" dirty="0"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2400" spc="-5" dirty="0">
                          <a:latin typeface="Trebuchet MS"/>
                          <a:cs typeface="Trebuchet MS"/>
                        </a:rPr>
                        <a:t>more  than two years’  </a:t>
                      </a:r>
                      <a:r>
                        <a:rPr sz="2400" spc="-10" dirty="0">
                          <a:latin typeface="Trebuchet MS"/>
                          <a:cs typeface="Trebuchet MS"/>
                        </a:rPr>
                        <a:t>duration without  </a:t>
                      </a:r>
                      <a:r>
                        <a:rPr sz="2400" spc="-5" dirty="0">
                          <a:latin typeface="Trebuchet MS"/>
                          <a:cs typeface="Trebuchet MS"/>
                        </a:rPr>
                        <a:t>evidence </a:t>
                      </a:r>
                      <a:r>
                        <a:rPr sz="2400" dirty="0">
                          <a:latin typeface="Trebuchet MS"/>
                          <a:cs typeface="Trebuchet MS"/>
                        </a:rPr>
                        <a:t>of  </a:t>
                      </a:r>
                      <a:r>
                        <a:rPr sz="2400" spc="-10" dirty="0">
                          <a:latin typeface="Trebuchet MS"/>
                          <a:cs typeface="Trebuchet MS"/>
                        </a:rPr>
                        <a:t>treponemal  infection)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enzathine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 marR="1157605">
                        <a:lnSpc>
                          <a:spcPct val="100000"/>
                        </a:lnSpc>
                        <a:tabLst>
                          <a:tab pos="2338705" algn="l"/>
                        </a:tabLst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2.4 million</a:t>
                      </a:r>
                      <a:r>
                        <a:rPr sz="18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units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nits	I.M. once weekly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 three 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consecutive</a:t>
                      </a:r>
                      <a:r>
                        <a:rPr sz="18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weeks.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rocaine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tabLst>
                          <a:tab pos="1896110" algn="l"/>
                        </a:tabLst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1.2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units	I.M.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20</a:t>
                      </a:r>
                      <a:r>
                        <a:rPr sz="18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days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If penicillin is not allowed due to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allergy,</a:t>
                      </a:r>
                      <a:r>
                        <a:rPr sz="18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use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Doxycycline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100 mg twice daily orally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30 days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or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D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184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Trebuchet MS"/>
                          <a:cs typeface="Trebuchet MS"/>
                        </a:rPr>
                        <a:t>Pregnant</a:t>
                      </a:r>
                      <a:r>
                        <a:rPr sz="2400" b="1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dirty="0">
                          <a:latin typeface="Trebuchet MS"/>
                          <a:cs typeface="Trebuchet MS"/>
                        </a:rPr>
                        <a:t>woman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en-US"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enzathine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tabLst>
                          <a:tab pos="2338705" algn="l"/>
                        </a:tabLst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2.4 million</a:t>
                      </a:r>
                      <a:r>
                        <a:rPr sz="18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units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nits	I.M. once weekly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800" spc="-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three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consecutive</a:t>
                      </a:r>
                      <a:r>
                        <a:rPr sz="1800" spc="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weeks.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rocaine penicillin</a:t>
                      </a: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896110" algn="l"/>
                          <a:tab pos="3100705" algn="l"/>
                        </a:tabLst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1.2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million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units	I.M.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800" spc="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20	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days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5" dirty="0">
                          <a:latin typeface="Trebuchet MS"/>
                          <a:cs typeface="Trebuchet MS"/>
                        </a:rPr>
                        <a:t>If penicillin is not allowed due to 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allergy,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use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1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Penicillin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desensitization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Erythromycin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500 mg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orally four times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daily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sz="1800" spc="-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days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  <a:p>
                      <a:pPr marL="97790" marR="12852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Ceftriaxone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1 g </a:t>
                      </a:r>
                      <a:r>
                        <a:rPr sz="1800" spc="-5" dirty="0">
                          <a:latin typeface="Trebuchet MS"/>
                          <a:cs typeface="Trebuchet MS"/>
                        </a:rPr>
                        <a:t>IM once daily for 10–14 days 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or,  </a:t>
                      </a:r>
                      <a:r>
                        <a:rPr sz="1800" spc="-5" dirty="0">
                          <a:solidFill>
                            <a:srgbClr val="0000FF"/>
                          </a:solidFill>
                          <a:latin typeface="Trebuchet MS"/>
                          <a:cs typeface="Trebuchet MS"/>
                        </a:rPr>
                        <a:t>Azithromycin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2 g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once 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orally.</a:t>
                      </a:r>
                      <a:endParaRPr sz="180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0E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6288" y="289559"/>
            <a:ext cx="4647907" cy="405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998492"/>
            <a:ext cx="6945986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b="0" spc="50" dirty="0">
                <a:solidFill>
                  <a:srgbClr val="B03E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</a:t>
            </a:r>
            <a:r>
              <a:rPr spc="50" dirty="0">
                <a:latin typeface="Arial" panose="020B0604020202020204" pitchFamily="34" charset="0"/>
                <a:cs typeface="Arial" panose="020B0604020202020204" pitchFamily="34" charset="0"/>
              </a:rPr>
              <a:t>Sexually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transmitte</a:t>
            </a:r>
            <a:r>
              <a:rPr lang="en-US" spc="-10" dirty="0">
                <a:latin typeface="Arial" panose="020B0604020202020204" pitchFamily="34" charset="0"/>
                <a:cs typeface="Arial" panose="020B0604020202020204" pitchFamily="34" charset="0"/>
              </a:rPr>
              <a:t>d diseases</a:t>
            </a:r>
            <a:endParaRPr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28650" y="1828800"/>
            <a:ext cx="7886700" cy="330603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4722495" algn="l"/>
              </a:tabLst>
            </a:pPr>
            <a:r>
              <a:rPr sz="2800" spc="65" dirty="0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u="heavy" spc="-40" dirty="0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Treponema</a:t>
            </a:r>
            <a:r>
              <a:rPr lang="en-US" sz="2800" i="1" u="heavy" spc="-40" dirty="0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i="1" u="heavy" dirty="0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pallidum</a:t>
            </a:r>
            <a:r>
              <a:rPr lang="en-US" sz="2800" i="1" u="heavy" dirty="0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u="heavy" dirty="0" err="1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T.pallidum</a:t>
            </a:r>
            <a:r>
              <a:rPr lang="en-US" sz="2800" i="1" u="heavy" dirty="0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marR="234315" indent="-273050">
              <a:lnSpc>
                <a:spcPct val="100000"/>
              </a:lnSpc>
              <a:spcBef>
                <a:spcPts val="1200"/>
              </a:spcBef>
            </a:pPr>
            <a:r>
              <a:rPr sz="2800" spc="245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spiral-shaped, </a:t>
            </a:r>
            <a:r>
              <a:rPr sz="2800" i="1" u="heavy" spc="-5" dirty="0">
                <a:solidFill>
                  <a:srgbClr val="892D4E"/>
                </a:solidFill>
                <a:uFill>
                  <a:solidFill>
                    <a:srgbClr val="892D4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Gram-negative</a:t>
            </a:r>
            <a:r>
              <a:rPr sz="2800" i="1" spc="-5" dirty="0">
                <a:solidFill>
                  <a:srgbClr val="892D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spc="-5" dirty="0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en-US" sz="2800" i="1" spc="-5" dirty="0">
                <a:solidFill>
                  <a:srgbClr val="892D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bacterium</a:t>
            </a:r>
          </a:p>
          <a:p>
            <a:pPr marL="285115" marR="5080" indent="-273050">
              <a:lnSpc>
                <a:spcPct val="100000"/>
              </a:lnSpc>
              <a:spcBef>
                <a:spcPts val="1210"/>
              </a:spcBef>
            </a:pPr>
            <a:r>
              <a:rPr sz="2400" spc="-160" dirty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pallidum enters the body </a:t>
            </a:r>
            <a:r>
              <a:rPr sz="2400" spc="20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skin and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mucous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membranes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abrasions</a:t>
            </a: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during sexual contact or blood </a:t>
            </a:r>
            <a:r>
              <a:rPr sz="2400" spc="-15" dirty="0">
                <a:latin typeface="Arial" panose="020B0604020202020204" pitchFamily="34" charset="0"/>
                <a:cs typeface="Arial" panose="020B0604020202020204" pitchFamily="34" charset="0"/>
              </a:rPr>
              <a:t>transfusion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placental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sz="2400" b="0" spc="-5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2400" b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400" b="0" spc="-5" dirty="0">
                <a:latin typeface="Arial" panose="020B0604020202020204" pitchFamily="34" charset="0"/>
                <a:cs typeface="Arial" panose="020B0604020202020204" pitchFamily="34" charset="0"/>
              </a:rPr>
              <a:t>pregnant woman to her  </a:t>
            </a:r>
            <a:r>
              <a:rPr sz="2400" b="0" dirty="0">
                <a:latin typeface="Arial" panose="020B0604020202020204" pitchFamily="34" charset="0"/>
                <a:cs typeface="Arial" panose="020B0604020202020204" pitchFamily="34" charset="0"/>
              </a:rPr>
              <a:t>fetus.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reponema Pallidum - The Definitive Guide | Biology Dictionary">
            <a:extLst>
              <a:ext uri="{FF2B5EF4-FFF2-40B4-BE49-F238E27FC236}">
                <a16:creationId xmlns:a16="http://schemas.microsoft.com/office/drawing/2014/main" id="{B8291D69-007F-DE48-877F-272429B50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10" y="4911706"/>
            <a:ext cx="2751810" cy="189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2642" y="115823"/>
            <a:ext cx="5852160" cy="2215515"/>
          </a:xfrm>
          <a:custGeom>
            <a:avLst/>
            <a:gdLst/>
            <a:ahLst/>
            <a:cxnLst/>
            <a:rect l="l" t="t" r="r" b="b"/>
            <a:pathLst>
              <a:path w="5852159" h="2215515">
                <a:moveTo>
                  <a:pt x="0" y="2215261"/>
                </a:moveTo>
                <a:lnTo>
                  <a:pt x="5851906" y="2215261"/>
                </a:lnTo>
                <a:lnTo>
                  <a:pt x="5851906" y="0"/>
                </a:lnTo>
                <a:lnTo>
                  <a:pt x="0" y="0"/>
                </a:lnTo>
                <a:lnTo>
                  <a:pt x="0" y="2215261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50" y="115823"/>
            <a:ext cx="3004820" cy="2215515"/>
          </a:xfrm>
          <a:custGeom>
            <a:avLst/>
            <a:gdLst/>
            <a:ahLst/>
            <a:cxnLst/>
            <a:rect l="l" t="t" r="r" b="b"/>
            <a:pathLst>
              <a:path w="3004820" h="2215515">
                <a:moveTo>
                  <a:pt x="0" y="2215261"/>
                </a:moveTo>
                <a:lnTo>
                  <a:pt x="3004693" y="2215261"/>
                </a:lnTo>
                <a:lnTo>
                  <a:pt x="3004693" y="0"/>
                </a:lnTo>
                <a:lnTo>
                  <a:pt x="0" y="0"/>
                </a:lnTo>
                <a:lnTo>
                  <a:pt x="0" y="2215261"/>
                </a:lnTo>
                <a:close/>
              </a:path>
            </a:pathLst>
          </a:custGeom>
          <a:solidFill>
            <a:srgbClr val="AC6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4413" y="2352429"/>
            <a:ext cx="5852160" cy="4446270"/>
          </a:xfrm>
          <a:custGeom>
            <a:avLst/>
            <a:gdLst/>
            <a:ahLst/>
            <a:cxnLst/>
            <a:rect l="l" t="t" r="r" b="b"/>
            <a:pathLst>
              <a:path w="5852159" h="4446270">
                <a:moveTo>
                  <a:pt x="0" y="4445889"/>
                </a:moveTo>
                <a:lnTo>
                  <a:pt x="5851906" y="4445889"/>
                </a:lnTo>
                <a:lnTo>
                  <a:pt x="5851906" y="0"/>
                </a:lnTo>
                <a:lnTo>
                  <a:pt x="0" y="0"/>
                </a:lnTo>
                <a:lnTo>
                  <a:pt x="0" y="4445889"/>
                </a:lnTo>
                <a:close/>
              </a:path>
            </a:pathLst>
          </a:custGeom>
          <a:solidFill>
            <a:srgbClr val="E2D2E7"/>
          </a:solidFill>
        </p:spPr>
        <p:txBody>
          <a:bodyPr wrap="square" lIns="0" tIns="0" rIns="0" bIns="0" rtlCol="0"/>
          <a:lstStyle/>
          <a:p>
            <a:r>
              <a:rPr lang="en-US" b="1" dirty="0">
                <a:solidFill>
                  <a:srgbClr val="FF0000"/>
                </a:solidFill>
              </a:rPr>
              <a:t> Aqueous crystalline penicillin G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100,000–150,000 units/kg/day, administered as 50,000 units/kg/dose IV every 12 hours during the first 7 days of life and every 8 hours thereafter for a total of 10 days</a:t>
            </a:r>
          </a:p>
          <a:p>
            <a:br>
              <a:rPr lang="en-US" dirty="0"/>
            </a:br>
            <a:r>
              <a:rPr lang="en-US" dirty="0"/>
              <a:t>OR</a:t>
            </a:r>
          </a:p>
        </p:txBody>
      </p:sp>
      <p:sp>
        <p:nvSpPr>
          <p:cNvPr id="5" name="object 5"/>
          <p:cNvSpPr/>
          <p:nvPr/>
        </p:nvSpPr>
        <p:spPr>
          <a:xfrm>
            <a:off x="107950" y="2331148"/>
            <a:ext cx="3004820" cy="4446270"/>
          </a:xfrm>
          <a:custGeom>
            <a:avLst/>
            <a:gdLst/>
            <a:ahLst/>
            <a:cxnLst/>
            <a:rect l="l" t="t" r="r" b="b"/>
            <a:pathLst>
              <a:path w="3004820" h="4446270">
                <a:moveTo>
                  <a:pt x="0" y="4445889"/>
                </a:moveTo>
                <a:lnTo>
                  <a:pt x="3004693" y="4445889"/>
                </a:lnTo>
                <a:lnTo>
                  <a:pt x="3004693" y="0"/>
                </a:lnTo>
                <a:lnTo>
                  <a:pt x="0" y="0"/>
                </a:lnTo>
                <a:lnTo>
                  <a:pt x="0" y="4445889"/>
                </a:lnTo>
                <a:close/>
              </a:path>
            </a:pathLst>
          </a:custGeom>
          <a:solidFill>
            <a:srgbClr val="E2D2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12642" y="109601"/>
            <a:ext cx="0" cy="6673850"/>
          </a:xfrm>
          <a:custGeom>
            <a:avLst/>
            <a:gdLst/>
            <a:ahLst/>
            <a:cxnLst/>
            <a:rect l="l" t="t" r="r" b="b"/>
            <a:pathLst>
              <a:path h="6673850">
                <a:moveTo>
                  <a:pt x="0" y="0"/>
                </a:moveTo>
                <a:lnTo>
                  <a:pt x="0" y="66737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600" y="2331085"/>
            <a:ext cx="8869680" cy="0"/>
          </a:xfrm>
          <a:custGeom>
            <a:avLst/>
            <a:gdLst/>
            <a:ahLst/>
            <a:cxnLst/>
            <a:rect l="l" t="t" r="r" b="b"/>
            <a:pathLst>
              <a:path w="8869680">
                <a:moveTo>
                  <a:pt x="0" y="0"/>
                </a:moveTo>
                <a:lnTo>
                  <a:pt x="886942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64676" y="109601"/>
            <a:ext cx="0" cy="6673850"/>
          </a:xfrm>
          <a:custGeom>
            <a:avLst/>
            <a:gdLst/>
            <a:ahLst/>
            <a:cxnLst/>
            <a:rect l="l" t="t" r="r" b="b"/>
            <a:pathLst>
              <a:path h="6673850">
                <a:moveTo>
                  <a:pt x="0" y="0"/>
                </a:moveTo>
                <a:lnTo>
                  <a:pt x="0" y="66737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7950" y="109601"/>
            <a:ext cx="0" cy="6673850"/>
          </a:xfrm>
          <a:custGeom>
            <a:avLst/>
            <a:gdLst/>
            <a:ahLst/>
            <a:cxnLst/>
            <a:rect l="l" t="t" r="r" b="b"/>
            <a:pathLst>
              <a:path h="6673850">
                <a:moveTo>
                  <a:pt x="0" y="0"/>
                </a:moveTo>
                <a:lnTo>
                  <a:pt x="0" y="667378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600" y="115951"/>
            <a:ext cx="8869680" cy="0"/>
          </a:xfrm>
          <a:custGeom>
            <a:avLst/>
            <a:gdLst/>
            <a:ahLst/>
            <a:cxnLst/>
            <a:rect l="l" t="t" r="r" b="b"/>
            <a:pathLst>
              <a:path w="8869680">
                <a:moveTo>
                  <a:pt x="0" y="0"/>
                </a:moveTo>
                <a:lnTo>
                  <a:pt x="886942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600" y="6777037"/>
            <a:ext cx="8869680" cy="0"/>
          </a:xfrm>
          <a:custGeom>
            <a:avLst/>
            <a:gdLst/>
            <a:ahLst/>
            <a:cxnLst/>
            <a:rect l="l" t="t" r="r" b="b"/>
            <a:pathLst>
              <a:path w="8869680">
                <a:moveTo>
                  <a:pt x="0" y="0"/>
                </a:moveTo>
                <a:lnTo>
                  <a:pt x="886942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64229" y="414273"/>
            <a:ext cx="534924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WHO 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GUIDELINES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FOR THE</a:t>
            </a:r>
            <a:r>
              <a:rPr sz="2400" b="1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Treatment</a:t>
            </a:r>
            <a:endParaRPr sz="24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of </a:t>
            </a:r>
            <a:r>
              <a:rPr sz="24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Treponema </a:t>
            </a:r>
            <a:r>
              <a:rPr sz="2400" b="1" i="1" dirty="0">
                <a:solidFill>
                  <a:srgbClr val="FFFFFF"/>
                </a:solidFill>
                <a:latin typeface="Trebuchet MS"/>
                <a:cs typeface="Trebuchet MS"/>
              </a:rPr>
              <a:t>pallidum</a:t>
            </a:r>
            <a:r>
              <a:rPr sz="2400" b="1" i="1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Trebuchet MS"/>
                <a:cs typeface="Trebuchet MS"/>
              </a:rPr>
              <a:t>(syphilis)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7715" y="505714"/>
            <a:ext cx="2683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Congenital</a:t>
            </a:r>
            <a:r>
              <a:rPr sz="24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syphilis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6639" y="2355596"/>
            <a:ext cx="3242361" cy="37043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66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In infants with </a:t>
            </a:r>
            <a:r>
              <a:rPr spc="-5" dirty="0">
                <a:solidFill>
                  <a:srgbClr val="0000FF"/>
                </a:solidFill>
                <a:latin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confirmed  </a:t>
            </a:r>
            <a:r>
              <a:rPr sz="2400" spc="-10" dirty="0">
                <a:latin typeface="Trebuchet MS"/>
                <a:cs typeface="Trebuchet MS"/>
              </a:rPr>
              <a:t>congenital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syphilis</a:t>
            </a:r>
            <a:endParaRPr sz="24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3017520" algn="l"/>
              </a:tabLst>
            </a:pPr>
            <a:r>
              <a:rPr sz="2400" dirty="0">
                <a:latin typeface="Trebuchet MS"/>
                <a:cs typeface="Trebuchet MS"/>
              </a:rPr>
              <a:t>or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infant</a:t>
            </a:r>
            <a:r>
              <a:rPr sz="2400" dirty="0">
                <a:latin typeface="Trebuchet MS"/>
                <a:cs typeface="Trebuchet MS"/>
              </a:rPr>
              <a:t>s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wh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-5" dirty="0">
                <a:latin typeface="Trebuchet MS"/>
                <a:cs typeface="Trebuchet MS"/>
              </a:rPr>
              <a:t> a</a:t>
            </a:r>
            <a:r>
              <a:rPr sz="2400" dirty="0">
                <a:latin typeface="Trebuchet MS"/>
                <a:cs typeface="Trebuchet MS"/>
              </a:rPr>
              <a:t>re	</a:t>
            </a:r>
            <a:r>
              <a:rPr sz="2400" spc="-5" dirty="0">
                <a:latin typeface="Trebuchet MS"/>
                <a:cs typeface="Trebuchet MS"/>
              </a:rPr>
              <a:t>  clinically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normal,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rebuchet MS"/>
                <a:cs typeface="Trebuchet MS"/>
              </a:rPr>
              <a:t>but whose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mothers</a:t>
            </a:r>
            <a:endParaRPr sz="2400" dirty="0">
              <a:latin typeface="Trebuchet MS"/>
              <a:cs typeface="Trebuchet MS"/>
            </a:endParaRPr>
          </a:p>
          <a:p>
            <a:pPr marL="12700" marR="1347470">
              <a:lnSpc>
                <a:spcPts val="2890"/>
              </a:lnSpc>
              <a:spcBef>
                <a:spcPts val="85"/>
              </a:spcBef>
            </a:pPr>
            <a:r>
              <a:rPr sz="2400" spc="-5" dirty="0">
                <a:latin typeface="Trebuchet MS"/>
                <a:cs typeface="Trebuchet MS"/>
              </a:rPr>
              <a:t>had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untreated  </a:t>
            </a:r>
            <a:r>
              <a:rPr sz="2400" dirty="0">
                <a:latin typeface="Trebuchet MS"/>
                <a:cs typeface="Trebuchet MS"/>
              </a:rPr>
              <a:t>syphilis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FAC28-1B53-D545-AD6E-3B64AA22EA64}"/>
              </a:ext>
            </a:extLst>
          </p:cNvPr>
          <p:cNvSpPr txBox="1"/>
          <p:nvPr/>
        </p:nvSpPr>
        <p:spPr>
          <a:xfrm>
            <a:off x="3153886" y="4038600"/>
            <a:ext cx="575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Procaine penicillin G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50,000 units/kg/dose IM in a single daily dose for 10 days</a:t>
            </a:r>
            <a:br>
              <a:rPr lang="en-US" dirty="0"/>
            </a:br>
            <a:r>
              <a:rPr lang="en-US" dirty="0"/>
              <a:t>OR</a:t>
            </a:r>
          </a:p>
          <a:p>
            <a:endParaRPr lang="en-S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23C0A8-37E8-F54E-AA29-2DDFCB085ECA}"/>
              </a:ext>
            </a:extLst>
          </p:cNvPr>
          <p:cNvSpPr txBox="1"/>
          <p:nvPr/>
        </p:nvSpPr>
        <p:spPr>
          <a:xfrm>
            <a:off x="3144413" y="5147055"/>
            <a:ext cx="571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Benzathine penicillin G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50,000 units/kg/dose IM in a single dose</a:t>
            </a:r>
          </a:p>
          <a:p>
            <a:endParaRPr lang="en-S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2827" y="234695"/>
            <a:ext cx="3624072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6444" y="234695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4480" y="354329"/>
            <a:ext cx="304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B03E9A"/>
                </a:solidFill>
                <a:latin typeface="Arial"/>
                <a:cs typeface="Arial"/>
              </a:rPr>
              <a:t>GONORRHEA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0" y="989004"/>
            <a:ext cx="8007909" cy="2225609"/>
          </a:xfrm>
          <a:prstGeom prst="rect">
            <a:avLst/>
          </a:prstGeom>
        </p:spPr>
        <p:txBody>
          <a:bodyPr vert="horz" wrap="square" lIns="0" tIns="258445" rIns="0" bIns="0" rtlCol="0">
            <a:spAutoFit/>
          </a:bodyPr>
          <a:lstStyle/>
          <a:p>
            <a:pPr marL="239395" indent="-226695">
              <a:lnSpc>
                <a:spcPct val="100000"/>
              </a:lnSpc>
              <a:spcBef>
                <a:spcPts val="2035"/>
              </a:spcBef>
              <a:buFont typeface="Wingdings"/>
              <a:buChar char=""/>
              <a:tabLst>
                <a:tab pos="240029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Caused by</a:t>
            </a:r>
            <a:r>
              <a:rPr sz="3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3200" i="1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Neisseria</a:t>
            </a:r>
            <a:r>
              <a:rPr sz="3200" i="1" u="sng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i="1" u="sng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gonorrhea,</a:t>
            </a:r>
            <a:endParaRPr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395" indent="-226695">
              <a:lnSpc>
                <a:spcPct val="100000"/>
              </a:lnSpc>
              <a:spcBef>
                <a:spcPts val="1930"/>
              </a:spcBef>
              <a:buFont typeface="Wingdings"/>
              <a:buChar char=""/>
              <a:tabLst>
                <a:tab pos="240029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Pus producing</a:t>
            </a:r>
            <a:r>
              <a:rPr sz="3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9395" indent="-226695">
              <a:lnSpc>
                <a:spcPct val="100000"/>
              </a:lnSpc>
              <a:spcBef>
                <a:spcPts val="1925"/>
              </a:spcBef>
              <a:buFont typeface="Wingdings"/>
              <a:buChar char=""/>
              <a:tabLst>
                <a:tab pos="240029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Gram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–ve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cocci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8876" y="3714750"/>
            <a:ext cx="5357749" cy="3000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2827" y="234695"/>
            <a:ext cx="3624072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6444" y="234695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24480" y="354329"/>
            <a:ext cx="304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B03E9A"/>
                </a:solidFill>
                <a:latin typeface="Arial"/>
                <a:cs typeface="Arial"/>
              </a:rPr>
              <a:t>GONORRHEA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245" y="1385758"/>
            <a:ext cx="8617509" cy="2895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630555" indent="-22669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40029" algn="l"/>
              </a:tabLst>
            </a:pPr>
            <a:r>
              <a:rPr sz="2400" spc="-15" dirty="0">
                <a:latin typeface="Arial"/>
                <a:cs typeface="Arial"/>
              </a:rPr>
              <a:t>Transmitted </a:t>
            </a:r>
            <a:r>
              <a:rPr sz="2400" spc="-5" dirty="0">
                <a:latin typeface="Arial"/>
                <a:cs typeface="Arial"/>
              </a:rPr>
              <a:t>during </a:t>
            </a:r>
            <a:r>
              <a:rPr sz="2400" dirty="0">
                <a:latin typeface="Arial"/>
                <a:cs typeface="Arial"/>
              </a:rPr>
              <a:t>sexual </a:t>
            </a:r>
            <a:r>
              <a:rPr sz="2400" spc="-5" dirty="0">
                <a:latin typeface="Arial"/>
                <a:cs typeface="Arial"/>
              </a:rPr>
              <a:t>contact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affected</a:t>
            </a:r>
            <a:r>
              <a:rPr sz="2400" spc="-5" dirty="0">
                <a:latin typeface="Arial"/>
                <a:cs typeface="Arial"/>
              </a:rPr>
              <a:t> person.</a:t>
            </a:r>
            <a:endParaRPr sz="2400" dirty="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spcBef>
                <a:spcPts val="1805"/>
              </a:spcBef>
              <a:buFont typeface="Wingdings"/>
              <a:buChar char=""/>
              <a:tabLst>
                <a:tab pos="240029" algn="l"/>
              </a:tabLst>
            </a:pPr>
            <a:r>
              <a:rPr sz="2400" spc="-5" dirty="0">
                <a:latin typeface="Arial"/>
                <a:cs typeface="Arial"/>
              </a:rPr>
              <a:t>Many people have no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symptoms</a:t>
            </a:r>
            <a:r>
              <a:rPr sz="2400" b="1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39395" marR="399415" indent="-226695">
              <a:lnSpc>
                <a:spcPct val="100000"/>
              </a:lnSpc>
              <a:spcBef>
                <a:spcPts val="1685"/>
              </a:spcBef>
              <a:buFont typeface="Wingdings"/>
              <a:buChar char=""/>
              <a:tabLst>
                <a:tab pos="240029" algn="l"/>
              </a:tabLst>
            </a:pPr>
            <a:r>
              <a:rPr sz="2400" spc="-5" dirty="0">
                <a:latin typeface="Arial"/>
                <a:cs typeface="Arial"/>
              </a:rPr>
              <a:t>Men may </a:t>
            </a:r>
            <a:r>
              <a:rPr sz="2400" dirty="0">
                <a:latin typeface="Arial"/>
                <a:cs typeface="Arial"/>
              </a:rPr>
              <a:t>have </a:t>
            </a:r>
            <a:r>
              <a:rPr sz="2400" spc="-5" dirty="0">
                <a:latin typeface="Arial"/>
                <a:cs typeface="Arial"/>
              </a:rPr>
              <a:t>burning with </a:t>
            </a:r>
            <a:r>
              <a:rPr sz="2400" dirty="0">
                <a:latin typeface="Arial"/>
                <a:cs typeface="Arial"/>
              </a:rPr>
              <a:t>urination,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discharge from </a:t>
            </a:r>
            <a:r>
              <a:rPr sz="2400" spc="-5" dirty="0">
                <a:latin typeface="Arial"/>
                <a:cs typeface="Arial"/>
              </a:rPr>
              <a:t>the penis or </a:t>
            </a:r>
            <a:r>
              <a:rPr sz="2400" dirty="0">
                <a:latin typeface="Arial"/>
                <a:cs typeface="Arial"/>
              </a:rPr>
              <a:t>testicular pain.</a:t>
            </a:r>
          </a:p>
          <a:p>
            <a:pPr marL="239395" indent="-226695">
              <a:lnSpc>
                <a:spcPct val="100000"/>
              </a:lnSpc>
              <a:spcBef>
                <a:spcPts val="1685"/>
              </a:spcBef>
              <a:buFont typeface="Wingdings"/>
              <a:buChar char=""/>
              <a:tabLst>
                <a:tab pos="240029" algn="l"/>
              </a:tabLst>
            </a:pPr>
            <a:r>
              <a:rPr sz="2400" spc="-15" dirty="0">
                <a:latin typeface="Arial"/>
                <a:cs typeface="Arial"/>
              </a:rPr>
              <a:t>Women </a:t>
            </a:r>
            <a:r>
              <a:rPr sz="2400" spc="-5" dirty="0">
                <a:latin typeface="Arial"/>
                <a:cs typeface="Arial"/>
              </a:rPr>
              <a:t>may </a:t>
            </a:r>
            <a:r>
              <a:rPr sz="2400" dirty="0">
                <a:latin typeface="Arial"/>
                <a:cs typeface="Arial"/>
              </a:rPr>
              <a:t>have burning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urination, vaginal discharge, vaginal </a:t>
            </a:r>
            <a:r>
              <a:rPr sz="2400" spc="-5" dirty="0">
                <a:latin typeface="Arial"/>
                <a:cs typeface="Arial"/>
              </a:rPr>
              <a:t>bleeding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between </a:t>
            </a:r>
            <a:r>
              <a:rPr sz="2400" dirty="0">
                <a:latin typeface="Arial"/>
                <a:cs typeface="Arial"/>
              </a:rPr>
              <a:t>periods, </a:t>
            </a:r>
            <a:r>
              <a:rPr sz="2400" spc="-5" dirty="0">
                <a:latin typeface="Arial"/>
                <a:cs typeface="Arial"/>
              </a:rPr>
              <a:t>or pelvic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pain.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6615"/>
            <a:ext cx="8007096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4296"/>
            <a:ext cx="3166872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44296"/>
            <a:ext cx="472440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8605" y="585216"/>
            <a:ext cx="7375486" cy="303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8673" y="1072896"/>
            <a:ext cx="2673337" cy="303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3014" y="1579314"/>
            <a:ext cx="6508115" cy="3641381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95"/>
              </a:spcBef>
              <a:buFont typeface="Arial" panose="020B0604020202020204" pitchFamily="34" charset="0"/>
              <a:buChar char="•"/>
            </a:pPr>
            <a:r>
              <a:rPr sz="3200" b="1" spc="130" dirty="0">
                <a:latin typeface="Trebuchet MS"/>
                <a:cs typeface="Trebuchet MS"/>
              </a:rPr>
              <a:t>3</a:t>
            </a:r>
            <a:r>
              <a:rPr sz="3150" b="1" spc="195" baseline="25132" dirty="0">
                <a:latin typeface="Trebuchet MS"/>
                <a:cs typeface="Trebuchet MS"/>
              </a:rPr>
              <a:t>rd </a:t>
            </a:r>
            <a:r>
              <a:rPr sz="3200" b="1" spc="-10" dirty="0">
                <a:latin typeface="Trebuchet MS"/>
                <a:cs typeface="Trebuchet MS"/>
              </a:rPr>
              <a:t>generation  </a:t>
            </a:r>
            <a:r>
              <a:rPr sz="3200" b="1" spc="-35" dirty="0">
                <a:latin typeface="Trebuchet MS"/>
                <a:cs typeface="Trebuchet MS"/>
              </a:rPr>
              <a:t>Cephalosporins</a:t>
            </a:r>
            <a:endParaRPr lang="en-US" sz="3200" b="1" spc="-35" dirty="0">
              <a:latin typeface="Trebuchet MS"/>
              <a:cs typeface="Trebuchet MS"/>
            </a:endParaRPr>
          </a:p>
          <a:p>
            <a:pPr marL="927100" lvl="1" indent="-457200">
              <a:spcBef>
                <a:spcPts val="1895"/>
              </a:spcBef>
              <a:buFont typeface="Arial" panose="020B0604020202020204" pitchFamily="34" charset="0"/>
              <a:buChar char="•"/>
            </a:pPr>
            <a:r>
              <a:rPr sz="3200" spc="-5" dirty="0">
                <a:latin typeface="Trebuchet MS"/>
                <a:cs typeface="Trebuchet MS"/>
              </a:rPr>
              <a:t>Ceftriaxone,</a:t>
            </a:r>
            <a:r>
              <a:rPr sz="3200" spc="-20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Cefixime</a:t>
            </a:r>
            <a:endParaRPr sz="32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sz="3200" b="1" spc="20" dirty="0">
                <a:latin typeface="Trebuchet MS"/>
                <a:cs typeface="Trebuchet MS"/>
              </a:rPr>
              <a:t>Fluoroquinolones**</a:t>
            </a:r>
            <a:endParaRPr lang="en-US" sz="3200" b="1" dirty="0">
              <a:latin typeface="Trebuchet MS"/>
              <a:cs typeface="Trebuchet MS"/>
            </a:endParaRPr>
          </a:p>
          <a:p>
            <a:pPr marL="8128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sz="3200" spc="-5" dirty="0">
                <a:latin typeface="Trebuchet MS"/>
                <a:cs typeface="Trebuchet MS"/>
              </a:rPr>
              <a:t>Ciprofloxacin</a:t>
            </a:r>
            <a:endParaRPr sz="32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814"/>
              </a:spcBef>
              <a:buFont typeface="Arial" panose="020B0604020202020204" pitchFamily="34" charset="0"/>
              <a:buChar char="•"/>
            </a:pPr>
            <a:r>
              <a:rPr sz="3200" b="1" spc="30" dirty="0">
                <a:latin typeface="Trebuchet MS"/>
                <a:cs typeface="Trebuchet MS"/>
              </a:rPr>
              <a:t>Spectinomycin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3" y="179831"/>
            <a:ext cx="6094476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5752" y="179831"/>
            <a:ext cx="64922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3" y="667512"/>
            <a:ext cx="64922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500" y="667512"/>
            <a:ext cx="783336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387" y="667512"/>
            <a:ext cx="762000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40" y="667512"/>
            <a:ext cx="4820412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6903" y="667512"/>
            <a:ext cx="64922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0349" y="408051"/>
            <a:ext cx="5510225" cy="303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480" y="896619"/>
            <a:ext cx="101600" cy="382270"/>
          </a:xfrm>
          <a:custGeom>
            <a:avLst/>
            <a:gdLst/>
            <a:ahLst/>
            <a:cxnLst/>
            <a:rect l="l" t="t" r="r" b="b"/>
            <a:pathLst>
              <a:path w="101600" h="382269">
                <a:moveTo>
                  <a:pt x="101130" y="0"/>
                </a:moveTo>
                <a:lnTo>
                  <a:pt x="62979" y="0"/>
                </a:lnTo>
                <a:lnTo>
                  <a:pt x="50434" y="19212"/>
                </a:lnTo>
                <a:lnTo>
                  <a:pt x="28775" y="60257"/>
                </a:lnTo>
                <a:lnTo>
                  <a:pt x="11058" y="108065"/>
                </a:lnTo>
                <a:lnTo>
                  <a:pt x="1228" y="162444"/>
                </a:lnTo>
                <a:lnTo>
                  <a:pt x="0" y="190753"/>
                </a:lnTo>
                <a:lnTo>
                  <a:pt x="992" y="214092"/>
                </a:lnTo>
                <a:lnTo>
                  <a:pt x="8936" y="261959"/>
                </a:lnTo>
                <a:lnTo>
                  <a:pt x="24745" y="311040"/>
                </a:lnTo>
                <a:lnTo>
                  <a:pt x="47891" y="358717"/>
                </a:lnTo>
                <a:lnTo>
                  <a:pt x="62179" y="381888"/>
                </a:lnTo>
                <a:lnTo>
                  <a:pt x="100533" y="381888"/>
                </a:lnTo>
                <a:lnTo>
                  <a:pt x="92446" y="364031"/>
                </a:lnTo>
                <a:lnTo>
                  <a:pt x="85675" y="348376"/>
                </a:lnTo>
                <a:lnTo>
                  <a:pt x="71104" y="308098"/>
                </a:lnTo>
                <a:lnTo>
                  <a:pt x="59499" y="258699"/>
                </a:lnTo>
                <a:lnTo>
                  <a:pt x="53820" y="208353"/>
                </a:lnTo>
                <a:lnTo>
                  <a:pt x="53441" y="191896"/>
                </a:lnTo>
                <a:lnTo>
                  <a:pt x="54081" y="168586"/>
                </a:lnTo>
                <a:lnTo>
                  <a:pt x="59201" y="123870"/>
                </a:lnTo>
                <a:lnTo>
                  <a:pt x="69854" y="80224"/>
                </a:lnTo>
                <a:lnTo>
                  <a:pt x="88580" y="28979"/>
                </a:lnTo>
                <a:lnTo>
                  <a:pt x="101130" y="0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480" y="896619"/>
            <a:ext cx="101600" cy="382270"/>
          </a:xfrm>
          <a:custGeom>
            <a:avLst/>
            <a:gdLst/>
            <a:ahLst/>
            <a:cxnLst/>
            <a:rect l="l" t="t" r="r" b="b"/>
            <a:pathLst>
              <a:path w="101600" h="382269">
                <a:moveTo>
                  <a:pt x="62979" y="0"/>
                </a:moveTo>
                <a:lnTo>
                  <a:pt x="101130" y="0"/>
                </a:lnTo>
                <a:lnTo>
                  <a:pt x="88580" y="28979"/>
                </a:lnTo>
                <a:lnTo>
                  <a:pt x="78155" y="55721"/>
                </a:lnTo>
                <a:lnTo>
                  <a:pt x="63677" y="102488"/>
                </a:lnTo>
                <a:lnTo>
                  <a:pt x="56002" y="145907"/>
                </a:lnTo>
                <a:lnTo>
                  <a:pt x="53441" y="191896"/>
                </a:lnTo>
                <a:lnTo>
                  <a:pt x="53820" y="208353"/>
                </a:lnTo>
                <a:lnTo>
                  <a:pt x="59499" y="258699"/>
                </a:lnTo>
                <a:lnTo>
                  <a:pt x="71104" y="308098"/>
                </a:lnTo>
                <a:lnTo>
                  <a:pt x="85675" y="348376"/>
                </a:lnTo>
                <a:lnTo>
                  <a:pt x="100533" y="381888"/>
                </a:lnTo>
                <a:lnTo>
                  <a:pt x="62179" y="381888"/>
                </a:lnTo>
                <a:lnTo>
                  <a:pt x="35413" y="335105"/>
                </a:lnTo>
                <a:lnTo>
                  <a:pt x="15887" y="286512"/>
                </a:lnTo>
                <a:lnTo>
                  <a:pt x="3971" y="237823"/>
                </a:lnTo>
                <a:lnTo>
                  <a:pt x="0" y="190753"/>
                </a:lnTo>
                <a:lnTo>
                  <a:pt x="1228" y="162444"/>
                </a:lnTo>
                <a:lnTo>
                  <a:pt x="11058" y="108065"/>
                </a:lnTo>
                <a:lnTo>
                  <a:pt x="28775" y="60257"/>
                </a:lnTo>
                <a:lnTo>
                  <a:pt x="50434" y="19212"/>
                </a:lnTo>
                <a:lnTo>
                  <a:pt x="6297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3290" y="900430"/>
            <a:ext cx="128270" cy="292735"/>
          </a:xfrm>
          <a:custGeom>
            <a:avLst/>
            <a:gdLst/>
            <a:ahLst/>
            <a:cxnLst/>
            <a:rect l="l" t="t" r="r" b="b"/>
            <a:pathLst>
              <a:path w="128269" h="292734">
                <a:moveTo>
                  <a:pt x="127952" y="82042"/>
                </a:moveTo>
                <a:lnTo>
                  <a:pt x="72123" y="82042"/>
                </a:lnTo>
                <a:lnTo>
                  <a:pt x="72123" y="292481"/>
                </a:lnTo>
                <a:lnTo>
                  <a:pt x="127952" y="292481"/>
                </a:lnTo>
                <a:lnTo>
                  <a:pt x="127952" y="82042"/>
                </a:lnTo>
                <a:close/>
              </a:path>
              <a:path w="128269" h="292734">
                <a:moveTo>
                  <a:pt x="127952" y="0"/>
                </a:moveTo>
                <a:lnTo>
                  <a:pt x="82651" y="0"/>
                </a:lnTo>
                <a:lnTo>
                  <a:pt x="76881" y="12908"/>
                </a:lnTo>
                <a:lnTo>
                  <a:pt x="69097" y="24971"/>
                </a:lnTo>
                <a:lnTo>
                  <a:pt x="34907" y="55800"/>
                </a:lnTo>
                <a:lnTo>
                  <a:pt x="0" y="73660"/>
                </a:lnTo>
                <a:lnTo>
                  <a:pt x="0" y="124333"/>
                </a:lnTo>
                <a:lnTo>
                  <a:pt x="20081" y="116546"/>
                </a:lnTo>
                <a:lnTo>
                  <a:pt x="38795" y="106902"/>
                </a:lnTo>
                <a:lnTo>
                  <a:pt x="56142" y="95400"/>
                </a:lnTo>
                <a:lnTo>
                  <a:pt x="72123" y="82042"/>
                </a:lnTo>
                <a:lnTo>
                  <a:pt x="127952" y="82042"/>
                </a:lnTo>
                <a:lnTo>
                  <a:pt x="127952" y="0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3290" y="900430"/>
            <a:ext cx="128270" cy="292735"/>
          </a:xfrm>
          <a:custGeom>
            <a:avLst/>
            <a:gdLst/>
            <a:ahLst/>
            <a:cxnLst/>
            <a:rect l="l" t="t" r="r" b="b"/>
            <a:pathLst>
              <a:path w="128269" h="292734">
                <a:moveTo>
                  <a:pt x="82651" y="0"/>
                </a:moveTo>
                <a:lnTo>
                  <a:pt x="127952" y="0"/>
                </a:lnTo>
                <a:lnTo>
                  <a:pt x="127952" y="292481"/>
                </a:lnTo>
                <a:lnTo>
                  <a:pt x="72123" y="292481"/>
                </a:lnTo>
                <a:lnTo>
                  <a:pt x="72123" y="82042"/>
                </a:lnTo>
                <a:lnTo>
                  <a:pt x="56142" y="95400"/>
                </a:lnTo>
                <a:lnTo>
                  <a:pt x="38795" y="106902"/>
                </a:lnTo>
                <a:lnTo>
                  <a:pt x="20081" y="116546"/>
                </a:lnTo>
                <a:lnTo>
                  <a:pt x="0" y="124333"/>
                </a:lnTo>
                <a:lnTo>
                  <a:pt x="0" y="73660"/>
                </a:lnTo>
                <a:lnTo>
                  <a:pt x="11162" y="69326"/>
                </a:lnTo>
                <a:lnTo>
                  <a:pt x="22799" y="63373"/>
                </a:lnTo>
                <a:lnTo>
                  <a:pt x="59298" y="36200"/>
                </a:lnTo>
                <a:lnTo>
                  <a:pt x="76881" y="12908"/>
                </a:lnTo>
                <a:lnTo>
                  <a:pt x="8265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0465" y="895730"/>
            <a:ext cx="4249864" cy="3836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21691" y="1517370"/>
            <a:ext cx="7403465" cy="457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0940" marR="356235" indent="-1158875">
              <a:lnSpc>
                <a:spcPct val="115599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3200" dirty="0">
                <a:solidFill>
                  <a:srgbClr val="852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Uncomplicated gonorrheal</a:t>
            </a:r>
            <a:r>
              <a:rPr sz="3200" spc="-110" dirty="0">
                <a:solidFill>
                  <a:srgbClr val="852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solidFill>
                  <a:srgbClr val="852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infections  </a:t>
            </a:r>
            <a:r>
              <a:rPr sz="3200" spc="5" dirty="0">
                <a:solidFill>
                  <a:srgbClr val="5C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150" spc="7" baseline="25132" dirty="0">
                <a:solidFill>
                  <a:srgbClr val="5C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	</a:t>
            </a:r>
            <a:r>
              <a:rPr sz="3200" spc="-10" dirty="0">
                <a:solidFill>
                  <a:srgbClr val="5C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  <a:r>
              <a:rPr sz="3200" spc="-60" dirty="0">
                <a:solidFill>
                  <a:srgbClr val="5C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solidFill>
                  <a:srgbClr val="5C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cephalosporins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459355">
              <a:lnSpc>
                <a:spcPct val="115599"/>
              </a:lnSpc>
              <a:spcBef>
                <a:spcPts val="5"/>
              </a:spcBef>
            </a:pP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500mg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ceftriaxone, </a:t>
            </a:r>
            <a:r>
              <a:rPr lang="en-US"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200" spc="-5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mg of cefixime,</a:t>
            </a:r>
            <a:r>
              <a:rPr sz="3200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200" spc="-25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</a:t>
            </a:r>
            <a:r>
              <a:rPr sz="3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in combination</a:t>
            </a:r>
            <a:r>
              <a:rPr sz="3200" spc="-95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4440"/>
              </a:lnSpc>
              <a:spcBef>
                <a:spcPts val="250"/>
              </a:spcBef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a single dose of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azithromycin(1gm,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po)  or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doxycycline(100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BID,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p.O.) for</a:t>
            </a:r>
            <a:r>
              <a:rPr sz="3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days.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8933" y="447929"/>
            <a:ext cx="4717719" cy="42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555470"/>
            <a:ext cx="4723130" cy="1717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1650" marR="5080" indent="-489584">
              <a:lnSpc>
                <a:spcPct val="115700"/>
              </a:lnSpc>
              <a:spcBef>
                <a:spcPts val="95"/>
              </a:spcBef>
            </a:pPr>
            <a:r>
              <a:rPr spc="-5" dirty="0">
                <a:solidFill>
                  <a:srgbClr val="5C1F34"/>
                </a:solidFill>
                <a:latin typeface="Trebuchet MS"/>
                <a:cs typeface="Trebuchet MS"/>
              </a:rPr>
              <a:t>Single </a:t>
            </a:r>
            <a:r>
              <a:rPr spc="-25" dirty="0">
                <a:solidFill>
                  <a:srgbClr val="5C1F34"/>
                </a:solidFill>
                <a:latin typeface="Trebuchet MS"/>
                <a:cs typeface="Trebuchet MS"/>
              </a:rPr>
              <a:t>oral </a:t>
            </a:r>
            <a:r>
              <a:rPr dirty="0">
                <a:solidFill>
                  <a:srgbClr val="5C1F34"/>
                </a:solidFill>
                <a:latin typeface="Trebuchet MS"/>
                <a:cs typeface="Trebuchet MS"/>
              </a:rPr>
              <a:t>dose of :  </a:t>
            </a:r>
            <a:r>
              <a:rPr dirty="0">
                <a:latin typeface="Trebuchet MS"/>
                <a:cs typeface="Trebuchet MS"/>
              </a:rPr>
              <a:t>Ciprofloxacin(500</a:t>
            </a:r>
            <a:r>
              <a:rPr spc="-12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mg)  Ofloxacin(400</a:t>
            </a:r>
            <a:r>
              <a:rPr spc="-50" dirty="0">
                <a:latin typeface="Trebuchet MS"/>
                <a:cs typeface="Trebuchet MS"/>
              </a:rPr>
              <a:t> </a:t>
            </a:r>
            <a:r>
              <a:rPr spc="-5" dirty="0">
                <a:latin typeface="Trebuchet MS"/>
                <a:cs typeface="Trebuchet MS"/>
              </a:rPr>
              <a:t>mg)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604" y="408051"/>
            <a:ext cx="5012372" cy="303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436" y="897255"/>
            <a:ext cx="3974096" cy="360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691" y="1402689"/>
            <a:ext cx="7551420" cy="2321148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Arial" panose="020B0604020202020204" pitchFamily="34" charset="0"/>
              <a:buChar char="•"/>
            </a:pPr>
            <a:r>
              <a:rPr sz="3200" spc="120" dirty="0">
                <a:solidFill>
                  <a:srgbClr val="5C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sz="3200" dirty="0">
                <a:solidFill>
                  <a:srgbClr val="5C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sz="3200" spc="-145" dirty="0">
                <a:solidFill>
                  <a:srgbClr val="5C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solidFill>
                  <a:srgbClr val="5C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bactericidal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5080" indent="-457200">
              <a:lnSpc>
                <a:spcPct val="100000"/>
              </a:lnSpc>
              <a:spcBef>
                <a:spcPts val="1805"/>
              </a:spcBef>
              <a:buFont typeface="Arial" panose="020B0604020202020204" pitchFamily="34" charset="0"/>
              <a:buChar char="•"/>
            </a:pPr>
            <a:r>
              <a:rPr sz="2800" spc="60" dirty="0">
                <a:latin typeface="Arial" panose="020B0604020202020204" pitchFamily="34" charset="0"/>
                <a:cs typeface="Arial" panose="020B0604020202020204" pitchFamily="34" charset="0"/>
              </a:rPr>
              <a:t>Inhibit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synthesis by inhibiting</a:t>
            </a:r>
            <a:r>
              <a:rPr lang="en-US" sz="2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140" dirty="0">
                <a:latin typeface="Arial" panose="020B0604020202020204" pitchFamily="34" charset="0"/>
                <a:cs typeface="Arial" panose="020B0604020202020204" pitchFamily="34" charset="0"/>
              </a:rPr>
              <a:t>DNA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gyrase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enzyme (required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DNA 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supercoiling)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840" y="574548"/>
            <a:ext cx="3024505" cy="357505"/>
          </a:xfrm>
          <a:custGeom>
            <a:avLst/>
            <a:gdLst/>
            <a:ahLst/>
            <a:cxnLst/>
            <a:rect l="l" t="t" r="r" b="b"/>
            <a:pathLst>
              <a:path w="3024504" h="357505">
                <a:moveTo>
                  <a:pt x="489737" y="3428"/>
                </a:moveTo>
                <a:lnTo>
                  <a:pt x="476900" y="3595"/>
                </a:lnTo>
                <a:lnTo>
                  <a:pt x="397509" y="6096"/>
                </a:lnTo>
                <a:lnTo>
                  <a:pt x="397509" y="351409"/>
                </a:lnTo>
                <a:lnTo>
                  <a:pt x="474167" y="351409"/>
                </a:lnTo>
                <a:lnTo>
                  <a:pt x="529021" y="346233"/>
                </a:lnTo>
                <a:lnTo>
                  <a:pt x="573901" y="330708"/>
                </a:lnTo>
                <a:lnTo>
                  <a:pt x="608806" y="304831"/>
                </a:lnTo>
                <a:lnTo>
                  <a:pt x="614246" y="296925"/>
                </a:lnTo>
                <a:lnTo>
                  <a:pt x="490918" y="296925"/>
                </a:lnTo>
                <a:lnTo>
                  <a:pt x="482455" y="296832"/>
                </a:lnTo>
                <a:lnTo>
                  <a:pt x="474287" y="296560"/>
                </a:lnTo>
                <a:lnTo>
                  <a:pt x="466415" y="296122"/>
                </a:lnTo>
                <a:lnTo>
                  <a:pt x="458838" y="295528"/>
                </a:lnTo>
                <a:lnTo>
                  <a:pt x="458838" y="59689"/>
                </a:lnTo>
                <a:lnTo>
                  <a:pt x="467406" y="58949"/>
                </a:lnTo>
                <a:lnTo>
                  <a:pt x="474938" y="58435"/>
                </a:lnTo>
                <a:lnTo>
                  <a:pt x="481437" y="58136"/>
                </a:lnTo>
                <a:lnTo>
                  <a:pt x="486905" y="58038"/>
                </a:lnTo>
                <a:lnTo>
                  <a:pt x="617784" y="58038"/>
                </a:lnTo>
                <a:lnTo>
                  <a:pt x="609460" y="47751"/>
                </a:lnTo>
                <a:lnTo>
                  <a:pt x="585390" y="28396"/>
                </a:lnTo>
                <a:lnTo>
                  <a:pt x="557414" y="14541"/>
                </a:lnTo>
                <a:lnTo>
                  <a:pt x="525530" y="6211"/>
                </a:lnTo>
                <a:lnTo>
                  <a:pt x="489737" y="3428"/>
                </a:lnTo>
                <a:close/>
              </a:path>
              <a:path w="3024504" h="357505">
                <a:moveTo>
                  <a:pt x="617784" y="58038"/>
                </a:moveTo>
                <a:lnTo>
                  <a:pt x="486905" y="58038"/>
                </a:lnTo>
                <a:lnTo>
                  <a:pt x="532008" y="64968"/>
                </a:lnTo>
                <a:lnTo>
                  <a:pt x="564222" y="85756"/>
                </a:lnTo>
                <a:lnTo>
                  <a:pt x="583549" y="120403"/>
                </a:lnTo>
                <a:lnTo>
                  <a:pt x="589991" y="168910"/>
                </a:lnTo>
                <a:lnTo>
                  <a:pt x="588347" y="197512"/>
                </a:lnTo>
                <a:lnTo>
                  <a:pt x="575198" y="244669"/>
                </a:lnTo>
                <a:lnTo>
                  <a:pt x="549282" y="278012"/>
                </a:lnTo>
                <a:lnTo>
                  <a:pt x="512897" y="294828"/>
                </a:lnTo>
                <a:lnTo>
                  <a:pt x="490918" y="296925"/>
                </a:lnTo>
                <a:lnTo>
                  <a:pt x="614246" y="296925"/>
                </a:lnTo>
                <a:lnTo>
                  <a:pt x="633737" y="268605"/>
                </a:lnTo>
                <a:lnTo>
                  <a:pt x="648695" y="222027"/>
                </a:lnTo>
                <a:lnTo>
                  <a:pt x="653681" y="165100"/>
                </a:lnTo>
                <a:lnTo>
                  <a:pt x="650917" y="130333"/>
                </a:lnTo>
                <a:lnTo>
                  <a:pt x="642624" y="99187"/>
                </a:lnTo>
                <a:lnTo>
                  <a:pt x="628805" y="71659"/>
                </a:lnTo>
                <a:lnTo>
                  <a:pt x="617784" y="58038"/>
                </a:lnTo>
                <a:close/>
              </a:path>
              <a:path w="3024504" h="357505">
                <a:moveTo>
                  <a:pt x="2676220" y="60325"/>
                </a:moveTo>
                <a:lnTo>
                  <a:pt x="2614879" y="60325"/>
                </a:lnTo>
                <a:lnTo>
                  <a:pt x="2614879" y="351409"/>
                </a:lnTo>
                <a:lnTo>
                  <a:pt x="2676220" y="351409"/>
                </a:lnTo>
                <a:lnTo>
                  <a:pt x="2676220" y="60325"/>
                </a:lnTo>
                <a:close/>
              </a:path>
              <a:path w="3024504" h="357505">
                <a:moveTo>
                  <a:pt x="2791155" y="5841"/>
                </a:moveTo>
                <a:lnTo>
                  <a:pt x="2505024" y="5841"/>
                </a:lnTo>
                <a:lnTo>
                  <a:pt x="2505024" y="60325"/>
                </a:lnTo>
                <a:lnTo>
                  <a:pt x="2791155" y="60325"/>
                </a:lnTo>
                <a:lnTo>
                  <a:pt x="2791155" y="5841"/>
                </a:lnTo>
                <a:close/>
              </a:path>
              <a:path w="3024504" h="357505">
                <a:moveTo>
                  <a:pt x="2186254" y="5841"/>
                </a:moveTo>
                <a:lnTo>
                  <a:pt x="1965655" y="5841"/>
                </a:lnTo>
                <a:lnTo>
                  <a:pt x="1965655" y="351409"/>
                </a:lnTo>
                <a:lnTo>
                  <a:pt x="2183714" y="351409"/>
                </a:lnTo>
                <a:lnTo>
                  <a:pt x="2183714" y="296925"/>
                </a:lnTo>
                <a:lnTo>
                  <a:pt x="2026996" y="296925"/>
                </a:lnTo>
                <a:lnTo>
                  <a:pt x="2026996" y="193421"/>
                </a:lnTo>
                <a:lnTo>
                  <a:pt x="2141169" y="193421"/>
                </a:lnTo>
                <a:lnTo>
                  <a:pt x="2141169" y="141224"/>
                </a:lnTo>
                <a:lnTo>
                  <a:pt x="2026996" y="141224"/>
                </a:lnTo>
                <a:lnTo>
                  <a:pt x="2026996" y="60325"/>
                </a:lnTo>
                <a:lnTo>
                  <a:pt x="2186254" y="60325"/>
                </a:lnTo>
                <a:lnTo>
                  <a:pt x="2186254" y="5841"/>
                </a:lnTo>
                <a:close/>
              </a:path>
              <a:path w="3024504" h="357505">
                <a:moveTo>
                  <a:pt x="1911426" y="5841"/>
                </a:moveTo>
                <a:lnTo>
                  <a:pt x="1683715" y="5841"/>
                </a:lnTo>
                <a:lnTo>
                  <a:pt x="1683715" y="351409"/>
                </a:lnTo>
                <a:lnTo>
                  <a:pt x="1745056" y="351409"/>
                </a:lnTo>
                <a:lnTo>
                  <a:pt x="1745056" y="193421"/>
                </a:lnTo>
                <a:lnTo>
                  <a:pt x="1866595" y="193421"/>
                </a:lnTo>
                <a:lnTo>
                  <a:pt x="1866595" y="141224"/>
                </a:lnTo>
                <a:lnTo>
                  <a:pt x="1745056" y="141224"/>
                </a:lnTo>
                <a:lnTo>
                  <a:pt x="1745056" y="60325"/>
                </a:lnTo>
                <a:lnTo>
                  <a:pt x="1911426" y="60325"/>
                </a:lnTo>
                <a:lnTo>
                  <a:pt x="1911426" y="5841"/>
                </a:lnTo>
                <a:close/>
              </a:path>
              <a:path w="3024504" h="357505">
                <a:moveTo>
                  <a:pt x="1629486" y="5841"/>
                </a:moveTo>
                <a:lnTo>
                  <a:pt x="1401775" y="5841"/>
                </a:lnTo>
                <a:lnTo>
                  <a:pt x="1401775" y="351409"/>
                </a:lnTo>
                <a:lnTo>
                  <a:pt x="1463116" y="351409"/>
                </a:lnTo>
                <a:lnTo>
                  <a:pt x="1463116" y="193421"/>
                </a:lnTo>
                <a:lnTo>
                  <a:pt x="1584655" y="193421"/>
                </a:lnTo>
                <a:lnTo>
                  <a:pt x="1584655" y="141224"/>
                </a:lnTo>
                <a:lnTo>
                  <a:pt x="1463116" y="141224"/>
                </a:lnTo>
                <a:lnTo>
                  <a:pt x="1463116" y="60325"/>
                </a:lnTo>
                <a:lnTo>
                  <a:pt x="1629486" y="60325"/>
                </a:lnTo>
                <a:lnTo>
                  <a:pt x="1629486" y="5841"/>
                </a:lnTo>
                <a:close/>
              </a:path>
              <a:path w="3024504" h="357505">
                <a:moveTo>
                  <a:pt x="1348054" y="5841"/>
                </a:moveTo>
                <a:lnTo>
                  <a:pt x="1127455" y="5841"/>
                </a:lnTo>
                <a:lnTo>
                  <a:pt x="1127455" y="351409"/>
                </a:lnTo>
                <a:lnTo>
                  <a:pt x="1345514" y="351409"/>
                </a:lnTo>
                <a:lnTo>
                  <a:pt x="1345514" y="296925"/>
                </a:lnTo>
                <a:lnTo>
                  <a:pt x="1188796" y="296925"/>
                </a:lnTo>
                <a:lnTo>
                  <a:pt x="1188796" y="193421"/>
                </a:lnTo>
                <a:lnTo>
                  <a:pt x="1302969" y="193421"/>
                </a:lnTo>
                <a:lnTo>
                  <a:pt x="1302969" y="141224"/>
                </a:lnTo>
                <a:lnTo>
                  <a:pt x="1188796" y="141224"/>
                </a:lnTo>
                <a:lnTo>
                  <a:pt x="1188796" y="60325"/>
                </a:lnTo>
                <a:lnTo>
                  <a:pt x="1348054" y="60325"/>
                </a:lnTo>
                <a:lnTo>
                  <a:pt x="1348054" y="5841"/>
                </a:lnTo>
                <a:close/>
              </a:path>
              <a:path w="3024504" h="357505">
                <a:moveTo>
                  <a:pt x="928954" y="5841"/>
                </a:moveTo>
                <a:lnTo>
                  <a:pt x="708405" y="5841"/>
                </a:lnTo>
                <a:lnTo>
                  <a:pt x="708405" y="351409"/>
                </a:lnTo>
                <a:lnTo>
                  <a:pt x="926414" y="351409"/>
                </a:lnTo>
                <a:lnTo>
                  <a:pt x="926414" y="296925"/>
                </a:lnTo>
                <a:lnTo>
                  <a:pt x="769734" y="296925"/>
                </a:lnTo>
                <a:lnTo>
                  <a:pt x="769734" y="193421"/>
                </a:lnTo>
                <a:lnTo>
                  <a:pt x="883907" y="193421"/>
                </a:lnTo>
                <a:lnTo>
                  <a:pt x="883907" y="141224"/>
                </a:lnTo>
                <a:lnTo>
                  <a:pt x="769734" y="141224"/>
                </a:lnTo>
                <a:lnTo>
                  <a:pt x="769734" y="60325"/>
                </a:lnTo>
                <a:lnTo>
                  <a:pt x="928954" y="60325"/>
                </a:lnTo>
                <a:lnTo>
                  <a:pt x="928954" y="5841"/>
                </a:lnTo>
                <a:close/>
              </a:path>
              <a:path w="3024504" h="357505">
                <a:moveTo>
                  <a:pt x="325907" y="5841"/>
                </a:moveTo>
                <a:lnTo>
                  <a:pt x="264579" y="5841"/>
                </a:lnTo>
                <a:lnTo>
                  <a:pt x="264579" y="351409"/>
                </a:lnTo>
                <a:lnTo>
                  <a:pt x="325907" y="351409"/>
                </a:lnTo>
                <a:lnTo>
                  <a:pt x="325907" y="5841"/>
                </a:lnTo>
                <a:close/>
              </a:path>
              <a:path w="3024504" h="357505">
                <a:moveTo>
                  <a:pt x="2837510" y="277367"/>
                </a:moveTo>
                <a:lnTo>
                  <a:pt x="2814777" y="332359"/>
                </a:lnTo>
                <a:lnTo>
                  <a:pt x="2834876" y="343286"/>
                </a:lnTo>
                <a:lnTo>
                  <a:pt x="2856131" y="351107"/>
                </a:lnTo>
                <a:lnTo>
                  <a:pt x="2878553" y="355808"/>
                </a:lnTo>
                <a:lnTo>
                  <a:pt x="2902153" y="357377"/>
                </a:lnTo>
                <a:lnTo>
                  <a:pt x="2928561" y="355667"/>
                </a:lnTo>
                <a:lnTo>
                  <a:pt x="2972947" y="342054"/>
                </a:lnTo>
                <a:lnTo>
                  <a:pt x="3005428" y="315725"/>
                </a:lnTo>
                <a:lnTo>
                  <a:pt x="3013554" y="302894"/>
                </a:lnTo>
                <a:lnTo>
                  <a:pt x="2908884" y="302894"/>
                </a:lnTo>
                <a:lnTo>
                  <a:pt x="2891266" y="301299"/>
                </a:lnTo>
                <a:lnTo>
                  <a:pt x="2873482" y="296513"/>
                </a:lnTo>
                <a:lnTo>
                  <a:pt x="2855556" y="288536"/>
                </a:lnTo>
                <a:lnTo>
                  <a:pt x="2837510" y="277367"/>
                </a:lnTo>
                <a:close/>
              </a:path>
              <a:path w="3024504" h="357505">
                <a:moveTo>
                  <a:pt x="2920314" y="0"/>
                </a:moveTo>
                <a:lnTo>
                  <a:pt x="2878404" y="6588"/>
                </a:lnTo>
                <a:lnTo>
                  <a:pt x="2844876" y="26415"/>
                </a:lnTo>
                <a:lnTo>
                  <a:pt x="2817372" y="73671"/>
                </a:lnTo>
                <a:lnTo>
                  <a:pt x="2815539" y="92837"/>
                </a:lnTo>
                <a:lnTo>
                  <a:pt x="2815993" y="103362"/>
                </a:lnTo>
                <a:lnTo>
                  <a:pt x="2827024" y="140628"/>
                </a:lnTo>
                <a:lnTo>
                  <a:pt x="2852738" y="169467"/>
                </a:lnTo>
                <a:lnTo>
                  <a:pt x="2915924" y="205140"/>
                </a:lnTo>
                <a:lnTo>
                  <a:pt x="2930759" y="214375"/>
                </a:lnTo>
                <a:lnTo>
                  <a:pt x="2959779" y="247840"/>
                </a:lnTo>
                <a:lnTo>
                  <a:pt x="2962986" y="265049"/>
                </a:lnTo>
                <a:lnTo>
                  <a:pt x="2959604" y="281624"/>
                </a:lnTo>
                <a:lnTo>
                  <a:pt x="2949460" y="293449"/>
                </a:lnTo>
                <a:lnTo>
                  <a:pt x="2932553" y="300535"/>
                </a:lnTo>
                <a:lnTo>
                  <a:pt x="2908884" y="302894"/>
                </a:lnTo>
                <a:lnTo>
                  <a:pt x="3013554" y="302894"/>
                </a:lnTo>
                <a:lnTo>
                  <a:pt x="3015786" y="299370"/>
                </a:lnTo>
                <a:lnTo>
                  <a:pt x="3022001" y="281158"/>
                </a:lnTo>
                <a:lnTo>
                  <a:pt x="3024073" y="261112"/>
                </a:lnTo>
                <a:lnTo>
                  <a:pt x="3023573" y="249680"/>
                </a:lnTo>
                <a:lnTo>
                  <a:pt x="3011599" y="209530"/>
                </a:lnTo>
                <a:lnTo>
                  <a:pt x="2983796" y="178180"/>
                </a:lnTo>
                <a:lnTo>
                  <a:pt x="2942666" y="154177"/>
                </a:lnTo>
                <a:lnTo>
                  <a:pt x="2913902" y="138318"/>
                </a:lnTo>
                <a:lnTo>
                  <a:pt x="2893342" y="122745"/>
                </a:lnTo>
                <a:lnTo>
                  <a:pt x="2880997" y="107457"/>
                </a:lnTo>
                <a:lnTo>
                  <a:pt x="2876880" y="92455"/>
                </a:lnTo>
                <a:lnTo>
                  <a:pt x="2877616" y="83909"/>
                </a:lnTo>
                <a:lnTo>
                  <a:pt x="2902581" y="54895"/>
                </a:lnTo>
                <a:lnTo>
                  <a:pt x="2921457" y="52069"/>
                </a:lnTo>
                <a:lnTo>
                  <a:pt x="2997768" y="52069"/>
                </a:lnTo>
                <a:lnTo>
                  <a:pt x="3008198" y="22351"/>
                </a:lnTo>
                <a:lnTo>
                  <a:pt x="2992198" y="12537"/>
                </a:lnTo>
                <a:lnTo>
                  <a:pt x="2972209" y="5556"/>
                </a:lnTo>
                <a:lnTo>
                  <a:pt x="2948244" y="1385"/>
                </a:lnTo>
                <a:lnTo>
                  <a:pt x="2920314" y="0"/>
                </a:lnTo>
                <a:close/>
              </a:path>
              <a:path w="3024504" h="357505">
                <a:moveTo>
                  <a:pt x="2997768" y="52069"/>
                </a:moveTo>
                <a:lnTo>
                  <a:pt x="2921457" y="52069"/>
                </a:lnTo>
                <a:lnTo>
                  <a:pt x="2939149" y="53520"/>
                </a:lnTo>
                <a:lnTo>
                  <a:pt x="2956413" y="57864"/>
                </a:lnTo>
                <a:lnTo>
                  <a:pt x="2973249" y="65089"/>
                </a:lnTo>
                <a:lnTo>
                  <a:pt x="2989656" y="75184"/>
                </a:lnTo>
                <a:lnTo>
                  <a:pt x="2997768" y="52069"/>
                </a:lnTo>
                <a:close/>
              </a:path>
              <a:path w="3024504" h="357505">
                <a:moveTo>
                  <a:pt x="2381834" y="0"/>
                </a:moveTo>
                <a:lnTo>
                  <a:pt x="2318683" y="12858"/>
                </a:lnTo>
                <a:lnTo>
                  <a:pt x="2267915" y="51435"/>
                </a:lnTo>
                <a:lnTo>
                  <a:pt x="2234593" y="109331"/>
                </a:lnTo>
                <a:lnTo>
                  <a:pt x="2223465" y="179704"/>
                </a:lnTo>
                <a:lnTo>
                  <a:pt x="2225985" y="218686"/>
                </a:lnTo>
                <a:lnTo>
                  <a:pt x="2246075" y="283646"/>
                </a:lnTo>
                <a:lnTo>
                  <a:pt x="2285697" y="330535"/>
                </a:lnTo>
                <a:lnTo>
                  <a:pt x="2341946" y="354399"/>
                </a:lnTo>
                <a:lnTo>
                  <a:pt x="2376119" y="357377"/>
                </a:lnTo>
                <a:lnTo>
                  <a:pt x="2410145" y="354879"/>
                </a:lnTo>
                <a:lnTo>
                  <a:pt x="2439825" y="347392"/>
                </a:lnTo>
                <a:lnTo>
                  <a:pt x="2465148" y="334928"/>
                </a:lnTo>
                <a:lnTo>
                  <a:pt x="2486101" y="317500"/>
                </a:lnTo>
                <a:lnTo>
                  <a:pt x="2477675" y="302894"/>
                </a:lnTo>
                <a:lnTo>
                  <a:pt x="2381072" y="302894"/>
                </a:lnTo>
                <a:lnTo>
                  <a:pt x="2360805" y="300849"/>
                </a:lnTo>
                <a:lnTo>
                  <a:pt x="2312746" y="270255"/>
                </a:lnTo>
                <a:lnTo>
                  <a:pt x="2293600" y="231965"/>
                </a:lnTo>
                <a:lnTo>
                  <a:pt x="2287219" y="182244"/>
                </a:lnTo>
                <a:lnTo>
                  <a:pt x="2288935" y="155739"/>
                </a:lnTo>
                <a:lnTo>
                  <a:pt x="2302703" y="109968"/>
                </a:lnTo>
                <a:lnTo>
                  <a:pt x="2329563" y="74842"/>
                </a:lnTo>
                <a:lnTo>
                  <a:pt x="2364945" y="56745"/>
                </a:lnTo>
                <a:lnTo>
                  <a:pt x="2385517" y="54482"/>
                </a:lnTo>
                <a:lnTo>
                  <a:pt x="2461755" y="54482"/>
                </a:lnTo>
                <a:lnTo>
                  <a:pt x="2476830" y="24256"/>
                </a:lnTo>
                <a:lnTo>
                  <a:pt x="2457540" y="13608"/>
                </a:lnTo>
                <a:lnTo>
                  <a:pt x="2435285" y="6032"/>
                </a:lnTo>
                <a:lnTo>
                  <a:pt x="2410053" y="1504"/>
                </a:lnTo>
                <a:lnTo>
                  <a:pt x="2381834" y="0"/>
                </a:lnTo>
                <a:close/>
              </a:path>
              <a:path w="3024504" h="357505">
                <a:moveTo>
                  <a:pt x="2457526" y="267969"/>
                </a:moveTo>
                <a:lnTo>
                  <a:pt x="2442383" y="283231"/>
                </a:lnTo>
                <a:lnTo>
                  <a:pt x="2424585" y="294147"/>
                </a:lnTo>
                <a:lnTo>
                  <a:pt x="2404144" y="300706"/>
                </a:lnTo>
                <a:lnTo>
                  <a:pt x="2381072" y="302894"/>
                </a:lnTo>
                <a:lnTo>
                  <a:pt x="2477675" y="302894"/>
                </a:lnTo>
                <a:lnTo>
                  <a:pt x="2457526" y="267969"/>
                </a:lnTo>
                <a:close/>
              </a:path>
              <a:path w="3024504" h="357505">
                <a:moveTo>
                  <a:pt x="2461755" y="54482"/>
                </a:moveTo>
                <a:lnTo>
                  <a:pt x="2385517" y="54482"/>
                </a:lnTo>
                <a:lnTo>
                  <a:pt x="2406730" y="55766"/>
                </a:lnTo>
                <a:lnTo>
                  <a:pt x="2424823" y="59610"/>
                </a:lnTo>
                <a:lnTo>
                  <a:pt x="2439773" y="66002"/>
                </a:lnTo>
                <a:lnTo>
                  <a:pt x="2451557" y="74929"/>
                </a:lnTo>
                <a:lnTo>
                  <a:pt x="2461755" y="54482"/>
                </a:lnTo>
                <a:close/>
              </a:path>
              <a:path w="3024504" h="357505">
                <a:moveTo>
                  <a:pt x="22644" y="277367"/>
                </a:moveTo>
                <a:lnTo>
                  <a:pt x="0" y="332359"/>
                </a:lnTo>
                <a:lnTo>
                  <a:pt x="20049" y="343286"/>
                </a:lnTo>
                <a:lnTo>
                  <a:pt x="41279" y="351107"/>
                </a:lnTo>
                <a:lnTo>
                  <a:pt x="63688" y="355808"/>
                </a:lnTo>
                <a:lnTo>
                  <a:pt x="87274" y="357377"/>
                </a:lnTo>
                <a:lnTo>
                  <a:pt x="113699" y="355667"/>
                </a:lnTo>
                <a:lnTo>
                  <a:pt x="158104" y="342054"/>
                </a:lnTo>
                <a:lnTo>
                  <a:pt x="190587" y="315725"/>
                </a:lnTo>
                <a:lnTo>
                  <a:pt x="198713" y="302894"/>
                </a:lnTo>
                <a:lnTo>
                  <a:pt x="94119" y="302894"/>
                </a:lnTo>
                <a:lnTo>
                  <a:pt x="76472" y="301299"/>
                </a:lnTo>
                <a:lnTo>
                  <a:pt x="58677" y="296513"/>
                </a:lnTo>
                <a:lnTo>
                  <a:pt x="40734" y="288536"/>
                </a:lnTo>
                <a:lnTo>
                  <a:pt x="22644" y="277367"/>
                </a:lnTo>
                <a:close/>
              </a:path>
              <a:path w="3024504" h="357505">
                <a:moveTo>
                  <a:pt x="105435" y="0"/>
                </a:moveTo>
                <a:lnTo>
                  <a:pt x="63596" y="6588"/>
                </a:lnTo>
                <a:lnTo>
                  <a:pt x="30073" y="26415"/>
                </a:lnTo>
                <a:lnTo>
                  <a:pt x="2534" y="73671"/>
                </a:lnTo>
                <a:lnTo>
                  <a:pt x="698" y="92837"/>
                </a:lnTo>
                <a:lnTo>
                  <a:pt x="1162" y="103362"/>
                </a:lnTo>
                <a:lnTo>
                  <a:pt x="12242" y="140628"/>
                </a:lnTo>
                <a:lnTo>
                  <a:pt x="37882" y="169467"/>
                </a:lnTo>
                <a:lnTo>
                  <a:pt x="101095" y="205140"/>
                </a:lnTo>
                <a:lnTo>
                  <a:pt x="115908" y="214375"/>
                </a:lnTo>
                <a:lnTo>
                  <a:pt x="144949" y="247840"/>
                </a:lnTo>
                <a:lnTo>
                  <a:pt x="148132" y="265049"/>
                </a:lnTo>
                <a:lnTo>
                  <a:pt x="144756" y="281624"/>
                </a:lnTo>
                <a:lnTo>
                  <a:pt x="134627" y="293449"/>
                </a:lnTo>
                <a:lnTo>
                  <a:pt x="117748" y="300535"/>
                </a:lnTo>
                <a:lnTo>
                  <a:pt x="94119" y="302894"/>
                </a:lnTo>
                <a:lnTo>
                  <a:pt x="198713" y="302894"/>
                </a:lnTo>
                <a:lnTo>
                  <a:pt x="200945" y="299370"/>
                </a:lnTo>
                <a:lnTo>
                  <a:pt x="207160" y="281158"/>
                </a:lnTo>
                <a:lnTo>
                  <a:pt x="209232" y="261112"/>
                </a:lnTo>
                <a:lnTo>
                  <a:pt x="208730" y="249680"/>
                </a:lnTo>
                <a:lnTo>
                  <a:pt x="196739" y="209530"/>
                </a:lnTo>
                <a:lnTo>
                  <a:pt x="168986" y="178180"/>
                </a:lnTo>
                <a:lnTo>
                  <a:pt x="127850" y="154177"/>
                </a:lnTo>
                <a:lnTo>
                  <a:pt x="99056" y="138318"/>
                </a:lnTo>
                <a:lnTo>
                  <a:pt x="78490" y="122745"/>
                </a:lnTo>
                <a:lnTo>
                  <a:pt x="66152" y="107457"/>
                </a:lnTo>
                <a:lnTo>
                  <a:pt x="62039" y="92455"/>
                </a:lnTo>
                <a:lnTo>
                  <a:pt x="62768" y="83909"/>
                </a:lnTo>
                <a:lnTo>
                  <a:pt x="87777" y="54895"/>
                </a:lnTo>
                <a:lnTo>
                  <a:pt x="106616" y="52069"/>
                </a:lnTo>
                <a:lnTo>
                  <a:pt x="182941" y="52069"/>
                </a:lnTo>
                <a:lnTo>
                  <a:pt x="193420" y="22351"/>
                </a:lnTo>
                <a:lnTo>
                  <a:pt x="177397" y="12537"/>
                </a:lnTo>
                <a:lnTo>
                  <a:pt x="157391" y="5556"/>
                </a:lnTo>
                <a:lnTo>
                  <a:pt x="133402" y="1385"/>
                </a:lnTo>
                <a:lnTo>
                  <a:pt x="105435" y="0"/>
                </a:lnTo>
                <a:close/>
              </a:path>
              <a:path w="3024504" h="357505">
                <a:moveTo>
                  <a:pt x="182941" y="52069"/>
                </a:moveTo>
                <a:lnTo>
                  <a:pt x="106616" y="52069"/>
                </a:lnTo>
                <a:lnTo>
                  <a:pt x="124323" y="53520"/>
                </a:lnTo>
                <a:lnTo>
                  <a:pt x="141589" y="57864"/>
                </a:lnTo>
                <a:lnTo>
                  <a:pt x="158412" y="65089"/>
                </a:lnTo>
                <a:lnTo>
                  <a:pt x="174790" y="75184"/>
                </a:lnTo>
                <a:lnTo>
                  <a:pt x="182941" y="52069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790" y="631698"/>
            <a:ext cx="132930" cy="240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6864" y="580390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3"/>
                </a:lnTo>
                <a:lnTo>
                  <a:pt x="171196" y="54483"/>
                </a:lnTo>
                <a:lnTo>
                  <a:pt x="171196" y="345567"/>
                </a:lnTo>
                <a:lnTo>
                  <a:pt x="109855" y="345567"/>
                </a:lnTo>
                <a:lnTo>
                  <a:pt x="109855" y="54483"/>
                </a:lnTo>
                <a:lnTo>
                  <a:pt x="0" y="54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7495" y="58039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99" y="0"/>
                </a:lnTo>
                <a:lnTo>
                  <a:pt x="220599" y="54483"/>
                </a:lnTo>
                <a:lnTo>
                  <a:pt x="61341" y="54483"/>
                </a:lnTo>
                <a:lnTo>
                  <a:pt x="61341" y="135382"/>
                </a:lnTo>
                <a:lnTo>
                  <a:pt x="175514" y="135382"/>
                </a:lnTo>
                <a:lnTo>
                  <a:pt x="175514" y="187579"/>
                </a:lnTo>
                <a:lnTo>
                  <a:pt x="61341" y="187579"/>
                </a:lnTo>
                <a:lnTo>
                  <a:pt x="61341" y="291084"/>
                </a:lnTo>
                <a:lnTo>
                  <a:pt x="218059" y="291084"/>
                </a:lnTo>
                <a:lnTo>
                  <a:pt x="218059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5555" y="580390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711" y="0"/>
                </a:lnTo>
                <a:lnTo>
                  <a:pt x="227711" y="54483"/>
                </a:lnTo>
                <a:lnTo>
                  <a:pt x="61341" y="54483"/>
                </a:lnTo>
                <a:lnTo>
                  <a:pt x="61341" y="135382"/>
                </a:lnTo>
                <a:lnTo>
                  <a:pt x="182880" y="135382"/>
                </a:lnTo>
                <a:lnTo>
                  <a:pt x="182880" y="187579"/>
                </a:lnTo>
                <a:lnTo>
                  <a:pt x="61341" y="187579"/>
                </a:lnTo>
                <a:lnTo>
                  <a:pt x="61341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3616" y="580390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710" y="0"/>
                </a:lnTo>
                <a:lnTo>
                  <a:pt x="227710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82879" y="135382"/>
                </a:lnTo>
                <a:lnTo>
                  <a:pt x="182879" y="187579"/>
                </a:lnTo>
                <a:lnTo>
                  <a:pt x="61340" y="187579"/>
                </a:lnTo>
                <a:lnTo>
                  <a:pt x="61340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9296" y="58039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98" y="0"/>
                </a:lnTo>
                <a:lnTo>
                  <a:pt x="220598" y="54483"/>
                </a:lnTo>
                <a:lnTo>
                  <a:pt x="61340" y="54483"/>
                </a:lnTo>
                <a:lnTo>
                  <a:pt x="61340" y="135382"/>
                </a:lnTo>
                <a:lnTo>
                  <a:pt x="175514" y="135382"/>
                </a:lnTo>
                <a:lnTo>
                  <a:pt x="175514" y="187579"/>
                </a:lnTo>
                <a:lnTo>
                  <a:pt x="61340" y="187579"/>
                </a:lnTo>
                <a:lnTo>
                  <a:pt x="61340" y="291084"/>
                </a:lnTo>
                <a:lnTo>
                  <a:pt x="218059" y="291084"/>
                </a:lnTo>
                <a:lnTo>
                  <a:pt x="218059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0246" y="580390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48" y="0"/>
                </a:lnTo>
                <a:lnTo>
                  <a:pt x="220548" y="54483"/>
                </a:lnTo>
                <a:lnTo>
                  <a:pt x="61328" y="54483"/>
                </a:lnTo>
                <a:lnTo>
                  <a:pt x="61328" y="135382"/>
                </a:lnTo>
                <a:lnTo>
                  <a:pt x="175501" y="135382"/>
                </a:lnTo>
                <a:lnTo>
                  <a:pt x="175501" y="187579"/>
                </a:lnTo>
                <a:lnTo>
                  <a:pt x="61328" y="187579"/>
                </a:lnTo>
                <a:lnTo>
                  <a:pt x="61328" y="291084"/>
                </a:lnTo>
                <a:lnTo>
                  <a:pt x="218008" y="291084"/>
                </a:lnTo>
                <a:lnTo>
                  <a:pt x="218008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6419" y="580390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28" y="0"/>
                </a:lnTo>
                <a:lnTo>
                  <a:pt x="61328" y="345567"/>
                </a:lnTo>
                <a:lnTo>
                  <a:pt x="0" y="34556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9350" y="577976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27" y="0"/>
                </a:moveTo>
                <a:lnTo>
                  <a:pt x="159904" y="11112"/>
                </a:lnTo>
                <a:lnTo>
                  <a:pt x="211950" y="44323"/>
                </a:lnTo>
                <a:lnTo>
                  <a:pt x="245114" y="95758"/>
                </a:lnTo>
                <a:lnTo>
                  <a:pt x="256171" y="161671"/>
                </a:lnTo>
                <a:lnTo>
                  <a:pt x="251185" y="218598"/>
                </a:lnTo>
                <a:lnTo>
                  <a:pt x="236227" y="265176"/>
                </a:lnTo>
                <a:lnTo>
                  <a:pt x="211296" y="301402"/>
                </a:lnTo>
                <a:lnTo>
                  <a:pt x="176391" y="327279"/>
                </a:lnTo>
                <a:lnTo>
                  <a:pt x="131511" y="342804"/>
                </a:lnTo>
                <a:lnTo>
                  <a:pt x="76657" y="347980"/>
                </a:lnTo>
                <a:lnTo>
                  <a:pt x="0" y="347980"/>
                </a:lnTo>
                <a:lnTo>
                  <a:pt x="0" y="2667"/>
                </a:lnTo>
                <a:lnTo>
                  <a:pt x="33275" y="1500"/>
                </a:lnTo>
                <a:lnTo>
                  <a:pt x="59739" y="666"/>
                </a:lnTo>
                <a:lnTo>
                  <a:pt x="79390" y="166"/>
                </a:lnTo>
                <a:lnTo>
                  <a:pt x="922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6617" y="574548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536" y="0"/>
                </a:moveTo>
                <a:lnTo>
                  <a:pt x="133467" y="1385"/>
                </a:lnTo>
                <a:lnTo>
                  <a:pt x="157432" y="5556"/>
                </a:lnTo>
                <a:lnTo>
                  <a:pt x="177420" y="12537"/>
                </a:lnTo>
                <a:lnTo>
                  <a:pt x="193420" y="22351"/>
                </a:lnTo>
                <a:lnTo>
                  <a:pt x="174879" y="75184"/>
                </a:lnTo>
                <a:lnTo>
                  <a:pt x="158472" y="65089"/>
                </a:lnTo>
                <a:lnTo>
                  <a:pt x="141636" y="57864"/>
                </a:lnTo>
                <a:lnTo>
                  <a:pt x="124372" y="53520"/>
                </a:lnTo>
                <a:lnTo>
                  <a:pt x="106680" y="52069"/>
                </a:lnTo>
                <a:lnTo>
                  <a:pt x="96629" y="52780"/>
                </a:lnTo>
                <a:lnTo>
                  <a:pt x="65039" y="76184"/>
                </a:lnTo>
                <a:lnTo>
                  <a:pt x="62102" y="92455"/>
                </a:lnTo>
                <a:lnTo>
                  <a:pt x="66220" y="107457"/>
                </a:lnTo>
                <a:lnTo>
                  <a:pt x="78565" y="122745"/>
                </a:lnTo>
                <a:lnTo>
                  <a:pt x="99125" y="138318"/>
                </a:lnTo>
                <a:lnTo>
                  <a:pt x="127889" y="154177"/>
                </a:lnTo>
                <a:lnTo>
                  <a:pt x="144012" y="162559"/>
                </a:lnTo>
                <a:lnTo>
                  <a:pt x="157718" y="170560"/>
                </a:lnTo>
                <a:lnTo>
                  <a:pt x="191420" y="200913"/>
                </a:lnTo>
                <a:lnTo>
                  <a:pt x="207295" y="238807"/>
                </a:lnTo>
                <a:lnTo>
                  <a:pt x="209295" y="261112"/>
                </a:lnTo>
                <a:lnTo>
                  <a:pt x="207224" y="281158"/>
                </a:lnTo>
                <a:lnTo>
                  <a:pt x="190650" y="315725"/>
                </a:lnTo>
                <a:lnTo>
                  <a:pt x="158170" y="342054"/>
                </a:lnTo>
                <a:lnTo>
                  <a:pt x="113784" y="355667"/>
                </a:lnTo>
                <a:lnTo>
                  <a:pt x="87376" y="357377"/>
                </a:lnTo>
                <a:lnTo>
                  <a:pt x="63775" y="355808"/>
                </a:lnTo>
                <a:lnTo>
                  <a:pt x="41354" y="351107"/>
                </a:lnTo>
                <a:lnTo>
                  <a:pt x="20099" y="343286"/>
                </a:lnTo>
                <a:lnTo>
                  <a:pt x="0" y="332359"/>
                </a:lnTo>
                <a:lnTo>
                  <a:pt x="22732" y="277367"/>
                </a:lnTo>
                <a:lnTo>
                  <a:pt x="40778" y="288536"/>
                </a:lnTo>
                <a:lnTo>
                  <a:pt x="58705" y="296513"/>
                </a:lnTo>
                <a:lnTo>
                  <a:pt x="76489" y="301299"/>
                </a:lnTo>
                <a:lnTo>
                  <a:pt x="94106" y="302894"/>
                </a:lnTo>
                <a:lnTo>
                  <a:pt x="117776" y="300535"/>
                </a:lnTo>
                <a:lnTo>
                  <a:pt x="134683" y="293449"/>
                </a:lnTo>
                <a:lnTo>
                  <a:pt x="144827" y="281624"/>
                </a:lnTo>
                <a:lnTo>
                  <a:pt x="148208" y="265049"/>
                </a:lnTo>
                <a:lnTo>
                  <a:pt x="147403" y="256361"/>
                </a:lnTo>
                <a:lnTo>
                  <a:pt x="127436" y="223135"/>
                </a:lnTo>
                <a:lnTo>
                  <a:pt x="82931" y="195452"/>
                </a:lnTo>
                <a:lnTo>
                  <a:pt x="64718" y="185902"/>
                </a:lnTo>
                <a:lnTo>
                  <a:pt x="49720" y="177244"/>
                </a:lnTo>
                <a:lnTo>
                  <a:pt x="17176" y="148558"/>
                </a:lnTo>
                <a:lnTo>
                  <a:pt x="1216" y="103362"/>
                </a:lnTo>
                <a:lnTo>
                  <a:pt x="762" y="92837"/>
                </a:lnTo>
                <a:lnTo>
                  <a:pt x="2595" y="73671"/>
                </a:lnTo>
                <a:lnTo>
                  <a:pt x="30099" y="26415"/>
                </a:lnTo>
                <a:lnTo>
                  <a:pt x="63626" y="6588"/>
                </a:lnTo>
                <a:lnTo>
                  <a:pt x="83534" y="1645"/>
                </a:lnTo>
                <a:lnTo>
                  <a:pt x="1055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75305" y="574548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369" y="0"/>
                </a:moveTo>
                <a:lnTo>
                  <a:pt x="186588" y="1504"/>
                </a:lnTo>
                <a:lnTo>
                  <a:pt x="211820" y="6032"/>
                </a:lnTo>
                <a:lnTo>
                  <a:pt x="234074" y="13608"/>
                </a:lnTo>
                <a:lnTo>
                  <a:pt x="253364" y="24256"/>
                </a:lnTo>
                <a:lnTo>
                  <a:pt x="228092" y="74929"/>
                </a:lnTo>
                <a:lnTo>
                  <a:pt x="216308" y="66002"/>
                </a:lnTo>
                <a:lnTo>
                  <a:pt x="201358" y="59610"/>
                </a:lnTo>
                <a:lnTo>
                  <a:pt x="183264" y="55766"/>
                </a:lnTo>
                <a:lnTo>
                  <a:pt x="162051" y="54482"/>
                </a:lnTo>
                <a:lnTo>
                  <a:pt x="141479" y="56745"/>
                </a:lnTo>
                <a:lnTo>
                  <a:pt x="106098" y="74842"/>
                </a:lnTo>
                <a:lnTo>
                  <a:pt x="79238" y="109968"/>
                </a:lnTo>
                <a:lnTo>
                  <a:pt x="65470" y="155739"/>
                </a:lnTo>
                <a:lnTo>
                  <a:pt x="63754" y="182244"/>
                </a:lnTo>
                <a:lnTo>
                  <a:pt x="65349" y="208533"/>
                </a:lnTo>
                <a:lnTo>
                  <a:pt x="78112" y="252539"/>
                </a:lnTo>
                <a:lnTo>
                  <a:pt x="103189" y="284517"/>
                </a:lnTo>
                <a:lnTo>
                  <a:pt x="157606" y="302894"/>
                </a:lnTo>
                <a:lnTo>
                  <a:pt x="180679" y="300706"/>
                </a:lnTo>
                <a:lnTo>
                  <a:pt x="201120" y="294147"/>
                </a:lnTo>
                <a:lnTo>
                  <a:pt x="218918" y="283231"/>
                </a:lnTo>
                <a:lnTo>
                  <a:pt x="234061" y="267969"/>
                </a:lnTo>
                <a:lnTo>
                  <a:pt x="262636" y="317500"/>
                </a:lnTo>
                <a:lnTo>
                  <a:pt x="241682" y="334928"/>
                </a:lnTo>
                <a:lnTo>
                  <a:pt x="216360" y="347392"/>
                </a:lnTo>
                <a:lnTo>
                  <a:pt x="186680" y="354879"/>
                </a:lnTo>
                <a:lnTo>
                  <a:pt x="152654" y="357377"/>
                </a:lnTo>
                <a:lnTo>
                  <a:pt x="118481" y="354399"/>
                </a:lnTo>
                <a:lnTo>
                  <a:pt x="62231" y="330535"/>
                </a:lnTo>
                <a:lnTo>
                  <a:pt x="22609" y="283646"/>
                </a:lnTo>
                <a:lnTo>
                  <a:pt x="2520" y="218686"/>
                </a:lnTo>
                <a:lnTo>
                  <a:pt x="0" y="179704"/>
                </a:lnTo>
                <a:lnTo>
                  <a:pt x="2784" y="142964"/>
                </a:lnTo>
                <a:lnTo>
                  <a:pt x="25020" y="78817"/>
                </a:lnTo>
                <a:lnTo>
                  <a:pt x="68286" y="28932"/>
                </a:lnTo>
                <a:lnTo>
                  <a:pt x="125245" y="3214"/>
                </a:lnTo>
                <a:lnTo>
                  <a:pt x="158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1840" y="574548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35" y="0"/>
                </a:moveTo>
                <a:lnTo>
                  <a:pt x="133402" y="1385"/>
                </a:lnTo>
                <a:lnTo>
                  <a:pt x="157391" y="5556"/>
                </a:lnTo>
                <a:lnTo>
                  <a:pt x="177397" y="12537"/>
                </a:lnTo>
                <a:lnTo>
                  <a:pt x="193420" y="22351"/>
                </a:lnTo>
                <a:lnTo>
                  <a:pt x="174790" y="75184"/>
                </a:lnTo>
                <a:lnTo>
                  <a:pt x="158412" y="65089"/>
                </a:lnTo>
                <a:lnTo>
                  <a:pt x="141589" y="57864"/>
                </a:lnTo>
                <a:lnTo>
                  <a:pt x="124323" y="53520"/>
                </a:lnTo>
                <a:lnTo>
                  <a:pt x="106616" y="52069"/>
                </a:lnTo>
                <a:lnTo>
                  <a:pt x="96601" y="52780"/>
                </a:lnTo>
                <a:lnTo>
                  <a:pt x="64955" y="76184"/>
                </a:lnTo>
                <a:lnTo>
                  <a:pt x="62039" y="92455"/>
                </a:lnTo>
                <a:lnTo>
                  <a:pt x="66152" y="107457"/>
                </a:lnTo>
                <a:lnTo>
                  <a:pt x="78490" y="122745"/>
                </a:lnTo>
                <a:lnTo>
                  <a:pt x="99056" y="138318"/>
                </a:lnTo>
                <a:lnTo>
                  <a:pt x="127850" y="154177"/>
                </a:lnTo>
                <a:lnTo>
                  <a:pt x="143978" y="162559"/>
                </a:lnTo>
                <a:lnTo>
                  <a:pt x="157691" y="170560"/>
                </a:lnTo>
                <a:lnTo>
                  <a:pt x="191358" y="200913"/>
                </a:lnTo>
                <a:lnTo>
                  <a:pt x="207224" y="238807"/>
                </a:lnTo>
                <a:lnTo>
                  <a:pt x="209232" y="261112"/>
                </a:lnTo>
                <a:lnTo>
                  <a:pt x="207160" y="281158"/>
                </a:lnTo>
                <a:lnTo>
                  <a:pt x="190587" y="315725"/>
                </a:lnTo>
                <a:lnTo>
                  <a:pt x="158104" y="342054"/>
                </a:lnTo>
                <a:lnTo>
                  <a:pt x="113699" y="355667"/>
                </a:lnTo>
                <a:lnTo>
                  <a:pt x="87274" y="357377"/>
                </a:lnTo>
                <a:lnTo>
                  <a:pt x="63688" y="355808"/>
                </a:lnTo>
                <a:lnTo>
                  <a:pt x="41279" y="351107"/>
                </a:lnTo>
                <a:lnTo>
                  <a:pt x="20049" y="343286"/>
                </a:lnTo>
                <a:lnTo>
                  <a:pt x="0" y="332359"/>
                </a:lnTo>
                <a:lnTo>
                  <a:pt x="22644" y="277367"/>
                </a:lnTo>
                <a:lnTo>
                  <a:pt x="40734" y="288536"/>
                </a:lnTo>
                <a:lnTo>
                  <a:pt x="58677" y="296513"/>
                </a:lnTo>
                <a:lnTo>
                  <a:pt x="76472" y="301299"/>
                </a:lnTo>
                <a:lnTo>
                  <a:pt x="94119" y="302894"/>
                </a:lnTo>
                <a:lnTo>
                  <a:pt x="117748" y="300535"/>
                </a:lnTo>
                <a:lnTo>
                  <a:pt x="134627" y="293449"/>
                </a:lnTo>
                <a:lnTo>
                  <a:pt x="144756" y="281624"/>
                </a:lnTo>
                <a:lnTo>
                  <a:pt x="148132" y="265049"/>
                </a:lnTo>
                <a:lnTo>
                  <a:pt x="147337" y="256361"/>
                </a:lnTo>
                <a:lnTo>
                  <a:pt x="127341" y="223135"/>
                </a:lnTo>
                <a:lnTo>
                  <a:pt x="82905" y="195452"/>
                </a:lnTo>
                <a:lnTo>
                  <a:pt x="64656" y="185902"/>
                </a:lnTo>
                <a:lnTo>
                  <a:pt x="49647" y="177244"/>
                </a:lnTo>
                <a:lnTo>
                  <a:pt x="17154" y="148558"/>
                </a:lnTo>
                <a:lnTo>
                  <a:pt x="1162" y="103362"/>
                </a:lnTo>
                <a:lnTo>
                  <a:pt x="698" y="92837"/>
                </a:lnTo>
                <a:lnTo>
                  <a:pt x="2534" y="73671"/>
                </a:lnTo>
                <a:lnTo>
                  <a:pt x="30073" y="26415"/>
                </a:lnTo>
                <a:lnTo>
                  <a:pt x="63596" y="6588"/>
                </a:lnTo>
                <a:lnTo>
                  <a:pt x="83478" y="1645"/>
                </a:lnTo>
                <a:lnTo>
                  <a:pt x="10543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3014" y="1663077"/>
            <a:ext cx="7758430" cy="2782172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129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800" spc="-95" dirty="0">
                <a:latin typeface="Arial" panose="020B0604020202020204" pitchFamily="34" charset="0"/>
                <a:cs typeface="Arial" panose="020B0604020202020204" pitchFamily="34" charset="0"/>
              </a:rPr>
              <a:t>GIT: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Nausea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, vomiting &amp;</a:t>
            </a:r>
            <a:r>
              <a:rPr sz="28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diarrhea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indent="-272415">
              <a:lnSpc>
                <a:spcPct val="100000"/>
              </a:lnSpc>
              <a:spcBef>
                <a:spcPts val="12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CNS: Headache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dizziness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May damage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growing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cartilage and</a:t>
            </a:r>
            <a:r>
              <a:rPr sz="2800" spc="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115">
              <a:lnSpc>
                <a:spcPct val="100000"/>
              </a:lnSpc>
            </a:pP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arthropathy.</a:t>
            </a:r>
          </a:p>
          <a:p>
            <a:pPr marL="285115" indent="-272415">
              <a:lnSpc>
                <a:spcPct val="100000"/>
              </a:lnSpc>
              <a:spcBef>
                <a:spcPts val="12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5115" algn="l"/>
                <a:tab pos="285750" algn="l"/>
              </a:tabLst>
            </a:pP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Phototoxicity, </a:t>
            </a:r>
            <a:r>
              <a:rPr sz="2800" spc="-5" dirty="0">
                <a:latin typeface="Arial" panose="020B0604020202020204" pitchFamily="34" charset="0"/>
                <a:cs typeface="Arial" panose="020B0604020202020204" pitchFamily="34" charset="0"/>
              </a:rPr>
              <a:t>avoid excessive</a:t>
            </a:r>
            <a:r>
              <a:rPr sz="2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sunlight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427" y="591947"/>
            <a:ext cx="4618405" cy="359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2427" y="1752600"/>
            <a:ext cx="769366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309" indent="-435609">
              <a:lnSpc>
                <a:spcPct val="100000"/>
              </a:lnSpc>
              <a:spcBef>
                <a:spcPts val="100"/>
              </a:spcBef>
              <a:buClr>
                <a:srgbClr val="B03E9A"/>
              </a:buClr>
              <a:buSzPct val="72222"/>
              <a:buFont typeface="Arial"/>
              <a:buChar char=""/>
              <a:tabLst>
                <a:tab pos="448309" algn="l"/>
                <a:tab pos="448945" algn="l"/>
              </a:tabLst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</a:p>
          <a:p>
            <a:pPr>
              <a:lnSpc>
                <a:spcPct val="100000"/>
              </a:lnSpc>
              <a:buClr>
                <a:srgbClr val="B03E9A"/>
              </a:buClr>
              <a:buFont typeface="Arial"/>
              <a:buChar char=""/>
            </a:pP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309" indent="-435609">
              <a:lnSpc>
                <a:spcPct val="100000"/>
              </a:lnSpc>
              <a:buClr>
                <a:srgbClr val="B03E9A"/>
              </a:buClr>
              <a:buSzPct val="72222"/>
              <a:buFont typeface="Arial"/>
              <a:buChar char=""/>
              <a:tabLst>
                <a:tab pos="448309" algn="l"/>
                <a:tab pos="448945" algn="l"/>
              </a:tabLst>
            </a:pP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Nursing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mothers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03E9A"/>
              </a:buClr>
              <a:buFont typeface="Arial"/>
              <a:buChar char=""/>
            </a:pP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309" indent="-435609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2222"/>
              <a:buFont typeface="Arial"/>
              <a:buChar char=""/>
              <a:tabLst>
                <a:tab pos="448309" algn="l"/>
                <a:tab pos="448945" algn="l"/>
              </a:tabLst>
            </a:pP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Children </a:t>
            </a:r>
            <a:r>
              <a:rPr lang="en-US" sz="3600" spc="-5" dirty="0">
                <a:latin typeface="Arial" panose="020B0604020202020204" pitchFamily="34" charset="0"/>
                <a:cs typeface="Arial" panose="020B0604020202020204" pitchFamily="34" charset="0"/>
              </a:rPr>
              <a:t>(younger than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sz="3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" y="888491"/>
            <a:ext cx="8092440" cy="789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48" y="1528572"/>
            <a:ext cx="7106411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48" y="2168651"/>
            <a:ext cx="7295388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48" y="2808732"/>
            <a:ext cx="2852928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4683" y="2808732"/>
            <a:ext cx="573024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8316" y="2808732"/>
            <a:ext cx="68580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808732"/>
            <a:ext cx="509016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848" y="1089278"/>
            <a:ext cx="7496581" cy="2647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6473" y="1729358"/>
            <a:ext cx="6495326" cy="2647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262" y="2369439"/>
            <a:ext cx="6718007" cy="2647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072" y="3009519"/>
            <a:ext cx="2353208" cy="2858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7076" y="3012185"/>
            <a:ext cx="182880" cy="257175"/>
          </a:xfrm>
          <a:custGeom>
            <a:avLst/>
            <a:gdLst/>
            <a:ahLst/>
            <a:cxnLst/>
            <a:rect l="l" t="t" r="r" b="b"/>
            <a:pathLst>
              <a:path w="182880" h="257175">
                <a:moveTo>
                  <a:pt x="116331" y="208025"/>
                </a:moveTo>
                <a:lnTo>
                  <a:pt x="67563" y="208025"/>
                </a:lnTo>
                <a:lnTo>
                  <a:pt x="67563" y="256793"/>
                </a:lnTo>
                <a:lnTo>
                  <a:pt x="116331" y="256793"/>
                </a:lnTo>
                <a:lnTo>
                  <a:pt x="116331" y="208025"/>
                </a:lnTo>
                <a:close/>
              </a:path>
              <a:path w="182880" h="257175">
                <a:moveTo>
                  <a:pt x="170771" y="37084"/>
                </a:moveTo>
                <a:lnTo>
                  <a:pt x="92963" y="37084"/>
                </a:lnTo>
                <a:lnTo>
                  <a:pt x="102086" y="37724"/>
                </a:lnTo>
                <a:lnTo>
                  <a:pt x="110220" y="39639"/>
                </a:lnTo>
                <a:lnTo>
                  <a:pt x="134874" y="71627"/>
                </a:lnTo>
                <a:lnTo>
                  <a:pt x="134874" y="78486"/>
                </a:lnTo>
                <a:lnTo>
                  <a:pt x="102997" y="113029"/>
                </a:lnTo>
                <a:lnTo>
                  <a:pt x="93212" y="121483"/>
                </a:lnTo>
                <a:lnTo>
                  <a:pt x="69230" y="160067"/>
                </a:lnTo>
                <a:lnTo>
                  <a:pt x="67563" y="191262"/>
                </a:lnTo>
                <a:lnTo>
                  <a:pt x="111887" y="191262"/>
                </a:lnTo>
                <a:lnTo>
                  <a:pt x="111956" y="181949"/>
                </a:lnTo>
                <a:lnTo>
                  <a:pt x="112537" y="174196"/>
                </a:lnTo>
                <a:lnTo>
                  <a:pt x="148012" y="131008"/>
                </a:lnTo>
                <a:lnTo>
                  <a:pt x="159051" y="120554"/>
                </a:lnTo>
                <a:lnTo>
                  <a:pt x="180101" y="88693"/>
                </a:lnTo>
                <a:lnTo>
                  <a:pt x="182372" y="73025"/>
                </a:lnTo>
                <a:lnTo>
                  <a:pt x="180824" y="58904"/>
                </a:lnTo>
                <a:lnTo>
                  <a:pt x="176180" y="45688"/>
                </a:lnTo>
                <a:lnTo>
                  <a:pt x="170771" y="37084"/>
                </a:lnTo>
                <a:close/>
              </a:path>
              <a:path w="182880" h="257175">
                <a:moveTo>
                  <a:pt x="90805" y="0"/>
                </a:moveTo>
                <a:lnTo>
                  <a:pt x="39655" y="12215"/>
                </a:lnTo>
                <a:lnTo>
                  <a:pt x="7540" y="45735"/>
                </a:lnTo>
                <a:lnTo>
                  <a:pt x="0" y="74422"/>
                </a:lnTo>
                <a:lnTo>
                  <a:pt x="44704" y="79883"/>
                </a:lnTo>
                <a:lnTo>
                  <a:pt x="47561" y="69790"/>
                </a:lnTo>
                <a:lnTo>
                  <a:pt x="51371" y="61055"/>
                </a:lnTo>
                <a:lnTo>
                  <a:pt x="84030" y="37750"/>
                </a:lnTo>
                <a:lnTo>
                  <a:pt x="92963" y="37084"/>
                </a:lnTo>
                <a:lnTo>
                  <a:pt x="170771" y="37084"/>
                </a:lnTo>
                <a:lnTo>
                  <a:pt x="168441" y="33377"/>
                </a:lnTo>
                <a:lnTo>
                  <a:pt x="157606" y="21971"/>
                </a:lnTo>
                <a:lnTo>
                  <a:pt x="144150" y="12376"/>
                </a:lnTo>
                <a:lnTo>
                  <a:pt x="128539" y="5508"/>
                </a:lnTo>
                <a:lnTo>
                  <a:pt x="110761" y="1379"/>
                </a:lnTo>
                <a:lnTo>
                  <a:pt x="90805" y="0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6186" y="3011297"/>
            <a:ext cx="184150" cy="2585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638" y="616838"/>
            <a:ext cx="4582769" cy="340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1524000"/>
            <a:ext cx="8229600" cy="44204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308610" indent="-457200">
              <a:lnSpc>
                <a:spcPct val="1101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800" spc="120" dirty="0">
                <a:latin typeface="Trebuchet MS"/>
                <a:cs typeface="Trebuchet MS"/>
              </a:rPr>
              <a:t>The </a:t>
            </a:r>
            <a:r>
              <a:rPr sz="2800" dirty="0">
                <a:latin typeface="Trebuchet MS"/>
                <a:cs typeface="Trebuchet MS"/>
              </a:rPr>
              <a:t>signs </a:t>
            </a:r>
            <a:r>
              <a:rPr sz="2800" spc="-5" dirty="0">
                <a:latin typeface="Trebuchet MS"/>
                <a:cs typeface="Trebuchet MS"/>
              </a:rPr>
              <a:t>and </a:t>
            </a:r>
            <a:r>
              <a:rPr sz="2800" dirty="0">
                <a:latin typeface="Trebuchet MS"/>
                <a:cs typeface="Trebuchet MS"/>
              </a:rPr>
              <a:t>symptoms </a:t>
            </a:r>
            <a:r>
              <a:rPr sz="2800" spc="-5" dirty="0">
                <a:latin typeface="Trebuchet MS"/>
                <a:cs typeface="Trebuchet MS"/>
              </a:rPr>
              <a:t>of </a:t>
            </a:r>
            <a:r>
              <a:rPr sz="2800" dirty="0">
                <a:latin typeface="Trebuchet MS"/>
                <a:cs typeface="Trebuchet MS"/>
              </a:rPr>
              <a:t>syphilis </a:t>
            </a:r>
            <a:r>
              <a:rPr lang="en-US" sz="2800" dirty="0">
                <a:latin typeface="Trebuchet MS"/>
                <a:cs typeface="Trebuchet MS"/>
              </a:rPr>
              <a:t>vary </a:t>
            </a:r>
            <a:r>
              <a:rPr sz="2800" dirty="0">
                <a:latin typeface="Trebuchet MS"/>
                <a:cs typeface="Trebuchet MS"/>
              </a:rPr>
              <a:t>depending </a:t>
            </a:r>
            <a:r>
              <a:rPr sz="2800" spc="-5" dirty="0">
                <a:latin typeface="Trebuchet MS"/>
                <a:cs typeface="Trebuchet MS"/>
              </a:rPr>
              <a:t>upon </a:t>
            </a:r>
            <a:r>
              <a:rPr sz="2800" dirty="0">
                <a:latin typeface="Trebuchet MS"/>
                <a:cs typeface="Trebuchet MS"/>
              </a:rPr>
              <a:t>stage of</a:t>
            </a:r>
            <a:r>
              <a:rPr sz="2800" spc="-2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disease.</a:t>
            </a:r>
            <a:endParaRPr sz="2800" dirty="0">
              <a:latin typeface="Trebuchet MS"/>
              <a:cs typeface="Trebuchet MS"/>
            </a:endParaRPr>
          </a:p>
          <a:p>
            <a:pPr marL="469265" marR="449580" indent="-457200">
              <a:lnSpc>
                <a:spcPct val="110100"/>
              </a:lnSpc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sz="2800" spc="60" dirty="0">
                <a:latin typeface="Trebuchet MS"/>
                <a:cs typeface="Trebuchet MS"/>
              </a:rPr>
              <a:t>Disease </a:t>
            </a:r>
            <a:r>
              <a:rPr sz="2800" dirty="0">
                <a:latin typeface="Trebuchet MS"/>
                <a:cs typeface="Trebuchet MS"/>
              </a:rPr>
              <a:t>progresses </a:t>
            </a:r>
            <a:r>
              <a:rPr sz="2800" spc="-5" dirty="0">
                <a:latin typeface="Trebuchet MS"/>
                <a:cs typeface="Trebuchet MS"/>
              </a:rPr>
              <a:t>in </a:t>
            </a:r>
            <a:r>
              <a:rPr lang="en-US" sz="2800" spc="-5" dirty="0">
                <a:latin typeface="Trebuchet MS"/>
                <a:cs typeface="Trebuchet MS"/>
              </a:rPr>
              <a:t>multiple </a:t>
            </a:r>
            <a:r>
              <a:rPr sz="2800" dirty="0">
                <a:latin typeface="Trebuchet MS"/>
                <a:cs typeface="Trebuchet MS"/>
              </a:rPr>
              <a:t>stages</a:t>
            </a:r>
            <a:r>
              <a:rPr lang="en-US" sz="2800" dirty="0">
                <a:latin typeface="Trebuchet MS"/>
                <a:cs typeface="Trebuchet MS"/>
              </a:rPr>
              <a:t>:</a:t>
            </a:r>
            <a:r>
              <a:rPr sz="2800" spc="-185" dirty="0">
                <a:latin typeface="Trebuchet MS"/>
                <a:cs typeface="Trebuchet MS"/>
              </a:rPr>
              <a:t> </a:t>
            </a:r>
            <a:endParaRPr lang="en-US" sz="2800" spc="-185" dirty="0">
              <a:latin typeface="Trebuchet MS"/>
              <a:cs typeface="Trebuchet MS"/>
            </a:endParaRPr>
          </a:p>
          <a:p>
            <a:pPr marL="926465" marR="449580" lvl="1" indent="-457200">
              <a:lnSpc>
                <a:spcPct val="110100"/>
              </a:lnSpc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en-US" sz="2400" spc="-120" dirty="0">
                <a:latin typeface="Trebuchet MS"/>
                <a:cs typeface="Trebuchet MS"/>
              </a:rPr>
              <a:t>Primary</a:t>
            </a:r>
          </a:p>
          <a:p>
            <a:pPr marL="926465" marR="449580" lvl="1" indent="-457200">
              <a:lnSpc>
                <a:spcPct val="110100"/>
              </a:lnSpc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en-US" sz="2400" spc="-40" dirty="0">
                <a:latin typeface="Trebuchet MS"/>
                <a:cs typeface="Trebuchet MS"/>
              </a:rPr>
              <a:t>S</a:t>
            </a:r>
            <a:r>
              <a:rPr sz="2400" spc="-40" dirty="0">
                <a:latin typeface="Trebuchet MS"/>
                <a:cs typeface="Trebuchet MS"/>
              </a:rPr>
              <a:t>econdary</a:t>
            </a:r>
            <a:endParaRPr lang="en-US" sz="2400" spc="-40" dirty="0">
              <a:latin typeface="Trebuchet MS"/>
              <a:cs typeface="Trebuchet MS"/>
            </a:endParaRPr>
          </a:p>
          <a:p>
            <a:pPr marL="926465" marR="449580" lvl="1" indent="-457200">
              <a:lnSpc>
                <a:spcPct val="110100"/>
              </a:lnSpc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/>
                <a:cs typeface="Trebuchet MS"/>
              </a:rPr>
              <a:t>Latent</a:t>
            </a:r>
          </a:p>
          <a:p>
            <a:pPr marL="926465" marR="449580" lvl="1" indent="-457200">
              <a:lnSpc>
                <a:spcPct val="110100"/>
              </a:lnSpc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latin typeface="Trebuchet MS"/>
                <a:cs typeface="Trebuchet MS"/>
              </a:rPr>
              <a:t>Tertiary</a:t>
            </a:r>
          </a:p>
          <a:p>
            <a:pPr marL="469265" marR="449580" indent="-457200">
              <a:lnSpc>
                <a:spcPct val="110100"/>
              </a:lnSpc>
              <a:spcBef>
                <a:spcPts val="1195"/>
              </a:spcBef>
              <a:buFont typeface="Arial" panose="020B0604020202020204" pitchFamily="34" charset="0"/>
              <a:buChar char="•"/>
            </a:pPr>
            <a:r>
              <a:rPr lang="en-US" sz="2800" spc="120" dirty="0">
                <a:latin typeface="Trebuchet MS"/>
                <a:cs typeface="Trebuchet MS"/>
              </a:rPr>
              <a:t>May </a:t>
            </a:r>
            <a:r>
              <a:rPr lang="en-US" sz="2800" dirty="0">
                <a:latin typeface="Trebuchet MS"/>
                <a:cs typeface="Trebuchet MS"/>
              </a:rPr>
              <a:t>become chronic if left untreated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861" y="860297"/>
            <a:ext cx="3359962" cy="340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1732610"/>
            <a:ext cx="74536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600" spc="55" dirty="0"/>
              <a:t>Inhibits </a:t>
            </a:r>
            <a:r>
              <a:rPr sz="3600" spc="-10" dirty="0"/>
              <a:t>protein </a:t>
            </a:r>
            <a:r>
              <a:rPr sz="3600" spc="-5" dirty="0"/>
              <a:t>synthesis </a:t>
            </a:r>
            <a:r>
              <a:rPr sz="3600" dirty="0"/>
              <a:t>by  </a:t>
            </a:r>
            <a:r>
              <a:rPr sz="3600" spc="-55" dirty="0"/>
              <a:t>binding </a:t>
            </a:r>
            <a:r>
              <a:rPr sz="3600" dirty="0"/>
              <a:t>to 30 </a:t>
            </a:r>
            <a:r>
              <a:rPr sz="3600" spc="-5" dirty="0"/>
              <a:t>S </a:t>
            </a:r>
            <a:r>
              <a:rPr sz="3600" dirty="0"/>
              <a:t>ribosomal</a:t>
            </a:r>
            <a:r>
              <a:rPr sz="3600" spc="20" dirty="0"/>
              <a:t> </a:t>
            </a:r>
            <a:r>
              <a:rPr sz="3600" dirty="0"/>
              <a:t>subunits.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14" y="3058744"/>
            <a:ext cx="47180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2 g, i.m,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262" y="442341"/>
            <a:ext cx="2867025" cy="338455"/>
          </a:xfrm>
          <a:custGeom>
            <a:avLst/>
            <a:gdLst/>
            <a:ahLst/>
            <a:cxnLst/>
            <a:rect l="l" t="t" r="r" b="b"/>
            <a:pathLst>
              <a:path w="2867025" h="338455">
                <a:moveTo>
                  <a:pt x="462572" y="3301"/>
                </a:moveTo>
                <a:lnTo>
                  <a:pt x="450422" y="3446"/>
                </a:lnTo>
                <a:lnTo>
                  <a:pt x="375284" y="5714"/>
                </a:lnTo>
                <a:lnTo>
                  <a:pt x="375284" y="332613"/>
                </a:lnTo>
                <a:lnTo>
                  <a:pt x="447840" y="332613"/>
                </a:lnTo>
                <a:lnTo>
                  <a:pt x="499750" y="327712"/>
                </a:lnTo>
                <a:lnTo>
                  <a:pt x="542222" y="313012"/>
                </a:lnTo>
                <a:lnTo>
                  <a:pt x="575256" y="288512"/>
                </a:lnTo>
                <a:lnTo>
                  <a:pt x="580388" y="281050"/>
                </a:lnTo>
                <a:lnTo>
                  <a:pt x="463689" y="281050"/>
                </a:lnTo>
                <a:lnTo>
                  <a:pt x="455684" y="280957"/>
                </a:lnTo>
                <a:lnTo>
                  <a:pt x="447955" y="280685"/>
                </a:lnTo>
                <a:lnTo>
                  <a:pt x="440506" y="280247"/>
                </a:lnTo>
                <a:lnTo>
                  <a:pt x="433336" y="279654"/>
                </a:lnTo>
                <a:lnTo>
                  <a:pt x="433336" y="56387"/>
                </a:lnTo>
                <a:lnTo>
                  <a:pt x="441440" y="55721"/>
                </a:lnTo>
                <a:lnTo>
                  <a:pt x="448568" y="55244"/>
                </a:lnTo>
                <a:lnTo>
                  <a:pt x="454723" y="54959"/>
                </a:lnTo>
                <a:lnTo>
                  <a:pt x="459905" y="54863"/>
                </a:lnTo>
                <a:lnTo>
                  <a:pt x="583693" y="54863"/>
                </a:lnTo>
                <a:lnTo>
                  <a:pt x="575868" y="45212"/>
                </a:lnTo>
                <a:lnTo>
                  <a:pt x="553092" y="26876"/>
                </a:lnTo>
                <a:lnTo>
                  <a:pt x="526616" y="13779"/>
                </a:lnTo>
                <a:lnTo>
                  <a:pt x="496442" y="5921"/>
                </a:lnTo>
                <a:lnTo>
                  <a:pt x="462572" y="3301"/>
                </a:lnTo>
                <a:close/>
              </a:path>
              <a:path w="2867025" h="338455">
                <a:moveTo>
                  <a:pt x="583693" y="54863"/>
                </a:moveTo>
                <a:lnTo>
                  <a:pt x="459905" y="54863"/>
                </a:lnTo>
                <a:lnTo>
                  <a:pt x="502584" y="61414"/>
                </a:lnTo>
                <a:lnTo>
                  <a:pt x="533068" y="81073"/>
                </a:lnTo>
                <a:lnTo>
                  <a:pt x="551357" y="113853"/>
                </a:lnTo>
                <a:lnTo>
                  <a:pt x="557453" y="159766"/>
                </a:lnTo>
                <a:lnTo>
                  <a:pt x="555898" y="186860"/>
                </a:lnTo>
                <a:lnTo>
                  <a:pt x="543453" y="231524"/>
                </a:lnTo>
                <a:lnTo>
                  <a:pt x="518926" y="263048"/>
                </a:lnTo>
                <a:lnTo>
                  <a:pt x="463689" y="281050"/>
                </a:lnTo>
                <a:lnTo>
                  <a:pt x="580388" y="281050"/>
                </a:lnTo>
                <a:lnTo>
                  <a:pt x="598851" y="254211"/>
                </a:lnTo>
                <a:lnTo>
                  <a:pt x="613008" y="210110"/>
                </a:lnTo>
                <a:lnTo>
                  <a:pt x="617727" y="156210"/>
                </a:lnTo>
                <a:lnTo>
                  <a:pt x="615112" y="123328"/>
                </a:lnTo>
                <a:lnTo>
                  <a:pt x="607266" y="93853"/>
                </a:lnTo>
                <a:lnTo>
                  <a:pt x="594185" y="67806"/>
                </a:lnTo>
                <a:lnTo>
                  <a:pt x="583693" y="54863"/>
                </a:lnTo>
                <a:close/>
              </a:path>
              <a:path w="2867025" h="338455">
                <a:moveTo>
                  <a:pt x="2536837" y="57150"/>
                </a:moveTo>
                <a:lnTo>
                  <a:pt x="2478798" y="57150"/>
                </a:lnTo>
                <a:lnTo>
                  <a:pt x="2478798" y="332613"/>
                </a:lnTo>
                <a:lnTo>
                  <a:pt x="2536837" y="332613"/>
                </a:lnTo>
                <a:lnTo>
                  <a:pt x="2536837" y="57150"/>
                </a:lnTo>
                <a:close/>
              </a:path>
              <a:path w="2867025" h="338455">
                <a:moveTo>
                  <a:pt x="2645549" y="5587"/>
                </a:moveTo>
                <a:lnTo>
                  <a:pt x="2374658" y="5587"/>
                </a:lnTo>
                <a:lnTo>
                  <a:pt x="2374658" y="57150"/>
                </a:lnTo>
                <a:lnTo>
                  <a:pt x="2645549" y="57150"/>
                </a:lnTo>
                <a:lnTo>
                  <a:pt x="2645549" y="5587"/>
                </a:lnTo>
                <a:close/>
              </a:path>
              <a:path w="2867025" h="338455">
                <a:moveTo>
                  <a:pt x="2071382" y="5587"/>
                </a:moveTo>
                <a:lnTo>
                  <a:pt x="1862721" y="5587"/>
                </a:lnTo>
                <a:lnTo>
                  <a:pt x="1862721" y="332613"/>
                </a:lnTo>
                <a:lnTo>
                  <a:pt x="2068969" y="332613"/>
                </a:lnTo>
                <a:lnTo>
                  <a:pt x="2068969" y="281050"/>
                </a:lnTo>
                <a:lnTo>
                  <a:pt x="1920760" y="281050"/>
                </a:lnTo>
                <a:lnTo>
                  <a:pt x="1920760" y="183007"/>
                </a:lnTo>
                <a:lnTo>
                  <a:pt x="2028837" y="183007"/>
                </a:lnTo>
                <a:lnTo>
                  <a:pt x="2028837" y="133731"/>
                </a:lnTo>
                <a:lnTo>
                  <a:pt x="1920760" y="133731"/>
                </a:lnTo>
                <a:lnTo>
                  <a:pt x="1920760" y="57150"/>
                </a:lnTo>
                <a:lnTo>
                  <a:pt x="2071382" y="57150"/>
                </a:lnTo>
                <a:lnTo>
                  <a:pt x="2071382" y="5587"/>
                </a:lnTo>
                <a:close/>
              </a:path>
              <a:path w="2867025" h="338455">
                <a:moveTo>
                  <a:pt x="1811413" y="5587"/>
                </a:moveTo>
                <a:lnTo>
                  <a:pt x="1596021" y="5587"/>
                </a:lnTo>
                <a:lnTo>
                  <a:pt x="1596021" y="332613"/>
                </a:lnTo>
                <a:lnTo>
                  <a:pt x="1654060" y="332613"/>
                </a:lnTo>
                <a:lnTo>
                  <a:pt x="1654060" y="183007"/>
                </a:lnTo>
                <a:lnTo>
                  <a:pt x="1768995" y="183007"/>
                </a:lnTo>
                <a:lnTo>
                  <a:pt x="1768995" y="133731"/>
                </a:lnTo>
                <a:lnTo>
                  <a:pt x="1654060" y="133731"/>
                </a:lnTo>
                <a:lnTo>
                  <a:pt x="1654060" y="57150"/>
                </a:lnTo>
                <a:lnTo>
                  <a:pt x="1811413" y="57150"/>
                </a:lnTo>
                <a:lnTo>
                  <a:pt x="1811413" y="5587"/>
                </a:lnTo>
                <a:close/>
              </a:path>
              <a:path w="2867025" h="338455">
                <a:moveTo>
                  <a:pt x="1544713" y="5587"/>
                </a:moveTo>
                <a:lnTo>
                  <a:pt x="1329321" y="5587"/>
                </a:lnTo>
                <a:lnTo>
                  <a:pt x="1329321" y="332613"/>
                </a:lnTo>
                <a:lnTo>
                  <a:pt x="1387360" y="332613"/>
                </a:lnTo>
                <a:lnTo>
                  <a:pt x="1387360" y="183007"/>
                </a:lnTo>
                <a:lnTo>
                  <a:pt x="1502295" y="183007"/>
                </a:lnTo>
                <a:lnTo>
                  <a:pt x="1502295" y="133731"/>
                </a:lnTo>
                <a:lnTo>
                  <a:pt x="1387360" y="133731"/>
                </a:lnTo>
                <a:lnTo>
                  <a:pt x="1387360" y="57150"/>
                </a:lnTo>
                <a:lnTo>
                  <a:pt x="1544713" y="57150"/>
                </a:lnTo>
                <a:lnTo>
                  <a:pt x="1544713" y="5587"/>
                </a:lnTo>
                <a:close/>
              </a:path>
              <a:path w="2867025" h="338455">
                <a:moveTo>
                  <a:pt x="1277378" y="5587"/>
                </a:moveTo>
                <a:lnTo>
                  <a:pt x="1068717" y="5587"/>
                </a:lnTo>
                <a:lnTo>
                  <a:pt x="1068717" y="332613"/>
                </a:lnTo>
                <a:lnTo>
                  <a:pt x="1274965" y="332613"/>
                </a:lnTo>
                <a:lnTo>
                  <a:pt x="1274965" y="281050"/>
                </a:lnTo>
                <a:lnTo>
                  <a:pt x="1126756" y="281050"/>
                </a:lnTo>
                <a:lnTo>
                  <a:pt x="1126756" y="183007"/>
                </a:lnTo>
                <a:lnTo>
                  <a:pt x="1234833" y="183007"/>
                </a:lnTo>
                <a:lnTo>
                  <a:pt x="1234833" y="133731"/>
                </a:lnTo>
                <a:lnTo>
                  <a:pt x="1126756" y="133731"/>
                </a:lnTo>
                <a:lnTo>
                  <a:pt x="1126756" y="57150"/>
                </a:lnTo>
                <a:lnTo>
                  <a:pt x="1277378" y="57150"/>
                </a:lnTo>
                <a:lnTo>
                  <a:pt x="1277378" y="5587"/>
                </a:lnTo>
                <a:close/>
              </a:path>
              <a:path w="2867025" h="338455">
                <a:moveTo>
                  <a:pt x="878090" y="5587"/>
                </a:moveTo>
                <a:lnTo>
                  <a:pt x="669417" y="5587"/>
                </a:lnTo>
                <a:lnTo>
                  <a:pt x="669417" y="332613"/>
                </a:lnTo>
                <a:lnTo>
                  <a:pt x="875677" y="332613"/>
                </a:lnTo>
                <a:lnTo>
                  <a:pt x="875677" y="281050"/>
                </a:lnTo>
                <a:lnTo>
                  <a:pt x="727468" y="281050"/>
                </a:lnTo>
                <a:lnTo>
                  <a:pt x="727468" y="183007"/>
                </a:lnTo>
                <a:lnTo>
                  <a:pt x="835520" y="183007"/>
                </a:lnTo>
                <a:lnTo>
                  <a:pt x="835520" y="133731"/>
                </a:lnTo>
                <a:lnTo>
                  <a:pt x="727468" y="133731"/>
                </a:lnTo>
                <a:lnTo>
                  <a:pt x="727468" y="57150"/>
                </a:lnTo>
                <a:lnTo>
                  <a:pt x="878090" y="57150"/>
                </a:lnTo>
                <a:lnTo>
                  <a:pt x="878090" y="5587"/>
                </a:lnTo>
                <a:close/>
              </a:path>
              <a:path w="2867025" h="338455">
                <a:moveTo>
                  <a:pt x="307962" y="5587"/>
                </a:moveTo>
                <a:lnTo>
                  <a:pt x="249910" y="5587"/>
                </a:lnTo>
                <a:lnTo>
                  <a:pt x="249910" y="332613"/>
                </a:lnTo>
                <a:lnTo>
                  <a:pt x="307962" y="332613"/>
                </a:lnTo>
                <a:lnTo>
                  <a:pt x="307962" y="5587"/>
                </a:lnTo>
                <a:close/>
              </a:path>
              <a:path w="2867025" h="338455">
                <a:moveTo>
                  <a:pt x="2689999" y="262509"/>
                </a:moveTo>
                <a:lnTo>
                  <a:pt x="2668536" y="314451"/>
                </a:lnTo>
                <a:lnTo>
                  <a:pt x="2687489" y="324860"/>
                </a:lnTo>
                <a:lnTo>
                  <a:pt x="2707573" y="332279"/>
                </a:lnTo>
                <a:lnTo>
                  <a:pt x="2728776" y="336722"/>
                </a:lnTo>
                <a:lnTo>
                  <a:pt x="2751086" y="338200"/>
                </a:lnTo>
                <a:lnTo>
                  <a:pt x="2776117" y="336585"/>
                </a:lnTo>
                <a:lnTo>
                  <a:pt x="2818130" y="323734"/>
                </a:lnTo>
                <a:lnTo>
                  <a:pt x="2848902" y="298809"/>
                </a:lnTo>
                <a:lnTo>
                  <a:pt x="2856603" y="286638"/>
                </a:lnTo>
                <a:lnTo>
                  <a:pt x="2757563" y="286638"/>
                </a:lnTo>
                <a:lnTo>
                  <a:pt x="2740898" y="285118"/>
                </a:lnTo>
                <a:lnTo>
                  <a:pt x="2724067" y="280574"/>
                </a:lnTo>
                <a:lnTo>
                  <a:pt x="2707093" y="273030"/>
                </a:lnTo>
                <a:lnTo>
                  <a:pt x="2689999" y="262509"/>
                </a:lnTo>
                <a:close/>
              </a:path>
              <a:path w="2867025" h="338455">
                <a:moveTo>
                  <a:pt x="2768358" y="0"/>
                </a:moveTo>
                <a:lnTo>
                  <a:pt x="2728718" y="6223"/>
                </a:lnTo>
                <a:lnTo>
                  <a:pt x="2684816" y="38306"/>
                </a:lnTo>
                <a:lnTo>
                  <a:pt x="2669171" y="87884"/>
                </a:lnTo>
                <a:lnTo>
                  <a:pt x="2669622" y="97839"/>
                </a:lnTo>
                <a:lnTo>
                  <a:pt x="2684745" y="140588"/>
                </a:lnTo>
                <a:lnTo>
                  <a:pt x="2715494" y="167751"/>
                </a:lnTo>
                <a:lnTo>
                  <a:pt x="2747022" y="184912"/>
                </a:lnTo>
                <a:lnTo>
                  <a:pt x="2764211" y="194105"/>
                </a:lnTo>
                <a:lnTo>
                  <a:pt x="2796679" y="218948"/>
                </a:lnTo>
                <a:lnTo>
                  <a:pt x="2808744" y="250825"/>
                </a:lnTo>
                <a:lnTo>
                  <a:pt x="2805551" y="266493"/>
                </a:lnTo>
                <a:lnTo>
                  <a:pt x="2795965" y="277685"/>
                </a:lnTo>
                <a:lnTo>
                  <a:pt x="2779973" y="284400"/>
                </a:lnTo>
                <a:lnTo>
                  <a:pt x="2757563" y="286638"/>
                </a:lnTo>
                <a:lnTo>
                  <a:pt x="2856603" y="286638"/>
                </a:lnTo>
                <a:lnTo>
                  <a:pt x="2858703" y="283321"/>
                </a:lnTo>
                <a:lnTo>
                  <a:pt x="2864575" y="266094"/>
                </a:lnTo>
                <a:lnTo>
                  <a:pt x="2866529" y="247142"/>
                </a:lnTo>
                <a:lnTo>
                  <a:pt x="2866053" y="236335"/>
                </a:lnTo>
                <a:lnTo>
                  <a:pt x="2854671" y="198320"/>
                </a:lnTo>
                <a:lnTo>
                  <a:pt x="2828429" y="168604"/>
                </a:lnTo>
                <a:lnTo>
                  <a:pt x="2789567" y="145923"/>
                </a:lnTo>
                <a:lnTo>
                  <a:pt x="2762304" y="130901"/>
                </a:lnTo>
                <a:lnTo>
                  <a:pt x="2742815" y="116141"/>
                </a:lnTo>
                <a:lnTo>
                  <a:pt x="2731113" y="101667"/>
                </a:lnTo>
                <a:lnTo>
                  <a:pt x="2727210" y="87503"/>
                </a:lnTo>
                <a:lnTo>
                  <a:pt x="2727901" y="79410"/>
                </a:lnTo>
                <a:lnTo>
                  <a:pt x="2759923" y="49942"/>
                </a:lnTo>
                <a:lnTo>
                  <a:pt x="2769374" y="49275"/>
                </a:lnTo>
                <a:lnTo>
                  <a:pt x="2841616" y="49275"/>
                </a:lnTo>
                <a:lnTo>
                  <a:pt x="2851543" y="21209"/>
                </a:lnTo>
                <a:lnTo>
                  <a:pt x="2836402" y="11894"/>
                </a:lnTo>
                <a:lnTo>
                  <a:pt x="2817475" y="5270"/>
                </a:lnTo>
                <a:lnTo>
                  <a:pt x="2794786" y="1313"/>
                </a:lnTo>
                <a:lnTo>
                  <a:pt x="2768358" y="0"/>
                </a:lnTo>
                <a:close/>
              </a:path>
              <a:path w="2867025" h="338455">
                <a:moveTo>
                  <a:pt x="2841616" y="49275"/>
                </a:moveTo>
                <a:lnTo>
                  <a:pt x="2769374" y="49275"/>
                </a:lnTo>
                <a:lnTo>
                  <a:pt x="2786188" y="50653"/>
                </a:lnTo>
                <a:lnTo>
                  <a:pt x="2802537" y="54768"/>
                </a:lnTo>
                <a:lnTo>
                  <a:pt x="2818434" y="61598"/>
                </a:lnTo>
                <a:lnTo>
                  <a:pt x="2833890" y="71120"/>
                </a:lnTo>
                <a:lnTo>
                  <a:pt x="2841616" y="49275"/>
                </a:lnTo>
                <a:close/>
              </a:path>
              <a:path w="2867025" h="338455">
                <a:moveTo>
                  <a:pt x="2257437" y="0"/>
                </a:moveTo>
                <a:lnTo>
                  <a:pt x="2197731" y="12192"/>
                </a:lnTo>
                <a:lnTo>
                  <a:pt x="2149741" y="48768"/>
                </a:lnTo>
                <a:lnTo>
                  <a:pt x="2118198" y="103457"/>
                </a:lnTo>
                <a:lnTo>
                  <a:pt x="2107704" y="170053"/>
                </a:lnTo>
                <a:lnTo>
                  <a:pt x="2110083" y="206962"/>
                </a:lnTo>
                <a:lnTo>
                  <a:pt x="2129082" y="268493"/>
                </a:lnTo>
                <a:lnTo>
                  <a:pt x="2166539" y="312804"/>
                </a:lnTo>
                <a:lnTo>
                  <a:pt x="2219740" y="335371"/>
                </a:lnTo>
                <a:lnTo>
                  <a:pt x="2252103" y="338200"/>
                </a:lnTo>
                <a:lnTo>
                  <a:pt x="2284322" y="335843"/>
                </a:lnTo>
                <a:lnTo>
                  <a:pt x="2312396" y="328771"/>
                </a:lnTo>
                <a:lnTo>
                  <a:pt x="2336328" y="316984"/>
                </a:lnTo>
                <a:lnTo>
                  <a:pt x="2356116" y="300482"/>
                </a:lnTo>
                <a:lnTo>
                  <a:pt x="2348163" y="286638"/>
                </a:lnTo>
                <a:lnTo>
                  <a:pt x="2256802" y="286638"/>
                </a:lnTo>
                <a:lnTo>
                  <a:pt x="2237611" y="284710"/>
                </a:lnTo>
                <a:lnTo>
                  <a:pt x="2192159" y="255778"/>
                </a:lnTo>
                <a:lnTo>
                  <a:pt x="2174046" y="219551"/>
                </a:lnTo>
                <a:lnTo>
                  <a:pt x="2168029" y="172466"/>
                </a:lnTo>
                <a:lnTo>
                  <a:pt x="2169650" y="147395"/>
                </a:lnTo>
                <a:lnTo>
                  <a:pt x="2182656" y="104064"/>
                </a:lnTo>
                <a:lnTo>
                  <a:pt x="2208042" y="70850"/>
                </a:lnTo>
                <a:lnTo>
                  <a:pt x="2261120" y="51562"/>
                </a:lnTo>
                <a:lnTo>
                  <a:pt x="2333268" y="51562"/>
                </a:lnTo>
                <a:lnTo>
                  <a:pt x="2347480" y="22987"/>
                </a:lnTo>
                <a:lnTo>
                  <a:pt x="2329214" y="12912"/>
                </a:lnTo>
                <a:lnTo>
                  <a:pt x="2308126" y="5730"/>
                </a:lnTo>
                <a:lnTo>
                  <a:pt x="2284204" y="1430"/>
                </a:lnTo>
                <a:lnTo>
                  <a:pt x="2257437" y="0"/>
                </a:lnTo>
                <a:close/>
              </a:path>
              <a:path w="2867025" h="338455">
                <a:moveTo>
                  <a:pt x="2329192" y="253619"/>
                </a:moveTo>
                <a:lnTo>
                  <a:pt x="2314881" y="268047"/>
                </a:lnTo>
                <a:lnTo>
                  <a:pt x="2298045" y="278368"/>
                </a:lnTo>
                <a:lnTo>
                  <a:pt x="2278686" y="284569"/>
                </a:lnTo>
                <a:lnTo>
                  <a:pt x="2256802" y="286638"/>
                </a:lnTo>
                <a:lnTo>
                  <a:pt x="2348163" y="286638"/>
                </a:lnTo>
                <a:lnTo>
                  <a:pt x="2329192" y="253619"/>
                </a:lnTo>
                <a:close/>
              </a:path>
              <a:path w="2867025" h="338455">
                <a:moveTo>
                  <a:pt x="2333268" y="51562"/>
                </a:moveTo>
                <a:lnTo>
                  <a:pt x="2261120" y="51562"/>
                </a:lnTo>
                <a:lnTo>
                  <a:pt x="2281170" y="52776"/>
                </a:lnTo>
                <a:lnTo>
                  <a:pt x="2298268" y="56419"/>
                </a:lnTo>
                <a:lnTo>
                  <a:pt x="2312412" y="62491"/>
                </a:lnTo>
                <a:lnTo>
                  <a:pt x="2323604" y="70993"/>
                </a:lnTo>
                <a:lnTo>
                  <a:pt x="2333268" y="51562"/>
                </a:lnTo>
                <a:close/>
              </a:path>
              <a:path w="2867025" h="338455">
                <a:moveTo>
                  <a:pt x="21424" y="262509"/>
                </a:moveTo>
                <a:lnTo>
                  <a:pt x="0" y="314451"/>
                </a:lnTo>
                <a:lnTo>
                  <a:pt x="18976" y="324860"/>
                </a:lnTo>
                <a:lnTo>
                  <a:pt x="39066" y="332279"/>
                </a:lnTo>
                <a:lnTo>
                  <a:pt x="60273" y="336722"/>
                </a:lnTo>
                <a:lnTo>
                  <a:pt x="82600" y="338200"/>
                </a:lnTo>
                <a:lnTo>
                  <a:pt x="107608" y="336585"/>
                </a:lnTo>
                <a:lnTo>
                  <a:pt x="149635" y="323734"/>
                </a:lnTo>
                <a:lnTo>
                  <a:pt x="180369" y="298809"/>
                </a:lnTo>
                <a:lnTo>
                  <a:pt x="188072" y="286638"/>
                </a:lnTo>
                <a:lnTo>
                  <a:pt x="89077" y="286638"/>
                </a:lnTo>
                <a:lnTo>
                  <a:pt x="72375" y="285118"/>
                </a:lnTo>
                <a:lnTo>
                  <a:pt x="55532" y="280574"/>
                </a:lnTo>
                <a:lnTo>
                  <a:pt x="38548" y="273030"/>
                </a:lnTo>
                <a:lnTo>
                  <a:pt x="21424" y="262509"/>
                </a:lnTo>
                <a:close/>
              </a:path>
              <a:path w="2867025" h="338455">
                <a:moveTo>
                  <a:pt x="99783" y="0"/>
                </a:moveTo>
                <a:lnTo>
                  <a:pt x="60188" y="6223"/>
                </a:lnTo>
                <a:lnTo>
                  <a:pt x="16301" y="38306"/>
                </a:lnTo>
                <a:lnTo>
                  <a:pt x="673" y="87884"/>
                </a:lnTo>
                <a:lnTo>
                  <a:pt x="1111" y="97839"/>
                </a:lnTo>
                <a:lnTo>
                  <a:pt x="16241" y="140588"/>
                </a:lnTo>
                <a:lnTo>
                  <a:pt x="46991" y="167751"/>
                </a:lnTo>
                <a:lnTo>
                  <a:pt x="78473" y="184912"/>
                </a:lnTo>
                <a:lnTo>
                  <a:pt x="95680" y="194105"/>
                </a:lnTo>
                <a:lnTo>
                  <a:pt x="128142" y="218948"/>
                </a:lnTo>
                <a:lnTo>
                  <a:pt x="140195" y="250825"/>
                </a:lnTo>
                <a:lnTo>
                  <a:pt x="136999" y="266493"/>
                </a:lnTo>
                <a:lnTo>
                  <a:pt x="127414" y="277685"/>
                </a:lnTo>
                <a:lnTo>
                  <a:pt x="111439" y="284400"/>
                </a:lnTo>
                <a:lnTo>
                  <a:pt x="89077" y="286638"/>
                </a:lnTo>
                <a:lnTo>
                  <a:pt x="188072" y="286638"/>
                </a:lnTo>
                <a:lnTo>
                  <a:pt x="190172" y="283321"/>
                </a:lnTo>
                <a:lnTo>
                  <a:pt x="196056" y="266094"/>
                </a:lnTo>
                <a:lnTo>
                  <a:pt x="198018" y="247142"/>
                </a:lnTo>
                <a:lnTo>
                  <a:pt x="197544" y="236335"/>
                </a:lnTo>
                <a:lnTo>
                  <a:pt x="186199" y="198320"/>
                </a:lnTo>
                <a:lnTo>
                  <a:pt x="159924" y="168604"/>
                </a:lnTo>
                <a:lnTo>
                  <a:pt x="120992" y="145923"/>
                </a:lnTo>
                <a:lnTo>
                  <a:pt x="93746" y="130901"/>
                </a:lnTo>
                <a:lnTo>
                  <a:pt x="74283" y="116141"/>
                </a:lnTo>
                <a:lnTo>
                  <a:pt x="62605" y="101667"/>
                </a:lnTo>
                <a:lnTo>
                  <a:pt x="58712" y="87503"/>
                </a:lnTo>
                <a:lnTo>
                  <a:pt x="59402" y="79410"/>
                </a:lnTo>
                <a:lnTo>
                  <a:pt x="91424" y="49942"/>
                </a:lnTo>
                <a:lnTo>
                  <a:pt x="100901" y="49275"/>
                </a:lnTo>
                <a:lnTo>
                  <a:pt x="173137" y="49275"/>
                </a:lnTo>
                <a:lnTo>
                  <a:pt x="183057" y="21209"/>
                </a:lnTo>
                <a:lnTo>
                  <a:pt x="167888" y="11894"/>
                </a:lnTo>
                <a:lnTo>
                  <a:pt x="148955" y="5270"/>
                </a:lnTo>
                <a:lnTo>
                  <a:pt x="126254" y="1313"/>
                </a:lnTo>
                <a:lnTo>
                  <a:pt x="99783" y="0"/>
                </a:lnTo>
                <a:close/>
              </a:path>
              <a:path w="2867025" h="338455">
                <a:moveTo>
                  <a:pt x="173137" y="49275"/>
                </a:moveTo>
                <a:lnTo>
                  <a:pt x="100901" y="49275"/>
                </a:lnTo>
                <a:lnTo>
                  <a:pt x="117657" y="50653"/>
                </a:lnTo>
                <a:lnTo>
                  <a:pt x="133997" y="54768"/>
                </a:lnTo>
                <a:lnTo>
                  <a:pt x="149918" y="61598"/>
                </a:lnTo>
                <a:lnTo>
                  <a:pt x="165417" y="71120"/>
                </a:lnTo>
                <a:lnTo>
                  <a:pt x="173137" y="49275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4710" y="496316"/>
            <a:ext cx="125895" cy="227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6920" y="447929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4" h="327025">
                <a:moveTo>
                  <a:pt x="0" y="0"/>
                </a:moveTo>
                <a:lnTo>
                  <a:pt x="270891" y="0"/>
                </a:lnTo>
                <a:lnTo>
                  <a:pt x="270891" y="51562"/>
                </a:lnTo>
                <a:lnTo>
                  <a:pt x="162179" y="51562"/>
                </a:lnTo>
                <a:lnTo>
                  <a:pt x="162179" y="327025"/>
                </a:lnTo>
                <a:lnTo>
                  <a:pt x="104140" y="327025"/>
                </a:lnTo>
                <a:lnTo>
                  <a:pt x="104140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4983" y="44792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9" y="51562"/>
                </a:lnTo>
                <a:lnTo>
                  <a:pt x="58039" y="128143"/>
                </a:lnTo>
                <a:lnTo>
                  <a:pt x="166116" y="128143"/>
                </a:lnTo>
                <a:lnTo>
                  <a:pt x="166116" y="177419"/>
                </a:lnTo>
                <a:lnTo>
                  <a:pt x="58039" y="177419"/>
                </a:lnTo>
                <a:lnTo>
                  <a:pt x="58039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8283" y="447929"/>
            <a:ext cx="215900" cy="327025"/>
          </a:xfrm>
          <a:custGeom>
            <a:avLst/>
            <a:gdLst/>
            <a:ahLst/>
            <a:cxnLst/>
            <a:rect l="l" t="t" r="r" b="b"/>
            <a:pathLst>
              <a:path w="215900" h="327025">
                <a:moveTo>
                  <a:pt x="0" y="0"/>
                </a:moveTo>
                <a:lnTo>
                  <a:pt x="215392" y="0"/>
                </a:lnTo>
                <a:lnTo>
                  <a:pt x="215392" y="51562"/>
                </a:lnTo>
                <a:lnTo>
                  <a:pt x="58039" y="51562"/>
                </a:lnTo>
                <a:lnTo>
                  <a:pt x="58039" y="128143"/>
                </a:lnTo>
                <a:lnTo>
                  <a:pt x="172974" y="128143"/>
                </a:lnTo>
                <a:lnTo>
                  <a:pt x="172974" y="177419"/>
                </a:lnTo>
                <a:lnTo>
                  <a:pt x="58039" y="177419"/>
                </a:lnTo>
                <a:lnTo>
                  <a:pt x="580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1583" y="447929"/>
            <a:ext cx="215900" cy="327025"/>
          </a:xfrm>
          <a:custGeom>
            <a:avLst/>
            <a:gdLst/>
            <a:ahLst/>
            <a:cxnLst/>
            <a:rect l="l" t="t" r="r" b="b"/>
            <a:pathLst>
              <a:path w="215900" h="327025">
                <a:moveTo>
                  <a:pt x="0" y="0"/>
                </a:moveTo>
                <a:lnTo>
                  <a:pt x="215392" y="0"/>
                </a:lnTo>
                <a:lnTo>
                  <a:pt x="215392" y="51562"/>
                </a:lnTo>
                <a:lnTo>
                  <a:pt x="58039" y="51562"/>
                </a:lnTo>
                <a:lnTo>
                  <a:pt x="58039" y="128143"/>
                </a:lnTo>
                <a:lnTo>
                  <a:pt x="172974" y="128143"/>
                </a:lnTo>
                <a:lnTo>
                  <a:pt x="172974" y="177419"/>
                </a:lnTo>
                <a:lnTo>
                  <a:pt x="58039" y="177419"/>
                </a:lnTo>
                <a:lnTo>
                  <a:pt x="580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0980" y="44792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8" y="51562"/>
                </a:lnTo>
                <a:lnTo>
                  <a:pt x="58038" y="128143"/>
                </a:lnTo>
                <a:lnTo>
                  <a:pt x="166115" y="128143"/>
                </a:lnTo>
                <a:lnTo>
                  <a:pt x="166115" y="177419"/>
                </a:lnTo>
                <a:lnTo>
                  <a:pt x="58038" y="177419"/>
                </a:lnTo>
                <a:lnTo>
                  <a:pt x="58038" y="275463"/>
                </a:lnTo>
                <a:lnTo>
                  <a:pt x="206247" y="275463"/>
                </a:lnTo>
                <a:lnTo>
                  <a:pt x="206247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1679" y="44792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5" h="327025">
                <a:moveTo>
                  <a:pt x="0" y="0"/>
                </a:moveTo>
                <a:lnTo>
                  <a:pt x="208673" y="0"/>
                </a:lnTo>
                <a:lnTo>
                  <a:pt x="208673" y="51562"/>
                </a:lnTo>
                <a:lnTo>
                  <a:pt x="58051" y="51562"/>
                </a:lnTo>
                <a:lnTo>
                  <a:pt x="58051" y="128143"/>
                </a:lnTo>
                <a:lnTo>
                  <a:pt x="166103" y="128143"/>
                </a:lnTo>
                <a:lnTo>
                  <a:pt x="166103" y="177419"/>
                </a:lnTo>
                <a:lnTo>
                  <a:pt x="58051" y="177419"/>
                </a:lnTo>
                <a:lnTo>
                  <a:pt x="58051" y="275463"/>
                </a:lnTo>
                <a:lnTo>
                  <a:pt x="206260" y="275463"/>
                </a:lnTo>
                <a:lnTo>
                  <a:pt x="206260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2172" y="447929"/>
            <a:ext cx="58419" cy="327025"/>
          </a:xfrm>
          <a:custGeom>
            <a:avLst/>
            <a:gdLst/>
            <a:ahLst/>
            <a:cxnLst/>
            <a:rect l="l" t="t" r="r" b="b"/>
            <a:pathLst>
              <a:path w="58420" h="327025">
                <a:moveTo>
                  <a:pt x="0" y="0"/>
                </a:moveTo>
                <a:lnTo>
                  <a:pt x="58051" y="0"/>
                </a:lnTo>
                <a:lnTo>
                  <a:pt x="58051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547" y="445643"/>
            <a:ext cx="242570" cy="329565"/>
          </a:xfrm>
          <a:custGeom>
            <a:avLst/>
            <a:gdLst/>
            <a:ahLst/>
            <a:cxnLst/>
            <a:rect l="l" t="t" r="r" b="b"/>
            <a:pathLst>
              <a:path w="242569" h="329565">
                <a:moveTo>
                  <a:pt x="87287" y="0"/>
                </a:moveTo>
                <a:lnTo>
                  <a:pt x="151331" y="10477"/>
                </a:lnTo>
                <a:lnTo>
                  <a:pt x="200583" y="41910"/>
                </a:lnTo>
                <a:lnTo>
                  <a:pt x="231981" y="90551"/>
                </a:lnTo>
                <a:lnTo>
                  <a:pt x="242442" y="152908"/>
                </a:lnTo>
                <a:lnTo>
                  <a:pt x="237723" y="206808"/>
                </a:lnTo>
                <a:lnTo>
                  <a:pt x="223566" y="250909"/>
                </a:lnTo>
                <a:lnTo>
                  <a:pt x="199971" y="285210"/>
                </a:lnTo>
                <a:lnTo>
                  <a:pt x="166937" y="309710"/>
                </a:lnTo>
                <a:lnTo>
                  <a:pt x="124465" y="324410"/>
                </a:lnTo>
                <a:lnTo>
                  <a:pt x="72555" y="329311"/>
                </a:lnTo>
                <a:lnTo>
                  <a:pt x="0" y="329311"/>
                </a:lnTo>
                <a:lnTo>
                  <a:pt x="0" y="2412"/>
                </a:lnTo>
                <a:lnTo>
                  <a:pt x="31494" y="1339"/>
                </a:lnTo>
                <a:lnTo>
                  <a:pt x="56540" y="587"/>
                </a:lnTo>
                <a:lnTo>
                  <a:pt x="75137" y="144"/>
                </a:lnTo>
                <a:lnTo>
                  <a:pt x="872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0798" y="442341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821" y="0"/>
                </a:moveTo>
                <a:lnTo>
                  <a:pt x="126249" y="1313"/>
                </a:lnTo>
                <a:lnTo>
                  <a:pt x="148939" y="5270"/>
                </a:lnTo>
                <a:lnTo>
                  <a:pt x="167866" y="11894"/>
                </a:lnTo>
                <a:lnTo>
                  <a:pt x="183006" y="21209"/>
                </a:lnTo>
                <a:lnTo>
                  <a:pt x="165353" y="71120"/>
                </a:lnTo>
                <a:lnTo>
                  <a:pt x="149897" y="61598"/>
                </a:lnTo>
                <a:lnTo>
                  <a:pt x="134000" y="54768"/>
                </a:lnTo>
                <a:lnTo>
                  <a:pt x="117651" y="50653"/>
                </a:lnTo>
                <a:lnTo>
                  <a:pt x="100837" y="49275"/>
                </a:lnTo>
                <a:lnTo>
                  <a:pt x="91386" y="49942"/>
                </a:lnTo>
                <a:lnTo>
                  <a:pt x="59364" y="79410"/>
                </a:lnTo>
                <a:lnTo>
                  <a:pt x="58674" y="87503"/>
                </a:lnTo>
                <a:lnTo>
                  <a:pt x="62577" y="101667"/>
                </a:lnTo>
                <a:lnTo>
                  <a:pt x="74279" y="116141"/>
                </a:lnTo>
                <a:lnTo>
                  <a:pt x="93767" y="130901"/>
                </a:lnTo>
                <a:lnTo>
                  <a:pt x="121031" y="145923"/>
                </a:lnTo>
                <a:lnTo>
                  <a:pt x="136270" y="153832"/>
                </a:lnTo>
                <a:lnTo>
                  <a:pt x="149224" y="161385"/>
                </a:lnTo>
                <a:lnTo>
                  <a:pt x="181038" y="190166"/>
                </a:lnTo>
                <a:lnTo>
                  <a:pt x="196087" y="226028"/>
                </a:lnTo>
                <a:lnTo>
                  <a:pt x="197992" y="247142"/>
                </a:lnTo>
                <a:lnTo>
                  <a:pt x="196038" y="266094"/>
                </a:lnTo>
                <a:lnTo>
                  <a:pt x="166624" y="312547"/>
                </a:lnTo>
                <a:lnTo>
                  <a:pt x="129920" y="331755"/>
                </a:lnTo>
                <a:lnTo>
                  <a:pt x="82550" y="338200"/>
                </a:lnTo>
                <a:lnTo>
                  <a:pt x="60239" y="336722"/>
                </a:lnTo>
                <a:lnTo>
                  <a:pt x="39036" y="332279"/>
                </a:lnTo>
                <a:lnTo>
                  <a:pt x="18952" y="324860"/>
                </a:lnTo>
                <a:lnTo>
                  <a:pt x="0" y="314451"/>
                </a:lnTo>
                <a:lnTo>
                  <a:pt x="21462" y="262509"/>
                </a:lnTo>
                <a:lnTo>
                  <a:pt x="38556" y="273030"/>
                </a:lnTo>
                <a:lnTo>
                  <a:pt x="55530" y="280574"/>
                </a:lnTo>
                <a:lnTo>
                  <a:pt x="72362" y="285118"/>
                </a:lnTo>
                <a:lnTo>
                  <a:pt x="89026" y="286638"/>
                </a:lnTo>
                <a:lnTo>
                  <a:pt x="111436" y="284400"/>
                </a:lnTo>
                <a:lnTo>
                  <a:pt x="127428" y="277685"/>
                </a:lnTo>
                <a:lnTo>
                  <a:pt x="137015" y="266493"/>
                </a:lnTo>
                <a:lnTo>
                  <a:pt x="140207" y="250825"/>
                </a:lnTo>
                <a:lnTo>
                  <a:pt x="139447" y="242611"/>
                </a:lnTo>
                <a:lnTo>
                  <a:pt x="109696" y="202834"/>
                </a:lnTo>
                <a:lnTo>
                  <a:pt x="61174" y="175908"/>
                </a:lnTo>
                <a:lnTo>
                  <a:pt x="46958" y="167751"/>
                </a:lnTo>
                <a:lnTo>
                  <a:pt x="16208" y="140588"/>
                </a:lnTo>
                <a:lnTo>
                  <a:pt x="1085" y="97839"/>
                </a:lnTo>
                <a:lnTo>
                  <a:pt x="634" y="87884"/>
                </a:lnTo>
                <a:lnTo>
                  <a:pt x="2373" y="69738"/>
                </a:lnTo>
                <a:lnTo>
                  <a:pt x="28448" y="25019"/>
                </a:lnTo>
                <a:lnTo>
                  <a:pt x="79007" y="1551"/>
                </a:lnTo>
                <a:lnTo>
                  <a:pt x="9982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9967" y="442341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19" h="338455">
                <a:moveTo>
                  <a:pt x="149732" y="0"/>
                </a:moveTo>
                <a:lnTo>
                  <a:pt x="176500" y="1430"/>
                </a:lnTo>
                <a:lnTo>
                  <a:pt x="200421" y="5730"/>
                </a:lnTo>
                <a:lnTo>
                  <a:pt x="221509" y="12912"/>
                </a:lnTo>
                <a:lnTo>
                  <a:pt x="239775" y="22987"/>
                </a:lnTo>
                <a:lnTo>
                  <a:pt x="215900" y="70993"/>
                </a:lnTo>
                <a:lnTo>
                  <a:pt x="204708" y="62491"/>
                </a:lnTo>
                <a:lnTo>
                  <a:pt x="190563" y="56419"/>
                </a:lnTo>
                <a:lnTo>
                  <a:pt x="173466" y="52776"/>
                </a:lnTo>
                <a:lnTo>
                  <a:pt x="153415" y="51562"/>
                </a:lnTo>
                <a:lnTo>
                  <a:pt x="133865" y="53705"/>
                </a:lnTo>
                <a:lnTo>
                  <a:pt x="86359" y="85851"/>
                </a:lnTo>
                <a:lnTo>
                  <a:pt x="66817" y="124587"/>
                </a:lnTo>
                <a:lnTo>
                  <a:pt x="60325" y="172466"/>
                </a:lnTo>
                <a:lnTo>
                  <a:pt x="61827" y="197377"/>
                </a:lnTo>
                <a:lnTo>
                  <a:pt x="73880" y="239010"/>
                </a:lnTo>
                <a:lnTo>
                  <a:pt x="97573" y="269279"/>
                </a:lnTo>
                <a:lnTo>
                  <a:pt x="149097" y="286638"/>
                </a:lnTo>
                <a:lnTo>
                  <a:pt x="170981" y="284569"/>
                </a:lnTo>
                <a:lnTo>
                  <a:pt x="190341" y="278368"/>
                </a:lnTo>
                <a:lnTo>
                  <a:pt x="207176" y="268047"/>
                </a:lnTo>
                <a:lnTo>
                  <a:pt x="221487" y="253619"/>
                </a:lnTo>
                <a:lnTo>
                  <a:pt x="248412" y="300482"/>
                </a:lnTo>
                <a:lnTo>
                  <a:pt x="228623" y="316984"/>
                </a:lnTo>
                <a:lnTo>
                  <a:pt x="204692" y="328771"/>
                </a:lnTo>
                <a:lnTo>
                  <a:pt x="176617" y="335843"/>
                </a:lnTo>
                <a:lnTo>
                  <a:pt x="144399" y="338200"/>
                </a:lnTo>
                <a:lnTo>
                  <a:pt x="112035" y="335371"/>
                </a:lnTo>
                <a:lnTo>
                  <a:pt x="58834" y="312804"/>
                </a:lnTo>
                <a:lnTo>
                  <a:pt x="21377" y="268493"/>
                </a:lnTo>
                <a:lnTo>
                  <a:pt x="2379" y="206962"/>
                </a:lnTo>
                <a:lnTo>
                  <a:pt x="0" y="170053"/>
                </a:lnTo>
                <a:lnTo>
                  <a:pt x="2621" y="135260"/>
                </a:lnTo>
                <a:lnTo>
                  <a:pt x="23627" y="74630"/>
                </a:lnTo>
                <a:lnTo>
                  <a:pt x="64561" y="27432"/>
                </a:lnTo>
                <a:lnTo>
                  <a:pt x="118421" y="3048"/>
                </a:lnTo>
                <a:lnTo>
                  <a:pt x="1497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262" y="442341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783" y="0"/>
                </a:moveTo>
                <a:lnTo>
                  <a:pt x="126254" y="1313"/>
                </a:lnTo>
                <a:lnTo>
                  <a:pt x="148955" y="5270"/>
                </a:lnTo>
                <a:lnTo>
                  <a:pt x="167888" y="11894"/>
                </a:lnTo>
                <a:lnTo>
                  <a:pt x="183057" y="21209"/>
                </a:lnTo>
                <a:lnTo>
                  <a:pt x="165417" y="71120"/>
                </a:lnTo>
                <a:lnTo>
                  <a:pt x="149918" y="61598"/>
                </a:lnTo>
                <a:lnTo>
                  <a:pt x="133997" y="54768"/>
                </a:lnTo>
                <a:lnTo>
                  <a:pt x="117657" y="50653"/>
                </a:lnTo>
                <a:lnTo>
                  <a:pt x="100901" y="49275"/>
                </a:lnTo>
                <a:lnTo>
                  <a:pt x="91424" y="49942"/>
                </a:lnTo>
                <a:lnTo>
                  <a:pt x="59402" y="79410"/>
                </a:lnTo>
                <a:lnTo>
                  <a:pt x="58712" y="87503"/>
                </a:lnTo>
                <a:lnTo>
                  <a:pt x="62605" y="101667"/>
                </a:lnTo>
                <a:lnTo>
                  <a:pt x="74283" y="116141"/>
                </a:lnTo>
                <a:lnTo>
                  <a:pt x="93746" y="130901"/>
                </a:lnTo>
                <a:lnTo>
                  <a:pt x="120992" y="145923"/>
                </a:lnTo>
                <a:lnTo>
                  <a:pt x="136259" y="153832"/>
                </a:lnTo>
                <a:lnTo>
                  <a:pt x="149236" y="161385"/>
                </a:lnTo>
                <a:lnTo>
                  <a:pt x="181108" y="190166"/>
                </a:lnTo>
                <a:lnTo>
                  <a:pt x="196121" y="226028"/>
                </a:lnTo>
                <a:lnTo>
                  <a:pt x="198018" y="247142"/>
                </a:lnTo>
                <a:lnTo>
                  <a:pt x="196056" y="266094"/>
                </a:lnTo>
                <a:lnTo>
                  <a:pt x="166649" y="312547"/>
                </a:lnTo>
                <a:lnTo>
                  <a:pt x="129954" y="331755"/>
                </a:lnTo>
                <a:lnTo>
                  <a:pt x="82600" y="338200"/>
                </a:lnTo>
                <a:lnTo>
                  <a:pt x="60273" y="336722"/>
                </a:lnTo>
                <a:lnTo>
                  <a:pt x="39066" y="332279"/>
                </a:lnTo>
                <a:lnTo>
                  <a:pt x="18976" y="324860"/>
                </a:lnTo>
                <a:lnTo>
                  <a:pt x="0" y="314451"/>
                </a:lnTo>
                <a:lnTo>
                  <a:pt x="21424" y="262509"/>
                </a:lnTo>
                <a:lnTo>
                  <a:pt x="38548" y="273030"/>
                </a:lnTo>
                <a:lnTo>
                  <a:pt x="55532" y="280574"/>
                </a:lnTo>
                <a:lnTo>
                  <a:pt x="72375" y="285118"/>
                </a:lnTo>
                <a:lnTo>
                  <a:pt x="89077" y="286638"/>
                </a:lnTo>
                <a:lnTo>
                  <a:pt x="111439" y="284400"/>
                </a:lnTo>
                <a:lnTo>
                  <a:pt x="127414" y="277685"/>
                </a:lnTo>
                <a:lnTo>
                  <a:pt x="136999" y="266493"/>
                </a:lnTo>
                <a:lnTo>
                  <a:pt x="140195" y="250825"/>
                </a:lnTo>
                <a:lnTo>
                  <a:pt x="139442" y="242611"/>
                </a:lnTo>
                <a:lnTo>
                  <a:pt x="109694" y="202834"/>
                </a:lnTo>
                <a:lnTo>
                  <a:pt x="61197" y="175908"/>
                </a:lnTo>
                <a:lnTo>
                  <a:pt x="46991" y="167751"/>
                </a:lnTo>
                <a:lnTo>
                  <a:pt x="16241" y="140588"/>
                </a:lnTo>
                <a:lnTo>
                  <a:pt x="1111" y="97839"/>
                </a:lnTo>
                <a:lnTo>
                  <a:pt x="673" y="87884"/>
                </a:lnTo>
                <a:lnTo>
                  <a:pt x="2409" y="69738"/>
                </a:lnTo>
                <a:lnTo>
                  <a:pt x="28460" y="25019"/>
                </a:lnTo>
                <a:lnTo>
                  <a:pt x="79002" y="1551"/>
                </a:lnTo>
                <a:lnTo>
                  <a:pt x="997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93014" y="1503919"/>
            <a:ext cx="6308725" cy="235839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600" spc="100" dirty="0">
                <a:solidFill>
                  <a:srgbClr val="B03E9A"/>
                </a:solidFill>
                <a:latin typeface="Arial"/>
                <a:cs typeface="Arial"/>
              </a:rPr>
              <a:t></a:t>
            </a:r>
            <a:r>
              <a:rPr sz="3600" spc="100" dirty="0">
                <a:latin typeface="Times New Roman"/>
                <a:cs typeface="Times New Roman"/>
              </a:rPr>
              <a:t>Pain </a:t>
            </a:r>
            <a:r>
              <a:rPr sz="3600" dirty="0">
                <a:latin typeface="Times New Roman"/>
                <a:cs typeface="Times New Roman"/>
              </a:rPr>
              <a:t>at site of</a:t>
            </a:r>
            <a:r>
              <a:rPr sz="3600" spc="-114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injection</a:t>
            </a:r>
            <a:endParaRPr sz="3600" dirty="0">
              <a:latin typeface="Times New Roman"/>
              <a:cs typeface="Times New Roman"/>
            </a:endParaRPr>
          </a:p>
          <a:p>
            <a:pPr marL="424180" indent="-411480">
              <a:lnSpc>
                <a:spcPct val="100000"/>
              </a:lnSpc>
              <a:spcBef>
                <a:spcPts val="1800"/>
              </a:spcBef>
              <a:buClr>
                <a:srgbClr val="B03E9A"/>
              </a:buClr>
              <a:buSzPct val="72222"/>
              <a:buFont typeface="Arial"/>
              <a:buChar char=""/>
              <a:tabLst>
                <a:tab pos="424815" algn="l"/>
              </a:tabLst>
            </a:pPr>
            <a:r>
              <a:rPr sz="3600" dirty="0">
                <a:latin typeface="Times New Roman"/>
                <a:cs typeface="Times New Roman"/>
              </a:rPr>
              <a:t>Fever</a:t>
            </a:r>
          </a:p>
          <a:p>
            <a:pPr marL="424180" indent="-411480">
              <a:lnSpc>
                <a:spcPct val="100000"/>
              </a:lnSpc>
              <a:spcBef>
                <a:spcPts val="1805"/>
              </a:spcBef>
              <a:buClr>
                <a:srgbClr val="B03E9A"/>
              </a:buClr>
              <a:buSzPct val="72222"/>
              <a:buFont typeface="Arial"/>
              <a:buChar char=""/>
              <a:tabLst>
                <a:tab pos="424815" algn="l"/>
              </a:tabLst>
            </a:pPr>
            <a:r>
              <a:rPr sz="3600" spc="-10" dirty="0">
                <a:latin typeface="Times New Roman"/>
                <a:cs typeface="Times New Roman"/>
              </a:rPr>
              <a:t>Nephrotoxicity </a:t>
            </a:r>
            <a:r>
              <a:rPr sz="3600" dirty="0">
                <a:latin typeface="Times New Roman"/>
                <a:cs typeface="Times New Roman"/>
              </a:rPr>
              <a:t>(not</a:t>
            </a:r>
            <a:r>
              <a:rPr lang="en-US" sz="3600" dirty="0">
                <a:latin typeface="Times New Roman"/>
                <a:cs typeface="Times New Roman"/>
              </a:rPr>
              <a:t> </a:t>
            </a:r>
            <a:r>
              <a:rPr lang="en-US" sz="3600" spc="-60" dirty="0">
                <a:latin typeface="Times New Roman"/>
                <a:cs typeface="Times New Roman"/>
              </a:rPr>
              <a:t>common).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7783"/>
            <a:ext cx="792480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031" y="557783"/>
            <a:ext cx="6640068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031" y="1045463"/>
            <a:ext cx="3000756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0339" y="1045463"/>
            <a:ext cx="649224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6986" y="786256"/>
            <a:ext cx="5973381" cy="302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533" y="1273936"/>
            <a:ext cx="2418486" cy="303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1691" y="2204440"/>
            <a:ext cx="7442200" cy="347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left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untreated, it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can spread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through 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blood stream</a:t>
            </a:r>
            <a:r>
              <a:rPr sz="3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into: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020" indent="-274320">
              <a:lnSpc>
                <a:spcPct val="100000"/>
              </a:lnSpc>
              <a:spcBef>
                <a:spcPts val="585"/>
              </a:spcBef>
              <a:buClr>
                <a:srgbClr val="B03E9A"/>
              </a:buClr>
              <a:buSzPct val="72222"/>
              <a:buFont typeface="Wingdings"/>
              <a:buChar char=""/>
              <a:tabLst>
                <a:tab pos="28702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5" dirty="0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437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3200" spc="-20" dirty="0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307"/>
            <a:ext cx="8101583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8307"/>
            <a:ext cx="428244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488" y="407162"/>
            <a:ext cx="7641869" cy="303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8267" y="2442463"/>
            <a:ext cx="742315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D0D0D"/>
                </a:solidFill>
                <a:latin typeface="Arial"/>
                <a:cs typeface="Arial"/>
              </a:rPr>
              <a:t>Newborn </a:t>
            </a:r>
            <a:r>
              <a:rPr sz="3200" spc="-5" dirty="0">
                <a:solidFill>
                  <a:srgbClr val="0D0D0D"/>
                </a:solidFill>
                <a:latin typeface="Arial"/>
                <a:cs typeface="Arial"/>
              </a:rPr>
              <a:t>eye </a:t>
            </a:r>
            <a:r>
              <a:rPr sz="3200" dirty="0">
                <a:solidFill>
                  <a:srgbClr val="0D0D0D"/>
                </a:solidFill>
                <a:latin typeface="Arial"/>
                <a:cs typeface="Arial"/>
              </a:rPr>
              <a:t>infections</a:t>
            </a:r>
            <a:r>
              <a:rPr sz="3200" spc="-10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Arial"/>
                <a:cs typeface="Arial"/>
              </a:rPr>
              <a:t>conjunctivitis</a:t>
            </a:r>
            <a:r>
              <a:rPr sz="3200" spc="-5" dirty="0">
                <a:solidFill>
                  <a:srgbClr val="0D0D0D"/>
                </a:solidFill>
                <a:latin typeface="Arial"/>
                <a:cs typeface="Arial"/>
              </a:rPr>
              <a:t>,  may lead </a:t>
            </a:r>
            <a:r>
              <a:rPr sz="3200" dirty="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sz="3200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D0D0D"/>
                </a:solidFill>
                <a:latin typeface="Arial"/>
                <a:cs typeface="Arial"/>
              </a:rPr>
              <a:t>blindness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3571811"/>
            <a:ext cx="2697099" cy="2786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3126" y="3571811"/>
            <a:ext cx="2727325" cy="2779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6639" y="1291209"/>
            <a:ext cx="77958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D0D0D"/>
                </a:solidFill>
                <a:latin typeface="Arial"/>
                <a:cs typeface="Arial"/>
              </a:rPr>
              <a:t>It </a:t>
            </a:r>
            <a:r>
              <a:rPr sz="3000" spc="-5" dirty="0">
                <a:solidFill>
                  <a:srgbClr val="0D0D0D"/>
                </a:solidFill>
                <a:latin typeface="Arial"/>
                <a:cs typeface="Arial"/>
              </a:rPr>
              <a:t>can also </a:t>
            </a:r>
            <a:r>
              <a:rPr sz="3000" dirty="0">
                <a:solidFill>
                  <a:srgbClr val="0D0D0D"/>
                </a:solidFill>
                <a:latin typeface="Arial"/>
                <a:cs typeface="Arial"/>
              </a:rPr>
              <a:t>spread </a:t>
            </a:r>
            <a:r>
              <a:rPr sz="3000" spc="-5" dirty="0">
                <a:solidFill>
                  <a:srgbClr val="0D0D0D"/>
                </a:solidFill>
                <a:latin typeface="Arial"/>
                <a:cs typeface="Arial"/>
              </a:rPr>
              <a:t>from a mother </a:t>
            </a:r>
            <a:r>
              <a:rPr sz="3000" dirty="0">
                <a:solidFill>
                  <a:srgbClr val="0D0D0D"/>
                </a:solidFill>
                <a:latin typeface="Arial"/>
                <a:cs typeface="Arial"/>
              </a:rPr>
              <a:t>to </a:t>
            </a:r>
            <a:r>
              <a:rPr sz="3000" spc="-5" dirty="0">
                <a:solidFill>
                  <a:srgbClr val="0D0D0D"/>
                </a:solidFill>
                <a:latin typeface="Arial"/>
                <a:cs typeface="Arial"/>
              </a:rPr>
              <a:t>a child  </a:t>
            </a:r>
            <a:r>
              <a:rPr sz="3000" dirty="0">
                <a:solidFill>
                  <a:srgbClr val="0D0D0D"/>
                </a:solidFill>
                <a:latin typeface="Arial"/>
                <a:cs typeface="Arial"/>
              </a:rPr>
              <a:t>during</a:t>
            </a:r>
            <a:r>
              <a:rPr sz="3000" spc="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0D0D0D"/>
                </a:solidFill>
                <a:latin typeface="Arial"/>
                <a:cs typeface="Arial"/>
              </a:rPr>
              <a:t>birth.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85115" y="1145286"/>
            <a:ext cx="8081645" cy="39222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176530" indent="-273050">
              <a:lnSpc>
                <a:spcPct val="100000"/>
              </a:lnSpc>
              <a:spcBef>
                <a:spcPts val="105"/>
              </a:spcBef>
            </a:pPr>
            <a:r>
              <a:rPr sz="2800" b="1" spc="125" dirty="0">
                <a:latin typeface="Times New Roman"/>
                <a:cs typeface="Times New Roman"/>
              </a:rPr>
              <a:t>WHO </a:t>
            </a:r>
            <a:r>
              <a:rPr sz="2800" b="1" dirty="0">
                <a:latin typeface="Times New Roman"/>
                <a:cs typeface="Times New Roman"/>
              </a:rPr>
              <a:t>guidelines </a:t>
            </a:r>
            <a:r>
              <a:rPr sz="2800" dirty="0">
                <a:latin typeface="Times New Roman"/>
                <a:cs typeface="Times New Roman"/>
              </a:rPr>
              <a:t>suggest one of the  </a:t>
            </a:r>
            <a:r>
              <a:rPr sz="2800" spc="-60" dirty="0">
                <a:latin typeface="Times New Roman"/>
                <a:cs typeface="Times New Roman"/>
              </a:rPr>
              <a:t>following </a:t>
            </a:r>
            <a:r>
              <a:rPr sz="2800" dirty="0">
                <a:latin typeface="Times New Roman"/>
                <a:cs typeface="Times New Roman"/>
              </a:rPr>
              <a:t>options for topical application to  both eyes immediately after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birth: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400" spc="70" dirty="0">
                <a:latin typeface="Times New Roman"/>
                <a:cs typeface="Times New Roman"/>
              </a:rPr>
              <a:t>Silver </a:t>
            </a:r>
            <a:r>
              <a:rPr sz="2400" dirty="0">
                <a:latin typeface="Times New Roman"/>
                <a:cs typeface="Times New Roman"/>
              </a:rPr>
              <a:t>nitrate </a:t>
            </a:r>
            <a:r>
              <a:rPr sz="2400" spc="5" dirty="0">
                <a:latin typeface="Times New Roman"/>
                <a:cs typeface="Times New Roman"/>
              </a:rPr>
              <a:t>1% </a:t>
            </a:r>
            <a:r>
              <a:rPr sz="2400" dirty="0">
                <a:latin typeface="Times New Roman"/>
                <a:cs typeface="Times New Roman"/>
              </a:rPr>
              <a:t>solution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or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400" spc="40" dirty="0">
                <a:latin typeface="Times New Roman"/>
                <a:cs typeface="Times New Roman"/>
              </a:rPr>
              <a:t>Erythromycin </a:t>
            </a:r>
            <a:r>
              <a:rPr sz="2400" spc="5" dirty="0">
                <a:latin typeface="Times New Roman"/>
                <a:cs typeface="Times New Roman"/>
              </a:rPr>
              <a:t>0.5% </a:t>
            </a:r>
            <a:r>
              <a:rPr sz="2400" dirty="0">
                <a:latin typeface="Times New Roman"/>
                <a:cs typeface="Times New Roman"/>
              </a:rPr>
              <a:t>eye ointment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400" spc="20" dirty="0">
                <a:latin typeface="Times New Roman"/>
                <a:cs typeface="Times New Roman"/>
              </a:rPr>
              <a:t>Tetracycline </a:t>
            </a:r>
            <a:r>
              <a:rPr sz="2400" dirty="0">
                <a:latin typeface="Times New Roman"/>
                <a:cs typeface="Times New Roman"/>
              </a:rPr>
              <a:t>hydrochloride </a:t>
            </a:r>
            <a:r>
              <a:rPr sz="2400" spc="5" dirty="0">
                <a:latin typeface="Times New Roman"/>
                <a:cs typeface="Times New Roman"/>
              </a:rPr>
              <a:t>1% </a:t>
            </a:r>
            <a:r>
              <a:rPr sz="2400" dirty="0">
                <a:latin typeface="Times New Roman"/>
                <a:cs typeface="Times New Roman"/>
              </a:rPr>
              <a:t>eye ointment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or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 panose="020B0604020202020204" pitchFamily="34" charset="0"/>
              <a:buChar char="•"/>
            </a:pPr>
            <a:r>
              <a:rPr sz="2400" spc="55" dirty="0">
                <a:latin typeface="Times New Roman"/>
                <a:cs typeface="Times New Roman"/>
              </a:rPr>
              <a:t>Povidone </a:t>
            </a:r>
            <a:r>
              <a:rPr sz="2400" dirty="0">
                <a:latin typeface="Times New Roman"/>
                <a:cs typeface="Times New Roman"/>
              </a:rPr>
              <a:t>iodine </a:t>
            </a:r>
            <a:r>
              <a:rPr sz="2400" spc="5" dirty="0">
                <a:latin typeface="Times New Roman"/>
                <a:cs typeface="Times New Roman"/>
              </a:rPr>
              <a:t>2.5% </a:t>
            </a:r>
            <a:r>
              <a:rPr sz="2400" dirty="0">
                <a:latin typeface="Times New Roman"/>
                <a:cs typeface="Times New Roman"/>
              </a:rPr>
              <a:t>solution </a:t>
            </a:r>
            <a:r>
              <a:rPr sz="2400" spc="-5" dirty="0">
                <a:latin typeface="Times New Roman"/>
                <a:cs typeface="Times New Roman"/>
              </a:rPr>
              <a:t>(water-based)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615" dirty="0">
                <a:latin typeface="Times New Roman"/>
                <a:cs typeface="Times New Roman"/>
              </a:rPr>
              <a:t>or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400" spc="30" dirty="0">
                <a:latin typeface="Times New Roman"/>
                <a:cs typeface="Times New Roman"/>
              </a:rPr>
              <a:t>Chloramphenicol </a:t>
            </a:r>
            <a:r>
              <a:rPr sz="2400" spc="5" dirty="0">
                <a:latin typeface="Times New Roman"/>
                <a:cs typeface="Times New Roman"/>
              </a:rPr>
              <a:t>1% </a:t>
            </a:r>
            <a:r>
              <a:rPr sz="2400" dirty="0">
                <a:latin typeface="Times New Roman"/>
                <a:cs typeface="Times New Roman"/>
              </a:rPr>
              <a:t>eye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ointment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70CBD2-F7C7-3E45-BA8A-ADB28E3353F0}"/>
              </a:ext>
            </a:extLst>
          </p:cNvPr>
          <p:cNvSpPr txBox="1"/>
          <p:nvPr/>
        </p:nvSpPr>
        <p:spPr>
          <a:xfrm>
            <a:off x="268411" y="152400"/>
            <a:ext cx="8568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Prophylaxis of neonatal conjunctivitis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96" y="445897"/>
            <a:ext cx="3098165" cy="319405"/>
          </a:xfrm>
          <a:custGeom>
            <a:avLst/>
            <a:gdLst/>
            <a:ahLst/>
            <a:cxnLst/>
            <a:rect l="l" t="t" r="r" b="b"/>
            <a:pathLst>
              <a:path w="3098165" h="319405">
                <a:moveTo>
                  <a:pt x="2227745" y="2158"/>
                </a:moveTo>
                <a:lnTo>
                  <a:pt x="2217481" y="2254"/>
                </a:lnTo>
                <a:lnTo>
                  <a:pt x="2205742" y="2539"/>
                </a:lnTo>
                <a:lnTo>
                  <a:pt x="2192526" y="3016"/>
                </a:lnTo>
                <a:lnTo>
                  <a:pt x="2146205" y="5218"/>
                </a:lnTo>
                <a:lnTo>
                  <a:pt x="2142274" y="5333"/>
                </a:lnTo>
                <a:lnTo>
                  <a:pt x="2142274" y="313816"/>
                </a:lnTo>
                <a:lnTo>
                  <a:pt x="2199043" y="313816"/>
                </a:lnTo>
                <a:lnTo>
                  <a:pt x="2199043" y="184912"/>
                </a:lnTo>
                <a:lnTo>
                  <a:pt x="2294855" y="184912"/>
                </a:lnTo>
                <a:lnTo>
                  <a:pt x="2288197" y="174751"/>
                </a:lnTo>
                <a:lnTo>
                  <a:pt x="2299962" y="169326"/>
                </a:lnTo>
                <a:lnTo>
                  <a:pt x="2310691" y="162210"/>
                </a:lnTo>
                <a:lnTo>
                  <a:pt x="2320397" y="153427"/>
                </a:lnTo>
                <a:lnTo>
                  <a:pt x="2329091" y="143001"/>
                </a:lnTo>
                <a:lnTo>
                  <a:pt x="2331035" y="139826"/>
                </a:lnTo>
                <a:lnTo>
                  <a:pt x="2216950" y="139826"/>
                </a:lnTo>
                <a:lnTo>
                  <a:pt x="2209203" y="139445"/>
                </a:lnTo>
                <a:lnTo>
                  <a:pt x="2199043" y="138556"/>
                </a:lnTo>
                <a:lnTo>
                  <a:pt x="2199043" y="52831"/>
                </a:lnTo>
                <a:lnTo>
                  <a:pt x="2205520" y="52069"/>
                </a:lnTo>
                <a:lnTo>
                  <a:pt x="2211743" y="51562"/>
                </a:lnTo>
                <a:lnTo>
                  <a:pt x="2336558" y="51562"/>
                </a:lnTo>
                <a:lnTo>
                  <a:pt x="2315867" y="24860"/>
                </a:lnTo>
                <a:lnTo>
                  <a:pt x="2279158" y="7830"/>
                </a:lnTo>
                <a:lnTo>
                  <a:pt x="2227745" y="2158"/>
                </a:lnTo>
                <a:close/>
              </a:path>
              <a:path w="3098165" h="319405">
                <a:moveTo>
                  <a:pt x="2294855" y="184912"/>
                </a:moveTo>
                <a:lnTo>
                  <a:pt x="2199043" y="184912"/>
                </a:lnTo>
                <a:lnTo>
                  <a:pt x="2218966" y="185959"/>
                </a:lnTo>
                <a:lnTo>
                  <a:pt x="2227028" y="186269"/>
                </a:lnTo>
                <a:lnTo>
                  <a:pt x="2233841" y="186436"/>
                </a:lnTo>
                <a:lnTo>
                  <a:pt x="2316137" y="313816"/>
                </a:lnTo>
                <a:lnTo>
                  <a:pt x="2436279" y="313816"/>
                </a:lnTo>
                <a:lnTo>
                  <a:pt x="2437585" y="310006"/>
                </a:lnTo>
                <a:lnTo>
                  <a:pt x="2376843" y="310006"/>
                </a:lnTo>
                <a:lnTo>
                  <a:pt x="2294855" y="184912"/>
                </a:lnTo>
                <a:close/>
              </a:path>
              <a:path w="3098165" h="319405">
                <a:moveTo>
                  <a:pt x="2621526" y="251205"/>
                </a:moveTo>
                <a:lnTo>
                  <a:pt x="2563406" y="251205"/>
                </a:lnTo>
                <a:lnTo>
                  <a:pt x="2585885" y="313816"/>
                </a:lnTo>
                <a:lnTo>
                  <a:pt x="2646337" y="313816"/>
                </a:lnTo>
                <a:lnTo>
                  <a:pt x="2621526" y="251205"/>
                </a:lnTo>
                <a:close/>
              </a:path>
              <a:path w="3098165" h="319405">
                <a:moveTo>
                  <a:pt x="2763050" y="53975"/>
                </a:moveTo>
                <a:lnTo>
                  <a:pt x="2708313" y="53975"/>
                </a:lnTo>
                <a:lnTo>
                  <a:pt x="2708313" y="313816"/>
                </a:lnTo>
                <a:lnTo>
                  <a:pt x="2763050" y="313816"/>
                </a:lnTo>
                <a:lnTo>
                  <a:pt x="2763050" y="53975"/>
                </a:lnTo>
                <a:close/>
              </a:path>
              <a:path w="3098165" h="319405">
                <a:moveTo>
                  <a:pt x="2522385" y="1015"/>
                </a:moveTo>
                <a:lnTo>
                  <a:pt x="2498382" y="1015"/>
                </a:lnTo>
                <a:lnTo>
                  <a:pt x="2376843" y="310006"/>
                </a:lnTo>
                <a:lnTo>
                  <a:pt x="2437585" y="310006"/>
                </a:lnTo>
                <a:lnTo>
                  <a:pt x="2457742" y="251205"/>
                </a:lnTo>
                <a:lnTo>
                  <a:pt x="2621526" y="251205"/>
                </a:lnTo>
                <a:lnTo>
                  <a:pt x="2604919" y="209295"/>
                </a:lnTo>
                <a:lnTo>
                  <a:pt x="2473236" y="209295"/>
                </a:lnTo>
                <a:lnTo>
                  <a:pt x="2510320" y="95376"/>
                </a:lnTo>
                <a:lnTo>
                  <a:pt x="2559777" y="95376"/>
                </a:lnTo>
                <a:lnTo>
                  <a:pt x="2522385" y="1015"/>
                </a:lnTo>
                <a:close/>
              </a:path>
              <a:path w="3098165" h="319405">
                <a:moveTo>
                  <a:pt x="2559777" y="95376"/>
                </a:moveTo>
                <a:lnTo>
                  <a:pt x="2510320" y="95376"/>
                </a:lnTo>
                <a:lnTo>
                  <a:pt x="2547404" y="209295"/>
                </a:lnTo>
                <a:lnTo>
                  <a:pt x="2604919" y="209295"/>
                </a:lnTo>
                <a:lnTo>
                  <a:pt x="2559777" y="95376"/>
                </a:lnTo>
                <a:close/>
              </a:path>
              <a:path w="3098165" h="319405">
                <a:moveTo>
                  <a:pt x="2336558" y="51562"/>
                </a:moveTo>
                <a:lnTo>
                  <a:pt x="2217585" y="51562"/>
                </a:lnTo>
                <a:lnTo>
                  <a:pt x="2234730" y="52133"/>
                </a:lnTo>
                <a:lnTo>
                  <a:pt x="2249398" y="53848"/>
                </a:lnTo>
                <a:lnTo>
                  <a:pt x="2284164" y="73151"/>
                </a:lnTo>
                <a:lnTo>
                  <a:pt x="2288451" y="92455"/>
                </a:lnTo>
                <a:lnTo>
                  <a:pt x="2287450" y="105314"/>
                </a:lnTo>
                <a:lnTo>
                  <a:pt x="2251986" y="137429"/>
                </a:lnTo>
                <a:lnTo>
                  <a:pt x="2222284" y="139826"/>
                </a:lnTo>
                <a:lnTo>
                  <a:pt x="2331035" y="139826"/>
                </a:lnTo>
                <a:lnTo>
                  <a:pt x="2336165" y="131452"/>
                </a:lnTo>
                <a:lnTo>
                  <a:pt x="2341203" y="119284"/>
                </a:lnTo>
                <a:lnTo>
                  <a:pt x="2344217" y="106497"/>
                </a:lnTo>
                <a:lnTo>
                  <a:pt x="2345220" y="93090"/>
                </a:lnTo>
                <a:lnTo>
                  <a:pt x="2337883" y="53272"/>
                </a:lnTo>
                <a:lnTo>
                  <a:pt x="2336558" y="51562"/>
                </a:lnTo>
                <a:close/>
              </a:path>
              <a:path w="3098165" h="319405">
                <a:moveTo>
                  <a:pt x="2865666" y="5333"/>
                </a:moveTo>
                <a:lnTo>
                  <a:pt x="2610142" y="5333"/>
                </a:lnTo>
                <a:lnTo>
                  <a:pt x="2610142" y="53975"/>
                </a:lnTo>
                <a:lnTo>
                  <a:pt x="2865666" y="53975"/>
                </a:lnTo>
                <a:lnTo>
                  <a:pt x="2865666" y="5333"/>
                </a:lnTo>
                <a:close/>
              </a:path>
              <a:path w="3098165" h="319405">
                <a:moveTo>
                  <a:pt x="1160945" y="2158"/>
                </a:moveTo>
                <a:lnTo>
                  <a:pt x="1150681" y="2254"/>
                </a:lnTo>
                <a:lnTo>
                  <a:pt x="1138942" y="2539"/>
                </a:lnTo>
                <a:lnTo>
                  <a:pt x="1125726" y="3016"/>
                </a:lnTo>
                <a:lnTo>
                  <a:pt x="1079405" y="5218"/>
                </a:lnTo>
                <a:lnTo>
                  <a:pt x="1075474" y="5333"/>
                </a:lnTo>
                <a:lnTo>
                  <a:pt x="1075474" y="313816"/>
                </a:lnTo>
                <a:lnTo>
                  <a:pt x="1132243" y="313816"/>
                </a:lnTo>
                <a:lnTo>
                  <a:pt x="1132243" y="184912"/>
                </a:lnTo>
                <a:lnTo>
                  <a:pt x="1228059" y="184912"/>
                </a:lnTo>
                <a:lnTo>
                  <a:pt x="1221397" y="174751"/>
                </a:lnTo>
                <a:lnTo>
                  <a:pt x="1233162" y="169326"/>
                </a:lnTo>
                <a:lnTo>
                  <a:pt x="1243891" y="162210"/>
                </a:lnTo>
                <a:lnTo>
                  <a:pt x="1253597" y="153427"/>
                </a:lnTo>
                <a:lnTo>
                  <a:pt x="1262291" y="143001"/>
                </a:lnTo>
                <a:lnTo>
                  <a:pt x="1264235" y="139826"/>
                </a:lnTo>
                <a:lnTo>
                  <a:pt x="1150150" y="139826"/>
                </a:lnTo>
                <a:lnTo>
                  <a:pt x="1142403" y="139445"/>
                </a:lnTo>
                <a:lnTo>
                  <a:pt x="1132243" y="138556"/>
                </a:lnTo>
                <a:lnTo>
                  <a:pt x="1132243" y="52831"/>
                </a:lnTo>
                <a:lnTo>
                  <a:pt x="1138720" y="52069"/>
                </a:lnTo>
                <a:lnTo>
                  <a:pt x="1144943" y="51562"/>
                </a:lnTo>
                <a:lnTo>
                  <a:pt x="1269758" y="51562"/>
                </a:lnTo>
                <a:lnTo>
                  <a:pt x="1249067" y="24860"/>
                </a:lnTo>
                <a:lnTo>
                  <a:pt x="1212358" y="7830"/>
                </a:lnTo>
                <a:lnTo>
                  <a:pt x="1160945" y="2158"/>
                </a:lnTo>
                <a:close/>
              </a:path>
              <a:path w="3098165" h="319405">
                <a:moveTo>
                  <a:pt x="1228059" y="184912"/>
                </a:moveTo>
                <a:lnTo>
                  <a:pt x="1132243" y="184912"/>
                </a:lnTo>
                <a:lnTo>
                  <a:pt x="1152166" y="185959"/>
                </a:lnTo>
                <a:lnTo>
                  <a:pt x="1160228" y="186269"/>
                </a:lnTo>
                <a:lnTo>
                  <a:pt x="1167041" y="186436"/>
                </a:lnTo>
                <a:lnTo>
                  <a:pt x="1249337" y="313816"/>
                </a:lnTo>
                <a:lnTo>
                  <a:pt x="1312583" y="313816"/>
                </a:lnTo>
                <a:lnTo>
                  <a:pt x="1228059" y="184912"/>
                </a:lnTo>
                <a:close/>
              </a:path>
              <a:path w="3098165" h="319405">
                <a:moveTo>
                  <a:pt x="1269758" y="51562"/>
                </a:moveTo>
                <a:lnTo>
                  <a:pt x="1150785" y="51562"/>
                </a:lnTo>
                <a:lnTo>
                  <a:pt x="1167930" y="52133"/>
                </a:lnTo>
                <a:lnTo>
                  <a:pt x="1182598" y="53848"/>
                </a:lnTo>
                <a:lnTo>
                  <a:pt x="1217364" y="73151"/>
                </a:lnTo>
                <a:lnTo>
                  <a:pt x="1221651" y="92455"/>
                </a:lnTo>
                <a:lnTo>
                  <a:pt x="1220650" y="105314"/>
                </a:lnTo>
                <a:lnTo>
                  <a:pt x="1185186" y="137429"/>
                </a:lnTo>
                <a:lnTo>
                  <a:pt x="1155484" y="139826"/>
                </a:lnTo>
                <a:lnTo>
                  <a:pt x="1264235" y="139826"/>
                </a:lnTo>
                <a:lnTo>
                  <a:pt x="1269365" y="131452"/>
                </a:lnTo>
                <a:lnTo>
                  <a:pt x="1274403" y="119284"/>
                </a:lnTo>
                <a:lnTo>
                  <a:pt x="1277417" y="106497"/>
                </a:lnTo>
                <a:lnTo>
                  <a:pt x="1278420" y="93090"/>
                </a:lnTo>
                <a:lnTo>
                  <a:pt x="1271083" y="53272"/>
                </a:lnTo>
                <a:lnTo>
                  <a:pt x="1269758" y="51562"/>
                </a:lnTo>
                <a:close/>
              </a:path>
              <a:path w="3098165" h="319405">
                <a:moveTo>
                  <a:pt x="3098076" y="5333"/>
                </a:moveTo>
                <a:lnTo>
                  <a:pt x="2901226" y="5333"/>
                </a:lnTo>
                <a:lnTo>
                  <a:pt x="2901226" y="313816"/>
                </a:lnTo>
                <a:lnTo>
                  <a:pt x="3095790" y="313816"/>
                </a:lnTo>
                <a:lnTo>
                  <a:pt x="3095790" y="265175"/>
                </a:lnTo>
                <a:lnTo>
                  <a:pt x="2955963" y="265175"/>
                </a:lnTo>
                <a:lnTo>
                  <a:pt x="2955963" y="172719"/>
                </a:lnTo>
                <a:lnTo>
                  <a:pt x="3057817" y="172719"/>
                </a:lnTo>
                <a:lnTo>
                  <a:pt x="3057817" y="126111"/>
                </a:lnTo>
                <a:lnTo>
                  <a:pt x="2955963" y="126111"/>
                </a:lnTo>
                <a:lnTo>
                  <a:pt x="2955963" y="53975"/>
                </a:lnTo>
                <a:lnTo>
                  <a:pt x="3098076" y="53975"/>
                </a:lnTo>
                <a:lnTo>
                  <a:pt x="3098076" y="5333"/>
                </a:lnTo>
                <a:close/>
              </a:path>
              <a:path w="3098165" h="319405">
                <a:moveTo>
                  <a:pt x="2004098" y="53975"/>
                </a:moveTo>
                <a:lnTo>
                  <a:pt x="1949361" y="53975"/>
                </a:lnTo>
                <a:lnTo>
                  <a:pt x="1949361" y="313816"/>
                </a:lnTo>
                <a:lnTo>
                  <a:pt x="2004098" y="313816"/>
                </a:lnTo>
                <a:lnTo>
                  <a:pt x="2004098" y="53975"/>
                </a:lnTo>
                <a:close/>
              </a:path>
              <a:path w="3098165" h="319405">
                <a:moveTo>
                  <a:pt x="2106714" y="5333"/>
                </a:moveTo>
                <a:lnTo>
                  <a:pt x="1851190" y="5333"/>
                </a:lnTo>
                <a:lnTo>
                  <a:pt x="1851190" y="53975"/>
                </a:lnTo>
                <a:lnTo>
                  <a:pt x="2106714" y="53975"/>
                </a:lnTo>
                <a:lnTo>
                  <a:pt x="2106714" y="5333"/>
                </a:lnTo>
                <a:close/>
              </a:path>
              <a:path w="3098165" h="319405">
                <a:moveTo>
                  <a:pt x="1813979" y="5333"/>
                </a:moveTo>
                <a:lnTo>
                  <a:pt x="1759242" y="5333"/>
                </a:lnTo>
                <a:lnTo>
                  <a:pt x="1759242" y="313816"/>
                </a:lnTo>
                <a:lnTo>
                  <a:pt x="1813979" y="313816"/>
                </a:lnTo>
                <a:lnTo>
                  <a:pt x="1813979" y="5333"/>
                </a:lnTo>
                <a:close/>
              </a:path>
              <a:path w="3098165" h="319405">
                <a:moveTo>
                  <a:pt x="1588454" y="122808"/>
                </a:moveTo>
                <a:lnTo>
                  <a:pt x="1522768" y="122808"/>
                </a:lnTo>
                <a:lnTo>
                  <a:pt x="1672501" y="318007"/>
                </a:lnTo>
                <a:lnTo>
                  <a:pt x="1694853" y="318007"/>
                </a:lnTo>
                <a:lnTo>
                  <a:pt x="1694853" y="191388"/>
                </a:lnTo>
                <a:lnTo>
                  <a:pt x="1642148" y="191388"/>
                </a:lnTo>
                <a:lnTo>
                  <a:pt x="1588454" y="122808"/>
                </a:lnTo>
                <a:close/>
              </a:path>
              <a:path w="3098165" h="319405">
                <a:moveTo>
                  <a:pt x="1496479" y="5333"/>
                </a:moveTo>
                <a:lnTo>
                  <a:pt x="1470190" y="5333"/>
                </a:lnTo>
                <a:lnTo>
                  <a:pt x="1470190" y="314070"/>
                </a:lnTo>
                <a:lnTo>
                  <a:pt x="1522768" y="314070"/>
                </a:lnTo>
                <a:lnTo>
                  <a:pt x="1522768" y="122808"/>
                </a:lnTo>
                <a:lnTo>
                  <a:pt x="1588454" y="122808"/>
                </a:lnTo>
                <a:lnTo>
                  <a:pt x="1496479" y="5333"/>
                </a:lnTo>
                <a:close/>
              </a:path>
              <a:path w="3098165" h="319405">
                <a:moveTo>
                  <a:pt x="1694853" y="5333"/>
                </a:moveTo>
                <a:lnTo>
                  <a:pt x="1642148" y="5333"/>
                </a:lnTo>
                <a:lnTo>
                  <a:pt x="1642148" y="191388"/>
                </a:lnTo>
                <a:lnTo>
                  <a:pt x="1694853" y="191388"/>
                </a:lnTo>
                <a:lnTo>
                  <a:pt x="1694853" y="5333"/>
                </a:lnTo>
                <a:close/>
              </a:path>
              <a:path w="3098165" h="319405">
                <a:moveTo>
                  <a:pt x="1026960" y="5333"/>
                </a:moveTo>
                <a:lnTo>
                  <a:pt x="830110" y="5333"/>
                </a:lnTo>
                <a:lnTo>
                  <a:pt x="830110" y="313816"/>
                </a:lnTo>
                <a:lnTo>
                  <a:pt x="1024674" y="313816"/>
                </a:lnTo>
                <a:lnTo>
                  <a:pt x="1024674" y="265175"/>
                </a:lnTo>
                <a:lnTo>
                  <a:pt x="884847" y="265175"/>
                </a:lnTo>
                <a:lnTo>
                  <a:pt x="884847" y="172719"/>
                </a:lnTo>
                <a:lnTo>
                  <a:pt x="986701" y="172719"/>
                </a:lnTo>
                <a:lnTo>
                  <a:pt x="986701" y="126111"/>
                </a:lnTo>
                <a:lnTo>
                  <a:pt x="884847" y="126111"/>
                </a:lnTo>
                <a:lnTo>
                  <a:pt x="884847" y="53975"/>
                </a:lnTo>
                <a:lnTo>
                  <a:pt x="1026960" y="53975"/>
                </a:lnTo>
                <a:lnTo>
                  <a:pt x="1026960" y="5333"/>
                </a:lnTo>
                <a:close/>
              </a:path>
              <a:path w="3098165" h="319405">
                <a:moveTo>
                  <a:pt x="591540" y="5333"/>
                </a:moveTo>
                <a:lnTo>
                  <a:pt x="531317" y="5333"/>
                </a:lnTo>
                <a:lnTo>
                  <a:pt x="646722" y="318007"/>
                </a:lnTo>
                <a:lnTo>
                  <a:pt x="676833" y="318007"/>
                </a:lnTo>
                <a:lnTo>
                  <a:pt x="717020" y="213740"/>
                </a:lnTo>
                <a:lnTo>
                  <a:pt x="662940" y="213740"/>
                </a:lnTo>
                <a:lnTo>
                  <a:pt x="591540" y="5333"/>
                </a:lnTo>
                <a:close/>
              </a:path>
              <a:path w="3098165" h="319405">
                <a:moveTo>
                  <a:pt x="410870" y="5333"/>
                </a:moveTo>
                <a:lnTo>
                  <a:pt x="356108" y="5333"/>
                </a:lnTo>
                <a:lnTo>
                  <a:pt x="356108" y="313816"/>
                </a:lnTo>
                <a:lnTo>
                  <a:pt x="550278" y="313816"/>
                </a:lnTo>
                <a:lnTo>
                  <a:pt x="550278" y="265175"/>
                </a:lnTo>
                <a:lnTo>
                  <a:pt x="410870" y="265175"/>
                </a:lnTo>
                <a:lnTo>
                  <a:pt x="410870" y="5333"/>
                </a:lnTo>
                <a:close/>
              </a:path>
              <a:path w="3098165" h="319405">
                <a:moveTo>
                  <a:pt x="797344" y="5333"/>
                </a:moveTo>
                <a:lnTo>
                  <a:pt x="738327" y="5333"/>
                </a:lnTo>
                <a:lnTo>
                  <a:pt x="662940" y="213740"/>
                </a:lnTo>
                <a:lnTo>
                  <a:pt x="717020" y="213740"/>
                </a:lnTo>
                <a:lnTo>
                  <a:pt x="797344" y="5333"/>
                </a:lnTo>
                <a:close/>
              </a:path>
              <a:path w="3098165" h="319405">
                <a:moveTo>
                  <a:pt x="291528" y="5333"/>
                </a:moveTo>
                <a:lnTo>
                  <a:pt x="236766" y="5333"/>
                </a:lnTo>
                <a:lnTo>
                  <a:pt x="236766" y="313816"/>
                </a:lnTo>
                <a:lnTo>
                  <a:pt x="291528" y="313816"/>
                </a:lnTo>
                <a:lnTo>
                  <a:pt x="291528" y="5333"/>
                </a:lnTo>
                <a:close/>
              </a:path>
              <a:path w="3098165" h="319405">
                <a:moveTo>
                  <a:pt x="20205" y="247650"/>
                </a:moveTo>
                <a:lnTo>
                  <a:pt x="0" y="296799"/>
                </a:lnTo>
                <a:lnTo>
                  <a:pt x="17899" y="306540"/>
                </a:lnTo>
                <a:lnTo>
                  <a:pt x="36852" y="313483"/>
                </a:lnTo>
                <a:lnTo>
                  <a:pt x="56857" y="317640"/>
                </a:lnTo>
                <a:lnTo>
                  <a:pt x="77914" y="319024"/>
                </a:lnTo>
                <a:lnTo>
                  <a:pt x="101507" y="317521"/>
                </a:lnTo>
                <a:lnTo>
                  <a:pt x="141150" y="305468"/>
                </a:lnTo>
                <a:lnTo>
                  <a:pt x="177450" y="270382"/>
                </a:lnTo>
                <a:lnTo>
                  <a:pt x="84023" y="270382"/>
                </a:lnTo>
                <a:lnTo>
                  <a:pt x="68268" y="268974"/>
                </a:lnTo>
                <a:lnTo>
                  <a:pt x="52381" y="264731"/>
                </a:lnTo>
                <a:lnTo>
                  <a:pt x="36360" y="257631"/>
                </a:lnTo>
                <a:lnTo>
                  <a:pt x="20205" y="247650"/>
                </a:lnTo>
                <a:close/>
              </a:path>
              <a:path w="3098165" h="319405">
                <a:moveTo>
                  <a:pt x="94132" y="0"/>
                </a:moveTo>
                <a:lnTo>
                  <a:pt x="40882" y="13287"/>
                </a:lnTo>
                <a:lnTo>
                  <a:pt x="7177" y="50276"/>
                </a:lnTo>
                <a:lnTo>
                  <a:pt x="622" y="82930"/>
                </a:lnTo>
                <a:lnTo>
                  <a:pt x="1036" y="92336"/>
                </a:lnTo>
                <a:lnTo>
                  <a:pt x="15314" y="132667"/>
                </a:lnTo>
                <a:lnTo>
                  <a:pt x="44323" y="158305"/>
                </a:lnTo>
                <a:lnTo>
                  <a:pt x="74015" y="174498"/>
                </a:lnTo>
                <a:lnTo>
                  <a:pt x="90253" y="183161"/>
                </a:lnTo>
                <a:lnTo>
                  <a:pt x="120878" y="206628"/>
                </a:lnTo>
                <a:lnTo>
                  <a:pt x="132245" y="236727"/>
                </a:lnTo>
                <a:lnTo>
                  <a:pt x="129230" y="251469"/>
                </a:lnTo>
                <a:lnTo>
                  <a:pt x="120188" y="261985"/>
                </a:lnTo>
                <a:lnTo>
                  <a:pt x="105118" y="268285"/>
                </a:lnTo>
                <a:lnTo>
                  <a:pt x="84023" y="270382"/>
                </a:lnTo>
                <a:lnTo>
                  <a:pt x="177450" y="270382"/>
                </a:lnTo>
                <a:lnTo>
                  <a:pt x="179392" y="267319"/>
                </a:lnTo>
                <a:lnTo>
                  <a:pt x="184941" y="251084"/>
                </a:lnTo>
                <a:lnTo>
                  <a:pt x="186791" y="233172"/>
                </a:lnTo>
                <a:lnTo>
                  <a:pt x="186343" y="222954"/>
                </a:lnTo>
                <a:lnTo>
                  <a:pt x="170835" y="179419"/>
                </a:lnTo>
                <a:lnTo>
                  <a:pt x="140774" y="152273"/>
                </a:lnTo>
                <a:lnTo>
                  <a:pt x="114134" y="137794"/>
                </a:lnTo>
                <a:lnTo>
                  <a:pt x="88431" y="123555"/>
                </a:lnTo>
                <a:lnTo>
                  <a:pt x="70072" y="109600"/>
                </a:lnTo>
                <a:lnTo>
                  <a:pt x="59056" y="95932"/>
                </a:lnTo>
                <a:lnTo>
                  <a:pt x="55384" y="82550"/>
                </a:lnTo>
                <a:lnTo>
                  <a:pt x="56034" y="74928"/>
                </a:lnTo>
                <a:lnTo>
                  <a:pt x="86242" y="47228"/>
                </a:lnTo>
                <a:lnTo>
                  <a:pt x="95186" y="46608"/>
                </a:lnTo>
                <a:lnTo>
                  <a:pt x="163309" y="46608"/>
                </a:lnTo>
                <a:lnTo>
                  <a:pt x="172681" y="20065"/>
                </a:lnTo>
                <a:lnTo>
                  <a:pt x="158372" y="11304"/>
                </a:lnTo>
                <a:lnTo>
                  <a:pt x="140512" y="5032"/>
                </a:lnTo>
                <a:lnTo>
                  <a:pt x="119100" y="1260"/>
                </a:lnTo>
                <a:lnTo>
                  <a:pt x="94132" y="0"/>
                </a:lnTo>
                <a:close/>
              </a:path>
              <a:path w="3098165" h="319405">
                <a:moveTo>
                  <a:pt x="163309" y="46608"/>
                </a:moveTo>
                <a:lnTo>
                  <a:pt x="95186" y="46608"/>
                </a:lnTo>
                <a:lnTo>
                  <a:pt x="110991" y="47894"/>
                </a:lnTo>
                <a:lnTo>
                  <a:pt x="126401" y="51752"/>
                </a:lnTo>
                <a:lnTo>
                  <a:pt x="141419" y="58181"/>
                </a:lnTo>
                <a:lnTo>
                  <a:pt x="156044" y="67182"/>
                </a:lnTo>
                <a:lnTo>
                  <a:pt x="163309" y="46608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4532" y="541273"/>
            <a:ext cx="74295" cy="114300"/>
          </a:xfrm>
          <a:custGeom>
            <a:avLst/>
            <a:gdLst/>
            <a:ahLst/>
            <a:cxnLst/>
            <a:rect l="l" t="t" r="r" b="b"/>
            <a:pathLst>
              <a:path w="74294" h="114300">
                <a:moveTo>
                  <a:pt x="37084" y="0"/>
                </a:moveTo>
                <a:lnTo>
                  <a:pt x="0" y="113918"/>
                </a:lnTo>
                <a:lnTo>
                  <a:pt x="74168" y="113918"/>
                </a:lnTo>
                <a:lnTo>
                  <a:pt x="37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9451" y="496569"/>
            <a:ext cx="91186" cy="90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2651" y="496569"/>
            <a:ext cx="91186" cy="90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2522" y="451230"/>
            <a:ext cx="196850" cy="308610"/>
          </a:xfrm>
          <a:custGeom>
            <a:avLst/>
            <a:gdLst/>
            <a:ahLst/>
            <a:cxnLst/>
            <a:rect l="l" t="t" r="r" b="b"/>
            <a:pathLst>
              <a:path w="196850" h="308609">
                <a:moveTo>
                  <a:pt x="0" y="0"/>
                </a:moveTo>
                <a:lnTo>
                  <a:pt x="196850" y="0"/>
                </a:lnTo>
                <a:lnTo>
                  <a:pt x="196850" y="48641"/>
                </a:lnTo>
                <a:lnTo>
                  <a:pt x="54737" y="48641"/>
                </a:lnTo>
                <a:lnTo>
                  <a:pt x="54737" y="120777"/>
                </a:lnTo>
                <a:lnTo>
                  <a:pt x="156590" y="120777"/>
                </a:lnTo>
                <a:lnTo>
                  <a:pt x="156590" y="167386"/>
                </a:lnTo>
                <a:lnTo>
                  <a:pt x="54737" y="167386"/>
                </a:lnTo>
                <a:lnTo>
                  <a:pt x="54737" y="259842"/>
                </a:lnTo>
                <a:lnTo>
                  <a:pt x="194563" y="259842"/>
                </a:lnTo>
                <a:lnTo>
                  <a:pt x="194563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1439" y="451230"/>
            <a:ext cx="255904" cy="308610"/>
          </a:xfrm>
          <a:custGeom>
            <a:avLst/>
            <a:gdLst/>
            <a:ahLst/>
            <a:cxnLst/>
            <a:rect l="l" t="t" r="r" b="b"/>
            <a:pathLst>
              <a:path w="255904" h="308609">
                <a:moveTo>
                  <a:pt x="0" y="0"/>
                </a:moveTo>
                <a:lnTo>
                  <a:pt x="255524" y="0"/>
                </a:lnTo>
                <a:lnTo>
                  <a:pt x="255524" y="48641"/>
                </a:lnTo>
                <a:lnTo>
                  <a:pt x="152908" y="48641"/>
                </a:lnTo>
                <a:lnTo>
                  <a:pt x="152908" y="308483"/>
                </a:lnTo>
                <a:lnTo>
                  <a:pt x="98171" y="308483"/>
                </a:lnTo>
                <a:lnTo>
                  <a:pt x="98171" y="48641"/>
                </a:lnTo>
                <a:lnTo>
                  <a:pt x="0" y="486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2486" y="451230"/>
            <a:ext cx="255904" cy="308610"/>
          </a:xfrm>
          <a:custGeom>
            <a:avLst/>
            <a:gdLst/>
            <a:ahLst/>
            <a:cxnLst/>
            <a:rect l="l" t="t" r="r" b="b"/>
            <a:pathLst>
              <a:path w="255905" h="308609">
                <a:moveTo>
                  <a:pt x="0" y="0"/>
                </a:moveTo>
                <a:lnTo>
                  <a:pt x="255524" y="0"/>
                </a:lnTo>
                <a:lnTo>
                  <a:pt x="255524" y="48641"/>
                </a:lnTo>
                <a:lnTo>
                  <a:pt x="152907" y="48641"/>
                </a:lnTo>
                <a:lnTo>
                  <a:pt x="152907" y="308483"/>
                </a:lnTo>
                <a:lnTo>
                  <a:pt x="98170" y="308483"/>
                </a:lnTo>
                <a:lnTo>
                  <a:pt x="98170" y="48641"/>
                </a:lnTo>
                <a:lnTo>
                  <a:pt x="0" y="4864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0539" y="451230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4" h="308609">
                <a:moveTo>
                  <a:pt x="0" y="0"/>
                </a:moveTo>
                <a:lnTo>
                  <a:pt x="54737" y="0"/>
                </a:lnTo>
                <a:lnTo>
                  <a:pt x="54737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1486" y="451230"/>
            <a:ext cx="224790" cy="313055"/>
          </a:xfrm>
          <a:custGeom>
            <a:avLst/>
            <a:gdLst/>
            <a:ahLst/>
            <a:cxnLst/>
            <a:rect l="l" t="t" r="r" b="b"/>
            <a:pathLst>
              <a:path w="224789" h="313055">
                <a:moveTo>
                  <a:pt x="0" y="0"/>
                </a:moveTo>
                <a:lnTo>
                  <a:pt x="26288" y="0"/>
                </a:lnTo>
                <a:lnTo>
                  <a:pt x="171957" y="186055"/>
                </a:lnTo>
                <a:lnTo>
                  <a:pt x="171957" y="0"/>
                </a:lnTo>
                <a:lnTo>
                  <a:pt x="224662" y="0"/>
                </a:lnTo>
                <a:lnTo>
                  <a:pt x="224662" y="312674"/>
                </a:lnTo>
                <a:lnTo>
                  <a:pt x="202311" y="312674"/>
                </a:lnTo>
                <a:lnTo>
                  <a:pt x="52577" y="117475"/>
                </a:lnTo>
                <a:lnTo>
                  <a:pt x="52577" y="308737"/>
                </a:lnTo>
                <a:lnTo>
                  <a:pt x="0" y="30873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350517" y="450341"/>
          <a:ext cx="196850" cy="25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R w="3175">
                      <a:solidFill>
                        <a:srgbClr val="58134A"/>
                      </a:solidFill>
                      <a:prstDash val="solid"/>
                    </a:lnR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58134A"/>
                      </a:solidFill>
                      <a:prstDash val="solid"/>
                    </a:lnL>
                    <a:lnT w="3175">
                      <a:solidFill>
                        <a:srgbClr val="58134A"/>
                      </a:solidFill>
                      <a:prstDash val="solid"/>
                    </a:lnT>
                    <a:lnB w="3175">
                      <a:solidFill>
                        <a:srgbClr val="58134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1052614" y="451230"/>
            <a:ext cx="266065" cy="313055"/>
          </a:xfrm>
          <a:custGeom>
            <a:avLst/>
            <a:gdLst/>
            <a:ahLst/>
            <a:cxnLst/>
            <a:rect l="l" t="t" r="r" b="b"/>
            <a:pathLst>
              <a:path w="266065" h="313055">
                <a:moveTo>
                  <a:pt x="0" y="0"/>
                </a:moveTo>
                <a:lnTo>
                  <a:pt x="60223" y="0"/>
                </a:lnTo>
                <a:lnTo>
                  <a:pt x="131622" y="208407"/>
                </a:lnTo>
                <a:lnTo>
                  <a:pt x="207010" y="0"/>
                </a:lnTo>
                <a:lnTo>
                  <a:pt x="266026" y="0"/>
                </a:lnTo>
                <a:lnTo>
                  <a:pt x="145516" y="312674"/>
                </a:lnTo>
                <a:lnTo>
                  <a:pt x="115404" y="31267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7404" y="451230"/>
            <a:ext cx="194310" cy="308610"/>
          </a:xfrm>
          <a:custGeom>
            <a:avLst/>
            <a:gdLst/>
            <a:ahLst/>
            <a:cxnLst/>
            <a:rect l="l" t="t" r="r" b="b"/>
            <a:pathLst>
              <a:path w="194309" h="308609">
                <a:moveTo>
                  <a:pt x="0" y="0"/>
                </a:moveTo>
                <a:lnTo>
                  <a:pt x="54762" y="0"/>
                </a:lnTo>
                <a:lnTo>
                  <a:pt x="54762" y="259842"/>
                </a:lnTo>
                <a:lnTo>
                  <a:pt x="194170" y="259842"/>
                </a:lnTo>
                <a:lnTo>
                  <a:pt x="194170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8062" y="451230"/>
            <a:ext cx="55244" cy="308610"/>
          </a:xfrm>
          <a:custGeom>
            <a:avLst/>
            <a:gdLst/>
            <a:ahLst/>
            <a:cxnLst/>
            <a:rect l="l" t="t" r="r" b="b"/>
            <a:pathLst>
              <a:path w="55244" h="308609">
                <a:moveTo>
                  <a:pt x="0" y="0"/>
                </a:moveTo>
                <a:lnTo>
                  <a:pt x="54762" y="0"/>
                </a:lnTo>
                <a:lnTo>
                  <a:pt x="54762" y="308483"/>
                </a:lnTo>
                <a:lnTo>
                  <a:pt x="0" y="30848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96771" y="448055"/>
            <a:ext cx="237490" cy="311785"/>
          </a:xfrm>
          <a:custGeom>
            <a:avLst/>
            <a:gdLst/>
            <a:ahLst/>
            <a:cxnLst/>
            <a:rect l="l" t="t" r="r" b="b"/>
            <a:pathLst>
              <a:path w="237489" h="311784">
                <a:moveTo>
                  <a:pt x="85471" y="0"/>
                </a:moveTo>
                <a:lnTo>
                  <a:pt x="136884" y="5671"/>
                </a:lnTo>
                <a:lnTo>
                  <a:pt x="173593" y="22701"/>
                </a:lnTo>
                <a:lnTo>
                  <a:pt x="195609" y="51113"/>
                </a:lnTo>
                <a:lnTo>
                  <a:pt x="202946" y="90932"/>
                </a:lnTo>
                <a:lnTo>
                  <a:pt x="201943" y="104338"/>
                </a:lnTo>
                <a:lnTo>
                  <a:pt x="186816" y="140843"/>
                </a:lnTo>
                <a:lnTo>
                  <a:pt x="157688" y="167167"/>
                </a:lnTo>
                <a:lnTo>
                  <a:pt x="145922" y="172593"/>
                </a:lnTo>
                <a:lnTo>
                  <a:pt x="237109" y="311658"/>
                </a:lnTo>
                <a:lnTo>
                  <a:pt x="173862" y="311658"/>
                </a:lnTo>
                <a:lnTo>
                  <a:pt x="91566" y="184277"/>
                </a:lnTo>
                <a:lnTo>
                  <a:pt x="84754" y="184110"/>
                </a:lnTo>
                <a:lnTo>
                  <a:pt x="76692" y="183800"/>
                </a:lnTo>
                <a:lnTo>
                  <a:pt x="67367" y="183348"/>
                </a:lnTo>
                <a:lnTo>
                  <a:pt x="56768" y="182753"/>
                </a:lnTo>
                <a:lnTo>
                  <a:pt x="56768" y="311658"/>
                </a:lnTo>
                <a:lnTo>
                  <a:pt x="0" y="311658"/>
                </a:lnTo>
                <a:lnTo>
                  <a:pt x="0" y="3175"/>
                </a:lnTo>
                <a:lnTo>
                  <a:pt x="3931" y="3059"/>
                </a:lnTo>
                <a:lnTo>
                  <a:pt x="11160" y="2730"/>
                </a:lnTo>
                <a:lnTo>
                  <a:pt x="21699" y="2210"/>
                </a:lnTo>
                <a:lnTo>
                  <a:pt x="35559" y="1524"/>
                </a:lnTo>
                <a:lnTo>
                  <a:pt x="50252" y="857"/>
                </a:lnTo>
                <a:lnTo>
                  <a:pt x="63468" y="380"/>
                </a:lnTo>
                <a:lnTo>
                  <a:pt x="75207" y="95"/>
                </a:lnTo>
                <a:lnTo>
                  <a:pt x="8547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3570" y="446912"/>
            <a:ext cx="504190" cy="313055"/>
          </a:xfrm>
          <a:custGeom>
            <a:avLst/>
            <a:gdLst/>
            <a:ahLst/>
            <a:cxnLst/>
            <a:rect l="l" t="t" r="r" b="b"/>
            <a:pathLst>
              <a:path w="504189" h="313055">
                <a:moveTo>
                  <a:pt x="356108" y="0"/>
                </a:moveTo>
                <a:lnTo>
                  <a:pt x="380111" y="0"/>
                </a:lnTo>
                <a:lnTo>
                  <a:pt x="504063" y="312800"/>
                </a:lnTo>
                <a:lnTo>
                  <a:pt x="443611" y="312800"/>
                </a:lnTo>
                <a:lnTo>
                  <a:pt x="421131" y="250189"/>
                </a:lnTo>
                <a:lnTo>
                  <a:pt x="315468" y="250189"/>
                </a:lnTo>
                <a:lnTo>
                  <a:pt x="294005" y="312800"/>
                </a:lnTo>
                <a:lnTo>
                  <a:pt x="237109" y="312800"/>
                </a:lnTo>
                <a:lnTo>
                  <a:pt x="233045" y="312800"/>
                </a:lnTo>
                <a:lnTo>
                  <a:pt x="173862" y="312800"/>
                </a:lnTo>
                <a:lnTo>
                  <a:pt x="91567" y="185420"/>
                </a:lnTo>
                <a:lnTo>
                  <a:pt x="84754" y="185253"/>
                </a:lnTo>
                <a:lnTo>
                  <a:pt x="76692" y="184943"/>
                </a:lnTo>
                <a:lnTo>
                  <a:pt x="67367" y="184491"/>
                </a:lnTo>
                <a:lnTo>
                  <a:pt x="56768" y="183896"/>
                </a:lnTo>
                <a:lnTo>
                  <a:pt x="56768" y="312800"/>
                </a:lnTo>
                <a:lnTo>
                  <a:pt x="0" y="312800"/>
                </a:lnTo>
                <a:lnTo>
                  <a:pt x="0" y="4317"/>
                </a:lnTo>
                <a:lnTo>
                  <a:pt x="3931" y="4202"/>
                </a:lnTo>
                <a:lnTo>
                  <a:pt x="11160" y="3873"/>
                </a:lnTo>
                <a:lnTo>
                  <a:pt x="21699" y="3353"/>
                </a:lnTo>
                <a:lnTo>
                  <a:pt x="35560" y="2666"/>
                </a:lnTo>
                <a:lnTo>
                  <a:pt x="50252" y="2000"/>
                </a:lnTo>
                <a:lnTo>
                  <a:pt x="63468" y="1523"/>
                </a:lnTo>
                <a:lnTo>
                  <a:pt x="75207" y="1238"/>
                </a:lnTo>
                <a:lnTo>
                  <a:pt x="85471" y="1142"/>
                </a:lnTo>
                <a:lnTo>
                  <a:pt x="136884" y="6814"/>
                </a:lnTo>
                <a:lnTo>
                  <a:pt x="173593" y="23844"/>
                </a:lnTo>
                <a:lnTo>
                  <a:pt x="195609" y="52256"/>
                </a:lnTo>
                <a:lnTo>
                  <a:pt x="202946" y="92075"/>
                </a:lnTo>
                <a:lnTo>
                  <a:pt x="201943" y="105481"/>
                </a:lnTo>
                <a:lnTo>
                  <a:pt x="186817" y="141986"/>
                </a:lnTo>
                <a:lnTo>
                  <a:pt x="157688" y="168310"/>
                </a:lnTo>
                <a:lnTo>
                  <a:pt x="145923" y="173736"/>
                </a:lnTo>
                <a:lnTo>
                  <a:pt x="234569" y="308990"/>
                </a:lnTo>
                <a:lnTo>
                  <a:pt x="3561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296" y="445897"/>
            <a:ext cx="187325" cy="319405"/>
          </a:xfrm>
          <a:custGeom>
            <a:avLst/>
            <a:gdLst/>
            <a:ahLst/>
            <a:cxnLst/>
            <a:rect l="l" t="t" r="r" b="b"/>
            <a:pathLst>
              <a:path w="187325" h="319405">
                <a:moveTo>
                  <a:pt x="94132" y="0"/>
                </a:moveTo>
                <a:lnTo>
                  <a:pt x="119100" y="1260"/>
                </a:lnTo>
                <a:lnTo>
                  <a:pt x="140512" y="5032"/>
                </a:lnTo>
                <a:lnTo>
                  <a:pt x="158372" y="11304"/>
                </a:lnTo>
                <a:lnTo>
                  <a:pt x="172681" y="20065"/>
                </a:lnTo>
                <a:lnTo>
                  <a:pt x="156044" y="67182"/>
                </a:lnTo>
                <a:lnTo>
                  <a:pt x="141419" y="58181"/>
                </a:lnTo>
                <a:lnTo>
                  <a:pt x="126401" y="51752"/>
                </a:lnTo>
                <a:lnTo>
                  <a:pt x="110991" y="47894"/>
                </a:lnTo>
                <a:lnTo>
                  <a:pt x="95186" y="46608"/>
                </a:lnTo>
                <a:lnTo>
                  <a:pt x="86242" y="47228"/>
                </a:lnTo>
                <a:lnTo>
                  <a:pt x="56034" y="74928"/>
                </a:lnTo>
                <a:lnTo>
                  <a:pt x="55384" y="82550"/>
                </a:lnTo>
                <a:lnTo>
                  <a:pt x="59056" y="95932"/>
                </a:lnTo>
                <a:lnTo>
                  <a:pt x="70072" y="109600"/>
                </a:lnTo>
                <a:lnTo>
                  <a:pt x="88431" y="123555"/>
                </a:lnTo>
                <a:lnTo>
                  <a:pt x="114134" y="137794"/>
                </a:lnTo>
                <a:lnTo>
                  <a:pt x="128534" y="145176"/>
                </a:lnTo>
                <a:lnTo>
                  <a:pt x="140774" y="152273"/>
                </a:lnTo>
                <a:lnTo>
                  <a:pt x="170835" y="179419"/>
                </a:lnTo>
                <a:lnTo>
                  <a:pt x="186343" y="222954"/>
                </a:lnTo>
                <a:lnTo>
                  <a:pt x="186791" y="233172"/>
                </a:lnTo>
                <a:lnTo>
                  <a:pt x="184941" y="251084"/>
                </a:lnTo>
                <a:lnTo>
                  <a:pt x="157200" y="294893"/>
                </a:lnTo>
                <a:lnTo>
                  <a:pt x="122586" y="313007"/>
                </a:lnTo>
                <a:lnTo>
                  <a:pt x="77914" y="319024"/>
                </a:lnTo>
                <a:lnTo>
                  <a:pt x="56857" y="317640"/>
                </a:lnTo>
                <a:lnTo>
                  <a:pt x="36852" y="313483"/>
                </a:lnTo>
                <a:lnTo>
                  <a:pt x="17899" y="306540"/>
                </a:lnTo>
                <a:lnTo>
                  <a:pt x="0" y="296799"/>
                </a:lnTo>
                <a:lnTo>
                  <a:pt x="20205" y="247650"/>
                </a:lnTo>
                <a:lnTo>
                  <a:pt x="36360" y="257631"/>
                </a:lnTo>
                <a:lnTo>
                  <a:pt x="52381" y="264731"/>
                </a:lnTo>
                <a:lnTo>
                  <a:pt x="68268" y="268974"/>
                </a:lnTo>
                <a:lnTo>
                  <a:pt x="84023" y="270382"/>
                </a:lnTo>
                <a:lnTo>
                  <a:pt x="105118" y="268285"/>
                </a:lnTo>
                <a:lnTo>
                  <a:pt x="120188" y="261985"/>
                </a:lnTo>
                <a:lnTo>
                  <a:pt x="129230" y="251469"/>
                </a:lnTo>
                <a:lnTo>
                  <a:pt x="132245" y="236727"/>
                </a:lnTo>
                <a:lnTo>
                  <a:pt x="131535" y="228917"/>
                </a:lnTo>
                <a:lnTo>
                  <a:pt x="103476" y="191420"/>
                </a:lnTo>
                <a:lnTo>
                  <a:pt x="57720" y="166020"/>
                </a:lnTo>
                <a:lnTo>
                  <a:pt x="44323" y="158305"/>
                </a:lnTo>
                <a:lnTo>
                  <a:pt x="15314" y="132667"/>
                </a:lnTo>
                <a:lnTo>
                  <a:pt x="1036" y="92336"/>
                </a:lnTo>
                <a:lnTo>
                  <a:pt x="622" y="82930"/>
                </a:lnTo>
                <a:lnTo>
                  <a:pt x="2260" y="65859"/>
                </a:lnTo>
                <a:lnTo>
                  <a:pt x="26847" y="23622"/>
                </a:lnTo>
                <a:lnTo>
                  <a:pt x="74525" y="1476"/>
                </a:lnTo>
                <a:lnTo>
                  <a:pt x="941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1691" y="1350009"/>
            <a:ext cx="7580630" cy="4080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48309" algn="l"/>
              </a:tabLst>
            </a:pPr>
            <a:r>
              <a:rPr sz="3600" spc="-5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sz="3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sz="3600" spc="-5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germicidal effects </a:t>
            </a:r>
            <a:r>
              <a:rPr sz="36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sz="3600" spc="-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36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 of bacterial</a:t>
            </a:r>
            <a:r>
              <a:rPr sz="3600" spc="-13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proteins  by </a:t>
            </a:r>
            <a:r>
              <a:rPr sz="3600" spc="-1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liberated </a:t>
            </a:r>
            <a:r>
              <a:rPr sz="36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sz="3600" spc="2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marR="123825" indent="-457200">
              <a:lnSpc>
                <a:spcPct val="100299"/>
              </a:lnSpc>
              <a:buFont typeface="Arial" panose="020B0604020202020204" pitchFamily="34" charset="0"/>
              <a:buChar char="•"/>
              <a:tabLst>
                <a:tab pos="5596890" algn="l"/>
              </a:tabLst>
            </a:pPr>
            <a:r>
              <a:rPr sz="3600" spc="125" dirty="0"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into conjunctival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sac once  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sz="36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sz="3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birth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sz="36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later  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spc="-5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1h after birth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985" y="578484"/>
            <a:ext cx="3068764" cy="32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691" y="1044066"/>
            <a:ext cx="7483475" cy="36375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75895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1433195" algn="l"/>
              </a:tabLst>
            </a:pPr>
            <a:r>
              <a:rPr sz="3200" spc="9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0.5%	</a:t>
            </a:r>
            <a:r>
              <a:rPr sz="32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ointment for </a:t>
            </a:r>
            <a:r>
              <a:rPr sz="3200" spc="-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sz="32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 prevention of corneal &amp;</a:t>
            </a:r>
            <a:r>
              <a:rPr sz="3200" spc="-13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conjunctival</a:t>
            </a:r>
            <a:r>
              <a:rPr lang="en-US" sz="32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infections.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marR="5080" indent="-342900">
              <a:lnSpc>
                <a:spcPct val="1002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200" spc="12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sz="3200" spc="-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conjunctival </a:t>
            </a:r>
            <a:r>
              <a:rPr sz="32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 </a:t>
            </a:r>
            <a:r>
              <a:rPr sz="3200" spc="-4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 </a:t>
            </a:r>
            <a:r>
              <a:rPr sz="32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sz="3200" spc="-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(no </a:t>
            </a:r>
            <a:r>
              <a:rPr sz="32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</a:t>
            </a:r>
            <a:r>
              <a:rPr sz="3200" spc="-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 </a:t>
            </a:r>
            <a:r>
              <a:rPr sz="32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hr </a:t>
            </a:r>
            <a:r>
              <a:rPr sz="3200" spc="-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sz="32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sz="3200" spc="-25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47319D-9C5A-614C-90BE-5E597AFD7523}"/>
              </a:ext>
            </a:extLst>
          </p:cNvPr>
          <p:cNvSpPr txBox="1"/>
          <p:nvPr/>
        </p:nvSpPr>
        <p:spPr>
          <a:xfrm>
            <a:off x="3446721" y="2362200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</a:t>
            </a:r>
            <a:r>
              <a:rPr lang="en-SA" sz="5400" dirty="0"/>
              <a:t>hanks </a:t>
            </a:r>
          </a:p>
        </p:txBody>
      </p:sp>
    </p:spTree>
    <p:extLst>
      <p:ext uri="{BB962C8B-B14F-4D97-AF65-F5344CB8AC3E}">
        <p14:creationId xmlns:p14="http://schemas.microsoft.com/office/powerpoint/2010/main" val="314407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026" y="388493"/>
            <a:ext cx="4461510" cy="359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217" y="1869186"/>
            <a:ext cx="55956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b="0" spc="35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600" b="0" spc="-15" dirty="0">
                <a:latin typeface="Trebuchet MS"/>
                <a:cs typeface="Trebuchet MS"/>
              </a:rPr>
              <a:t>Painless </a:t>
            </a:r>
            <a:r>
              <a:rPr sz="2600" b="0" dirty="0">
                <a:latin typeface="Trebuchet MS"/>
                <a:cs typeface="Trebuchet MS"/>
              </a:rPr>
              <a:t>skin </a:t>
            </a:r>
            <a:r>
              <a:rPr sz="2600" b="0" spc="-5" dirty="0">
                <a:latin typeface="Trebuchet MS"/>
                <a:cs typeface="Trebuchet MS"/>
              </a:rPr>
              <a:t>ulceration </a:t>
            </a:r>
            <a:r>
              <a:rPr sz="2600" spc="-5" dirty="0">
                <a:latin typeface="Trebuchet MS"/>
                <a:cs typeface="Trebuchet MS"/>
              </a:rPr>
              <a:t>(a</a:t>
            </a:r>
            <a:r>
              <a:rPr sz="2600" spc="-450" dirty="0">
                <a:latin typeface="Trebuchet MS"/>
                <a:cs typeface="Trebuchet MS"/>
              </a:rPr>
              <a:t> </a:t>
            </a:r>
            <a:r>
              <a:rPr sz="2600" spc="-60" dirty="0">
                <a:latin typeface="Trebuchet MS"/>
                <a:cs typeface="Trebuchet MS"/>
              </a:rPr>
              <a:t>chancre)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012" y="3213036"/>
            <a:ext cx="4968875" cy="2497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669" y="1227200"/>
            <a:ext cx="2790418" cy="292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718" y="470026"/>
            <a:ext cx="3717150" cy="321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9590" y="1365631"/>
            <a:ext cx="749173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00" b="0" spc="350" dirty="0">
                <a:solidFill>
                  <a:srgbClr val="B03E9A"/>
                </a:solidFill>
                <a:latin typeface="Arial"/>
                <a:cs typeface="Arial"/>
              </a:rPr>
              <a:t> </a:t>
            </a:r>
            <a:r>
              <a:rPr sz="2600" spc="-5" dirty="0">
                <a:latin typeface="Trebuchet MS"/>
                <a:cs typeface="Trebuchet MS"/>
              </a:rPr>
              <a:t>Diffuse </a:t>
            </a:r>
            <a:r>
              <a:rPr sz="2600" dirty="0">
                <a:latin typeface="Trebuchet MS"/>
                <a:cs typeface="Trebuchet MS"/>
              </a:rPr>
              <a:t>skin </a:t>
            </a:r>
            <a:r>
              <a:rPr sz="2600" spc="-20" dirty="0">
                <a:latin typeface="Trebuchet MS"/>
                <a:cs typeface="Trebuchet MS"/>
              </a:rPr>
              <a:t>rash </a:t>
            </a:r>
            <a:r>
              <a:rPr sz="2600" dirty="0">
                <a:latin typeface="Trebuchet MS"/>
                <a:cs typeface="Trebuchet MS"/>
              </a:rPr>
              <a:t>&amp; </a:t>
            </a:r>
            <a:r>
              <a:rPr sz="2600" spc="-5" dirty="0">
                <a:latin typeface="Trebuchet MS"/>
                <a:cs typeface="Trebuchet MS"/>
              </a:rPr>
              <a:t>mucous </a:t>
            </a:r>
            <a:r>
              <a:rPr sz="2600" spc="-15" dirty="0">
                <a:latin typeface="Trebuchet MS"/>
                <a:cs typeface="Trebuchet MS"/>
              </a:rPr>
              <a:t>membranes</a:t>
            </a:r>
            <a:r>
              <a:rPr lang="en-US" sz="2600" spc="-15" dirty="0">
                <a:latin typeface="Trebuchet MS"/>
                <a:cs typeface="Trebuchet MS"/>
              </a:rPr>
              <a:t> lesions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7501" y="2571686"/>
            <a:ext cx="3714750" cy="3500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743" y="344043"/>
            <a:ext cx="4580623" cy="345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364" y="892936"/>
            <a:ext cx="4968735" cy="3399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6251" y="1786001"/>
            <a:ext cx="4000500" cy="3928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642" y="5814771"/>
            <a:ext cx="292354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Arial"/>
                <a:cs typeface="Arial"/>
              </a:rPr>
              <a:t>Source</a:t>
            </a:r>
            <a:r>
              <a:rPr sz="1400" dirty="0">
                <a:latin typeface="Arial"/>
                <a:cs typeface="Arial"/>
              </a:rPr>
              <a:t>: Seattle </a:t>
            </a:r>
            <a:r>
              <a:rPr sz="1400" spc="-5" dirty="0">
                <a:latin typeface="Arial"/>
                <a:cs typeface="Arial"/>
              </a:rPr>
              <a:t>STD/HIV Prevention  </a:t>
            </a:r>
            <a:r>
              <a:rPr sz="1400" spc="-10" dirty="0">
                <a:latin typeface="Arial"/>
                <a:cs typeface="Arial"/>
              </a:rPr>
              <a:t>Training </a:t>
            </a:r>
            <a:r>
              <a:rPr sz="1400" dirty="0">
                <a:latin typeface="Arial"/>
                <a:cs typeface="Arial"/>
              </a:rPr>
              <a:t>Center at the </a:t>
            </a:r>
            <a:r>
              <a:rPr sz="1400" spc="-5" dirty="0">
                <a:latin typeface="Arial"/>
                <a:cs typeface="Arial"/>
              </a:rPr>
              <a:t>University </a:t>
            </a:r>
            <a:r>
              <a:rPr sz="1400" dirty="0">
                <a:latin typeface="Arial"/>
                <a:cs typeface="Arial"/>
              </a:rPr>
              <a:t>of  </a:t>
            </a:r>
            <a:r>
              <a:rPr sz="1400" spc="-5" dirty="0">
                <a:latin typeface="Arial"/>
                <a:cs typeface="Arial"/>
              </a:rPr>
              <a:t>Washington, </a:t>
            </a:r>
            <a:r>
              <a:rPr sz="1400" dirty="0">
                <a:latin typeface="Arial"/>
                <a:cs typeface="Arial"/>
              </a:rPr>
              <a:t>UW HSCER Slide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Bank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9148" y="5914440"/>
            <a:ext cx="3125470" cy="41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15"/>
              </a:lnSpc>
              <a:spcBef>
                <a:spcPts val="100"/>
              </a:spcBef>
            </a:pPr>
            <a:r>
              <a:rPr sz="1400" i="1" dirty="0">
                <a:latin typeface="Arial"/>
                <a:cs typeface="Arial"/>
              </a:rPr>
              <a:t>Source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5" dirty="0">
                <a:latin typeface="Arial"/>
                <a:cs typeface="Arial"/>
              </a:rPr>
              <a:t>CDC/NCHSTP/Division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sz="1400" dirty="0">
                <a:latin typeface="Arial"/>
                <a:cs typeface="Arial"/>
              </a:rPr>
              <a:t>Prevention, STD Clinical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Slides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750" y="1785937"/>
            <a:ext cx="3286125" cy="388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0745" y="417194"/>
            <a:ext cx="3028315" cy="338455"/>
          </a:xfrm>
          <a:custGeom>
            <a:avLst/>
            <a:gdLst/>
            <a:ahLst/>
            <a:cxnLst/>
            <a:rect l="l" t="t" r="r" b="b"/>
            <a:pathLst>
              <a:path w="3028315" h="338455">
                <a:moveTo>
                  <a:pt x="2118868" y="57150"/>
                </a:moveTo>
                <a:lnTo>
                  <a:pt x="2060829" y="57150"/>
                </a:lnTo>
                <a:lnTo>
                  <a:pt x="2060829" y="332613"/>
                </a:lnTo>
                <a:lnTo>
                  <a:pt x="2118868" y="332613"/>
                </a:lnTo>
                <a:lnTo>
                  <a:pt x="2118868" y="57150"/>
                </a:lnTo>
                <a:close/>
              </a:path>
              <a:path w="3028315" h="338455">
                <a:moveTo>
                  <a:pt x="2346960" y="1142"/>
                </a:moveTo>
                <a:lnTo>
                  <a:pt x="2321560" y="1142"/>
                </a:lnTo>
                <a:lnTo>
                  <a:pt x="2191131" y="332613"/>
                </a:lnTo>
                <a:lnTo>
                  <a:pt x="2255647" y="332613"/>
                </a:lnTo>
                <a:lnTo>
                  <a:pt x="2278507" y="266318"/>
                </a:lnTo>
                <a:lnTo>
                  <a:pt x="2452217" y="266318"/>
                </a:lnTo>
                <a:lnTo>
                  <a:pt x="2434573" y="221868"/>
                </a:lnTo>
                <a:lnTo>
                  <a:pt x="2295017" y="221868"/>
                </a:lnTo>
                <a:lnTo>
                  <a:pt x="2334260" y="101091"/>
                </a:lnTo>
                <a:lnTo>
                  <a:pt x="2386633" y="101091"/>
                </a:lnTo>
                <a:lnTo>
                  <a:pt x="2346960" y="1142"/>
                </a:lnTo>
                <a:close/>
              </a:path>
              <a:path w="3028315" h="338455">
                <a:moveTo>
                  <a:pt x="2452217" y="266318"/>
                </a:moveTo>
                <a:lnTo>
                  <a:pt x="2390521" y="266318"/>
                </a:lnTo>
                <a:lnTo>
                  <a:pt x="2414397" y="332613"/>
                </a:lnTo>
                <a:lnTo>
                  <a:pt x="2478532" y="332613"/>
                </a:lnTo>
                <a:lnTo>
                  <a:pt x="2452217" y="266318"/>
                </a:lnTo>
                <a:close/>
              </a:path>
              <a:path w="3028315" h="338455">
                <a:moveTo>
                  <a:pt x="2386633" y="101091"/>
                </a:moveTo>
                <a:lnTo>
                  <a:pt x="2334260" y="101091"/>
                </a:lnTo>
                <a:lnTo>
                  <a:pt x="2373503" y="221868"/>
                </a:lnTo>
                <a:lnTo>
                  <a:pt x="2434573" y="221868"/>
                </a:lnTo>
                <a:lnTo>
                  <a:pt x="2386633" y="101091"/>
                </a:lnTo>
                <a:close/>
              </a:path>
              <a:path w="3028315" h="338455">
                <a:moveTo>
                  <a:pt x="2227580" y="5587"/>
                </a:moveTo>
                <a:lnTo>
                  <a:pt x="1956816" y="5587"/>
                </a:lnTo>
                <a:lnTo>
                  <a:pt x="1956816" y="57150"/>
                </a:lnTo>
                <a:lnTo>
                  <a:pt x="2227580" y="57150"/>
                </a:lnTo>
                <a:lnTo>
                  <a:pt x="2227580" y="5587"/>
                </a:lnTo>
                <a:close/>
              </a:path>
              <a:path w="3028315" h="338455">
                <a:moveTo>
                  <a:pt x="376428" y="1142"/>
                </a:moveTo>
                <a:lnTo>
                  <a:pt x="351028" y="1142"/>
                </a:lnTo>
                <a:lnTo>
                  <a:pt x="220599" y="332613"/>
                </a:lnTo>
                <a:lnTo>
                  <a:pt x="285115" y="332613"/>
                </a:lnTo>
                <a:lnTo>
                  <a:pt x="307975" y="266318"/>
                </a:lnTo>
                <a:lnTo>
                  <a:pt x="481685" y="266318"/>
                </a:lnTo>
                <a:lnTo>
                  <a:pt x="464041" y="221868"/>
                </a:lnTo>
                <a:lnTo>
                  <a:pt x="324485" y="221868"/>
                </a:lnTo>
                <a:lnTo>
                  <a:pt x="363728" y="101091"/>
                </a:lnTo>
                <a:lnTo>
                  <a:pt x="416101" y="101091"/>
                </a:lnTo>
                <a:lnTo>
                  <a:pt x="376428" y="1142"/>
                </a:lnTo>
                <a:close/>
              </a:path>
              <a:path w="3028315" h="338455">
                <a:moveTo>
                  <a:pt x="481685" y="266318"/>
                </a:moveTo>
                <a:lnTo>
                  <a:pt x="419989" y="266318"/>
                </a:lnTo>
                <a:lnTo>
                  <a:pt x="443865" y="332613"/>
                </a:lnTo>
                <a:lnTo>
                  <a:pt x="508000" y="332613"/>
                </a:lnTo>
                <a:lnTo>
                  <a:pt x="481685" y="266318"/>
                </a:lnTo>
                <a:close/>
              </a:path>
              <a:path w="3028315" h="338455">
                <a:moveTo>
                  <a:pt x="632968" y="57150"/>
                </a:moveTo>
                <a:lnTo>
                  <a:pt x="574929" y="57150"/>
                </a:lnTo>
                <a:lnTo>
                  <a:pt x="574929" y="332613"/>
                </a:lnTo>
                <a:lnTo>
                  <a:pt x="632968" y="332613"/>
                </a:lnTo>
                <a:lnTo>
                  <a:pt x="632968" y="57150"/>
                </a:lnTo>
                <a:close/>
              </a:path>
              <a:path w="3028315" h="338455">
                <a:moveTo>
                  <a:pt x="416101" y="101091"/>
                </a:moveTo>
                <a:lnTo>
                  <a:pt x="363728" y="101091"/>
                </a:lnTo>
                <a:lnTo>
                  <a:pt x="402970" y="221868"/>
                </a:lnTo>
                <a:lnTo>
                  <a:pt x="464041" y="221868"/>
                </a:lnTo>
                <a:lnTo>
                  <a:pt x="416101" y="101091"/>
                </a:lnTo>
                <a:close/>
              </a:path>
              <a:path w="3028315" h="338455">
                <a:moveTo>
                  <a:pt x="741680" y="5587"/>
                </a:moveTo>
                <a:lnTo>
                  <a:pt x="470916" y="5587"/>
                </a:lnTo>
                <a:lnTo>
                  <a:pt x="470916" y="57150"/>
                </a:lnTo>
                <a:lnTo>
                  <a:pt x="741680" y="57150"/>
                </a:lnTo>
                <a:lnTo>
                  <a:pt x="741680" y="5587"/>
                </a:lnTo>
                <a:close/>
              </a:path>
              <a:path w="3028315" h="338455">
                <a:moveTo>
                  <a:pt x="3028188" y="5587"/>
                </a:moveTo>
                <a:lnTo>
                  <a:pt x="2819400" y="5587"/>
                </a:lnTo>
                <a:lnTo>
                  <a:pt x="2819400" y="332613"/>
                </a:lnTo>
                <a:lnTo>
                  <a:pt x="3025648" y="332613"/>
                </a:lnTo>
                <a:lnTo>
                  <a:pt x="3025648" y="281050"/>
                </a:lnTo>
                <a:lnTo>
                  <a:pt x="2877439" y="281050"/>
                </a:lnTo>
                <a:lnTo>
                  <a:pt x="2877439" y="183133"/>
                </a:lnTo>
                <a:lnTo>
                  <a:pt x="2985516" y="183133"/>
                </a:lnTo>
                <a:lnTo>
                  <a:pt x="2985516" y="133730"/>
                </a:lnTo>
                <a:lnTo>
                  <a:pt x="2877439" y="133730"/>
                </a:lnTo>
                <a:lnTo>
                  <a:pt x="2877439" y="57150"/>
                </a:lnTo>
                <a:lnTo>
                  <a:pt x="3028188" y="57150"/>
                </a:lnTo>
                <a:lnTo>
                  <a:pt x="3028188" y="5587"/>
                </a:lnTo>
                <a:close/>
              </a:path>
              <a:path w="3028315" h="338455">
                <a:moveTo>
                  <a:pt x="1478788" y="57150"/>
                </a:moveTo>
                <a:lnTo>
                  <a:pt x="1420749" y="57150"/>
                </a:lnTo>
                <a:lnTo>
                  <a:pt x="1420749" y="332613"/>
                </a:lnTo>
                <a:lnTo>
                  <a:pt x="1478788" y="332613"/>
                </a:lnTo>
                <a:lnTo>
                  <a:pt x="1478788" y="57150"/>
                </a:lnTo>
                <a:close/>
              </a:path>
              <a:path w="3028315" h="338455">
                <a:moveTo>
                  <a:pt x="1587500" y="5587"/>
                </a:moveTo>
                <a:lnTo>
                  <a:pt x="1316736" y="5587"/>
                </a:lnTo>
                <a:lnTo>
                  <a:pt x="1316736" y="57150"/>
                </a:lnTo>
                <a:lnTo>
                  <a:pt x="1587500" y="57150"/>
                </a:lnTo>
                <a:lnTo>
                  <a:pt x="1587500" y="5587"/>
                </a:lnTo>
                <a:close/>
              </a:path>
              <a:path w="3028315" h="338455">
                <a:moveTo>
                  <a:pt x="1166320" y="130175"/>
                </a:moveTo>
                <a:lnTo>
                  <a:pt x="1096771" y="130175"/>
                </a:lnTo>
                <a:lnTo>
                  <a:pt x="1255395" y="337184"/>
                </a:lnTo>
                <a:lnTo>
                  <a:pt x="1279144" y="337184"/>
                </a:lnTo>
                <a:lnTo>
                  <a:pt x="1279144" y="202945"/>
                </a:lnTo>
                <a:lnTo>
                  <a:pt x="1223264" y="202945"/>
                </a:lnTo>
                <a:lnTo>
                  <a:pt x="1166320" y="130175"/>
                </a:lnTo>
                <a:close/>
              </a:path>
              <a:path w="3028315" h="338455">
                <a:moveTo>
                  <a:pt x="1068832" y="5587"/>
                </a:moveTo>
                <a:lnTo>
                  <a:pt x="1040892" y="5587"/>
                </a:lnTo>
                <a:lnTo>
                  <a:pt x="1040892" y="332866"/>
                </a:lnTo>
                <a:lnTo>
                  <a:pt x="1096771" y="332866"/>
                </a:lnTo>
                <a:lnTo>
                  <a:pt x="1096771" y="130175"/>
                </a:lnTo>
                <a:lnTo>
                  <a:pt x="1166320" y="130175"/>
                </a:lnTo>
                <a:lnTo>
                  <a:pt x="1068832" y="5587"/>
                </a:lnTo>
                <a:close/>
              </a:path>
              <a:path w="3028315" h="338455">
                <a:moveTo>
                  <a:pt x="1279144" y="5587"/>
                </a:moveTo>
                <a:lnTo>
                  <a:pt x="1223264" y="5587"/>
                </a:lnTo>
                <a:lnTo>
                  <a:pt x="1223264" y="202945"/>
                </a:lnTo>
                <a:lnTo>
                  <a:pt x="1279144" y="202945"/>
                </a:lnTo>
                <a:lnTo>
                  <a:pt x="1279144" y="5587"/>
                </a:lnTo>
                <a:close/>
              </a:path>
              <a:path w="3028315" h="338455">
                <a:moveTo>
                  <a:pt x="989076" y="5587"/>
                </a:moveTo>
                <a:lnTo>
                  <a:pt x="780288" y="5587"/>
                </a:lnTo>
                <a:lnTo>
                  <a:pt x="780288" y="332613"/>
                </a:lnTo>
                <a:lnTo>
                  <a:pt x="986536" y="332613"/>
                </a:lnTo>
                <a:lnTo>
                  <a:pt x="986536" y="281050"/>
                </a:lnTo>
                <a:lnTo>
                  <a:pt x="838327" y="281050"/>
                </a:lnTo>
                <a:lnTo>
                  <a:pt x="838327" y="183133"/>
                </a:lnTo>
                <a:lnTo>
                  <a:pt x="946404" y="183133"/>
                </a:lnTo>
                <a:lnTo>
                  <a:pt x="946404" y="133730"/>
                </a:lnTo>
                <a:lnTo>
                  <a:pt x="838327" y="133730"/>
                </a:lnTo>
                <a:lnTo>
                  <a:pt x="838327" y="57150"/>
                </a:lnTo>
                <a:lnTo>
                  <a:pt x="989076" y="57150"/>
                </a:lnTo>
                <a:lnTo>
                  <a:pt x="989076" y="5587"/>
                </a:lnTo>
                <a:close/>
              </a:path>
              <a:path w="3028315" h="338455">
                <a:moveTo>
                  <a:pt x="58039" y="5587"/>
                </a:moveTo>
                <a:lnTo>
                  <a:pt x="0" y="5587"/>
                </a:lnTo>
                <a:lnTo>
                  <a:pt x="0" y="332613"/>
                </a:lnTo>
                <a:lnTo>
                  <a:pt x="205867" y="332613"/>
                </a:lnTo>
                <a:lnTo>
                  <a:pt x="205867" y="281050"/>
                </a:lnTo>
                <a:lnTo>
                  <a:pt x="58039" y="281050"/>
                </a:lnTo>
                <a:lnTo>
                  <a:pt x="58039" y="5587"/>
                </a:lnTo>
                <a:close/>
              </a:path>
              <a:path w="3028315" h="338455">
                <a:moveTo>
                  <a:pt x="2663063" y="0"/>
                </a:moveTo>
                <a:lnTo>
                  <a:pt x="2594959" y="11826"/>
                </a:lnTo>
                <a:lnTo>
                  <a:pt x="2542286" y="47370"/>
                </a:lnTo>
                <a:lnTo>
                  <a:pt x="2508678" y="101742"/>
                </a:lnTo>
                <a:lnTo>
                  <a:pt x="2497455" y="170306"/>
                </a:lnTo>
                <a:lnTo>
                  <a:pt x="2500026" y="206339"/>
                </a:lnTo>
                <a:lnTo>
                  <a:pt x="2520600" y="267211"/>
                </a:lnTo>
                <a:lnTo>
                  <a:pt x="2561062" y="312269"/>
                </a:lnTo>
                <a:lnTo>
                  <a:pt x="2616791" y="335319"/>
                </a:lnTo>
                <a:lnTo>
                  <a:pt x="2650109" y="338200"/>
                </a:lnTo>
                <a:lnTo>
                  <a:pt x="2666325" y="337607"/>
                </a:lnTo>
                <a:lnTo>
                  <a:pt x="2715260" y="328802"/>
                </a:lnTo>
                <a:lnTo>
                  <a:pt x="2757604" y="310282"/>
                </a:lnTo>
                <a:lnTo>
                  <a:pt x="2768727" y="302259"/>
                </a:lnTo>
                <a:lnTo>
                  <a:pt x="2768727" y="286638"/>
                </a:lnTo>
                <a:lnTo>
                  <a:pt x="2659507" y="286638"/>
                </a:lnTo>
                <a:lnTo>
                  <a:pt x="2637216" y="284686"/>
                </a:lnTo>
                <a:lnTo>
                  <a:pt x="2600017" y="269065"/>
                </a:lnTo>
                <a:lnTo>
                  <a:pt x="2573156" y="238466"/>
                </a:lnTo>
                <a:lnTo>
                  <a:pt x="2559492" y="196746"/>
                </a:lnTo>
                <a:lnTo>
                  <a:pt x="2557780" y="171957"/>
                </a:lnTo>
                <a:lnTo>
                  <a:pt x="2559518" y="145835"/>
                </a:lnTo>
                <a:lnTo>
                  <a:pt x="2573424" y="102020"/>
                </a:lnTo>
                <a:lnTo>
                  <a:pt x="2600856" y="69992"/>
                </a:lnTo>
                <a:lnTo>
                  <a:pt x="2638956" y="53609"/>
                </a:lnTo>
                <a:lnTo>
                  <a:pt x="2661793" y="51562"/>
                </a:lnTo>
                <a:lnTo>
                  <a:pt x="2744544" y="51562"/>
                </a:lnTo>
                <a:lnTo>
                  <a:pt x="2754630" y="32130"/>
                </a:lnTo>
                <a:lnTo>
                  <a:pt x="2734768" y="18109"/>
                </a:lnTo>
                <a:lnTo>
                  <a:pt x="2712894" y="8064"/>
                </a:lnTo>
                <a:lnTo>
                  <a:pt x="2688996" y="2020"/>
                </a:lnTo>
                <a:lnTo>
                  <a:pt x="2663063" y="0"/>
                </a:lnTo>
                <a:close/>
              </a:path>
              <a:path w="3028315" h="338455">
                <a:moveTo>
                  <a:pt x="2768727" y="155828"/>
                </a:moveTo>
                <a:lnTo>
                  <a:pt x="2665349" y="155828"/>
                </a:lnTo>
                <a:lnTo>
                  <a:pt x="2665349" y="205358"/>
                </a:lnTo>
                <a:lnTo>
                  <a:pt x="2710688" y="205358"/>
                </a:lnTo>
                <a:lnTo>
                  <a:pt x="2710688" y="269747"/>
                </a:lnTo>
                <a:lnTo>
                  <a:pt x="2699922" y="277155"/>
                </a:lnTo>
                <a:lnTo>
                  <a:pt x="2687812" y="282432"/>
                </a:lnTo>
                <a:lnTo>
                  <a:pt x="2674344" y="285589"/>
                </a:lnTo>
                <a:lnTo>
                  <a:pt x="2659507" y="286638"/>
                </a:lnTo>
                <a:lnTo>
                  <a:pt x="2768727" y="286638"/>
                </a:lnTo>
                <a:lnTo>
                  <a:pt x="2768727" y="155828"/>
                </a:lnTo>
                <a:close/>
              </a:path>
              <a:path w="3028315" h="338455">
                <a:moveTo>
                  <a:pt x="2744544" y="51562"/>
                </a:moveTo>
                <a:lnTo>
                  <a:pt x="2661793" y="51562"/>
                </a:lnTo>
                <a:lnTo>
                  <a:pt x="2669869" y="52131"/>
                </a:lnTo>
                <a:lnTo>
                  <a:pt x="2678684" y="53832"/>
                </a:lnTo>
                <a:lnTo>
                  <a:pt x="2717260" y="69722"/>
                </a:lnTo>
                <a:lnTo>
                  <a:pt x="2730373" y="78866"/>
                </a:lnTo>
                <a:lnTo>
                  <a:pt x="2744544" y="51562"/>
                </a:lnTo>
                <a:close/>
              </a:path>
              <a:path w="3028315" h="338455">
                <a:moveTo>
                  <a:pt x="1758442" y="262508"/>
                </a:moveTo>
                <a:lnTo>
                  <a:pt x="1736979" y="314578"/>
                </a:lnTo>
                <a:lnTo>
                  <a:pt x="1755933" y="324913"/>
                </a:lnTo>
                <a:lnTo>
                  <a:pt x="1776031" y="332295"/>
                </a:lnTo>
                <a:lnTo>
                  <a:pt x="1797272" y="336724"/>
                </a:lnTo>
                <a:lnTo>
                  <a:pt x="1819656" y="338200"/>
                </a:lnTo>
                <a:lnTo>
                  <a:pt x="1844631" y="336603"/>
                </a:lnTo>
                <a:lnTo>
                  <a:pt x="1886628" y="323788"/>
                </a:lnTo>
                <a:lnTo>
                  <a:pt x="1917344" y="298827"/>
                </a:lnTo>
                <a:lnTo>
                  <a:pt x="1925072" y="286638"/>
                </a:lnTo>
                <a:lnTo>
                  <a:pt x="1826133" y="286638"/>
                </a:lnTo>
                <a:lnTo>
                  <a:pt x="1809394" y="285136"/>
                </a:lnTo>
                <a:lnTo>
                  <a:pt x="1792525" y="280622"/>
                </a:lnTo>
                <a:lnTo>
                  <a:pt x="1775537" y="273083"/>
                </a:lnTo>
                <a:lnTo>
                  <a:pt x="1758442" y="262508"/>
                </a:lnTo>
                <a:close/>
              </a:path>
              <a:path w="3028315" h="338455">
                <a:moveTo>
                  <a:pt x="1836801" y="0"/>
                </a:moveTo>
                <a:lnTo>
                  <a:pt x="1797161" y="6270"/>
                </a:lnTo>
                <a:lnTo>
                  <a:pt x="1753258" y="38326"/>
                </a:lnTo>
                <a:lnTo>
                  <a:pt x="1737614" y="88010"/>
                </a:lnTo>
                <a:lnTo>
                  <a:pt x="1738064" y="97913"/>
                </a:lnTo>
                <a:lnTo>
                  <a:pt x="1753235" y="140604"/>
                </a:lnTo>
                <a:lnTo>
                  <a:pt x="1784032" y="167814"/>
                </a:lnTo>
                <a:lnTo>
                  <a:pt x="1815465" y="185038"/>
                </a:lnTo>
                <a:lnTo>
                  <a:pt x="1832653" y="194232"/>
                </a:lnTo>
                <a:lnTo>
                  <a:pt x="1865121" y="219075"/>
                </a:lnTo>
                <a:lnTo>
                  <a:pt x="1877187" y="250951"/>
                </a:lnTo>
                <a:lnTo>
                  <a:pt x="1873996" y="266547"/>
                </a:lnTo>
                <a:lnTo>
                  <a:pt x="1864423" y="277701"/>
                </a:lnTo>
                <a:lnTo>
                  <a:pt x="1848469" y="284402"/>
                </a:lnTo>
                <a:lnTo>
                  <a:pt x="1826133" y="286638"/>
                </a:lnTo>
                <a:lnTo>
                  <a:pt x="1925072" y="286638"/>
                </a:lnTo>
                <a:lnTo>
                  <a:pt x="1927145" y="283368"/>
                </a:lnTo>
                <a:lnTo>
                  <a:pt x="1933017" y="266148"/>
                </a:lnTo>
                <a:lnTo>
                  <a:pt x="1934971" y="247141"/>
                </a:lnTo>
                <a:lnTo>
                  <a:pt x="1934497" y="236354"/>
                </a:lnTo>
                <a:lnTo>
                  <a:pt x="1923240" y="198393"/>
                </a:lnTo>
                <a:lnTo>
                  <a:pt x="1896925" y="168713"/>
                </a:lnTo>
                <a:lnTo>
                  <a:pt x="1858009" y="146050"/>
                </a:lnTo>
                <a:lnTo>
                  <a:pt x="1830746" y="130972"/>
                </a:lnTo>
                <a:lnTo>
                  <a:pt x="1811258" y="116204"/>
                </a:lnTo>
                <a:lnTo>
                  <a:pt x="1799556" y="101723"/>
                </a:lnTo>
                <a:lnTo>
                  <a:pt x="1795653" y="87502"/>
                </a:lnTo>
                <a:lnTo>
                  <a:pt x="1796343" y="79428"/>
                </a:lnTo>
                <a:lnTo>
                  <a:pt x="1828419" y="50067"/>
                </a:lnTo>
                <a:lnTo>
                  <a:pt x="1837944" y="49402"/>
                </a:lnTo>
                <a:lnTo>
                  <a:pt x="1910166" y="49402"/>
                </a:lnTo>
                <a:lnTo>
                  <a:pt x="1920113" y="21208"/>
                </a:lnTo>
                <a:lnTo>
                  <a:pt x="1904916" y="11947"/>
                </a:lnTo>
                <a:lnTo>
                  <a:pt x="1885981" y="5318"/>
                </a:lnTo>
                <a:lnTo>
                  <a:pt x="1863284" y="1331"/>
                </a:lnTo>
                <a:lnTo>
                  <a:pt x="1836801" y="0"/>
                </a:lnTo>
                <a:close/>
              </a:path>
              <a:path w="3028315" h="338455">
                <a:moveTo>
                  <a:pt x="1910166" y="49402"/>
                </a:moveTo>
                <a:lnTo>
                  <a:pt x="1837944" y="49402"/>
                </a:lnTo>
                <a:lnTo>
                  <a:pt x="1854686" y="50762"/>
                </a:lnTo>
                <a:lnTo>
                  <a:pt x="1871011" y="54848"/>
                </a:lnTo>
                <a:lnTo>
                  <a:pt x="1886932" y="61672"/>
                </a:lnTo>
                <a:lnTo>
                  <a:pt x="1902459" y="71246"/>
                </a:lnTo>
                <a:lnTo>
                  <a:pt x="1910166" y="49402"/>
                </a:lnTo>
                <a:close/>
              </a:path>
            </a:pathLst>
          </a:custGeom>
          <a:solidFill>
            <a:srgbClr val="892D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5763" y="518287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242" y="0"/>
                </a:moveTo>
                <a:lnTo>
                  <a:pt x="0" y="120776"/>
                </a:lnTo>
                <a:lnTo>
                  <a:pt x="78486" y="120776"/>
                </a:lnTo>
                <a:lnTo>
                  <a:pt x="3924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5230" y="518287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243" y="0"/>
                </a:moveTo>
                <a:lnTo>
                  <a:pt x="0" y="120776"/>
                </a:lnTo>
                <a:lnTo>
                  <a:pt x="78485" y="120776"/>
                </a:lnTo>
                <a:lnTo>
                  <a:pt x="3924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40146" y="422783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787" y="0"/>
                </a:lnTo>
                <a:lnTo>
                  <a:pt x="208787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66115" y="128142"/>
                </a:lnTo>
                <a:lnTo>
                  <a:pt x="166115" y="177545"/>
                </a:lnTo>
                <a:lnTo>
                  <a:pt x="58038" y="177545"/>
                </a:lnTo>
                <a:lnTo>
                  <a:pt x="58038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7561" y="422783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5" h="327025">
                <a:moveTo>
                  <a:pt x="0" y="0"/>
                </a:moveTo>
                <a:lnTo>
                  <a:pt x="270763" y="0"/>
                </a:lnTo>
                <a:lnTo>
                  <a:pt x="270763" y="51562"/>
                </a:lnTo>
                <a:lnTo>
                  <a:pt x="162051" y="51562"/>
                </a:lnTo>
                <a:lnTo>
                  <a:pt x="162051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37482" y="422783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5" h="327025">
                <a:moveTo>
                  <a:pt x="0" y="0"/>
                </a:moveTo>
                <a:lnTo>
                  <a:pt x="270763" y="0"/>
                </a:lnTo>
                <a:lnTo>
                  <a:pt x="270763" y="51562"/>
                </a:lnTo>
                <a:lnTo>
                  <a:pt x="162051" y="51562"/>
                </a:lnTo>
                <a:lnTo>
                  <a:pt x="162051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1638" y="422783"/>
            <a:ext cx="238760" cy="332105"/>
          </a:xfrm>
          <a:custGeom>
            <a:avLst/>
            <a:gdLst/>
            <a:ahLst/>
            <a:cxnLst/>
            <a:rect l="l" t="t" r="r" b="b"/>
            <a:pathLst>
              <a:path w="238760" h="332105">
                <a:moveTo>
                  <a:pt x="0" y="0"/>
                </a:moveTo>
                <a:lnTo>
                  <a:pt x="27939" y="0"/>
                </a:lnTo>
                <a:lnTo>
                  <a:pt x="182372" y="197357"/>
                </a:lnTo>
                <a:lnTo>
                  <a:pt x="182372" y="0"/>
                </a:lnTo>
                <a:lnTo>
                  <a:pt x="238251" y="0"/>
                </a:lnTo>
                <a:lnTo>
                  <a:pt x="238251" y="331596"/>
                </a:lnTo>
                <a:lnTo>
                  <a:pt x="214502" y="331596"/>
                </a:lnTo>
                <a:lnTo>
                  <a:pt x="55879" y="124587"/>
                </a:lnTo>
                <a:lnTo>
                  <a:pt x="55879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1034" y="422783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787" y="0"/>
                </a:lnTo>
                <a:lnTo>
                  <a:pt x="208787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66115" y="128142"/>
                </a:lnTo>
                <a:lnTo>
                  <a:pt x="166115" y="177545"/>
                </a:lnTo>
                <a:lnTo>
                  <a:pt x="58038" y="177545"/>
                </a:lnTo>
                <a:lnTo>
                  <a:pt x="58038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1661" y="422783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5" h="327025">
                <a:moveTo>
                  <a:pt x="0" y="0"/>
                </a:moveTo>
                <a:lnTo>
                  <a:pt x="270763" y="0"/>
                </a:lnTo>
                <a:lnTo>
                  <a:pt x="270763" y="51562"/>
                </a:lnTo>
                <a:lnTo>
                  <a:pt x="162051" y="51562"/>
                </a:lnTo>
                <a:lnTo>
                  <a:pt x="162051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20745" y="422783"/>
            <a:ext cx="206375" cy="327025"/>
          </a:xfrm>
          <a:custGeom>
            <a:avLst/>
            <a:gdLst/>
            <a:ahLst/>
            <a:cxnLst/>
            <a:rect l="l" t="t" r="r" b="b"/>
            <a:pathLst>
              <a:path w="206375" h="327025">
                <a:moveTo>
                  <a:pt x="0" y="0"/>
                </a:moveTo>
                <a:lnTo>
                  <a:pt x="58039" y="0"/>
                </a:lnTo>
                <a:lnTo>
                  <a:pt x="58039" y="275463"/>
                </a:lnTo>
                <a:lnTo>
                  <a:pt x="205867" y="275463"/>
                </a:lnTo>
                <a:lnTo>
                  <a:pt x="205867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1877" y="418337"/>
            <a:ext cx="287655" cy="331470"/>
          </a:xfrm>
          <a:custGeom>
            <a:avLst/>
            <a:gdLst/>
            <a:ahLst/>
            <a:cxnLst/>
            <a:rect l="l" t="t" r="r" b="b"/>
            <a:pathLst>
              <a:path w="287654" h="331470">
                <a:moveTo>
                  <a:pt x="130428" y="0"/>
                </a:moveTo>
                <a:lnTo>
                  <a:pt x="155828" y="0"/>
                </a:lnTo>
                <a:lnTo>
                  <a:pt x="287400" y="331470"/>
                </a:lnTo>
                <a:lnTo>
                  <a:pt x="223265" y="331470"/>
                </a:lnTo>
                <a:lnTo>
                  <a:pt x="199389" y="265175"/>
                </a:lnTo>
                <a:lnTo>
                  <a:pt x="87375" y="265175"/>
                </a:lnTo>
                <a:lnTo>
                  <a:pt x="64515" y="331470"/>
                </a:lnTo>
                <a:lnTo>
                  <a:pt x="0" y="331470"/>
                </a:lnTo>
                <a:lnTo>
                  <a:pt x="1304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1345" y="418337"/>
            <a:ext cx="287655" cy="331470"/>
          </a:xfrm>
          <a:custGeom>
            <a:avLst/>
            <a:gdLst/>
            <a:ahLst/>
            <a:cxnLst/>
            <a:rect l="l" t="t" r="r" b="b"/>
            <a:pathLst>
              <a:path w="287654" h="331470">
                <a:moveTo>
                  <a:pt x="130429" y="0"/>
                </a:moveTo>
                <a:lnTo>
                  <a:pt x="155829" y="0"/>
                </a:lnTo>
                <a:lnTo>
                  <a:pt x="287401" y="331470"/>
                </a:lnTo>
                <a:lnTo>
                  <a:pt x="223266" y="331470"/>
                </a:lnTo>
                <a:lnTo>
                  <a:pt x="199390" y="265175"/>
                </a:lnTo>
                <a:lnTo>
                  <a:pt x="87375" y="265175"/>
                </a:lnTo>
                <a:lnTo>
                  <a:pt x="64516" y="331470"/>
                </a:lnTo>
                <a:lnTo>
                  <a:pt x="0" y="331470"/>
                </a:lnTo>
                <a:lnTo>
                  <a:pt x="1304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8201" y="417194"/>
            <a:ext cx="271780" cy="338455"/>
          </a:xfrm>
          <a:custGeom>
            <a:avLst/>
            <a:gdLst/>
            <a:ahLst/>
            <a:cxnLst/>
            <a:rect l="l" t="t" r="r" b="b"/>
            <a:pathLst>
              <a:path w="271779" h="338455">
                <a:moveTo>
                  <a:pt x="165608" y="0"/>
                </a:moveTo>
                <a:lnTo>
                  <a:pt x="191541" y="2020"/>
                </a:lnTo>
                <a:lnTo>
                  <a:pt x="215439" y="8064"/>
                </a:lnTo>
                <a:lnTo>
                  <a:pt x="237313" y="18109"/>
                </a:lnTo>
                <a:lnTo>
                  <a:pt x="257175" y="32130"/>
                </a:lnTo>
                <a:lnTo>
                  <a:pt x="232918" y="78866"/>
                </a:lnTo>
                <a:lnTo>
                  <a:pt x="227064" y="74294"/>
                </a:lnTo>
                <a:lnTo>
                  <a:pt x="219805" y="69722"/>
                </a:lnTo>
                <a:lnTo>
                  <a:pt x="181228" y="53832"/>
                </a:lnTo>
                <a:lnTo>
                  <a:pt x="164337" y="51562"/>
                </a:lnTo>
                <a:lnTo>
                  <a:pt x="141501" y="53609"/>
                </a:lnTo>
                <a:lnTo>
                  <a:pt x="103401" y="69992"/>
                </a:lnTo>
                <a:lnTo>
                  <a:pt x="75969" y="102020"/>
                </a:lnTo>
                <a:lnTo>
                  <a:pt x="62063" y="145835"/>
                </a:lnTo>
                <a:lnTo>
                  <a:pt x="60325" y="171957"/>
                </a:lnTo>
                <a:lnTo>
                  <a:pt x="62037" y="196746"/>
                </a:lnTo>
                <a:lnTo>
                  <a:pt x="75701" y="238466"/>
                </a:lnTo>
                <a:lnTo>
                  <a:pt x="102562" y="269065"/>
                </a:lnTo>
                <a:lnTo>
                  <a:pt x="139761" y="284686"/>
                </a:lnTo>
                <a:lnTo>
                  <a:pt x="162051" y="286638"/>
                </a:lnTo>
                <a:lnTo>
                  <a:pt x="176889" y="285589"/>
                </a:lnTo>
                <a:lnTo>
                  <a:pt x="213233" y="269747"/>
                </a:lnTo>
                <a:lnTo>
                  <a:pt x="213233" y="205358"/>
                </a:lnTo>
                <a:lnTo>
                  <a:pt x="167894" y="205358"/>
                </a:lnTo>
                <a:lnTo>
                  <a:pt x="167894" y="155828"/>
                </a:lnTo>
                <a:lnTo>
                  <a:pt x="271272" y="155828"/>
                </a:lnTo>
                <a:lnTo>
                  <a:pt x="271272" y="302259"/>
                </a:lnTo>
                <a:lnTo>
                  <a:pt x="233427" y="323566"/>
                </a:lnTo>
                <a:lnTo>
                  <a:pt x="185134" y="335835"/>
                </a:lnTo>
                <a:lnTo>
                  <a:pt x="152653" y="338200"/>
                </a:lnTo>
                <a:lnTo>
                  <a:pt x="119336" y="335319"/>
                </a:lnTo>
                <a:lnTo>
                  <a:pt x="63607" y="312269"/>
                </a:lnTo>
                <a:lnTo>
                  <a:pt x="23145" y="267211"/>
                </a:lnTo>
                <a:lnTo>
                  <a:pt x="2571" y="206339"/>
                </a:lnTo>
                <a:lnTo>
                  <a:pt x="0" y="170306"/>
                </a:lnTo>
                <a:lnTo>
                  <a:pt x="2807" y="134256"/>
                </a:lnTo>
                <a:lnTo>
                  <a:pt x="25235" y="72776"/>
                </a:lnTo>
                <a:lnTo>
                  <a:pt x="69238" y="26628"/>
                </a:lnTo>
                <a:lnTo>
                  <a:pt x="129627" y="2954"/>
                </a:lnTo>
                <a:lnTo>
                  <a:pt x="1656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7725" y="417194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822" y="0"/>
                </a:moveTo>
                <a:lnTo>
                  <a:pt x="126305" y="1331"/>
                </a:lnTo>
                <a:lnTo>
                  <a:pt x="149002" y="5318"/>
                </a:lnTo>
                <a:lnTo>
                  <a:pt x="167937" y="11947"/>
                </a:lnTo>
                <a:lnTo>
                  <a:pt x="183134" y="21208"/>
                </a:lnTo>
                <a:lnTo>
                  <a:pt x="165480" y="71246"/>
                </a:lnTo>
                <a:lnTo>
                  <a:pt x="149953" y="61672"/>
                </a:lnTo>
                <a:lnTo>
                  <a:pt x="134032" y="54848"/>
                </a:lnTo>
                <a:lnTo>
                  <a:pt x="117707" y="50762"/>
                </a:lnTo>
                <a:lnTo>
                  <a:pt x="100964" y="49402"/>
                </a:lnTo>
                <a:lnTo>
                  <a:pt x="91439" y="50067"/>
                </a:lnTo>
                <a:lnTo>
                  <a:pt x="59364" y="79428"/>
                </a:lnTo>
                <a:lnTo>
                  <a:pt x="58674" y="87502"/>
                </a:lnTo>
                <a:lnTo>
                  <a:pt x="62577" y="101723"/>
                </a:lnTo>
                <a:lnTo>
                  <a:pt x="74279" y="116204"/>
                </a:lnTo>
                <a:lnTo>
                  <a:pt x="93767" y="130972"/>
                </a:lnTo>
                <a:lnTo>
                  <a:pt x="121030" y="146050"/>
                </a:lnTo>
                <a:lnTo>
                  <a:pt x="136272" y="153906"/>
                </a:lnTo>
                <a:lnTo>
                  <a:pt x="149240" y="161464"/>
                </a:lnTo>
                <a:lnTo>
                  <a:pt x="181165" y="190245"/>
                </a:lnTo>
                <a:lnTo>
                  <a:pt x="196103" y="226091"/>
                </a:lnTo>
                <a:lnTo>
                  <a:pt x="197992" y="247141"/>
                </a:lnTo>
                <a:lnTo>
                  <a:pt x="196038" y="266148"/>
                </a:lnTo>
                <a:lnTo>
                  <a:pt x="166624" y="312546"/>
                </a:lnTo>
                <a:lnTo>
                  <a:pt x="129984" y="331803"/>
                </a:lnTo>
                <a:lnTo>
                  <a:pt x="82676" y="338200"/>
                </a:lnTo>
                <a:lnTo>
                  <a:pt x="60293" y="336724"/>
                </a:lnTo>
                <a:lnTo>
                  <a:pt x="39052" y="332295"/>
                </a:lnTo>
                <a:lnTo>
                  <a:pt x="18954" y="324913"/>
                </a:lnTo>
                <a:lnTo>
                  <a:pt x="0" y="314578"/>
                </a:lnTo>
                <a:lnTo>
                  <a:pt x="21462" y="262508"/>
                </a:lnTo>
                <a:lnTo>
                  <a:pt x="38558" y="273083"/>
                </a:lnTo>
                <a:lnTo>
                  <a:pt x="55546" y="280622"/>
                </a:lnTo>
                <a:lnTo>
                  <a:pt x="72415" y="285136"/>
                </a:lnTo>
                <a:lnTo>
                  <a:pt x="89153" y="286638"/>
                </a:lnTo>
                <a:lnTo>
                  <a:pt x="111490" y="284402"/>
                </a:lnTo>
                <a:lnTo>
                  <a:pt x="127444" y="277701"/>
                </a:lnTo>
                <a:lnTo>
                  <a:pt x="137017" y="266547"/>
                </a:lnTo>
                <a:lnTo>
                  <a:pt x="140208" y="250951"/>
                </a:lnTo>
                <a:lnTo>
                  <a:pt x="139447" y="242667"/>
                </a:lnTo>
                <a:lnTo>
                  <a:pt x="109696" y="202961"/>
                </a:lnTo>
                <a:lnTo>
                  <a:pt x="61245" y="176016"/>
                </a:lnTo>
                <a:lnTo>
                  <a:pt x="47053" y="167814"/>
                </a:lnTo>
                <a:lnTo>
                  <a:pt x="16256" y="140604"/>
                </a:lnTo>
                <a:lnTo>
                  <a:pt x="1085" y="97913"/>
                </a:lnTo>
                <a:lnTo>
                  <a:pt x="635" y="88010"/>
                </a:lnTo>
                <a:lnTo>
                  <a:pt x="2373" y="69846"/>
                </a:lnTo>
                <a:lnTo>
                  <a:pt x="28448" y="25018"/>
                </a:lnTo>
                <a:lnTo>
                  <a:pt x="79007" y="1569"/>
                </a:lnTo>
                <a:lnTo>
                  <a:pt x="9982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889" y="3963415"/>
            <a:ext cx="136905" cy="311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0889" y="3963415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59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2" y="0"/>
                </a:lnTo>
                <a:lnTo>
                  <a:pt x="114172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5" y="22859"/>
                </a:lnTo>
                <a:lnTo>
                  <a:pt x="136905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2" y="311022"/>
                </a:lnTo>
                <a:lnTo>
                  <a:pt x="22732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95591" y="3446526"/>
            <a:ext cx="551941" cy="620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5591" y="3446526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261"/>
                </a:moveTo>
                <a:lnTo>
                  <a:pt x="3612" y="259911"/>
                </a:lnTo>
                <a:lnTo>
                  <a:pt x="14070" y="212157"/>
                </a:lnTo>
                <a:lnTo>
                  <a:pt x="30806" y="167635"/>
                </a:lnTo>
                <a:lnTo>
                  <a:pt x="53250" y="126982"/>
                </a:lnTo>
                <a:lnTo>
                  <a:pt x="80835" y="90836"/>
                </a:lnTo>
                <a:lnTo>
                  <a:pt x="112992" y="59834"/>
                </a:lnTo>
                <a:lnTo>
                  <a:pt x="149152" y="34612"/>
                </a:lnTo>
                <a:lnTo>
                  <a:pt x="188748" y="15807"/>
                </a:lnTo>
                <a:lnTo>
                  <a:pt x="231210" y="4058"/>
                </a:lnTo>
                <a:lnTo>
                  <a:pt x="275970" y="0"/>
                </a:lnTo>
                <a:lnTo>
                  <a:pt x="320731" y="4058"/>
                </a:lnTo>
                <a:lnTo>
                  <a:pt x="363193" y="15807"/>
                </a:lnTo>
                <a:lnTo>
                  <a:pt x="402789" y="34612"/>
                </a:lnTo>
                <a:lnTo>
                  <a:pt x="438949" y="59834"/>
                </a:lnTo>
                <a:lnTo>
                  <a:pt x="471106" y="90836"/>
                </a:lnTo>
                <a:lnTo>
                  <a:pt x="498691" y="126982"/>
                </a:lnTo>
                <a:lnTo>
                  <a:pt x="521135" y="167635"/>
                </a:lnTo>
                <a:lnTo>
                  <a:pt x="537871" y="212157"/>
                </a:lnTo>
                <a:lnTo>
                  <a:pt x="548329" y="259911"/>
                </a:lnTo>
                <a:lnTo>
                  <a:pt x="551941" y="310261"/>
                </a:lnTo>
                <a:lnTo>
                  <a:pt x="548329" y="360610"/>
                </a:lnTo>
                <a:lnTo>
                  <a:pt x="537871" y="408364"/>
                </a:lnTo>
                <a:lnTo>
                  <a:pt x="521135" y="452886"/>
                </a:lnTo>
                <a:lnTo>
                  <a:pt x="498691" y="493539"/>
                </a:lnTo>
                <a:lnTo>
                  <a:pt x="471106" y="529685"/>
                </a:lnTo>
                <a:lnTo>
                  <a:pt x="438949" y="560687"/>
                </a:lnTo>
                <a:lnTo>
                  <a:pt x="402789" y="585909"/>
                </a:lnTo>
                <a:lnTo>
                  <a:pt x="363193" y="604714"/>
                </a:lnTo>
                <a:lnTo>
                  <a:pt x="320731" y="616463"/>
                </a:lnTo>
                <a:lnTo>
                  <a:pt x="275970" y="620522"/>
                </a:lnTo>
                <a:lnTo>
                  <a:pt x="231210" y="616463"/>
                </a:lnTo>
                <a:lnTo>
                  <a:pt x="188748" y="604714"/>
                </a:lnTo>
                <a:lnTo>
                  <a:pt x="149152" y="585909"/>
                </a:lnTo>
                <a:lnTo>
                  <a:pt x="112992" y="560687"/>
                </a:lnTo>
                <a:lnTo>
                  <a:pt x="80835" y="529685"/>
                </a:lnTo>
                <a:lnTo>
                  <a:pt x="53250" y="493539"/>
                </a:lnTo>
                <a:lnTo>
                  <a:pt x="30806" y="452886"/>
                </a:lnTo>
                <a:lnTo>
                  <a:pt x="14070" y="408364"/>
                </a:lnTo>
                <a:lnTo>
                  <a:pt x="3612" y="360610"/>
                </a:lnTo>
                <a:lnTo>
                  <a:pt x="0" y="31026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25741" y="4998846"/>
            <a:ext cx="368807" cy="806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25741" y="4998846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0" y="806640"/>
                </a:moveTo>
                <a:lnTo>
                  <a:pt x="178688" y="0"/>
                </a:lnTo>
                <a:lnTo>
                  <a:pt x="368807" y="0"/>
                </a:lnTo>
                <a:lnTo>
                  <a:pt x="190245" y="806640"/>
                </a:lnTo>
                <a:lnTo>
                  <a:pt x="0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9882" y="4998846"/>
            <a:ext cx="368808" cy="806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99882" y="4998846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368808" y="806640"/>
                </a:moveTo>
                <a:lnTo>
                  <a:pt x="190246" y="0"/>
                </a:lnTo>
                <a:lnTo>
                  <a:pt x="0" y="0"/>
                </a:lnTo>
                <a:lnTo>
                  <a:pt x="178689" y="806640"/>
                </a:lnTo>
                <a:lnTo>
                  <a:pt x="368808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5200" y="4128134"/>
            <a:ext cx="758825" cy="10908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5200" y="4128134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78445" y="4128134"/>
            <a:ext cx="598043" cy="6135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8445" y="4128134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3" y="99694"/>
                </a:lnTo>
                <a:lnTo>
                  <a:pt x="598043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5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6308" y="3956177"/>
            <a:ext cx="137579" cy="311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6308" y="3956177"/>
            <a:ext cx="137795" cy="311785"/>
          </a:xfrm>
          <a:custGeom>
            <a:avLst/>
            <a:gdLst/>
            <a:ahLst/>
            <a:cxnLst/>
            <a:rect l="l" t="t" r="r" b="b"/>
            <a:pathLst>
              <a:path w="137795" h="311785">
                <a:moveTo>
                  <a:pt x="0" y="22987"/>
                </a:moveTo>
                <a:lnTo>
                  <a:pt x="1801" y="14037"/>
                </a:lnTo>
                <a:lnTo>
                  <a:pt x="6713" y="6731"/>
                </a:lnTo>
                <a:lnTo>
                  <a:pt x="13999" y="1805"/>
                </a:lnTo>
                <a:lnTo>
                  <a:pt x="22923" y="0"/>
                </a:lnTo>
                <a:lnTo>
                  <a:pt x="114642" y="0"/>
                </a:lnTo>
                <a:lnTo>
                  <a:pt x="123573" y="1805"/>
                </a:lnTo>
                <a:lnTo>
                  <a:pt x="130863" y="6731"/>
                </a:lnTo>
                <a:lnTo>
                  <a:pt x="135777" y="14037"/>
                </a:lnTo>
                <a:lnTo>
                  <a:pt x="137579" y="22987"/>
                </a:lnTo>
                <a:lnTo>
                  <a:pt x="137579" y="288544"/>
                </a:lnTo>
                <a:lnTo>
                  <a:pt x="135777" y="297473"/>
                </a:lnTo>
                <a:lnTo>
                  <a:pt x="130863" y="304736"/>
                </a:lnTo>
                <a:lnTo>
                  <a:pt x="123573" y="309618"/>
                </a:lnTo>
                <a:lnTo>
                  <a:pt x="114642" y="311404"/>
                </a:lnTo>
                <a:lnTo>
                  <a:pt x="22923" y="311404"/>
                </a:lnTo>
                <a:lnTo>
                  <a:pt x="13999" y="309618"/>
                </a:lnTo>
                <a:lnTo>
                  <a:pt x="6713" y="304736"/>
                </a:lnTo>
                <a:lnTo>
                  <a:pt x="1801" y="297473"/>
                </a:lnTo>
                <a:lnTo>
                  <a:pt x="0" y="288544"/>
                </a:lnTo>
                <a:lnTo>
                  <a:pt x="0" y="229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0083" y="3438525"/>
            <a:ext cx="554304" cy="6215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0083" y="3438525"/>
            <a:ext cx="554355" cy="621665"/>
          </a:xfrm>
          <a:custGeom>
            <a:avLst/>
            <a:gdLst/>
            <a:ahLst/>
            <a:cxnLst/>
            <a:rect l="l" t="t" r="r" b="b"/>
            <a:pathLst>
              <a:path w="554355" h="621664">
                <a:moveTo>
                  <a:pt x="0" y="310769"/>
                </a:moveTo>
                <a:lnTo>
                  <a:pt x="3627" y="260343"/>
                </a:lnTo>
                <a:lnTo>
                  <a:pt x="14130" y="212514"/>
                </a:lnTo>
                <a:lnTo>
                  <a:pt x="30936" y="167921"/>
                </a:lnTo>
                <a:lnTo>
                  <a:pt x="53476" y="127202"/>
                </a:lnTo>
                <a:lnTo>
                  <a:pt x="81178" y="90995"/>
                </a:lnTo>
                <a:lnTo>
                  <a:pt x="113472" y="59939"/>
                </a:lnTo>
                <a:lnTo>
                  <a:pt x="149787" y="34674"/>
                </a:lnTo>
                <a:lnTo>
                  <a:pt x="189553" y="15836"/>
                </a:lnTo>
                <a:lnTo>
                  <a:pt x="232198" y="4065"/>
                </a:lnTo>
                <a:lnTo>
                  <a:pt x="277152" y="0"/>
                </a:lnTo>
                <a:lnTo>
                  <a:pt x="322109" y="4065"/>
                </a:lnTo>
                <a:lnTo>
                  <a:pt x="364755" y="15836"/>
                </a:lnTo>
                <a:lnTo>
                  <a:pt x="404522" y="34674"/>
                </a:lnTo>
                <a:lnTo>
                  <a:pt x="440837" y="59939"/>
                </a:lnTo>
                <a:lnTo>
                  <a:pt x="473130" y="90995"/>
                </a:lnTo>
                <a:lnTo>
                  <a:pt x="500831" y="127202"/>
                </a:lnTo>
                <a:lnTo>
                  <a:pt x="523370" y="167921"/>
                </a:lnTo>
                <a:lnTo>
                  <a:pt x="540175" y="212514"/>
                </a:lnTo>
                <a:lnTo>
                  <a:pt x="550676" y="260343"/>
                </a:lnTo>
                <a:lnTo>
                  <a:pt x="554304" y="310769"/>
                </a:lnTo>
                <a:lnTo>
                  <a:pt x="550676" y="361163"/>
                </a:lnTo>
                <a:lnTo>
                  <a:pt x="540175" y="408974"/>
                </a:lnTo>
                <a:lnTo>
                  <a:pt x="523370" y="453560"/>
                </a:lnTo>
                <a:lnTo>
                  <a:pt x="500831" y="494280"/>
                </a:lnTo>
                <a:lnTo>
                  <a:pt x="473130" y="530494"/>
                </a:lnTo>
                <a:lnTo>
                  <a:pt x="440837" y="561561"/>
                </a:lnTo>
                <a:lnTo>
                  <a:pt x="404522" y="586839"/>
                </a:lnTo>
                <a:lnTo>
                  <a:pt x="364755" y="605689"/>
                </a:lnTo>
                <a:lnTo>
                  <a:pt x="322109" y="617469"/>
                </a:lnTo>
                <a:lnTo>
                  <a:pt x="277152" y="621538"/>
                </a:lnTo>
                <a:lnTo>
                  <a:pt x="232198" y="617469"/>
                </a:lnTo>
                <a:lnTo>
                  <a:pt x="189553" y="605689"/>
                </a:lnTo>
                <a:lnTo>
                  <a:pt x="149787" y="586839"/>
                </a:lnTo>
                <a:lnTo>
                  <a:pt x="113472" y="561561"/>
                </a:lnTo>
                <a:lnTo>
                  <a:pt x="81178" y="530494"/>
                </a:lnTo>
                <a:lnTo>
                  <a:pt x="53476" y="494280"/>
                </a:lnTo>
                <a:lnTo>
                  <a:pt x="30936" y="453560"/>
                </a:lnTo>
                <a:lnTo>
                  <a:pt x="14130" y="408974"/>
                </a:lnTo>
                <a:lnTo>
                  <a:pt x="3627" y="361163"/>
                </a:lnTo>
                <a:lnTo>
                  <a:pt x="0" y="3107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9966" y="4992878"/>
            <a:ext cx="370420" cy="8078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9966" y="4992878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40" h="808354">
                <a:moveTo>
                  <a:pt x="0" y="807847"/>
                </a:moveTo>
                <a:lnTo>
                  <a:pt x="179438" y="0"/>
                </a:lnTo>
                <a:lnTo>
                  <a:pt x="370420" y="0"/>
                </a:lnTo>
                <a:lnTo>
                  <a:pt x="190995" y="807847"/>
                </a:lnTo>
                <a:lnTo>
                  <a:pt x="0" y="80784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5683" y="4992878"/>
            <a:ext cx="370408" cy="8078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5683" y="4992878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40" h="808354">
                <a:moveTo>
                  <a:pt x="370408" y="807847"/>
                </a:moveTo>
                <a:lnTo>
                  <a:pt x="190982" y="0"/>
                </a:lnTo>
                <a:lnTo>
                  <a:pt x="0" y="0"/>
                </a:lnTo>
                <a:lnTo>
                  <a:pt x="179425" y="807847"/>
                </a:lnTo>
                <a:lnTo>
                  <a:pt x="370408" y="80784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9387" y="4121150"/>
            <a:ext cx="762000" cy="1092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9387" y="4121150"/>
            <a:ext cx="762000" cy="1092200"/>
          </a:xfrm>
          <a:custGeom>
            <a:avLst/>
            <a:gdLst/>
            <a:ahLst/>
            <a:cxnLst/>
            <a:rect l="l" t="t" r="r" b="b"/>
            <a:pathLst>
              <a:path w="762000" h="1092200">
                <a:moveTo>
                  <a:pt x="0" y="1092200"/>
                </a:moveTo>
                <a:lnTo>
                  <a:pt x="381000" y="0"/>
                </a:lnTo>
                <a:lnTo>
                  <a:pt x="762000" y="1092200"/>
                </a:lnTo>
                <a:lnTo>
                  <a:pt x="0" y="1092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2887" y="4121150"/>
            <a:ext cx="600608" cy="6144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2887" y="4121150"/>
            <a:ext cx="600710" cy="614680"/>
          </a:xfrm>
          <a:custGeom>
            <a:avLst/>
            <a:gdLst/>
            <a:ahLst/>
            <a:cxnLst/>
            <a:rect l="l" t="t" r="r" b="b"/>
            <a:pathLst>
              <a:path w="600710" h="614679">
                <a:moveTo>
                  <a:pt x="0" y="100075"/>
                </a:moveTo>
                <a:lnTo>
                  <a:pt x="7866" y="61132"/>
                </a:lnTo>
                <a:lnTo>
                  <a:pt x="29319" y="29321"/>
                </a:lnTo>
                <a:lnTo>
                  <a:pt x="61137" y="7868"/>
                </a:lnTo>
                <a:lnTo>
                  <a:pt x="100101" y="0"/>
                </a:lnTo>
                <a:lnTo>
                  <a:pt x="500506" y="0"/>
                </a:lnTo>
                <a:lnTo>
                  <a:pt x="539470" y="7868"/>
                </a:lnTo>
                <a:lnTo>
                  <a:pt x="571288" y="29321"/>
                </a:lnTo>
                <a:lnTo>
                  <a:pt x="592741" y="61132"/>
                </a:lnTo>
                <a:lnTo>
                  <a:pt x="600608" y="100075"/>
                </a:lnTo>
                <a:lnTo>
                  <a:pt x="600608" y="514223"/>
                </a:lnTo>
                <a:lnTo>
                  <a:pt x="592741" y="553239"/>
                </a:lnTo>
                <a:lnTo>
                  <a:pt x="571288" y="585088"/>
                </a:lnTo>
                <a:lnTo>
                  <a:pt x="539470" y="606555"/>
                </a:lnTo>
                <a:lnTo>
                  <a:pt x="500506" y="614426"/>
                </a:lnTo>
                <a:lnTo>
                  <a:pt x="100101" y="614426"/>
                </a:lnTo>
                <a:lnTo>
                  <a:pt x="61137" y="606555"/>
                </a:lnTo>
                <a:lnTo>
                  <a:pt x="29319" y="585088"/>
                </a:lnTo>
                <a:lnTo>
                  <a:pt x="7866" y="553239"/>
                </a:lnTo>
                <a:lnTo>
                  <a:pt x="0" y="514223"/>
                </a:lnTo>
                <a:lnTo>
                  <a:pt x="0" y="1000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33387" y="4394200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1359" y="296291"/>
                </a:moveTo>
                <a:lnTo>
                  <a:pt x="90728" y="296291"/>
                </a:lnTo>
                <a:lnTo>
                  <a:pt x="99783" y="409575"/>
                </a:lnTo>
                <a:lnTo>
                  <a:pt x="121359" y="296291"/>
                </a:lnTo>
                <a:close/>
              </a:path>
              <a:path w="254000" h="409575">
                <a:moveTo>
                  <a:pt x="164052" y="283210"/>
                </a:moveTo>
                <a:lnTo>
                  <a:pt x="123850" y="283210"/>
                </a:lnTo>
                <a:lnTo>
                  <a:pt x="155778" y="374269"/>
                </a:lnTo>
                <a:lnTo>
                  <a:pt x="164052" y="283210"/>
                </a:lnTo>
                <a:close/>
              </a:path>
              <a:path w="254000" h="409575">
                <a:moveTo>
                  <a:pt x="202527" y="274193"/>
                </a:moveTo>
                <a:lnTo>
                  <a:pt x="164871" y="274193"/>
                </a:lnTo>
                <a:lnTo>
                  <a:pt x="213372" y="343154"/>
                </a:lnTo>
                <a:lnTo>
                  <a:pt x="202527" y="274193"/>
                </a:lnTo>
                <a:close/>
              </a:path>
              <a:path w="254000" h="409575">
                <a:moveTo>
                  <a:pt x="200969" y="264287"/>
                </a:moveTo>
                <a:lnTo>
                  <a:pt x="66636" y="264287"/>
                </a:lnTo>
                <a:lnTo>
                  <a:pt x="55994" y="334010"/>
                </a:lnTo>
                <a:lnTo>
                  <a:pt x="90728" y="296291"/>
                </a:lnTo>
                <a:lnTo>
                  <a:pt x="121359" y="296291"/>
                </a:lnTo>
                <a:lnTo>
                  <a:pt x="123850" y="283210"/>
                </a:lnTo>
                <a:lnTo>
                  <a:pt x="164052" y="283210"/>
                </a:lnTo>
                <a:lnTo>
                  <a:pt x="164871" y="274193"/>
                </a:lnTo>
                <a:lnTo>
                  <a:pt x="202527" y="274193"/>
                </a:lnTo>
                <a:lnTo>
                  <a:pt x="200969" y="264287"/>
                </a:lnTo>
                <a:close/>
              </a:path>
              <a:path w="254000" h="409575">
                <a:moveTo>
                  <a:pt x="4356" y="43561"/>
                </a:moveTo>
                <a:lnTo>
                  <a:pt x="54406" y="144399"/>
                </a:lnTo>
                <a:lnTo>
                  <a:pt x="0" y="163322"/>
                </a:lnTo>
                <a:lnTo>
                  <a:pt x="43764" y="223266"/>
                </a:lnTo>
                <a:lnTo>
                  <a:pt x="1587" y="276606"/>
                </a:lnTo>
                <a:lnTo>
                  <a:pt x="66636" y="264287"/>
                </a:lnTo>
                <a:lnTo>
                  <a:pt x="200969" y="264287"/>
                </a:lnTo>
                <a:lnTo>
                  <a:pt x="197993" y="245363"/>
                </a:lnTo>
                <a:lnTo>
                  <a:pt x="248186" y="245363"/>
                </a:lnTo>
                <a:lnTo>
                  <a:pt x="207048" y="198627"/>
                </a:lnTo>
                <a:lnTo>
                  <a:pt x="248081" y="154305"/>
                </a:lnTo>
                <a:lnTo>
                  <a:pt x="196405" y="138683"/>
                </a:lnTo>
                <a:lnTo>
                  <a:pt x="203262" y="119887"/>
                </a:lnTo>
                <a:lnTo>
                  <a:pt x="85979" y="119887"/>
                </a:lnTo>
                <a:lnTo>
                  <a:pt x="4356" y="43561"/>
                </a:lnTo>
                <a:close/>
              </a:path>
              <a:path w="254000" h="409575">
                <a:moveTo>
                  <a:pt x="248186" y="245363"/>
                </a:moveTo>
                <a:lnTo>
                  <a:pt x="197993" y="245363"/>
                </a:lnTo>
                <a:lnTo>
                  <a:pt x="254000" y="251968"/>
                </a:lnTo>
                <a:lnTo>
                  <a:pt x="248186" y="245363"/>
                </a:lnTo>
                <a:close/>
              </a:path>
              <a:path w="254000" h="409575">
                <a:moveTo>
                  <a:pt x="98209" y="43561"/>
                </a:moveTo>
                <a:lnTo>
                  <a:pt x="85979" y="119887"/>
                </a:lnTo>
                <a:lnTo>
                  <a:pt x="203262" y="119887"/>
                </a:lnTo>
                <a:lnTo>
                  <a:pt x="206875" y="109981"/>
                </a:lnTo>
                <a:lnTo>
                  <a:pt x="127000" y="109981"/>
                </a:lnTo>
                <a:lnTo>
                  <a:pt x="98209" y="43561"/>
                </a:lnTo>
                <a:close/>
              </a:path>
              <a:path w="254000" h="409575">
                <a:moveTo>
                  <a:pt x="170764" y="0"/>
                </a:moveTo>
                <a:lnTo>
                  <a:pt x="127000" y="109981"/>
                </a:lnTo>
                <a:lnTo>
                  <a:pt x="206875" y="109981"/>
                </a:lnTo>
                <a:lnTo>
                  <a:pt x="210164" y="100964"/>
                </a:lnTo>
                <a:lnTo>
                  <a:pt x="166458" y="100964"/>
                </a:lnTo>
                <a:lnTo>
                  <a:pt x="170764" y="0"/>
                </a:lnTo>
                <a:close/>
              </a:path>
              <a:path w="254000" h="409575">
                <a:moveTo>
                  <a:pt x="216141" y="84581"/>
                </a:moveTo>
                <a:lnTo>
                  <a:pt x="166458" y="100964"/>
                </a:lnTo>
                <a:lnTo>
                  <a:pt x="210164" y="100964"/>
                </a:lnTo>
                <a:lnTo>
                  <a:pt x="216141" y="8458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33387" y="4394200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7000" y="109981"/>
                </a:moveTo>
                <a:lnTo>
                  <a:pt x="170764" y="0"/>
                </a:lnTo>
                <a:lnTo>
                  <a:pt x="166458" y="100964"/>
                </a:lnTo>
                <a:lnTo>
                  <a:pt x="216141" y="84581"/>
                </a:lnTo>
                <a:lnTo>
                  <a:pt x="196405" y="138683"/>
                </a:lnTo>
                <a:lnTo>
                  <a:pt x="248081" y="154305"/>
                </a:lnTo>
                <a:lnTo>
                  <a:pt x="207048" y="198627"/>
                </a:lnTo>
                <a:lnTo>
                  <a:pt x="254000" y="251968"/>
                </a:lnTo>
                <a:lnTo>
                  <a:pt x="197993" y="245363"/>
                </a:lnTo>
                <a:lnTo>
                  <a:pt x="213372" y="343154"/>
                </a:lnTo>
                <a:lnTo>
                  <a:pt x="164871" y="274193"/>
                </a:lnTo>
                <a:lnTo>
                  <a:pt x="155778" y="374269"/>
                </a:lnTo>
                <a:lnTo>
                  <a:pt x="123850" y="283210"/>
                </a:lnTo>
                <a:lnTo>
                  <a:pt x="99783" y="409575"/>
                </a:lnTo>
                <a:lnTo>
                  <a:pt x="90728" y="296291"/>
                </a:lnTo>
                <a:lnTo>
                  <a:pt x="55994" y="334010"/>
                </a:lnTo>
                <a:lnTo>
                  <a:pt x="66636" y="264287"/>
                </a:lnTo>
                <a:lnTo>
                  <a:pt x="1587" y="276606"/>
                </a:lnTo>
                <a:lnTo>
                  <a:pt x="43764" y="223266"/>
                </a:lnTo>
                <a:lnTo>
                  <a:pt x="0" y="163322"/>
                </a:lnTo>
                <a:lnTo>
                  <a:pt x="54406" y="144399"/>
                </a:lnTo>
                <a:lnTo>
                  <a:pt x="4356" y="43561"/>
                </a:lnTo>
                <a:lnTo>
                  <a:pt x="85979" y="119887"/>
                </a:lnTo>
                <a:lnTo>
                  <a:pt x="98209" y="43561"/>
                </a:lnTo>
                <a:lnTo>
                  <a:pt x="127000" y="1099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97558" y="3961003"/>
            <a:ext cx="137540" cy="3114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97558" y="3961003"/>
            <a:ext cx="137795" cy="311785"/>
          </a:xfrm>
          <a:custGeom>
            <a:avLst/>
            <a:gdLst/>
            <a:ahLst/>
            <a:cxnLst/>
            <a:rect l="l" t="t" r="r" b="b"/>
            <a:pathLst>
              <a:path w="137794" h="311785">
                <a:moveTo>
                  <a:pt x="0" y="22860"/>
                </a:moveTo>
                <a:lnTo>
                  <a:pt x="1803" y="13930"/>
                </a:lnTo>
                <a:lnTo>
                  <a:pt x="6715" y="6667"/>
                </a:lnTo>
                <a:lnTo>
                  <a:pt x="13983" y="1785"/>
                </a:lnTo>
                <a:lnTo>
                  <a:pt x="22859" y="0"/>
                </a:lnTo>
                <a:lnTo>
                  <a:pt x="114553" y="0"/>
                </a:lnTo>
                <a:lnTo>
                  <a:pt x="123503" y="1785"/>
                </a:lnTo>
                <a:lnTo>
                  <a:pt x="130809" y="6667"/>
                </a:lnTo>
                <a:lnTo>
                  <a:pt x="135735" y="13930"/>
                </a:lnTo>
                <a:lnTo>
                  <a:pt x="137540" y="22860"/>
                </a:lnTo>
                <a:lnTo>
                  <a:pt x="137540" y="288417"/>
                </a:lnTo>
                <a:lnTo>
                  <a:pt x="135735" y="297366"/>
                </a:lnTo>
                <a:lnTo>
                  <a:pt x="130809" y="304673"/>
                </a:lnTo>
                <a:lnTo>
                  <a:pt x="123503" y="309598"/>
                </a:lnTo>
                <a:lnTo>
                  <a:pt x="114553" y="311404"/>
                </a:lnTo>
                <a:lnTo>
                  <a:pt x="22859" y="311404"/>
                </a:lnTo>
                <a:lnTo>
                  <a:pt x="13983" y="309598"/>
                </a:lnTo>
                <a:lnTo>
                  <a:pt x="6715" y="304673"/>
                </a:lnTo>
                <a:lnTo>
                  <a:pt x="1803" y="297366"/>
                </a:lnTo>
                <a:lnTo>
                  <a:pt x="0" y="288417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1295" y="3443223"/>
            <a:ext cx="554304" cy="6215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71295" y="3443223"/>
            <a:ext cx="554355" cy="621665"/>
          </a:xfrm>
          <a:custGeom>
            <a:avLst/>
            <a:gdLst/>
            <a:ahLst/>
            <a:cxnLst/>
            <a:rect l="l" t="t" r="r" b="b"/>
            <a:pathLst>
              <a:path w="554355" h="621664">
                <a:moveTo>
                  <a:pt x="0" y="310769"/>
                </a:moveTo>
                <a:lnTo>
                  <a:pt x="3627" y="260374"/>
                </a:lnTo>
                <a:lnTo>
                  <a:pt x="14130" y="212563"/>
                </a:lnTo>
                <a:lnTo>
                  <a:pt x="30937" y="167977"/>
                </a:lnTo>
                <a:lnTo>
                  <a:pt x="53478" y="127257"/>
                </a:lnTo>
                <a:lnTo>
                  <a:pt x="81183" y="91043"/>
                </a:lnTo>
                <a:lnTo>
                  <a:pt x="113480" y="59976"/>
                </a:lnTo>
                <a:lnTo>
                  <a:pt x="149800" y="34698"/>
                </a:lnTo>
                <a:lnTo>
                  <a:pt x="189572" y="15848"/>
                </a:lnTo>
                <a:lnTo>
                  <a:pt x="232225" y="4068"/>
                </a:lnTo>
                <a:lnTo>
                  <a:pt x="277190" y="0"/>
                </a:lnTo>
                <a:lnTo>
                  <a:pt x="322136" y="4068"/>
                </a:lnTo>
                <a:lnTo>
                  <a:pt x="364775" y="15848"/>
                </a:lnTo>
                <a:lnTo>
                  <a:pt x="404535" y="34698"/>
                </a:lnTo>
                <a:lnTo>
                  <a:pt x="440845" y="59976"/>
                </a:lnTo>
                <a:lnTo>
                  <a:pt x="473135" y="91043"/>
                </a:lnTo>
                <a:lnTo>
                  <a:pt x="500834" y="127257"/>
                </a:lnTo>
                <a:lnTo>
                  <a:pt x="523371" y="167977"/>
                </a:lnTo>
                <a:lnTo>
                  <a:pt x="540175" y="212563"/>
                </a:lnTo>
                <a:lnTo>
                  <a:pt x="550676" y="260374"/>
                </a:lnTo>
                <a:lnTo>
                  <a:pt x="554304" y="310769"/>
                </a:lnTo>
                <a:lnTo>
                  <a:pt x="550676" y="361194"/>
                </a:lnTo>
                <a:lnTo>
                  <a:pt x="540175" y="409023"/>
                </a:lnTo>
                <a:lnTo>
                  <a:pt x="523371" y="453616"/>
                </a:lnTo>
                <a:lnTo>
                  <a:pt x="500834" y="494335"/>
                </a:lnTo>
                <a:lnTo>
                  <a:pt x="473135" y="530542"/>
                </a:lnTo>
                <a:lnTo>
                  <a:pt x="440845" y="561598"/>
                </a:lnTo>
                <a:lnTo>
                  <a:pt x="404535" y="586863"/>
                </a:lnTo>
                <a:lnTo>
                  <a:pt x="364775" y="605701"/>
                </a:lnTo>
                <a:lnTo>
                  <a:pt x="322136" y="617472"/>
                </a:lnTo>
                <a:lnTo>
                  <a:pt x="277190" y="621538"/>
                </a:lnTo>
                <a:lnTo>
                  <a:pt x="232225" y="617472"/>
                </a:lnTo>
                <a:lnTo>
                  <a:pt x="189572" y="605701"/>
                </a:lnTo>
                <a:lnTo>
                  <a:pt x="149800" y="586863"/>
                </a:lnTo>
                <a:lnTo>
                  <a:pt x="113480" y="561598"/>
                </a:lnTo>
                <a:lnTo>
                  <a:pt x="81183" y="530542"/>
                </a:lnTo>
                <a:lnTo>
                  <a:pt x="53478" y="494335"/>
                </a:lnTo>
                <a:lnTo>
                  <a:pt x="30937" y="453616"/>
                </a:lnTo>
                <a:lnTo>
                  <a:pt x="14130" y="409023"/>
                </a:lnTo>
                <a:lnTo>
                  <a:pt x="3627" y="361194"/>
                </a:lnTo>
                <a:lnTo>
                  <a:pt x="0" y="3107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01179" y="4997703"/>
            <a:ext cx="370420" cy="8077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01179" y="4997703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40" h="808354">
                <a:moveTo>
                  <a:pt x="0" y="807783"/>
                </a:moveTo>
                <a:lnTo>
                  <a:pt x="179438" y="0"/>
                </a:lnTo>
                <a:lnTo>
                  <a:pt x="370420" y="0"/>
                </a:lnTo>
                <a:lnTo>
                  <a:pt x="190995" y="807783"/>
                </a:lnTo>
                <a:lnTo>
                  <a:pt x="0" y="80778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76933" y="4997703"/>
            <a:ext cx="370332" cy="8077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76933" y="4997703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39" h="808354">
                <a:moveTo>
                  <a:pt x="370332" y="807783"/>
                </a:moveTo>
                <a:lnTo>
                  <a:pt x="191007" y="0"/>
                </a:lnTo>
                <a:lnTo>
                  <a:pt x="0" y="0"/>
                </a:lnTo>
                <a:lnTo>
                  <a:pt x="179450" y="807783"/>
                </a:lnTo>
                <a:lnTo>
                  <a:pt x="370332" y="80778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90600" y="4125976"/>
            <a:ext cx="762000" cy="1092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0600" y="4125976"/>
            <a:ext cx="762000" cy="1092200"/>
          </a:xfrm>
          <a:custGeom>
            <a:avLst/>
            <a:gdLst/>
            <a:ahLst/>
            <a:cxnLst/>
            <a:rect l="l" t="t" r="r" b="b"/>
            <a:pathLst>
              <a:path w="762000" h="1092200">
                <a:moveTo>
                  <a:pt x="0" y="1092200"/>
                </a:moveTo>
                <a:lnTo>
                  <a:pt x="381000" y="0"/>
                </a:lnTo>
                <a:lnTo>
                  <a:pt x="762000" y="1092200"/>
                </a:lnTo>
                <a:lnTo>
                  <a:pt x="0" y="1092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4100" y="4125976"/>
            <a:ext cx="600582" cy="6142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4100" y="4125976"/>
            <a:ext cx="600710" cy="614680"/>
          </a:xfrm>
          <a:custGeom>
            <a:avLst/>
            <a:gdLst/>
            <a:ahLst/>
            <a:cxnLst/>
            <a:rect l="l" t="t" r="r" b="b"/>
            <a:pathLst>
              <a:path w="600710" h="614679">
                <a:moveTo>
                  <a:pt x="0" y="100075"/>
                </a:moveTo>
                <a:lnTo>
                  <a:pt x="7866" y="61079"/>
                </a:lnTo>
                <a:lnTo>
                  <a:pt x="29319" y="29273"/>
                </a:lnTo>
                <a:lnTo>
                  <a:pt x="61137" y="7850"/>
                </a:lnTo>
                <a:lnTo>
                  <a:pt x="100101" y="0"/>
                </a:lnTo>
                <a:lnTo>
                  <a:pt x="500506" y="0"/>
                </a:lnTo>
                <a:lnTo>
                  <a:pt x="539450" y="7850"/>
                </a:lnTo>
                <a:lnTo>
                  <a:pt x="571261" y="29273"/>
                </a:lnTo>
                <a:lnTo>
                  <a:pt x="592714" y="61079"/>
                </a:lnTo>
                <a:lnTo>
                  <a:pt x="600582" y="100075"/>
                </a:lnTo>
                <a:lnTo>
                  <a:pt x="600582" y="514223"/>
                </a:lnTo>
                <a:lnTo>
                  <a:pt x="592714" y="553166"/>
                </a:lnTo>
                <a:lnTo>
                  <a:pt x="571261" y="584977"/>
                </a:lnTo>
                <a:lnTo>
                  <a:pt x="539450" y="606430"/>
                </a:lnTo>
                <a:lnTo>
                  <a:pt x="500506" y="614299"/>
                </a:lnTo>
                <a:lnTo>
                  <a:pt x="100101" y="614299"/>
                </a:lnTo>
                <a:lnTo>
                  <a:pt x="61137" y="606430"/>
                </a:lnTo>
                <a:lnTo>
                  <a:pt x="29319" y="584977"/>
                </a:lnTo>
                <a:lnTo>
                  <a:pt x="7866" y="553166"/>
                </a:lnTo>
                <a:lnTo>
                  <a:pt x="0" y="514223"/>
                </a:lnTo>
                <a:lnTo>
                  <a:pt x="0" y="1000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44600" y="4399026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1340" y="296291"/>
                </a:moveTo>
                <a:lnTo>
                  <a:pt x="90678" y="296291"/>
                </a:lnTo>
                <a:lnTo>
                  <a:pt x="99822" y="409575"/>
                </a:lnTo>
                <a:lnTo>
                  <a:pt x="121340" y="296291"/>
                </a:lnTo>
                <a:close/>
              </a:path>
              <a:path w="254000" h="409575">
                <a:moveTo>
                  <a:pt x="164022" y="283210"/>
                </a:moveTo>
                <a:lnTo>
                  <a:pt x="123825" y="283210"/>
                </a:lnTo>
                <a:lnTo>
                  <a:pt x="155828" y="374142"/>
                </a:lnTo>
                <a:lnTo>
                  <a:pt x="164022" y="283210"/>
                </a:lnTo>
                <a:close/>
              </a:path>
              <a:path w="254000" h="409575">
                <a:moveTo>
                  <a:pt x="202509" y="274066"/>
                </a:moveTo>
                <a:lnTo>
                  <a:pt x="164846" y="274066"/>
                </a:lnTo>
                <a:lnTo>
                  <a:pt x="213359" y="343026"/>
                </a:lnTo>
                <a:lnTo>
                  <a:pt x="202509" y="274066"/>
                </a:lnTo>
                <a:close/>
              </a:path>
              <a:path w="254000" h="409575">
                <a:moveTo>
                  <a:pt x="200970" y="264287"/>
                </a:moveTo>
                <a:lnTo>
                  <a:pt x="66675" y="264287"/>
                </a:lnTo>
                <a:lnTo>
                  <a:pt x="56006" y="334010"/>
                </a:lnTo>
                <a:lnTo>
                  <a:pt x="90678" y="296291"/>
                </a:lnTo>
                <a:lnTo>
                  <a:pt x="121340" y="296291"/>
                </a:lnTo>
                <a:lnTo>
                  <a:pt x="123825" y="283210"/>
                </a:lnTo>
                <a:lnTo>
                  <a:pt x="164022" y="283210"/>
                </a:lnTo>
                <a:lnTo>
                  <a:pt x="164846" y="274066"/>
                </a:lnTo>
                <a:lnTo>
                  <a:pt x="202509" y="274066"/>
                </a:lnTo>
                <a:lnTo>
                  <a:pt x="200970" y="264287"/>
                </a:lnTo>
                <a:close/>
              </a:path>
              <a:path w="254000" h="409575">
                <a:moveTo>
                  <a:pt x="4356" y="43434"/>
                </a:moveTo>
                <a:lnTo>
                  <a:pt x="54356" y="144399"/>
                </a:lnTo>
                <a:lnTo>
                  <a:pt x="0" y="163322"/>
                </a:lnTo>
                <a:lnTo>
                  <a:pt x="43815" y="223266"/>
                </a:lnTo>
                <a:lnTo>
                  <a:pt x="1587" y="276606"/>
                </a:lnTo>
                <a:lnTo>
                  <a:pt x="66675" y="264287"/>
                </a:lnTo>
                <a:lnTo>
                  <a:pt x="200970" y="264287"/>
                </a:lnTo>
                <a:lnTo>
                  <a:pt x="197993" y="245363"/>
                </a:lnTo>
                <a:lnTo>
                  <a:pt x="248182" y="245363"/>
                </a:lnTo>
                <a:lnTo>
                  <a:pt x="207009" y="198628"/>
                </a:lnTo>
                <a:lnTo>
                  <a:pt x="248031" y="154305"/>
                </a:lnTo>
                <a:lnTo>
                  <a:pt x="196341" y="138684"/>
                </a:lnTo>
                <a:lnTo>
                  <a:pt x="203255" y="119761"/>
                </a:lnTo>
                <a:lnTo>
                  <a:pt x="85978" y="119761"/>
                </a:lnTo>
                <a:lnTo>
                  <a:pt x="4356" y="43434"/>
                </a:lnTo>
                <a:close/>
              </a:path>
              <a:path w="254000" h="409575">
                <a:moveTo>
                  <a:pt x="248182" y="245363"/>
                </a:moveTo>
                <a:lnTo>
                  <a:pt x="197993" y="245363"/>
                </a:lnTo>
                <a:lnTo>
                  <a:pt x="254000" y="251968"/>
                </a:lnTo>
                <a:lnTo>
                  <a:pt x="248182" y="245363"/>
                </a:lnTo>
                <a:close/>
              </a:path>
              <a:path w="254000" h="409575">
                <a:moveTo>
                  <a:pt x="98171" y="43434"/>
                </a:moveTo>
                <a:lnTo>
                  <a:pt x="85978" y="119761"/>
                </a:lnTo>
                <a:lnTo>
                  <a:pt x="203255" y="119761"/>
                </a:lnTo>
                <a:lnTo>
                  <a:pt x="206827" y="109981"/>
                </a:lnTo>
                <a:lnTo>
                  <a:pt x="127000" y="109981"/>
                </a:lnTo>
                <a:lnTo>
                  <a:pt x="98171" y="43434"/>
                </a:lnTo>
                <a:close/>
              </a:path>
              <a:path w="254000" h="409575">
                <a:moveTo>
                  <a:pt x="170815" y="0"/>
                </a:moveTo>
                <a:lnTo>
                  <a:pt x="127000" y="109981"/>
                </a:lnTo>
                <a:lnTo>
                  <a:pt x="206827" y="109981"/>
                </a:lnTo>
                <a:lnTo>
                  <a:pt x="210122" y="100965"/>
                </a:lnTo>
                <a:lnTo>
                  <a:pt x="166497" y="100965"/>
                </a:lnTo>
                <a:lnTo>
                  <a:pt x="170815" y="0"/>
                </a:lnTo>
                <a:close/>
              </a:path>
              <a:path w="254000" h="409575">
                <a:moveTo>
                  <a:pt x="216153" y="84455"/>
                </a:moveTo>
                <a:lnTo>
                  <a:pt x="166497" y="100965"/>
                </a:lnTo>
                <a:lnTo>
                  <a:pt x="210122" y="100965"/>
                </a:lnTo>
                <a:lnTo>
                  <a:pt x="216153" y="844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44600" y="4399026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7000" y="109981"/>
                </a:moveTo>
                <a:lnTo>
                  <a:pt x="170815" y="0"/>
                </a:lnTo>
                <a:lnTo>
                  <a:pt x="166497" y="100965"/>
                </a:lnTo>
                <a:lnTo>
                  <a:pt x="216153" y="84455"/>
                </a:lnTo>
                <a:lnTo>
                  <a:pt x="196341" y="138684"/>
                </a:lnTo>
                <a:lnTo>
                  <a:pt x="248031" y="154305"/>
                </a:lnTo>
                <a:lnTo>
                  <a:pt x="207009" y="198628"/>
                </a:lnTo>
                <a:lnTo>
                  <a:pt x="254000" y="251968"/>
                </a:lnTo>
                <a:lnTo>
                  <a:pt x="197993" y="245363"/>
                </a:lnTo>
                <a:lnTo>
                  <a:pt x="213359" y="343026"/>
                </a:lnTo>
                <a:lnTo>
                  <a:pt x="164846" y="274066"/>
                </a:lnTo>
                <a:lnTo>
                  <a:pt x="155828" y="374142"/>
                </a:lnTo>
                <a:lnTo>
                  <a:pt x="123825" y="283210"/>
                </a:lnTo>
                <a:lnTo>
                  <a:pt x="99822" y="409575"/>
                </a:lnTo>
                <a:lnTo>
                  <a:pt x="90678" y="296291"/>
                </a:lnTo>
                <a:lnTo>
                  <a:pt x="56006" y="334010"/>
                </a:lnTo>
                <a:lnTo>
                  <a:pt x="66675" y="264287"/>
                </a:lnTo>
                <a:lnTo>
                  <a:pt x="1587" y="276606"/>
                </a:lnTo>
                <a:lnTo>
                  <a:pt x="43815" y="223266"/>
                </a:lnTo>
                <a:lnTo>
                  <a:pt x="0" y="163322"/>
                </a:lnTo>
                <a:lnTo>
                  <a:pt x="54356" y="144399"/>
                </a:lnTo>
                <a:lnTo>
                  <a:pt x="4356" y="43434"/>
                </a:lnTo>
                <a:lnTo>
                  <a:pt x="85978" y="119761"/>
                </a:lnTo>
                <a:lnTo>
                  <a:pt x="98171" y="43434"/>
                </a:lnTo>
                <a:lnTo>
                  <a:pt x="127000" y="1099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11958" y="3961003"/>
            <a:ext cx="137541" cy="3114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11958" y="3961003"/>
            <a:ext cx="137795" cy="311785"/>
          </a:xfrm>
          <a:custGeom>
            <a:avLst/>
            <a:gdLst/>
            <a:ahLst/>
            <a:cxnLst/>
            <a:rect l="l" t="t" r="r" b="b"/>
            <a:pathLst>
              <a:path w="137794" h="311785">
                <a:moveTo>
                  <a:pt x="0" y="22860"/>
                </a:moveTo>
                <a:lnTo>
                  <a:pt x="1803" y="13930"/>
                </a:lnTo>
                <a:lnTo>
                  <a:pt x="6715" y="6667"/>
                </a:lnTo>
                <a:lnTo>
                  <a:pt x="13983" y="1785"/>
                </a:lnTo>
                <a:lnTo>
                  <a:pt x="22860" y="0"/>
                </a:lnTo>
                <a:lnTo>
                  <a:pt x="114554" y="0"/>
                </a:lnTo>
                <a:lnTo>
                  <a:pt x="123503" y="1785"/>
                </a:lnTo>
                <a:lnTo>
                  <a:pt x="130810" y="6667"/>
                </a:lnTo>
                <a:lnTo>
                  <a:pt x="135735" y="13930"/>
                </a:lnTo>
                <a:lnTo>
                  <a:pt x="137541" y="22860"/>
                </a:lnTo>
                <a:lnTo>
                  <a:pt x="137541" y="288417"/>
                </a:lnTo>
                <a:lnTo>
                  <a:pt x="135735" y="297366"/>
                </a:lnTo>
                <a:lnTo>
                  <a:pt x="130810" y="304673"/>
                </a:lnTo>
                <a:lnTo>
                  <a:pt x="123503" y="309598"/>
                </a:lnTo>
                <a:lnTo>
                  <a:pt x="114554" y="311404"/>
                </a:lnTo>
                <a:lnTo>
                  <a:pt x="22860" y="311404"/>
                </a:lnTo>
                <a:lnTo>
                  <a:pt x="13983" y="309598"/>
                </a:lnTo>
                <a:lnTo>
                  <a:pt x="6715" y="304673"/>
                </a:lnTo>
                <a:lnTo>
                  <a:pt x="1803" y="297366"/>
                </a:lnTo>
                <a:lnTo>
                  <a:pt x="0" y="288417"/>
                </a:lnTo>
                <a:lnTo>
                  <a:pt x="0" y="228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85645" y="3443223"/>
            <a:ext cx="554355" cy="6215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85645" y="3443223"/>
            <a:ext cx="554355" cy="621665"/>
          </a:xfrm>
          <a:custGeom>
            <a:avLst/>
            <a:gdLst/>
            <a:ahLst/>
            <a:cxnLst/>
            <a:rect l="l" t="t" r="r" b="b"/>
            <a:pathLst>
              <a:path w="554355" h="621664">
                <a:moveTo>
                  <a:pt x="0" y="310769"/>
                </a:moveTo>
                <a:lnTo>
                  <a:pt x="3627" y="260374"/>
                </a:lnTo>
                <a:lnTo>
                  <a:pt x="14129" y="212563"/>
                </a:lnTo>
                <a:lnTo>
                  <a:pt x="30936" y="167977"/>
                </a:lnTo>
                <a:lnTo>
                  <a:pt x="53478" y="127257"/>
                </a:lnTo>
                <a:lnTo>
                  <a:pt x="81184" y="91043"/>
                </a:lnTo>
                <a:lnTo>
                  <a:pt x="113486" y="59976"/>
                </a:lnTo>
                <a:lnTo>
                  <a:pt x="149812" y="34698"/>
                </a:lnTo>
                <a:lnTo>
                  <a:pt x="189593" y="15848"/>
                </a:lnTo>
                <a:lnTo>
                  <a:pt x="232259" y="4068"/>
                </a:lnTo>
                <a:lnTo>
                  <a:pt x="277241" y="0"/>
                </a:lnTo>
                <a:lnTo>
                  <a:pt x="322187" y="4068"/>
                </a:lnTo>
                <a:lnTo>
                  <a:pt x="364826" y="15848"/>
                </a:lnTo>
                <a:lnTo>
                  <a:pt x="404586" y="34698"/>
                </a:lnTo>
                <a:lnTo>
                  <a:pt x="440896" y="59976"/>
                </a:lnTo>
                <a:lnTo>
                  <a:pt x="473186" y="91043"/>
                </a:lnTo>
                <a:lnTo>
                  <a:pt x="500884" y="127257"/>
                </a:lnTo>
                <a:lnTo>
                  <a:pt x="523421" y="167977"/>
                </a:lnTo>
                <a:lnTo>
                  <a:pt x="540226" y="212563"/>
                </a:lnTo>
                <a:lnTo>
                  <a:pt x="550727" y="260374"/>
                </a:lnTo>
                <a:lnTo>
                  <a:pt x="554355" y="310769"/>
                </a:lnTo>
                <a:lnTo>
                  <a:pt x="550727" y="361194"/>
                </a:lnTo>
                <a:lnTo>
                  <a:pt x="540226" y="409023"/>
                </a:lnTo>
                <a:lnTo>
                  <a:pt x="523421" y="453616"/>
                </a:lnTo>
                <a:lnTo>
                  <a:pt x="500884" y="494335"/>
                </a:lnTo>
                <a:lnTo>
                  <a:pt x="473186" y="530542"/>
                </a:lnTo>
                <a:lnTo>
                  <a:pt x="440896" y="561598"/>
                </a:lnTo>
                <a:lnTo>
                  <a:pt x="404586" y="586863"/>
                </a:lnTo>
                <a:lnTo>
                  <a:pt x="364826" y="605701"/>
                </a:lnTo>
                <a:lnTo>
                  <a:pt x="322187" y="617472"/>
                </a:lnTo>
                <a:lnTo>
                  <a:pt x="277241" y="621538"/>
                </a:lnTo>
                <a:lnTo>
                  <a:pt x="232259" y="617472"/>
                </a:lnTo>
                <a:lnTo>
                  <a:pt x="189593" y="605701"/>
                </a:lnTo>
                <a:lnTo>
                  <a:pt x="149812" y="586863"/>
                </a:lnTo>
                <a:lnTo>
                  <a:pt x="113486" y="561598"/>
                </a:lnTo>
                <a:lnTo>
                  <a:pt x="81184" y="530542"/>
                </a:lnTo>
                <a:lnTo>
                  <a:pt x="53478" y="494335"/>
                </a:lnTo>
                <a:lnTo>
                  <a:pt x="30936" y="453616"/>
                </a:lnTo>
                <a:lnTo>
                  <a:pt x="14129" y="409023"/>
                </a:lnTo>
                <a:lnTo>
                  <a:pt x="3627" y="361194"/>
                </a:lnTo>
                <a:lnTo>
                  <a:pt x="0" y="3107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15541" y="4997703"/>
            <a:ext cx="370458" cy="8077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15541" y="4997703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39" h="808354">
                <a:moveTo>
                  <a:pt x="0" y="807783"/>
                </a:moveTo>
                <a:lnTo>
                  <a:pt x="179450" y="0"/>
                </a:lnTo>
                <a:lnTo>
                  <a:pt x="370458" y="0"/>
                </a:lnTo>
                <a:lnTo>
                  <a:pt x="191007" y="807783"/>
                </a:lnTo>
                <a:lnTo>
                  <a:pt x="0" y="80778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91333" y="4997703"/>
            <a:ext cx="370332" cy="8077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91333" y="4997703"/>
            <a:ext cx="370840" cy="808355"/>
          </a:xfrm>
          <a:custGeom>
            <a:avLst/>
            <a:gdLst/>
            <a:ahLst/>
            <a:cxnLst/>
            <a:rect l="l" t="t" r="r" b="b"/>
            <a:pathLst>
              <a:path w="370839" h="808354">
                <a:moveTo>
                  <a:pt x="370332" y="807783"/>
                </a:moveTo>
                <a:lnTo>
                  <a:pt x="191008" y="0"/>
                </a:lnTo>
                <a:lnTo>
                  <a:pt x="0" y="0"/>
                </a:lnTo>
                <a:lnTo>
                  <a:pt x="179451" y="807783"/>
                </a:lnTo>
                <a:lnTo>
                  <a:pt x="370332" y="80778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05000" y="4125976"/>
            <a:ext cx="762000" cy="1092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05000" y="4125976"/>
            <a:ext cx="762000" cy="1092200"/>
          </a:xfrm>
          <a:custGeom>
            <a:avLst/>
            <a:gdLst/>
            <a:ahLst/>
            <a:cxnLst/>
            <a:rect l="l" t="t" r="r" b="b"/>
            <a:pathLst>
              <a:path w="762000" h="1092200">
                <a:moveTo>
                  <a:pt x="0" y="1092200"/>
                </a:moveTo>
                <a:lnTo>
                  <a:pt x="381000" y="0"/>
                </a:lnTo>
                <a:lnTo>
                  <a:pt x="762000" y="1092200"/>
                </a:lnTo>
                <a:lnTo>
                  <a:pt x="0" y="1092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68500" y="4125976"/>
            <a:ext cx="600582" cy="6142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68500" y="4125976"/>
            <a:ext cx="600710" cy="614680"/>
          </a:xfrm>
          <a:custGeom>
            <a:avLst/>
            <a:gdLst/>
            <a:ahLst/>
            <a:cxnLst/>
            <a:rect l="l" t="t" r="r" b="b"/>
            <a:pathLst>
              <a:path w="600710" h="614679">
                <a:moveTo>
                  <a:pt x="0" y="100075"/>
                </a:moveTo>
                <a:lnTo>
                  <a:pt x="7868" y="61079"/>
                </a:lnTo>
                <a:lnTo>
                  <a:pt x="29321" y="29273"/>
                </a:lnTo>
                <a:lnTo>
                  <a:pt x="61132" y="7850"/>
                </a:lnTo>
                <a:lnTo>
                  <a:pt x="100075" y="0"/>
                </a:lnTo>
                <a:lnTo>
                  <a:pt x="500506" y="0"/>
                </a:lnTo>
                <a:lnTo>
                  <a:pt x="539450" y="7850"/>
                </a:lnTo>
                <a:lnTo>
                  <a:pt x="571261" y="29273"/>
                </a:lnTo>
                <a:lnTo>
                  <a:pt x="592714" y="61079"/>
                </a:lnTo>
                <a:lnTo>
                  <a:pt x="600582" y="100075"/>
                </a:lnTo>
                <a:lnTo>
                  <a:pt x="600582" y="514223"/>
                </a:lnTo>
                <a:lnTo>
                  <a:pt x="592714" y="553166"/>
                </a:lnTo>
                <a:lnTo>
                  <a:pt x="571261" y="584977"/>
                </a:lnTo>
                <a:lnTo>
                  <a:pt x="539450" y="606430"/>
                </a:lnTo>
                <a:lnTo>
                  <a:pt x="500506" y="614299"/>
                </a:lnTo>
                <a:lnTo>
                  <a:pt x="100075" y="614299"/>
                </a:lnTo>
                <a:lnTo>
                  <a:pt x="61132" y="606430"/>
                </a:lnTo>
                <a:lnTo>
                  <a:pt x="29321" y="584977"/>
                </a:lnTo>
                <a:lnTo>
                  <a:pt x="7868" y="553166"/>
                </a:lnTo>
                <a:lnTo>
                  <a:pt x="0" y="514223"/>
                </a:lnTo>
                <a:lnTo>
                  <a:pt x="0" y="1000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59000" y="4399026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1340" y="296291"/>
                </a:moveTo>
                <a:lnTo>
                  <a:pt x="90677" y="296291"/>
                </a:lnTo>
                <a:lnTo>
                  <a:pt x="99822" y="409575"/>
                </a:lnTo>
                <a:lnTo>
                  <a:pt x="121340" y="296291"/>
                </a:lnTo>
                <a:close/>
              </a:path>
              <a:path w="254000" h="409575">
                <a:moveTo>
                  <a:pt x="164022" y="283210"/>
                </a:moveTo>
                <a:lnTo>
                  <a:pt x="123825" y="283210"/>
                </a:lnTo>
                <a:lnTo>
                  <a:pt x="155829" y="374142"/>
                </a:lnTo>
                <a:lnTo>
                  <a:pt x="164022" y="283210"/>
                </a:lnTo>
                <a:close/>
              </a:path>
              <a:path w="254000" h="409575">
                <a:moveTo>
                  <a:pt x="202509" y="274066"/>
                </a:moveTo>
                <a:lnTo>
                  <a:pt x="164845" y="274066"/>
                </a:lnTo>
                <a:lnTo>
                  <a:pt x="213360" y="343026"/>
                </a:lnTo>
                <a:lnTo>
                  <a:pt x="202509" y="274066"/>
                </a:lnTo>
                <a:close/>
              </a:path>
              <a:path w="254000" h="409575">
                <a:moveTo>
                  <a:pt x="200970" y="264287"/>
                </a:moveTo>
                <a:lnTo>
                  <a:pt x="66675" y="264287"/>
                </a:lnTo>
                <a:lnTo>
                  <a:pt x="56006" y="334010"/>
                </a:lnTo>
                <a:lnTo>
                  <a:pt x="90677" y="296291"/>
                </a:lnTo>
                <a:lnTo>
                  <a:pt x="121340" y="296291"/>
                </a:lnTo>
                <a:lnTo>
                  <a:pt x="123825" y="283210"/>
                </a:lnTo>
                <a:lnTo>
                  <a:pt x="164022" y="283210"/>
                </a:lnTo>
                <a:lnTo>
                  <a:pt x="164845" y="274066"/>
                </a:lnTo>
                <a:lnTo>
                  <a:pt x="202509" y="274066"/>
                </a:lnTo>
                <a:lnTo>
                  <a:pt x="200970" y="264287"/>
                </a:lnTo>
                <a:close/>
              </a:path>
              <a:path w="254000" h="409575">
                <a:moveTo>
                  <a:pt x="4318" y="43434"/>
                </a:moveTo>
                <a:lnTo>
                  <a:pt x="54356" y="144399"/>
                </a:lnTo>
                <a:lnTo>
                  <a:pt x="0" y="163322"/>
                </a:lnTo>
                <a:lnTo>
                  <a:pt x="43814" y="223266"/>
                </a:lnTo>
                <a:lnTo>
                  <a:pt x="1524" y="276606"/>
                </a:lnTo>
                <a:lnTo>
                  <a:pt x="66675" y="264287"/>
                </a:lnTo>
                <a:lnTo>
                  <a:pt x="200970" y="264287"/>
                </a:lnTo>
                <a:lnTo>
                  <a:pt x="197993" y="245363"/>
                </a:lnTo>
                <a:lnTo>
                  <a:pt x="248182" y="245363"/>
                </a:lnTo>
                <a:lnTo>
                  <a:pt x="207010" y="198628"/>
                </a:lnTo>
                <a:lnTo>
                  <a:pt x="248031" y="154305"/>
                </a:lnTo>
                <a:lnTo>
                  <a:pt x="196342" y="138684"/>
                </a:lnTo>
                <a:lnTo>
                  <a:pt x="203255" y="119761"/>
                </a:lnTo>
                <a:lnTo>
                  <a:pt x="85979" y="119761"/>
                </a:lnTo>
                <a:lnTo>
                  <a:pt x="4318" y="43434"/>
                </a:lnTo>
                <a:close/>
              </a:path>
              <a:path w="254000" h="409575">
                <a:moveTo>
                  <a:pt x="248182" y="245363"/>
                </a:moveTo>
                <a:lnTo>
                  <a:pt x="197993" y="245363"/>
                </a:lnTo>
                <a:lnTo>
                  <a:pt x="254000" y="251968"/>
                </a:lnTo>
                <a:lnTo>
                  <a:pt x="248182" y="245363"/>
                </a:lnTo>
                <a:close/>
              </a:path>
              <a:path w="254000" h="409575">
                <a:moveTo>
                  <a:pt x="98170" y="43434"/>
                </a:moveTo>
                <a:lnTo>
                  <a:pt x="85979" y="119761"/>
                </a:lnTo>
                <a:lnTo>
                  <a:pt x="203255" y="119761"/>
                </a:lnTo>
                <a:lnTo>
                  <a:pt x="206827" y="109981"/>
                </a:lnTo>
                <a:lnTo>
                  <a:pt x="127000" y="109981"/>
                </a:lnTo>
                <a:lnTo>
                  <a:pt x="98170" y="43434"/>
                </a:lnTo>
                <a:close/>
              </a:path>
              <a:path w="254000" h="409575">
                <a:moveTo>
                  <a:pt x="170814" y="0"/>
                </a:moveTo>
                <a:lnTo>
                  <a:pt x="127000" y="109981"/>
                </a:lnTo>
                <a:lnTo>
                  <a:pt x="206827" y="109981"/>
                </a:lnTo>
                <a:lnTo>
                  <a:pt x="210122" y="100965"/>
                </a:lnTo>
                <a:lnTo>
                  <a:pt x="166497" y="100965"/>
                </a:lnTo>
                <a:lnTo>
                  <a:pt x="170814" y="0"/>
                </a:lnTo>
                <a:close/>
              </a:path>
              <a:path w="254000" h="409575">
                <a:moveTo>
                  <a:pt x="216154" y="84455"/>
                </a:moveTo>
                <a:lnTo>
                  <a:pt x="166497" y="100965"/>
                </a:lnTo>
                <a:lnTo>
                  <a:pt x="210122" y="100965"/>
                </a:lnTo>
                <a:lnTo>
                  <a:pt x="216154" y="844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59000" y="4399026"/>
            <a:ext cx="254000" cy="409575"/>
          </a:xfrm>
          <a:custGeom>
            <a:avLst/>
            <a:gdLst/>
            <a:ahLst/>
            <a:cxnLst/>
            <a:rect l="l" t="t" r="r" b="b"/>
            <a:pathLst>
              <a:path w="254000" h="409575">
                <a:moveTo>
                  <a:pt x="127000" y="109981"/>
                </a:moveTo>
                <a:lnTo>
                  <a:pt x="170814" y="0"/>
                </a:lnTo>
                <a:lnTo>
                  <a:pt x="166497" y="100965"/>
                </a:lnTo>
                <a:lnTo>
                  <a:pt x="216154" y="84455"/>
                </a:lnTo>
                <a:lnTo>
                  <a:pt x="196342" y="138684"/>
                </a:lnTo>
                <a:lnTo>
                  <a:pt x="248031" y="154305"/>
                </a:lnTo>
                <a:lnTo>
                  <a:pt x="207010" y="198628"/>
                </a:lnTo>
                <a:lnTo>
                  <a:pt x="254000" y="251968"/>
                </a:lnTo>
                <a:lnTo>
                  <a:pt x="197993" y="245363"/>
                </a:lnTo>
                <a:lnTo>
                  <a:pt x="213360" y="343026"/>
                </a:lnTo>
                <a:lnTo>
                  <a:pt x="164845" y="274066"/>
                </a:lnTo>
                <a:lnTo>
                  <a:pt x="155829" y="374142"/>
                </a:lnTo>
                <a:lnTo>
                  <a:pt x="123825" y="283210"/>
                </a:lnTo>
                <a:lnTo>
                  <a:pt x="99822" y="409575"/>
                </a:lnTo>
                <a:lnTo>
                  <a:pt x="90677" y="296291"/>
                </a:lnTo>
                <a:lnTo>
                  <a:pt x="56006" y="334010"/>
                </a:lnTo>
                <a:lnTo>
                  <a:pt x="66675" y="264287"/>
                </a:lnTo>
                <a:lnTo>
                  <a:pt x="1524" y="276606"/>
                </a:lnTo>
                <a:lnTo>
                  <a:pt x="43814" y="223266"/>
                </a:lnTo>
                <a:lnTo>
                  <a:pt x="0" y="163322"/>
                </a:lnTo>
                <a:lnTo>
                  <a:pt x="54356" y="144399"/>
                </a:lnTo>
                <a:lnTo>
                  <a:pt x="4318" y="43434"/>
                </a:lnTo>
                <a:lnTo>
                  <a:pt x="85979" y="119761"/>
                </a:lnTo>
                <a:lnTo>
                  <a:pt x="98170" y="43434"/>
                </a:lnTo>
                <a:lnTo>
                  <a:pt x="127000" y="10998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06489" y="3960240"/>
            <a:ext cx="136905" cy="3110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06489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59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2" y="0"/>
                </a:lnTo>
                <a:lnTo>
                  <a:pt x="114172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5" y="22859"/>
                </a:lnTo>
                <a:lnTo>
                  <a:pt x="136905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2" y="311022"/>
                </a:lnTo>
                <a:lnTo>
                  <a:pt x="22732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81190" y="3443223"/>
            <a:ext cx="551941" cy="62064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481190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0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1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0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411340" y="4995671"/>
            <a:ext cx="368808" cy="8066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11340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0" y="806640"/>
                </a:moveTo>
                <a:lnTo>
                  <a:pt x="178688" y="0"/>
                </a:lnTo>
                <a:lnTo>
                  <a:pt x="368808" y="0"/>
                </a:lnTo>
                <a:lnTo>
                  <a:pt x="190245" y="806640"/>
                </a:lnTo>
                <a:lnTo>
                  <a:pt x="0" y="80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85482" y="4995671"/>
            <a:ext cx="368808" cy="8066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85482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368808" y="806640"/>
                </a:moveTo>
                <a:lnTo>
                  <a:pt x="190246" y="0"/>
                </a:lnTo>
                <a:lnTo>
                  <a:pt x="0" y="0"/>
                </a:lnTo>
                <a:lnTo>
                  <a:pt x="178689" y="806640"/>
                </a:lnTo>
                <a:lnTo>
                  <a:pt x="368808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00800" y="4124959"/>
            <a:ext cx="758825" cy="10908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00800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64046" y="4124959"/>
            <a:ext cx="598043" cy="6135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64046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3" y="99694"/>
                </a:lnTo>
                <a:lnTo>
                  <a:pt x="598043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5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92089" y="3960240"/>
            <a:ext cx="136906" cy="3110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792089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60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3" y="0"/>
                </a:lnTo>
                <a:lnTo>
                  <a:pt x="114173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6" y="22859"/>
                </a:lnTo>
                <a:lnTo>
                  <a:pt x="136906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3" y="311022"/>
                </a:lnTo>
                <a:lnTo>
                  <a:pt x="22733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66790" y="3443223"/>
            <a:ext cx="551942" cy="62064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66790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1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2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1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96940" y="4995671"/>
            <a:ext cx="368808" cy="806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96940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0" y="806640"/>
                </a:moveTo>
                <a:lnTo>
                  <a:pt x="178688" y="0"/>
                </a:lnTo>
                <a:lnTo>
                  <a:pt x="368808" y="0"/>
                </a:lnTo>
                <a:lnTo>
                  <a:pt x="190246" y="806640"/>
                </a:lnTo>
                <a:lnTo>
                  <a:pt x="0" y="80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871083" y="4995671"/>
            <a:ext cx="368934" cy="8066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71083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368934" y="806640"/>
                </a:moveTo>
                <a:lnTo>
                  <a:pt x="190245" y="0"/>
                </a:lnTo>
                <a:lnTo>
                  <a:pt x="0" y="0"/>
                </a:lnTo>
                <a:lnTo>
                  <a:pt x="178688" y="806640"/>
                </a:lnTo>
                <a:lnTo>
                  <a:pt x="368934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86400" y="4124959"/>
            <a:ext cx="758825" cy="10908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86400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549646" y="4124959"/>
            <a:ext cx="598042" cy="6135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49646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4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2" y="99694"/>
                </a:lnTo>
                <a:lnTo>
                  <a:pt x="598042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4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80864" y="3960240"/>
            <a:ext cx="136906" cy="3110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880864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60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3" y="0"/>
                </a:lnTo>
                <a:lnTo>
                  <a:pt x="114173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6" y="22859"/>
                </a:lnTo>
                <a:lnTo>
                  <a:pt x="136906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3" y="311022"/>
                </a:lnTo>
                <a:lnTo>
                  <a:pt x="22733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55565" y="3443223"/>
            <a:ext cx="551942" cy="62064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55565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1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2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1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85715" y="4995671"/>
            <a:ext cx="368808" cy="8066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85715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0" y="806640"/>
                </a:moveTo>
                <a:lnTo>
                  <a:pt x="178688" y="0"/>
                </a:lnTo>
                <a:lnTo>
                  <a:pt x="368808" y="0"/>
                </a:lnTo>
                <a:lnTo>
                  <a:pt x="190246" y="806640"/>
                </a:lnTo>
                <a:lnTo>
                  <a:pt x="0" y="80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959858" y="4995671"/>
            <a:ext cx="368934" cy="8066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959858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368934" y="806640"/>
                </a:moveTo>
                <a:lnTo>
                  <a:pt x="190245" y="0"/>
                </a:lnTo>
                <a:lnTo>
                  <a:pt x="0" y="0"/>
                </a:lnTo>
                <a:lnTo>
                  <a:pt x="178688" y="806640"/>
                </a:lnTo>
                <a:lnTo>
                  <a:pt x="368934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75175" y="4124959"/>
            <a:ext cx="758825" cy="10908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75175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638421" y="4124959"/>
            <a:ext cx="598042" cy="61353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38421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4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2" y="99694"/>
                </a:lnTo>
                <a:lnTo>
                  <a:pt x="598042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4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966464" y="3960240"/>
            <a:ext cx="136906" cy="3110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66464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60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3" y="0"/>
                </a:lnTo>
                <a:lnTo>
                  <a:pt x="114173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6" y="22859"/>
                </a:lnTo>
                <a:lnTo>
                  <a:pt x="136906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3" y="311022"/>
                </a:lnTo>
                <a:lnTo>
                  <a:pt x="22733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741165" y="3443223"/>
            <a:ext cx="551942" cy="62064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41165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1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2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1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71315" y="4995671"/>
            <a:ext cx="368808" cy="80664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671315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0" y="806640"/>
                </a:moveTo>
                <a:lnTo>
                  <a:pt x="178688" y="0"/>
                </a:lnTo>
                <a:lnTo>
                  <a:pt x="368808" y="0"/>
                </a:lnTo>
                <a:lnTo>
                  <a:pt x="190246" y="806640"/>
                </a:lnTo>
                <a:lnTo>
                  <a:pt x="0" y="80664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45458" y="4995671"/>
            <a:ext cx="368934" cy="8066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045458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368934" y="806640"/>
                </a:moveTo>
                <a:lnTo>
                  <a:pt x="190245" y="0"/>
                </a:lnTo>
                <a:lnTo>
                  <a:pt x="0" y="0"/>
                </a:lnTo>
                <a:lnTo>
                  <a:pt x="178688" y="806640"/>
                </a:lnTo>
                <a:lnTo>
                  <a:pt x="368934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60775" y="4124959"/>
            <a:ext cx="758825" cy="10908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60775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724021" y="4124959"/>
            <a:ext cx="598042" cy="61353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724021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4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2" y="99694"/>
                </a:lnTo>
                <a:lnTo>
                  <a:pt x="598042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4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125089" y="3960240"/>
            <a:ext cx="136906" cy="3110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125089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60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3" y="0"/>
                </a:lnTo>
                <a:lnTo>
                  <a:pt x="114173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6" y="22859"/>
                </a:lnTo>
                <a:lnTo>
                  <a:pt x="136906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3" y="311022"/>
                </a:lnTo>
                <a:lnTo>
                  <a:pt x="22733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99791" y="3443223"/>
            <a:ext cx="551942" cy="62064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99791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0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2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0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29941" y="4995671"/>
            <a:ext cx="368807" cy="8066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829941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0" y="806640"/>
                </a:moveTo>
                <a:lnTo>
                  <a:pt x="178688" y="0"/>
                </a:lnTo>
                <a:lnTo>
                  <a:pt x="368807" y="0"/>
                </a:lnTo>
                <a:lnTo>
                  <a:pt x="190245" y="806640"/>
                </a:lnTo>
                <a:lnTo>
                  <a:pt x="0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04082" y="4995671"/>
            <a:ext cx="368934" cy="8066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04082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5" h="807085">
                <a:moveTo>
                  <a:pt x="368934" y="806640"/>
                </a:moveTo>
                <a:lnTo>
                  <a:pt x="190245" y="0"/>
                </a:lnTo>
                <a:lnTo>
                  <a:pt x="0" y="0"/>
                </a:lnTo>
                <a:lnTo>
                  <a:pt x="178689" y="806640"/>
                </a:lnTo>
                <a:lnTo>
                  <a:pt x="368934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19400" y="4124959"/>
            <a:ext cx="758825" cy="10908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19400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82645" y="4124959"/>
            <a:ext cx="598043" cy="61353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882645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3" y="99694"/>
                </a:lnTo>
                <a:lnTo>
                  <a:pt x="598043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5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38464" y="3960240"/>
            <a:ext cx="136905" cy="3110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38464" y="3960240"/>
            <a:ext cx="137160" cy="311150"/>
          </a:xfrm>
          <a:custGeom>
            <a:avLst/>
            <a:gdLst/>
            <a:ahLst/>
            <a:cxnLst/>
            <a:rect l="l" t="t" r="r" b="b"/>
            <a:pathLst>
              <a:path w="137159" h="311150">
                <a:moveTo>
                  <a:pt x="0" y="22859"/>
                </a:moveTo>
                <a:lnTo>
                  <a:pt x="1783" y="13983"/>
                </a:lnTo>
                <a:lnTo>
                  <a:pt x="6651" y="6715"/>
                </a:lnTo>
                <a:lnTo>
                  <a:pt x="13876" y="1803"/>
                </a:lnTo>
                <a:lnTo>
                  <a:pt x="22732" y="0"/>
                </a:lnTo>
                <a:lnTo>
                  <a:pt x="114172" y="0"/>
                </a:lnTo>
                <a:lnTo>
                  <a:pt x="123029" y="1803"/>
                </a:lnTo>
                <a:lnTo>
                  <a:pt x="130254" y="6715"/>
                </a:lnTo>
                <a:lnTo>
                  <a:pt x="135122" y="13983"/>
                </a:lnTo>
                <a:lnTo>
                  <a:pt x="136905" y="22859"/>
                </a:lnTo>
                <a:lnTo>
                  <a:pt x="136905" y="288162"/>
                </a:lnTo>
                <a:lnTo>
                  <a:pt x="135122" y="297092"/>
                </a:lnTo>
                <a:lnTo>
                  <a:pt x="130254" y="304355"/>
                </a:lnTo>
                <a:lnTo>
                  <a:pt x="123029" y="309237"/>
                </a:lnTo>
                <a:lnTo>
                  <a:pt x="114172" y="311022"/>
                </a:lnTo>
                <a:lnTo>
                  <a:pt x="22732" y="311022"/>
                </a:lnTo>
                <a:lnTo>
                  <a:pt x="13876" y="309237"/>
                </a:lnTo>
                <a:lnTo>
                  <a:pt x="6651" y="304355"/>
                </a:lnTo>
                <a:lnTo>
                  <a:pt x="1783" y="297092"/>
                </a:lnTo>
                <a:lnTo>
                  <a:pt x="0" y="288162"/>
                </a:lnTo>
                <a:lnTo>
                  <a:pt x="0" y="228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313166" y="3443223"/>
            <a:ext cx="551941" cy="62064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313166" y="3443223"/>
            <a:ext cx="552450" cy="621030"/>
          </a:xfrm>
          <a:custGeom>
            <a:avLst/>
            <a:gdLst/>
            <a:ahLst/>
            <a:cxnLst/>
            <a:rect l="l" t="t" r="r" b="b"/>
            <a:pathLst>
              <a:path w="552450" h="621029">
                <a:moveTo>
                  <a:pt x="0" y="310388"/>
                </a:moveTo>
                <a:lnTo>
                  <a:pt x="3612" y="260034"/>
                </a:lnTo>
                <a:lnTo>
                  <a:pt x="14070" y="212270"/>
                </a:lnTo>
                <a:lnTo>
                  <a:pt x="30806" y="167734"/>
                </a:lnTo>
                <a:lnTo>
                  <a:pt x="53250" y="127065"/>
                </a:lnTo>
                <a:lnTo>
                  <a:pt x="80835" y="90900"/>
                </a:lnTo>
                <a:lnTo>
                  <a:pt x="112992" y="59878"/>
                </a:lnTo>
                <a:lnTo>
                  <a:pt x="149152" y="34639"/>
                </a:lnTo>
                <a:lnTo>
                  <a:pt x="188748" y="15821"/>
                </a:lnTo>
                <a:lnTo>
                  <a:pt x="231210" y="4061"/>
                </a:lnTo>
                <a:lnTo>
                  <a:pt x="275970" y="0"/>
                </a:lnTo>
                <a:lnTo>
                  <a:pt x="320731" y="4061"/>
                </a:lnTo>
                <a:lnTo>
                  <a:pt x="363193" y="15821"/>
                </a:lnTo>
                <a:lnTo>
                  <a:pt x="402789" y="34639"/>
                </a:lnTo>
                <a:lnTo>
                  <a:pt x="438949" y="59878"/>
                </a:lnTo>
                <a:lnTo>
                  <a:pt x="471106" y="90900"/>
                </a:lnTo>
                <a:lnTo>
                  <a:pt x="498691" y="127065"/>
                </a:lnTo>
                <a:lnTo>
                  <a:pt x="521135" y="167734"/>
                </a:lnTo>
                <a:lnTo>
                  <a:pt x="537871" y="212270"/>
                </a:lnTo>
                <a:lnTo>
                  <a:pt x="548329" y="260034"/>
                </a:lnTo>
                <a:lnTo>
                  <a:pt x="551941" y="310388"/>
                </a:lnTo>
                <a:lnTo>
                  <a:pt x="548329" y="360737"/>
                </a:lnTo>
                <a:lnTo>
                  <a:pt x="537871" y="408491"/>
                </a:lnTo>
                <a:lnTo>
                  <a:pt x="521135" y="453013"/>
                </a:lnTo>
                <a:lnTo>
                  <a:pt x="498691" y="493666"/>
                </a:lnTo>
                <a:lnTo>
                  <a:pt x="471106" y="529812"/>
                </a:lnTo>
                <a:lnTo>
                  <a:pt x="438949" y="560814"/>
                </a:lnTo>
                <a:lnTo>
                  <a:pt x="402789" y="586036"/>
                </a:lnTo>
                <a:lnTo>
                  <a:pt x="363193" y="604841"/>
                </a:lnTo>
                <a:lnTo>
                  <a:pt x="320731" y="616590"/>
                </a:lnTo>
                <a:lnTo>
                  <a:pt x="275970" y="620649"/>
                </a:lnTo>
                <a:lnTo>
                  <a:pt x="231210" y="616590"/>
                </a:lnTo>
                <a:lnTo>
                  <a:pt x="188748" y="604841"/>
                </a:lnTo>
                <a:lnTo>
                  <a:pt x="149152" y="586036"/>
                </a:lnTo>
                <a:lnTo>
                  <a:pt x="112992" y="560814"/>
                </a:lnTo>
                <a:lnTo>
                  <a:pt x="80835" y="529812"/>
                </a:lnTo>
                <a:lnTo>
                  <a:pt x="53250" y="493666"/>
                </a:lnTo>
                <a:lnTo>
                  <a:pt x="30806" y="453013"/>
                </a:lnTo>
                <a:lnTo>
                  <a:pt x="14070" y="408491"/>
                </a:lnTo>
                <a:lnTo>
                  <a:pt x="3612" y="360737"/>
                </a:lnTo>
                <a:lnTo>
                  <a:pt x="0" y="3103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43316" y="4995671"/>
            <a:ext cx="368807" cy="80664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243316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0" y="806640"/>
                </a:moveTo>
                <a:lnTo>
                  <a:pt x="178688" y="0"/>
                </a:lnTo>
                <a:lnTo>
                  <a:pt x="368807" y="0"/>
                </a:lnTo>
                <a:lnTo>
                  <a:pt x="190245" y="806640"/>
                </a:lnTo>
                <a:lnTo>
                  <a:pt x="0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617457" y="4995671"/>
            <a:ext cx="368935" cy="8066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617457" y="4995671"/>
            <a:ext cx="368935" cy="807085"/>
          </a:xfrm>
          <a:custGeom>
            <a:avLst/>
            <a:gdLst/>
            <a:ahLst/>
            <a:cxnLst/>
            <a:rect l="l" t="t" r="r" b="b"/>
            <a:pathLst>
              <a:path w="368934" h="807085">
                <a:moveTo>
                  <a:pt x="368935" y="806640"/>
                </a:moveTo>
                <a:lnTo>
                  <a:pt x="190246" y="0"/>
                </a:lnTo>
                <a:lnTo>
                  <a:pt x="0" y="0"/>
                </a:lnTo>
                <a:lnTo>
                  <a:pt x="178689" y="806640"/>
                </a:lnTo>
                <a:lnTo>
                  <a:pt x="368935" y="8066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32775" y="4124959"/>
            <a:ext cx="758825" cy="10908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232775" y="4124959"/>
            <a:ext cx="758825" cy="1090930"/>
          </a:xfrm>
          <a:custGeom>
            <a:avLst/>
            <a:gdLst/>
            <a:ahLst/>
            <a:cxnLst/>
            <a:rect l="l" t="t" r="r" b="b"/>
            <a:pathLst>
              <a:path w="758825" h="1090929">
                <a:moveTo>
                  <a:pt x="0" y="1090802"/>
                </a:moveTo>
                <a:lnTo>
                  <a:pt x="379475" y="0"/>
                </a:lnTo>
                <a:lnTo>
                  <a:pt x="758825" y="1090802"/>
                </a:lnTo>
                <a:lnTo>
                  <a:pt x="0" y="109080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296020" y="4124959"/>
            <a:ext cx="598043" cy="61353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296020" y="4124959"/>
            <a:ext cx="598170" cy="614045"/>
          </a:xfrm>
          <a:custGeom>
            <a:avLst/>
            <a:gdLst/>
            <a:ahLst/>
            <a:cxnLst/>
            <a:rect l="l" t="t" r="r" b="b"/>
            <a:pathLst>
              <a:path w="598170" h="614045">
                <a:moveTo>
                  <a:pt x="0" y="99694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498348" y="0"/>
                </a:lnTo>
                <a:lnTo>
                  <a:pt x="537178" y="7844"/>
                </a:lnTo>
                <a:lnTo>
                  <a:pt x="568864" y="29225"/>
                </a:lnTo>
                <a:lnTo>
                  <a:pt x="590216" y="60918"/>
                </a:lnTo>
                <a:lnTo>
                  <a:pt x="598043" y="99694"/>
                </a:lnTo>
                <a:lnTo>
                  <a:pt x="598043" y="513841"/>
                </a:lnTo>
                <a:lnTo>
                  <a:pt x="590216" y="552672"/>
                </a:lnTo>
                <a:lnTo>
                  <a:pt x="568864" y="584358"/>
                </a:lnTo>
                <a:lnTo>
                  <a:pt x="537178" y="605710"/>
                </a:lnTo>
                <a:lnTo>
                  <a:pt x="498348" y="613537"/>
                </a:lnTo>
                <a:lnTo>
                  <a:pt x="99695" y="613537"/>
                </a:lnTo>
                <a:lnTo>
                  <a:pt x="60864" y="605710"/>
                </a:lnTo>
                <a:lnTo>
                  <a:pt x="29178" y="584358"/>
                </a:lnTo>
                <a:lnTo>
                  <a:pt x="7826" y="552672"/>
                </a:lnTo>
                <a:lnTo>
                  <a:pt x="0" y="513841"/>
                </a:lnTo>
                <a:lnTo>
                  <a:pt x="0" y="996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819400" y="4686300"/>
            <a:ext cx="6172200" cy="723900"/>
          </a:xfrm>
          <a:custGeom>
            <a:avLst/>
            <a:gdLst/>
            <a:ahLst/>
            <a:cxnLst/>
            <a:rect l="l" t="t" r="r" b="b"/>
            <a:pathLst>
              <a:path w="6172200" h="723900">
                <a:moveTo>
                  <a:pt x="6172200" y="0"/>
                </a:moveTo>
                <a:lnTo>
                  <a:pt x="6169182" y="39438"/>
                </a:lnTo>
                <a:lnTo>
                  <a:pt x="6160338" y="77646"/>
                </a:lnTo>
                <a:lnTo>
                  <a:pt x="6145981" y="114403"/>
                </a:lnTo>
                <a:lnTo>
                  <a:pt x="6126424" y="149489"/>
                </a:lnTo>
                <a:lnTo>
                  <a:pt x="6101983" y="182682"/>
                </a:lnTo>
                <a:lnTo>
                  <a:pt x="6072969" y="213762"/>
                </a:lnTo>
                <a:lnTo>
                  <a:pt x="6039697" y="242508"/>
                </a:lnTo>
                <a:lnTo>
                  <a:pt x="6002480" y="268699"/>
                </a:lnTo>
                <a:lnTo>
                  <a:pt x="5961631" y="292114"/>
                </a:lnTo>
                <a:lnTo>
                  <a:pt x="5917466" y="312532"/>
                </a:lnTo>
                <a:lnTo>
                  <a:pt x="5870296" y="329734"/>
                </a:lnTo>
                <a:lnTo>
                  <a:pt x="5820436" y="343497"/>
                </a:lnTo>
                <a:lnTo>
                  <a:pt x="5768199" y="353601"/>
                </a:lnTo>
                <a:lnTo>
                  <a:pt x="5713899" y="359826"/>
                </a:lnTo>
                <a:lnTo>
                  <a:pt x="5657850" y="361950"/>
                </a:lnTo>
                <a:lnTo>
                  <a:pt x="3600450" y="361950"/>
                </a:lnTo>
                <a:lnTo>
                  <a:pt x="3544400" y="364073"/>
                </a:lnTo>
                <a:lnTo>
                  <a:pt x="3490100" y="370298"/>
                </a:lnTo>
                <a:lnTo>
                  <a:pt x="3437863" y="380402"/>
                </a:lnTo>
                <a:lnTo>
                  <a:pt x="3388003" y="394165"/>
                </a:lnTo>
                <a:lnTo>
                  <a:pt x="3340833" y="411367"/>
                </a:lnTo>
                <a:lnTo>
                  <a:pt x="3296668" y="431785"/>
                </a:lnTo>
                <a:lnTo>
                  <a:pt x="3255819" y="455200"/>
                </a:lnTo>
                <a:lnTo>
                  <a:pt x="3218602" y="481391"/>
                </a:lnTo>
                <a:lnTo>
                  <a:pt x="3185330" y="510137"/>
                </a:lnTo>
                <a:lnTo>
                  <a:pt x="3156316" y="541217"/>
                </a:lnTo>
                <a:lnTo>
                  <a:pt x="3131875" y="574410"/>
                </a:lnTo>
                <a:lnTo>
                  <a:pt x="3112318" y="609496"/>
                </a:lnTo>
                <a:lnTo>
                  <a:pt x="3097961" y="646253"/>
                </a:lnTo>
                <a:lnTo>
                  <a:pt x="3089117" y="684461"/>
                </a:lnTo>
                <a:lnTo>
                  <a:pt x="3086100" y="723900"/>
                </a:lnTo>
                <a:lnTo>
                  <a:pt x="3083082" y="684461"/>
                </a:lnTo>
                <a:lnTo>
                  <a:pt x="3074238" y="646253"/>
                </a:lnTo>
                <a:lnTo>
                  <a:pt x="3059881" y="609496"/>
                </a:lnTo>
                <a:lnTo>
                  <a:pt x="3040324" y="574410"/>
                </a:lnTo>
                <a:lnTo>
                  <a:pt x="3015883" y="541217"/>
                </a:lnTo>
                <a:lnTo>
                  <a:pt x="2986869" y="510137"/>
                </a:lnTo>
                <a:lnTo>
                  <a:pt x="2953597" y="481391"/>
                </a:lnTo>
                <a:lnTo>
                  <a:pt x="2916380" y="455200"/>
                </a:lnTo>
                <a:lnTo>
                  <a:pt x="2875531" y="431785"/>
                </a:lnTo>
                <a:lnTo>
                  <a:pt x="2831366" y="411367"/>
                </a:lnTo>
                <a:lnTo>
                  <a:pt x="2784196" y="394165"/>
                </a:lnTo>
                <a:lnTo>
                  <a:pt x="2734336" y="380402"/>
                </a:lnTo>
                <a:lnTo>
                  <a:pt x="2682099" y="370298"/>
                </a:lnTo>
                <a:lnTo>
                  <a:pt x="2627799" y="364073"/>
                </a:lnTo>
                <a:lnTo>
                  <a:pt x="2571750" y="361950"/>
                </a:lnTo>
                <a:lnTo>
                  <a:pt x="514350" y="361950"/>
                </a:lnTo>
                <a:lnTo>
                  <a:pt x="458300" y="359826"/>
                </a:lnTo>
                <a:lnTo>
                  <a:pt x="404000" y="353601"/>
                </a:lnTo>
                <a:lnTo>
                  <a:pt x="351763" y="343497"/>
                </a:lnTo>
                <a:lnTo>
                  <a:pt x="301903" y="329734"/>
                </a:lnTo>
                <a:lnTo>
                  <a:pt x="254733" y="312532"/>
                </a:lnTo>
                <a:lnTo>
                  <a:pt x="210568" y="292114"/>
                </a:lnTo>
                <a:lnTo>
                  <a:pt x="169719" y="268699"/>
                </a:lnTo>
                <a:lnTo>
                  <a:pt x="132502" y="242508"/>
                </a:lnTo>
                <a:lnTo>
                  <a:pt x="99230" y="213762"/>
                </a:lnTo>
                <a:lnTo>
                  <a:pt x="70216" y="182682"/>
                </a:lnTo>
                <a:lnTo>
                  <a:pt x="45775" y="149489"/>
                </a:lnTo>
                <a:lnTo>
                  <a:pt x="26218" y="114403"/>
                </a:lnTo>
                <a:lnTo>
                  <a:pt x="11861" y="77646"/>
                </a:lnTo>
                <a:lnTo>
                  <a:pt x="3017" y="39438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261872" y="2266188"/>
            <a:ext cx="867155" cy="78943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59635" y="2266188"/>
            <a:ext cx="5259323" cy="78943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449567" y="2266188"/>
            <a:ext cx="568452" cy="78943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362813" y="1292733"/>
            <a:ext cx="74206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3400" marR="5080" indent="-1791335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Arial"/>
                <a:cs typeface="Arial"/>
              </a:rPr>
              <a:t>In latent syphilis </a:t>
            </a:r>
            <a:r>
              <a:rPr sz="2800" b="0" dirty="0">
                <a:latin typeface="Arial"/>
                <a:cs typeface="Arial"/>
              </a:rPr>
              <a:t>there are little </a:t>
            </a:r>
            <a:r>
              <a:rPr sz="2800" b="0" spc="-5" dirty="0">
                <a:latin typeface="Arial"/>
                <a:cs typeface="Arial"/>
              </a:rPr>
              <a:t>to no symptoms  which </a:t>
            </a:r>
            <a:r>
              <a:rPr sz="2800" b="0" dirty="0">
                <a:latin typeface="Arial"/>
                <a:cs typeface="Arial"/>
              </a:rPr>
              <a:t>can </a:t>
            </a:r>
            <a:r>
              <a:rPr sz="2800" b="0" spc="-5" dirty="0">
                <a:latin typeface="Arial"/>
                <a:cs typeface="Arial"/>
              </a:rPr>
              <a:t>last for</a:t>
            </a:r>
            <a:r>
              <a:rPr sz="2800" b="0" spc="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years.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469516" y="2359913"/>
            <a:ext cx="5212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D0D0D"/>
                </a:solidFill>
                <a:latin typeface="Arial"/>
                <a:cs typeface="Arial"/>
              </a:rPr>
              <a:t>70% </a:t>
            </a:r>
            <a:r>
              <a:rPr sz="2800" b="1" spc="-5" dirty="0">
                <a:solidFill>
                  <a:srgbClr val="0D0D0D"/>
                </a:solidFill>
                <a:latin typeface="Arial"/>
                <a:cs typeface="Arial"/>
              </a:rPr>
              <a:t>may have NO</a:t>
            </a:r>
            <a:r>
              <a:rPr sz="28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D0D0D"/>
                </a:solidFill>
                <a:latin typeface="Arial"/>
                <a:cs typeface="Arial"/>
              </a:rPr>
              <a:t>SYMPTOMS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967" y="547877"/>
            <a:ext cx="4196714" cy="359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014" y="1582293"/>
            <a:ext cx="7590790" cy="3564693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marR="57785" indent="-342900">
              <a:lnSpc>
                <a:spcPct val="90000"/>
              </a:lnSpc>
              <a:spcBef>
                <a:spcPts val="484"/>
              </a:spcBef>
              <a:buFont typeface="Arial" panose="020B0604020202020204" pitchFamily="34" charset="0"/>
              <a:buChar char="•"/>
            </a:pPr>
            <a:r>
              <a:rPr sz="2400" b="1" spc="30" dirty="0">
                <a:latin typeface="Trebuchet MS"/>
                <a:cs typeface="Trebuchet MS"/>
              </a:rPr>
              <a:t>Approximately </a:t>
            </a:r>
            <a:r>
              <a:rPr sz="2400" b="1" spc="-5" dirty="0">
                <a:latin typeface="Trebuchet MS"/>
                <a:cs typeface="Trebuchet MS"/>
              </a:rPr>
              <a:t>30% </a:t>
            </a:r>
            <a:r>
              <a:rPr sz="2400" b="1" dirty="0">
                <a:latin typeface="Trebuchet MS"/>
                <a:cs typeface="Trebuchet MS"/>
              </a:rPr>
              <a:t>of untreated  patients progress </a:t>
            </a:r>
            <a:r>
              <a:rPr sz="2400" b="1" spc="-5" dirty="0">
                <a:latin typeface="Trebuchet MS"/>
                <a:cs typeface="Trebuchet MS"/>
              </a:rPr>
              <a:t>to the </a:t>
            </a:r>
            <a:r>
              <a:rPr sz="2400" b="1" dirty="0">
                <a:latin typeface="Trebuchet MS"/>
                <a:cs typeface="Trebuchet MS"/>
              </a:rPr>
              <a:t>tertiary</a:t>
            </a:r>
            <a:r>
              <a:rPr sz="2400" b="1" spc="-10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stage</a:t>
            </a:r>
            <a:r>
              <a:rPr lang="en-US" sz="2400" b="1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within 1 to </a:t>
            </a:r>
            <a:r>
              <a:rPr sz="2400" b="1" spc="-5" dirty="0">
                <a:latin typeface="Trebuchet MS"/>
                <a:cs typeface="Trebuchet MS"/>
              </a:rPr>
              <a:t>20</a:t>
            </a:r>
            <a:r>
              <a:rPr sz="2400" b="1" spc="-5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years.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4965" marR="303530" indent="-342900">
              <a:lnSpc>
                <a:spcPts val="346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6628765" algn="l"/>
              </a:tabLst>
            </a:pPr>
            <a:r>
              <a:rPr sz="2400" b="1" dirty="0">
                <a:latin typeface="Trebuchet MS"/>
                <a:cs typeface="Trebuchet MS"/>
              </a:rPr>
              <a:t>Rare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b</a:t>
            </a:r>
            <a:r>
              <a:rPr sz="2400" b="1" spc="-10" dirty="0">
                <a:latin typeface="Trebuchet MS"/>
                <a:cs typeface="Trebuchet MS"/>
              </a:rPr>
              <a:t>e</a:t>
            </a:r>
            <a:r>
              <a:rPr sz="2400" b="1" dirty="0">
                <a:latin typeface="Trebuchet MS"/>
                <a:cs typeface="Trebuchet MS"/>
              </a:rPr>
              <a:t>cause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of </a:t>
            </a:r>
            <a:r>
              <a:rPr sz="2400" b="1" spc="-5" dirty="0">
                <a:latin typeface="Trebuchet MS"/>
                <a:cs typeface="Trebuchet MS"/>
              </a:rPr>
              <a:t>th</a:t>
            </a:r>
            <a:r>
              <a:rPr sz="2400" b="1" dirty="0">
                <a:latin typeface="Trebuchet MS"/>
                <a:cs typeface="Trebuchet MS"/>
              </a:rPr>
              <a:t>e</a:t>
            </a:r>
            <a:r>
              <a:rPr sz="2400" b="1" spc="-1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widespread</a:t>
            </a:r>
            <a:r>
              <a:rPr lang="en-US" sz="2400" b="1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use</a:t>
            </a:r>
            <a:r>
              <a:rPr lang="en-US" sz="2400" b="1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of</a:t>
            </a:r>
            <a:r>
              <a:rPr sz="2400" b="1" spc="-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antibiotics.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54965" marR="5080" indent="-342900">
              <a:lnSpc>
                <a:spcPts val="3460"/>
              </a:lnSpc>
              <a:buFont typeface="Arial" panose="020B0604020202020204" pitchFamily="34" charset="0"/>
              <a:buChar char="•"/>
            </a:pPr>
            <a:r>
              <a:rPr sz="2400" b="1" spc="30" dirty="0">
                <a:latin typeface="Trebuchet MS"/>
                <a:cs typeface="Trebuchet MS"/>
              </a:rPr>
              <a:t>Manifestations </a:t>
            </a:r>
            <a:r>
              <a:rPr sz="2400" b="1" dirty="0">
                <a:latin typeface="Trebuchet MS"/>
                <a:cs typeface="Trebuchet MS"/>
              </a:rPr>
              <a:t>as cardiovascular</a:t>
            </a:r>
            <a:r>
              <a:rPr lang="en-US" sz="2400" b="1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syphilis </a:t>
            </a:r>
            <a:r>
              <a:rPr sz="2400" b="1" spc="-5" dirty="0">
                <a:latin typeface="Trebuchet MS"/>
                <a:cs typeface="Trebuchet MS"/>
              </a:rPr>
              <a:t>(</a:t>
            </a:r>
            <a:r>
              <a:rPr sz="2400" spc="-5" dirty="0">
                <a:solidFill>
                  <a:srgbClr val="0000FF"/>
                </a:solidFill>
                <a:latin typeface="Trebuchet MS"/>
                <a:cs typeface="Trebuchet MS"/>
              </a:rPr>
              <a:t>syphilitic aortitis and an aortic  </a:t>
            </a:r>
            <a:r>
              <a:rPr sz="2400" dirty="0">
                <a:solidFill>
                  <a:srgbClr val="0000FF"/>
                </a:solidFill>
                <a:latin typeface="Trebuchet MS"/>
                <a:cs typeface="Trebuchet MS"/>
              </a:rPr>
              <a:t>aneurysm</a:t>
            </a:r>
            <a:r>
              <a:rPr sz="2400" dirty="0">
                <a:latin typeface="Trebuchet MS"/>
                <a:cs typeface="Trebuchet MS"/>
              </a:rPr>
              <a:t>)</a:t>
            </a:r>
            <a:r>
              <a:rPr sz="2400" b="1" dirty="0"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1450</Words>
  <Application>Microsoft Office PowerPoint</Application>
  <PresentationFormat>On-screen Show (4:3)</PresentationFormat>
  <Paragraphs>235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Office Theme</vt:lpstr>
      <vt:lpstr>DRUGS USED FOR THE  TREATMENT OF SYPHILIS &amp; GONORRHEA</vt:lpstr>
      <vt:lpstr>PowerPoint Presentation</vt:lpstr>
      <vt:lpstr>Sexually transmitted diseases</vt:lpstr>
      <vt:lpstr>PowerPoint Presentation</vt:lpstr>
      <vt:lpstr> Painless skin ulceration (a chancre)</vt:lpstr>
      <vt:lpstr> Diffuse skin rash &amp; mucous membranes lesions</vt:lpstr>
      <vt:lpstr>PowerPoint Presentation</vt:lpstr>
      <vt:lpstr>In latent syphilis there are little to no symptoms  which can last for years.</vt:lpstr>
      <vt:lpstr>PowerPoint Presentation</vt:lpstr>
      <vt:lpstr>If a pregnant woman has symptomatic or asymptomatic early syphilis, organisms may pass through the placenta to infect the fetus.</vt:lpstr>
      <vt:lpstr>PowerPoint Presentation</vt:lpstr>
      <vt:lpstr>β-Lactam Antibiotics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Inhibit bacterial cell wall synthesis Bactericidal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GONORRHEA</vt:lpstr>
      <vt:lpstr>GONORRHEA</vt:lpstr>
      <vt:lpstr>PowerPoint Presentation</vt:lpstr>
      <vt:lpstr>PowerPoint Presentation</vt:lpstr>
      <vt:lpstr>Single oral dose of :  Ciprofloxacin(500 mg)  Ofloxacin(400 mg)</vt:lpstr>
      <vt:lpstr>PowerPoint Presentation</vt:lpstr>
      <vt:lpstr>PowerPoint Presentation</vt:lpstr>
      <vt:lpstr>PowerPoint Presentation</vt:lpstr>
      <vt:lpstr>PowerPoint Presentation</vt:lpstr>
      <vt:lpstr>Inhibits protein synthesis by  binding to 30 S ribosomal subunits.</vt:lpstr>
      <vt:lpstr>PowerPoint Presentation</vt:lpstr>
      <vt:lpstr>PowerPoint Presentation</vt:lpstr>
      <vt:lpstr>It can also spread from a mother to a child  during birth.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Paint Lab</dc:creator>
  <cp:lastModifiedBy>hanan</cp:lastModifiedBy>
  <cp:revision>13</cp:revision>
  <dcterms:created xsi:type="dcterms:W3CDTF">2018-04-10T14:04:47Z</dcterms:created>
  <dcterms:modified xsi:type="dcterms:W3CDTF">2021-04-11T19:43:26Z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2018-04-10T00:00:00Z</vt:filetime>
  </property>
</Properties>
</file>