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5" r:id="rId39"/>
    <p:sldId id="296" r:id="rId40"/>
    <p:sldId id="297" r:id="rId41"/>
    <p:sldId id="298" r:id="rId42"/>
    <p:sldId id="299" r:id="rId43"/>
    <p:sldId id="300" r:id="rId44"/>
    <p:sldId id="301" r:id="rId4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5799-78D1-E746-86ED-71E32C9C14B3}" type="datetimeFigureOut">
              <a:rPr lang="en-SA" smtClean="0"/>
              <a:t>04/11/2021</a:t>
            </a:fld>
            <a:endParaRPr lang="en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9ECBB-F93E-534A-8524-D6AA6F5E649F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94276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9ECBB-F93E-534A-8524-D6AA6F5E649F}" type="slidenum">
              <a:rPr lang="en-SA" smtClean="0"/>
              <a:t>16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197368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Kernicterus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 very rare type of brain damage that occurs in a newborn with severe jaundice</a:t>
            </a:r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9ECBB-F93E-534A-8524-D6AA6F5E649F}" type="slidenum">
              <a:rPr lang="en-SA" smtClean="0"/>
              <a:t>25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857118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9ECBB-F93E-534A-8524-D6AA6F5E649F}" type="slidenum">
              <a:rPr lang="en-SA" smtClean="0"/>
              <a:t>32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948145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44702" y="944626"/>
            <a:ext cx="7454595" cy="1671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1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chemeClr val="hlink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chemeClr val="hlink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50825" y="1231836"/>
            <a:ext cx="8893174" cy="43926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81555" y="883919"/>
            <a:ext cx="5573268" cy="18059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291071" y="883919"/>
            <a:ext cx="1335024" cy="1805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035552" y="1874520"/>
            <a:ext cx="1335024" cy="1805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035552" y="2865120"/>
            <a:ext cx="1335024" cy="1805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035552" y="3855720"/>
            <a:ext cx="1335024" cy="1805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659635" y="4846320"/>
            <a:ext cx="5817108" cy="18059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641592" y="5318759"/>
            <a:ext cx="752855" cy="10058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787895" y="5318759"/>
            <a:ext cx="752855" cy="10058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chemeClr val="hlink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340" y="246329"/>
            <a:ext cx="5016500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heavy">
                <a:solidFill>
                  <a:schemeClr val="hlink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1243558"/>
            <a:ext cx="8444865" cy="3227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toxnet.nlm.nih.gov/" TargetMode="External"/><Relationship Id="rId2" Type="http://schemas.openxmlformats.org/officeDocument/2006/relationships/hyperlink" Target="http://www.ibreastfeeding.com/" TargetMode="Externa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4380" marR="5080" indent="-742315">
              <a:lnSpc>
                <a:spcPct val="100000"/>
              </a:lnSpc>
              <a:spcBef>
                <a:spcPts val="100"/>
              </a:spcBef>
            </a:pPr>
            <a:r>
              <a:rPr b="0" i="0" u="none" spc="-5" dirty="0"/>
              <a:t>Drugs affecting breast  </a:t>
            </a:r>
            <a:r>
              <a:rPr b="0" i="0" u="none" dirty="0"/>
              <a:t>milk and</a:t>
            </a:r>
            <a:r>
              <a:rPr b="0" i="0" u="none" spc="-45" dirty="0"/>
              <a:t> </a:t>
            </a:r>
            <a:r>
              <a:rPr b="0" i="0" u="none" dirty="0"/>
              <a:t>lactation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2819400"/>
            <a:ext cx="6400800" cy="2514600"/>
          </a:xfrm>
          <a:prstGeom prst="rect">
            <a:avLst/>
          </a:prstGeom>
          <a:ln w="28575">
            <a:solidFill>
              <a:srgbClr val="CC3300"/>
            </a:solidFill>
          </a:ln>
        </p:spPr>
        <p:txBody>
          <a:bodyPr vert="horz" wrap="square" lIns="0" tIns="74930" rIns="0" bIns="0" rtlCol="0">
            <a:spAutoFit/>
          </a:bodyPr>
          <a:lstStyle/>
          <a:p>
            <a:pPr marL="434340" indent="-342900">
              <a:lnSpc>
                <a:spcPct val="100000"/>
              </a:lnSpc>
              <a:spcBef>
                <a:spcPts val="590"/>
              </a:spcBef>
              <a:buChar char="•"/>
              <a:tabLst>
                <a:tab pos="434340" algn="l"/>
                <a:tab pos="434975" algn="l"/>
              </a:tabLst>
            </a:pPr>
            <a:r>
              <a:rPr sz="2800" spc="-5" dirty="0">
                <a:latin typeface="Arial"/>
                <a:cs typeface="Arial"/>
              </a:rPr>
              <a:t>Age</a:t>
            </a:r>
            <a:endParaRPr sz="28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4340" algn="l"/>
                <a:tab pos="434975" algn="l"/>
              </a:tabLst>
            </a:pPr>
            <a:r>
              <a:rPr sz="2800" spc="-5" dirty="0">
                <a:latin typeface="Arial"/>
                <a:cs typeface="Arial"/>
              </a:rPr>
              <a:t>Body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weight</a:t>
            </a:r>
            <a:endParaRPr sz="280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4340" algn="l"/>
                <a:tab pos="434975" algn="l"/>
              </a:tabLst>
            </a:pPr>
            <a:r>
              <a:rPr sz="2800" spc="-5" dirty="0">
                <a:latin typeface="Arial"/>
                <a:cs typeface="Arial"/>
              </a:rPr>
              <a:t>Health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status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7102" y="1773758"/>
            <a:ext cx="29591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Infants</a:t>
            </a:r>
            <a:r>
              <a:rPr sz="3200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factors: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8E5886E1-EFEC-674D-8CFA-173D274B5F70}"/>
              </a:ext>
            </a:extLst>
          </p:cNvPr>
          <p:cNvSpPr txBox="1">
            <a:spLocks/>
          </p:cNvSpPr>
          <p:nvPr/>
        </p:nvSpPr>
        <p:spPr>
          <a:xfrm>
            <a:off x="228600" y="228600"/>
            <a:ext cx="796417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 u="heavy">
                <a:solidFill>
                  <a:schemeClr val="hlink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 marR="5080">
              <a:spcBef>
                <a:spcPts val="100"/>
              </a:spcBef>
            </a:pPr>
            <a:r>
              <a:rPr lang="en-US" b="0" u="none" kern="0" spc="-5" dirty="0"/>
              <a:t>Factors </a:t>
            </a:r>
            <a:r>
              <a:rPr lang="en-US" b="0" u="none" kern="0" dirty="0"/>
              <a:t>controlling passage of </a:t>
            </a:r>
            <a:r>
              <a:rPr lang="en-US" b="0" u="none" kern="0" spc="-5" dirty="0"/>
              <a:t>drugs</a:t>
            </a:r>
            <a:r>
              <a:rPr lang="en-US" b="0" u="none" kern="0" spc="-45" dirty="0"/>
              <a:t> </a:t>
            </a:r>
            <a:r>
              <a:rPr lang="en-US" b="0" u="none" kern="0" dirty="0"/>
              <a:t>into  </a:t>
            </a:r>
            <a:r>
              <a:rPr lang="en-US" b="0" u="none" kern="0" spc="-5" dirty="0"/>
              <a:t>breast </a:t>
            </a:r>
            <a:r>
              <a:rPr lang="en-US" b="0" u="none" kern="0" dirty="0"/>
              <a:t>milk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077" y="1031228"/>
            <a:ext cx="8411845" cy="4795544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Molecular</a:t>
            </a:r>
            <a:r>
              <a:rPr sz="2400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weight:</a:t>
            </a:r>
            <a:endParaRPr lang="en-US" sz="2400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9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120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Very small molecules (&lt; 200 Daltons) such as </a:t>
            </a:r>
            <a:r>
              <a:rPr sz="2400" dirty="0">
                <a:solidFill>
                  <a:srgbClr val="0000FF"/>
                </a:solidFill>
                <a:latin typeface="Times New Roman"/>
                <a:cs typeface="Times New Roman"/>
              </a:rPr>
              <a:t> alcohol</a:t>
            </a:r>
            <a:r>
              <a:rPr sz="2400" dirty="0">
                <a:latin typeface="Times New Roman"/>
                <a:cs typeface="Times New Roman"/>
              </a:rPr>
              <a:t>, equilibrate rapidly between plasma and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breast milk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via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aqueous channels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surrounding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alveoli.</a:t>
            </a:r>
            <a:endParaRPr lang="en-US" sz="24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1205"/>
              </a:spcBef>
              <a:buChar char="•"/>
              <a:tabLst>
                <a:tab pos="354965" algn="l"/>
                <a:tab pos="355600" algn="l"/>
              </a:tabLst>
            </a:pPr>
            <a:endParaRPr sz="2400" dirty="0">
              <a:latin typeface="Times New Roman"/>
              <a:cs typeface="Times New Roman"/>
            </a:endParaRPr>
          </a:p>
          <a:p>
            <a:pPr marL="355600" marR="460375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Large molecules drugs (&gt;800 Daltons) are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less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likely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 transferred to breast milk</a:t>
            </a:r>
          </a:p>
          <a:p>
            <a:pPr marL="622300" indent="-609600">
              <a:lnSpc>
                <a:spcPct val="100000"/>
              </a:lnSpc>
              <a:spcBef>
                <a:spcPts val="1205"/>
              </a:spcBef>
              <a:buFont typeface="Times New Roman"/>
              <a:buChar char="•"/>
              <a:tabLst>
                <a:tab pos="621665" algn="l"/>
                <a:tab pos="622300" algn="l"/>
                <a:tab pos="2382520" algn="l"/>
              </a:tabLst>
            </a:pPr>
            <a:r>
              <a:rPr sz="2400" spc="-5" dirty="0">
                <a:latin typeface="Times New Roman"/>
                <a:cs typeface="Times New Roman"/>
              </a:rPr>
              <a:t>Insulin:	</a:t>
            </a:r>
            <a:r>
              <a:rPr sz="2400" spc="5" dirty="0">
                <a:latin typeface="Times New Roman"/>
                <a:cs typeface="Times New Roman"/>
              </a:rPr>
              <a:t>MW </a:t>
            </a:r>
            <a:r>
              <a:rPr sz="2400" dirty="0">
                <a:latin typeface="Times New Roman"/>
                <a:cs typeface="Times New Roman"/>
              </a:rPr>
              <a:t>&gt; 6,000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daltons</a:t>
            </a:r>
          </a:p>
          <a:p>
            <a:pPr marL="622300" indent="-609600">
              <a:lnSpc>
                <a:spcPct val="100000"/>
              </a:lnSpc>
              <a:spcBef>
                <a:spcPts val="1200"/>
              </a:spcBef>
              <a:buFont typeface="Times New Roman"/>
              <a:buChar char="•"/>
              <a:tabLst>
                <a:tab pos="621665" algn="l"/>
                <a:tab pos="622300" algn="l"/>
                <a:tab pos="2405380" algn="l"/>
              </a:tabLst>
            </a:pPr>
            <a:r>
              <a:rPr sz="2400" dirty="0">
                <a:latin typeface="Times New Roman"/>
                <a:cs typeface="Times New Roman"/>
              </a:rPr>
              <a:t>Heparin:	MW 40,000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daltons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154940"/>
            <a:ext cx="47123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u="none" spc="-5" dirty="0"/>
              <a:t>Factors related </a:t>
            </a:r>
            <a:r>
              <a:rPr b="0" u="none" dirty="0"/>
              <a:t>to</a:t>
            </a:r>
            <a:r>
              <a:rPr b="0" u="none" spc="5" dirty="0"/>
              <a:t> </a:t>
            </a:r>
            <a:r>
              <a:rPr b="0" u="none" spc="-5" dirty="0"/>
              <a:t>drugs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457200"/>
            <a:ext cx="7997825" cy="25115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2300" marR="5080" indent="-609600">
              <a:lnSpc>
                <a:spcPct val="100000"/>
              </a:lnSpc>
              <a:spcBef>
                <a:spcPts val="105"/>
              </a:spcBef>
              <a:buChar char="•"/>
              <a:tabLst>
                <a:tab pos="622300" algn="l"/>
              </a:tabLst>
            </a:pPr>
            <a:r>
              <a:rPr sz="2400" dirty="0">
                <a:latin typeface="Times New Roman"/>
                <a:cs typeface="Times New Roman"/>
              </a:rPr>
              <a:t>Monoclonal antibodies, pass very poorly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into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milk after the first 1st week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postpartum.</a:t>
            </a:r>
          </a:p>
          <a:p>
            <a:pPr marL="622300" marR="64135" indent="-609600">
              <a:lnSpc>
                <a:spcPct val="100000"/>
              </a:lnSpc>
              <a:spcBef>
                <a:spcPts val="2210"/>
              </a:spcBef>
              <a:buChar char="•"/>
              <a:tabLst>
                <a:tab pos="622300" algn="l"/>
              </a:tabLst>
            </a:pPr>
            <a:r>
              <a:rPr sz="2400" dirty="0">
                <a:latin typeface="Times New Roman"/>
                <a:cs typeface="Times New Roman"/>
              </a:rPr>
              <a:t>The epithelium of the breast alveolar cells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spc="-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most</a:t>
            </a:r>
            <a:r>
              <a:rPr sz="2400" dirty="0">
                <a:solidFill>
                  <a:srgbClr val="0000FF"/>
                </a:solidFill>
                <a:latin typeface="Times New Roman"/>
                <a:cs typeface="Times New Roman"/>
              </a:rPr>
              <a:t> permeable to drugs during the </a:t>
            </a:r>
            <a:r>
              <a:rPr sz="2400" spc="20" dirty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2400" spc="30" baseline="25132" dirty="0">
                <a:solidFill>
                  <a:srgbClr val="0000FF"/>
                </a:solidFill>
                <a:latin typeface="Times New Roman"/>
                <a:cs typeface="Times New Roman"/>
              </a:rPr>
              <a:t>st </a:t>
            </a:r>
            <a:r>
              <a:rPr sz="2400" dirty="0">
                <a:solidFill>
                  <a:srgbClr val="0000FF"/>
                </a:solidFill>
                <a:latin typeface="Times New Roman"/>
                <a:cs typeface="Times New Roman"/>
              </a:rPr>
              <a:t>week  postpartum</a:t>
            </a:r>
            <a:r>
              <a:rPr sz="2400" dirty="0">
                <a:latin typeface="Times New Roman"/>
                <a:cs typeface="Times New Roman"/>
              </a:rPr>
              <a:t>, so drug transfer to milk may be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greater during the 1st week of an infants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life.</a:t>
            </a:r>
          </a:p>
        </p:txBody>
      </p:sp>
      <p:sp>
        <p:nvSpPr>
          <p:cNvPr id="3" name="object 3"/>
          <p:cNvSpPr/>
          <p:nvPr/>
        </p:nvSpPr>
        <p:spPr>
          <a:xfrm>
            <a:off x="1752600" y="3733800"/>
            <a:ext cx="6400800" cy="28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300" y="533400"/>
            <a:ext cx="6708140" cy="2085443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3200" u="none" spc="-5" dirty="0">
                <a:solidFill>
                  <a:srgbClr val="C00000"/>
                </a:solidFill>
              </a:rPr>
              <a:t>Lipid </a:t>
            </a:r>
            <a:r>
              <a:rPr sz="3200" u="none" dirty="0">
                <a:solidFill>
                  <a:srgbClr val="C00000"/>
                </a:solidFill>
              </a:rPr>
              <a:t>solubility of </a:t>
            </a:r>
            <a:r>
              <a:rPr sz="3200" u="none" spc="-5" dirty="0">
                <a:solidFill>
                  <a:srgbClr val="C00000"/>
                </a:solidFill>
              </a:rPr>
              <a:t>the</a:t>
            </a:r>
            <a:r>
              <a:rPr sz="3200" u="none" spc="-45" dirty="0">
                <a:solidFill>
                  <a:srgbClr val="C00000"/>
                </a:solidFill>
              </a:rPr>
              <a:t> </a:t>
            </a:r>
            <a:r>
              <a:rPr sz="3200" u="none" spc="-5" dirty="0">
                <a:solidFill>
                  <a:srgbClr val="C00000"/>
                </a:solidFill>
              </a:rPr>
              <a:t>drug:</a:t>
            </a:r>
            <a:br>
              <a:rPr lang="en-US" sz="3200" u="none" spc="-5" dirty="0">
                <a:solidFill>
                  <a:srgbClr val="C00000"/>
                </a:solidFill>
              </a:rPr>
            </a:br>
            <a:endParaRPr sz="3200" dirty="0"/>
          </a:p>
          <a:p>
            <a:pPr marL="469900" marR="508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sz="2800" b="0" u="none" dirty="0">
                <a:solidFill>
                  <a:srgbClr val="000000"/>
                </a:solidFill>
                <a:latin typeface="Times New Roman"/>
                <a:cs typeface="Times New Roman"/>
              </a:rPr>
              <a:t>Lipid soluble drugs pass more freely</a:t>
            </a:r>
            <a:r>
              <a:rPr sz="2800" b="0" u="none" spc="-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0" u="none" dirty="0">
                <a:solidFill>
                  <a:srgbClr val="000000"/>
                </a:solidFill>
                <a:latin typeface="Times New Roman"/>
                <a:cs typeface="Times New Roman"/>
              </a:rPr>
              <a:t>into</a:t>
            </a:r>
            <a:r>
              <a:rPr lang="en-US" sz="2800" b="0" u="none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0" u="none" dirty="0">
                <a:solidFill>
                  <a:srgbClr val="000000"/>
                </a:solidFill>
                <a:latin typeface="Times New Roman"/>
                <a:cs typeface="Times New Roman"/>
              </a:rPr>
              <a:t>the breast milk than water soluble</a:t>
            </a:r>
            <a:r>
              <a:rPr sz="2800" b="0" u="none" spc="-9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0" u="none" dirty="0">
                <a:solidFill>
                  <a:srgbClr val="000000"/>
                </a:solidFill>
                <a:latin typeface="Times New Roman"/>
                <a:cs typeface="Times New Roman"/>
              </a:rPr>
              <a:t>drugs.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1621" y="3048000"/>
            <a:ext cx="7167245" cy="2715487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3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Degree of</a:t>
            </a: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 ionization</a:t>
            </a:r>
            <a:r>
              <a:rPr sz="3200" b="1" dirty="0">
                <a:latin typeface="Times New Roman"/>
                <a:cs typeface="Times New Roman"/>
              </a:rPr>
              <a:t>:</a:t>
            </a:r>
            <a:endParaRPr lang="en-US" sz="3200" b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spcBef>
                <a:spcPts val="78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Ionized form of drugs are </a:t>
            </a:r>
            <a:r>
              <a:rPr sz="2800" spc="-5" dirty="0">
                <a:latin typeface="Times New Roman"/>
                <a:cs typeface="Times New Roman"/>
              </a:rPr>
              <a:t>less </a:t>
            </a:r>
            <a:r>
              <a:rPr sz="2800" dirty="0">
                <a:latin typeface="Times New Roman"/>
                <a:cs typeface="Times New Roman"/>
              </a:rPr>
              <a:t>likely to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be  </a:t>
            </a:r>
            <a:r>
              <a:rPr sz="2800" dirty="0">
                <a:latin typeface="Times New Roman"/>
                <a:cs typeface="Times New Roman"/>
              </a:rPr>
              <a:t>transferred into breast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milk.</a:t>
            </a:r>
          </a:p>
          <a:p>
            <a:pPr marL="469900" indent="-457200">
              <a:lnSpc>
                <a:spcPct val="100000"/>
              </a:lnSpc>
              <a:spcBef>
                <a:spcPts val="77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e.g., heparins pass poorly into breast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milk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755" y="381000"/>
            <a:ext cx="418846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u="none" spc="-5" dirty="0">
                <a:solidFill>
                  <a:srgbClr val="C00000"/>
                </a:solidFill>
              </a:rPr>
              <a:t>pH of</a:t>
            </a:r>
            <a:r>
              <a:rPr sz="4000" b="0" u="none" spc="-65" dirty="0">
                <a:solidFill>
                  <a:srgbClr val="C00000"/>
                </a:solidFill>
              </a:rPr>
              <a:t> </a:t>
            </a:r>
            <a:r>
              <a:rPr sz="4000" b="0" u="none" spc="-5" dirty="0">
                <a:solidFill>
                  <a:srgbClr val="C00000"/>
                </a:solidFill>
              </a:rPr>
              <a:t>drug:</a:t>
            </a:r>
            <a:endParaRPr sz="4000" b="0" dirty="0"/>
          </a:p>
        </p:txBody>
      </p:sp>
      <p:sp>
        <p:nvSpPr>
          <p:cNvPr id="3" name="object 3"/>
          <p:cNvSpPr txBox="1"/>
          <p:nvPr/>
        </p:nvSpPr>
        <p:spPr>
          <a:xfrm>
            <a:off x="325755" y="1371600"/>
            <a:ext cx="8492490" cy="39222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11150" indent="-342900">
              <a:lnSpc>
                <a:spcPct val="100000"/>
              </a:lnSpc>
              <a:spcBef>
                <a:spcPts val="105"/>
              </a:spcBef>
              <a:buClr>
                <a:srgbClr val="FF33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pH of milk is slightly more acidic than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maternal  blood.</a:t>
            </a: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Clr>
                <a:srgbClr val="FF33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Weak basic drugs </a:t>
            </a:r>
            <a:r>
              <a:rPr sz="2800" dirty="0">
                <a:latin typeface="Times New Roman"/>
                <a:cs typeface="Times New Roman"/>
              </a:rPr>
              <a:t>tend to concentrate in breast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milk and become trapped secondary to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ionization.</a:t>
            </a:r>
            <a:endParaRPr lang="en-US" sz="28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  <a:buClr>
                <a:srgbClr val="FF3300"/>
              </a:buClr>
              <a:tabLst>
                <a:tab pos="354965" algn="l"/>
                <a:tab pos="355600" algn="l"/>
              </a:tabLst>
            </a:pPr>
            <a:endParaRPr sz="2800" dirty="0">
              <a:latin typeface="Times New Roman"/>
              <a:cs typeface="Times New Roman"/>
            </a:endParaRPr>
          </a:p>
          <a:p>
            <a:pPr marL="355600" marR="326390" indent="-342900">
              <a:lnSpc>
                <a:spcPct val="100000"/>
              </a:lnSpc>
              <a:spcBef>
                <a:spcPts val="1200"/>
              </a:spcBef>
              <a:buClr>
                <a:srgbClr val="FF3300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Weak acidic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drugs </a:t>
            </a:r>
            <a:r>
              <a:rPr sz="2800" dirty="0">
                <a:latin typeface="Times New Roman"/>
                <a:cs typeface="Times New Roman"/>
              </a:rPr>
              <a:t>don't enter the milk to a  significant extent and tend to be concentrated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  plasma.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1066800"/>
            <a:ext cx="4114800" cy="452688"/>
          </a:xfrm>
          <a:prstGeom prst="rect">
            <a:avLst/>
          </a:prstGeom>
          <a:solidFill>
            <a:srgbClr val="BADFE2"/>
          </a:solidFill>
          <a:ln w="9525">
            <a:solidFill>
              <a:srgbClr val="000000"/>
            </a:solidFill>
          </a:ln>
        </p:spPr>
        <p:txBody>
          <a:bodyPr vert="horz" wrap="square" lIns="0" tIns="82550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650"/>
              </a:spcBef>
            </a:pPr>
            <a:r>
              <a:rPr sz="2400" b="1" dirty="0">
                <a:latin typeface="Tahoma"/>
                <a:cs typeface="Tahoma"/>
              </a:rPr>
              <a:t>Maternal </a:t>
            </a:r>
            <a:r>
              <a:rPr sz="2400" b="1" spc="-10" dirty="0">
                <a:latin typeface="Tahoma"/>
                <a:cs typeface="Tahoma"/>
              </a:rPr>
              <a:t>blood</a:t>
            </a:r>
            <a:r>
              <a:rPr sz="2400" b="1" spc="-4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circulation</a:t>
            </a:r>
            <a:endParaRPr sz="2400" b="1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23948" y="1019862"/>
            <a:ext cx="3886200" cy="533400"/>
          </a:xfrm>
          <a:prstGeom prst="rect">
            <a:avLst/>
          </a:prstGeom>
          <a:solidFill>
            <a:srgbClr val="BADFE2"/>
          </a:solidFill>
          <a:ln w="9525">
            <a:solidFill>
              <a:srgbClr val="000000"/>
            </a:solidFill>
          </a:ln>
        </p:spPr>
        <p:txBody>
          <a:bodyPr vert="horz" wrap="square" lIns="0" tIns="825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0"/>
              </a:spcBef>
            </a:pPr>
            <a:r>
              <a:rPr sz="2400" b="1" spc="-5" dirty="0">
                <a:latin typeface="Tahoma"/>
                <a:cs typeface="Tahoma"/>
              </a:rPr>
              <a:t>Milk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937510"/>
            <a:ext cx="258826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Tahoma"/>
                <a:cs typeface="Tahoma"/>
              </a:rPr>
              <a:t>Alkaline</a:t>
            </a:r>
            <a:r>
              <a:rPr sz="2800" b="1" spc="-9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drug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35878" y="4620514"/>
            <a:ext cx="30600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Tahoma"/>
                <a:cs typeface="Tahoma"/>
              </a:rPr>
              <a:t>Nonionized </a:t>
            </a:r>
            <a:r>
              <a:rPr sz="2400" dirty="0">
                <a:latin typeface="Tahoma"/>
                <a:cs typeface="Tahoma"/>
              </a:rPr>
              <a:t>acidic</a:t>
            </a:r>
            <a:r>
              <a:rPr sz="2400" spc="-8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drug  </a:t>
            </a:r>
            <a:r>
              <a:rPr sz="2400" spc="-5" dirty="0">
                <a:latin typeface="Tahoma"/>
                <a:cs typeface="Tahoma"/>
              </a:rPr>
              <a:t>will diffuse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back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1781" y="4772914"/>
            <a:ext cx="20161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ahoma"/>
                <a:cs typeface="Tahoma"/>
              </a:rPr>
              <a:t>Acidic</a:t>
            </a:r>
            <a:r>
              <a:rPr sz="2800" b="1" spc="-5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drug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47028" y="2927680"/>
            <a:ext cx="282384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Tahoma"/>
                <a:cs typeface="Tahoma"/>
              </a:rPr>
              <a:t>Ionized </a:t>
            </a:r>
            <a:r>
              <a:rPr sz="2400" dirty="0">
                <a:latin typeface="Tahoma"/>
                <a:cs typeface="Tahoma"/>
              </a:rPr>
              <a:t>alkaline</a:t>
            </a:r>
            <a:r>
              <a:rPr sz="2400" spc="-1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drug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ahoma"/>
                <a:cs typeface="Tahoma"/>
              </a:rPr>
              <a:t>will </a:t>
            </a:r>
            <a:r>
              <a:rPr sz="2400" dirty="0">
                <a:latin typeface="Tahoma"/>
                <a:cs typeface="Tahoma"/>
              </a:rPr>
              <a:t>be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captured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33800" y="5033009"/>
            <a:ext cx="1753235" cy="363855"/>
          </a:xfrm>
          <a:custGeom>
            <a:avLst/>
            <a:gdLst/>
            <a:ahLst/>
            <a:cxnLst/>
            <a:rect l="l" t="t" r="r" b="b"/>
            <a:pathLst>
              <a:path w="1753235" h="363854">
                <a:moveTo>
                  <a:pt x="584200" y="89153"/>
                </a:moveTo>
                <a:lnTo>
                  <a:pt x="0" y="240029"/>
                </a:lnTo>
                <a:lnTo>
                  <a:pt x="584200" y="363473"/>
                </a:lnTo>
                <a:lnTo>
                  <a:pt x="584200" y="294893"/>
                </a:lnTo>
                <a:lnTo>
                  <a:pt x="739796" y="286197"/>
                </a:lnTo>
                <a:lnTo>
                  <a:pt x="886142" y="275710"/>
                </a:lnTo>
                <a:lnTo>
                  <a:pt x="1022770" y="263556"/>
                </a:lnTo>
                <a:lnTo>
                  <a:pt x="1087294" y="256894"/>
                </a:lnTo>
                <a:lnTo>
                  <a:pt x="1149212" y="249862"/>
                </a:lnTo>
                <a:lnTo>
                  <a:pt x="1208467" y="242477"/>
                </a:lnTo>
                <a:lnTo>
                  <a:pt x="1265000" y="234754"/>
                </a:lnTo>
                <a:lnTo>
                  <a:pt x="1318753" y="226709"/>
                </a:lnTo>
                <a:lnTo>
                  <a:pt x="1369667" y="218357"/>
                </a:lnTo>
                <a:lnTo>
                  <a:pt x="1417684" y="209714"/>
                </a:lnTo>
                <a:lnTo>
                  <a:pt x="1462746" y="200797"/>
                </a:lnTo>
                <a:lnTo>
                  <a:pt x="1504793" y="191620"/>
                </a:lnTo>
                <a:lnTo>
                  <a:pt x="1543767" y="182199"/>
                </a:lnTo>
                <a:lnTo>
                  <a:pt x="1612264" y="162690"/>
                </a:lnTo>
                <a:lnTo>
                  <a:pt x="1626757" y="157733"/>
                </a:lnTo>
                <a:lnTo>
                  <a:pt x="584200" y="157733"/>
                </a:lnTo>
                <a:lnTo>
                  <a:pt x="584200" y="89153"/>
                </a:lnTo>
                <a:close/>
              </a:path>
              <a:path w="1753235" h="363854">
                <a:moveTo>
                  <a:pt x="1679575" y="0"/>
                </a:moveTo>
                <a:lnTo>
                  <a:pt x="1629871" y="19672"/>
                </a:lnTo>
                <a:lnTo>
                  <a:pt x="1568493" y="38525"/>
                </a:lnTo>
                <a:lnTo>
                  <a:pt x="1496005" y="56476"/>
                </a:lnTo>
                <a:lnTo>
                  <a:pt x="1455772" y="65088"/>
                </a:lnTo>
                <a:lnTo>
                  <a:pt x="1412975" y="73443"/>
                </a:lnTo>
                <a:lnTo>
                  <a:pt x="1367684" y="81532"/>
                </a:lnTo>
                <a:lnTo>
                  <a:pt x="1319970" y="89344"/>
                </a:lnTo>
                <a:lnTo>
                  <a:pt x="1269904" y="96869"/>
                </a:lnTo>
                <a:lnTo>
                  <a:pt x="1217557" y="104096"/>
                </a:lnTo>
                <a:lnTo>
                  <a:pt x="1162999" y="111015"/>
                </a:lnTo>
                <a:lnTo>
                  <a:pt x="1106302" y="117616"/>
                </a:lnTo>
                <a:lnTo>
                  <a:pt x="986772" y="129822"/>
                </a:lnTo>
                <a:lnTo>
                  <a:pt x="859533" y="140632"/>
                </a:lnTo>
                <a:lnTo>
                  <a:pt x="725154" y="149964"/>
                </a:lnTo>
                <a:lnTo>
                  <a:pt x="584200" y="157733"/>
                </a:lnTo>
                <a:lnTo>
                  <a:pt x="1626757" y="157733"/>
                </a:lnTo>
                <a:lnTo>
                  <a:pt x="1667769" y="142395"/>
                </a:lnTo>
                <a:lnTo>
                  <a:pt x="1709815" y="121440"/>
                </a:lnTo>
                <a:lnTo>
                  <a:pt x="1746623" y="89044"/>
                </a:lnTo>
                <a:lnTo>
                  <a:pt x="1752973" y="66987"/>
                </a:lnTo>
                <a:lnTo>
                  <a:pt x="1750516" y="55869"/>
                </a:lnTo>
                <a:lnTo>
                  <a:pt x="1744227" y="44711"/>
                </a:lnTo>
                <a:lnTo>
                  <a:pt x="1734047" y="33529"/>
                </a:lnTo>
                <a:lnTo>
                  <a:pt x="1719917" y="22340"/>
                </a:lnTo>
                <a:lnTo>
                  <a:pt x="1701779" y="11158"/>
                </a:lnTo>
                <a:lnTo>
                  <a:pt x="1679575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33800" y="4724400"/>
            <a:ext cx="1752600" cy="377190"/>
          </a:xfrm>
          <a:custGeom>
            <a:avLst/>
            <a:gdLst/>
            <a:ahLst/>
            <a:cxnLst/>
            <a:rect l="l" t="t" r="r" b="b"/>
            <a:pathLst>
              <a:path w="1752600" h="377189">
                <a:moveTo>
                  <a:pt x="0" y="0"/>
                </a:moveTo>
                <a:lnTo>
                  <a:pt x="0" y="137160"/>
                </a:lnTo>
                <a:lnTo>
                  <a:pt x="231520" y="139235"/>
                </a:lnTo>
                <a:lnTo>
                  <a:pt x="453884" y="145285"/>
                </a:lnTo>
                <a:lnTo>
                  <a:pt x="665169" y="155046"/>
                </a:lnTo>
                <a:lnTo>
                  <a:pt x="798921" y="163486"/>
                </a:lnTo>
                <a:lnTo>
                  <a:pt x="926324" y="173380"/>
                </a:lnTo>
                <a:lnTo>
                  <a:pt x="1046809" y="184652"/>
                </a:lnTo>
                <a:lnTo>
                  <a:pt x="1159806" y="197221"/>
                </a:lnTo>
                <a:lnTo>
                  <a:pt x="1213319" y="203969"/>
                </a:lnTo>
                <a:lnTo>
                  <a:pt x="1264746" y="211012"/>
                </a:lnTo>
                <a:lnTo>
                  <a:pt x="1314016" y="218340"/>
                </a:lnTo>
                <a:lnTo>
                  <a:pt x="1361058" y="225945"/>
                </a:lnTo>
                <a:lnTo>
                  <a:pt x="1405800" y="233816"/>
                </a:lnTo>
                <a:lnTo>
                  <a:pt x="1448172" y="241943"/>
                </a:lnTo>
                <a:lnTo>
                  <a:pt x="1488103" y="250317"/>
                </a:lnTo>
                <a:lnTo>
                  <a:pt x="1525520" y="258927"/>
                </a:lnTo>
                <a:lnTo>
                  <a:pt x="1592532" y="276821"/>
                </a:lnTo>
                <a:lnTo>
                  <a:pt x="1648637" y="295545"/>
                </a:lnTo>
                <a:lnTo>
                  <a:pt x="1693266" y="315022"/>
                </a:lnTo>
                <a:lnTo>
                  <a:pt x="1725849" y="335174"/>
                </a:lnTo>
                <a:lnTo>
                  <a:pt x="1750892" y="366496"/>
                </a:lnTo>
                <a:lnTo>
                  <a:pt x="1752600" y="377189"/>
                </a:lnTo>
                <a:lnTo>
                  <a:pt x="1752600" y="240030"/>
                </a:lnTo>
                <a:lnTo>
                  <a:pt x="1725849" y="198014"/>
                </a:lnTo>
                <a:lnTo>
                  <a:pt x="1693266" y="177862"/>
                </a:lnTo>
                <a:lnTo>
                  <a:pt x="1648637" y="158385"/>
                </a:lnTo>
                <a:lnTo>
                  <a:pt x="1592532" y="139661"/>
                </a:lnTo>
                <a:lnTo>
                  <a:pt x="1525520" y="121767"/>
                </a:lnTo>
                <a:lnTo>
                  <a:pt x="1488103" y="113157"/>
                </a:lnTo>
                <a:lnTo>
                  <a:pt x="1448172" y="104783"/>
                </a:lnTo>
                <a:lnTo>
                  <a:pt x="1405800" y="96656"/>
                </a:lnTo>
                <a:lnTo>
                  <a:pt x="1361058" y="88785"/>
                </a:lnTo>
                <a:lnTo>
                  <a:pt x="1314016" y="81180"/>
                </a:lnTo>
                <a:lnTo>
                  <a:pt x="1264746" y="73852"/>
                </a:lnTo>
                <a:lnTo>
                  <a:pt x="1213319" y="66809"/>
                </a:lnTo>
                <a:lnTo>
                  <a:pt x="1159806" y="60061"/>
                </a:lnTo>
                <a:lnTo>
                  <a:pt x="1046809" y="47492"/>
                </a:lnTo>
                <a:lnTo>
                  <a:pt x="926324" y="36220"/>
                </a:lnTo>
                <a:lnTo>
                  <a:pt x="798921" y="26326"/>
                </a:lnTo>
                <a:lnTo>
                  <a:pt x="665169" y="17886"/>
                </a:lnTo>
                <a:lnTo>
                  <a:pt x="453884" y="8125"/>
                </a:lnTo>
                <a:lnTo>
                  <a:pt x="231520" y="2075"/>
                </a:lnTo>
                <a:lnTo>
                  <a:pt x="0" y="0"/>
                </a:lnTo>
                <a:close/>
              </a:path>
            </a:pathLst>
          </a:custGeom>
          <a:solidFill>
            <a:srgbClr val="0000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33800" y="4724400"/>
            <a:ext cx="1752600" cy="672465"/>
          </a:xfrm>
          <a:custGeom>
            <a:avLst/>
            <a:gdLst/>
            <a:ahLst/>
            <a:cxnLst/>
            <a:rect l="l" t="t" r="r" b="b"/>
            <a:pathLst>
              <a:path w="1752600" h="672464">
                <a:moveTo>
                  <a:pt x="1752600" y="377189"/>
                </a:moveTo>
                <a:lnTo>
                  <a:pt x="1725849" y="335174"/>
                </a:lnTo>
                <a:lnTo>
                  <a:pt x="1693266" y="315022"/>
                </a:lnTo>
                <a:lnTo>
                  <a:pt x="1648637" y="295545"/>
                </a:lnTo>
                <a:lnTo>
                  <a:pt x="1592532" y="276821"/>
                </a:lnTo>
                <a:lnTo>
                  <a:pt x="1525520" y="258927"/>
                </a:lnTo>
                <a:lnTo>
                  <a:pt x="1488103" y="250317"/>
                </a:lnTo>
                <a:lnTo>
                  <a:pt x="1448172" y="241943"/>
                </a:lnTo>
                <a:lnTo>
                  <a:pt x="1405800" y="233816"/>
                </a:lnTo>
                <a:lnTo>
                  <a:pt x="1361058" y="225945"/>
                </a:lnTo>
                <a:lnTo>
                  <a:pt x="1314016" y="218340"/>
                </a:lnTo>
                <a:lnTo>
                  <a:pt x="1264746" y="211012"/>
                </a:lnTo>
                <a:lnTo>
                  <a:pt x="1213319" y="203969"/>
                </a:lnTo>
                <a:lnTo>
                  <a:pt x="1159806" y="197221"/>
                </a:lnTo>
                <a:lnTo>
                  <a:pt x="1104279" y="190779"/>
                </a:lnTo>
                <a:lnTo>
                  <a:pt x="1046809" y="184652"/>
                </a:lnTo>
                <a:lnTo>
                  <a:pt x="987467" y="178849"/>
                </a:lnTo>
                <a:lnTo>
                  <a:pt x="926324" y="173380"/>
                </a:lnTo>
                <a:lnTo>
                  <a:pt x="863452" y="168256"/>
                </a:lnTo>
                <a:lnTo>
                  <a:pt x="798921" y="163486"/>
                </a:lnTo>
                <a:lnTo>
                  <a:pt x="732803" y="159079"/>
                </a:lnTo>
                <a:lnTo>
                  <a:pt x="665169" y="155046"/>
                </a:lnTo>
                <a:lnTo>
                  <a:pt x="596091" y="151396"/>
                </a:lnTo>
                <a:lnTo>
                  <a:pt x="525639" y="148139"/>
                </a:lnTo>
                <a:lnTo>
                  <a:pt x="453884" y="145285"/>
                </a:lnTo>
                <a:lnTo>
                  <a:pt x="380899" y="142843"/>
                </a:lnTo>
                <a:lnTo>
                  <a:pt x="306754" y="140823"/>
                </a:lnTo>
                <a:lnTo>
                  <a:pt x="231520" y="139235"/>
                </a:lnTo>
                <a:lnTo>
                  <a:pt x="155269" y="138088"/>
                </a:lnTo>
                <a:lnTo>
                  <a:pt x="78072" y="137393"/>
                </a:lnTo>
                <a:lnTo>
                  <a:pt x="0" y="137160"/>
                </a:lnTo>
                <a:lnTo>
                  <a:pt x="0" y="0"/>
                </a:lnTo>
                <a:lnTo>
                  <a:pt x="78072" y="233"/>
                </a:lnTo>
                <a:lnTo>
                  <a:pt x="155269" y="928"/>
                </a:lnTo>
                <a:lnTo>
                  <a:pt x="231520" y="2075"/>
                </a:lnTo>
                <a:lnTo>
                  <a:pt x="306754" y="3663"/>
                </a:lnTo>
                <a:lnTo>
                  <a:pt x="380899" y="5683"/>
                </a:lnTo>
                <a:lnTo>
                  <a:pt x="453884" y="8125"/>
                </a:lnTo>
                <a:lnTo>
                  <a:pt x="525639" y="10979"/>
                </a:lnTo>
                <a:lnTo>
                  <a:pt x="596091" y="14236"/>
                </a:lnTo>
                <a:lnTo>
                  <a:pt x="665169" y="17886"/>
                </a:lnTo>
                <a:lnTo>
                  <a:pt x="732803" y="21919"/>
                </a:lnTo>
                <a:lnTo>
                  <a:pt x="798921" y="26326"/>
                </a:lnTo>
                <a:lnTo>
                  <a:pt x="863452" y="31096"/>
                </a:lnTo>
                <a:lnTo>
                  <a:pt x="926324" y="36220"/>
                </a:lnTo>
                <a:lnTo>
                  <a:pt x="987467" y="41689"/>
                </a:lnTo>
                <a:lnTo>
                  <a:pt x="1046809" y="47492"/>
                </a:lnTo>
                <a:lnTo>
                  <a:pt x="1104279" y="53619"/>
                </a:lnTo>
                <a:lnTo>
                  <a:pt x="1159806" y="60061"/>
                </a:lnTo>
                <a:lnTo>
                  <a:pt x="1213319" y="66809"/>
                </a:lnTo>
                <a:lnTo>
                  <a:pt x="1264746" y="73852"/>
                </a:lnTo>
                <a:lnTo>
                  <a:pt x="1314016" y="81180"/>
                </a:lnTo>
                <a:lnTo>
                  <a:pt x="1361058" y="88785"/>
                </a:lnTo>
                <a:lnTo>
                  <a:pt x="1405800" y="96656"/>
                </a:lnTo>
                <a:lnTo>
                  <a:pt x="1448172" y="104783"/>
                </a:lnTo>
                <a:lnTo>
                  <a:pt x="1488103" y="113157"/>
                </a:lnTo>
                <a:lnTo>
                  <a:pt x="1525520" y="121767"/>
                </a:lnTo>
                <a:lnTo>
                  <a:pt x="1592532" y="139661"/>
                </a:lnTo>
                <a:lnTo>
                  <a:pt x="1648637" y="158385"/>
                </a:lnTo>
                <a:lnTo>
                  <a:pt x="1693266" y="177862"/>
                </a:lnTo>
                <a:lnTo>
                  <a:pt x="1725849" y="198014"/>
                </a:lnTo>
                <a:lnTo>
                  <a:pt x="1750892" y="229336"/>
                </a:lnTo>
                <a:lnTo>
                  <a:pt x="1752600" y="240030"/>
                </a:lnTo>
                <a:lnTo>
                  <a:pt x="1752600" y="377189"/>
                </a:lnTo>
                <a:lnTo>
                  <a:pt x="1732784" y="413255"/>
                </a:lnTo>
                <a:lnTo>
                  <a:pt x="1698313" y="436534"/>
                </a:lnTo>
                <a:lnTo>
                  <a:pt x="1647677" y="459038"/>
                </a:lnTo>
                <a:lnTo>
                  <a:pt x="1581603" y="480626"/>
                </a:lnTo>
                <a:lnTo>
                  <a:pt x="1543003" y="491032"/>
                </a:lnTo>
                <a:lnTo>
                  <a:pt x="1500815" y="501157"/>
                </a:lnTo>
                <a:lnTo>
                  <a:pt x="1455130" y="510983"/>
                </a:lnTo>
                <a:lnTo>
                  <a:pt x="1406038" y="520492"/>
                </a:lnTo>
                <a:lnTo>
                  <a:pt x="1353630" y="529667"/>
                </a:lnTo>
                <a:lnTo>
                  <a:pt x="1297996" y="538490"/>
                </a:lnTo>
                <a:lnTo>
                  <a:pt x="1239228" y="546943"/>
                </a:lnTo>
                <a:lnTo>
                  <a:pt x="1177416" y="555010"/>
                </a:lnTo>
                <a:lnTo>
                  <a:pt x="1112650" y="562672"/>
                </a:lnTo>
                <a:lnTo>
                  <a:pt x="1045021" y="569911"/>
                </a:lnTo>
                <a:lnTo>
                  <a:pt x="974620" y="576712"/>
                </a:lnTo>
                <a:lnTo>
                  <a:pt x="901537" y="583055"/>
                </a:lnTo>
                <a:lnTo>
                  <a:pt x="825863" y="588923"/>
                </a:lnTo>
                <a:lnTo>
                  <a:pt x="747688" y="594299"/>
                </a:lnTo>
                <a:lnTo>
                  <a:pt x="667103" y="599165"/>
                </a:lnTo>
                <a:lnTo>
                  <a:pt x="584200" y="603504"/>
                </a:lnTo>
                <a:lnTo>
                  <a:pt x="584200" y="672084"/>
                </a:lnTo>
                <a:lnTo>
                  <a:pt x="0" y="548640"/>
                </a:lnTo>
                <a:lnTo>
                  <a:pt x="584200" y="397763"/>
                </a:lnTo>
                <a:lnTo>
                  <a:pt x="584200" y="466344"/>
                </a:lnTo>
                <a:lnTo>
                  <a:pt x="655463" y="462659"/>
                </a:lnTo>
                <a:lnTo>
                  <a:pt x="725154" y="458574"/>
                </a:lnTo>
                <a:lnTo>
                  <a:pt x="793201" y="454098"/>
                </a:lnTo>
                <a:lnTo>
                  <a:pt x="859533" y="449242"/>
                </a:lnTo>
                <a:lnTo>
                  <a:pt x="924081" y="444017"/>
                </a:lnTo>
                <a:lnTo>
                  <a:pt x="986772" y="438432"/>
                </a:lnTo>
                <a:lnTo>
                  <a:pt x="1047536" y="432499"/>
                </a:lnTo>
                <a:lnTo>
                  <a:pt x="1106302" y="426226"/>
                </a:lnTo>
                <a:lnTo>
                  <a:pt x="1162999" y="419625"/>
                </a:lnTo>
                <a:lnTo>
                  <a:pt x="1217557" y="412706"/>
                </a:lnTo>
                <a:lnTo>
                  <a:pt x="1269904" y="405479"/>
                </a:lnTo>
                <a:lnTo>
                  <a:pt x="1319970" y="397954"/>
                </a:lnTo>
                <a:lnTo>
                  <a:pt x="1367684" y="390142"/>
                </a:lnTo>
                <a:lnTo>
                  <a:pt x="1412975" y="382053"/>
                </a:lnTo>
                <a:lnTo>
                  <a:pt x="1455772" y="373698"/>
                </a:lnTo>
                <a:lnTo>
                  <a:pt x="1496005" y="365086"/>
                </a:lnTo>
                <a:lnTo>
                  <a:pt x="1533602" y="356228"/>
                </a:lnTo>
                <a:lnTo>
                  <a:pt x="1600606" y="337816"/>
                </a:lnTo>
                <a:lnTo>
                  <a:pt x="1656218" y="318543"/>
                </a:lnTo>
                <a:lnTo>
                  <a:pt x="1679575" y="308610"/>
                </a:lnTo>
              </a:path>
            </a:pathLst>
          </a:custGeom>
          <a:ln w="952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76600" y="2943225"/>
            <a:ext cx="2362200" cy="485775"/>
          </a:xfrm>
          <a:custGeom>
            <a:avLst/>
            <a:gdLst/>
            <a:ahLst/>
            <a:cxnLst/>
            <a:rect l="l" t="t" r="r" b="b"/>
            <a:pathLst>
              <a:path w="2362200" h="485775">
                <a:moveTo>
                  <a:pt x="1771650" y="0"/>
                </a:moveTo>
                <a:lnTo>
                  <a:pt x="1771650" y="121412"/>
                </a:lnTo>
                <a:lnTo>
                  <a:pt x="0" y="121412"/>
                </a:lnTo>
                <a:lnTo>
                  <a:pt x="0" y="364363"/>
                </a:lnTo>
                <a:lnTo>
                  <a:pt x="1771650" y="364363"/>
                </a:lnTo>
                <a:lnTo>
                  <a:pt x="1771650" y="485775"/>
                </a:lnTo>
                <a:lnTo>
                  <a:pt x="2362200" y="242824"/>
                </a:lnTo>
                <a:lnTo>
                  <a:pt x="177165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76600" y="2943225"/>
            <a:ext cx="2362200" cy="485775"/>
          </a:xfrm>
          <a:custGeom>
            <a:avLst/>
            <a:gdLst/>
            <a:ahLst/>
            <a:cxnLst/>
            <a:rect l="l" t="t" r="r" b="b"/>
            <a:pathLst>
              <a:path w="2362200" h="485775">
                <a:moveTo>
                  <a:pt x="0" y="121412"/>
                </a:moveTo>
                <a:lnTo>
                  <a:pt x="1771650" y="121412"/>
                </a:lnTo>
                <a:lnTo>
                  <a:pt x="1771650" y="0"/>
                </a:lnTo>
                <a:lnTo>
                  <a:pt x="2362200" y="242824"/>
                </a:lnTo>
                <a:lnTo>
                  <a:pt x="1771650" y="485775"/>
                </a:lnTo>
                <a:lnTo>
                  <a:pt x="1771650" y="364363"/>
                </a:lnTo>
                <a:lnTo>
                  <a:pt x="0" y="364363"/>
                </a:lnTo>
                <a:lnTo>
                  <a:pt x="0" y="12141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959167" y="180086"/>
            <a:ext cx="69970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>
                <a:solidFill>
                  <a:srgbClr val="000000"/>
                </a:solidFill>
              </a:rPr>
              <a:t>Effect of pH of the </a:t>
            </a:r>
            <a:r>
              <a:rPr u="none" spc="-5" dirty="0">
                <a:solidFill>
                  <a:srgbClr val="000000"/>
                </a:solidFill>
              </a:rPr>
              <a:t>plasma </a:t>
            </a:r>
            <a:r>
              <a:rPr u="none" dirty="0">
                <a:solidFill>
                  <a:srgbClr val="000000"/>
                </a:solidFill>
              </a:rPr>
              <a:t>and</a:t>
            </a:r>
            <a:r>
              <a:rPr u="none" spc="-65" dirty="0">
                <a:solidFill>
                  <a:srgbClr val="000000"/>
                </a:solidFill>
              </a:rPr>
              <a:t> </a:t>
            </a:r>
            <a:r>
              <a:rPr u="none" spc="-5" dirty="0">
                <a:solidFill>
                  <a:srgbClr val="000000"/>
                </a:solidFill>
              </a:rPr>
              <a:t>milk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145844" y="1784426"/>
            <a:ext cx="22459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ahoma"/>
                <a:cs typeface="Tahoma"/>
              </a:rPr>
              <a:t>plasma pH is</a:t>
            </a:r>
            <a:r>
              <a:rPr sz="2400" spc="-85" dirty="0">
                <a:latin typeface="Tahoma"/>
                <a:cs typeface="Tahoma"/>
              </a:rPr>
              <a:t> </a:t>
            </a:r>
            <a:r>
              <a:rPr sz="2400" spc="-65" dirty="0">
                <a:latin typeface="Tahoma"/>
                <a:cs typeface="Tahoma"/>
              </a:rPr>
              <a:t>7.4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51905" y="1708226"/>
            <a:ext cx="182372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ahoma"/>
                <a:cs typeface="Tahoma"/>
              </a:rPr>
              <a:t>Milk pH is</a:t>
            </a:r>
            <a:r>
              <a:rPr sz="2400" spc="-85" dirty="0">
                <a:latin typeface="Tahoma"/>
                <a:cs typeface="Tahoma"/>
              </a:rPr>
              <a:t> </a:t>
            </a:r>
            <a:r>
              <a:rPr sz="2400" spc="-60" dirty="0">
                <a:latin typeface="Tahoma"/>
                <a:cs typeface="Tahoma"/>
              </a:rPr>
              <a:t>7.2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Tahoma"/>
                <a:cs typeface="Tahoma"/>
              </a:rPr>
              <a:t>More</a:t>
            </a:r>
            <a:r>
              <a:rPr sz="2400" b="1" spc="-5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acidic</a:t>
            </a:r>
            <a:endParaRPr sz="2400">
              <a:latin typeface="Tahoma"/>
              <a:cs typeface="Tahoma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0F3463F-3F7C-FB48-820B-99C4C6FDD57B}"/>
              </a:ext>
            </a:extLst>
          </p:cNvPr>
          <p:cNvCxnSpPr>
            <a:cxnSpLocks/>
          </p:cNvCxnSpPr>
          <p:nvPr/>
        </p:nvCxnSpPr>
        <p:spPr>
          <a:xfrm>
            <a:off x="4724400" y="1066800"/>
            <a:ext cx="0" cy="5257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533400"/>
            <a:ext cx="7873365" cy="4820550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Plasma protein 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binding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of</a:t>
            </a:r>
            <a:r>
              <a:rPr sz="2400" b="1" spc="-6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drugs</a:t>
            </a:r>
            <a:endParaRPr sz="2400" dirty="0">
              <a:latin typeface="Times New Roman"/>
              <a:cs typeface="Times New Roman"/>
            </a:endParaRPr>
          </a:p>
          <a:p>
            <a:pPr marL="622300" marR="207010" indent="-609600">
              <a:lnSpc>
                <a:spcPct val="100000"/>
              </a:lnSpc>
              <a:spcBef>
                <a:spcPts val="1365"/>
              </a:spcBef>
              <a:buChar char="•"/>
              <a:tabLst>
                <a:tab pos="621665" algn="l"/>
                <a:tab pos="622300" algn="l"/>
              </a:tabLst>
            </a:pPr>
            <a:r>
              <a:rPr sz="2400" dirty="0">
                <a:latin typeface="Times New Roman"/>
                <a:cs typeface="Times New Roman"/>
              </a:rPr>
              <a:t>Drugs circulate in maternal circulation in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unbound </a:t>
            </a:r>
            <a:r>
              <a:rPr sz="2400" b="1" dirty="0">
                <a:solidFill>
                  <a:srgbClr val="0000CC"/>
                </a:solidFill>
                <a:latin typeface="Times New Roman"/>
                <a:cs typeface="Times New Roman"/>
              </a:rPr>
              <a:t>(free) </a:t>
            </a:r>
            <a:r>
              <a:rPr sz="2400" dirty="0">
                <a:latin typeface="Times New Roman"/>
                <a:cs typeface="Times New Roman"/>
              </a:rPr>
              <a:t>or bound forms to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albumin.</a:t>
            </a:r>
          </a:p>
          <a:p>
            <a:pPr marL="622300" indent="-609600">
              <a:lnSpc>
                <a:spcPct val="100000"/>
              </a:lnSpc>
              <a:spcBef>
                <a:spcPts val="775"/>
              </a:spcBef>
              <a:buFont typeface="Times New Roman"/>
              <a:buChar char="•"/>
              <a:tabLst>
                <a:tab pos="621665" algn="l"/>
                <a:tab pos="622300" algn="l"/>
              </a:tabLst>
            </a:pPr>
            <a:r>
              <a:rPr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Only </a:t>
            </a:r>
            <a:r>
              <a:rPr sz="2400" dirty="0">
                <a:latin typeface="Times New Roman"/>
                <a:cs typeface="Times New Roman"/>
              </a:rPr>
              <a:t>unbound form gets into maternal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milk.</a:t>
            </a:r>
          </a:p>
          <a:p>
            <a:pPr marL="622300" indent="-609600">
              <a:spcBef>
                <a:spcPts val="765"/>
              </a:spcBef>
              <a:buFontTx/>
              <a:buChar char="•"/>
              <a:tabLst>
                <a:tab pos="621665" algn="l"/>
                <a:tab pos="622300" algn="l"/>
              </a:tabLst>
            </a:pPr>
            <a:r>
              <a:rPr sz="2400" dirty="0">
                <a:latin typeface="Times New Roman"/>
                <a:cs typeface="Times New Roman"/>
              </a:rPr>
              <a:t>Definition of good protein</a:t>
            </a:r>
            <a:r>
              <a:rPr lang="en-US" sz="2400" dirty="0">
                <a:latin typeface="Times New Roman"/>
                <a:cs typeface="Times New Roman"/>
              </a:rPr>
              <a:t> is </a:t>
            </a:r>
            <a:r>
              <a:rPr lang="en-SA" sz="2400" dirty="0">
                <a:latin typeface="Times New Roman"/>
                <a:cs typeface="Times New Roman"/>
              </a:rPr>
              <a:t>&gt;</a:t>
            </a:r>
            <a:r>
              <a:rPr lang="en-SA" sz="2400" spc="-125" dirty="0">
                <a:latin typeface="Times New Roman"/>
                <a:cs typeface="Times New Roman"/>
              </a:rPr>
              <a:t> </a:t>
            </a:r>
            <a:r>
              <a:rPr lang="en-SA" sz="2400" dirty="0">
                <a:latin typeface="Times New Roman"/>
                <a:cs typeface="Times New Roman"/>
              </a:rPr>
              <a:t>90% </a:t>
            </a:r>
            <a:r>
              <a:rPr sz="2400" dirty="0">
                <a:latin typeface="Times New Roman"/>
                <a:cs typeface="Times New Roman"/>
              </a:rPr>
              <a:t>binding e.g.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warfarin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Half life of</a:t>
            </a:r>
            <a:r>
              <a:rPr sz="2400" b="1" spc="-5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drug</a:t>
            </a:r>
            <a:endParaRPr sz="24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Avoid the use of drugs with long half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lives</a:t>
            </a:r>
          </a:p>
          <a:p>
            <a:pPr marL="457200" indent="-4445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57200" algn="l"/>
                <a:tab pos="457834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hort half life (t ½) are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preferable.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Oxazepam </a:t>
            </a:r>
            <a:r>
              <a:rPr sz="2400" i="1" dirty="0">
                <a:latin typeface="Times New Roman"/>
                <a:cs typeface="Times New Roman"/>
              </a:rPr>
              <a:t>vs</a:t>
            </a:r>
            <a:r>
              <a:rPr sz="2400" i="1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diazepam</a:t>
            </a:r>
            <a:r>
              <a:rPr lang="en-US" sz="2400" dirty="0">
                <a:latin typeface="Times New Roman"/>
                <a:cs typeface="Times New Roman"/>
              </a:rPr>
              <a:t> (short half life </a:t>
            </a:r>
            <a:r>
              <a:rPr lang="en-US" sz="2400" i="1" dirty="0">
                <a:latin typeface="Times New Roman"/>
                <a:cs typeface="Times New Roman"/>
              </a:rPr>
              <a:t>vs</a:t>
            </a:r>
            <a:r>
              <a:rPr lang="en-US" sz="2400" dirty="0">
                <a:latin typeface="Times New Roman"/>
                <a:cs typeface="Times New Roman"/>
              </a:rPr>
              <a:t> long half life)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990600"/>
            <a:ext cx="7924165" cy="197817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Volume of distribution of</a:t>
            </a:r>
            <a:r>
              <a:rPr sz="2400" b="1" spc="-7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drugs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latin typeface="Times New Roman"/>
                <a:cs typeface="Times New Roman"/>
              </a:rPr>
              <a:t>Transfer of drugs from maternal blood to milk</a:t>
            </a:r>
            <a:r>
              <a:rPr sz="2400" spc="-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</a:p>
          <a:p>
            <a:pPr marL="12700" marR="1205865">
              <a:lnSpc>
                <a:spcPct val="131200"/>
              </a:lnSpc>
              <a:spcBef>
                <a:spcPts val="5"/>
              </a:spcBef>
            </a:pPr>
            <a:r>
              <a:rPr lang="en-US" sz="240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ow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with </a:t>
            </a:r>
            <a:r>
              <a:rPr sz="2400" dirty="0">
                <a:latin typeface="Times New Roman"/>
                <a:cs typeface="Times New Roman"/>
              </a:rPr>
              <a:t>drugs that have large volume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 distribution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(Vd).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u="none" spc="-5" dirty="0"/>
              <a:t>Factors related </a:t>
            </a:r>
            <a:r>
              <a:rPr b="0" u="none" dirty="0"/>
              <a:t>to</a:t>
            </a:r>
            <a:r>
              <a:rPr b="0" u="none" spc="-20" dirty="0"/>
              <a:t> </a:t>
            </a:r>
            <a:r>
              <a:rPr b="0" u="none" dirty="0"/>
              <a:t>mother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990600"/>
            <a:ext cx="8173720" cy="3678571"/>
          </a:xfrm>
          <a:prstGeom prst="rect">
            <a:avLst/>
          </a:prstGeom>
        </p:spPr>
        <p:txBody>
          <a:bodyPr vert="horz" wrap="square" lIns="0" tIns="163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sz="2800" dirty="0">
                <a:solidFill>
                  <a:srgbClr val="C00000"/>
                </a:solidFill>
                <a:latin typeface="Arial"/>
                <a:cs typeface="Arial"/>
              </a:rPr>
              <a:t>Route of</a:t>
            </a:r>
            <a:r>
              <a:rPr sz="2800" spc="-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Arial"/>
                <a:cs typeface="Arial"/>
              </a:rPr>
              <a:t>administration</a:t>
            </a:r>
            <a:endParaRPr sz="28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19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Route of administration affect the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concentration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 the drug in maternal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blood.</a:t>
            </a: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3200" dirty="0">
              <a:latin typeface="Times New Roman"/>
              <a:cs typeface="Times New Roman"/>
            </a:endParaRPr>
          </a:p>
          <a:p>
            <a:pPr marL="355600" marR="48260" indent="-342900">
              <a:lnSpc>
                <a:spcPct val="100000"/>
              </a:lnSpc>
              <a:spcBef>
                <a:spcPts val="222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Maternal use of topical preparations (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creams, nasal sprays or inhalers</a:t>
            </a:r>
            <a:r>
              <a:rPr sz="2800" dirty="0">
                <a:latin typeface="Times New Roman"/>
                <a:cs typeface="Times New Roman"/>
              </a:rPr>
              <a:t>) are expected to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carry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less risk to a breastfed infant than systemically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administered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drugs.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u="none" spc="-5" dirty="0"/>
              <a:t>Factors related </a:t>
            </a:r>
            <a:r>
              <a:rPr b="0" u="none" dirty="0"/>
              <a:t>to</a:t>
            </a:r>
            <a:r>
              <a:rPr b="0" u="none" spc="-20" dirty="0"/>
              <a:t> </a:t>
            </a:r>
            <a:r>
              <a:rPr b="0" u="none" dirty="0"/>
              <a:t>mother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371600"/>
            <a:ext cx="8446770" cy="3642664"/>
          </a:xfrm>
          <a:prstGeom prst="rect">
            <a:avLst/>
          </a:prstGeom>
        </p:spPr>
        <p:txBody>
          <a:bodyPr vert="horz" wrap="square" lIns="0" tIns="163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sz="2800" dirty="0">
                <a:solidFill>
                  <a:srgbClr val="C00000"/>
                </a:solidFill>
                <a:latin typeface="Arial"/>
                <a:cs typeface="Arial"/>
              </a:rPr>
              <a:t>Time of</a:t>
            </a:r>
            <a:r>
              <a:rPr sz="2800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Arial"/>
                <a:cs typeface="Arial"/>
              </a:rPr>
              <a:t>breastfeeding</a:t>
            </a:r>
            <a:endParaRPr sz="2800" dirty="0">
              <a:latin typeface="Arial"/>
              <a:cs typeface="Arial"/>
            </a:endParaRPr>
          </a:p>
          <a:p>
            <a:pPr marL="355600" marR="217170" indent="-342900">
              <a:lnSpc>
                <a:spcPct val="100000"/>
              </a:lnSpc>
              <a:spcBef>
                <a:spcPts val="119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The concentration of the drug in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milk at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time of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feeding.</a:t>
            </a:r>
          </a:p>
          <a:p>
            <a:pPr marL="355600" marR="732790" indent="-34290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Lactating mother should take medication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just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FF"/>
                </a:solidFill>
                <a:latin typeface="Times New Roman"/>
                <a:cs typeface="Times New Roman"/>
              </a:rPr>
              <a:t>after nursing and </a:t>
            </a:r>
            <a:r>
              <a:rPr sz="2800" spc="5" dirty="0">
                <a:solidFill>
                  <a:srgbClr val="0000FF"/>
                </a:solidFill>
                <a:latin typeface="Times New Roman"/>
                <a:cs typeface="Times New Roman"/>
              </a:rPr>
              <a:t>3-4 </a:t>
            </a:r>
            <a:r>
              <a:rPr sz="2800" dirty="0">
                <a:solidFill>
                  <a:srgbClr val="0000FF"/>
                </a:solidFill>
                <a:latin typeface="Times New Roman"/>
                <a:cs typeface="Times New Roman"/>
              </a:rPr>
              <a:t>hours before the next  feeding</a:t>
            </a:r>
            <a:r>
              <a:rPr sz="2800" dirty="0">
                <a:latin typeface="Times New Roman"/>
                <a:cs typeface="Times New Roman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2800" dirty="0">
                <a:latin typeface="Times New Roman"/>
                <a:cs typeface="Times New Roman"/>
              </a:rPr>
              <a:t>(to allow </a:t>
            </a:r>
            <a:r>
              <a:rPr sz="2800" spc="-5" dirty="0">
                <a:latin typeface="Times New Roman"/>
                <a:cs typeface="Times New Roman"/>
              </a:rPr>
              <a:t>time </a:t>
            </a:r>
            <a:r>
              <a:rPr sz="2800" dirty="0">
                <a:latin typeface="Times New Roman"/>
                <a:cs typeface="Times New Roman"/>
              </a:rPr>
              <a:t>for drug to be cleared from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</a:p>
          <a:p>
            <a:pPr marL="12700" marR="5080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mother’s blood – drug concentration in milk will</a:t>
            </a:r>
            <a:r>
              <a:rPr sz="2800" spc="-1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be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low).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39" y="191465"/>
            <a:ext cx="463881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5" dirty="0"/>
              <a:t>Learning</a:t>
            </a:r>
            <a:r>
              <a:rPr u="none" spc="-60" dirty="0"/>
              <a:t> </a:t>
            </a:r>
            <a:r>
              <a:rPr lang="en-US" u="none" dirty="0"/>
              <a:t>objectives</a:t>
            </a:r>
            <a:endParaRPr u="none" dirty="0"/>
          </a:p>
        </p:txBody>
      </p:sp>
      <p:sp>
        <p:nvSpPr>
          <p:cNvPr id="3" name="object 3"/>
          <p:cNvSpPr txBox="1"/>
          <p:nvPr/>
        </p:nvSpPr>
        <p:spPr>
          <a:xfrm>
            <a:off x="231139" y="1066800"/>
            <a:ext cx="8555990" cy="5134739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800" dirty="0">
                <a:latin typeface="Times New Roman"/>
                <a:cs typeface="Times New Roman"/>
              </a:rPr>
              <a:t>Student should be able to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: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Recognize the main pharmacological character</a:t>
            </a:r>
            <a:r>
              <a:rPr lang="en-US" sz="2800" dirty="0">
                <a:latin typeface="Times New Roman"/>
                <a:cs typeface="Times New Roman"/>
              </a:rPr>
              <a:t>istics</a:t>
            </a:r>
            <a:r>
              <a:rPr sz="2800" dirty="0">
                <a:latin typeface="Times New Roman"/>
                <a:cs typeface="Times New Roman"/>
              </a:rPr>
              <a:t> that control the passage</a:t>
            </a:r>
            <a:r>
              <a:rPr sz="2800" spc="-25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</a:p>
          <a:p>
            <a:pPr marL="355600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drugs </a:t>
            </a:r>
            <a:r>
              <a:rPr lang="en-US" sz="2800" dirty="0">
                <a:latin typeface="Times New Roman"/>
                <a:cs typeface="Times New Roman"/>
              </a:rPr>
              <a:t>to breast milk</a:t>
            </a:r>
            <a:r>
              <a:rPr sz="2800" dirty="0">
                <a:latin typeface="Times New Roman"/>
                <a:cs typeface="Times New Roman"/>
              </a:rPr>
              <a:t>.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Identify the adverse effects of major pharmacological categories on</a:t>
            </a:r>
            <a:r>
              <a:rPr sz="2800" spc="-250" dirty="0">
                <a:latin typeface="Times New Roman"/>
                <a:cs typeface="Times New Roman"/>
              </a:rPr>
              <a:t> </a:t>
            </a:r>
            <a:r>
              <a:rPr lang="en-US" sz="2800" dirty="0">
                <a:latin typeface="Times New Roman"/>
                <a:cs typeface="Times New Roman"/>
              </a:rPr>
              <a:t>breast fed baby</a:t>
            </a:r>
            <a:r>
              <a:rPr sz="2800" dirty="0">
                <a:latin typeface="Times New Roman"/>
                <a:cs typeface="Times New Roman"/>
              </a:rPr>
              <a:t>.</a:t>
            </a: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Describe the best and safest medication </a:t>
            </a:r>
            <a:r>
              <a:rPr lang="en-US" sz="2800" dirty="0">
                <a:latin typeface="Times New Roman"/>
                <a:cs typeface="Times New Roman"/>
              </a:rPr>
              <a:t>during breast feeding in cases of </a:t>
            </a:r>
            <a:r>
              <a:rPr sz="2800" dirty="0">
                <a:latin typeface="Times New Roman"/>
                <a:cs typeface="Times New Roman"/>
              </a:rPr>
              <a:t>epilepsy, infection</a:t>
            </a:r>
            <a:r>
              <a:rPr lang="en-US" sz="2800" dirty="0">
                <a:latin typeface="Times New Roman"/>
                <a:cs typeface="Times New Roman"/>
              </a:rPr>
              <a:t>s </a:t>
            </a:r>
            <a:r>
              <a:rPr sz="2800" dirty="0">
                <a:latin typeface="Times New Roman"/>
                <a:cs typeface="Times New Roman"/>
              </a:rPr>
              <a:t>, diabetes,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heart failure,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hypertension.</a:t>
            </a:r>
          </a:p>
          <a:p>
            <a:pPr marL="355600" marR="628650" indent="-342900">
              <a:lnSpc>
                <a:spcPct val="100000"/>
              </a:lnSpc>
              <a:spcBef>
                <a:spcPts val="484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Know drugs that can inhibit lactation </a:t>
            </a:r>
            <a:endParaRPr lang="en-US" sz="2800" dirty="0">
              <a:latin typeface="Times New Roman"/>
              <a:cs typeface="Times New Roman"/>
            </a:endParaRPr>
          </a:p>
          <a:p>
            <a:pPr marL="355600" marR="628650" indent="-342900">
              <a:lnSpc>
                <a:spcPct val="100000"/>
              </a:lnSpc>
              <a:spcBef>
                <a:spcPts val="484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Know drugs that may enhance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lactation.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414" y="84592"/>
            <a:ext cx="8509000" cy="126365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3200" b="0" u="none" dirty="0">
                <a:solidFill>
                  <a:srgbClr val="C00000"/>
                </a:solidFill>
                <a:latin typeface="Arial"/>
                <a:cs typeface="Arial"/>
              </a:rPr>
              <a:t>Health</a:t>
            </a:r>
            <a:r>
              <a:rPr sz="3200" b="0" u="none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b="0" u="none" dirty="0">
                <a:solidFill>
                  <a:srgbClr val="C00000"/>
                </a:solidFill>
                <a:latin typeface="Arial"/>
                <a:cs typeface="Arial"/>
              </a:rPr>
              <a:t>status</a:t>
            </a:r>
            <a:endParaRPr sz="3200" b="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35"/>
              </a:spcBef>
              <a:tabLst>
                <a:tab pos="2932430" algn="l"/>
              </a:tabLst>
            </a:pPr>
            <a:r>
              <a:rPr b="0" u="none" spc="-5" dirty="0"/>
              <a:t>Breastfeeding</a:t>
            </a:r>
            <a:r>
              <a:rPr lang="en-US" b="0" u="none" spc="-5" dirty="0"/>
              <a:t> </a:t>
            </a:r>
            <a:r>
              <a:rPr b="0" u="none" spc="-5" dirty="0"/>
              <a:t>is </a:t>
            </a:r>
            <a:r>
              <a:rPr b="0" u="none" dirty="0"/>
              <a:t>contraindicated </a:t>
            </a:r>
            <a:r>
              <a:rPr b="0" u="none" spc="-5" dirty="0"/>
              <a:t>in </a:t>
            </a:r>
            <a:r>
              <a:rPr b="0" u="none" dirty="0"/>
              <a:t>case</a:t>
            </a:r>
            <a:r>
              <a:rPr b="0" u="none" spc="-70" dirty="0"/>
              <a:t> </a:t>
            </a:r>
            <a:r>
              <a:rPr b="0" u="none" dirty="0"/>
              <a:t>of: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231140" y="1524000"/>
            <a:ext cx="8444865" cy="2936701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/>
              <a:t>HIV-positive</a:t>
            </a:r>
            <a:r>
              <a:rPr sz="2800" spc="-35" dirty="0"/>
              <a:t> </a:t>
            </a:r>
            <a:r>
              <a:rPr sz="2800" spc="-5" dirty="0"/>
              <a:t>women</a:t>
            </a: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/>
              <a:t>Active, </a:t>
            </a:r>
            <a:r>
              <a:rPr sz="2800" spc="-5" dirty="0"/>
              <a:t>untreated </a:t>
            </a:r>
            <a:r>
              <a:rPr sz="2800" dirty="0"/>
              <a:t>TB in</a:t>
            </a:r>
            <a:r>
              <a:rPr sz="2800" spc="-60" dirty="0"/>
              <a:t> </a:t>
            </a:r>
            <a:r>
              <a:rPr sz="2800" spc="-5" dirty="0"/>
              <a:t>mother</a:t>
            </a: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Herpes on</a:t>
            </a:r>
            <a:r>
              <a:rPr sz="2800" spc="-30" dirty="0"/>
              <a:t> </a:t>
            </a:r>
            <a:r>
              <a:rPr sz="2800" dirty="0"/>
              <a:t>breast</a:t>
            </a: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/>
              <a:t>Use of </a:t>
            </a:r>
            <a:r>
              <a:rPr sz="2800" spc="-5" dirty="0"/>
              <a:t>illegal drugs </a:t>
            </a:r>
            <a:r>
              <a:rPr sz="2800" spc="-10" dirty="0"/>
              <a:t>by</a:t>
            </a:r>
            <a:r>
              <a:rPr sz="2800" spc="-25" dirty="0"/>
              <a:t> </a:t>
            </a:r>
            <a:r>
              <a:rPr sz="2800" spc="-5" dirty="0"/>
              <a:t>mother</a:t>
            </a: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/>
              <a:t>Certain </a:t>
            </a:r>
            <a:r>
              <a:rPr sz="2800" spc="-5" dirty="0"/>
              <a:t>medications used </a:t>
            </a:r>
            <a:r>
              <a:rPr sz="2800" dirty="0"/>
              <a:t>on a </a:t>
            </a:r>
            <a:r>
              <a:rPr sz="2800" spc="-5" dirty="0"/>
              <a:t>chronic</a:t>
            </a:r>
            <a:r>
              <a:rPr sz="2800" spc="-60" dirty="0"/>
              <a:t> </a:t>
            </a:r>
            <a:r>
              <a:rPr sz="2800" spc="-5" dirty="0"/>
              <a:t>basis.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246329"/>
            <a:ext cx="52965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Factors related </a:t>
            </a:r>
            <a:r>
              <a:rPr b="0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to</a:t>
            </a:r>
            <a:r>
              <a:rPr b="0" u="heavy" spc="-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 </a:t>
            </a:r>
            <a:r>
              <a:rPr b="0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neonates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354455"/>
            <a:ext cx="2739390" cy="2074545"/>
          </a:xfrm>
          <a:prstGeom prst="rect">
            <a:avLst/>
          </a:prstGeom>
        </p:spPr>
        <p:txBody>
          <a:bodyPr vert="horz" wrap="square" lIns="0" tIns="20764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63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</a:p>
          <a:p>
            <a:pPr marL="355600" indent="-342900">
              <a:lnSpc>
                <a:spcPct val="100000"/>
              </a:lnSpc>
              <a:spcBef>
                <a:spcPts val="153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sz="32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15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sz="32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638301"/>
            <a:ext cx="8119745" cy="3553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49225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The amount of a drug to which the baby is  exposed as a result of breast feeding depends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on: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/>
                <a:cs typeface="Times New Roman"/>
              </a:rPr>
              <a:t>The 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amount </a:t>
            </a:r>
            <a:r>
              <a:rPr sz="3200" b="1" dirty="0">
                <a:latin typeface="Times New Roman"/>
                <a:cs typeface="Times New Roman"/>
              </a:rPr>
              <a:t>of </a:t>
            </a:r>
            <a:r>
              <a:rPr sz="3200" b="1" spc="-5" dirty="0">
                <a:latin typeface="Times New Roman"/>
                <a:cs typeface="Times New Roman"/>
              </a:rPr>
              <a:t>milk</a:t>
            </a:r>
            <a:r>
              <a:rPr sz="3200" b="1" spc="-6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consumed.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69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/>
                <a:cs typeface="Times New Roman"/>
              </a:rPr>
              <a:t>The 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amount </a:t>
            </a:r>
            <a:r>
              <a:rPr sz="3200" b="1" dirty="0">
                <a:latin typeface="Times New Roman"/>
                <a:cs typeface="Times New Roman"/>
              </a:rPr>
              <a:t>of drug absorbed from</a:t>
            </a:r>
            <a:r>
              <a:rPr sz="3200" b="1" spc="-12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GI.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69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/>
                <a:cs typeface="Times New Roman"/>
              </a:rPr>
              <a:t>The 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ability </a:t>
            </a:r>
            <a:r>
              <a:rPr sz="3200" b="1" dirty="0">
                <a:latin typeface="Times New Roman"/>
                <a:cs typeface="Times New Roman"/>
              </a:rPr>
              <a:t>of the baby to eliminate the</a:t>
            </a:r>
            <a:r>
              <a:rPr sz="3200" b="1" spc="-13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drug.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9303"/>
            <a:ext cx="353567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u="none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Age &amp; Health</a:t>
            </a:r>
            <a:r>
              <a:rPr sz="3200" b="0" u="none" spc="-1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 </a:t>
            </a:r>
            <a:r>
              <a:rPr sz="3200" b="0" u="none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status</a:t>
            </a:r>
            <a:endParaRPr sz="3200" b="0" u="none" dirty="0"/>
          </a:p>
        </p:txBody>
      </p:sp>
      <p:sp>
        <p:nvSpPr>
          <p:cNvPr id="3" name="object 3"/>
          <p:cNvSpPr txBox="1"/>
          <p:nvPr/>
        </p:nvSpPr>
        <p:spPr>
          <a:xfrm>
            <a:off x="78739" y="914400"/>
            <a:ext cx="8679815" cy="4414029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3200" dirty="0">
                <a:latin typeface="Times New Roman"/>
                <a:cs typeface="Times New Roman"/>
              </a:rPr>
              <a:t>Pediatric population are classified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into:</a:t>
            </a: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Times New Roman"/>
              <a:buChar char="•"/>
              <a:tabLst>
                <a:tab pos="354965" algn="l"/>
                <a:tab pos="355600" algn="l"/>
                <a:tab pos="2307590" algn="l"/>
              </a:tabLst>
            </a:pP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</a:rPr>
              <a:t>Newborn:	</a:t>
            </a:r>
            <a:r>
              <a:rPr sz="3200" dirty="0">
                <a:latin typeface="Times New Roman"/>
                <a:cs typeface="Times New Roman"/>
              </a:rPr>
              <a:t>less than one month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old</a:t>
            </a:r>
          </a:p>
          <a:p>
            <a:pPr marL="756285" lvl="1" indent="-286385">
              <a:lnSpc>
                <a:spcPct val="100000"/>
              </a:lnSpc>
              <a:spcBef>
                <a:spcPts val="1210"/>
              </a:spcBef>
              <a:buFont typeface="Times New Roman"/>
              <a:buChar char="–"/>
              <a:tabLst>
                <a:tab pos="756920" algn="l"/>
              </a:tabLst>
            </a:pPr>
            <a:r>
              <a:rPr sz="2800" spc="-5" dirty="0">
                <a:solidFill>
                  <a:srgbClr val="0000FF"/>
                </a:solidFill>
                <a:latin typeface="Times New Roman"/>
                <a:cs typeface="Times New Roman"/>
              </a:rPr>
              <a:t>Preterm neonates: </a:t>
            </a:r>
            <a:r>
              <a:rPr sz="2800" dirty="0">
                <a:latin typeface="Times New Roman"/>
                <a:cs typeface="Times New Roman"/>
              </a:rPr>
              <a:t>born before </a:t>
            </a:r>
            <a:r>
              <a:rPr sz="2800" spc="-5" dirty="0">
                <a:latin typeface="Times New Roman"/>
                <a:cs typeface="Times New Roman"/>
              </a:rPr>
              <a:t>38 weeks of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pregnancy</a:t>
            </a:r>
            <a:endParaRPr sz="2800" dirty="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1200"/>
              </a:spcBef>
              <a:buFont typeface="Times New Roman"/>
              <a:buChar char="–"/>
              <a:tabLst>
                <a:tab pos="756920" algn="l"/>
              </a:tabLst>
            </a:pPr>
            <a:r>
              <a:rPr sz="2800" spc="-5" dirty="0">
                <a:solidFill>
                  <a:srgbClr val="0000FF"/>
                </a:solidFill>
                <a:latin typeface="Times New Roman"/>
                <a:cs typeface="Times New Roman"/>
              </a:rPr>
              <a:t>Full-term neonates: </a:t>
            </a:r>
            <a:r>
              <a:rPr sz="2800" dirty="0">
                <a:latin typeface="Times New Roman"/>
                <a:cs typeface="Times New Roman"/>
              </a:rPr>
              <a:t>38-42 </a:t>
            </a:r>
            <a:r>
              <a:rPr sz="2800" spc="-10" dirty="0">
                <a:latin typeface="Times New Roman"/>
                <a:cs typeface="Times New Roman"/>
              </a:rPr>
              <a:t>weeks </a:t>
            </a:r>
            <a:r>
              <a:rPr sz="2800" spc="-5" dirty="0">
                <a:latin typeface="Times New Roman"/>
                <a:cs typeface="Times New Roman"/>
              </a:rPr>
              <a:t>of gestational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age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19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</a:rPr>
              <a:t>Infants (babies): </a:t>
            </a:r>
            <a:r>
              <a:rPr sz="3200" dirty="0">
                <a:latin typeface="Times New Roman"/>
                <a:cs typeface="Times New Roman"/>
              </a:rPr>
              <a:t>1 month – 12 months</a:t>
            </a:r>
            <a:r>
              <a:rPr lang="en-US" sz="3200" dirty="0">
                <a:latin typeface="Times New Roman"/>
                <a:cs typeface="Times New Roman"/>
              </a:rPr>
              <a:t> old</a:t>
            </a:r>
            <a:endParaRPr sz="32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</a:rPr>
              <a:t>Children: </a:t>
            </a:r>
            <a:r>
              <a:rPr sz="3200" dirty="0">
                <a:latin typeface="Times New Roman"/>
                <a:cs typeface="Times New Roman"/>
              </a:rPr>
              <a:t>1 -12 years </a:t>
            </a:r>
            <a:r>
              <a:rPr lang="en-US" sz="3200" dirty="0">
                <a:latin typeface="Times New Roman"/>
                <a:cs typeface="Times New Roman"/>
              </a:rPr>
              <a:t>old</a:t>
            </a: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</a:rPr>
              <a:t>Adolescent:</a:t>
            </a:r>
            <a:r>
              <a:rPr sz="3200" spc="-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13-18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years</a:t>
            </a:r>
            <a:r>
              <a:rPr lang="en-US" sz="3200" dirty="0">
                <a:latin typeface="Times New Roman"/>
                <a:cs typeface="Times New Roman"/>
              </a:rPr>
              <a:t> old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140" y="256997"/>
            <a:ext cx="39757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u="none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Age &amp; </a:t>
            </a:r>
            <a:r>
              <a:rPr b="0" u="none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Health</a:t>
            </a:r>
            <a:r>
              <a:rPr b="0" u="none" spc="-7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 </a:t>
            </a:r>
            <a:r>
              <a:rPr b="0" u="none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status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1140" y="1219200"/>
            <a:ext cx="7751445" cy="3138039"/>
          </a:xfrm>
          <a:prstGeom prst="rect">
            <a:avLst/>
          </a:prstGeom>
        </p:spPr>
        <p:txBody>
          <a:bodyPr vert="horz" wrap="square" lIns="0" tIns="204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10"/>
              </a:spcBef>
            </a:pPr>
            <a:r>
              <a:rPr sz="2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Special cautions are required</a:t>
            </a:r>
            <a:r>
              <a:rPr sz="2800" u="sng" spc="-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</a:t>
            </a:r>
            <a:endParaRPr sz="2800" u="sng" dirty="0">
              <a:latin typeface="Times New Roman"/>
              <a:cs typeface="Times New Roman"/>
            </a:endParaRPr>
          </a:p>
          <a:p>
            <a:pPr marL="520065">
              <a:lnSpc>
                <a:spcPct val="100000"/>
              </a:lnSpc>
              <a:spcBef>
                <a:spcPts val="1515"/>
              </a:spcBef>
            </a:pPr>
            <a:r>
              <a:rPr sz="2400" b="1" dirty="0">
                <a:latin typeface="Times New Roman"/>
                <a:cs typeface="Times New Roman"/>
              </a:rPr>
              <a:t>- </a:t>
            </a:r>
            <a:r>
              <a:rPr sz="2400" dirty="0">
                <a:latin typeface="Times New Roman"/>
                <a:cs typeface="Times New Roman"/>
              </a:rPr>
              <a:t>Premature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infants</a:t>
            </a:r>
          </a:p>
          <a:p>
            <a:pPr marL="758190" indent="-238125">
              <a:lnSpc>
                <a:spcPct val="100000"/>
              </a:lnSpc>
              <a:spcBef>
                <a:spcPts val="1200"/>
              </a:spcBef>
              <a:buChar char="-"/>
              <a:tabLst>
                <a:tab pos="758825" algn="l"/>
              </a:tabLst>
            </a:pPr>
            <a:r>
              <a:rPr sz="2400" dirty="0">
                <a:latin typeface="Times New Roman"/>
                <a:cs typeface="Times New Roman"/>
              </a:rPr>
              <a:t>Low birth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weight</a:t>
            </a:r>
          </a:p>
          <a:p>
            <a:pPr marL="858519" indent="-338455">
              <a:lnSpc>
                <a:spcPct val="100000"/>
              </a:lnSpc>
              <a:spcBef>
                <a:spcPts val="1200"/>
              </a:spcBef>
              <a:buChar char="-"/>
              <a:tabLst>
                <a:tab pos="858519" algn="l"/>
                <a:tab pos="859155" algn="l"/>
              </a:tabLst>
            </a:pPr>
            <a:r>
              <a:rPr sz="2400" dirty="0">
                <a:latin typeface="Times New Roman"/>
                <a:cs typeface="Times New Roman"/>
              </a:rPr>
              <a:t>Infants with G6PD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deficiency</a:t>
            </a:r>
          </a:p>
          <a:p>
            <a:pPr marL="355600">
              <a:lnSpc>
                <a:spcPct val="100000"/>
              </a:lnSpc>
              <a:spcBef>
                <a:spcPts val="1200"/>
              </a:spcBef>
              <a:tabLst>
                <a:tab pos="795655" algn="l"/>
              </a:tabLst>
            </a:pPr>
            <a:r>
              <a:rPr sz="2400" dirty="0">
                <a:latin typeface="Times New Roman"/>
                <a:cs typeface="Times New Roman"/>
              </a:rPr>
              <a:t>-	Infants with impaired ability to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metabolize</a:t>
            </a:r>
          </a:p>
          <a:p>
            <a:pPr marL="6858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/excrete drugs e.g.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hyperbilirubinemia.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4874" y="244805"/>
            <a:ext cx="63322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u="none" spc="-5" dirty="0">
                <a:solidFill>
                  <a:srgbClr val="FF0000"/>
                </a:solidFill>
              </a:rPr>
              <a:t>Neonatal</a:t>
            </a:r>
            <a:r>
              <a:rPr sz="4000" b="0" u="none" dirty="0">
                <a:solidFill>
                  <a:srgbClr val="FF0000"/>
                </a:solidFill>
              </a:rPr>
              <a:t> </a:t>
            </a:r>
            <a:r>
              <a:rPr sz="4000" b="0" u="none" spc="-5" dirty="0">
                <a:solidFill>
                  <a:srgbClr val="FF0000"/>
                </a:solidFill>
              </a:rPr>
              <a:t>hyperbilirubinemia</a:t>
            </a:r>
            <a:endParaRPr sz="4000" b="0" dirty="0"/>
          </a:p>
        </p:txBody>
      </p:sp>
      <p:sp>
        <p:nvSpPr>
          <p:cNvPr id="3" name="object 3"/>
          <p:cNvSpPr txBox="1"/>
          <p:nvPr/>
        </p:nvSpPr>
        <p:spPr>
          <a:xfrm>
            <a:off x="231140" y="1138174"/>
            <a:ext cx="8667115" cy="3990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99"/>
              </a:lnSpc>
              <a:spcBef>
                <a:spcPts val="100"/>
              </a:spcBef>
              <a:tabLst>
                <a:tab pos="3815079" algn="l"/>
                <a:tab pos="5057775" algn="l"/>
                <a:tab pos="5756910" algn="l"/>
                <a:tab pos="753935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Premature infants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infants</a:t>
            </a:r>
            <a:r>
              <a:rPr sz="2800" b="1" spc="1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with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inherited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G6PD  </a:t>
            </a:r>
            <a:r>
              <a:rPr sz="2800" dirty="0">
                <a:latin typeface="Times New Roman"/>
                <a:cs typeface="Times New Roman"/>
              </a:rPr>
              <a:t>deficiency are susceptible to </a:t>
            </a:r>
            <a:r>
              <a:rPr sz="2800" dirty="0">
                <a:solidFill>
                  <a:srgbClr val="0000FF"/>
                </a:solidFill>
                <a:latin typeface="Times New Roman"/>
                <a:cs typeface="Times New Roman"/>
              </a:rPr>
              <a:t>oxidizing drugs </a:t>
            </a:r>
            <a:r>
              <a:rPr sz="2800" dirty="0">
                <a:latin typeface="Times New Roman"/>
                <a:cs typeface="Times New Roman"/>
              </a:rPr>
              <a:t>that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can  cause </a:t>
            </a:r>
            <a:r>
              <a:rPr sz="2800" dirty="0">
                <a:latin typeface="Symbol"/>
                <a:cs typeface="Symbol"/>
              </a:rPr>
              <a:t>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hemolysis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RBCS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Symbol"/>
                <a:cs typeface="Symbol"/>
              </a:rPr>
              <a:t>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bilirubin  (hyperbilirubinemia) </a:t>
            </a:r>
            <a:r>
              <a:rPr sz="2800" spc="-5" dirty="0">
                <a:latin typeface="Symbol"/>
                <a:cs typeface="Symbol"/>
              </a:rPr>
              <a:t>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Kernicterus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400" dirty="0">
              <a:latin typeface="Times New Roman"/>
              <a:cs typeface="Times New Roman"/>
            </a:endParaRPr>
          </a:p>
          <a:p>
            <a:pPr marL="12700" marR="2128520">
              <a:lnSpc>
                <a:spcPct val="125699"/>
              </a:lnSpc>
            </a:pP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Examples for oxidizing drugs: </a:t>
            </a:r>
            <a:endParaRPr lang="en-US" sz="2800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12700" marR="2128520">
              <a:lnSpc>
                <a:spcPct val="125699"/>
              </a:lnSpc>
            </a:pPr>
            <a:r>
              <a:rPr sz="2800" b="1" dirty="0">
                <a:latin typeface="Times New Roman"/>
                <a:cs typeface="Times New Roman"/>
              </a:rPr>
              <a:t>Antibiotics</a:t>
            </a:r>
            <a:r>
              <a:rPr lang="en-US" sz="2800" b="1" dirty="0">
                <a:latin typeface="Times New Roman"/>
                <a:cs typeface="Times New Roman"/>
              </a:rPr>
              <a:t>: </a:t>
            </a:r>
            <a:r>
              <a:rPr sz="2800" dirty="0">
                <a:latin typeface="Times New Roman"/>
                <a:cs typeface="Times New Roman"/>
              </a:rPr>
              <a:t>sulfonamides,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trimethoprim  </a:t>
            </a:r>
            <a:endParaRPr lang="en-US" sz="2800" dirty="0">
              <a:latin typeface="Times New Roman"/>
              <a:cs typeface="Times New Roman"/>
            </a:endParaRPr>
          </a:p>
          <a:p>
            <a:pPr marL="12700" marR="2128520">
              <a:lnSpc>
                <a:spcPct val="125699"/>
              </a:lnSpc>
            </a:pPr>
            <a:r>
              <a:rPr sz="2800" b="1" dirty="0">
                <a:latin typeface="Times New Roman"/>
                <a:cs typeface="Times New Roman"/>
              </a:rPr>
              <a:t>Antimalarials</a:t>
            </a:r>
            <a:r>
              <a:rPr sz="2800" dirty="0">
                <a:latin typeface="Times New Roman"/>
                <a:cs typeface="Times New Roman"/>
              </a:rPr>
              <a:t>: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Primaquine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2097" y="244805"/>
            <a:ext cx="655700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u="none" spc="-5" dirty="0">
                <a:solidFill>
                  <a:srgbClr val="FF0000"/>
                </a:solidFill>
              </a:rPr>
              <a:t>Neonatal</a:t>
            </a:r>
            <a:r>
              <a:rPr sz="4000" b="0" u="none" dirty="0">
                <a:solidFill>
                  <a:srgbClr val="FF0000"/>
                </a:solidFill>
              </a:rPr>
              <a:t> </a:t>
            </a:r>
            <a:r>
              <a:rPr sz="4000" b="0" u="none" spc="-5" dirty="0">
                <a:solidFill>
                  <a:srgbClr val="FF0000"/>
                </a:solidFill>
              </a:rPr>
              <a:t>Methemoglobinemia</a:t>
            </a:r>
            <a:endParaRPr sz="4000" b="0" dirty="0"/>
          </a:p>
        </p:txBody>
      </p:sp>
      <p:sp>
        <p:nvSpPr>
          <p:cNvPr id="3" name="object 3"/>
          <p:cNvSpPr txBox="1"/>
          <p:nvPr/>
        </p:nvSpPr>
        <p:spPr>
          <a:xfrm>
            <a:off x="228600" y="1905000"/>
            <a:ext cx="8001634" cy="31628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 marR="5080" indent="-533400">
              <a:lnSpc>
                <a:spcPct val="114999"/>
              </a:lnSpc>
              <a:spcBef>
                <a:spcPts val="100"/>
              </a:spcBef>
              <a:buFont typeface="Wingdings"/>
              <a:buChar char=""/>
              <a:tabLst>
                <a:tab pos="545465" algn="l"/>
                <a:tab pos="546100" algn="l"/>
              </a:tabLst>
            </a:pPr>
            <a:r>
              <a:rPr sz="2800" dirty="0">
                <a:latin typeface="Times New Roman"/>
                <a:cs typeface="Times New Roman"/>
              </a:rPr>
              <a:t>Infants under 6 months of age are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particularly  prone to develop methemoglobinemia upon  exposure to some oxidizing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drugs.</a:t>
            </a:r>
          </a:p>
          <a:p>
            <a:pPr marL="546100" marR="291465" indent="-533400">
              <a:lnSpc>
                <a:spcPct val="114999"/>
              </a:lnSpc>
              <a:spcBef>
                <a:spcPts val="1730"/>
              </a:spcBef>
              <a:buFont typeface="Wingdings"/>
              <a:buChar char=""/>
              <a:tabLst>
                <a:tab pos="545465" algn="l"/>
                <a:tab pos="546100" algn="l"/>
              </a:tabLst>
            </a:pP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Methemoglobin </a:t>
            </a:r>
            <a:r>
              <a:rPr sz="2800" dirty="0">
                <a:latin typeface="Times New Roman"/>
                <a:cs typeface="Times New Roman"/>
              </a:rPr>
              <a:t>is an oxidized form of  hemoglobin that has a decreased affinity</a:t>
            </a:r>
            <a:r>
              <a:rPr sz="2800" spc="-1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  oxygen </a:t>
            </a:r>
            <a:r>
              <a:rPr sz="2800" dirty="0">
                <a:latin typeface="Symbol"/>
                <a:cs typeface="Symbol"/>
              </a:rPr>
              <a:t>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tissue</a:t>
            </a:r>
            <a:r>
              <a:rPr sz="2800" b="1" spc="-4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hypoxia.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46329"/>
            <a:ext cx="76581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u="none" dirty="0">
                <a:solidFill>
                  <a:srgbClr val="FF0000"/>
                </a:solidFill>
              </a:rPr>
              <a:t>Drugs </a:t>
            </a:r>
            <a:r>
              <a:rPr b="0" u="none" spc="-5" dirty="0">
                <a:solidFill>
                  <a:srgbClr val="FF0000"/>
                </a:solidFill>
              </a:rPr>
              <a:t>contraindicated </a:t>
            </a:r>
            <a:r>
              <a:rPr b="0" u="none" dirty="0">
                <a:solidFill>
                  <a:srgbClr val="FF0000"/>
                </a:solidFill>
              </a:rPr>
              <a:t>during</a:t>
            </a:r>
            <a:r>
              <a:rPr b="0" u="none" spc="10" dirty="0">
                <a:solidFill>
                  <a:srgbClr val="FF0000"/>
                </a:solidFill>
              </a:rPr>
              <a:t> </a:t>
            </a:r>
            <a:r>
              <a:rPr b="0" u="none" spc="-5" dirty="0">
                <a:solidFill>
                  <a:srgbClr val="FF0000"/>
                </a:solidFill>
              </a:rPr>
              <a:t>lactation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295400"/>
            <a:ext cx="8420735" cy="5275162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Only few drugs are </a:t>
            </a:r>
            <a:r>
              <a:rPr sz="2800" spc="-5" dirty="0">
                <a:latin typeface="Times New Roman"/>
                <a:cs typeface="Times New Roman"/>
              </a:rPr>
              <a:t>totally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contraindicated</a:t>
            </a: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latin typeface="Times New Roman"/>
                <a:cs typeface="Times New Roman"/>
              </a:rPr>
              <a:t>Anticancer drugs </a:t>
            </a:r>
            <a:r>
              <a:rPr sz="2800" b="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28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cytotoxicity </a:t>
            </a:r>
            <a:r>
              <a:rPr sz="2800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&amp;</a:t>
            </a:r>
            <a:r>
              <a:rPr sz="2800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neutropenia</a:t>
            </a:r>
            <a:r>
              <a:rPr sz="28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)</a:t>
            </a:r>
            <a:endParaRPr sz="28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1195"/>
              </a:spcBef>
              <a:buClr>
                <a:srgbClr val="FF3300"/>
              </a:buClr>
              <a:buFont typeface="Arial"/>
              <a:buChar char="•"/>
              <a:tabLst>
                <a:tab pos="756920" algn="l"/>
              </a:tabLst>
            </a:pPr>
            <a:r>
              <a:rPr sz="2800" spc="-5" dirty="0">
                <a:latin typeface="Times New Roman"/>
                <a:cs typeface="Times New Roman"/>
              </a:rPr>
              <a:t>Doxorubicin, </a:t>
            </a:r>
            <a:r>
              <a:rPr lang="en-US" sz="2800" spc="-5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yclophosphamide,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ethotrexate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latin typeface="Times New Roman"/>
                <a:cs typeface="Times New Roman"/>
              </a:rPr>
              <a:t>Radiopharmaceuticals </a:t>
            </a:r>
            <a:endParaRPr lang="en-US" sz="2800" b="1" dirty="0">
              <a:latin typeface="Times New Roman"/>
              <a:cs typeface="Times New Roman"/>
            </a:endParaRPr>
          </a:p>
          <a:p>
            <a:pPr marL="812800" lvl="1" indent="-342900">
              <a:spcBef>
                <a:spcPts val="12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e.g. </a:t>
            </a:r>
            <a:r>
              <a:rPr lang="en-US" sz="2800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adioactive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iodine</a:t>
            </a: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latin typeface="Times New Roman"/>
                <a:cs typeface="Times New Roman"/>
              </a:rPr>
              <a:t>CNS acting drugs </a:t>
            </a:r>
            <a:endParaRPr lang="en-US" sz="2800" b="1" dirty="0">
              <a:latin typeface="Times New Roman"/>
              <a:cs typeface="Times New Roman"/>
            </a:endParaRPr>
          </a:p>
          <a:p>
            <a:pPr marL="812800" lvl="1" indent="-342900"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800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mphetamine, </a:t>
            </a:r>
            <a:r>
              <a:rPr lang="en-US" sz="2800" dirty="0">
                <a:latin typeface="Times New Roman"/>
                <a:cs typeface="Times New Roman"/>
              </a:rPr>
              <a:t>H</a:t>
            </a:r>
            <a:r>
              <a:rPr sz="2800" dirty="0">
                <a:latin typeface="Times New Roman"/>
                <a:cs typeface="Times New Roman"/>
              </a:rPr>
              <a:t>eroin,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lang="en-US" sz="2800" dirty="0">
                <a:latin typeface="Times New Roman"/>
                <a:cs typeface="Times New Roman"/>
              </a:rPr>
              <a:t>C</a:t>
            </a:r>
            <a:r>
              <a:rPr sz="2800" dirty="0">
                <a:latin typeface="Times New Roman"/>
                <a:cs typeface="Times New Roman"/>
              </a:rPr>
              <a:t>ocaine</a:t>
            </a: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4965" algn="l"/>
                <a:tab pos="355600" algn="l"/>
                <a:tab pos="4420235" algn="l"/>
              </a:tabLst>
            </a:pPr>
            <a:r>
              <a:rPr sz="2800" b="1" dirty="0">
                <a:latin typeface="Times New Roman"/>
                <a:cs typeface="Times New Roman"/>
              </a:rPr>
              <a:t>Immunosuppressants: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</a:p>
          <a:p>
            <a:pPr marL="812800" lvl="1" indent="-342900">
              <a:spcBef>
                <a:spcPts val="1205"/>
              </a:spcBef>
              <a:buFont typeface="Arial"/>
              <a:buChar char="•"/>
              <a:tabLst>
                <a:tab pos="354965" algn="l"/>
                <a:tab pos="355600" algn="l"/>
                <a:tab pos="4420235" algn="l"/>
              </a:tabLst>
            </a:pPr>
            <a:r>
              <a:rPr lang="en-US" sz="2800" dirty="0">
                <a:latin typeface="Times New Roman"/>
                <a:cs typeface="Times New Roman"/>
              </a:rPr>
              <a:t>C</a:t>
            </a:r>
            <a:r>
              <a:rPr sz="2800" dirty="0">
                <a:latin typeface="Times New Roman"/>
                <a:cs typeface="Times New Roman"/>
              </a:rPr>
              <a:t>yclosporine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609600"/>
            <a:ext cx="8268334" cy="5291192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latin typeface="Times New Roman"/>
                <a:cs typeface="Times New Roman"/>
              </a:rPr>
              <a:t>Alcohol &amp;Lithium </a:t>
            </a:r>
            <a:r>
              <a:rPr sz="28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</a:t>
            </a:r>
            <a:r>
              <a:rPr sz="28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high milk to plasma</a:t>
            </a:r>
            <a:r>
              <a:rPr sz="2800" spc="-1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ratio</a:t>
            </a:r>
            <a:r>
              <a:rPr sz="28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)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latin typeface="Times New Roman"/>
                <a:cs typeface="Times New Roman"/>
              </a:rPr>
              <a:t>Chloramphenicol (</a:t>
            </a:r>
            <a:r>
              <a:rPr sz="28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bone marrow</a:t>
            </a:r>
            <a:r>
              <a:rPr sz="2800" spc="-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suppression</a:t>
            </a:r>
            <a:r>
              <a:rPr sz="2800" dirty="0">
                <a:latin typeface="Arial"/>
                <a:cs typeface="Arial"/>
              </a:rPr>
              <a:t>)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latin typeface="Times New Roman"/>
                <a:cs typeface="Times New Roman"/>
              </a:rPr>
              <a:t>Atenolol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latin typeface="Times New Roman"/>
                <a:cs typeface="Times New Roman"/>
              </a:rPr>
              <a:t>Potassium </a:t>
            </a:r>
            <a:r>
              <a:rPr sz="2800" b="1" spc="-5" dirty="0">
                <a:latin typeface="Times New Roman"/>
                <a:cs typeface="Times New Roman"/>
              </a:rPr>
              <a:t>iodide </a:t>
            </a:r>
            <a:r>
              <a:rPr sz="2800" b="1" dirty="0">
                <a:latin typeface="Times New Roman"/>
                <a:cs typeface="Times New Roman"/>
              </a:rPr>
              <a:t>(</a:t>
            </a:r>
            <a:r>
              <a:rPr sz="28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thyroid</a:t>
            </a:r>
            <a:r>
              <a:rPr sz="2800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effect)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latin typeface="Times New Roman"/>
                <a:cs typeface="Times New Roman"/>
              </a:rPr>
              <a:t>Ergotamine </a:t>
            </a:r>
            <a:r>
              <a:rPr sz="2800" dirty="0">
                <a:latin typeface="Times New Roman"/>
                <a:cs typeface="Times New Roman"/>
              </a:rPr>
              <a:t>(for migraine headaches)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causes</a:t>
            </a:r>
          </a:p>
          <a:p>
            <a:pPr marR="500380" algn="ctr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(</a:t>
            </a:r>
            <a:r>
              <a:rPr sz="28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vomiting, diarrhea, convulsions in</a:t>
            </a:r>
            <a:r>
              <a:rPr sz="2800" spc="-1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infants)</a:t>
            </a:r>
            <a:endParaRPr sz="28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latin typeface="Times New Roman"/>
                <a:cs typeface="Times New Roman"/>
              </a:rPr>
              <a:t>Tobacco Smoke</a:t>
            </a:r>
            <a:r>
              <a:rPr sz="2800" dirty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  <a:p>
            <a:pPr marL="812800" marR="5080" lvl="1" indent="-342900"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Nicotine can cause vomiting,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diarrhea and restlessness for the baby,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decreased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milk production &amp; increase </a:t>
            </a:r>
            <a:r>
              <a:rPr lang="en-US" sz="2800" dirty="0">
                <a:latin typeface="Times New Roman"/>
                <a:cs typeface="Times New Roman"/>
              </a:rPr>
              <a:t>the incidence of </a:t>
            </a:r>
            <a:r>
              <a:rPr sz="2800" dirty="0">
                <a:latin typeface="Times New Roman"/>
                <a:cs typeface="Times New Roman"/>
              </a:rPr>
              <a:t>respiratory and ear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infections.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246329"/>
            <a:ext cx="65525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u="none" dirty="0">
                <a:solidFill>
                  <a:srgbClr val="C00000"/>
                </a:solidFill>
              </a:rPr>
              <a:t>Drugs that </a:t>
            </a:r>
            <a:r>
              <a:rPr b="0" u="none" spc="-5" dirty="0">
                <a:solidFill>
                  <a:srgbClr val="C00000"/>
                </a:solidFill>
              </a:rPr>
              <a:t>can </a:t>
            </a:r>
            <a:r>
              <a:rPr b="0" u="none" dirty="0">
                <a:solidFill>
                  <a:srgbClr val="C00000"/>
                </a:solidFill>
              </a:rPr>
              <a:t>suppress</a:t>
            </a:r>
            <a:r>
              <a:rPr b="0" u="none" spc="-55" dirty="0">
                <a:solidFill>
                  <a:srgbClr val="C00000"/>
                </a:solidFill>
              </a:rPr>
              <a:t> </a:t>
            </a:r>
            <a:r>
              <a:rPr b="0" u="none" spc="-5" dirty="0">
                <a:solidFill>
                  <a:srgbClr val="C00000"/>
                </a:solidFill>
              </a:rPr>
              <a:t>lactation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6691" y="1066800"/>
            <a:ext cx="8520430" cy="435483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</a:rPr>
              <a:t>These drugs reduce</a:t>
            </a:r>
            <a:r>
              <a:rPr sz="3200" spc="-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u="sng" dirty="0">
                <a:solidFill>
                  <a:srgbClr val="0000FF"/>
                </a:solidFill>
                <a:latin typeface="Times New Roman"/>
                <a:cs typeface="Times New Roman"/>
              </a:rPr>
              <a:t>prolactin</a:t>
            </a:r>
            <a:endParaRPr sz="3200" u="sng" dirty="0">
              <a:latin typeface="Times New Roman"/>
              <a:cs typeface="Times New Roman"/>
            </a:endParaRPr>
          </a:p>
          <a:p>
            <a:pPr marL="558165" indent="-545465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558165" algn="l"/>
                <a:tab pos="558800" algn="l"/>
              </a:tabLst>
            </a:pPr>
            <a:r>
              <a:rPr sz="3200" dirty="0">
                <a:latin typeface="Times New Roman"/>
                <a:cs typeface="Times New Roman"/>
              </a:rPr>
              <a:t>Levodopa (dopamine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precursor)</a:t>
            </a:r>
          </a:p>
          <a:p>
            <a:pPr marL="546100" indent="-533400">
              <a:lnSpc>
                <a:spcPct val="100000"/>
              </a:lnSpc>
              <a:spcBef>
                <a:spcPts val="1200"/>
              </a:spcBef>
              <a:buFont typeface="Times New Roman"/>
              <a:buChar char="•"/>
              <a:tabLst>
                <a:tab pos="545465" algn="l"/>
                <a:tab pos="546100" algn="l"/>
              </a:tabLst>
            </a:pPr>
            <a:r>
              <a:rPr sz="3200" dirty="0">
                <a:latin typeface="Times New Roman"/>
                <a:cs typeface="Times New Roman"/>
              </a:rPr>
              <a:t>Bromocriptine (dopamine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agonist)</a:t>
            </a:r>
            <a:r>
              <a:rPr sz="3200" dirty="0">
                <a:latin typeface="Arial"/>
                <a:cs typeface="Arial"/>
              </a:rPr>
              <a:t>.</a:t>
            </a:r>
          </a:p>
          <a:p>
            <a:pPr marL="546100" marR="5080" indent="-533400">
              <a:lnSpc>
                <a:spcPct val="100000"/>
              </a:lnSpc>
              <a:spcBef>
                <a:spcPts val="1200"/>
              </a:spcBef>
              <a:buFont typeface="Times New Roman"/>
              <a:buChar char="•"/>
              <a:tabLst>
                <a:tab pos="545465" algn="l"/>
                <a:tab pos="546100" algn="l"/>
              </a:tabLst>
            </a:pPr>
            <a:r>
              <a:rPr sz="3200" dirty="0">
                <a:latin typeface="Times New Roman"/>
                <a:cs typeface="Times New Roman"/>
              </a:rPr>
              <a:t>Estrogen, combined oral contraceptives that  contain high-dose of estrogen and a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progestin.</a:t>
            </a:r>
          </a:p>
          <a:p>
            <a:pPr marL="546100" indent="-533400">
              <a:lnSpc>
                <a:spcPct val="100000"/>
              </a:lnSpc>
              <a:spcBef>
                <a:spcPts val="1205"/>
              </a:spcBef>
              <a:buFont typeface="Times New Roman"/>
              <a:buChar char="•"/>
              <a:tabLst>
                <a:tab pos="545465" algn="l"/>
                <a:tab pos="546100" algn="l"/>
              </a:tabLst>
            </a:pPr>
            <a:r>
              <a:rPr sz="3200" dirty="0">
                <a:latin typeface="Times New Roman"/>
                <a:cs typeface="Times New Roman"/>
              </a:rPr>
              <a:t>Androgens</a:t>
            </a:r>
          </a:p>
          <a:p>
            <a:pPr marL="546100" indent="-533400">
              <a:lnSpc>
                <a:spcPct val="100000"/>
              </a:lnSpc>
              <a:spcBef>
                <a:spcPts val="1200"/>
              </a:spcBef>
              <a:buFont typeface="Times New Roman"/>
              <a:buChar char="•"/>
              <a:tabLst>
                <a:tab pos="545465" algn="l"/>
                <a:tab pos="546100" algn="l"/>
              </a:tabLst>
            </a:pPr>
            <a:r>
              <a:rPr sz="3200" dirty="0">
                <a:latin typeface="Times New Roman"/>
                <a:cs typeface="Times New Roman"/>
              </a:rPr>
              <a:t>Thiazide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diuretics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4995" y="191465"/>
            <a:ext cx="27965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/>
              <a:t>LACTATION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4315" y="1524000"/>
            <a:ext cx="8528685" cy="25769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00FF"/>
                </a:solidFill>
                <a:latin typeface="Times New Roman"/>
                <a:cs typeface="Times New Roman"/>
              </a:rPr>
              <a:t>Breast feeding </a:t>
            </a:r>
            <a:r>
              <a:rPr sz="3200" spc="-5" dirty="0">
                <a:latin typeface="Times New Roman"/>
                <a:cs typeface="Times New Roman"/>
              </a:rPr>
              <a:t>is very important because  breast milk is the healthiest form of </a:t>
            </a:r>
            <a:r>
              <a:rPr sz="3200" dirty="0">
                <a:latin typeface="Times New Roman"/>
                <a:cs typeface="Times New Roman"/>
              </a:rPr>
              <a:t>milk </a:t>
            </a:r>
            <a:r>
              <a:rPr sz="3200" spc="-5" dirty="0">
                <a:latin typeface="Times New Roman"/>
                <a:cs typeface="Times New Roman"/>
              </a:rPr>
              <a:t>for  babies.</a:t>
            </a:r>
            <a:endParaRPr sz="3200" dirty="0">
              <a:latin typeface="Times New Roman"/>
              <a:cs typeface="Times New Roman"/>
            </a:endParaRPr>
          </a:p>
          <a:p>
            <a:pPr marL="355600" marR="212725" indent="-342900" algn="just">
              <a:lnSpc>
                <a:spcPct val="100000"/>
              </a:lnSpc>
              <a:spcBef>
                <a:spcPts val="820"/>
              </a:spcBef>
              <a:buFont typeface="Times New Roman"/>
              <a:buChar char="•"/>
              <a:tabLst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It provides the baby with immunoglobulins  (IgA, IgM) that are essential for protection  </a:t>
            </a:r>
            <a:r>
              <a:rPr sz="3200" dirty="0">
                <a:latin typeface="Times New Roman"/>
                <a:cs typeface="Times New Roman"/>
              </a:rPr>
              <a:t>against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gastroenteritis</a:t>
            </a:r>
            <a:r>
              <a:rPr sz="28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4" name="object 4"/>
          <p:cNvSpPr/>
          <p:nvPr/>
        </p:nvSpPr>
        <p:spPr>
          <a:xfrm>
            <a:off x="4419600" y="4267200"/>
            <a:ext cx="2514600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91465"/>
            <a:ext cx="65525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>
                <a:solidFill>
                  <a:srgbClr val="C00000"/>
                </a:solidFill>
              </a:rPr>
              <a:t>Drugs that </a:t>
            </a:r>
            <a:r>
              <a:rPr u="none" spc="-5" dirty="0">
                <a:solidFill>
                  <a:srgbClr val="C00000"/>
                </a:solidFill>
              </a:rPr>
              <a:t>can </a:t>
            </a:r>
            <a:r>
              <a:rPr lang="en-US" u="none" dirty="0">
                <a:solidFill>
                  <a:srgbClr val="C00000"/>
                </a:solidFill>
              </a:rPr>
              <a:t>increase</a:t>
            </a:r>
            <a:r>
              <a:rPr u="none" spc="-55" dirty="0">
                <a:solidFill>
                  <a:srgbClr val="C00000"/>
                </a:solidFill>
              </a:rPr>
              <a:t> </a:t>
            </a:r>
            <a:r>
              <a:rPr u="none" spc="-5" dirty="0">
                <a:solidFill>
                  <a:srgbClr val="C00000"/>
                </a:solidFill>
              </a:rPr>
              <a:t>lactation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902601"/>
            <a:ext cx="8234045" cy="5041765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</a:rPr>
              <a:t>Dopamine antagonists</a:t>
            </a:r>
            <a:r>
              <a:rPr sz="3200" spc="-6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:</a:t>
            </a:r>
            <a:endParaRPr lang="en-US" sz="32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295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/>
                <a:cs typeface="Times New Roman"/>
              </a:rPr>
              <a:t>S</a:t>
            </a:r>
            <a:r>
              <a:rPr sz="3200" dirty="0">
                <a:latin typeface="Times New Roman"/>
                <a:cs typeface="Times New Roman"/>
              </a:rPr>
              <a:t>timulate prolactin secretion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galactorrhea  </a:t>
            </a:r>
            <a:r>
              <a:rPr lang="en-US" sz="3200" dirty="0">
                <a:latin typeface="Times New Roman"/>
                <a:cs typeface="Times New Roman"/>
              </a:rPr>
              <a:t>for examples:</a:t>
            </a:r>
            <a:endParaRPr sz="3200" dirty="0">
              <a:latin typeface="Times New Roman"/>
              <a:cs typeface="Times New Roman"/>
            </a:endParaRPr>
          </a:p>
          <a:p>
            <a:pPr marL="1003300" lvl="1" indent="-533400">
              <a:spcBef>
                <a:spcPts val="1200"/>
              </a:spcBef>
              <a:buFont typeface="Times New Roman"/>
              <a:buChar char="•"/>
              <a:tabLst>
                <a:tab pos="545465" algn="l"/>
                <a:tab pos="546100" algn="l"/>
              </a:tabLst>
            </a:pPr>
            <a:r>
              <a:rPr sz="3200" dirty="0">
                <a:latin typeface="Times New Roman"/>
                <a:cs typeface="Times New Roman"/>
              </a:rPr>
              <a:t>Metoclopramide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(antiemetic)</a:t>
            </a:r>
          </a:p>
          <a:p>
            <a:pPr marL="1003300" lvl="1" indent="-533400">
              <a:spcBef>
                <a:spcPts val="1200"/>
              </a:spcBef>
              <a:buFont typeface="Times New Roman"/>
              <a:buChar char="•"/>
              <a:tabLst>
                <a:tab pos="545465" algn="l"/>
                <a:tab pos="546100" algn="l"/>
              </a:tabLst>
            </a:pPr>
            <a:r>
              <a:rPr sz="3200" dirty="0">
                <a:latin typeface="Times New Roman"/>
                <a:cs typeface="Times New Roman"/>
              </a:rPr>
              <a:t>Domperidone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(antiemetic)</a:t>
            </a:r>
          </a:p>
          <a:p>
            <a:pPr marL="1003300" lvl="1" indent="-533400">
              <a:spcBef>
                <a:spcPts val="1205"/>
              </a:spcBef>
              <a:buFont typeface="Times New Roman"/>
              <a:buChar char="•"/>
              <a:tabLst>
                <a:tab pos="545465" algn="l"/>
                <a:tab pos="546100" algn="l"/>
              </a:tabLst>
            </a:pPr>
            <a:r>
              <a:rPr sz="3200" dirty="0">
                <a:latin typeface="Times New Roman"/>
                <a:cs typeface="Times New Roman"/>
              </a:rPr>
              <a:t>Haloperidol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(antipsychotic)</a:t>
            </a:r>
          </a:p>
          <a:p>
            <a:pPr marL="1003300" lvl="1" indent="-533400">
              <a:spcBef>
                <a:spcPts val="1200"/>
              </a:spcBef>
              <a:buFont typeface="Times New Roman"/>
              <a:buChar char="•"/>
              <a:tabLst>
                <a:tab pos="545465" algn="l"/>
                <a:tab pos="546100" algn="l"/>
              </a:tabLst>
            </a:pPr>
            <a:r>
              <a:rPr sz="3200" dirty="0">
                <a:latin typeface="Times New Roman"/>
                <a:cs typeface="Times New Roman"/>
              </a:rPr>
              <a:t>Methyl dopa (antihypertensive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drug)</a:t>
            </a:r>
          </a:p>
          <a:p>
            <a:pPr marL="1003300" lvl="1" indent="-533400">
              <a:spcBef>
                <a:spcPts val="1200"/>
              </a:spcBef>
              <a:buFont typeface="Times New Roman"/>
              <a:buChar char="•"/>
              <a:tabLst>
                <a:tab pos="545465" algn="l"/>
                <a:tab pos="546100" algn="l"/>
              </a:tabLst>
            </a:pPr>
            <a:r>
              <a:rPr sz="3200" dirty="0">
                <a:latin typeface="Times New Roman"/>
                <a:cs typeface="Times New Roman"/>
              </a:rPr>
              <a:t>Theophylline (used in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asthma)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174771"/>
              </p:ext>
            </p:extLst>
          </p:nvPr>
        </p:nvGraphicFramePr>
        <p:xfrm>
          <a:off x="152400" y="838200"/>
          <a:ext cx="8839200" cy="5713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423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Penicillins</a:t>
                      </a:r>
                      <a:endParaRPr sz="2800" b="0">
                        <a:latin typeface="Times New Roman"/>
                        <a:cs typeface="Times New Roman"/>
                      </a:endParaRPr>
                    </a:p>
                    <a:p>
                      <a:pPr marL="105410" marR="1099820">
                        <a:lnSpc>
                          <a:spcPts val="4040"/>
                        </a:lnSpc>
                        <a:spcBef>
                          <a:spcPts val="240"/>
                        </a:spcBef>
                      </a:pPr>
                      <a:r>
                        <a:rPr sz="2800" b="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Ampicillin  </a:t>
                      </a:r>
                      <a:r>
                        <a:rPr sz="2800" b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amo</a:t>
                      </a:r>
                      <a:r>
                        <a:rPr sz="2800" b="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2800" b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acillin</a:t>
                      </a:r>
                      <a:endParaRPr sz="2800" b="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5632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600" b="0" dirty="0">
                          <a:latin typeface="Times New Roman"/>
                          <a:cs typeface="Times New Roman"/>
                        </a:rPr>
                        <a:t>No </a:t>
                      </a:r>
                      <a:r>
                        <a:rPr sz="2600" b="0" spc="-5" dirty="0">
                          <a:latin typeface="Times New Roman"/>
                          <a:cs typeface="Times New Roman"/>
                        </a:rPr>
                        <a:t>significant </a:t>
                      </a:r>
                      <a:r>
                        <a:rPr sz="2600" b="0" dirty="0">
                          <a:latin typeface="Times New Roman"/>
                          <a:cs typeface="Times New Roman"/>
                        </a:rPr>
                        <a:t>adverse</a:t>
                      </a:r>
                      <a:r>
                        <a:rPr sz="2600" b="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0" spc="-5" dirty="0">
                          <a:latin typeface="Times New Roman"/>
                          <a:cs typeface="Times New Roman"/>
                        </a:rPr>
                        <a:t>effect</a:t>
                      </a:r>
                      <a:endParaRPr sz="2600" b="0">
                        <a:latin typeface="Times New Roman"/>
                        <a:cs typeface="Times New Roman"/>
                      </a:endParaRPr>
                    </a:p>
                    <a:p>
                      <a:pPr marL="56324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0" spc="-5" dirty="0">
                          <a:latin typeface="Times New Roman"/>
                          <a:cs typeface="Times New Roman"/>
                        </a:rPr>
                        <a:t>allergic </a:t>
                      </a:r>
                      <a:r>
                        <a:rPr sz="2600" b="0" spc="-10" dirty="0">
                          <a:latin typeface="Times New Roman"/>
                          <a:cs typeface="Times New Roman"/>
                        </a:rPr>
                        <a:t>reactions,</a:t>
                      </a:r>
                      <a:r>
                        <a:rPr sz="2600" b="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0" dirty="0">
                          <a:latin typeface="Times New Roman"/>
                          <a:cs typeface="Times New Roman"/>
                        </a:rPr>
                        <a:t>diarrhea</a:t>
                      </a:r>
                      <a:endParaRPr sz="2600" b="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41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Cephalosporins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3950" b="0">
                        <a:latin typeface="Times New Roman"/>
                        <a:cs typeface="Times New Roman"/>
                      </a:endParaRPr>
                    </a:p>
                    <a:p>
                      <a:pPr marL="563245" marR="765810">
                        <a:lnSpc>
                          <a:spcPct val="120100"/>
                        </a:lnSpc>
                      </a:pPr>
                      <a:r>
                        <a:rPr sz="2600" b="0" dirty="0">
                          <a:latin typeface="Times New Roman"/>
                          <a:cs typeface="Times New Roman"/>
                        </a:rPr>
                        <a:t>No </a:t>
                      </a:r>
                      <a:r>
                        <a:rPr sz="2600" b="0" spc="-5" dirty="0">
                          <a:latin typeface="Times New Roman"/>
                          <a:cs typeface="Times New Roman"/>
                        </a:rPr>
                        <a:t>significant </a:t>
                      </a:r>
                      <a:r>
                        <a:rPr sz="2600" b="0" dirty="0">
                          <a:latin typeface="Times New Roman"/>
                          <a:cs typeface="Times New Roman"/>
                        </a:rPr>
                        <a:t>adverse </a:t>
                      </a:r>
                      <a:r>
                        <a:rPr sz="2600" b="0" spc="-5" dirty="0">
                          <a:latin typeface="Times New Roman"/>
                          <a:cs typeface="Times New Roman"/>
                        </a:rPr>
                        <a:t>effect  </a:t>
                      </a:r>
                      <a:r>
                        <a:rPr sz="2600" b="0" dirty="0">
                          <a:latin typeface="Times New Roman"/>
                          <a:cs typeface="Times New Roman"/>
                        </a:rPr>
                        <a:t>Alterations to infant bowel</a:t>
                      </a:r>
                      <a:r>
                        <a:rPr sz="2600" b="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0" spc="-5" dirty="0">
                          <a:latin typeface="Times New Roman"/>
                          <a:cs typeface="Times New Roman"/>
                        </a:rPr>
                        <a:t>flora</a:t>
                      </a:r>
                      <a:endParaRPr sz="2600" b="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09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0" spc="-10" dirty="0">
                          <a:latin typeface="Times New Roman"/>
                          <a:cs typeface="Times New Roman"/>
                        </a:rPr>
                        <a:t>Macrolides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erythromycin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clarithromycin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34054" y="0"/>
            <a:ext cx="23952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none" spc="-5" dirty="0">
                <a:solidFill>
                  <a:srgbClr val="FF3300"/>
                </a:solidFill>
              </a:rPr>
              <a:t>Antibiotics</a:t>
            </a:r>
            <a:endParaRPr sz="4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374613"/>
              </p:ext>
            </p:extLst>
          </p:nvPr>
        </p:nvGraphicFramePr>
        <p:xfrm>
          <a:off x="138112" y="831850"/>
          <a:ext cx="8839200" cy="5930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266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Quinolones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5632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600" b="0" spc="-5" dirty="0">
                          <a:latin typeface="Times New Roman"/>
                          <a:cs typeface="Times New Roman"/>
                        </a:rPr>
                        <a:t>Theoretical risk </a:t>
                      </a:r>
                      <a:r>
                        <a:rPr sz="2600" b="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600" b="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0" dirty="0">
                          <a:latin typeface="Times New Roman"/>
                          <a:cs typeface="Times New Roman"/>
                        </a:rPr>
                        <a:t>arthropathies</a:t>
                      </a:r>
                      <a:endParaRPr sz="2600" b="0">
                        <a:latin typeface="Times New Roman"/>
                        <a:cs typeface="Times New Roman"/>
                      </a:endParaRPr>
                    </a:p>
                    <a:p>
                      <a:pPr marL="5632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600" b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Should be</a:t>
                      </a:r>
                      <a:r>
                        <a:rPr sz="2600" b="0" spc="-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avoided</a:t>
                      </a:r>
                      <a:endParaRPr sz="2600" b="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Chloramphenicol</a:t>
                      </a:r>
                      <a:endParaRPr sz="2800" b="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600" b="0" dirty="0">
                          <a:latin typeface="Times New Roman"/>
                          <a:cs typeface="Times New Roman"/>
                        </a:rPr>
                        <a:t>“Gray baby”</a:t>
                      </a:r>
                      <a:r>
                        <a:rPr sz="2600" b="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0" spc="-5" dirty="0">
                          <a:latin typeface="Times New Roman"/>
                          <a:cs typeface="Times New Roman"/>
                        </a:rPr>
                        <a:t>syndrome</a:t>
                      </a:r>
                      <a:endParaRPr sz="2600" b="0">
                        <a:latin typeface="Times New Roman"/>
                        <a:cs typeface="Times New Roman"/>
                      </a:endParaRPr>
                    </a:p>
                    <a:p>
                      <a:pPr marL="765810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b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avoid</a:t>
                      </a:r>
                      <a:endParaRPr sz="2600" b="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0" spc="-25" dirty="0">
                          <a:latin typeface="Times New Roman"/>
                          <a:cs typeface="Times New Roman"/>
                        </a:rPr>
                        <a:t>Tetracyclines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563245" marR="221615">
                        <a:lnSpc>
                          <a:spcPct val="100000"/>
                        </a:lnSpc>
                        <a:spcBef>
                          <a:spcPts val="275"/>
                        </a:spcBef>
                        <a:tabLst>
                          <a:tab pos="1837689" algn="l"/>
                        </a:tabLst>
                      </a:pPr>
                      <a:r>
                        <a:rPr sz="2600" b="0" dirty="0">
                          <a:latin typeface="Times New Roman"/>
                          <a:cs typeface="Times New Roman"/>
                        </a:rPr>
                        <a:t>Absorption by the baby is probably  prevented by </a:t>
                      </a:r>
                      <a:r>
                        <a:rPr sz="2600" b="0" spc="-5" dirty="0">
                          <a:latin typeface="Times New Roman"/>
                          <a:cs typeface="Times New Roman"/>
                        </a:rPr>
                        <a:t>chelation </a:t>
                      </a:r>
                      <a:r>
                        <a:rPr sz="2600" b="0" dirty="0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sz="2600" b="0" spc="-5" dirty="0">
                          <a:latin typeface="Times New Roman"/>
                          <a:cs typeface="Times New Roman"/>
                        </a:rPr>
                        <a:t>milk  calcium.	</a:t>
                      </a:r>
                      <a:r>
                        <a:rPr sz="2600" b="0" spc="-35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Avoid </a:t>
                      </a:r>
                      <a:r>
                        <a:rPr sz="2600" b="0" spc="5" dirty="0">
                          <a:latin typeface="Times New Roman"/>
                          <a:cs typeface="Times New Roman"/>
                        </a:rPr>
                        <a:t>due </a:t>
                      </a:r>
                      <a:r>
                        <a:rPr sz="2600" b="0" dirty="0">
                          <a:latin typeface="Times New Roman"/>
                          <a:cs typeface="Times New Roman"/>
                        </a:rPr>
                        <a:t>to possible </a:t>
                      </a:r>
                      <a:r>
                        <a:rPr sz="2600" b="0" spc="-5" dirty="0">
                          <a:latin typeface="Times New Roman"/>
                          <a:cs typeface="Times New Roman"/>
                        </a:rPr>
                        <a:t>risk</a:t>
                      </a:r>
                      <a:r>
                        <a:rPr sz="2600" b="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0" dirty="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sz="2600" b="0" spc="-5" dirty="0">
                          <a:latin typeface="Times New Roman"/>
                          <a:cs typeface="Times New Roman"/>
                        </a:rPr>
                        <a:t>teeth </a:t>
                      </a:r>
                      <a:r>
                        <a:rPr sz="2600" b="0" dirty="0">
                          <a:latin typeface="Times New Roman"/>
                          <a:cs typeface="Times New Roman"/>
                        </a:rPr>
                        <a:t>discoloration.</a:t>
                      </a: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8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3850" b="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Sulfonamides</a:t>
                      </a:r>
                      <a:endParaRPr sz="2800" b="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(co-trimoxazole)</a:t>
                      </a:r>
                      <a:endParaRPr sz="2800" b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06045" marR="19621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600" b="0" dirty="0">
                          <a:latin typeface="Times New Roman"/>
                          <a:cs typeface="Times New Roman"/>
                        </a:rPr>
                        <a:t>hyperbilirubinemia -neonatal jaundice  </a:t>
                      </a:r>
                      <a:r>
                        <a:rPr sz="2600" b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Should be avoided </a:t>
                      </a:r>
                      <a:r>
                        <a:rPr sz="2600" b="0" dirty="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sz="2600" b="0" spc="-5" dirty="0">
                          <a:latin typeface="Times New Roman"/>
                          <a:cs typeface="Times New Roman"/>
                        </a:rPr>
                        <a:t>premature </a:t>
                      </a:r>
                      <a:r>
                        <a:rPr sz="2600" b="0" dirty="0">
                          <a:latin typeface="Times New Roman"/>
                          <a:cs typeface="Times New Roman"/>
                        </a:rPr>
                        <a:t>infants</a:t>
                      </a:r>
                      <a:r>
                        <a:rPr sz="2600" b="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0" dirty="0">
                          <a:latin typeface="Times New Roman"/>
                          <a:cs typeface="Times New Roman"/>
                        </a:rPr>
                        <a:t>or  infants with G6PD</a:t>
                      </a:r>
                      <a:r>
                        <a:rPr sz="2600" b="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0" spc="-5" dirty="0">
                          <a:latin typeface="Times New Roman"/>
                          <a:cs typeface="Times New Roman"/>
                        </a:rPr>
                        <a:t>deficiency</a:t>
                      </a:r>
                      <a:endParaRPr sz="26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096" y="76580"/>
            <a:ext cx="23952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none" spc="-5" dirty="0">
                <a:solidFill>
                  <a:srgbClr val="FF3300"/>
                </a:solidFill>
              </a:rPr>
              <a:t>Antibiotics</a:t>
            </a:r>
            <a:endParaRPr sz="4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259869"/>
              </p:ext>
            </p:extLst>
          </p:nvPr>
        </p:nvGraphicFramePr>
        <p:xfrm>
          <a:off x="214312" y="1128712"/>
          <a:ext cx="8610600" cy="5407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Barbiturates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800" b="0" dirty="0">
                          <a:latin typeface="Times New Roman"/>
                          <a:cs typeface="Times New Roman"/>
                        </a:rPr>
                        <a:t>(phenobarbitone)</a:t>
                      </a:r>
                    </a:p>
                  </a:txBody>
                  <a:tcPr marL="0" marR="0" marT="330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563245" marR="1314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600" spc="-25" dirty="0">
                          <a:latin typeface="Times New Roman"/>
                          <a:cs typeface="Times New Roman"/>
                        </a:rPr>
                        <a:t>Lethargy, </a:t>
                      </a:r>
                      <a:r>
                        <a:rPr sz="2600" spc="-5" dirty="0">
                          <a:latin typeface="Times New Roman"/>
                          <a:cs typeface="Times New Roman"/>
                        </a:rPr>
                        <a:t>sedation,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poor suck </a:t>
                      </a:r>
                      <a:r>
                        <a:rPr sz="2600" spc="-5" dirty="0">
                          <a:latin typeface="Times New Roman"/>
                          <a:cs typeface="Times New Roman"/>
                        </a:rPr>
                        <a:t>reflexes 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with prolonged</a:t>
                      </a:r>
                      <a:r>
                        <a:rPr sz="2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822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0" spc="-10" dirty="0">
                          <a:latin typeface="Times New Roman"/>
                          <a:cs typeface="Times New Roman"/>
                        </a:rPr>
                        <a:t>Benzodiazepines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50" b="0" dirty="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sz="2800" b="0" spc="-10" dirty="0">
                          <a:latin typeface="Times New Roman"/>
                          <a:cs typeface="Times New Roman"/>
                        </a:rPr>
                        <a:t>Diazepam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100" b="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4500" b="0" dirty="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sz="2800" b="0" spc="-10" dirty="0">
                          <a:latin typeface="Times New Roman"/>
                          <a:cs typeface="Times New Roman"/>
                        </a:rPr>
                        <a:t>Lorazepam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450" dirty="0">
                        <a:latin typeface="Times New Roman"/>
                        <a:cs typeface="Times New Roman"/>
                      </a:endParaRPr>
                    </a:p>
                    <a:p>
                      <a:pPr marL="563245" marR="464184">
                        <a:lnSpc>
                          <a:spcPct val="100000"/>
                        </a:lnSpc>
                      </a:pPr>
                      <a:r>
                        <a:rPr sz="2600" dirty="0">
                          <a:latin typeface="Times New Roman"/>
                          <a:cs typeface="Times New Roman"/>
                        </a:rPr>
                        <a:t>Single use of low doses is</a:t>
                      </a:r>
                      <a:r>
                        <a:rPr sz="26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probably  </a:t>
                      </a:r>
                      <a:r>
                        <a:rPr sz="2600" spc="-5" dirty="0">
                          <a:latin typeface="Times New Roman"/>
                          <a:cs typeface="Times New Roman"/>
                        </a:rPr>
                        <a:t>safe.</a:t>
                      </a:r>
                      <a:endParaRPr sz="2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800" dirty="0">
                        <a:latin typeface="Times New Roman"/>
                        <a:cs typeface="Times New Roman"/>
                      </a:endParaRPr>
                    </a:p>
                    <a:p>
                      <a:pPr marL="563245" marR="724535">
                        <a:lnSpc>
                          <a:spcPct val="100000"/>
                        </a:lnSpc>
                      </a:pPr>
                      <a:r>
                        <a:rPr sz="2600" spc="-25" dirty="0">
                          <a:latin typeface="Times New Roman"/>
                          <a:cs typeface="Times New Roman"/>
                        </a:rPr>
                        <a:t>Lethargy, </a:t>
                      </a:r>
                      <a:r>
                        <a:rPr sz="2600" spc="-5" dirty="0">
                          <a:latin typeface="Times New Roman"/>
                          <a:cs typeface="Times New Roman"/>
                        </a:rPr>
                        <a:t>sedation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in infants</a:t>
                      </a:r>
                      <a:r>
                        <a:rPr sz="26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with  prolonged</a:t>
                      </a:r>
                      <a:r>
                        <a:rPr sz="2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use.</a:t>
                      </a: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37841" y="298780"/>
            <a:ext cx="40894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none" spc="-5" dirty="0">
                <a:solidFill>
                  <a:srgbClr val="FF0000"/>
                </a:solidFill>
              </a:rPr>
              <a:t>Sedative/hypnotics</a:t>
            </a:r>
            <a:endParaRPr sz="4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748091"/>
              </p:ext>
            </p:extLst>
          </p:nvPr>
        </p:nvGraphicFramePr>
        <p:xfrm>
          <a:off x="214312" y="1128712"/>
          <a:ext cx="8853488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9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100" dirty="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1810"/>
                        </a:spcBef>
                      </a:pP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Insulin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  <a:p>
                      <a:pPr marL="105410" marR="657225">
                        <a:lnSpc>
                          <a:spcPts val="5710"/>
                        </a:lnSpc>
                        <a:spcBef>
                          <a:spcPts val="585"/>
                        </a:spcBef>
                      </a:pP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Oral</a:t>
                      </a:r>
                      <a:r>
                        <a:rPr sz="2800" b="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antidiabetics  Metformin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600" dirty="0">
                        <a:latin typeface="Times New Roman"/>
                        <a:cs typeface="Times New Roman"/>
                      </a:endParaRPr>
                    </a:p>
                    <a:p>
                      <a:pPr marL="563245" marR="3032760">
                        <a:lnSpc>
                          <a:spcPct val="170000"/>
                        </a:lnSpc>
                      </a:pPr>
                      <a:r>
                        <a:rPr lang="en-US" sz="2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afe  </a:t>
                      </a:r>
                      <a:r>
                        <a:rPr lang="en-US" sz="2800" dirty="0">
                          <a:latin typeface="Times New Roman"/>
                          <a:cs typeface="Times New Roman"/>
                        </a:rPr>
                        <a:t>Compatible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  <a:p>
                      <a:pPr marL="563245">
                        <a:lnSpc>
                          <a:spcPct val="100000"/>
                        </a:lnSpc>
                        <a:spcBef>
                          <a:spcPts val="2355"/>
                        </a:spcBef>
                      </a:pPr>
                      <a:r>
                        <a:rPr lang="en-US" sz="28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void due to lactic</a:t>
                      </a: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acidosis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91789" y="168605"/>
            <a:ext cx="29032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none" spc="-5" dirty="0">
                <a:solidFill>
                  <a:srgbClr val="FF0000"/>
                </a:solidFill>
              </a:rPr>
              <a:t>Antidiabetics</a:t>
            </a:r>
            <a:endParaRPr sz="4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205938"/>
              </p:ext>
            </p:extLst>
          </p:nvPr>
        </p:nvGraphicFramePr>
        <p:xfrm>
          <a:off x="214312" y="1204912"/>
          <a:ext cx="8686800" cy="4017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764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Paracetamol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  <a:p>
                      <a:pPr marL="105410" marR="1678305">
                        <a:lnSpc>
                          <a:spcPct val="240099"/>
                        </a:lnSpc>
                      </a:pPr>
                      <a:r>
                        <a:rPr sz="2800" b="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800" b="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800" b="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800" b="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b="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800" b="0" spc="-5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800" b="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b="0" spc="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2800" b="0" dirty="0">
                          <a:latin typeface="Times New Roman"/>
                          <a:cs typeface="Times New Roman"/>
                        </a:rPr>
                        <a:t>en  </a:t>
                      </a: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Aspirin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56324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en-US" sz="2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afe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4050" dirty="0">
                        <a:latin typeface="Times New Roman"/>
                        <a:cs typeface="Times New Roman"/>
                      </a:endParaRPr>
                    </a:p>
                    <a:p>
                      <a:pPr marL="563245">
                        <a:lnSpc>
                          <a:spcPct val="100000"/>
                        </a:lnSpc>
                      </a:pPr>
                      <a:r>
                        <a:rPr lang="en-US" sz="28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ompatible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4050" dirty="0">
                        <a:latin typeface="Times New Roman"/>
                        <a:cs typeface="Times New Roman"/>
                      </a:endParaRPr>
                    </a:p>
                    <a:p>
                      <a:pPr marL="563245" marR="263525">
                        <a:lnSpc>
                          <a:spcPct val="100000"/>
                        </a:lnSpc>
                      </a:pPr>
                      <a:r>
                        <a:rPr lang="en-US" sz="28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void due to theoretical risk of  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Reye's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syndrome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7445" y="16255"/>
            <a:ext cx="23114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none" spc="-5" dirty="0">
                <a:solidFill>
                  <a:srgbClr val="FF0000"/>
                </a:solidFill>
              </a:rPr>
              <a:t>Analgesics</a:t>
            </a:r>
            <a:endParaRPr sz="40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1143000"/>
            <a:ext cx="8686800" cy="5035550"/>
          </a:xfrm>
          <a:custGeom>
            <a:avLst/>
            <a:gdLst/>
            <a:ahLst/>
            <a:cxnLst/>
            <a:rect l="l" t="t" r="r" b="b"/>
            <a:pathLst>
              <a:path w="8686800" h="5035550">
                <a:moveTo>
                  <a:pt x="0" y="5035550"/>
                </a:moveTo>
                <a:lnTo>
                  <a:pt x="8686800" y="5035550"/>
                </a:lnTo>
                <a:lnTo>
                  <a:pt x="8686800" y="0"/>
                </a:lnTo>
                <a:lnTo>
                  <a:pt x="0" y="0"/>
                </a:lnTo>
                <a:lnTo>
                  <a:pt x="0" y="5035550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8600" y="1128775"/>
            <a:ext cx="0" cy="5064125"/>
          </a:xfrm>
          <a:custGeom>
            <a:avLst/>
            <a:gdLst/>
            <a:ahLst/>
            <a:cxnLst/>
            <a:rect l="l" t="t" r="r" b="b"/>
            <a:pathLst>
              <a:path h="5064125">
                <a:moveTo>
                  <a:pt x="0" y="0"/>
                </a:moveTo>
                <a:lnTo>
                  <a:pt x="0" y="5064061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915400" y="1128775"/>
            <a:ext cx="0" cy="5064125"/>
          </a:xfrm>
          <a:custGeom>
            <a:avLst/>
            <a:gdLst/>
            <a:ahLst/>
            <a:cxnLst/>
            <a:rect l="l" t="t" r="r" b="b"/>
            <a:pathLst>
              <a:path h="5064125">
                <a:moveTo>
                  <a:pt x="0" y="0"/>
                </a:moveTo>
                <a:lnTo>
                  <a:pt x="0" y="5064061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4312" y="1143000"/>
            <a:ext cx="8715375" cy="0"/>
          </a:xfrm>
          <a:custGeom>
            <a:avLst/>
            <a:gdLst/>
            <a:ahLst/>
            <a:cxnLst/>
            <a:rect l="l" t="t" r="r" b="b"/>
            <a:pathLst>
              <a:path w="8715375">
                <a:moveTo>
                  <a:pt x="0" y="0"/>
                </a:moveTo>
                <a:lnTo>
                  <a:pt x="8715311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4312" y="6178550"/>
            <a:ext cx="8715375" cy="0"/>
          </a:xfrm>
          <a:custGeom>
            <a:avLst/>
            <a:gdLst/>
            <a:ahLst/>
            <a:cxnLst/>
            <a:rect l="l" t="t" r="r" b="b"/>
            <a:pathLst>
              <a:path w="8715375">
                <a:moveTo>
                  <a:pt x="0" y="0"/>
                </a:moveTo>
                <a:lnTo>
                  <a:pt x="8715311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07340" y="1318006"/>
            <a:ext cx="7936865" cy="3898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Non hormonal method should be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used</a:t>
            </a:r>
            <a:endParaRPr sz="3200">
              <a:latin typeface="Times New Roman"/>
              <a:cs typeface="Times New Roman"/>
            </a:endParaRPr>
          </a:p>
          <a:p>
            <a:pPr marL="12700" marR="2673350">
              <a:lnSpc>
                <a:spcPct val="181300"/>
              </a:lnSpc>
            </a:pPr>
            <a:r>
              <a:rPr sz="3200" spc="-50" dirty="0">
                <a:latin typeface="Times New Roman"/>
                <a:cs typeface="Times New Roman"/>
              </a:rPr>
              <a:t>Avoid </a:t>
            </a:r>
            <a:r>
              <a:rPr sz="3200" dirty="0">
                <a:latin typeface="Times New Roman"/>
                <a:cs typeface="Times New Roman"/>
              </a:rPr>
              <a:t>estrogens containing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pills  Estrogens </a:t>
            </a:r>
            <a:r>
              <a:rPr sz="3200" dirty="0">
                <a:solidFill>
                  <a:srgbClr val="FF0000"/>
                </a:solidFill>
                <a:latin typeface="Symbol"/>
                <a:cs typeface="Symbol"/>
              </a:rPr>
              <a:t>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milk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quantity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  <a:spcBef>
                <a:spcPts val="1200"/>
              </a:spcBef>
            </a:pPr>
            <a:r>
              <a:rPr sz="3200" dirty="0">
                <a:latin typeface="Times New Roman"/>
                <a:cs typeface="Times New Roman"/>
              </a:rPr>
              <a:t>Progestin only pills or minipills are preferred</a:t>
            </a:r>
            <a:r>
              <a:rPr sz="3200" spc="-1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  birth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control.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687192" y="168605"/>
            <a:ext cx="43002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none" spc="-5" dirty="0">
                <a:solidFill>
                  <a:srgbClr val="FF0000"/>
                </a:solidFill>
              </a:rPr>
              <a:t>Oral</a:t>
            </a:r>
            <a:r>
              <a:rPr sz="4000" u="none" spc="-20" dirty="0">
                <a:solidFill>
                  <a:srgbClr val="FF0000"/>
                </a:solidFill>
              </a:rPr>
              <a:t> </a:t>
            </a:r>
            <a:r>
              <a:rPr sz="4000" u="none" spc="-5" dirty="0">
                <a:solidFill>
                  <a:srgbClr val="FF0000"/>
                </a:solidFill>
              </a:rPr>
              <a:t>contraceptives</a:t>
            </a:r>
            <a:endParaRPr sz="40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146160"/>
              </p:ext>
            </p:extLst>
          </p:nvPr>
        </p:nvGraphicFramePr>
        <p:xfrm>
          <a:off x="138112" y="290512"/>
          <a:ext cx="8839200" cy="6363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9475">
                <a:tc>
                  <a:txBody>
                    <a:bodyPr/>
                    <a:lstStyle/>
                    <a:p>
                      <a:pPr marL="105410" marR="107314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b="1" spc="-5" dirty="0">
                          <a:solidFill>
                            <a:srgbClr val="FF3300"/>
                          </a:solidFill>
                          <a:latin typeface="Times New Roman"/>
                          <a:cs typeface="Times New Roman"/>
                        </a:rPr>
                        <a:t>Antithyroid</a:t>
                      </a:r>
                      <a:r>
                        <a:rPr sz="2800" b="1" spc="-75" dirty="0">
                          <a:solidFill>
                            <a:srgbClr val="FF33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FF3300"/>
                          </a:solidFill>
                          <a:latin typeface="Times New Roman"/>
                          <a:cs typeface="Times New Roman"/>
                        </a:rPr>
                        <a:t>drugs  </a:t>
                      </a: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Propylthiouracil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  <a:p>
                      <a:pPr marL="105410" marR="297180">
                        <a:lnSpc>
                          <a:spcPct val="110000"/>
                        </a:lnSpc>
                        <a:spcBef>
                          <a:spcPts val="335"/>
                        </a:spcBef>
                      </a:pP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Carbimazole  Methimazole  potassium</a:t>
                      </a:r>
                      <a:r>
                        <a:rPr sz="2800" b="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0" dirty="0">
                          <a:latin typeface="Times New Roman"/>
                          <a:cs typeface="Times New Roman"/>
                        </a:rPr>
                        <a:t>iodide</a:t>
                      </a:r>
                    </a:p>
                  </a:txBody>
                  <a:tcPr marL="0" marR="0" marT="330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106045" marR="307340">
                        <a:lnSpc>
                          <a:spcPct val="138500"/>
                        </a:lnSpc>
                      </a:pPr>
                      <a:r>
                        <a:rPr sz="2600" dirty="0">
                          <a:latin typeface="Times New Roman"/>
                          <a:cs typeface="Times New Roman"/>
                        </a:rPr>
                        <a:t>May suppress thyroid function in</a:t>
                      </a:r>
                      <a:r>
                        <a:rPr sz="2600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infants.  Propylthiouracil should be used </a:t>
                      </a:r>
                      <a:r>
                        <a:rPr sz="2600" spc="-5" dirty="0">
                          <a:latin typeface="Times New Roman"/>
                          <a:cs typeface="Times New Roman"/>
                        </a:rPr>
                        <a:t>rather 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than </a:t>
                      </a:r>
                      <a:r>
                        <a:rPr sz="2600" spc="-5" dirty="0">
                          <a:latin typeface="Times New Roman"/>
                          <a:cs typeface="Times New Roman"/>
                        </a:rPr>
                        <a:t>carbimazole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2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spc="-5" dirty="0">
                          <a:latin typeface="Times New Roman"/>
                          <a:cs typeface="Times New Roman"/>
                        </a:rPr>
                        <a:t>methimazole</a:t>
                      </a:r>
                      <a:r>
                        <a:rPr sz="2600" b="1" spc="-5" dirty="0">
                          <a:latin typeface="Times New Roman"/>
                          <a:cs typeface="Times New Roman"/>
                        </a:rPr>
                        <a:t>.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386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1" spc="-5" dirty="0">
                          <a:solidFill>
                            <a:srgbClr val="FF3300"/>
                          </a:solidFill>
                          <a:latin typeface="Times New Roman"/>
                          <a:cs typeface="Times New Roman"/>
                        </a:rPr>
                        <a:t>Anticoagulants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Heparin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4050" b="0" dirty="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sz="2800" b="0" spc="-25" dirty="0">
                          <a:latin typeface="Times New Roman"/>
                          <a:cs typeface="Times New Roman"/>
                        </a:rPr>
                        <a:t>Warfarin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 dirty="0">
                        <a:latin typeface="Times New Roman"/>
                        <a:cs typeface="Times New Roman"/>
                      </a:endParaRPr>
                    </a:p>
                    <a:p>
                      <a:pPr marL="106045">
                        <a:lnSpc>
                          <a:spcPct val="100000"/>
                        </a:lnSpc>
                        <a:spcBef>
                          <a:spcPts val="2560"/>
                        </a:spcBef>
                      </a:pPr>
                      <a:r>
                        <a:rPr sz="2600" dirty="0">
                          <a:latin typeface="Times New Roman"/>
                          <a:cs typeface="Times New Roman"/>
                        </a:rPr>
                        <a:t>Safe, not </a:t>
                      </a:r>
                      <a:r>
                        <a:rPr sz="2600" spc="-5" dirty="0">
                          <a:latin typeface="Times New Roman"/>
                          <a:cs typeface="Times New Roman"/>
                        </a:rPr>
                        <a:t>present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sz="2600" spc="-5" dirty="0">
                          <a:latin typeface="Times New Roman"/>
                          <a:cs typeface="Times New Roman"/>
                        </a:rPr>
                        <a:t>breast</a:t>
                      </a:r>
                      <a:r>
                        <a:rPr sz="2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spc="-5" dirty="0">
                          <a:latin typeface="Times New Roman"/>
                          <a:cs typeface="Times New Roman"/>
                        </a:rPr>
                        <a:t>milk.</a:t>
                      </a:r>
                      <a:endParaRPr sz="2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 marL="106045" marR="506095">
                        <a:lnSpc>
                          <a:spcPts val="2500"/>
                        </a:lnSpc>
                      </a:pPr>
                      <a:r>
                        <a:rPr sz="2600" spc="-30" dirty="0">
                          <a:latin typeface="Times New Roman"/>
                          <a:cs typeface="Times New Roman"/>
                        </a:rPr>
                        <a:t>Warfarin </a:t>
                      </a:r>
                      <a:r>
                        <a:rPr sz="2600" spc="-5" dirty="0">
                          <a:latin typeface="Times New Roman"/>
                          <a:cs typeface="Times New Roman"/>
                        </a:rPr>
                        <a:t>can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sz="2600" spc="-5" dirty="0">
                          <a:latin typeface="Times New Roman"/>
                          <a:cs typeface="Times New Roman"/>
                        </a:rPr>
                        <a:t>used,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very </a:t>
                      </a:r>
                      <a:r>
                        <a:rPr sz="2600" spc="-5" dirty="0">
                          <a:latin typeface="Times New Roman"/>
                          <a:cs typeface="Times New Roman"/>
                        </a:rPr>
                        <a:t>small 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quantities found in </a:t>
                      </a:r>
                      <a:r>
                        <a:rPr sz="2600" spc="-5" dirty="0">
                          <a:latin typeface="Times New Roman"/>
                          <a:cs typeface="Times New Roman"/>
                        </a:rPr>
                        <a:t>breast milk, </a:t>
                      </a:r>
                      <a:r>
                        <a:rPr sz="26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monitor  </a:t>
                      </a:r>
                      <a:r>
                        <a:rPr sz="2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26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infant's </a:t>
                      </a:r>
                      <a:r>
                        <a:rPr sz="2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prothrombin </a:t>
                      </a:r>
                      <a:r>
                        <a:rPr sz="26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time </a:t>
                      </a:r>
                      <a:r>
                        <a:rPr sz="2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during  </a:t>
                      </a:r>
                      <a:r>
                        <a:rPr sz="26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treatment.</a:t>
                      </a:r>
                      <a:endParaRPr sz="2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588053"/>
              </p:ext>
            </p:extLst>
          </p:nvPr>
        </p:nvGraphicFramePr>
        <p:xfrm>
          <a:off x="290512" y="282575"/>
          <a:ext cx="8610600" cy="6339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701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b="0" dirty="0">
                          <a:solidFill>
                            <a:srgbClr val="FF3300"/>
                          </a:solidFill>
                          <a:latin typeface="Times New Roman"/>
                          <a:cs typeface="Times New Roman"/>
                        </a:rPr>
                        <a:t>Anticonvulsants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  <a:p>
                      <a:pPr marL="105410" marR="377825">
                        <a:lnSpc>
                          <a:spcPct val="153600"/>
                        </a:lnSpc>
                      </a:pPr>
                      <a:r>
                        <a:rPr sz="2800" b="0" dirty="0">
                          <a:latin typeface="Times New Roman"/>
                          <a:cs typeface="Times New Roman"/>
                        </a:rPr>
                        <a:t>Carb</a:t>
                      </a:r>
                      <a:r>
                        <a:rPr sz="2800" b="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800" b="0" dirty="0">
                          <a:latin typeface="Times New Roman"/>
                          <a:cs typeface="Times New Roman"/>
                        </a:rPr>
                        <a:t>ma</a:t>
                      </a:r>
                      <a:r>
                        <a:rPr sz="2800" b="0" spc="-30" dirty="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800" b="0" dirty="0">
                          <a:latin typeface="Times New Roman"/>
                          <a:cs typeface="Times New Roman"/>
                        </a:rPr>
                        <a:t>epine  </a:t>
                      </a: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Phenytoin  </a:t>
                      </a:r>
                      <a:r>
                        <a:rPr sz="2800" b="0" spc="-40" dirty="0">
                          <a:latin typeface="Times New Roman"/>
                          <a:cs typeface="Times New Roman"/>
                        </a:rPr>
                        <a:t>Valproic </a:t>
                      </a: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acid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100" b="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950" b="0" dirty="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Lamotrigine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2765"/>
                        </a:lnSpc>
                      </a:pPr>
                      <a:r>
                        <a:rPr sz="2600" spc="-5" dirty="0">
                          <a:latin typeface="Times New Roman"/>
                          <a:cs typeface="Times New Roman"/>
                        </a:rPr>
                        <a:t>Preferable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over</a:t>
                      </a:r>
                      <a:r>
                        <a:rPr sz="26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others</a:t>
                      </a:r>
                    </a:p>
                    <a:p>
                      <a:pPr marL="10604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dirty="0">
                          <a:latin typeface="Times New Roman"/>
                          <a:cs typeface="Times New Roman"/>
                        </a:rPr>
                        <a:t>Compatible with</a:t>
                      </a:r>
                      <a:r>
                        <a:rPr sz="2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spc="-5" dirty="0">
                          <a:latin typeface="Times New Roman"/>
                          <a:cs typeface="Times New Roman"/>
                        </a:rPr>
                        <a:t>breastfeeding</a:t>
                      </a:r>
                      <a:endParaRPr sz="2600" dirty="0">
                        <a:latin typeface="Times New Roman"/>
                        <a:cs typeface="Times New Roman"/>
                      </a:endParaRPr>
                    </a:p>
                    <a:p>
                      <a:pPr marL="106045" marR="677545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600" dirty="0">
                          <a:latin typeface="Times New Roman"/>
                          <a:cs typeface="Times New Roman"/>
                        </a:rPr>
                        <a:t>Amounts </a:t>
                      </a:r>
                      <a:r>
                        <a:rPr sz="2600" spc="-5" dirty="0">
                          <a:latin typeface="Times New Roman"/>
                          <a:cs typeface="Times New Roman"/>
                        </a:rPr>
                        <a:t>entering breast milk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are not  </a:t>
                      </a:r>
                      <a:r>
                        <a:rPr sz="2600" spc="-10" dirty="0">
                          <a:latin typeface="Times New Roman"/>
                          <a:cs typeface="Times New Roman"/>
                        </a:rPr>
                        <a:t>sufficient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to produce adverse</a:t>
                      </a:r>
                      <a:r>
                        <a:rPr sz="26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spc="-10" dirty="0">
                          <a:latin typeface="Times New Roman"/>
                          <a:cs typeface="Times New Roman"/>
                        </a:rPr>
                        <a:t>effects</a:t>
                      </a:r>
                      <a:endParaRPr sz="2600" dirty="0">
                        <a:latin typeface="Times New Roman"/>
                        <a:cs typeface="Times New Roman"/>
                      </a:endParaRPr>
                    </a:p>
                    <a:p>
                      <a:pPr marL="106045" marR="933450">
                        <a:lnSpc>
                          <a:spcPct val="100000"/>
                        </a:lnSpc>
                        <a:spcBef>
                          <a:spcPts val="1805"/>
                        </a:spcBef>
                      </a:pPr>
                      <a:r>
                        <a:rPr sz="2600" dirty="0">
                          <a:latin typeface="Times New Roman"/>
                          <a:cs typeface="Times New Roman"/>
                        </a:rPr>
                        <a:t>Infants </a:t>
                      </a:r>
                      <a:r>
                        <a:rPr sz="2600" spc="-5" dirty="0">
                          <a:latin typeface="Times New Roman"/>
                          <a:cs typeface="Times New Roman"/>
                        </a:rPr>
                        <a:t>must </a:t>
                      </a:r>
                      <a:r>
                        <a:rPr sz="2600" spc="5" dirty="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sz="2600" spc="-5" dirty="0">
                          <a:latin typeface="Times New Roman"/>
                          <a:cs typeface="Times New Roman"/>
                        </a:rPr>
                        <a:t>monitored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26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CNS  depression,</a:t>
                      </a:r>
                      <a:r>
                        <a:rPr sz="2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hepatotoxicity</a:t>
                      </a:r>
                    </a:p>
                    <a:p>
                      <a:pPr marL="170180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lang="en-US" sz="2600" b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600" b="1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void</a:t>
                      </a:r>
                      <a:endParaRPr sz="2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283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b="0" spc="-5" dirty="0">
                          <a:solidFill>
                            <a:srgbClr val="FF3300"/>
                          </a:solidFill>
                          <a:latin typeface="Times New Roman"/>
                          <a:cs typeface="Times New Roman"/>
                        </a:rPr>
                        <a:t>Antidepressants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SSRI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 dirty="0">
                        <a:latin typeface="Times New Roman"/>
                        <a:cs typeface="Times New Roman"/>
                      </a:endParaRPr>
                    </a:p>
                    <a:p>
                      <a:pPr marL="106045" marR="993140">
                        <a:lnSpc>
                          <a:spcPct val="100000"/>
                        </a:lnSpc>
                        <a:spcBef>
                          <a:spcPts val="2100"/>
                        </a:spcBef>
                      </a:pPr>
                      <a:r>
                        <a:rPr sz="2600" dirty="0">
                          <a:latin typeface="Times New Roman"/>
                          <a:cs typeface="Times New Roman"/>
                        </a:rPr>
                        <a:t>Paroxetine is the </a:t>
                      </a:r>
                      <a:r>
                        <a:rPr sz="2600" spc="-5" dirty="0">
                          <a:latin typeface="Times New Roman"/>
                          <a:cs typeface="Times New Roman"/>
                        </a:rPr>
                        <a:t>preferred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SSRI</a:t>
                      </a:r>
                      <a:r>
                        <a:rPr sz="26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in  </a:t>
                      </a:r>
                      <a:r>
                        <a:rPr sz="2600" spc="-5" dirty="0">
                          <a:latin typeface="Times New Roman"/>
                          <a:cs typeface="Times New Roman"/>
                        </a:rPr>
                        <a:t>breastfeeding</a:t>
                      </a:r>
                      <a:r>
                        <a:rPr sz="2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women.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367011"/>
              </p:ext>
            </p:extLst>
          </p:nvPr>
        </p:nvGraphicFramePr>
        <p:xfrm>
          <a:off x="6350" y="1441450"/>
          <a:ext cx="8610600" cy="3766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6035">
                <a:tc rowSpan="2"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Antihistaminics</a:t>
                      </a:r>
                      <a:endParaRPr sz="28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2950"/>
                        </a:lnSpc>
                      </a:pP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Sedating</a:t>
                      </a:r>
                      <a:r>
                        <a:rPr sz="2800" b="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0" dirty="0">
                          <a:latin typeface="Times New Roman"/>
                          <a:cs typeface="Times New Roman"/>
                        </a:rPr>
                        <a:t>antihistaminics</a:t>
                      </a:r>
                      <a:endParaRPr sz="2800" b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900" b="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2800" b="0" spc="-5" dirty="0">
                          <a:latin typeface="Times New Roman"/>
                          <a:cs typeface="Times New Roman"/>
                        </a:rPr>
                        <a:t>e.g.</a:t>
                      </a:r>
                      <a:r>
                        <a:rPr sz="2800" b="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0" spc="-5" dirty="0">
                          <a:latin typeface="Times New Roman"/>
                          <a:cs typeface="Times New Roman"/>
                        </a:rPr>
                        <a:t>Diphenhydramine</a:t>
                      </a:r>
                      <a:endParaRPr sz="2400" b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900" b="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2800" b="0" dirty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avoid</a:t>
                      </a:r>
                      <a:endParaRPr sz="2800" b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01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30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2585"/>
                        </a:lnSpc>
                      </a:pPr>
                      <a:r>
                        <a:rPr sz="2400" b="0" spc="-5" dirty="0">
                          <a:latin typeface="Times New Roman"/>
                          <a:cs typeface="Times New Roman"/>
                        </a:rPr>
                        <a:t>Non-sedating </a:t>
                      </a:r>
                      <a:r>
                        <a:rPr sz="2400" b="0" dirty="0">
                          <a:latin typeface="Times New Roman"/>
                          <a:cs typeface="Times New Roman"/>
                        </a:rPr>
                        <a:t>antihistaminics</a:t>
                      </a:r>
                    </a:p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2400" b="0" dirty="0">
                          <a:latin typeface="Times New Roman"/>
                          <a:cs typeface="Times New Roman"/>
                        </a:rPr>
                        <a:t>e.g.</a:t>
                      </a:r>
                      <a:r>
                        <a:rPr sz="2400" b="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0" dirty="0" err="1">
                          <a:latin typeface="Times New Roman"/>
                          <a:cs typeface="Times New Roman"/>
                        </a:rPr>
                        <a:t>Loratidine</a:t>
                      </a:r>
                      <a:endParaRPr lang="en-US" sz="2400" b="0" dirty="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lang="en-US" sz="2400" b="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lang="en-SA" sz="2400" b="0" dirty="0">
                          <a:latin typeface="Times New Roman"/>
                          <a:cs typeface="Times New Roman"/>
                        </a:rPr>
                        <a:t>afe at lower doses</a:t>
                      </a:r>
                      <a:endParaRPr sz="24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4914" y="322529"/>
            <a:ext cx="56159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/>
              <a:t>DRUGS AND</a:t>
            </a:r>
            <a:r>
              <a:rPr u="none" spc="-90" dirty="0"/>
              <a:t> </a:t>
            </a:r>
            <a:r>
              <a:rPr u="none" dirty="0"/>
              <a:t>LACTATION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7429" y="1607027"/>
            <a:ext cx="8550910" cy="36439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62560" indent="-342900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Drugs ingested by the mother diffuse or are  transported from the maternal plasma to  the </a:t>
            </a:r>
            <a:r>
              <a:rPr sz="2800" dirty="0">
                <a:latin typeface="Times New Roman"/>
                <a:cs typeface="Times New Roman"/>
              </a:rPr>
              <a:t>alveolar cells </a:t>
            </a:r>
            <a:r>
              <a:rPr sz="2800" spc="-5" dirty="0">
                <a:latin typeface="Times New Roman"/>
                <a:cs typeface="Times New Roman"/>
              </a:rPr>
              <a:t>of the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breast.</a:t>
            </a:r>
            <a:endParaRPr sz="2800" dirty="0">
              <a:latin typeface="Times New Roman"/>
              <a:cs typeface="Times New Roman"/>
            </a:endParaRPr>
          </a:p>
          <a:p>
            <a:pPr marL="355600" marR="1002030" indent="-342900">
              <a:lnSpc>
                <a:spcPct val="100400"/>
              </a:lnSpc>
              <a:spcBef>
                <a:spcPts val="239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concentration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drugs achieved in  breast milk is usually low </a:t>
            </a:r>
            <a:r>
              <a:rPr sz="2800" spc="10" dirty="0">
                <a:latin typeface="Times New Roman"/>
                <a:cs typeface="Times New Roman"/>
              </a:rPr>
              <a:t>(</a:t>
            </a:r>
            <a:r>
              <a:rPr sz="2800" spc="10" dirty="0">
                <a:latin typeface="Arial"/>
                <a:cs typeface="Arial"/>
              </a:rPr>
              <a:t>&lt; </a:t>
            </a:r>
            <a:r>
              <a:rPr sz="2800" spc="-5" dirty="0">
                <a:latin typeface="Arial"/>
                <a:cs typeface="Arial"/>
              </a:rPr>
              <a:t>1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%)</a:t>
            </a:r>
            <a:r>
              <a:rPr sz="2800" dirty="0">
                <a:latin typeface="Times New Roman"/>
                <a:cs typeface="Times New Roman"/>
              </a:rPr>
              <a:t>.</a:t>
            </a:r>
          </a:p>
          <a:p>
            <a:pPr marL="355600" marR="5080" indent="-342900">
              <a:lnSpc>
                <a:spcPct val="100000"/>
              </a:lnSpc>
              <a:spcBef>
                <a:spcPts val="238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However</a:t>
            </a:r>
            <a:r>
              <a:rPr sz="2800" dirty="0">
                <a:solidFill>
                  <a:srgbClr val="0000FF"/>
                </a:solidFill>
                <a:latin typeface="Times New Roman"/>
                <a:cs typeface="Times New Roman"/>
              </a:rPr>
              <a:t>, even </a:t>
            </a:r>
            <a:r>
              <a:rPr sz="2800" spc="-5" dirty="0">
                <a:solidFill>
                  <a:srgbClr val="0000FF"/>
                </a:solidFill>
                <a:latin typeface="Times New Roman"/>
                <a:cs typeface="Times New Roman"/>
              </a:rPr>
              <a:t>small amounts of some drugs </a:t>
            </a:r>
            <a:r>
              <a:rPr sz="2800" spc="-5" dirty="0">
                <a:latin typeface="Times New Roman"/>
                <a:cs typeface="Times New Roman"/>
              </a:rPr>
              <a:t> may be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significance for the suckling</a:t>
            </a:r>
            <a:r>
              <a:rPr sz="2800" spc="1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child.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524835"/>
              </p:ext>
            </p:extLst>
          </p:nvPr>
        </p:nvGraphicFramePr>
        <p:xfrm>
          <a:off x="138112" y="887412"/>
          <a:ext cx="8839200" cy="57264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460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600" b="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Antibiotics</a:t>
                      </a:r>
                      <a:endParaRPr sz="2600" b="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56324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0" spc="-5" dirty="0">
                          <a:latin typeface="Times New Roman"/>
                          <a:cs typeface="Times New Roman"/>
                        </a:rPr>
                        <a:t>Cephalosporins, penicillins </a:t>
                      </a:r>
                      <a:r>
                        <a:rPr sz="2400" b="0" spc="-20" dirty="0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sz="2400" b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0" spc="-5" dirty="0">
                          <a:latin typeface="Times New Roman"/>
                          <a:cs typeface="Times New Roman"/>
                        </a:rPr>
                        <a:t>safe</a:t>
                      </a:r>
                      <a:endParaRPr sz="2400" b="0">
                        <a:latin typeface="Times New Roman"/>
                        <a:cs typeface="Times New Roman"/>
                      </a:endParaRPr>
                    </a:p>
                    <a:p>
                      <a:pPr marL="56324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400" b="0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Avoid: </a:t>
                      </a:r>
                      <a:r>
                        <a:rPr sz="2400" b="0" dirty="0">
                          <a:latin typeface="Times New Roman"/>
                          <a:cs typeface="Times New Roman"/>
                        </a:rPr>
                        <a:t>chloramphenicol,</a:t>
                      </a:r>
                      <a:r>
                        <a:rPr sz="2400" b="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0" dirty="0">
                          <a:latin typeface="Times New Roman"/>
                          <a:cs typeface="Times New Roman"/>
                        </a:rPr>
                        <a:t>quinolones,</a:t>
                      </a:r>
                      <a:endParaRPr sz="2400" b="0">
                        <a:latin typeface="Times New Roman"/>
                        <a:cs typeface="Times New Roman"/>
                      </a:endParaRPr>
                    </a:p>
                    <a:p>
                      <a:pPr marL="563245">
                        <a:lnSpc>
                          <a:spcPct val="100000"/>
                        </a:lnSpc>
                      </a:pPr>
                      <a:r>
                        <a:rPr sz="2400" b="0" spc="-5" dirty="0">
                          <a:latin typeface="Times New Roman"/>
                          <a:cs typeface="Times New Roman"/>
                        </a:rPr>
                        <a:t>sulphonamides and</a:t>
                      </a:r>
                      <a:r>
                        <a:rPr sz="2400" b="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0" spc="-5" dirty="0">
                          <a:latin typeface="Times New Roman"/>
                          <a:cs typeface="Times New Roman"/>
                        </a:rPr>
                        <a:t>tetracyclines</a:t>
                      </a:r>
                      <a:endParaRPr sz="2400" b="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494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600" b="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Antidiabetics</a:t>
                      </a:r>
                      <a:endParaRPr sz="2600" b="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5632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="0" dirty="0">
                          <a:latin typeface="Times New Roman"/>
                          <a:cs typeface="Times New Roman"/>
                        </a:rPr>
                        <a:t>Insulin – oral </a:t>
                      </a:r>
                      <a:r>
                        <a:rPr sz="2400" b="0" spc="-5" dirty="0">
                          <a:latin typeface="Times New Roman"/>
                          <a:cs typeface="Times New Roman"/>
                        </a:rPr>
                        <a:t>antidiabetics </a:t>
                      </a:r>
                      <a:r>
                        <a:rPr sz="2400" b="0" spc="-20" dirty="0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sz="2400" b="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0" dirty="0">
                          <a:latin typeface="Times New Roman"/>
                          <a:cs typeface="Times New Roman"/>
                        </a:rPr>
                        <a:t>safe</a:t>
                      </a:r>
                      <a:endParaRPr sz="2400" b="0">
                        <a:latin typeface="Times New Roman"/>
                        <a:cs typeface="Times New Roman"/>
                      </a:endParaRPr>
                    </a:p>
                    <a:p>
                      <a:pPr marL="56324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2400" b="0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Avoid:</a:t>
                      </a:r>
                      <a:r>
                        <a:rPr sz="2400" b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0" dirty="0">
                          <a:latin typeface="Times New Roman"/>
                          <a:cs typeface="Times New Roman"/>
                        </a:rPr>
                        <a:t>metformin</a:t>
                      </a:r>
                      <a:endParaRPr sz="2400" b="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600" b="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Anticoagulants</a:t>
                      </a:r>
                      <a:endParaRPr sz="2600" b="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6795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="0" dirty="0">
                          <a:latin typeface="Times New Roman"/>
                          <a:cs typeface="Times New Roman"/>
                        </a:rPr>
                        <a:t>Heparin –</a:t>
                      </a:r>
                      <a:r>
                        <a:rPr sz="2400" b="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0" spc="-5" dirty="0">
                          <a:latin typeface="Times New Roman"/>
                          <a:cs typeface="Times New Roman"/>
                        </a:rPr>
                        <a:t>warfarin</a:t>
                      </a:r>
                      <a:endParaRPr sz="2400" b="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600" b="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Analgesics</a:t>
                      </a:r>
                      <a:endParaRPr sz="2600" b="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1887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="0" dirty="0">
                          <a:latin typeface="Times New Roman"/>
                          <a:cs typeface="Times New Roman"/>
                        </a:rPr>
                        <a:t>Acetaminophen</a:t>
                      </a:r>
                      <a:r>
                        <a:rPr sz="2400" b="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0" dirty="0">
                          <a:latin typeface="Times New Roman"/>
                          <a:cs typeface="Times New Roman"/>
                        </a:rPr>
                        <a:t>(paracetamol)</a:t>
                      </a:r>
                      <a:endParaRPr sz="2400" b="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600" b="0" spc="-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Antithyroid</a:t>
                      </a:r>
                      <a:r>
                        <a:rPr sz="2600" b="0" spc="-35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drugs</a:t>
                      </a:r>
                      <a:endParaRPr sz="2600" b="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b="0" spc="-5" dirty="0">
                          <a:latin typeface="Times New Roman"/>
                          <a:cs typeface="Times New Roman"/>
                        </a:rPr>
                        <a:t>Propylthiouracil is preferable </a:t>
                      </a:r>
                      <a:r>
                        <a:rPr sz="2400" b="0" dirty="0">
                          <a:latin typeface="Times New Roman"/>
                          <a:cs typeface="Times New Roman"/>
                        </a:rPr>
                        <a:t>over</a:t>
                      </a:r>
                      <a:r>
                        <a:rPr sz="2400" b="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0" spc="-5" dirty="0">
                          <a:latin typeface="Times New Roman"/>
                          <a:cs typeface="Times New Roman"/>
                        </a:rPr>
                        <a:t>others</a:t>
                      </a:r>
                      <a:endParaRPr sz="2400" b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600" b="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Anticonvulsants</a:t>
                      </a:r>
                      <a:endParaRPr sz="2600" b="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b="0" spc="-5" dirty="0">
                          <a:latin typeface="Times New Roman"/>
                          <a:cs typeface="Times New Roman"/>
                        </a:rPr>
                        <a:t>Carbamazepine -</a:t>
                      </a:r>
                      <a:r>
                        <a:rPr sz="2400" b="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0" spc="-5" dirty="0">
                          <a:latin typeface="Times New Roman"/>
                          <a:cs typeface="Times New Roman"/>
                        </a:rPr>
                        <a:t>phenytoin</a:t>
                      </a:r>
                      <a:endParaRPr sz="2400" b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600" b="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Oral</a:t>
                      </a:r>
                      <a:r>
                        <a:rPr sz="2600" b="0" spc="-5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b="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contraceptives</a:t>
                      </a:r>
                      <a:endParaRPr sz="2600" b="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765300" marR="184150" indent="-63119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b="0" spc="-5" dirty="0">
                          <a:latin typeface="Times New Roman"/>
                          <a:cs typeface="Times New Roman"/>
                        </a:rPr>
                        <a:t>Progestin </a:t>
                      </a:r>
                      <a:r>
                        <a:rPr sz="2400" b="0" dirty="0">
                          <a:latin typeface="Times New Roman"/>
                          <a:cs typeface="Times New Roman"/>
                        </a:rPr>
                        <a:t>only </a:t>
                      </a:r>
                      <a:r>
                        <a:rPr sz="2400" b="0" spc="-5" dirty="0">
                          <a:latin typeface="Times New Roman"/>
                          <a:cs typeface="Times New Roman"/>
                        </a:rPr>
                        <a:t>pills </a:t>
                      </a:r>
                      <a:r>
                        <a:rPr sz="2400" b="0" dirty="0">
                          <a:latin typeface="Times New Roman"/>
                          <a:cs typeface="Times New Roman"/>
                        </a:rPr>
                        <a:t>or minipills</a:t>
                      </a:r>
                      <a:r>
                        <a:rPr sz="2400" b="0" spc="-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0" spc="-20" dirty="0">
                          <a:latin typeface="Times New Roman"/>
                          <a:cs typeface="Times New Roman"/>
                        </a:rPr>
                        <a:t>are  </a:t>
                      </a:r>
                      <a:r>
                        <a:rPr sz="2400" b="0" spc="-15" dirty="0">
                          <a:latin typeface="Times New Roman"/>
                          <a:cs typeface="Times New Roman"/>
                        </a:rPr>
                        <a:t>preferred </a:t>
                      </a:r>
                      <a:r>
                        <a:rPr sz="2400" b="0" dirty="0">
                          <a:latin typeface="Times New Roman"/>
                          <a:cs typeface="Times New Roman"/>
                        </a:rPr>
                        <a:t>for birth</a:t>
                      </a:r>
                      <a:r>
                        <a:rPr sz="2400" b="0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0" spc="-10" dirty="0">
                          <a:latin typeface="Times New Roman"/>
                          <a:cs typeface="Times New Roman"/>
                        </a:rPr>
                        <a:t>control.</a:t>
                      </a:r>
                      <a:endParaRPr sz="2400" b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600" b="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Antiasthmatics</a:t>
                      </a:r>
                      <a:endParaRPr sz="2600" b="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6127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b="0" dirty="0">
                          <a:latin typeface="Times New Roman"/>
                          <a:cs typeface="Times New Roman"/>
                        </a:rPr>
                        <a:t>Inhaled </a:t>
                      </a:r>
                      <a:r>
                        <a:rPr sz="2400" b="0" spc="-5" dirty="0">
                          <a:latin typeface="Times New Roman"/>
                          <a:cs typeface="Times New Roman"/>
                        </a:rPr>
                        <a:t>corticosteroids </a:t>
                      </a:r>
                      <a:r>
                        <a:rPr sz="2400" b="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400" b="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0" spc="-5" dirty="0">
                          <a:latin typeface="Times New Roman"/>
                          <a:cs typeface="Times New Roman"/>
                        </a:rPr>
                        <a:t>prednisone</a:t>
                      </a:r>
                      <a:endParaRPr sz="2400" b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9450" y="92405"/>
            <a:ext cx="59537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none" spc="-5" dirty="0">
                <a:solidFill>
                  <a:srgbClr val="FF3300"/>
                </a:solidFill>
              </a:rPr>
              <a:t>Drugs </a:t>
            </a:r>
            <a:r>
              <a:rPr sz="4000" u="none" dirty="0">
                <a:solidFill>
                  <a:srgbClr val="FF3300"/>
                </a:solidFill>
              </a:rPr>
              <a:t>of choice </a:t>
            </a:r>
            <a:r>
              <a:rPr sz="4000" u="none" spc="-5" dirty="0">
                <a:solidFill>
                  <a:srgbClr val="FF3300"/>
                </a:solidFill>
              </a:rPr>
              <a:t>in</a:t>
            </a:r>
            <a:r>
              <a:rPr sz="4000" u="none" spc="-65" dirty="0">
                <a:solidFill>
                  <a:srgbClr val="FF3300"/>
                </a:solidFill>
              </a:rPr>
              <a:t> </a:t>
            </a:r>
            <a:r>
              <a:rPr sz="4000" u="none" dirty="0">
                <a:solidFill>
                  <a:srgbClr val="FF3300"/>
                </a:solidFill>
              </a:rPr>
              <a:t>lactation</a:t>
            </a:r>
            <a:endParaRPr sz="40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0986" y="0"/>
            <a:ext cx="748410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u="none" dirty="0">
                <a:latin typeface="Arial"/>
                <a:cs typeface="Arial"/>
              </a:rPr>
              <a:t>Summary for choice of</a:t>
            </a:r>
            <a:r>
              <a:rPr sz="4400" b="0" u="none" spc="-60" dirty="0">
                <a:latin typeface="Arial"/>
                <a:cs typeface="Arial"/>
              </a:rPr>
              <a:t> </a:t>
            </a:r>
            <a:r>
              <a:rPr sz="4400" b="0" u="none" dirty="0">
                <a:latin typeface="Arial"/>
                <a:cs typeface="Arial"/>
              </a:rPr>
              <a:t>drug</a:t>
            </a:r>
            <a:endParaRPr sz="4400" b="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705357"/>
            <a:ext cx="7627620" cy="536877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Drugs known to have serious toxic effects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  adults are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avoided</a:t>
            </a:r>
          </a:p>
          <a:p>
            <a:pPr marL="355600" marR="895350" indent="-342900">
              <a:lnSpc>
                <a:spcPct val="100000"/>
              </a:lnSpc>
              <a:spcBef>
                <a:spcPts val="6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Route of administration </a:t>
            </a:r>
            <a:r>
              <a:rPr sz="2800" dirty="0">
                <a:solidFill>
                  <a:srgbClr val="0000FF"/>
                </a:solidFill>
                <a:latin typeface="Times New Roman"/>
                <a:cs typeface="Times New Roman"/>
              </a:rPr>
              <a:t>(topical,</a:t>
            </a:r>
            <a:r>
              <a:rPr sz="2800" spc="-1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FF"/>
                </a:solidFill>
                <a:latin typeface="Times New Roman"/>
                <a:cs typeface="Times New Roman"/>
              </a:rPr>
              <a:t>local,  inhalation) </a:t>
            </a:r>
            <a:r>
              <a:rPr sz="2800" dirty="0">
                <a:latin typeface="Times New Roman"/>
                <a:cs typeface="Times New Roman"/>
              </a:rPr>
              <a:t>instead of an oral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form.</a:t>
            </a:r>
          </a:p>
          <a:p>
            <a:pPr marL="355600" indent="-342900">
              <a:lnSpc>
                <a:spcPct val="100000"/>
              </a:lnSpc>
              <a:spcBef>
                <a:spcPts val="60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Short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acting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Highly protein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bound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Low lipid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solubility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High molecular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weight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Poor oral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bioavailability</a:t>
            </a:r>
          </a:p>
          <a:p>
            <a:pPr marL="355600" indent="-342900">
              <a:lnSpc>
                <a:spcPct val="100000"/>
              </a:lnSpc>
              <a:spcBef>
                <a:spcPts val="60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No active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metabolites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well-studied in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infants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302717"/>
            <a:ext cx="8508365" cy="4687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General</a:t>
            </a:r>
            <a:r>
              <a:rPr sz="3200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considerations</a:t>
            </a:r>
            <a:endParaRPr sz="3200" dirty="0">
              <a:latin typeface="Times New Roman"/>
              <a:cs typeface="Times New Roman"/>
            </a:endParaRPr>
          </a:p>
          <a:p>
            <a:pPr marL="355600" marR="186690" indent="-342900">
              <a:lnSpc>
                <a:spcPct val="150100"/>
              </a:lnSpc>
              <a:spcBef>
                <a:spcPts val="1585"/>
              </a:spcBef>
              <a:buChar char="•"/>
              <a:tabLst>
                <a:tab pos="354965" algn="l"/>
                <a:tab pos="355600" algn="l"/>
              </a:tabLst>
            </a:pPr>
            <a:r>
              <a:rPr sz="3400" spc="-5" dirty="0">
                <a:latin typeface="Times New Roman"/>
                <a:cs typeface="Times New Roman"/>
              </a:rPr>
              <a:t>Infants should be </a:t>
            </a:r>
            <a:r>
              <a:rPr sz="3400" dirty="0">
                <a:latin typeface="Times New Roman"/>
                <a:cs typeface="Times New Roman"/>
              </a:rPr>
              <a:t>monitored </a:t>
            </a:r>
            <a:r>
              <a:rPr sz="3400" spc="-5" dirty="0">
                <a:latin typeface="Times New Roman"/>
                <a:cs typeface="Times New Roman"/>
              </a:rPr>
              <a:t>for adverse  effects </a:t>
            </a:r>
            <a:r>
              <a:rPr sz="3400" dirty="0">
                <a:latin typeface="Times New Roman"/>
                <a:cs typeface="Times New Roman"/>
              </a:rPr>
              <a:t>e.g. </a:t>
            </a:r>
            <a:r>
              <a:rPr sz="3400" spc="-5" dirty="0">
                <a:latin typeface="Times New Roman"/>
                <a:cs typeface="Times New Roman"/>
              </a:rPr>
              <a:t>feeding, </a:t>
            </a:r>
            <a:r>
              <a:rPr sz="3400" dirty="0">
                <a:latin typeface="Times New Roman"/>
                <a:cs typeface="Times New Roman"/>
              </a:rPr>
              <a:t>sedation, </a:t>
            </a:r>
            <a:r>
              <a:rPr sz="3400" spc="-5" dirty="0">
                <a:latin typeface="Times New Roman"/>
                <a:cs typeface="Times New Roman"/>
              </a:rPr>
              <a:t>irritability, rash,  etc.</a:t>
            </a:r>
            <a:endParaRPr sz="34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6480"/>
              </a:lnSpc>
              <a:spcBef>
                <a:spcPts val="520"/>
              </a:spcBef>
              <a:buChar char="•"/>
              <a:tabLst>
                <a:tab pos="354965" algn="l"/>
                <a:tab pos="355600" algn="l"/>
              </a:tabLst>
            </a:pPr>
            <a:r>
              <a:rPr sz="3600" spc="-5" dirty="0">
                <a:latin typeface="Times New Roman"/>
                <a:cs typeface="Times New Roman"/>
              </a:rPr>
              <a:t>Drugs </a:t>
            </a:r>
            <a:r>
              <a:rPr sz="3600" dirty="0">
                <a:latin typeface="Times New Roman"/>
                <a:cs typeface="Times New Roman"/>
              </a:rPr>
              <a:t>with no safety data should be</a:t>
            </a:r>
            <a:r>
              <a:rPr sz="3600" spc="-7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avoided  or </a:t>
            </a:r>
            <a:r>
              <a:rPr sz="3600" spc="-5" dirty="0">
                <a:latin typeface="Times New Roman"/>
                <a:cs typeface="Times New Roman"/>
              </a:rPr>
              <a:t>lactation </a:t>
            </a:r>
            <a:r>
              <a:rPr sz="3600" dirty="0">
                <a:latin typeface="Times New Roman"/>
                <a:cs typeface="Times New Roman"/>
              </a:rPr>
              <a:t>should be</a:t>
            </a:r>
            <a:r>
              <a:rPr sz="3600" spc="-5" dirty="0">
                <a:latin typeface="Times New Roman"/>
                <a:cs typeface="Times New Roman"/>
              </a:rPr>
              <a:t> discontinued</a:t>
            </a:r>
            <a:endParaRPr sz="3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4869"/>
            <a:ext cx="8455025" cy="6432550"/>
          </a:xfrm>
          <a:prstGeom prst="rect">
            <a:avLst/>
          </a:prstGeom>
        </p:spPr>
        <p:txBody>
          <a:bodyPr vert="horz" wrap="square" lIns="0" tIns="196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sz="3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General</a:t>
            </a:r>
            <a:r>
              <a:rPr sz="3200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considerations</a:t>
            </a:r>
            <a:endParaRPr sz="32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530"/>
              </a:spcBef>
              <a:buChar char="•"/>
              <a:tabLst>
                <a:tab pos="354965" algn="l"/>
                <a:tab pos="355600" algn="l"/>
              </a:tabLst>
            </a:pPr>
            <a:r>
              <a:rPr sz="3400" spc="-5" dirty="0">
                <a:latin typeface="Times New Roman"/>
                <a:cs typeface="Times New Roman"/>
              </a:rPr>
              <a:t>Do </a:t>
            </a:r>
            <a:r>
              <a:rPr sz="3400" dirty="0">
                <a:latin typeface="Times New Roman"/>
                <a:cs typeface="Times New Roman"/>
              </a:rPr>
              <a:t>not</a:t>
            </a:r>
            <a:r>
              <a:rPr sz="3400" spc="-10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guess</a:t>
            </a:r>
          </a:p>
          <a:p>
            <a:pPr marL="355600" indent="-342900">
              <a:lnSpc>
                <a:spcPct val="100000"/>
              </a:lnSpc>
              <a:spcBef>
                <a:spcPts val="2039"/>
              </a:spcBef>
              <a:buChar char="•"/>
              <a:tabLst>
                <a:tab pos="354965" algn="l"/>
                <a:tab pos="355600" algn="l"/>
              </a:tabLst>
            </a:pPr>
            <a:r>
              <a:rPr sz="3400" spc="-5" dirty="0">
                <a:latin typeface="Times New Roman"/>
                <a:cs typeface="Times New Roman"/>
              </a:rPr>
              <a:t>Use the </a:t>
            </a:r>
            <a:r>
              <a:rPr sz="3400" dirty="0">
                <a:latin typeface="Times New Roman"/>
                <a:cs typeface="Times New Roman"/>
              </a:rPr>
              <a:t>following</a:t>
            </a:r>
            <a:r>
              <a:rPr sz="3400" spc="-5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sources:</a:t>
            </a:r>
          </a:p>
          <a:p>
            <a:pPr marL="756285" marR="2292985" lvl="1" indent="-286385">
              <a:lnSpc>
                <a:spcPct val="150100"/>
              </a:lnSpc>
              <a:spcBef>
                <a:spcPts val="100"/>
              </a:spcBef>
              <a:buChar char="–"/>
              <a:tabLst>
                <a:tab pos="756920" algn="l"/>
              </a:tabLst>
            </a:pPr>
            <a:r>
              <a:rPr sz="3000" spc="-5" dirty="0">
                <a:latin typeface="Times New Roman"/>
                <a:cs typeface="Times New Roman"/>
              </a:rPr>
              <a:t>Use Medication </a:t>
            </a:r>
            <a:r>
              <a:rPr sz="3000" dirty="0">
                <a:latin typeface="Times New Roman"/>
                <a:cs typeface="Times New Roman"/>
              </a:rPr>
              <a:t>and </a:t>
            </a:r>
            <a:r>
              <a:rPr sz="3000" spc="-5" dirty="0">
                <a:latin typeface="Times New Roman"/>
                <a:cs typeface="Times New Roman"/>
              </a:rPr>
              <a:t>Mothers’ Milk  (</a:t>
            </a:r>
            <a:r>
              <a:rPr sz="3000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  <a:hlinkClick r:id="rId2"/>
              </a:rPr>
              <a:t>www.iBreastfeeding.com</a:t>
            </a:r>
            <a:r>
              <a:rPr sz="3000" spc="-5" dirty="0">
                <a:latin typeface="Times New Roman"/>
                <a:cs typeface="Times New Roman"/>
              </a:rPr>
              <a:t>)</a:t>
            </a:r>
            <a:endParaRPr sz="3000" dirty="0">
              <a:latin typeface="Times New Roman"/>
              <a:cs typeface="Times New Roman"/>
            </a:endParaRPr>
          </a:p>
          <a:p>
            <a:pPr marL="756285" marR="2980055" lvl="1" indent="-286385">
              <a:lnSpc>
                <a:spcPts val="6120"/>
              </a:lnSpc>
              <a:spcBef>
                <a:spcPts val="440"/>
              </a:spcBef>
              <a:buChar char="–"/>
              <a:tabLst>
                <a:tab pos="756920" algn="l"/>
              </a:tabLst>
            </a:pPr>
            <a:r>
              <a:rPr sz="3400" spc="-5" dirty="0">
                <a:latin typeface="Times New Roman"/>
                <a:cs typeface="Times New Roman"/>
              </a:rPr>
              <a:t>Use lactmed or </a:t>
            </a:r>
            <a:r>
              <a:rPr sz="3400" dirty="0">
                <a:latin typeface="Times New Roman"/>
                <a:cs typeface="Times New Roman"/>
              </a:rPr>
              <a:t>toxnet  (</a:t>
            </a:r>
            <a:r>
              <a:rPr sz="3400" u="heavy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  <a:hlinkClick r:id="rId3"/>
              </a:rPr>
              <a:t>http://toxnet.nlm.nih.gov</a:t>
            </a:r>
            <a:r>
              <a:rPr sz="3400" spc="-45" dirty="0">
                <a:solidFill>
                  <a:srgbClr val="009999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)</a:t>
            </a:r>
            <a:endParaRPr sz="34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235"/>
              </a:spcBef>
            </a:pPr>
            <a:r>
              <a:rPr sz="2000" dirty="0">
                <a:latin typeface="Times New Roman"/>
                <a:cs typeface="Times New Roman"/>
              </a:rPr>
              <a:t>a free online database with </a:t>
            </a:r>
            <a:r>
              <a:rPr sz="2000" spc="-5" dirty="0">
                <a:latin typeface="Times New Roman"/>
                <a:cs typeface="Times New Roman"/>
              </a:rPr>
              <a:t>information </a:t>
            </a:r>
            <a:r>
              <a:rPr sz="2000" dirty="0">
                <a:latin typeface="Times New Roman"/>
                <a:cs typeface="Times New Roman"/>
              </a:rPr>
              <a:t>on drugs and </a:t>
            </a:r>
            <a:r>
              <a:rPr sz="2000" spc="-5" dirty="0">
                <a:latin typeface="Times New Roman"/>
                <a:cs typeface="Times New Roman"/>
              </a:rPr>
              <a:t>lactation, </a:t>
            </a:r>
            <a:r>
              <a:rPr sz="2000" dirty="0">
                <a:latin typeface="Times New Roman"/>
                <a:cs typeface="Times New Roman"/>
              </a:rPr>
              <a:t>is </a:t>
            </a:r>
            <a:r>
              <a:rPr sz="2000" spc="5" dirty="0">
                <a:latin typeface="Times New Roman"/>
                <a:cs typeface="Times New Roman"/>
              </a:rPr>
              <a:t>one </a:t>
            </a:r>
            <a:r>
              <a:rPr sz="2000" dirty="0">
                <a:latin typeface="Times New Roman"/>
                <a:cs typeface="Times New Roman"/>
              </a:rPr>
              <a:t>of the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newest  additions to the National Library of </a:t>
            </a:r>
            <a:r>
              <a:rPr sz="2000" spc="-5" dirty="0">
                <a:latin typeface="Times New Roman"/>
                <a:cs typeface="Times New Roman"/>
              </a:rPr>
              <a:t>Medicine's </a:t>
            </a:r>
            <a:r>
              <a:rPr sz="2000" dirty="0">
                <a:latin typeface="Times New Roman"/>
                <a:cs typeface="Times New Roman"/>
              </a:rPr>
              <a:t>TOXNET </a:t>
            </a:r>
            <a:r>
              <a:rPr sz="2000" spc="-5" dirty="0">
                <a:latin typeface="Times New Roman"/>
                <a:cs typeface="Times New Roman"/>
              </a:rPr>
              <a:t>system,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5" dirty="0">
                <a:latin typeface="Times New Roman"/>
                <a:cs typeface="Times New Roman"/>
              </a:rPr>
              <a:t>Web-based  </a:t>
            </a:r>
            <a:r>
              <a:rPr sz="2000" spc="-5" dirty="0">
                <a:latin typeface="Times New Roman"/>
                <a:cs typeface="Times New Roman"/>
              </a:rPr>
              <a:t>collection </a:t>
            </a:r>
            <a:r>
              <a:rPr sz="2000" dirty="0">
                <a:latin typeface="Times New Roman"/>
                <a:cs typeface="Times New Roman"/>
              </a:rPr>
              <a:t>of resources covering </a:t>
            </a:r>
            <a:r>
              <a:rPr sz="2000" spc="-5" dirty="0">
                <a:latin typeface="Times New Roman"/>
                <a:cs typeface="Times New Roman"/>
              </a:rPr>
              <a:t>toxicology, chemical </a:t>
            </a:r>
            <a:r>
              <a:rPr sz="2000" dirty="0">
                <a:latin typeface="Times New Roman"/>
                <a:cs typeface="Times New Roman"/>
              </a:rPr>
              <a:t>safety, </a:t>
            </a:r>
            <a:r>
              <a:rPr sz="2000" spc="-5" dirty="0">
                <a:latin typeface="Times New Roman"/>
                <a:cs typeface="Times New Roman"/>
              </a:rPr>
              <a:t>and </a:t>
            </a:r>
            <a:r>
              <a:rPr sz="2000" dirty="0">
                <a:latin typeface="Times New Roman"/>
                <a:cs typeface="Times New Roman"/>
              </a:rPr>
              <a:t>environmental  health.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4682" y="1081862"/>
            <a:ext cx="4781550" cy="4980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6500" u="none" spc="95" dirty="0">
                <a:solidFill>
                  <a:srgbClr val="000000"/>
                </a:solidFill>
                <a:latin typeface="Georgia"/>
                <a:cs typeface="Georgia"/>
              </a:rPr>
              <a:t>Thank</a:t>
            </a:r>
            <a:r>
              <a:rPr sz="6500" u="none" spc="39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6500" u="none" spc="-200" dirty="0">
                <a:solidFill>
                  <a:srgbClr val="000000"/>
                </a:solidFill>
                <a:latin typeface="Georgia"/>
                <a:cs typeface="Georgia"/>
              </a:rPr>
              <a:t>you</a:t>
            </a:r>
            <a:endParaRPr sz="65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7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6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930"/>
              </a:spcBef>
            </a:pPr>
            <a:r>
              <a:rPr sz="6500" u="none" spc="-145" dirty="0">
                <a:solidFill>
                  <a:srgbClr val="000000"/>
                </a:solidFill>
                <a:latin typeface="Georgia"/>
                <a:cs typeface="Georgia"/>
              </a:rPr>
              <a:t>Questions</a:t>
            </a:r>
            <a:r>
              <a:rPr sz="6500" u="none" spc="409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6500" u="none" spc="-585" dirty="0">
                <a:solidFill>
                  <a:srgbClr val="000000"/>
                </a:solidFill>
                <a:latin typeface="Georgia"/>
                <a:cs typeface="Georgia"/>
              </a:rPr>
              <a:t>?</a:t>
            </a:r>
            <a:endParaRPr sz="65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4914" y="322529"/>
            <a:ext cx="56159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/>
              <a:t>DRUGS AND</a:t>
            </a:r>
            <a:r>
              <a:rPr u="none" spc="-90" dirty="0"/>
              <a:t> </a:t>
            </a:r>
            <a:r>
              <a:rPr u="none" dirty="0"/>
              <a:t>LACTATION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0" y="2057400"/>
            <a:ext cx="8213725" cy="11817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>
                <a:latin typeface="Times New Roman"/>
                <a:cs typeface="Times New Roman"/>
              </a:rPr>
              <a:t>Number of</a:t>
            </a:r>
            <a:r>
              <a:rPr sz="2800" spc="-5" dirty="0">
                <a:latin typeface="Times New Roman"/>
                <a:cs typeface="Times New Roman"/>
              </a:rPr>
              <a:t> drugs are absolutely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u="sng" spc="-5" dirty="0">
                <a:latin typeface="Times New Roman"/>
                <a:cs typeface="Times New Roman"/>
              </a:rPr>
              <a:t>contraindicated.</a:t>
            </a:r>
            <a:endParaRPr sz="2800" u="sng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24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Some drugs may </a:t>
            </a:r>
            <a:r>
              <a:rPr sz="2800" u="sng" spc="-5" dirty="0">
                <a:latin typeface="Times New Roman"/>
                <a:cs typeface="Times New Roman"/>
              </a:rPr>
              <a:t>increase or decrease </a:t>
            </a:r>
            <a:r>
              <a:rPr sz="2800" spc="-5" dirty="0">
                <a:latin typeface="Times New Roman"/>
                <a:cs typeface="Times New Roman"/>
              </a:rPr>
              <a:t>milk  </a:t>
            </a:r>
            <a:r>
              <a:rPr sz="2800" dirty="0">
                <a:latin typeface="Times New Roman"/>
                <a:cs typeface="Times New Roman"/>
              </a:rPr>
              <a:t>yield.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3580" y="322529"/>
            <a:ext cx="77343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5" dirty="0"/>
              <a:t>Pharmacokinetics </a:t>
            </a:r>
            <a:r>
              <a:rPr u="none" dirty="0"/>
              <a:t>changes in</a:t>
            </a:r>
            <a:r>
              <a:rPr u="none" spc="20" dirty="0"/>
              <a:t> </a:t>
            </a:r>
            <a:r>
              <a:rPr u="none" spc="-5" dirty="0"/>
              <a:t>pediatrics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1447800"/>
            <a:ext cx="8197850" cy="3890168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9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gastric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concentrations of free</a:t>
            </a:r>
            <a:r>
              <a:rPr sz="24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</a:t>
            </a: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percentage of body</a:t>
            </a:r>
            <a:r>
              <a:rPr sz="24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</a:p>
          <a:p>
            <a:pPr marL="355600" marR="169545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rate of metabolism due to immaturity</a:t>
            </a:r>
            <a:r>
              <a:rPr sz="24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liver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enzymes.</a:t>
            </a:r>
          </a:p>
          <a:p>
            <a:pPr marL="355600" marR="5080" indent="-342900">
              <a:lnSpc>
                <a:spcPct val="100000"/>
              </a:lnSpc>
              <a:spcBef>
                <a:spcPts val="120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Renal clearance is less efficient: </a:t>
            </a:r>
            <a:r>
              <a:rPr sz="2400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r</a:t>
            </a:r>
            <a:r>
              <a:rPr sz="2400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enal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decreased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GFR).</a:t>
            </a:r>
          </a:p>
          <a:p>
            <a:pPr marL="355600" marR="43815" indent="-342900">
              <a:lnSpc>
                <a:spcPct val="100000"/>
              </a:lnSpc>
              <a:spcBef>
                <a:spcPts val="12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Premature babies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very limited capacity</a:t>
            </a:r>
            <a:r>
              <a:rPr sz="24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 metabolism and</a:t>
            </a:r>
            <a:r>
              <a:rPr sz="2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excretion.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946637"/>
              </p:ext>
            </p:extLst>
          </p:nvPr>
        </p:nvGraphicFramePr>
        <p:xfrm>
          <a:off x="228283" y="457200"/>
          <a:ext cx="8687434" cy="61514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6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9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1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6790">
                <a:tc gridSpan="3">
                  <a:txBody>
                    <a:bodyPr/>
                    <a:lstStyle/>
                    <a:p>
                      <a:pPr marL="2834005" marR="297815" indent="-2518410">
                        <a:lnSpc>
                          <a:spcPct val="114999"/>
                        </a:lnSpc>
                        <a:spcBef>
                          <a:spcPts val="1215"/>
                        </a:spcBef>
                        <a:tabLst>
                          <a:tab pos="4193540" algn="l"/>
                        </a:tabLst>
                      </a:pPr>
                      <a:r>
                        <a:rPr sz="1800" b="1" spc="-5" dirty="0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Physiologic Differences </a:t>
                      </a:r>
                      <a:r>
                        <a:rPr sz="1800" b="1" dirty="0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between </a:t>
                      </a:r>
                      <a:r>
                        <a:rPr sz="1800" b="1" spc="-5" dirty="0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Neonates </a:t>
                      </a:r>
                      <a:r>
                        <a:rPr sz="1800" b="1" dirty="0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800" b="1" spc="-10" dirty="0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Adults </a:t>
                      </a:r>
                      <a:r>
                        <a:rPr sz="1800" b="1" dirty="0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800" b="1" spc="-5" dirty="0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Pharmacokinetic  Importance	</a:t>
                      </a:r>
                      <a:r>
                        <a:rPr sz="1800" b="1" dirty="0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(Hilligoss</a:t>
                      </a:r>
                      <a:r>
                        <a:rPr sz="1800" b="1" spc="-30" dirty="0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00CC"/>
                          </a:solidFill>
                          <a:latin typeface="Arial"/>
                          <a:cs typeface="Arial"/>
                        </a:rPr>
                        <a:t>1980)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54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Neonate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Adult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1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Gastric acid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output</a:t>
                      </a:r>
                      <a:r>
                        <a:rPr sz="16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(mEq/10kg/hr)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1029969">
                        <a:lnSpc>
                          <a:spcPct val="100000"/>
                        </a:lnSpc>
                      </a:pPr>
                      <a:endParaRPr lang="en-US" sz="2200" b="1" spc="-5" dirty="0">
                        <a:latin typeface="Times New Roman"/>
                        <a:cs typeface="Times New Roman"/>
                      </a:endParaRPr>
                    </a:p>
                    <a:p>
                      <a:pPr marL="1029969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0.15</a:t>
                      </a:r>
                      <a:r>
                        <a:rPr sz="2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↓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latin typeface="Arial"/>
                          <a:cs typeface="Arial"/>
                        </a:rPr>
                        <a:t>2</a:t>
                      </a:r>
                      <a:endParaRPr sz="20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Gastric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emptying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time</a:t>
                      </a:r>
                      <a:r>
                        <a:rPr sz="1600" b="1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(min)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87</a:t>
                      </a:r>
                      <a:r>
                        <a:rPr sz="2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↑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65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505">
                <a:tc>
                  <a:txBody>
                    <a:bodyPr/>
                    <a:lstStyle/>
                    <a:p>
                      <a:pPr marL="53340" marR="1884045">
                        <a:lnSpc>
                          <a:spcPct val="115100"/>
                        </a:lnSpc>
                        <a:spcBef>
                          <a:spcPts val="545"/>
                        </a:spcBef>
                      </a:pPr>
                      <a:r>
                        <a:rPr sz="1600" b="1" spc="-30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body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water 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(% of body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weight)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700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78</a:t>
                      </a:r>
                      <a:r>
                        <a:rPr sz="2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↑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15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700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60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15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5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Adipose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tissue (% of</a:t>
                      </a:r>
                      <a:r>
                        <a:rPr sz="1600" b="1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b.wt.)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2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↓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12-25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444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Serum albumin</a:t>
                      </a:r>
                      <a:r>
                        <a:rPr sz="16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(gm/dL)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11017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3.7</a:t>
                      </a:r>
                      <a:r>
                        <a:rPr sz="2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↓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930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4.5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2451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61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  <a:spcBef>
                          <a:spcPts val="150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Glomerular filtration rate</a:t>
                      </a:r>
                      <a:r>
                        <a:rPr sz="1600" b="1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(ml/min/m2)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  <a:tabLst>
                          <a:tab pos="421005" algn="l"/>
                        </a:tabLst>
                      </a:pPr>
                      <a:r>
                        <a:rPr sz="2000" b="1" spc="-55" dirty="0">
                          <a:latin typeface="Arial"/>
                          <a:cs typeface="Arial"/>
                        </a:rPr>
                        <a:t>11	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↓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900" dirty="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70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47320"/>
            <a:ext cx="796417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b="0" u="none" spc="-5" dirty="0"/>
              <a:t>Factors </a:t>
            </a:r>
            <a:r>
              <a:rPr b="0" u="none" dirty="0"/>
              <a:t>controlling passage of </a:t>
            </a:r>
            <a:r>
              <a:rPr b="0" u="none" spc="-5" dirty="0"/>
              <a:t>drugs</a:t>
            </a:r>
            <a:r>
              <a:rPr b="0" u="none" spc="-45" dirty="0"/>
              <a:t> </a:t>
            </a:r>
            <a:r>
              <a:rPr b="0" u="none" dirty="0"/>
              <a:t>into  </a:t>
            </a:r>
            <a:r>
              <a:rPr b="0" u="none" spc="-5" dirty="0"/>
              <a:t>breast </a:t>
            </a:r>
            <a:r>
              <a:rPr b="0" u="none" dirty="0"/>
              <a:t>milk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2209800"/>
            <a:ext cx="8001000" cy="41910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74930" rIns="0" bIns="0" rtlCol="0">
            <a:spAutoFit/>
          </a:bodyPr>
          <a:lstStyle/>
          <a:p>
            <a:pPr marL="434340" indent="-342900">
              <a:lnSpc>
                <a:spcPct val="100000"/>
              </a:lnSpc>
              <a:spcBef>
                <a:spcPts val="590"/>
              </a:spcBef>
              <a:buChar char="•"/>
              <a:tabLst>
                <a:tab pos="433705" algn="l"/>
                <a:tab pos="434340" algn="l"/>
              </a:tabLst>
            </a:pPr>
            <a:r>
              <a:rPr sz="2800" dirty="0">
                <a:latin typeface="Arial"/>
                <a:cs typeface="Arial"/>
              </a:rPr>
              <a:t>Molecular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weight</a:t>
            </a:r>
            <a:endParaRPr sz="2800" dirty="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3705" algn="l"/>
                <a:tab pos="434340" algn="l"/>
              </a:tabLst>
            </a:pPr>
            <a:r>
              <a:rPr sz="2800" spc="-5" dirty="0">
                <a:latin typeface="Arial"/>
                <a:cs typeface="Arial"/>
              </a:rPr>
              <a:t>Lipid</a:t>
            </a:r>
            <a:r>
              <a:rPr sz="2800" dirty="0">
                <a:latin typeface="Arial"/>
                <a:cs typeface="Arial"/>
              </a:rPr>
              <a:t> solubility</a:t>
            </a: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3705" algn="l"/>
                <a:tab pos="434340" algn="l"/>
              </a:tabLst>
            </a:pPr>
            <a:r>
              <a:rPr sz="2800" spc="-5" dirty="0">
                <a:latin typeface="Arial"/>
                <a:cs typeface="Arial"/>
              </a:rPr>
              <a:t>Degree of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ionization</a:t>
            </a: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3705" algn="l"/>
                <a:tab pos="434340" algn="l"/>
              </a:tabLst>
            </a:pPr>
            <a:r>
              <a:rPr sz="2800" spc="-5" dirty="0">
                <a:latin typeface="Arial"/>
                <a:cs typeface="Arial"/>
              </a:rPr>
              <a:t>Drug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pH</a:t>
            </a:r>
            <a:endParaRPr sz="2800" dirty="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3705" algn="l"/>
                <a:tab pos="434340" algn="l"/>
              </a:tabLst>
            </a:pPr>
            <a:r>
              <a:rPr sz="2800" spc="-5" dirty="0">
                <a:latin typeface="Arial"/>
                <a:cs typeface="Arial"/>
              </a:rPr>
              <a:t>Protein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binding</a:t>
            </a:r>
            <a:endParaRPr sz="2800" dirty="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3705" algn="l"/>
                <a:tab pos="434340" algn="l"/>
              </a:tabLst>
            </a:pPr>
            <a:r>
              <a:rPr sz="2800" spc="-5" dirty="0">
                <a:latin typeface="Arial"/>
                <a:cs typeface="Arial"/>
              </a:rPr>
              <a:t>Half</a:t>
            </a:r>
            <a:r>
              <a:rPr lang="en-US" sz="2800" spc="-5" dirty="0">
                <a:latin typeface="Arial"/>
                <a:cs typeface="Arial"/>
              </a:rPr>
              <a:t>-</a:t>
            </a:r>
            <a:r>
              <a:rPr sz="2800" spc="-5" dirty="0">
                <a:latin typeface="Arial"/>
                <a:cs typeface="Arial"/>
              </a:rPr>
              <a:t>life</a:t>
            </a:r>
            <a:endParaRPr sz="2800" dirty="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3705" algn="l"/>
                <a:tab pos="434340" algn="l"/>
              </a:tabLst>
            </a:pPr>
            <a:r>
              <a:rPr sz="2800" spc="-5" dirty="0">
                <a:latin typeface="Arial"/>
                <a:cs typeface="Arial"/>
              </a:rPr>
              <a:t>Oral</a:t>
            </a:r>
            <a:r>
              <a:rPr sz="2800" dirty="0">
                <a:latin typeface="Arial"/>
                <a:cs typeface="Arial"/>
              </a:rPr>
              <a:t> bioavailability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7340" y="1372057"/>
            <a:ext cx="491680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Factors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related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to drugs</a:t>
            </a:r>
            <a:r>
              <a:rPr sz="3200" spc="-1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2514600"/>
            <a:ext cx="5562600" cy="3962400"/>
          </a:xfrm>
          <a:prstGeom prst="rect">
            <a:avLst/>
          </a:prstGeom>
          <a:ln w="28575">
            <a:solidFill>
              <a:srgbClr val="CC3300"/>
            </a:solidFill>
          </a:ln>
        </p:spPr>
        <p:txBody>
          <a:bodyPr vert="horz" wrap="square" lIns="0" tIns="74930" rIns="0" bIns="0" rtlCol="0">
            <a:spAutoFit/>
          </a:bodyPr>
          <a:lstStyle/>
          <a:p>
            <a:pPr marL="434340" indent="-342900">
              <a:lnSpc>
                <a:spcPct val="100000"/>
              </a:lnSpc>
              <a:spcBef>
                <a:spcPts val="590"/>
              </a:spcBef>
              <a:buChar char="•"/>
              <a:tabLst>
                <a:tab pos="434340" algn="l"/>
                <a:tab pos="434975" algn="l"/>
              </a:tabLst>
            </a:pPr>
            <a:r>
              <a:rPr sz="2800" spc="-5" dirty="0">
                <a:latin typeface="Arial"/>
                <a:cs typeface="Arial"/>
              </a:rPr>
              <a:t>Dose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drug</a:t>
            </a: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4340" algn="l"/>
                <a:tab pos="434975" algn="l"/>
              </a:tabLst>
            </a:pPr>
            <a:r>
              <a:rPr sz="2800" spc="-5" dirty="0">
                <a:latin typeface="Arial"/>
                <a:cs typeface="Arial"/>
              </a:rPr>
              <a:t>Route of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administration</a:t>
            </a:r>
            <a:endParaRPr sz="2800" dirty="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4340" algn="l"/>
                <a:tab pos="434975" algn="l"/>
              </a:tabLst>
            </a:pP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Time of breast</a:t>
            </a:r>
            <a:r>
              <a:rPr sz="2800" spc="2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feeding</a:t>
            </a:r>
            <a:endParaRPr sz="2800" dirty="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4340" algn="l"/>
                <a:tab pos="434975" algn="l"/>
              </a:tabLst>
            </a:pP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Health</a:t>
            </a:r>
            <a:r>
              <a:rPr sz="2800" spc="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status</a:t>
            </a:r>
            <a:endParaRPr sz="2800" dirty="0">
              <a:latin typeface="Arial"/>
              <a:cs typeface="Arial"/>
            </a:endParaRPr>
          </a:p>
          <a:p>
            <a:pPr marL="434340" indent="-342900">
              <a:lnSpc>
                <a:spcPct val="100000"/>
              </a:lnSpc>
              <a:spcBef>
                <a:spcPts val="1345"/>
              </a:spcBef>
              <a:buChar char="•"/>
              <a:tabLst>
                <a:tab pos="434340" algn="l"/>
                <a:tab pos="434975" algn="l"/>
              </a:tabLst>
            </a:pP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Maternal drug</a:t>
            </a:r>
            <a:r>
              <a:rPr sz="2800" spc="2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concentration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7438" y="1588134"/>
            <a:ext cx="32988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u="none" dirty="0">
                <a:solidFill>
                  <a:srgbClr val="FF0000"/>
                </a:solidFill>
                <a:latin typeface="Arial"/>
                <a:cs typeface="Arial"/>
              </a:rPr>
              <a:t>Maternal</a:t>
            </a:r>
            <a:r>
              <a:rPr sz="3200" b="0" u="none" spc="-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0" u="none" dirty="0">
                <a:solidFill>
                  <a:srgbClr val="FF0000"/>
                </a:solidFill>
                <a:latin typeface="Arial"/>
                <a:cs typeface="Arial"/>
              </a:rPr>
              <a:t>factors:</a:t>
            </a:r>
            <a:endParaRPr sz="3200" b="0" dirty="0">
              <a:latin typeface="Arial"/>
              <a:cs typeface="Arial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23277802-B739-F548-96ED-82C96707C6D1}"/>
              </a:ext>
            </a:extLst>
          </p:cNvPr>
          <p:cNvSpPr txBox="1">
            <a:spLocks/>
          </p:cNvSpPr>
          <p:nvPr/>
        </p:nvSpPr>
        <p:spPr>
          <a:xfrm>
            <a:off x="231140" y="147320"/>
            <a:ext cx="796417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 u="heavy">
                <a:solidFill>
                  <a:schemeClr val="hlink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 marR="5080">
              <a:spcBef>
                <a:spcPts val="100"/>
              </a:spcBef>
            </a:pPr>
            <a:r>
              <a:rPr lang="en-US" b="0" u="none" kern="0" spc="-5"/>
              <a:t>Factors </a:t>
            </a:r>
            <a:r>
              <a:rPr lang="en-US" b="0" u="none" kern="0"/>
              <a:t>controlling passage of </a:t>
            </a:r>
            <a:r>
              <a:rPr lang="en-US" b="0" u="none" kern="0" spc="-5"/>
              <a:t>drugs</a:t>
            </a:r>
            <a:r>
              <a:rPr lang="en-US" b="0" u="none" kern="0" spc="-45"/>
              <a:t> </a:t>
            </a:r>
            <a:r>
              <a:rPr lang="en-US" b="0" u="none" kern="0"/>
              <a:t>into  </a:t>
            </a:r>
            <a:r>
              <a:rPr lang="en-US" b="0" u="none" kern="0" spc="-5"/>
              <a:t>breast </a:t>
            </a:r>
            <a:r>
              <a:rPr lang="en-US" b="0" u="none" kern="0"/>
              <a:t>milk</a:t>
            </a:r>
            <a:endParaRPr lang="en-US" b="0" u="none" kern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1876</Words>
  <Application>Microsoft Office PowerPoint</Application>
  <PresentationFormat>On-screen Show (4:3)</PresentationFormat>
  <Paragraphs>343</Paragraphs>
  <Slides>44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Calibri</vt:lpstr>
      <vt:lpstr>Georgia</vt:lpstr>
      <vt:lpstr>Symbol</vt:lpstr>
      <vt:lpstr>Tahoma</vt:lpstr>
      <vt:lpstr>Times New Roman</vt:lpstr>
      <vt:lpstr>Wingdings</vt:lpstr>
      <vt:lpstr>Office Theme</vt:lpstr>
      <vt:lpstr>Drugs affecting breast  milk and lactation</vt:lpstr>
      <vt:lpstr>Learning objectives</vt:lpstr>
      <vt:lpstr>LACTATION</vt:lpstr>
      <vt:lpstr>DRUGS AND LACTATION</vt:lpstr>
      <vt:lpstr>DRUGS AND LACTATION</vt:lpstr>
      <vt:lpstr>Pharmacokinetics changes in pediatrics</vt:lpstr>
      <vt:lpstr>PowerPoint Presentation</vt:lpstr>
      <vt:lpstr>Factors controlling passage of drugs into  breast milk</vt:lpstr>
      <vt:lpstr>Maternal factors:</vt:lpstr>
      <vt:lpstr>PowerPoint Presentation</vt:lpstr>
      <vt:lpstr>Factors related to drugs</vt:lpstr>
      <vt:lpstr>PowerPoint Presentation</vt:lpstr>
      <vt:lpstr>Lipid solubility of the drug:  Lipid soluble drugs pass more freely into the breast milk than water soluble drugs.</vt:lpstr>
      <vt:lpstr>pH of drug:</vt:lpstr>
      <vt:lpstr>Effect of pH of the plasma and milk</vt:lpstr>
      <vt:lpstr>PowerPoint Presentation</vt:lpstr>
      <vt:lpstr>PowerPoint Presentation</vt:lpstr>
      <vt:lpstr>Factors related to mother</vt:lpstr>
      <vt:lpstr>Factors related to mother</vt:lpstr>
      <vt:lpstr>Health status Breastfeeding is contraindicated in case of:</vt:lpstr>
      <vt:lpstr>Factors related to neonates</vt:lpstr>
      <vt:lpstr>PowerPoint Presentation</vt:lpstr>
      <vt:lpstr>Age &amp; Health status</vt:lpstr>
      <vt:lpstr>Age &amp; Health status</vt:lpstr>
      <vt:lpstr>Neonatal hyperbilirubinemia</vt:lpstr>
      <vt:lpstr>Neonatal Methemoglobinemia</vt:lpstr>
      <vt:lpstr>Drugs contraindicated during lactation</vt:lpstr>
      <vt:lpstr>PowerPoint Presentation</vt:lpstr>
      <vt:lpstr>Drugs that can suppress lactation</vt:lpstr>
      <vt:lpstr>Drugs that can increase lactation</vt:lpstr>
      <vt:lpstr>Antibiotics</vt:lpstr>
      <vt:lpstr>Antibiotics</vt:lpstr>
      <vt:lpstr>Sedative/hypnotics</vt:lpstr>
      <vt:lpstr>Antidiabetics</vt:lpstr>
      <vt:lpstr>Analgesics</vt:lpstr>
      <vt:lpstr>Oral contraceptives</vt:lpstr>
      <vt:lpstr>PowerPoint Presentation</vt:lpstr>
      <vt:lpstr>PowerPoint Presentation</vt:lpstr>
      <vt:lpstr>PowerPoint Presentation</vt:lpstr>
      <vt:lpstr>Drugs of choice in lactation</vt:lpstr>
      <vt:lpstr>Summary for choice of drug</vt:lpstr>
      <vt:lpstr>PowerPoint Presentation</vt:lpstr>
      <vt:lpstr>PowerPoint Presentation</vt:lpstr>
      <vt:lpstr>Thank you   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MODIFYING  DRUG ACTION</dc:title>
  <dc:creator>administrator</dc:creator>
  <cp:lastModifiedBy>hanan</cp:lastModifiedBy>
  <cp:revision>9</cp:revision>
  <dcterms:created xsi:type="dcterms:W3CDTF">2018-04-04T20:54:03Z</dcterms:created>
  <dcterms:modified xsi:type="dcterms:W3CDTF">2021-04-11T19:44:08Z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2018-04-04T00:00:00Z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2018-04-04T00:00:00Z</vt:filetime>
  </property>
</Properties>
</file>