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2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9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4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/>
    <p:restoredTop sz="86082" autoAdjust="0"/>
  </p:normalViewPr>
  <p:slideViewPr>
    <p:cSldViewPr snapToGrid="0" snapToObjects="1">
      <p:cViewPr varScale="1">
        <p:scale>
          <a:sx n="98" d="100"/>
          <a:sy n="98" d="100"/>
        </p:scale>
        <p:origin x="10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21-04-08T07:58:56.0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1943,'0'0,"0"0,24 0,-24 0,25 0,-25 0,0 0,25 0,-25 0,25 0,-25 0,25 0,-25 0,0 0,0 0,0 0,24 0,-24 0,25 0,-25 0,25 0,-25 0,25 0,0 0,-25 0,24 0,-24 0,25 0,-25 0,25 0,0 0,-25 0,0 0,0 0,25 0,-25 0,0 0,24 0,-24 0,25 0,-25 0,25 0,-25 0,25 0,0 0,-25 0,24 0,-24 0,25 0,-25 0,25 0,-25-25,0 25,25 0,-25 0,25 0,-25 0,25 0,-25-25,0 25,24 0,-24 0,25 0,-25 0,25 0,-25 0,25 0,0 0,-25 0,24 0,-24 0,25 0,-25 0,0-25,0 25,25-25,-25 1,0 24,0-25,0 25,0-25,25 25,-25-25,0 0,0 25,0 0,0-24,0-1,0 25,0-25,0 0,0 0,0 25,0-24,0-1,0 0,0 0,0 25,0-25,0 25,0-49,0 49,0-25,0 25,0-50,0 50,0-24,0 24,0-25,0 25,0-50,0 25,0 25,0-49,0 49,0-25,0 25,0-25,0 0,0 25,0-24,0 24,0-25,25 25,-25-25,0 0,0 25,0-25,0 0,0 25,0-24,0 24,0-25,0 25,0-25,0 0,0 0,0 25,0-24,0-1,0 25,0-25,0 0,0 25,0-25,0 25,0-24,0 24,0-25,0 0,0 25,0-25,0 25,0-25,0 1,0 24,24-25,-24 25,0-25,0 0,0 25,0-25,0 25,25-24,-25 24,0 0,0-25,0 0,0 25,0-25,0 25,0-25,0 25,25-24,-25-1,0 25,0 0,0-25,25 25,-25-25,0 25,25 0,-25-25,0 1,24 24,-24-25,25 25,-25-25,0 25,25-25,-25 25,25 0,-25-25,25 25,-25-24,0 24,24 0,-24 0,25 0,-25-25,0 25,0-25,0 25,25 0,-25 0,25 0,-25 0,0 0,0 0,25 0,-25 0,24 0,-24 0,25 0,-25 0,0 0,25 0,-25 0,25 0,-25 0,0 0,0 0,25 0,-25 0,24 0,-24 0,25 0,-25 0,25 0,0 0,-25 0,0 0,0 0,0 0,0 0,25 0,-25 0,0 0,0 0,0 25,0-25,0 0,0 0,0 25,0-25,0 0,0 0,0 24,0-24,0 25,0-25,0 25,0-25,0 25,0 0,0-25,0 24,0-24,0 25,0-25,0 25,0-25,0 0,0 25,0-25,0 25,0-25,0 0,0 24,0-24,0 0,0 0,0 0,0 0,0 0,-25 0,25 0,0 25,0-25,0 25,0-25,0 50,0-50,0 24,0-24,0 25,0-25,0 25,0 0,0-25,0 25,0-25,0 24,0-24,0 50,0-50,0 25,0-25,0 25,0-1,0-24,0 25,0 0,0 0,25 24,-25-24,0 0,0 0,0 0,0-1,0-24,0 25,0-25,0 25,0-25,0 0,24 0,-24 25,0-25,0 25,0-25,0 0,0 25,0-25,0 24,25-24,-25 25,0-25,0 0,0 25,0-25,0 25,0-25,0 25,0-25,0 24,-25 1,25-25,0 25,0 0,0 0,0-25,0 24,0-24,0 25,0-25,0 25,0 0,0-25,0 0,0 0,0 25,0-25,0 24,0-24,0 25,25-25,-25 25,0 0,0-25,0 0,0 25,0-25,0 24,0-24,0 25,0-25,25 0,-25 25,0-25,0 25,0-25,0 25,0-25,0 24,0 1,0-25,0 0,0 25,25-25,-25 0,0 0,0 0,0 25,0-25,0 25,0-25,0 0,0 0,0 0,0 0,0 24,0-24,0 0,0 0,0 0,0 25,0-25,25 0,-25 0,25 0,-25 0,0 0,24 0,-24 0,25 0,-25 0,0 0,25 0,-25 0,0 0,0 0,25 0,-25 0,25 0,-25 0,24 0,-24 25,25-25,0 0,-25 0,25 0,-25 0,25 0,-25 0,24 0,1 0,-25 0,25 0,-25-25,25 0,-25 25,25-24,-50 24,25-25,25 0,-25 25,24-25,-24 25,0-25,25 1,-25 24,0-25,0 25,0-25,0 25,0-25,0 0,0 25,0-24,0 24,25-25,-25 0,0 0,0 25,0-25,0 25,0-24,0-1,0 25,0 0,0-25,0 0,0 25,0-25,0 25,0 0,0-24,0-1,0 25,0-25,25 25,-25-25,0 0,25 25,-25-24,0 24,0-25,0 0,0 0,24 0,-24 1,0 24,0-25,0 25,0-25,0 25,0-25,0 25,0-25,25 0,-25 25,0-24,0 24,0-50,0 50,0-25,0 25,0-25,0 25,0-24,0-1,0 0,0 25,0-25,0 25,0-25,0 1,0-1,0 25,0-25,0 25,25-50,-25 50,0-24,0 24,0 0,0-25,0 0,0 25,25-25,-25 25,0 0,0-25,0 1,25 24,-25-25,0 0,24 25,-24-25,0 0,0 25,0-24,0 24,25 0,-25-25,0 25,0-25,0 0,25 25,-25 0,0-25,0 25,25 0,-25-24,0-1,0 25,0-25,0 25,0-25,0 0,0 25,0 0,25 0,-25 0,0-24,0 24,24 0,-24 0,25 0,-25 0,25 0,-25 0,25 0,0 0,-25 0,24 0,-24 0,25 0,-25 0,25 0,0 0,-25 0,25 24,-25-24,24 0,-24 0,0 0,25 0,-25 0,0 0,0 0,25 0,-25 0,25 0,-25 0,25 25,-25-25,25 25,-1 0,-24-25,25 0,25 49,-50-49,0 25,25-25,-25 25,24-25,-24 50,0-50,25 24,-25 26,25-50,-25 25,0 24,25-49,-25 50,0-25,0 0,0 24,0-24,25 0,-25 0,0 24,24 1,1-25,-25 24,0-49,0 25,0 25,0-50,0 49,0-24,0 0,25 0,-25 24,0-49,0 25,0 25,0-25,0 24,0 1,0-25,0 49,0-49,0 0,0 49,0-49,0 0,0-1,0 1,0 0,0-25,0 25,0 0,0-25,25 49,-25-49,0 25,0-25,0 25,0 0,0-25,0 24,0-24,0 25,0-25,0 0,0 25,0-25,0 25,0-25,0 25,0-25,0 24,0 1,0-25,0 25,25-25,-1 0,-24 0,25 0,0 0,-25 0,25 0,-25 0,0 0,0 0,25 0,-25 0,24 0,-24 0,50 0,-50 0,25 0,-25 0,25 0,-25-25,49 25,-49-25,25 1,-25 24,25-25,0 0,-25 0,24 25,-24-25,50 1,-50-1,25 25,-25-25,0 0,25 0,-25 25,24-49,1-1,0 1,0-1,-25 25,0 0,0 1,0-51,25 75,-25-49,0-1,0 0,0 26,0-26,0 0,0 26,0-51,0 50,25-24,-25 24,0-50,0 51,0-1,0 0,24 25,-24-25,0 0,0 1,0-1,0-25,0 50,0-25,0 1,0-1,0 0,0 0,0 0,0 1,0-1,0 0,0 25,0-50,0 50,0-24,0-1,25 0,-25 25,0-25,25 25,-25-25,0 25,25 0,-25 0,25 0,-25 0,24 0,-24 0,25 0,0 0,-25 0,25 0,-25 0,25 0,-25 0,24 0,1 0,-25 0,25 0,-25 0,0 0,0 0,25 0,-25 0,25 0,-25 0,24 0,-24 0,0-24,0 24,25 0,-25 0,25 0,-25 0,25 0,0 0,-1 0,-24 24,25-24,-25 0,25 25,0-25,-25 0,0 25,25-25,-25 0,0 0,0 0,0 25,24 24,-24-49,0 25,0 0,25 0,-25 0,0-1,25 26,-25-25,0 0,0-1,25 1,-25 0,0 25,0-50,0 24,0 1,25-25,-25 25,0 0,0 0,0 24,0-24,0 0,24 0,-24 24,0-24,0 25,0-1,0-49,0 50,0-25,0 24,0-24,0 25,0-1,0-24,0 25,25-25,0 24,-25-24,0 25,0-1,0-49,0 25,0 25,0-50,0 24,0-24,0 25,0 0,0-25,25 25,-25-25,0 25,0-25,0 0,0 24,0-24,0 25,0 0,0 0,0-25,0 25,0-1,0 1,0-25,0 0,0 0,0 25,0-25,0 25,0-25,25 25,-25-25,0 0,0 25,0-25,0 24,24-24,-24 0,25 0,-25 0,25 0,-25 0,25 0,0 0,-25 0,25 0,-25 0,24 0,-24 0,50 0,-50 0,25 0,-25 0,25 0,-1 0,-24 0,25 0,-25 0,25 0,-25 0,25 0,0 0,-1 0,-24 0,25-24,-25 24,25-25,0 0,-25 25,25-25,-25 25,24-50,-24 50,0-24,0-1,25 25,-25-25,25 25,-25-25,0 25,25-49,-25 49,0-25,0 25,25-50,-25 50,0-49,0 24,0 25,0-50,0 50,0-25,0-24,0 24,0 0,0-24,0-1,0 25,-25-24,25-1,0 0,0 1,0 24,0-25,0 1,0-26,0 50,0-24,0-1,0 1,0 49,0-25,0 25,0-50,0 25,0 1,0-26,0 25,0-24,0 24,0 0,0 0,0-24,0 24,0 0,0 25,0-25,0 25,0-49,0 49,0-25,0 0,0 25,0-25,0 0,0 25,0-24,25 24,-25-25,24 25,1 0,-25-25,0 0,0 25,25-25,-25 1,25 24,-25-25,25 25,-25 0,24 0,1 0,-25 0,25 0,-50 0,25 0,25 0,-25 0,25 0,-25 0,0 0,25 0,-25 0,0 0,0 0,24 0,-24 25,25-25,-25 0,25 24,-25-24,25 0,0 25,-1 0,-24-25,25 25,0 0,-25-25,0 24,25 1,-25 0,25-25,0 25,-25-25,24 25,-24-25,25 0,0 24,-25-24,25 25,-25-25,25 0,-25 25,0 0,0 0,0-25,24 24,-24-24,25 50,-25-50,0 25,0 0,0-25,0 49,0-24,25 0,-25 0,0-25,25 49,-25-24,0 0,0-25,0 25,0-1,0 1,0 0,0 0,25 0,-25 24,0-24,0 25,0-1,0 1,24-25,-24 49,0-24,25-1,-25 26,0-1,0-49,0 25,25-26,-25 26,0-50,0 50,25-26,-25 1,0 0,0-25,0 0,0 25,0 0,0-25,25 0,-25 0,0 0,0 0,0 24,0-24,0 25,0-25,0 0,0 0,0 25,0-25,0 0,0 0,0 0,0 25,0-25,24 0,-24 0,0 25,0-25,0 0,25 0,-25 0,0 0,0 0,25 0,-25 24,0-24,25 0,-25 25,25-25,-25 0,0 25,0-25,24 0,-24 0,25 25,-25-25,25 25,0-25,24 25,-24-1,0-24,0 0,-25 0,49 0,1 0,-25 0,0 0,24 0,1 0,-25 0,-1 0,26 0,-25 0,25 0,-26 0,-24 0,25 0,0 0,0 0,0 0,24 0,-24 0,0 0,0 0,24 0,-49 0,50 0,-25 0,-1 0,1 0,0 0,-25 0,50 0,-50 0,24 0,-24 0,25-24,0 24,-25 0,25-25,0 25,-25 0,24 0,1 0,-25 0,25-25,0 0,-25-25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21-04-11T10:30:00.8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1688,'0'-25,"0"25,0-25,0 25,0-24,0-1,0 25,0-25,0 0,25 0,-25 25,0-25,0 1,0 24,0-25,0 25,0-25,0 0,0 0,0 1,0-1,0 25,25-25,-25 0,0 25,0-25,0 1,0 24,0-25,0 25,0 0,24-25,-24 0,0 25,0-25,0 25,0-24,0 24,0-25,0 0,0 25,0-25,0 25,0-25,0 1,0 24,0-25,0 25,0-25,0 25,0-25,0 0,0 25,0-24,0 24,0-25,0 25,0-25,0 0,0 25,0-25,25 25,-25-24,0 24,0-25,0 0,0 25,0-25,0 0,0 25,0-24,0 24,0 0,0-25,0 25,0-25,0 25,0-25,0 0,0 25,0-25,25 25,-25 0,0-24,0-1,0 25,0-25,0 0,0 25,25 0,-25-25,25 1,-25 24,24 0,-24-25,0 0,0 25,0 0,25 0,-25-25,0 0,0 25,0 0,0-24,0-1,0 25,0-25,0 25,0 0,0-25,0 25,25 0,-25 0,0-25,0 25,25 0,-25 0,25 0,-25 0,25 0,-25 0,24 0,1 0,-25 0,25 0,-25 0,25 25,-25-25,0 25,0-25,25 0,-25 0,0 0,0 0,24 0,-24 0,25 0,-25 25,0-25,0 25,0-25,25 0,-25 0,0 0,25 0,-25 24,0-24,25 25,-25-25,0 0,0 0,24 0,-24 0,0 0,25 0,-25 0,0 25,0-25,25 0,-25 0,25 0,-25 0,25 0,-25 0,24 0,1 0,-25 0,25 0,-25-25,25 25,-25-25,0 1,0 24,0-25,0 0,0 25,0-25,0 25,25 0,-25 0,0-25,0 25,24 0,-24 0,25 0,-25 0,25 0,-25 0,0 0,0 0,25 0,-25 0,25 0,-25 0,24 0,-24 0,25 0,0 0,-25 0,25 0,-25 0,25 0,-25 0,24 0,1 0,-25 0,0 0,25 0,-25 0,25 0,-25 25,0-25,0 0,0 25,0-25,0 25,0-25,0 25,0-25,0 24,0 1,0-25,0 0,0 0,0 0,0 0,0 0,25 0,-25 0,0 25,24-25,-24 0,0 0,0 0,0 0,25 0,-25 0,0 0,0 0,0 0,0 0,0 25,25-25,-25 25,25-25,0 0,0 0,-25 0,24 0,1 24,0-24,-25 0,25 0,-25 0,0 0,25 0,-25 0,0 0,0 0,24 0,-24 0,25 0,-25-24,0 24,0-25,0 25,25-25,-25 25,0-25,0 25,0-25,0 25,0-24,0 24,0-25,0 25,25-25,-25 0,25 25,-25 0,24 0,-24 0,25 0,0 0,-25 0,25 0,-25 0,0 0,25 0,-25 0,24 0,-24 0,25 0,-25 0,25 0,0 0,-25 0,0 0,25 0,-25 0,24 0,-24 0,0 0,0 0,0 0,0 0,0 0,0 25,25-25,-25 25,25-25,-25 0,0 0,0 0,25 0,-25 25,0-25,25 0,-25 0,0 0,0 0,0 24,24-24,-24 25,0-25,0 0,0 25,25-25,-25 0,0 25,0-25,0 0,0 0,0 0,0 0,0 0,0 0,0 0,25 0,-25 25,0-25,25 0,-25 24,0-24,25 0,-25 0,0 0,0 0,24 0,-24 0,25 0,-25 0,25 0,-25 0,25 0,0 0,-25 0,24 0,-24 0,25 0,-25-24,0-1,0 25,0-25,0 0,0 25,0-25,0 1,0 24,0 0,0-25,0 0,0 25,0-25,0 25,0-25,0 25,0-24,0 24,0-25,0 0,25 25,-25 0,0 0,25-25,-25 25,25 0,-25 0,25 0,-25 0,24 0,1 0,-25 0,25 0,-25 0,25 0,-25 0,0 0,25 0,-25 0,24 0,-24 0,0 0,0 0,25 0,-25 0,0 0,0 0,25 0,-25 25,0-25,25 0,-25 0,25 0,-25 25,24-25,-24 0,0 0,0 0,0 0,0 0,0 25,0-25,0 0,0 24,0-24,25 0,-25 25,0-25,25 0,-25 0,0 25,0-25,0 0,0 25,0-25,0 25,0-25,0 24,0-24,0 25,0-25,0 0,0 25,0-25,0 0,0 0,0 25,0-25,0 25,0-25,0 0,0 0,0 24,0-24,0 0,0 0,0 25,0-25,0 25,0-25,0 0,0 0,0 25,0-25,0 0,0 0,0 0,0 25,0-25,0 24,0-24,0 25,0-25,0 25,0-25,0 0,0 25,0-25,0 25,0-25,0 25,0-25,0 0,0 0,0 24,0-24,0 25,0-25,0 25,0-25,0 25,0 0,0-25,0 24,0-24,0 0,0 0,0 0,0 0,0 25,0-25,0 25,25-25,-25 0,0 0,0 0,0 25,0-25,0 25,0-25,0 0,0 24,0-24,0 25,0-25,0 0,25 0,-25 25,0-25,0 0,0 25,0-25,0 25,0-25,0 24,0-24,0 0,0 25,0-25,24 25,-24-25,0 25,0-25,0 25,0-1,0-24,0 0,0 0,0 25,0-25,0 25,0-25,0 0,0 0,0 25,0-25,0 0,0 25,0-25,0 0,0 0,0 0,0 24,0-24,0 0,0 0,-24 0,24 0,0 0,0 0,0 25,0-25,0 25,0-25,0 0,0 25,0-25,0 25,0-25,0 24,0 1,0-25,0 25,0-25,0 0,0 0,0 25,0-25,0 0,0 25,0-25,0 24,0-24,0 25,0-25,24 0,-24 0,0 25,0-25,0 25,0-25,0 0,25 0,-25 25,0-25,0 0,0 0,0 0,0 0,0 25,0-25,0 24,0-24,0 0,0 0,0 25,25-25,-50 0,25 25,0-25,0 25,0-25,0 0,0 0,-25 0,25 0,0 0,0 0,0 0,0 0,0 0,0 0,0 25,0-25,25 0,-25 0,0 24,0-24,0 0,0 0,0 0,0 0,0 0,0 25,0-25,0 25,0-25,0 0,0 0,0 25,25-25,-25 0,25 0,-25 0,25 0,-25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54F3C4-6BB4-004C-8E9B-733B06CD1C1E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589023-A3A7-AF44-B738-9AA62EB32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9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F25C3CDA-887D-44A4-8C92-1C2D480BD73D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14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24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86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Preeclampsia</a:t>
            </a:r>
            <a:r>
              <a:rPr lang="en-US" dirty="0"/>
              <a:t>: is a pregnancy characterized by high blood pressure and signs of damage to other organs</a:t>
            </a:r>
          </a:p>
          <a:p>
            <a:r>
              <a:rPr lang="en-US" b="1" dirty="0"/>
              <a:t>Uterine inertia</a:t>
            </a:r>
            <a:r>
              <a:rPr lang="en-US" dirty="0"/>
              <a:t>: failure of uterine to contract and expel fetus cause feline dystocia (</a:t>
            </a:r>
            <a:r>
              <a:rPr lang="ar-SA" dirty="0"/>
              <a:t>عسر ولادة</a:t>
            </a:r>
            <a:r>
              <a:rPr lang="en-US" dirty="0"/>
              <a:t>)</a:t>
            </a:r>
          </a:p>
          <a:p>
            <a:r>
              <a:rPr lang="en-US" dirty="0"/>
              <a:t>No evidence that OXT can help in diabetes insipidus however it decreased in type 1 DM and highly obese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40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ergometrine has direct effect on blood vessels as vasoconstrictor since it is an partial agonist to alpha adrenergic receptors in blood vessels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93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Oxytocin cause severe hypotension and tachycardia due to decrease peripheral vascular resistance</a:t>
            </a:r>
          </a:p>
          <a:p>
            <a:r>
              <a:rPr lang="en-US" dirty="0"/>
              <a:t>Water intoxication due to anti-diuretics hormone-like effect of oxytocin which leads to decease free water clearance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15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Fetal distress: fetus not feeling well and not receiving enough oxygen</a:t>
            </a:r>
          </a:p>
          <a:p>
            <a:r>
              <a:rPr lang="en-US" dirty="0"/>
              <a:t>CPD: when fetus head is too large and not fit into mother pelvis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19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5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Ergot poisoning&gt;&gt;&gt; abortion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26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64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98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97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Immediately after delivery of the baby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92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10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63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Extra-amniotic route of administration: space between fetus membrane and endometrium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24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Chromosomal or genetic correlations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72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091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28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640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521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74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925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18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67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603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48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752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486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206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65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53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0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11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47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9023-A3A7-AF44-B738-9AA62EB329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7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E16DC-C8D9-2547-8527-9A89D96F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2CDBC-1416-B048-B4B4-D7E937FD7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FB744-7E7D-2741-950A-061737CD2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A5E0-5FA2-4883-906C-596095EDF427}" type="datetime1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95EF8-279D-6E4B-AE1C-D9BF10F81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F6C38-1142-4F49-9572-B28CD6A4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6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1A355-046A-1248-9146-DE761CFAF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1D561-39F4-9943-99A1-B9FCAAF72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9F2A0-BDB1-D847-8E87-ECFC52B2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3FE0-E72E-4490-9A75-A9B685F7F250}" type="datetime1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320A6-8C49-FB45-B0EA-9558DD42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994BC-B8B7-664E-AAFF-81D657D2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1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260660-6056-DF42-84BD-1EE8E8128F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A344C-D748-4F49-A028-6BF2F2071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316EA-FBB6-0B4A-B204-C22584F0E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F1F0-0488-44BC-9A0D-96395AEF06BF}" type="datetime1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1210C-28FE-1248-913D-78FABC999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CB371-9466-0943-A118-55879466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5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72399-3B35-2244-8E46-AEDFDFD94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8E5BC-77A2-034B-964A-BDEF6B863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91BDE-0B8D-5242-ADC4-F35775816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261C-C3F8-4B3D-AFA0-96D2D6088B67}" type="datetime1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CC8A1-5C8B-544C-A03F-907E0BBC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A4E1F-17B1-524D-9E03-E24483FF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3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80810-57AC-7D48-B15C-3E6C3D049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777F1-4D36-0143-B400-CB72AFE67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BC2D3-DF28-5249-86F7-6DBF117F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70D9-A7F3-4635-8F25-1B45221F4219}" type="datetime1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8FF71-6A92-464F-A2E2-F3372CE9B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0CA85-1F32-D340-A56B-4CF0FA09D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6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4917-A9AC-6342-82CA-FE3ED43C3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74807-74B0-2F4C-8B5C-7A1B53974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2A48A6-21C0-1549-B1D1-1B672FAB3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DCA83-ED60-BB44-8866-4A6EE206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A847-6EF2-46C7-B90E-9F8B7E564AC0}" type="datetime1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2955F-DEE2-3645-B998-F55C3E6C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8B3E0-7703-374C-ACAE-32A3F9666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2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40DF-E9F4-4048-B9F8-F623C0CB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B42F4-3F1B-BC44-A325-A0B9C5B6D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485B3-2EBD-0D47-9EEE-EBEA49E9C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198E3-65A3-6346-8926-EB7E55494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7D993-9BA0-2F4B-BCD3-0FE158D63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A1C6E0-ED72-F545-9772-EA0E99E9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ADF9-156C-4961-83FE-3A82DB96170B}" type="datetime1">
              <a:rPr lang="en-US" smtClean="0"/>
              <a:t>4/11/2021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CAADC-736B-7045-9B7D-281099EEB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9CAC97-2265-294A-8F96-2B6D5BE6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9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EEA-410C-5345-A8D1-A8D9686B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A0F5C-A5C6-3444-A40D-D1DD88CA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A0F6-4A69-4EF4-9143-3F703C577DD3}" type="datetime1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63772-5E46-4646-8E33-8A8C50B1F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C3B00-36E4-C443-B71C-D3E94BB64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3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07A63A-32CE-3F43-8262-C1379B704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22A2-F520-4843-921C-DFF8C0BAD2F9}" type="datetime1">
              <a:rPr lang="en-US" smtClean="0"/>
              <a:t>4/11/2021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8F9DD0-2BB4-944F-88D4-67D680115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F932E-F807-9544-8526-E30835DC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7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421AF-B117-FE4D-AFBE-37CE1BBB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1B241-13C9-1A41-BE66-51C125B1B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DA94A-DDB7-B841-A869-18AC66AAD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10F54-EE9A-B148-9482-2A32C807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9EAE-6DF6-4E85-B2A5-19ADDFA88E9F}" type="datetime1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157A1-A9FF-884F-99A9-0B65ACA4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A28BB-659B-C040-B714-57A054F0C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5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57CAB-55D6-2647-BC5B-44A932B4A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7DCCCA-59FB-9A4E-8D0F-C6DCD08F94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EAC6F6-B7E3-F940-861D-9968B611A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37064-8832-4742-98C0-064F05D3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3B41-8C0E-42DF-A544-DC75A3DA65DF}" type="datetime1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23AEF-225A-FF42-A013-E5CF07334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E90EE-6470-8140-B250-B6A75C3C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2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007C28-D0B0-5B49-9093-B9BF12BDA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0A4E1-F9E1-4040-8444-FFE1FACD0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68341-EC14-F648-86F4-656ACC313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4E87-3555-4E90-B51E-20B9CE673BCE}" type="datetime1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3A476-1C31-8F44-8A79-F994F29EA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7E1C6-E123-534D-A3F6-FDADAD886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1285C-73B6-B74E-B191-CB68CA0D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7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ECB8-63C9-FA4F-8FD7-0300840F2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2158"/>
            <a:ext cx="9144000" cy="1824037"/>
          </a:xfrm>
        </p:spPr>
        <p:txBody>
          <a:bodyPr/>
          <a:lstStyle/>
          <a:p>
            <a:r>
              <a:rPr lang="en-US" b="1" dirty="0">
                <a:latin typeface="+mn-lt"/>
              </a:rPr>
              <a:t>Tocolytics and Oxytocin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DC48E76-0880-5046-BF8D-F9F28F9A2BBC}"/>
              </a:ext>
            </a:extLst>
          </p:cNvPr>
          <p:cNvSpPr txBox="1">
            <a:spLocks/>
          </p:cNvSpPr>
          <p:nvPr/>
        </p:nvSpPr>
        <p:spPr>
          <a:xfrm>
            <a:off x="1524000" y="3105527"/>
            <a:ext cx="9144000" cy="2512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Lecture</a:t>
            </a:r>
          </a:p>
          <a:p>
            <a:r>
              <a:rPr lang="en-US" dirty="0"/>
              <a:t>By</a:t>
            </a:r>
          </a:p>
          <a:p>
            <a:r>
              <a:rPr lang="en-US" b="1" dirty="0"/>
              <a:t>Dr. </a:t>
            </a:r>
            <a:r>
              <a:rPr lang="en-US" b="1" dirty="0" err="1"/>
              <a:t>Aliah</a:t>
            </a:r>
            <a:r>
              <a:rPr lang="en-US" b="1" dirty="0"/>
              <a:t> Alshanwani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61BACD-6E40-664C-8D5A-CDE7859C4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512" y="582613"/>
            <a:ext cx="1701800" cy="889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D85EE1-206B-C14F-8A58-1F240AC1D266}"/>
              </a:ext>
            </a:extLst>
          </p:cNvPr>
          <p:cNvSpPr txBox="1"/>
          <p:nvPr/>
        </p:nvSpPr>
        <p:spPr>
          <a:xfrm>
            <a:off x="4930201" y="4491336"/>
            <a:ext cx="281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aalshanawani@ksu.edu.sa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AC1AC0-FFA1-4127-9E9A-D05536E71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23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60B97-1D7C-6343-B991-EB72B26E7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Mechanism of action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D958D-9702-6F48-BB47-CEDD18FF3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49" y="1690688"/>
            <a:ext cx="11266251" cy="448627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cs typeface="Times New Roman" panose="02020603050405020304" pitchFamily="18" charset="0"/>
              </a:rPr>
              <a:t>Oxytocin acts through G protein-coupled receptors &amp; the phosphoinositide-calcium 2</a:t>
            </a:r>
            <a:r>
              <a:rPr lang="en-US" b="1" baseline="30000" dirty="0">
                <a:cs typeface="Times New Roman" panose="02020603050405020304" pitchFamily="18" charset="0"/>
              </a:rPr>
              <a:t>nd</a:t>
            </a:r>
            <a:r>
              <a:rPr lang="en-US" b="1" dirty="0">
                <a:cs typeface="Times New Roman" panose="02020603050405020304" pitchFamily="18" charset="0"/>
              </a:rPr>
              <a:t>-messenger system to contract uterine smooth muscle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The interaction of endogenous or administered oxytocin with 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myometrial cell membrane receptor </a:t>
            </a:r>
            <a:r>
              <a:rPr lang="en-US" altLang="en-US" b="1" dirty="0">
                <a:cs typeface="Times New Roman" panose="02020603050405020304" pitchFamily="18" charset="0"/>
              </a:rPr>
              <a:t>promotes 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   the influx of Ca</a:t>
            </a:r>
            <a:r>
              <a:rPr lang="en-US" altLang="en-US" b="1" baseline="30000" dirty="0">
                <a:cs typeface="Times New Roman" panose="02020603050405020304" pitchFamily="18" charset="0"/>
              </a:rPr>
              <a:t>++</a:t>
            </a:r>
            <a:r>
              <a:rPr lang="en-US" altLang="en-US" b="1" dirty="0">
                <a:cs typeface="Times New Roman" panose="02020603050405020304" pitchFamily="18" charset="0"/>
              </a:rPr>
              <a:t> from extra cellular fluid &amp; from S.R. into the cell, this increase in cytoplasmic Ca</a:t>
            </a:r>
            <a:r>
              <a:rPr lang="en-US" altLang="en-US" b="1" baseline="30000" dirty="0">
                <a:cs typeface="Times New Roman" panose="02020603050405020304" pitchFamily="18" charset="0"/>
              </a:rPr>
              <a:t>++</a:t>
            </a:r>
            <a:r>
              <a:rPr lang="en-US" altLang="en-US" b="1" dirty="0">
                <a:cs typeface="Times New Roman" panose="02020603050405020304" pitchFamily="18" charset="0"/>
              </a:rPr>
              <a:t> , stimulates uterine contraction.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42815-9C82-B64B-A517-FBC097F74E81}"/>
              </a:ext>
            </a:extLst>
          </p:cNvPr>
          <p:cNvSpPr txBox="1"/>
          <p:nvPr/>
        </p:nvSpPr>
        <p:spPr>
          <a:xfrm>
            <a:off x="838200" y="6486504"/>
            <a:ext cx="329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S.R. </a:t>
            </a:r>
            <a:r>
              <a:rPr lang="en-US" dirty="0"/>
              <a:t>Sarcoplasmic Reticulum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341A6-48AF-414A-8140-86A41387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59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906DFC-96C3-B24C-B900-6EE2ECB7F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67" y="129257"/>
            <a:ext cx="10115149" cy="62376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70B1B1-9D44-418A-96FA-08974D79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13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A0064-8C17-4E42-8B8A-487E79B0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  <a:cs typeface="Times New Roman" pitchFamily="18" charset="0"/>
              </a:rPr>
              <a:t>Therapeutic  Uses of Oxytocin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8AA16-C7A6-C14D-AE37-66FF62622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3200" b="1" dirty="0">
                <a:cs typeface="Times New Roman" pitchFamily="18" charset="0"/>
              </a:rPr>
              <a:t>Synthetic preparations of oxytocin; e.g. </a:t>
            </a:r>
            <a:r>
              <a:rPr lang="en-US" sz="3200" b="1" dirty="0" err="1">
                <a:cs typeface="Times New Roman" pitchFamily="18" charset="0"/>
              </a:rPr>
              <a:t>syntocinon</a:t>
            </a:r>
            <a:r>
              <a:rPr lang="en-US" sz="3200" b="1" dirty="0">
                <a:cs typeface="Times New Roman" pitchFamily="18" charset="0"/>
              </a:rPr>
              <a:t> are preferred.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Induction &amp; augmentation of labor* (slow I.V infusion) </a:t>
            </a:r>
          </a:p>
          <a:p>
            <a:pPr marL="0" indent="0">
              <a:buNone/>
              <a:defRPr/>
            </a:pPr>
            <a:endParaRPr lang="en-US" sz="3200" b="1" dirty="0">
              <a:cs typeface="Times New Roman" pitchFamily="18" charset="0"/>
            </a:endParaRPr>
          </a:p>
          <a:p>
            <a:pPr marL="971550" lvl="1" indent="-514350">
              <a:lnSpc>
                <a:spcPct val="80000"/>
              </a:lnSpc>
              <a:buFont typeface="+mj-lt"/>
              <a:buAutoNum type="alphaLcParenR"/>
              <a:defRPr/>
            </a:pPr>
            <a:r>
              <a:rPr lang="en-US" sz="2800" b="1" dirty="0">
                <a:cs typeface="Times New Roman" pitchFamily="18" charset="0"/>
              </a:rPr>
              <a:t>Mild preeclampsia near term</a:t>
            </a:r>
          </a:p>
          <a:p>
            <a:pPr marL="971550" lvl="1" indent="-514350">
              <a:lnSpc>
                <a:spcPct val="80000"/>
              </a:lnSpc>
              <a:buFont typeface="+mj-lt"/>
              <a:buAutoNum type="alphaLcParenR"/>
              <a:defRPr/>
            </a:pPr>
            <a:r>
              <a:rPr lang="en-US" sz="2800" b="1" dirty="0">
                <a:cs typeface="Times New Roman" pitchFamily="18" charset="0"/>
              </a:rPr>
              <a:t>Uterine inertia</a:t>
            </a:r>
          </a:p>
          <a:p>
            <a:pPr marL="971550" lvl="1" indent="-514350">
              <a:lnSpc>
                <a:spcPct val="80000"/>
              </a:lnSpc>
              <a:buFont typeface="+mj-lt"/>
              <a:buAutoNum type="alphaLcParenR"/>
              <a:defRPr/>
            </a:pPr>
            <a:r>
              <a:rPr lang="en-US" sz="2800" b="1" dirty="0">
                <a:cs typeface="Times New Roman" pitchFamily="18" charset="0"/>
              </a:rPr>
              <a:t>Incomplete abortion</a:t>
            </a:r>
          </a:p>
          <a:p>
            <a:pPr marL="971550" lvl="1" indent="-514350">
              <a:lnSpc>
                <a:spcPct val="80000"/>
              </a:lnSpc>
              <a:buFont typeface="+mj-lt"/>
              <a:buAutoNum type="alphaLcParenR"/>
              <a:defRPr/>
            </a:pPr>
            <a:r>
              <a:rPr lang="en-US" sz="2800" b="1" dirty="0">
                <a:cs typeface="Times New Roman" pitchFamily="18" charset="0"/>
              </a:rPr>
              <a:t>Post maturity</a:t>
            </a:r>
          </a:p>
          <a:p>
            <a:pPr marL="971550" lvl="1" indent="-514350">
              <a:lnSpc>
                <a:spcPct val="80000"/>
              </a:lnSpc>
              <a:buFont typeface="+mj-lt"/>
              <a:buAutoNum type="alphaLcParenR"/>
              <a:defRPr/>
            </a:pPr>
            <a:r>
              <a:rPr lang="en-US" sz="2800" b="1" dirty="0">
                <a:cs typeface="Times New Roman" pitchFamily="18" charset="0"/>
              </a:rPr>
              <a:t>Maternal diabetes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389A6-D161-4266-8439-D781212B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9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C2732-3848-C644-B8E2-D5E56B5BF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  <a:cs typeface="Times New Roman" pitchFamily="18" charset="0"/>
              </a:rPr>
              <a:t>Therapeutic  Uses of Oxytocin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B7C9F-81E3-3544-A674-B914C0C2B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Tx/>
              <a:buAutoNum type="arabicPeriod" startAt="2"/>
            </a:pPr>
            <a:endParaRPr lang="en-US" altLang="en-US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533400" indent="-533400">
              <a:buFontTx/>
              <a:buAutoNum type="arabicPeriod" startAt="2"/>
            </a:pP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Post partum uterine hemorrhage 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(I.V drip)</a:t>
            </a:r>
          </a:p>
          <a:p>
            <a:pPr marL="990600" lvl="1" indent="-533400">
              <a:buNone/>
            </a:pPr>
            <a:r>
              <a:rPr lang="en-US" altLang="en-US" sz="3200" b="1" dirty="0">
                <a:cs typeface="Times New Roman" panose="02020603050405020304" pitchFamily="18" charset="0"/>
              </a:rPr>
              <a:t>     (ergometrine is often used ??)</a:t>
            </a:r>
          </a:p>
          <a:p>
            <a:pPr marL="990600" lvl="1" indent="-533400">
              <a:buNone/>
            </a:pPr>
            <a:endParaRPr lang="en-US" altLang="en-US" sz="3200" b="1" dirty="0">
              <a:cs typeface="Times New Roman" panose="02020603050405020304" pitchFamily="18" charset="0"/>
            </a:endParaRPr>
          </a:p>
          <a:p>
            <a:pPr marL="533400" indent="-533400">
              <a:buFontTx/>
              <a:buAutoNum type="arabicPeriod" startAt="2"/>
            </a:pP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Impaired milk ejection </a:t>
            </a:r>
          </a:p>
          <a:p>
            <a:pPr marL="990600" lvl="1" indent="-533400">
              <a:buNone/>
            </a:pPr>
            <a:r>
              <a:rPr lang="en-US" altLang="en-US" sz="3200" b="1" dirty="0">
                <a:cs typeface="Times New Roman" panose="02020603050405020304" pitchFamily="18" charset="0"/>
              </a:rPr>
              <a:t>   </a:t>
            </a:r>
            <a:r>
              <a:rPr lang="en-US" altLang="en-US" b="1" dirty="0">
                <a:cs typeface="Times New Roman" panose="02020603050405020304" pitchFamily="18" charset="0"/>
              </a:rPr>
              <a:t>One puff in each nostril 2-3 min before nursing.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8E3A1-B1B4-47D8-ACC0-A9E3D599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92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78AA-E860-6942-99E2-14951A3C8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Oxytocin Side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88606-DACF-7F4E-829E-AD08E14EF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Maternal death due to hypertension</a:t>
            </a:r>
          </a:p>
          <a:p>
            <a:pPr algn="just">
              <a:lnSpc>
                <a:spcPct val="15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Uterine rupture</a:t>
            </a:r>
          </a:p>
          <a:p>
            <a:pPr algn="just">
              <a:lnSpc>
                <a:spcPct val="15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Fetal death (ischemia)</a:t>
            </a:r>
          </a:p>
          <a:p>
            <a:pPr algn="just">
              <a:lnSpc>
                <a:spcPct val="15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Water intoxication if oxytocin is given with relatively large volumes of electrolyte-free aqueous iv fluid.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4990B-3F27-4B9D-9E12-E9B7CA4F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20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E80F6-672F-AB41-A79A-4749A0315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Oxytocin 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Contraindications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777AF-1420-FD4F-BC8C-EA3FC9056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b="1" dirty="0">
                <a:cs typeface="Times New Roman" pitchFamily="18" charset="0"/>
              </a:rPr>
              <a:t>Hypersensitivity</a:t>
            </a:r>
          </a:p>
          <a:p>
            <a:pPr>
              <a:lnSpc>
                <a:spcPct val="100000"/>
              </a:lnSpc>
              <a:defRPr/>
            </a:pPr>
            <a:r>
              <a:rPr lang="en-US" b="1" dirty="0">
                <a:cs typeface="Times New Roman" pitchFamily="18" charset="0"/>
              </a:rPr>
              <a:t>Prematurity</a:t>
            </a:r>
          </a:p>
          <a:p>
            <a:pPr>
              <a:lnSpc>
                <a:spcPct val="100000"/>
              </a:lnSpc>
              <a:defRPr/>
            </a:pPr>
            <a:r>
              <a:rPr lang="en-US" b="1" dirty="0">
                <a:cs typeface="Times New Roman" pitchFamily="18" charset="0"/>
              </a:rPr>
              <a:t>Abnormal fetal position</a:t>
            </a:r>
          </a:p>
          <a:p>
            <a:pPr>
              <a:lnSpc>
                <a:spcPct val="100000"/>
              </a:lnSpc>
              <a:defRPr/>
            </a:pPr>
            <a:r>
              <a:rPr lang="en-US" b="1" dirty="0">
                <a:cs typeface="Times New Roman" pitchFamily="18" charset="0"/>
              </a:rPr>
              <a:t>Evidence of fetal distress</a:t>
            </a:r>
          </a:p>
          <a:p>
            <a:pPr>
              <a:lnSpc>
                <a:spcPct val="100000"/>
              </a:lnSpc>
              <a:defRPr/>
            </a:pPr>
            <a:r>
              <a:rPr lang="en-US" b="1" dirty="0">
                <a:cs typeface="Times New Roman" pitchFamily="18" charset="0"/>
              </a:rPr>
              <a:t>Cephalopelvic disproportion</a:t>
            </a:r>
          </a:p>
          <a:p>
            <a:pPr>
              <a:lnSpc>
                <a:spcPct val="100000"/>
              </a:lnSpc>
              <a:defRPr/>
            </a:pPr>
            <a:r>
              <a:rPr lang="en-US" b="1" dirty="0">
                <a:cs typeface="Times New Roman" pitchFamily="18" charset="0"/>
              </a:rPr>
              <a:t>Incompletely dilated cervix.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6CD8D-DFB4-4260-BE3D-1A1BF1B3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09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B43CF-F5F5-C448-8893-7626ADFE3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Oxytocin </a:t>
            </a:r>
            <a:r>
              <a:rPr lang="en-US" b="1" dirty="0">
                <a:latin typeface="+mn-lt"/>
                <a:cs typeface="Times New Roman" pitchFamily="18" charset="0"/>
              </a:rPr>
              <a:t>Precautions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4DF88-D928-2C48-9E5D-7B4C138F3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>
                <a:cs typeface="Times New Roman" pitchFamily="18" charset="0"/>
              </a:rPr>
              <a:t>Multiple pregnancy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cs typeface="Times New Roman" pitchFamily="18" charset="0"/>
              </a:rPr>
              <a:t>Previous c- section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cs typeface="Times New Roman" pitchFamily="18" charset="0"/>
              </a:rPr>
              <a:t>Hypertension.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E2204-E501-4D53-B22E-CBBADE08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66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3759D-D109-B44A-9F6F-A1092E37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</a:rPr>
              <a:t>Ergot Alkaloids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F331F-19E0-D446-9AFE-05ABA9FE4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Natural</a:t>
            </a:r>
          </a:p>
          <a:p>
            <a:pPr>
              <a:lnSpc>
                <a:spcPct val="100000"/>
              </a:lnSpc>
              <a:defRPr/>
            </a:pPr>
            <a:r>
              <a:rPr lang="en-US" b="1" dirty="0"/>
              <a:t>Ergometrine (Ergonovine)</a:t>
            </a:r>
          </a:p>
          <a:p>
            <a:pPr>
              <a:lnSpc>
                <a:spcPct val="100000"/>
              </a:lnSpc>
              <a:defRPr/>
            </a:pPr>
            <a:r>
              <a:rPr lang="en-US" b="1" dirty="0"/>
              <a:t>Is a fungus that grow on rye &amp; contains pharmacologically active substances.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b="1" dirty="0"/>
              <a:t>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Synthetic</a:t>
            </a:r>
          </a:p>
          <a:p>
            <a:pPr>
              <a:lnSpc>
                <a:spcPct val="100000"/>
              </a:lnSpc>
              <a:defRPr/>
            </a:pPr>
            <a:r>
              <a:rPr lang="en-US" b="1" dirty="0"/>
              <a:t>Methyl ergometrine (Methylergonovine)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DC33F-624B-4344-BB44-B4A87C27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62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4A1C8-C8C0-5140-AB90-7B124B68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Effects on the Uterus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FD71-5F37-794F-8C48-8967601D2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b="1" dirty="0">
                <a:cs typeface="Times New Roman" panose="02020603050405020304" pitchFamily="18" charset="0"/>
              </a:rPr>
              <a:t>Ergot alkaloids induce 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TETANIC CONTRACTION </a:t>
            </a:r>
            <a:r>
              <a:rPr lang="en-US" altLang="en-US" b="1" dirty="0">
                <a:cs typeface="Times New Roman" panose="02020603050405020304" pitchFamily="18" charset="0"/>
              </a:rPr>
              <a:t>of uterus without relaxation in between (not like normal physiological contractions)</a:t>
            </a:r>
          </a:p>
          <a:p>
            <a:pPr algn="just">
              <a:buNone/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algn="just"/>
            <a:r>
              <a:rPr lang="en-US" altLang="en-US" b="1" dirty="0">
                <a:cs typeface="Times New Roman" panose="02020603050405020304" pitchFamily="18" charset="0"/>
              </a:rPr>
              <a:t> It causes contractions of uterus as a whole i.e. fundus and cervix (tend to compress rather than to expel the fetus)</a:t>
            </a:r>
          </a:p>
          <a:p>
            <a:pPr algn="just"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Difference between oxytocin &amp; ergots??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302CF-D7BC-4ACF-905C-7C90F955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3">
                <a:extLst>
                  <a:ext uri="{FF2B5EF4-FFF2-40B4-BE49-F238E27FC236}">
                    <a16:creationId xmlns:a16="http://schemas.microsoft.com/office/drawing/2014/main" id="{ACFC8512-72F2-4940-A1D8-F73DF13C947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01072" y="2407799"/>
              <a:ext cx="1027112" cy="661988"/>
            </p14:xfrm>
          </p:contentPart>
        </mc:Choice>
        <mc:Fallback>
          <p:pic>
            <p:nvPicPr>
              <p:cNvPr id="5" name="Ink 3">
                <a:extLst>
                  <a:ext uri="{FF2B5EF4-FFF2-40B4-BE49-F238E27FC236}">
                    <a16:creationId xmlns:a16="http://schemas.microsoft.com/office/drawing/2014/main" id="{ACFC8512-72F2-4940-A1D8-F73DF13C947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91715" y="2398435"/>
                <a:ext cx="1045826" cy="6807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4555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4053-E0B3-484D-AEF3-04EC45025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Ergot alkaloids (pharmacokinetics)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58AB9-4065-0A48-B388-81F4CCB11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Absorption, fate and excretion</a:t>
            </a:r>
          </a:p>
          <a:p>
            <a:pPr>
              <a:buNone/>
              <a:defRPr/>
            </a:pPr>
            <a:endParaRPr lang="en-US" altLang="en-US" sz="1600" b="1" dirty="0">
              <a:cs typeface="Times New Roman" pitchFamily="18" charset="0"/>
            </a:endParaRPr>
          </a:p>
          <a:p>
            <a:pPr>
              <a:defRPr/>
            </a:pPr>
            <a:r>
              <a:rPr lang="en-US" altLang="en-US" b="1" dirty="0">
                <a:cs typeface="Times New Roman" pitchFamily="18" charset="0"/>
              </a:rPr>
              <a:t> Can be given orally &amp; absorbed from GIT (tablets)</a:t>
            </a:r>
          </a:p>
          <a:p>
            <a:pPr marL="0" indent="0">
              <a:buNone/>
              <a:defRPr/>
            </a:pPr>
            <a:endParaRPr lang="en-US" altLang="en-US" b="1" dirty="0">
              <a:cs typeface="Times New Roman" pitchFamily="18" charset="0"/>
            </a:endParaRPr>
          </a:p>
          <a:p>
            <a:pPr>
              <a:defRPr/>
            </a:pPr>
            <a:r>
              <a:rPr lang="en-US" altLang="en-US" b="1" dirty="0">
                <a:cs typeface="Times New Roman" pitchFamily="18" charset="0"/>
              </a:rPr>
              <a:t>Usually given I.M</a:t>
            </a:r>
          </a:p>
          <a:p>
            <a:pPr>
              <a:buNone/>
              <a:defRPr/>
            </a:pPr>
            <a:endParaRPr lang="en-US" altLang="en-US" b="1" dirty="0">
              <a:cs typeface="Times New Roman" pitchFamily="18" charset="0"/>
            </a:endParaRPr>
          </a:p>
          <a:p>
            <a:pPr>
              <a:defRPr/>
            </a:pPr>
            <a:r>
              <a:rPr lang="en-US" altLang="en-US" b="1" dirty="0">
                <a:cs typeface="Times New Roman" pitchFamily="18" charset="0"/>
              </a:rPr>
              <a:t> Extensively metabolized in liver</a:t>
            </a:r>
          </a:p>
          <a:p>
            <a:pPr>
              <a:defRPr/>
            </a:pPr>
            <a:endParaRPr lang="en-US" altLang="en-US" b="1" dirty="0">
              <a:cs typeface="Times New Roman" pitchFamily="18" charset="0"/>
            </a:endParaRPr>
          </a:p>
          <a:p>
            <a:pPr>
              <a:defRPr/>
            </a:pPr>
            <a:r>
              <a:rPr lang="en-US" altLang="en-US" b="1" dirty="0">
                <a:cs typeface="Times New Roman" pitchFamily="18" charset="0"/>
              </a:rPr>
              <a:t> 90% of  metabolites are excreted in bile.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50277-1673-4BBC-B3F1-B730F2EC3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1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25508-488C-C448-B758-967B02D25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</a:rPr>
              <a:t>Objectives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25D68-03DE-5D4D-AC7B-A0514BFD8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At the end of the lectures, students should be able to know and understand the: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F434E2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Drugs used to induce &amp; augment labor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Drugs used to control post partum hemorrhage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Drugs used to induce  pathological abortion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Drugs used to arrest premature labor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The mechanism of action and adverse effects of each drug.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5CD80-9608-40BC-9B9A-B0EFEE06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99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B6187-A64E-C14C-B38C-074673361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Clinical uses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76961-F494-5A44-B09D-AA924D229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en-US" b="1" dirty="0">
                <a:cs typeface="Times New Roman" panose="02020603050405020304" pitchFamily="18" charset="0"/>
              </a:rPr>
              <a:t>Post  partum hemorrhage (3</a:t>
            </a:r>
            <a:r>
              <a:rPr lang="en-US" altLang="en-US" b="1" baseline="30000" dirty="0">
                <a:cs typeface="Times New Roman" panose="02020603050405020304" pitchFamily="18" charset="0"/>
              </a:rPr>
              <a:t>rd</a:t>
            </a:r>
            <a:r>
              <a:rPr lang="en-US" altLang="en-US" b="1" dirty="0">
                <a:cs typeface="Times New Roman" panose="02020603050405020304" pitchFamily="18" charset="0"/>
              </a:rPr>
              <a:t> stage of labor)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**</a:t>
            </a:r>
          </a:p>
          <a:p>
            <a:pPr algn="just"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         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When to give it?</a:t>
            </a:r>
          </a:p>
          <a:p>
            <a:pPr algn="just">
              <a:buNone/>
            </a:pPr>
            <a:endParaRPr lang="en-US" altLang="en-US" b="1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altLang="en-US" b="1" u="sng" dirty="0">
                <a:cs typeface="Times New Roman" panose="02020603050405020304" pitchFamily="18" charset="0"/>
              </a:rPr>
              <a:t>Preparations</a:t>
            </a:r>
            <a:r>
              <a:rPr lang="en-US" altLang="en-US" b="1" dirty="0"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cs typeface="Times New Roman" panose="02020603050405020304" pitchFamily="18" charset="0"/>
              </a:rPr>
              <a:t>Syntometrine</a:t>
            </a:r>
            <a:r>
              <a:rPr lang="en-US" altLang="en-US" b="1" dirty="0">
                <a:cs typeface="Times New Roman" panose="02020603050405020304" pitchFamily="18" charset="0"/>
              </a:rPr>
              <a:t> (ergometrine  0.5 mg  + oxytocin 5.0 I.U) ,  I.M.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69E4C-AD56-4D40-811A-4F1DEAD5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18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C3D8B-70D3-B642-9DE7-02FB5E89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Ergot alkaloids Side effects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9BD7-67E5-814A-ADAD-B5E6F03AC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Nausea, vomiting, diarrhea</a:t>
            </a:r>
          </a:p>
          <a:p>
            <a:pPr>
              <a:lnSpc>
                <a:spcPct val="15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Hypertension</a:t>
            </a:r>
          </a:p>
          <a:p>
            <a:pPr>
              <a:lnSpc>
                <a:spcPct val="15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Vasoconstriction of peripheral blood vessels (toes &amp; fingers)</a:t>
            </a:r>
          </a:p>
          <a:p>
            <a:pPr>
              <a:lnSpc>
                <a:spcPct val="15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Gangrene.	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B7DEC-03E3-4C56-B790-AEC3CB16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62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0124F-E0B4-8E4E-89A8-4A2A118C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Ergot Contraindications: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E025B-1A9C-6A4F-9F89-16C307E22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Induction of labor</a:t>
            </a:r>
          </a:p>
          <a:p>
            <a:pPr marL="0" indent="0">
              <a:buNone/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n-US" altLang="en-US" sz="2800" b="1" dirty="0">
                <a:cs typeface="Times New Roman" panose="02020603050405020304" pitchFamily="18" charset="0"/>
              </a:rPr>
              <a:t>1</a:t>
            </a:r>
            <a:r>
              <a:rPr lang="en-US" altLang="en-US" sz="2800" b="1" baseline="30000" dirty="0">
                <a:cs typeface="Times New Roman" panose="02020603050405020304" pitchFamily="18" charset="0"/>
              </a:rPr>
              <a:t>st</a:t>
            </a:r>
            <a:r>
              <a:rPr lang="en-US" altLang="en-US" sz="2800" b="1" dirty="0">
                <a:cs typeface="Times New Roman" panose="02020603050405020304" pitchFamily="18" charset="0"/>
              </a:rPr>
              <a:t> and 2</a:t>
            </a:r>
            <a:r>
              <a:rPr lang="en-US" altLang="en-US" sz="2800" b="1" baseline="30000" dirty="0">
                <a:cs typeface="Times New Roman" panose="02020603050405020304" pitchFamily="18" charset="0"/>
              </a:rPr>
              <a:t>nd</a:t>
            </a:r>
            <a:r>
              <a:rPr lang="en-US" altLang="en-US" sz="2800" b="1" dirty="0">
                <a:cs typeface="Times New Roman" panose="02020603050405020304" pitchFamily="18" charset="0"/>
              </a:rPr>
              <a:t> stage of labor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altLang="en-US" sz="2800" b="1" dirty="0">
                <a:cs typeface="Times New Roman" panose="02020603050405020304" pitchFamily="18" charset="0"/>
              </a:rPr>
              <a:t>vascular disease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altLang="en-US" sz="2800" b="1" dirty="0">
                <a:cs typeface="Times New Roman" panose="02020603050405020304" pitchFamily="18" charset="0"/>
              </a:rPr>
              <a:t>Severe hepatic and renal impairment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altLang="en-US" sz="2800" b="1" dirty="0">
                <a:cs typeface="Times New Roman" panose="02020603050405020304" pitchFamily="18" charset="0"/>
              </a:rPr>
              <a:t>Severe hypertension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BD603-16F5-4773-ACAB-90DD9A97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98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1FB9A-DC9B-C44E-9AB8-5726C7549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PROSTAGLANDINS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3BDB3-6B6B-A348-8A80-972A9EC48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>
                <a:cs typeface="Times New Roman" panose="02020603050405020304" pitchFamily="18" charset="0"/>
              </a:rPr>
              <a:t>PGE2 –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Dinoprostone</a:t>
            </a:r>
            <a:endParaRPr lang="en-US" altLang="en-US" sz="3200" b="1" dirty="0">
              <a:cs typeface="Times New Roman" panose="02020603050405020304" pitchFamily="18" charset="0"/>
            </a:endParaRPr>
          </a:p>
          <a:p>
            <a:pPr lvl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Vaginal suppository/gel</a:t>
            </a:r>
          </a:p>
          <a:p>
            <a:pPr lvl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Extra- amniotic solution</a:t>
            </a:r>
          </a:p>
          <a:p>
            <a:pPr marL="457200" lvl="1" indent="0">
              <a:buNone/>
            </a:pPr>
            <a:endParaRPr lang="en-US" altLang="en-US" sz="3200" b="1" dirty="0">
              <a:solidFill>
                <a:srgbClr val="92D050"/>
              </a:solidFill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cs typeface="Times New Roman" panose="02020603050405020304" pitchFamily="18" charset="0"/>
              </a:rPr>
              <a:t>PGF2</a:t>
            </a:r>
            <a:r>
              <a:rPr lang="el-GR" altLang="en-US" sz="3200" b="1" dirty="0">
                <a:cs typeface="Times New Roman" panose="02020603050405020304" pitchFamily="18" charset="0"/>
              </a:rPr>
              <a:t>α</a:t>
            </a:r>
            <a:r>
              <a:rPr lang="en-US" altLang="en-US" sz="3200" b="1" dirty="0"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Dinoprost</a:t>
            </a:r>
            <a:r>
              <a:rPr lang="en-US" altLang="en-US" sz="3200" b="1" dirty="0"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Carboprost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Intra-amniotic injection</a:t>
            </a:r>
          </a:p>
          <a:p>
            <a:pPr marL="457200" lvl="1" indent="0">
              <a:buNone/>
            </a:pPr>
            <a:endParaRPr lang="en-US" altLang="en-US" sz="3200" b="1" dirty="0">
              <a:solidFill>
                <a:srgbClr val="92D050"/>
              </a:solidFill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cs typeface="Times New Roman" panose="02020603050405020304" pitchFamily="18" charset="0"/>
              </a:rPr>
              <a:t>Misoprostol (synthetic PGE1).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5A2E9-5329-455E-BF70-3987044B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37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36FB-60F1-5B42-96E6-1C0EA39C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Prostaglandins therapeutic uses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3D32E-B07D-5D4F-B71F-4C4970965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Induction of abortion in early &amp; late pregnancy (pathological)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</a:p>
          <a:p>
            <a:pPr>
              <a:lnSpc>
                <a:spcPct val="150000"/>
              </a:lnSpc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Induction of labor (fetal death in utero)</a:t>
            </a:r>
          </a:p>
          <a:p>
            <a:pPr>
              <a:lnSpc>
                <a:spcPct val="150000"/>
              </a:lnSpc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Postpartum hemorrhage.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EA10E-8680-4D7F-93CF-7B94D96B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00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80D96-E4C8-E249-B9D7-966D4B21C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Difference between PGs and Oxytocin: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1B7EB-C240-0A4B-A213-C34E1D211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PGs promote coordinated contraction of uterine smooth muscle not only at term (as with oxytocin), but</a:t>
            </a:r>
            <a:r>
              <a:rPr lang="en-US" altLang="en-US" b="1" dirty="0">
                <a:solidFill>
                  <a:srgbClr val="F434E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throughout pregnancy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PGs soften/relax the </a:t>
            </a:r>
            <a:r>
              <a:rPr lang="en-US" altLang="en-US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cervix</a:t>
            </a:r>
            <a:r>
              <a:rPr lang="en-US" altLang="en-US" b="1" dirty="0">
                <a:cs typeface="Times New Roman" panose="02020603050405020304" pitchFamily="18" charset="0"/>
              </a:rPr>
              <a:t>; whereas oxytocin does not</a:t>
            </a:r>
          </a:p>
          <a:p>
            <a:pPr algn="just">
              <a:lnSpc>
                <a:spcPct val="100000"/>
              </a:lnSpc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PGs have longer duration </a:t>
            </a:r>
            <a:r>
              <a:rPr lang="en-US" altLang="en-US" b="1" dirty="0">
                <a:cs typeface="Times New Roman" panose="02020603050405020304" pitchFamily="18" charset="0"/>
              </a:rPr>
              <a:t>of action than oxytocin.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48627-B1BF-40E1-BCA4-77A31C3BA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54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AC58-8D24-F64A-99A0-F6562DF16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Prostaglandins side effects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7E1A-2731-F44C-AB1F-782E81D3E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lnSpc>
                <a:spcPct val="150000"/>
              </a:lnSpc>
            </a:pPr>
            <a:r>
              <a:rPr lang="en-US" altLang="en-US" sz="3200" b="1" dirty="0">
                <a:cs typeface="Times New Roman" panose="02020603050405020304" pitchFamily="18" charset="0"/>
              </a:rPr>
              <a:t>Nausea , vomiting</a:t>
            </a:r>
          </a:p>
          <a:p>
            <a:pPr lvl="1">
              <a:lnSpc>
                <a:spcPct val="150000"/>
              </a:lnSpc>
            </a:pPr>
            <a:r>
              <a:rPr lang="en-US" altLang="en-US" sz="3200" b="1" dirty="0">
                <a:cs typeface="Times New Roman" panose="02020603050405020304" pitchFamily="18" charset="0"/>
              </a:rPr>
              <a:t>Abdominal pain</a:t>
            </a:r>
          </a:p>
          <a:p>
            <a:pPr lvl="1">
              <a:lnSpc>
                <a:spcPct val="150000"/>
              </a:lnSpc>
            </a:pPr>
            <a:r>
              <a:rPr lang="en-US" altLang="en-US" sz="3200" b="1" dirty="0">
                <a:cs typeface="Times New Roman" panose="02020603050405020304" pitchFamily="18" charset="0"/>
              </a:rPr>
              <a:t>Diarrhea</a:t>
            </a:r>
          </a:p>
          <a:p>
            <a:pPr lvl="1">
              <a:lnSpc>
                <a:spcPct val="150000"/>
              </a:lnSpc>
            </a:pPr>
            <a:r>
              <a:rPr lang="en-US" altLang="en-US" sz="3200" b="1" dirty="0">
                <a:cs typeface="Times New Roman" panose="02020603050405020304" pitchFamily="18" charset="0"/>
              </a:rPr>
              <a:t>Bronchospasm  (PGF2</a:t>
            </a:r>
            <a:r>
              <a:rPr lang="el-GR" altLang="en-US" sz="3200" b="1" dirty="0">
                <a:cs typeface="Times New Roman" panose="02020603050405020304" pitchFamily="18" charset="0"/>
              </a:rPr>
              <a:t>α</a:t>
            </a:r>
            <a:r>
              <a:rPr lang="en-US" altLang="en-US" sz="3200" b="1" dirty="0"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en-US" sz="3200" b="1" dirty="0">
                <a:cs typeface="Times New Roman" panose="02020603050405020304" pitchFamily="18" charset="0"/>
              </a:rPr>
              <a:t>Flushing (PGE2).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en-US" sz="3200" b="1" dirty="0">
                <a:cs typeface="Times New Roman" panose="02020603050405020304" pitchFamily="18" charset="0"/>
              </a:rPr>
              <a:t>   </a:t>
            </a:r>
            <a:r>
              <a:rPr lang="en-US" altLang="en-US" sz="3200" b="1" dirty="0"/>
              <a:t>	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F97AA-A95C-47E8-ADA8-C5832B3B6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54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3400A4-B77F-A843-BAD2-7128CCD9A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Prostaglandins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7E17D4-6DEE-0E43-B94F-2C4206C07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Contraindications:</a:t>
            </a:r>
          </a:p>
          <a:p>
            <a:pPr marL="0" indent="0">
              <a:buNone/>
            </a:pPr>
            <a:endParaRPr lang="en-US" altLang="en-US" b="1" u="sng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obstruction of delivery</a:t>
            </a:r>
          </a:p>
          <a:p>
            <a:pPr lvl="1">
              <a:lnSpc>
                <a:spcPct val="10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Fetal distress</a:t>
            </a:r>
          </a:p>
          <a:p>
            <a:pPr lvl="1">
              <a:lnSpc>
                <a:spcPct val="10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Predisposition to uterine rupture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C75F09-140D-5B49-ADAF-C4028878B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Precautions:</a:t>
            </a:r>
          </a:p>
          <a:p>
            <a:pPr marL="0" indent="0">
              <a:buNone/>
            </a:pPr>
            <a:endParaRPr lang="en-US" altLang="en-US" b="1" u="sng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Asthma</a:t>
            </a:r>
          </a:p>
          <a:p>
            <a:pPr lvl="1">
              <a:lnSpc>
                <a:spcPct val="10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pregnancy</a:t>
            </a:r>
          </a:p>
          <a:p>
            <a:pPr lvl="1">
              <a:lnSpc>
                <a:spcPct val="10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Glaucoma</a:t>
            </a:r>
          </a:p>
          <a:p>
            <a:pPr lvl="1">
              <a:lnSpc>
                <a:spcPct val="10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Uterine rupture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1428C-C2C4-46E5-9027-6A7B08A14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91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AC268F-4CA2-5340-A923-8C35923A8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365125"/>
            <a:ext cx="11887200" cy="1325563"/>
          </a:xfrm>
        </p:spPr>
        <p:txBody>
          <a:bodyPr/>
          <a:lstStyle/>
          <a:p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Difference between Oxytocin and Prostaglandins</a:t>
            </a:r>
            <a:endParaRPr lang="en-US" dirty="0">
              <a:latin typeface="+mn-lt"/>
            </a:endParaRPr>
          </a:p>
        </p:txBody>
      </p:sp>
      <p:graphicFrame>
        <p:nvGraphicFramePr>
          <p:cNvPr id="6" name="Group 58">
            <a:extLst>
              <a:ext uri="{FF2B5EF4-FFF2-40B4-BE49-F238E27FC236}">
                <a16:creationId xmlns:a16="http://schemas.microsoft.com/office/drawing/2014/main" id="{B3DC39F4-0900-3046-8B37-51A16BBABD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305204"/>
              </p:ext>
            </p:extLst>
          </p:nvPr>
        </p:nvGraphicFramePr>
        <p:xfrm>
          <a:off x="817419" y="1904206"/>
          <a:ext cx="10390908" cy="3049588"/>
        </p:xfrm>
        <a:graphic>
          <a:graphicData uri="http://schemas.openxmlformats.org/drawingml/2006/table">
            <a:tbl>
              <a:tblPr rtl="1"/>
              <a:tblGrid>
                <a:gridCol w="3463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6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0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Prostaglandins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Oxytocin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Character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04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Contraction through out pregnancy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Only at term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Contraction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74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soften the cervix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Does not soften the cervix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Cervix 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378BE2-40D3-4CAE-8947-589296A9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8479-676B-5448-90D8-5E72ECB2D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Difference (cont’d)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Group 49">
            <a:extLst>
              <a:ext uri="{FF2B5EF4-FFF2-40B4-BE49-F238E27FC236}">
                <a16:creationId xmlns:a16="http://schemas.microsoft.com/office/drawing/2014/main" id="{D2EB7DA1-CA2E-0D4D-8BB7-4CEBCD0E3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259622"/>
              </p:ext>
            </p:extLst>
          </p:nvPr>
        </p:nvGraphicFramePr>
        <p:xfrm>
          <a:off x="997527" y="1537855"/>
          <a:ext cx="10515598" cy="4630738"/>
        </p:xfrm>
        <a:graphic>
          <a:graphicData uri="http://schemas.openxmlformats.org/drawingml/2006/table">
            <a:tbl>
              <a:tblPr rtl="1"/>
              <a:tblGrid>
                <a:gridCol w="3849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3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2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Prostaglandins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Oxytocin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Character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Longer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Shorter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Duration of action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Induce abortion in 2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nd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trimester of pregnancy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Used as vaginal suppository for induction of labor.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Induce and augment labor &amp; post partum hemorrhage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Uses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B1630-0D07-4BB5-8136-060015BB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15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2878F-0244-0342-BC02-427A1BAD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3" y="365125"/>
            <a:ext cx="11402290" cy="1325563"/>
          </a:xfrm>
        </p:spPr>
        <p:txBody>
          <a:bodyPr/>
          <a:lstStyle/>
          <a:p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DRUGS  PRODUCING UTERINE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CONTRACTIONS (Oxytocic Drugs 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8BE47-6177-9741-A003-E350F044F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423"/>
            <a:ext cx="10515600" cy="5167312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altLang="en-US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20000"/>
              </a:lnSpc>
              <a:buFontTx/>
              <a:buAutoNum type="arabicPeriod"/>
            </a:pPr>
            <a:r>
              <a:rPr lang="en-US" altLang="en-US" sz="31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OXYTOCIN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lphaLcParenR"/>
            </a:pP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Syntocinon</a:t>
            </a:r>
            <a:endParaRPr lang="en-US" altLang="en-US" sz="2800" b="1" dirty="0">
              <a:latin typeface="+mj-lt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20000"/>
              </a:lnSpc>
              <a:buNone/>
            </a:pPr>
            <a:endParaRPr lang="en-US" altLang="en-US" b="1" dirty="0">
              <a:latin typeface="+mj-lt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20000"/>
              </a:lnSpc>
              <a:buFontTx/>
              <a:buAutoNum type="arabicPeriod" startAt="2"/>
            </a:pPr>
            <a:r>
              <a:rPr lang="en-US" altLang="en-US" sz="31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ERGOT ALKALOIDS</a:t>
            </a:r>
          </a:p>
          <a:p>
            <a:pPr marL="1066800" lvl="1" indent="-609600">
              <a:lnSpc>
                <a:spcPct val="120000"/>
              </a:lnSpc>
              <a:buFont typeface="+mj-lt"/>
              <a:buAutoNum type="alphaLcParenR"/>
            </a:pP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Ergometrine (Ergonovine)</a:t>
            </a:r>
          </a:p>
          <a:p>
            <a:pPr marL="1066800" lvl="1" indent="-609600">
              <a:lnSpc>
                <a:spcPct val="120000"/>
              </a:lnSpc>
              <a:buFont typeface="+mj-lt"/>
              <a:buAutoNum type="alphaLcParenR"/>
            </a:pP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Methyl ergometrine (methyl ergonovine)</a:t>
            </a:r>
          </a:p>
          <a:p>
            <a:pPr marL="609600" indent="-609600">
              <a:lnSpc>
                <a:spcPct val="120000"/>
              </a:lnSpc>
            </a:pPr>
            <a:endParaRPr lang="en-US" altLang="en-US" b="1" dirty="0">
              <a:latin typeface="+mj-lt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20000"/>
              </a:lnSpc>
              <a:buFontTx/>
              <a:buAutoNum type="arabicPeriod" startAt="3"/>
            </a:pPr>
            <a:r>
              <a:rPr lang="en-US" altLang="en-US" sz="31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PROSTAGLANDINS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lphaLcParenR"/>
            </a:pP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PGE2 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lphaLcParenR"/>
            </a:pP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PGF2</a:t>
            </a:r>
            <a:r>
              <a:rPr lang="el-GR" altLang="en-US" sz="2800" b="1" dirty="0">
                <a:latin typeface="+mj-lt"/>
                <a:cs typeface="Times New Roman" panose="02020603050405020304" pitchFamily="18" charset="0"/>
              </a:rPr>
              <a:t>α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lphaLcParenR"/>
            </a:pP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PGE1 (misoprostol).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7CE12-A6CE-4C73-8249-16C2B4D3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04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738A-44E2-DD48-8557-877AF3648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Difference b/w Oxytocin and Ergometrine</a:t>
            </a:r>
            <a:endParaRPr lang="en-US" dirty="0">
              <a:latin typeface="+mn-lt"/>
            </a:endParaRPr>
          </a:p>
        </p:txBody>
      </p:sp>
      <p:graphicFrame>
        <p:nvGraphicFramePr>
          <p:cNvPr id="3" name="Group 69">
            <a:extLst>
              <a:ext uri="{FF2B5EF4-FFF2-40B4-BE49-F238E27FC236}">
                <a16:creationId xmlns:a16="http://schemas.microsoft.com/office/drawing/2014/main" id="{1FCA4B08-6EED-B84F-B69C-5765BEF386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399680"/>
              </p:ext>
            </p:extLst>
          </p:nvPr>
        </p:nvGraphicFramePr>
        <p:xfrm>
          <a:off x="838198" y="1543049"/>
          <a:ext cx="10515600" cy="4949826"/>
        </p:xfrm>
        <a:graphic>
          <a:graphicData uri="http://schemas.openxmlformats.org/drawingml/2006/table">
            <a:tbl>
              <a:tblPr rtl="1"/>
              <a:tblGrid>
                <a:gridCol w="3965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0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86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Ergometrine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Oxytocin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Character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44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Tetanic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contraction ; doesn't resemble normal physiological contractions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Resembles normal physiological contractions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Contractions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759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Only in postpartum hemorrhage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 induce &amp; augment labor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Post partum hemorrhage 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Uses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9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Moderate onset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Long duration of action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Rapid onset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Shorter duration of action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Onset  and Duration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5B1A6-21E0-4242-9B47-28785B57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46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90AD4-E599-8348-85BC-194F0577E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7270"/>
            <a:ext cx="10515600" cy="1325563"/>
          </a:xfrm>
        </p:spPr>
        <p:txBody>
          <a:bodyPr/>
          <a:lstStyle/>
          <a:p>
            <a:pPr algn="ctr"/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UTERINE RELAXANTS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157955-25A9-465F-891A-3C9576F3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95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11A2BB-3C34-2F42-8B51-6B3F1658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DRUGS PRODUCING UTERINE RELAXATION  (Tocolytic Drugs )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B6089-4CD2-D244-95AA-2A8A2BB32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Action and Uses: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alt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lvl="1">
              <a:buNone/>
            </a:pPr>
            <a:r>
              <a:rPr lang="en-US" altLang="en-US" sz="2800" b="1" dirty="0">
                <a:cs typeface="Times New Roman" panose="02020603050405020304" pitchFamily="18" charset="0"/>
              </a:rPr>
              <a:t>Relax the uterus and arrest threatened abortion or delay premature labor.</a:t>
            </a:r>
          </a:p>
          <a:p>
            <a:pPr lvl="1">
              <a:buNone/>
            </a:pPr>
            <a:endParaRPr lang="en-US" sz="2800" dirty="0"/>
          </a:p>
          <a:p>
            <a:pPr lvl="1">
              <a:buNone/>
            </a:pPr>
            <a:endParaRPr lang="en-US" sz="2800" dirty="0"/>
          </a:p>
          <a:p>
            <a:r>
              <a:rPr lang="el-GR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-Adrenoceptor agonists**</a:t>
            </a:r>
          </a:p>
          <a:p>
            <a:pPr lvl="1"/>
            <a:r>
              <a:rPr lang="en-US" altLang="en-US" b="1" dirty="0">
                <a:cs typeface="Times New Roman" panose="02020603050405020304" pitchFamily="18" charset="0"/>
              </a:rPr>
              <a:t>Ritodrine, </a:t>
            </a:r>
            <a:r>
              <a:rPr lang="en-US" altLang="en-US" b="1" dirty="0" err="1">
                <a:cs typeface="Times New Roman" panose="02020603050405020304" pitchFamily="18" charset="0"/>
              </a:rPr>
              <a:t>i.v.</a:t>
            </a:r>
            <a:r>
              <a:rPr lang="en-US" altLang="en-US" b="1" dirty="0">
                <a:cs typeface="Times New Roman" panose="02020603050405020304" pitchFamily="18" charset="0"/>
              </a:rPr>
              <a:t> drip</a:t>
            </a:r>
          </a:p>
          <a:p>
            <a:pPr lvl="1"/>
            <a:r>
              <a:rPr lang="en-US" altLang="en-US" b="1" dirty="0">
                <a:cs typeface="Times New Roman" panose="02020603050405020304" pitchFamily="18" charset="0"/>
              </a:rPr>
              <a:t>Selective </a:t>
            </a:r>
            <a:r>
              <a:rPr lang="el-GR" altLang="en-US" b="1" dirty="0">
                <a:cs typeface="Times New Roman" panose="02020603050405020304" pitchFamily="18" charset="0"/>
              </a:rPr>
              <a:t>β</a:t>
            </a:r>
            <a:r>
              <a:rPr lang="en-US" altLang="en-US" b="1" baseline="-25000" dirty="0"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cs typeface="Times New Roman" panose="02020603050405020304" pitchFamily="18" charset="0"/>
              </a:rPr>
              <a:t> receptor agonist used specifically as a uterine relaxant.</a:t>
            </a:r>
            <a:endParaRPr lang="el-GR" altLang="en-US" b="1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53C6F3-2C90-4A84-9700-08A690037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3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CFAFA-394A-BE40-8591-F7230BE9C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b="1" dirty="0">
                <a:latin typeface="+mn-lt"/>
                <a:cs typeface="Times New Roman" panose="02020603050405020304" pitchFamily="18" charset="0"/>
              </a:rPr>
              <a:t>β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- adrenoceptor agonists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117A0-5B93-034C-A38A-CD5192779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altLang="en-US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altLang="en-US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Mechanism of action</a:t>
            </a:r>
          </a:p>
          <a:p>
            <a:pPr marL="0" indent="0" algn="just">
              <a:buNone/>
            </a:pPr>
            <a:endParaRPr lang="en-US" altLang="en-US" b="1" dirty="0">
              <a:solidFill>
                <a:srgbClr val="F434E2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Bind to </a:t>
            </a:r>
            <a:r>
              <a:rPr lang="el-GR" altLang="en-US" b="1" dirty="0">
                <a:cs typeface="Times New Roman" panose="02020603050405020304" pitchFamily="18" charset="0"/>
              </a:rPr>
              <a:t>β</a:t>
            </a:r>
            <a:r>
              <a:rPr lang="en-US" altLang="en-US" b="1" dirty="0">
                <a:cs typeface="Times New Roman" panose="02020603050405020304" pitchFamily="18" charset="0"/>
              </a:rPr>
              <a:t>-adrenoceptors , 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activate enzyme Adenylate cyclase</a:t>
            </a:r>
            <a:r>
              <a:rPr lang="en-US" altLang="en-US" b="1" dirty="0">
                <a:cs typeface="Times New Roman" panose="02020603050405020304" pitchFamily="18" charset="0"/>
              </a:rPr>
              <a:t>, increase in the level of cAMP reducing intracellular  calcium level.</a:t>
            </a:r>
            <a:endParaRPr lang="el-GR" altLang="en-US" b="1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283C0-A45F-43E8-B4E2-92FADCAF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01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50A56-DE24-4B4E-89FD-65E7CBAAF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b="1" dirty="0">
                <a:latin typeface="+mn-lt"/>
                <a:cs typeface="Times New Roman" panose="02020603050405020304" pitchFamily="18" charset="0"/>
              </a:rPr>
              <a:t>β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- adrenoceptor agonists </a:t>
            </a:r>
            <a:r>
              <a:rPr lang="en-US" alt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Side Effects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70EFD-7BB7-084F-B1F0-B0E1E0B88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cs typeface="Times New Roman" pitchFamily="18" charset="0"/>
              </a:rPr>
              <a:t>Tremor</a:t>
            </a:r>
          </a:p>
          <a:p>
            <a:pPr>
              <a:defRPr/>
            </a:pPr>
            <a:r>
              <a:rPr lang="en-US" altLang="en-US" b="1" dirty="0">
                <a:cs typeface="Times New Roman" pitchFamily="18" charset="0"/>
              </a:rPr>
              <a:t>Nausea , vomiting</a:t>
            </a:r>
          </a:p>
          <a:p>
            <a:pPr>
              <a:defRPr/>
            </a:pPr>
            <a:r>
              <a:rPr lang="en-US" altLang="en-US" b="1" dirty="0">
                <a:cs typeface="Times New Roman" pitchFamily="18" charset="0"/>
              </a:rPr>
              <a:t>Flushing</a:t>
            </a:r>
          </a:p>
          <a:p>
            <a:pPr>
              <a:defRPr/>
            </a:pPr>
            <a:r>
              <a:rPr lang="en-US" altLang="en-US" b="1" dirty="0">
                <a:cs typeface="Times New Roman" pitchFamily="18" charset="0"/>
              </a:rPr>
              <a:t>Sweating </a:t>
            </a:r>
          </a:p>
          <a:p>
            <a:pPr>
              <a:defRPr/>
            </a:pPr>
            <a:r>
              <a:rPr lang="en-US" altLang="en-US" b="1" dirty="0">
                <a:cs typeface="Times New Roman" pitchFamily="18" charset="0"/>
              </a:rPr>
              <a:t>Tachycardia (high dose)</a:t>
            </a:r>
          </a:p>
          <a:p>
            <a:pPr>
              <a:defRPr/>
            </a:pPr>
            <a:r>
              <a:rPr lang="en-US" altLang="en-US" b="1" dirty="0">
                <a:cs typeface="Times New Roman" pitchFamily="18" charset="0"/>
              </a:rPr>
              <a:t>Hypotension</a:t>
            </a:r>
          </a:p>
          <a:p>
            <a:pPr>
              <a:defRPr/>
            </a:pPr>
            <a:r>
              <a:rPr lang="en-US" altLang="en-US" b="1" dirty="0">
                <a:cs typeface="Times New Roman" pitchFamily="18" charset="0"/>
              </a:rPr>
              <a:t>Hyperglycemia</a:t>
            </a:r>
          </a:p>
          <a:p>
            <a:pPr>
              <a:defRPr/>
            </a:pPr>
            <a:r>
              <a:rPr lang="en-US" altLang="en-US" b="1" dirty="0">
                <a:cs typeface="Times New Roman" pitchFamily="18" charset="0"/>
              </a:rPr>
              <a:t>Hypokalemia.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DC51D-5325-43D7-B7CA-A8CDC2D6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80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CFCD3-2116-274E-B69F-C162283B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CALCIUM CHANNEL BLOCKERS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4CAEC-F287-BB46-BFBE-555398542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cs typeface="Times New Roman" panose="02020603050405020304" pitchFamily="18" charset="0"/>
              </a:rPr>
              <a:t>Nifedipine</a:t>
            </a:r>
          </a:p>
          <a:p>
            <a:endParaRPr lang="en-US" b="1" dirty="0">
              <a:cs typeface="Times New Roman" panose="02020603050405020304" pitchFamily="18" charset="0"/>
            </a:endParaRPr>
          </a:p>
          <a:p>
            <a:r>
              <a:rPr lang="en-US" altLang="en-US" b="1" dirty="0">
                <a:cs typeface="Times New Roman" panose="02020603050405020304" pitchFamily="18" charset="0"/>
              </a:rPr>
              <a:t>Causes relaxation of myometrium</a:t>
            </a:r>
          </a:p>
          <a:p>
            <a:endParaRPr lang="en-US" altLang="en-US" b="1" dirty="0">
              <a:cs typeface="Times New Roman" panose="02020603050405020304" pitchFamily="18" charset="0"/>
            </a:endParaRPr>
          </a:p>
          <a:p>
            <a:r>
              <a:rPr lang="en-US" altLang="en-US" b="1" dirty="0">
                <a:cs typeface="Times New Roman" panose="02020603050405020304" pitchFamily="18" charset="0"/>
              </a:rPr>
              <a:t>Markedly inhibits the amplitude of spontaneous and oxytocin-induced contractions.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52641-72B0-45CD-B539-5764F303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17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BB440-B3F3-F142-ACC2-FCD9CB2D3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CALCIUM CHANNEL BLOCKERS </a:t>
            </a:r>
            <a:r>
              <a:rPr lang="en-US" alt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Side effects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58D25-E9D5-8C4D-B2B1-1F5D169B1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cs typeface="Times New Roman" panose="02020603050405020304" pitchFamily="18" charset="0"/>
              </a:rPr>
              <a:t>Headache, dizziness</a:t>
            </a:r>
          </a:p>
          <a:p>
            <a:r>
              <a:rPr lang="en-US" altLang="en-US" b="1" dirty="0">
                <a:cs typeface="Times New Roman" panose="02020603050405020304" pitchFamily="18" charset="0"/>
              </a:rPr>
              <a:t>Hypotension </a:t>
            </a:r>
          </a:p>
          <a:p>
            <a:r>
              <a:rPr lang="en-US" altLang="en-US" b="1" dirty="0">
                <a:cs typeface="Times New Roman" panose="02020603050405020304" pitchFamily="18" charset="0"/>
              </a:rPr>
              <a:t>Flushing</a:t>
            </a:r>
          </a:p>
          <a:p>
            <a:r>
              <a:rPr lang="en-US" altLang="en-US" b="1" dirty="0">
                <a:cs typeface="Times New Roman" panose="02020603050405020304" pitchFamily="18" charset="0"/>
              </a:rPr>
              <a:t>Constipation</a:t>
            </a:r>
          </a:p>
          <a:p>
            <a:r>
              <a:rPr lang="en-US" altLang="en-US" b="1" dirty="0">
                <a:cs typeface="Times New Roman" panose="02020603050405020304" pitchFamily="18" charset="0"/>
              </a:rPr>
              <a:t>Ankle edema</a:t>
            </a:r>
          </a:p>
          <a:p>
            <a:r>
              <a:rPr lang="en-US" altLang="en-US" b="1" dirty="0">
                <a:cs typeface="Times New Roman" panose="02020603050405020304" pitchFamily="18" charset="0"/>
              </a:rPr>
              <a:t>Coughing</a:t>
            </a:r>
          </a:p>
          <a:p>
            <a:r>
              <a:rPr lang="en-US" altLang="en-US" b="1" dirty="0">
                <a:cs typeface="Times New Roman" panose="02020603050405020304" pitchFamily="18" charset="0"/>
              </a:rPr>
              <a:t>Wheezing</a:t>
            </a:r>
          </a:p>
          <a:p>
            <a:r>
              <a:rPr lang="en-US" altLang="en-US" b="1" dirty="0">
                <a:cs typeface="Times New Roman" panose="02020603050405020304" pitchFamily="18" charset="0"/>
              </a:rPr>
              <a:t>Tachycardia.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01307-3409-4F3F-B526-F95D8A0C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590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5ABAA-6DCA-094B-81D9-C79790831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+mn-lt"/>
              </a:rPr>
              <a:t>Atosiban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F4185-C76C-FB41-A08A-A603D5971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/>
              <a:t>New tocolytic agent </a:t>
            </a:r>
          </a:p>
          <a:p>
            <a:pPr>
              <a:defRPr/>
            </a:pPr>
            <a:endParaRPr lang="en-US" altLang="en-US" b="1" dirty="0"/>
          </a:p>
          <a:p>
            <a:pPr>
              <a:defRPr/>
            </a:pPr>
            <a:r>
              <a:rPr lang="en-US" altLang="en-US" b="1" dirty="0"/>
              <a:t>Compete with oxytocin at its receptors on the  uterus.</a:t>
            </a:r>
          </a:p>
          <a:p>
            <a:pPr>
              <a:defRPr/>
            </a:pPr>
            <a:endParaRPr lang="en-US" altLang="en-US" b="1" dirty="0"/>
          </a:p>
          <a:p>
            <a:pPr>
              <a:defRPr/>
            </a:pPr>
            <a:r>
              <a:rPr lang="en-US" altLang="en-US" b="1" dirty="0"/>
              <a:t>Given by IV infusion for 48 </a:t>
            </a:r>
            <a:r>
              <a:rPr lang="en-US" altLang="en-US" b="1" dirty="0" err="1"/>
              <a:t>hrs</a:t>
            </a:r>
            <a:endParaRPr lang="en-US" alt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0E05C-3755-44AB-8DFC-05ACF719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5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439EB-1E14-4A85-AE2B-C6D57F0E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67B4-13CC-41C6-B05A-05C759E54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510" y="3171217"/>
            <a:ext cx="7657289" cy="3005746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Thank</a:t>
            </a:r>
            <a:r>
              <a:rPr lang="en-US" dirty="0"/>
              <a:t> 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8AF35-318B-4EE9-95C2-DB069D0F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29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EB9B4480-A437-3F40-B9BF-9F6BD2824D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628552"/>
              </p:ext>
            </p:extLst>
          </p:nvPr>
        </p:nvGraphicFramePr>
        <p:xfrm>
          <a:off x="1572491" y="583406"/>
          <a:ext cx="8153400" cy="569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Document" r:id="rId4" imgW="5397500" imgH="5130800" progId="Word.Document.8">
                  <p:embed/>
                </p:oleObj>
              </mc:Choice>
              <mc:Fallback>
                <p:oleObj name="Document" r:id="rId4" imgW="5397500" imgH="5130800" progId="Word.Document.8">
                  <p:embed/>
                  <p:pic>
                    <p:nvPicPr>
                      <p:cNvPr id="21507" name="Object 2">
                        <a:extLst>
                          <a:ext uri="{FF2B5EF4-FFF2-40B4-BE49-F238E27FC236}">
                            <a16:creationId xmlns:a16="http://schemas.microsoft.com/office/drawing/2014/main" id="{E959E597-F71A-274E-8F0A-E8A882D1F4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2491" y="583406"/>
                        <a:ext cx="8153400" cy="569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8C9E4C-6835-4295-93A0-C715466D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18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ADEC6E5-0B41-5440-864F-0CED37A36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407" y="0"/>
            <a:ext cx="792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7F14DC-95BC-4018-A122-14A86F91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7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FC08-A8AF-FF40-A427-D42AAFFD0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Role of oxytocin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5C3E1-5E74-D641-AA1A-71916E8DD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4000" b="1" u="sng" dirty="0">
                <a:solidFill>
                  <a:srgbClr val="FF0000"/>
                </a:solidFill>
              </a:rPr>
              <a:t>Uterus</a:t>
            </a:r>
          </a:p>
          <a:p>
            <a:pPr>
              <a:buNone/>
            </a:pPr>
            <a:endParaRPr lang="en-US" altLang="en-US" sz="4000" b="1" u="sng" dirty="0">
              <a:solidFill>
                <a:srgbClr val="FF0000"/>
              </a:solidFill>
            </a:endParaRPr>
          </a:p>
          <a:p>
            <a:pPr algn="just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Stimulates both the 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frequency and force </a:t>
            </a:r>
            <a:r>
              <a:rPr lang="en-US" altLang="en-US" b="1" dirty="0">
                <a:cs typeface="Times New Roman" panose="02020603050405020304" pitchFamily="18" charset="0"/>
              </a:rPr>
              <a:t>of uterine contractility particularly of the 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fundus</a:t>
            </a:r>
            <a:r>
              <a:rPr lang="en-US" altLang="en-US" b="1" dirty="0">
                <a:solidFill>
                  <a:srgbClr val="F434E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 segment of the uterus.</a:t>
            </a:r>
          </a:p>
          <a:p>
            <a:pPr algn="just">
              <a:buNone/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algn="just"/>
            <a:r>
              <a:rPr lang="en-US" altLang="en-US" b="1" dirty="0">
                <a:cs typeface="Times New Roman" panose="02020603050405020304" pitchFamily="18" charset="0"/>
              </a:rPr>
              <a:t>These  contractions resemble the normal physiological contractions of uterus 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(contractions followed by relaxation)</a:t>
            </a:r>
            <a:r>
              <a:rPr lang="en-US" altLang="en-US" b="1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10B53-E9DF-46D5-BF67-F0F386F09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3E9F6C5-1A27-47AB-B4A8-2F00BB0C9E6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0518" y="5597525"/>
              <a:ext cx="2776537" cy="75882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3E9F6C5-1A27-47AB-B4A8-2F00BB0C9E6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1161" y="5588319"/>
                <a:ext cx="2795251" cy="7772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129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2E927-83AB-F747-A5C7-5B02ABCA3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Role of oxytocin (cont.)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72A15-1004-E941-83E5-C8D3FF206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61451" cy="4351338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Immature uterus </a:t>
            </a:r>
            <a:r>
              <a:rPr lang="en-US" altLang="en-US" b="1" dirty="0">
                <a:cs typeface="Times New Roman" panose="02020603050405020304" pitchFamily="18" charset="0"/>
              </a:rPr>
              <a:t>is resistant to oxytocin</a:t>
            </a:r>
          </a:p>
          <a:p>
            <a:pPr>
              <a:buNone/>
            </a:pPr>
            <a:endParaRPr lang="en-US" altLang="en-US" b="1" dirty="0">
              <a:cs typeface="Times New Roman" panose="02020603050405020304" pitchFamily="18" charset="0"/>
            </a:endParaRPr>
          </a:p>
          <a:p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Contract uterine smooth muscle only at term</a:t>
            </a:r>
          </a:p>
          <a:p>
            <a:pPr>
              <a:buNone/>
            </a:pPr>
            <a:endParaRPr lang="en-US" altLang="en-US" b="1" dirty="0">
              <a:cs typeface="Times New Roman" panose="02020603050405020304" pitchFamily="18" charset="0"/>
            </a:endParaRPr>
          </a:p>
          <a:p>
            <a:r>
              <a:rPr lang="en-US" altLang="en-US" b="1" dirty="0">
                <a:cs typeface="Times New Roman" panose="02020603050405020304" pitchFamily="18" charset="0"/>
              </a:rPr>
              <a:t>Sensitivity increases to 8 folds in last 9 weeks and 30 times in early labor</a:t>
            </a:r>
            <a:endParaRPr lang="en-US" altLang="en-US" b="1" dirty="0"/>
          </a:p>
          <a:p>
            <a:pPr>
              <a:buNone/>
            </a:pPr>
            <a:endParaRPr lang="en-US" altLang="en-US" b="1" dirty="0"/>
          </a:p>
          <a:p>
            <a:r>
              <a:rPr lang="en-US" altLang="en-US" b="1" dirty="0">
                <a:cs typeface="Times New Roman" panose="02020603050405020304" pitchFamily="18" charset="0"/>
              </a:rPr>
              <a:t>Clinically oxytocin is given only when uterine 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cervix is soft and dilated.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27687-B1F0-4676-B2A1-95F874F5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2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F8332-E014-1A4C-8FA5-45FCFF2DE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Role of oxytocin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43439-1F7F-6D44-80AC-F3CE27B0C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19509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u="sng" dirty="0">
                <a:solidFill>
                  <a:srgbClr val="FF0000"/>
                </a:solidFill>
              </a:rPr>
              <a:t>Myo-epithelial cells</a:t>
            </a:r>
          </a:p>
          <a:p>
            <a:pPr marL="0" indent="0">
              <a:buNone/>
            </a:pPr>
            <a:endParaRPr lang="en-US" b="1" u="sng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b="1" dirty="0"/>
              <a:t>Oxytocin contracts myoepithelial cells surrounding mammary alveoli in the breast &amp; leads to </a:t>
            </a:r>
            <a:r>
              <a:rPr lang="en-US" altLang="en-US" b="1" dirty="0">
                <a:solidFill>
                  <a:srgbClr val="FF0000"/>
                </a:solidFill>
              </a:rPr>
              <a:t>milk ejection</a:t>
            </a:r>
            <a:r>
              <a:rPr lang="en-US" altLang="en-US" dirty="0"/>
              <a:t>.</a:t>
            </a:r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83440-F122-4AA7-A4BE-D2A76892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5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DE2D7-8674-1B4A-828D-72B28415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Pharmacokinetics of oxytocin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F22D6-5E4D-4B43-83A3-7F0B483BD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Absorption, Metabolism and Excretion</a:t>
            </a:r>
          </a:p>
          <a:p>
            <a:pPr>
              <a:buNone/>
            </a:pPr>
            <a:endParaRPr lang="en-US" altLang="en-US" sz="1600" b="1" u="sng" dirty="0">
              <a:solidFill>
                <a:schemeClr val="hlink"/>
              </a:solidFill>
              <a:cs typeface="Times New Roman" panose="02020603050405020304" pitchFamily="18" charset="0"/>
            </a:endParaRPr>
          </a:p>
          <a:p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Not effective orally </a:t>
            </a:r>
            <a:r>
              <a:rPr lang="en-US" altLang="en-US" b="1" dirty="0">
                <a:cs typeface="Times New Roman" panose="02020603050405020304" pitchFamily="18" charset="0"/>
              </a:rPr>
              <a:t>(destroyed in GIT)</a:t>
            </a:r>
          </a:p>
          <a:p>
            <a:r>
              <a:rPr lang="en-US" altLang="en-US" b="1" dirty="0">
                <a:cs typeface="Times New Roman" panose="02020603050405020304" pitchFamily="18" charset="0"/>
              </a:rPr>
              <a:t>Administered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i.v.</a:t>
            </a:r>
            <a:r>
              <a:rPr lang="en-US" altLang="en-US" b="1" dirty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(augment labor)</a:t>
            </a:r>
          </a:p>
          <a:p>
            <a:r>
              <a:rPr lang="en-US" altLang="en-US" b="1" dirty="0">
                <a:cs typeface="Times New Roman" panose="02020603050405020304" pitchFamily="18" charset="0"/>
              </a:rPr>
              <a:t>Also as 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nasal spray </a:t>
            </a:r>
            <a:r>
              <a:rPr lang="en-US" altLang="en-US" b="1" dirty="0">
                <a:cs typeface="Times New Roman" panose="02020603050405020304" pitchFamily="18" charset="0"/>
              </a:rPr>
              <a:t>(impaired milk ejection)</a:t>
            </a:r>
          </a:p>
          <a:p>
            <a:r>
              <a:rPr lang="en-US" altLang="en-US" b="1" dirty="0">
                <a:cs typeface="Times New Roman" panose="02020603050405020304" pitchFamily="18" charset="0"/>
              </a:rPr>
              <a:t>Not bound to plasma proteins</a:t>
            </a:r>
          </a:p>
          <a:p>
            <a:r>
              <a:rPr lang="en-US" altLang="en-US" b="1" dirty="0">
                <a:cs typeface="Times New Roman" panose="02020603050405020304" pitchFamily="18" charset="0"/>
              </a:rPr>
              <a:t>Eliminated by liver &amp; kidneys</a:t>
            </a:r>
          </a:p>
          <a:p>
            <a:r>
              <a:rPr lang="en-US" altLang="en-US" b="1" dirty="0">
                <a:cs typeface="Times New Roman" panose="02020603050405020304" pitchFamily="18" charset="0"/>
              </a:rPr>
              <a:t>Half life = 5 minutes.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FAB2A-60B1-4EDD-955F-8CE0EFE8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285C-73B6-B74E-B191-CB68CA0D8A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85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4965</TotalTime>
  <Words>1308</Words>
  <Application>Microsoft Office PowerPoint</Application>
  <PresentationFormat>Widescreen</PresentationFormat>
  <Paragraphs>342</Paragraphs>
  <Slides>38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Office Theme</vt:lpstr>
      <vt:lpstr>Document</vt:lpstr>
      <vt:lpstr>Tocolytics and Oxytocin</vt:lpstr>
      <vt:lpstr>Objectives</vt:lpstr>
      <vt:lpstr>DRUGS  PRODUCING UTERINE CONTRACTIONS (Oxytocic Drugs )</vt:lpstr>
      <vt:lpstr>PowerPoint Presentation</vt:lpstr>
      <vt:lpstr>PowerPoint Presentation</vt:lpstr>
      <vt:lpstr>Role of oxytocin</vt:lpstr>
      <vt:lpstr>Role of oxytocin (cont.)</vt:lpstr>
      <vt:lpstr>Role of oxytocin</vt:lpstr>
      <vt:lpstr>Pharmacokinetics of oxytocin</vt:lpstr>
      <vt:lpstr>Mechanism of action</vt:lpstr>
      <vt:lpstr>PowerPoint Presentation</vt:lpstr>
      <vt:lpstr>Therapeutic  Uses of Oxytocin</vt:lpstr>
      <vt:lpstr>Therapeutic  Uses of Oxytocin</vt:lpstr>
      <vt:lpstr>Oxytocin Side Effects</vt:lpstr>
      <vt:lpstr>Oxytocin Contraindications</vt:lpstr>
      <vt:lpstr>Oxytocin Precautions</vt:lpstr>
      <vt:lpstr>Ergot Alkaloids</vt:lpstr>
      <vt:lpstr>Effects on the Uterus</vt:lpstr>
      <vt:lpstr>Ergot alkaloids (pharmacokinetics)</vt:lpstr>
      <vt:lpstr>Clinical uses</vt:lpstr>
      <vt:lpstr>Ergot alkaloids Side effects</vt:lpstr>
      <vt:lpstr>Ergot Contraindications:</vt:lpstr>
      <vt:lpstr>PROSTAGLANDINS</vt:lpstr>
      <vt:lpstr>Prostaglandins therapeutic uses</vt:lpstr>
      <vt:lpstr>Difference between PGs and Oxytocin:</vt:lpstr>
      <vt:lpstr>Prostaglandins side effects</vt:lpstr>
      <vt:lpstr>Prostaglandins</vt:lpstr>
      <vt:lpstr>Difference between Oxytocin and Prostaglandins</vt:lpstr>
      <vt:lpstr>Difference (cont’d)</vt:lpstr>
      <vt:lpstr>Difference b/w Oxytocin and Ergometrine</vt:lpstr>
      <vt:lpstr>UTERINE RELAXANTS</vt:lpstr>
      <vt:lpstr>DRUGS PRODUCING UTERINE RELAXATION  (Tocolytic Drugs )</vt:lpstr>
      <vt:lpstr>β- adrenoceptor agonists</vt:lpstr>
      <vt:lpstr>β- adrenoceptor agonists Side Effects</vt:lpstr>
      <vt:lpstr>CALCIUM CHANNEL BLOCKERS</vt:lpstr>
      <vt:lpstr>CALCIUM CHANNEL BLOCKERS Side effects</vt:lpstr>
      <vt:lpstr>Atosiban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Tocolytics and Oxytocin</dc:title>
  <dc:creator>Mohammed Alanazi</dc:creator>
  <cp:lastModifiedBy>Alia Ragheb Alshanwani</cp:lastModifiedBy>
  <cp:revision>48</cp:revision>
  <cp:lastPrinted>2021-04-01T10:35:49Z</cp:lastPrinted>
  <dcterms:created xsi:type="dcterms:W3CDTF">2020-03-22T18:01:19Z</dcterms:created>
  <dcterms:modified xsi:type="dcterms:W3CDTF">2021-04-11T11:00:49Z</dcterms:modified>
</cp:coreProperties>
</file>