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7010400" cy="9296400"/>
  <p:embeddedFontLst>
    <p:embeddedFont>
      <p:font typeface="Corbel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Ve3nPazxN8eIAWWYKP4Nc/aNB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rbel-bold.fntdata"/><Relationship Id="rId30" Type="http://schemas.openxmlformats.org/officeDocument/2006/relationships/font" Target="fonts/Corbel-regular.fntdata"/><Relationship Id="rId11" Type="http://schemas.openxmlformats.org/officeDocument/2006/relationships/slide" Target="slides/slide6.xml"/><Relationship Id="rId33" Type="http://schemas.openxmlformats.org/officeDocument/2006/relationships/font" Target="fonts/Corbel-boldItalic.fntdata"/><Relationship Id="rId10" Type="http://schemas.openxmlformats.org/officeDocument/2006/relationships/slide" Target="slides/slide5.xml"/><Relationship Id="rId32" Type="http://schemas.openxmlformats.org/officeDocument/2006/relationships/font" Target="fonts/Corbel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26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Google Shape;26;p26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26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26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Google Shape;32;p26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Google Shape;33;p26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34;p2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" type="body"/>
          </p:nvPr>
        </p:nvSpPr>
        <p:spPr>
          <a:xfrm rot="5400000">
            <a:off x="2514600" y="18336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" type="body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4828952" y="1073888"/>
            <a:ext cx="4322136" cy="5791200"/>
          </a:xfrm>
          <a:custGeom>
            <a:rect b="b" l="l" r="r" t="t"/>
            <a:pathLst>
              <a:path extrusionOk="0" h="3648" w="2736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" name="Google Shape;43;p28"/>
          <p:cNvSpPr/>
          <p:nvPr/>
        </p:nvSpPr>
        <p:spPr>
          <a:xfrm>
            <a:off x="373966" y="0"/>
            <a:ext cx="5514536" cy="6615332"/>
          </a:xfrm>
          <a:custGeom>
            <a:rect b="b" l="l" r="r" t="t"/>
            <a:pathLst>
              <a:path extrusionOk="0" h="4128" w="3504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" name="Google Shape;44;p28"/>
          <p:cNvSpPr/>
          <p:nvPr/>
        </p:nvSpPr>
        <p:spPr>
          <a:xfrm rot="5236414">
            <a:off x="4462128" y="1483600"/>
            <a:ext cx="4114800" cy="1188720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5943600" y="0"/>
            <a:ext cx="2743200" cy="4267200"/>
          </a:xfrm>
          <a:custGeom>
            <a:rect b="b" l="l" r="r" t="t"/>
            <a:pathLst>
              <a:path extrusionOk="0" h="2688" w="172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5943600" y="4267200"/>
            <a:ext cx="3200400" cy="1143000"/>
          </a:xfrm>
          <a:custGeom>
            <a:rect b="b" l="l" r="r" t="t"/>
            <a:pathLst>
              <a:path extrusionOk="0" h="720" w="2016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5943600" y="0"/>
            <a:ext cx="1371600" cy="4267200"/>
          </a:xfrm>
          <a:custGeom>
            <a:rect b="b" l="l" r="r" t="t"/>
            <a:pathLst>
              <a:path extrusionOk="0" h="2688" w="864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5948363" y="4246563"/>
            <a:ext cx="2090737" cy="2611437"/>
          </a:xfrm>
          <a:custGeom>
            <a:rect b="b" l="l" r="r" t="t"/>
            <a:pathLst>
              <a:path extrusionOk="0" h="1645" w="1317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5943600" y="4267200"/>
            <a:ext cx="1600200" cy="2590800"/>
          </a:xfrm>
          <a:custGeom>
            <a:rect b="b" l="l" r="r" t="t"/>
            <a:pathLst>
              <a:path extrusionOk="0" h="1632" w="1008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28"/>
          <p:cNvSpPr/>
          <p:nvPr/>
        </p:nvSpPr>
        <p:spPr>
          <a:xfrm>
            <a:off x="5943600" y="1371600"/>
            <a:ext cx="3200400" cy="2895600"/>
          </a:xfrm>
          <a:custGeom>
            <a:rect b="b" l="l" r="r" t="t"/>
            <a:pathLst>
              <a:path extrusionOk="0" h="1824" w="2016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5943600" y="1752600"/>
            <a:ext cx="3200400" cy="2514600"/>
          </a:xfrm>
          <a:custGeom>
            <a:rect b="b" l="l" r="r" t="t"/>
            <a:pathLst>
              <a:path extrusionOk="0" h="1584" w="2016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28"/>
          <p:cNvSpPr/>
          <p:nvPr/>
        </p:nvSpPr>
        <p:spPr>
          <a:xfrm>
            <a:off x="990600" y="4267200"/>
            <a:ext cx="4953000" cy="2590800"/>
          </a:xfrm>
          <a:custGeom>
            <a:rect b="b" l="l" r="r" t="t"/>
            <a:pathLst>
              <a:path extrusionOk="0" h="1632" w="312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28"/>
          <p:cNvSpPr/>
          <p:nvPr/>
        </p:nvSpPr>
        <p:spPr>
          <a:xfrm>
            <a:off x="533400" y="4267200"/>
            <a:ext cx="5334000" cy="2590800"/>
          </a:xfrm>
          <a:custGeom>
            <a:rect b="b" l="l" r="r" t="t"/>
            <a:pathLst>
              <a:path extrusionOk="0" h="1632" w="336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" name="Google Shape;54;p28"/>
          <p:cNvSpPr/>
          <p:nvPr/>
        </p:nvSpPr>
        <p:spPr>
          <a:xfrm>
            <a:off x="366824" y="2438400"/>
            <a:ext cx="5638800" cy="1828800"/>
          </a:xfrm>
          <a:custGeom>
            <a:rect b="b" l="l" r="r" t="t"/>
            <a:pathLst>
              <a:path extrusionOk="0" h="1152" w="35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Google Shape;55;p28"/>
          <p:cNvSpPr/>
          <p:nvPr/>
        </p:nvSpPr>
        <p:spPr>
          <a:xfrm>
            <a:off x="366824" y="2133600"/>
            <a:ext cx="5638800" cy="2133600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4572000" y="4267200"/>
            <a:ext cx="1371600" cy="2590800"/>
          </a:xfrm>
          <a:custGeom>
            <a:rect b="b" l="l" r="r" t="t"/>
            <a:pathLst>
              <a:path extrusionOk="0" h="1632" w="864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8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28"/>
          <p:cNvSpPr txBox="1"/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64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800"/>
              <a:buFont typeface="Consolas"/>
              <a:buNone/>
              <a:defRPr b="0" sz="3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" name="Google Shape;64;p2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28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28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2" type="body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30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3" type="body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4" type="body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0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Google Shape;86;p30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30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30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30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3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30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30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30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600"/>
              <a:buFont typeface="Consolas"/>
              <a:buNone/>
              <a:defRPr b="0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71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2" type="body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1640" lvl="0" marL="457200" algn="l">
              <a:spcBef>
                <a:spcPts val="700"/>
              </a:spcBef>
              <a:spcAft>
                <a:spcPts val="0"/>
              </a:spcAft>
              <a:buSzPts val="3040"/>
              <a:buChar char="▪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🢭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12" name="Google Shape;112;p34"/>
          <p:cNvCxnSpPr/>
          <p:nvPr/>
        </p:nvCxnSpPr>
        <p:spPr>
          <a:xfrm>
            <a:off x="363195" y="1885028"/>
            <a:ext cx="878262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3" name="Google Shape;113;p34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14" name="Google Shape;114;p34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34"/>
            <p:cNvCxnSpPr/>
            <p:nvPr/>
          </p:nvCxnSpPr>
          <p:spPr>
            <a:xfrm flipH="1" rot="5400000">
              <a:off x="6685888" y="1391257"/>
              <a:ext cx="125755" cy="427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34"/>
            <p:cNvCxnSpPr/>
            <p:nvPr/>
          </p:nvCxnSpPr>
          <p:spPr>
            <a:xfrm flipH="1" rot="5400000">
              <a:off x="6744524" y="1300853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7" name="Google Shape;117;p34"/>
          <p:cNvSpPr txBox="1"/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2100"/>
              <a:buFont typeface="Consolas"/>
              <a:buNone/>
              <a:defRPr b="0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4"/>
          <p:cNvSpPr/>
          <p:nvPr>
            <p:ph idx="2" type="pic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9" name="Google Shape;119;p34"/>
          <p:cNvSpPr txBox="1"/>
          <p:nvPr>
            <p:ph idx="1" type="body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FFFFFF"/>
                </a:solidFill>
              </a:defRPr>
            </a:lvl1pPr>
            <a:lvl2pPr indent="-297180" lvl="1" marL="914400" algn="l">
              <a:spcBef>
                <a:spcPts val="240"/>
              </a:spcBef>
              <a:spcAft>
                <a:spcPts val="0"/>
              </a:spcAft>
              <a:buSzPts val="1080"/>
              <a:buChar char="🢭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grpSp>
        <p:nvGrpSpPr>
          <p:cNvPr id="120" name="Google Shape;120;p34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21" name="Google Shape;121;p34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34"/>
            <p:cNvCxnSpPr/>
            <p:nvPr/>
          </p:nvCxnSpPr>
          <p:spPr>
            <a:xfrm flipH="1" rot="5400000">
              <a:off x="6685888" y="1391257"/>
              <a:ext cx="125755" cy="427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34"/>
            <p:cNvCxnSpPr/>
            <p:nvPr/>
          </p:nvCxnSpPr>
          <p:spPr>
            <a:xfrm flipH="1" rot="5400000">
              <a:off x="6744524" y="1300853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4" name="Google Shape;124;p34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25" name="Google Shape;125;p34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34"/>
            <p:cNvCxnSpPr/>
            <p:nvPr/>
          </p:nvCxnSpPr>
          <p:spPr>
            <a:xfrm flipH="1" rot="5400000">
              <a:off x="6685888" y="1391257"/>
              <a:ext cx="125755" cy="427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" name="Google Shape;127;p34"/>
            <p:cNvCxnSpPr/>
            <p:nvPr/>
          </p:nvCxnSpPr>
          <p:spPr>
            <a:xfrm flipH="1" rot="5400000">
              <a:off x="6744524" y="1300853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8" name="Google Shape;128;p34"/>
          <p:cNvSpPr txBox="1"/>
          <p:nvPr>
            <p:ph idx="10" type="dt"/>
          </p:nvPr>
        </p:nvSpPr>
        <p:spPr>
          <a:xfrm>
            <a:off x="6477000" y="554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1" type="ftr"/>
          </p:nvPr>
        </p:nvSpPr>
        <p:spPr>
          <a:xfrm>
            <a:off x="914400" y="55499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8610600" y="55499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2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25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9;p2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10;p25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25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14;p25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5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2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en.wikivisual.com/index.php/Image:Mature_Graffian_follicle.jpg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n.wikipedia.org/wiki/File:Figure_28_02_04.JPG" TargetMode="External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914400" y="14478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LECTURE 2</a:t>
            </a:r>
            <a:br>
              <a:rPr lang="en-US"/>
            </a:br>
            <a:r>
              <a:rPr lang="en-US"/>
              <a:t>PHYSIOLOGY OF OVARIAN CYCLE</a:t>
            </a:r>
            <a:endParaRPr/>
          </a:p>
        </p:txBody>
      </p:sp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2895600" y="2834640"/>
            <a:ext cx="40386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/>
              <a:t>Dr. Laila Al Dokhi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Associate Professor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/>
              <a:t>Department of Physiology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>
            <p:ph type="title"/>
          </p:nvPr>
        </p:nvSpPr>
        <p:spPr>
          <a:xfrm>
            <a:off x="914400" y="304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200"/>
              <a:buFont typeface="Consolas"/>
              <a:buNone/>
            </a:pPr>
            <a:r>
              <a:rPr lang="en-US" sz="3200"/>
              <a:t>Stages of follicular development</a:t>
            </a:r>
            <a:endParaRPr/>
          </a:p>
        </p:txBody>
      </p:sp>
      <p:pic>
        <p:nvPicPr>
          <p:cNvPr descr="81-4" id="197" name="Google Shape;197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1" y="1240738"/>
            <a:ext cx="6857999" cy="538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type="title"/>
          </p:nvPr>
        </p:nvSpPr>
        <p:spPr>
          <a:xfrm>
            <a:off x="381000" y="512064"/>
            <a:ext cx="861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200"/>
              <a:buFont typeface="Consolas"/>
              <a:buNone/>
            </a:pPr>
            <a:r>
              <a:rPr lang="en-US" sz="3200"/>
              <a:t>Layers in the mature graafian  follicle </a:t>
            </a:r>
            <a:endParaRPr/>
          </a:p>
        </p:txBody>
      </p:sp>
      <p:pic>
        <p:nvPicPr>
          <p:cNvPr descr="Histology of the preovulatory follicle" id="203" name="Google Shape;203;p11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1600200"/>
            <a:ext cx="4953000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idx="1" type="body"/>
          </p:nvPr>
        </p:nvSpPr>
        <p:spPr>
          <a:xfrm>
            <a:off x="914400" y="152400"/>
            <a:ext cx="7772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 antral follicles begin to grow.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 ovum enlarges &amp; remain embedded at one pole of the granulosa cells of the follicle.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t/>
            </a:r>
            <a:endParaRPr b="1" sz="24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Only one follicle continue to grow &amp; the remaining follicles (5 to 11) undergo atresia or involute the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Cause: Figure</a:t>
            </a:r>
            <a:endParaRPr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732420"/>
            <a:ext cx="8799908" cy="404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457200" y="228600"/>
            <a:ext cx="7924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b="1" lang="en-US" sz="2800" u="sng">
                <a:solidFill>
                  <a:srgbClr val="FF99FF"/>
                </a:solidFill>
              </a:rPr>
              <a:t>Ovulation: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Char char="▪"/>
            </a:pPr>
            <a:r>
              <a:rPr b="1" lang="en-US" sz="2000"/>
              <a:t>It occurs 14 days after the onset of menstruation in 28 days cycle.  Before ovulation,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Char char="▪"/>
            </a:pPr>
            <a:r>
              <a:rPr b="1" lang="en-US" sz="2000"/>
              <a:t>Small area in the center of the follicle called stigma protrude &amp; fluids ooze from the follicle &amp;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Char char="▪"/>
            </a:pPr>
            <a:r>
              <a:rPr b="1" lang="en-US" sz="2000"/>
              <a:t>The stigma ruptures allowing more viscous fluid outward carrying with it the ovum surrounded by mass of granulosa  cells called </a:t>
            </a:r>
            <a:r>
              <a:rPr b="1" lang="en-US" sz="2000" u="sng">
                <a:solidFill>
                  <a:srgbClr val="FF99FF"/>
                </a:solidFill>
              </a:rPr>
              <a:t>corona radiata.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Font typeface="Noto Sans Symbols"/>
              <a:buNone/>
            </a:pPr>
            <a:r>
              <a:t/>
            </a:r>
            <a:endParaRPr b="1" sz="20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Font typeface="Noto Sans Symbols"/>
              <a:buNone/>
            </a:pPr>
            <a:r>
              <a:rPr b="1" lang="en-US" sz="2000" u="sng">
                <a:solidFill>
                  <a:srgbClr val="FF99FF"/>
                </a:solidFill>
              </a:rPr>
              <a:t>LH surge is necessary for ovulation: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Char char="▪"/>
            </a:pPr>
            <a:r>
              <a:rPr b="1" lang="en-US" sz="2000"/>
              <a:t>2 Days before ovulation, the rate of LH secretion from the AP increase markedly to 6-16 fold &amp; peak about 16 hrs before ovulation. </a:t>
            </a:r>
            <a:endParaRPr/>
          </a:p>
          <a:p>
            <a:pPr indent="-22225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20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Char char="▪"/>
            </a:pPr>
            <a:r>
              <a:rPr b="1" lang="en-US" sz="2000"/>
              <a:t>FSH also increases to 2 to 3 fold &amp; acts synergistically with LH to cause  swelling of the follicle before ovulation. </a:t>
            </a:r>
            <a:endParaRPr/>
          </a:p>
          <a:p>
            <a:pPr indent="-22225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20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Char char="▪"/>
            </a:pPr>
            <a:r>
              <a:rPr b="1" lang="en-US" sz="2000"/>
              <a:t>LH has specific effect on the granulosa cells &amp; theca cells converting them to progesterone secreting cells so the rate of estrogen secretion begins to fall about 1 day before ovulation while progesterone secretion begin to increase.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http://images.slideplayer.com/27/8991076/slides/slide_69.jpg"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600" y="128587"/>
            <a:ext cx="8788400" cy="65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9144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Summary of follicular growth</a:t>
            </a:r>
            <a:endParaRPr/>
          </a:p>
        </p:txBody>
      </p:sp>
      <p:pic>
        <p:nvPicPr>
          <p:cNvPr descr="https://upload.wikimedia.org/wikipedia/commons/thumb/5/5c/Figure_28_02_04.JPG/600px-Figure_28_02_04.JPG" id="226" name="Google Shape;226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6453" y="685800"/>
            <a:ext cx="4687747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>
            <p:ph idx="1" type="body"/>
          </p:nvPr>
        </p:nvSpPr>
        <p:spPr>
          <a:xfrm>
            <a:off x="457200" y="533400"/>
            <a:ext cx="8229600" cy="559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 u="sng">
                <a:solidFill>
                  <a:srgbClr val="FF99FF"/>
                </a:solidFill>
              </a:rPr>
              <a:t>Initiation of ovulation:</a:t>
            </a:r>
            <a:endParaRPr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t/>
            </a:r>
            <a:endParaRPr b="1" sz="2400" u="sng">
              <a:solidFill>
                <a:srgbClr val="FF99FF"/>
              </a:solidFill>
            </a:endParaRPr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 u="sng">
                <a:solidFill>
                  <a:srgbClr val="FF99FF"/>
                </a:solidFill>
              </a:rPr>
              <a:t>Large quantity of LH</a:t>
            </a:r>
            <a:r>
              <a:rPr b="1" lang="en-US" sz="2400"/>
              <a:t> secreted by the AP causes rapid secretion of progesterone from the follicle few hours </a:t>
            </a:r>
            <a:endParaRPr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 u="sng">
                <a:solidFill>
                  <a:srgbClr val="FF99FF"/>
                </a:solidFill>
              </a:rPr>
              <a:t>2 events occur which are necessary for ovulation:</a:t>
            </a:r>
            <a:endParaRPr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t/>
            </a:r>
            <a:endParaRPr b="1" sz="2400"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/>
              <a:t> 1) The theca externa begins to secrete proteolytic enzymes &amp; causes weakening of the wall result in swelling of the follicle &amp; degeneration of the stigma;</a:t>
            </a:r>
            <a:endParaRPr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/>
              <a:t> 2) Rapid growth of new blood vessels into the follicle wall &amp; prostaglandins are secreted into the follicular tissue. </a:t>
            </a:r>
            <a:endParaRPr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/>
              <a:t>-Those two changes causes swelling of the follicle &amp; plasma transudation into the follicle &amp; degeneration of the stigma with discharge of the ovum.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81-5" id="237" name="Google Shape;23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304800"/>
            <a:ext cx="42672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idx="1" type="body"/>
          </p:nvPr>
        </p:nvSpPr>
        <p:spPr>
          <a:xfrm>
            <a:off x="457200" y="304800"/>
            <a:ext cx="81534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b="1" lang="en-US" sz="2400" u="sng">
                <a:solidFill>
                  <a:srgbClr val="FF99FF"/>
                </a:solidFill>
              </a:rPr>
              <a:t>Luteal phase of the ovarian cycle: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t/>
            </a:r>
            <a:endParaRPr b="1" sz="2400" u="sng">
              <a:solidFill>
                <a:srgbClr val="FF99FF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After expulsion of the ovum from the follicle, the remaining granulosa &amp; theca interna cells change to lutein cells &amp; become filled with lipid inclusions giving them yellowish appearance.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 granulosa cells with the theca cells called </a:t>
            </a:r>
            <a:r>
              <a:rPr b="1" lang="en-US" sz="2400" u="sng">
                <a:solidFill>
                  <a:srgbClr val="FF99FF"/>
                </a:solidFill>
              </a:rPr>
              <a:t>corpus luteum.</a:t>
            </a:r>
            <a:endParaRPr/>
          </a:p>
          <a:p>
            <a:pPr indent="-19812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b="1" sz="24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 granulosa cells in corpus luteum develop extensive intracellular endoplasmic reticula &amp; form large amount of progesterone &amp; estrogen.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 theca cells form mainly androgens which are converted by granulosa cells into female hormones.</a:t>
            </a:r>
            <a:endParaRPr/>
          </a:p>
          <a:p>
            <a:pPr indent="-19812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b="1" sz="24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 corpus luteum grow to about 1.5 cm in diameter, at about 7 to 8 days after ovulation 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Char char="▪"/>
            </a:pPr>
            <a:r>
              <a:rPr b="1" lang="en-US" sz="2400"/>
              <a:t>Then begins to involute &amp; losses its secretory function &amp; its yellowish characteristic about 12 days after ovulation &amp; becomes </a:t>
            </a:r>
            <a:r>
              <a:rPr b="1" lang="en-US" sz="2400" u="sng">
                <a:solidFill>
                  <a:srgbClr val="FF99FF"/>
                </a:solidFill>
              </a:rPr>
              <a:t>corpus albicans</a:t>
            </a:r>
            <a:r>
              <a:rPr b="1" lang="en-US" sz="2400"/>
              <a:t> &amp; replaced by connective tissue &amp;  absorbed.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>
            <p:ph idx="1" type="body"/>
          </p:nvPr>
        </p:nvSpPr>
        <p:spPr>
          <a:xfrm>
            <a:off x="457200" y="609600"/>
            <a:ext cx="8229600" cy="551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20"/>
              <a:buFont typeface="Noto Sans Symbols"/>
              <a:buNone/>
            </a:pPr>
            <a:r>
              <a:rPr b="1" lang="en-US" sz="3600" u="sng">
                <a:solidFill>
                  <a:srgbClr val="FF99FF"/>
                </a:solidFill>
              </a:rPr>
              <a:t>Luteinizing function of LH:</a:t>
            </a:r>
            <a:endParaRPr/>
          </a:p>
          <a:p>
            <a:pPr indent="-514350" lvl="0" marL="58293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Consolas"/>
              <a:buAutoNum type="arabicPeriod"/>
            </a:pPr>
            <a:r>
              <a:rPr b="1" lang="en-US" sz="2800"/>
              <a:t>A local hormone in the follicular fluid called luteinization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lang="en-US" sz="2800"/>
              <a:t> inhibiting factor hold the luteinization process until after ovulation.</a:t>
            </a:r>
            <a:endParaRPr/>
          </a:p>
          <a:p>
            <a:pPr indent="-514350" lvl="0" marL="58293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Consolas"/>
              <a:buAutoNum type="arabicPeriod"/>
            </a:pPr>
            <a:r>
              <a:rPr b="1" lang="en-US" sz="2800"/>
              <a:t>After extrusion of the ovum from the follicle the following changes occur:</a:t>
            </a:r>
            <a:endParaRPr/>
          </a:p>
          <a:p>
            <a:pPr indent="-514350" lvl="1" marL="912114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Consolas"/>
              <a:buAutoNum type="arabicPeriod"/>
            </a:pPr>
            <a:r>
              <a:rPr b="1" lang="en-US" sz="2400"/>
              <a:t> Conversion of  granulosa and theca interna cells into lutein cells.</a:t>
            </a:r>
            <a:endParaRPr/>
          </a:p>
          <a:p>
            <a:pPr indent="-514350" lvl="1" marL="912114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Consolas"/>
              <a:buAutoNum type="arabicPeriod"/>
            </a:pPr>
            <a:r>
              <a:rPr b="1" lang="en-US" sz="2400"/>
              <a:t>Secretion of progesterone &amp; estrogen from the corpus luteum.</a:t>
            </a:r>
            <a:endParaRPr/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b="1" lang="en-US" sz="2800"/>
              <a:t>- If pregnancy occur, the chorionic gonadotropin from the placenta act on the corpus luteum to prolong its life for 2 to 4 months of pregnancy.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By the end of this lecture, you should be able to:</a:t>
            </a:r>
            <a:endParaRPr/>
          </a:p>
          <a:p>
            <a:pPr indent="-285750" lvl="0" marL="514350" rtl="0" algn="l">
              <a:spcBef>
                <a:spcPts val="700"/>
              </a:spcBef>
              <a:spcAft>
                <a:spcPts val="0"/>
              </a:spcAft>
              <a:buSzPct val="95000"/>
              <a:buFont typeface="Consolas"/>
              <a:buAutoNum type="arabicPeriod"/>
            </a:pPr>
            <a:r>
              <a:rPr lang="en-US"/>
              <a:t>List the hormones of female reproductive organs  and describe their physiological functions</a:t>
            </a:r>
            <a:endParaRPr/>
          </a:p>
          <a:p>
            <a:pPr indent="-285750" lvl="0" marL="514350" rtl="0" algn="l">
              <a:spcBef>
                <a:spcPts val="700"/>
              </a:spcBef>
              <a:spcAft>
                <a:spcPts val="0"/>
              </a:spcAft>
              <a:buSzPct val="95000"/>
              <a:buFont typeface="Consolas"/>
              <a:buAutoNum type="arabicPeriod"/>
            </a:pPr>
            <a:r>
              <a:rPr lang="en-US"/>
              <a:t>Describe the changes that occur in the ovaries during the menstrual cycle</a:t>
            </a:r>
            <a:endParaRPr/>
          </a:p>
          <a:p>
            <a:pPr indent="-285750" lvl="0" marL="514350" rtl="0" algn="l">
              <a:spcBef>
                <a:spcPts val="700"/>
              </a:spcBef>
              <a:spcAft>
                <a:spcPts val="0"/>
              </a:spcAft>
              <a:buSzPct val="95000"/>
              <a:buFont typeface="Consolas"/>
              <a:buAutoNum type="arabicPeriod"/>
            </a:pPr>
            <a:r>
              <a:rPr lang="en-US"/>
              <a:t>Describe the hormonal control of the development of ovarian follicles, mature oocytes and corpus luteum</a:t>
            </a:r>
            <a:endParaRPr/>
          </a:p>
          <a:p>
            <a:pPr indent="-285750" lvl="0" marL="514350" rtl="0" algn="l">
              <a:spcBef>
                <a:spcPts val="700"/>
              </a:spcBef>
              <a:spcAft>
                <a:spcPts val="0"/>
              </a:spcAft>
              <a:buSzPct val="95000"/>
              <a:buFont typeface="Consolas"/>
              <a:buAutoNum type="arabicPeriod"/>
            </a:pPr>
            <a:r>
              <a:rPr lang="en-US"/>
              <a:t>Describe the pituitary ovarian axis and in correlation with the changes that occur in the ovaries leading up to and following ovulation during an ovarian cycle</a:t>
            </a:r>
            <a:endParaRPr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rPr lang="en-US"/>
              <a:t> </a:t>
            </a:r>
            <a:endParaRPr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rPr lang="en-US"/>
              <a:t>Keywords: 17β-estradiol, progesterone, graafian follicle, ovulation, corpus luteum</a:t>
            </a:r>
            <a:endParaRPr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Summary of the ovarian cycle</a:t>
            </a:r>
            <a:endParaRPr/>
          </a:p>
        </p:txBody>
      </p:sp>
      <p:pic>
        <p:nvPicPr>
          <p:cNvPr descr="https://o.quizlet.com/PWbfb594JUP55r.BUpO34w.png" id="253" name="Google Shape;2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" y="895350"/>
            <a:ext cx="795020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457200" y="304800"/>
            <a:ext cx="80772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rPr b="1" lang="en-US" sz="2600" u="sng">
                <a:solidFill>
                  <a:srgbClr val="FF99FF"/>
                </a:solidFill>
              </a:rPr>
              <a:t>Involution of the corpus luteum and onset of the next ovarian cycle: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b="1" sz="2400" u="sng">
              <a:solidFill>
                <a:srgbClr val="FF99FF"/>
              </a:solidFill>
            </a:endParaRPr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b="1" lang="en-US" sz="2800"/>
              <a:t>Lutein cells of the corpus luteum secrete: </a:t>
            </a:r>
            <a:endParaRPr/>
          </a:p>
          <a:p>
            <a:pPr indent="-180022" lvl="1" marL="740664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b="1" sz="2000"/>
          </a:p>
          <a:p>
            <a:pPr indent="-285750" lvl="1" marL="740664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ct val="90000"/>
              <a:buChar char="🢭"/>
            </a:pPr>
            <a:r>
              <a:rPr b="1" lang="en-US" sz="2400"/>
              <a:t>Progesterone &amp;  Estrogen which  inhibit  the  secretion of FSH &amp; LH.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ct val="90000"/>
              <a:buChar char="🢭"/>
            </a:pPr>
            <a:r>
              <a:rPr b="1" lang="en-US" sz="2400"/>
              <a:t>Inhibin  which  inhibit  secretion of  FSH by AP.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rPr b="1" lang="en-US" sz="2400"/>
              <a:t>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b="1" lang="en-US" sz="2400"/>
              <a:t>Low levels of both FSH &amp; LH &amp; causes the corpus luteum to degenerate completely, called </a:t>
            </a:r>
            <a:r>
              <a:rPr b="1" lang="en-US" sz="2400" u="sng">
                <a:solidFill>
                  <a:srgbClr val="FF99FF"/>
                </a:solidFill>
              </a:rPr>
              <a:t>involution</a:t>
            </a:r>
            <a:r>
              <a:rPr b="1" lang="en-US" sz="2400"/>
              <a:t> of the corpus luteum.</a:t>
            </a:r>
            <a:endParaRPr/>
          </a:p>
          <a:p>
            <a:pPr indent="-208978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4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b="1" lang="en-US" sz="2400"/>
              <a:t>Around 26th days of normal reproductive cycle &amp; after involution of  corpus luteum, sudden cessation of secretion of estrogen, progesterone &amp; inhibin removes the feedback inhibition of the AP &amp; allowing increase secretion of FSH &amp; LH again.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4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b="1" lang="en-US" sz="2400"/>
              <a:t>FSH &amp; LH initiate the growth of new follicles, beginning a new ovarian cycle.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C:\Users\hp\AppData\Local\Microsoft\Windows\Temporary Internet Files\Low\Content.IE5\TMG0M73D\Ovarian%20cycle[1].jpg" id="264" name="Google Shape;26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077427"/>
            <a:ext cx="7772400" cy="398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C:\Users\hp\AppData\Local\Microsoft\Windows\Temporary Internet Files\Low\Content.IE5\FWO33X9B\Folicular%20phase[1].jpg" id="270" name="Google Shape;27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64727"/>
            <a:ext cx="5486400" cy="670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C:\Users\hp\AppData\Local\Microsoft\Windows\Temporary Internet Files\Low\Content.IE5\721FVALF\Luteal%20phase[1].jpg" id="276" name="Google Shape;27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72973"/>
            <a:ext cx="4114800" cy="67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1-1" id="159" name="Google Shape;159;p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219199"/>
            <a:ext cx="3775916" cy="5499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 txBox="1"/>
          <p:nvPr>
            <p:ph idx="1" type="body"/>
          </p:nvPr>
        </p:nvSpPr>
        <p:spPr>
          <a:xfrm>
            <a:off x="457200" y="457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ctr">
              <a:spcBef>
                <a:spcPts val="0"/>
              </a:spcBef>
              <a:spcAft>
                <a:spcPts val="0"/>
              </a:spcAft>
              <a:buSzPts val="2850"/>
              <a:buFont typeface="Noto Sans Symbols"/>
              <a:buNone/>
            </a:pPr>
            <a:r>
              <a:rPr b="1" lang="en-US">
                <a:solidFill>
                  <a:srgbClr val="FF99FF"/>
                </a:solidFill>
              </a:rPr>
              <a:t>Anatomy of the female sexual organs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2800"/>
              <a:buFont typeface="Consolas"/>
              <a:buNone/>
            </a:pPr>
            <a:r>
              <a:rPr lang="en-US" sz="2800"/>
              <a:t>Relation of the ovary to fallopian tube</a:t>
            </a:r>
            <a:endParaRPr/>
          </a:p>
        </p:txBody>
      </p:sp>
      <p:pic>
        <p:nvPicPr>
          <p:cNvPr descr="81-2" id="166" name="Google Shape;16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217" y="1447800"/>
            <a:ext cx="8079783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idx="1" type="body"/>
          </p:nvPr>
        </p:nvSpPr>
        <p:spPr>
          <a:xfrm>
            <a:off x="457200" y="6858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b="1" lang="en-US" sz="2800">
                <a:solidFill>
                  <a:srgbClr val="FF99FF"/>
                </a:solidFill>
              </a:rPr>
              <a:t>Monthly ovarian cycle:</a:t>
            </a:r>
            <a:br>
              <a:rPr b="1" lang="en-US" sz="2800"/>
            </a:br>
            <a:r>
              <a:rPr lang="en-US" sz="2800"/>
              <a:t>Monthly rhythmical changes in the rates of secretion of female hormones &amp; corresponding physical changes in the ovaries &amp; other sexual organs.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b="1" sz="28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b="1" lang="en-US" sz="2800">
                <a:solidFill>
                  <a:srgbClr val="FF99FF"/>
                </a:solidFill>
              </a:rPr>
              <a:t>Duration of the cycle</a:t>
            </a:r>
            <a:r>
              <a:rPr b="1" lang="en-US" sz="2800"/>
              <a:t> </a:t>
            </a:r>
            <a:r>
              <a:rPr lang="en-US" sz="2800"/>
              <a:t>average 28 days (20-45 days).  </a:t>
            </a:r>
            <a:endParaRPr sz="28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sz="28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There are 2 results of the female sexual cycle:</a:t>
            </a:r>
            <a:endParaRPr sz="2800"/>
          </a:p>
          <a:p>
            <a:pPr indent="-368300" lvl="0" marL="530225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Consolas"/>
              <a:buAutoNum type="arabicPeriod"/>
            </a:pPr>
            <a:r>
              <a:rPr lang="en-US" sz="2800"/>
              <a:t>Single ovum is released from the ovaries each month</a:t>
            </a:r>
            <a:endParaRPr sz="2800"/>
          </a:p>
          <a:p>
            <a:pPr indent="-368300" lvl="0" marL="530225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Consolas"/>
              <a:buAutoNum type="arabicPeriod"/>
            </a:pPr>
            <a:r>
              <a:rPr lang="en-US" sz="2800"/>
              <a:t>Uterine endometrium is prepared for implantation for the fertilized ovum.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rPr b="1" lang="en-US" sz="2800">
                <a:solidFill>
                  <a:srgbClr val="FF99FF"/>
                </a:solidFill>
              </a:rPr>
              <a:t>Gonadotropic hormones and their effects on the ovaries: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lang="en-US"/>
              <a:t>The ovarian changes during the reproductive cycle depend on FSH &amp; LH secreted by AP.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lang="en-US"/>
              <a:t>In the absence of these hormones, the ovaries remain inactive throughout childhood,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lang="en-US">
                <a:solidFill>
                  <a:srgbClr val="FF99FF"/>
                </a:solidFill>
              </a:rPr>
              <a:t>At puberty</a:t>
            </a:r>
            <a:r>
              <a:rPr lang="en-US"/>
              <a:t> the AP starts to secrete FSH &amp; LH which lead to the beginning of monthly reproductive cycles.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lang="en-US"/>
              <a:t>First menstrual cycle is called </a:t>
            </a:r>
            <a:r>
              <a:rPr lang="en-US">
                <a:solidFill>
                  <a:srgbClr val="FF99FF"/>
                </a:solidFill>
              </a:rPr>
              <a:t>menarche</a:t>
            </a:r>
            <a:r>
              <a:rPr lang="en-US"/>
              <a:t>.</a:t>
            </a:r>
            <a:endParaRPr/>
          </a:p>
          <a:p>
            <a:pPr indent="-175498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Char char="▪"/>
            </a:pPr>
            <a:r>
              <a:rPr b="1" lang="en-US" sz="2800">
                <a:solidFill>
                  <a:srgbClr val="FF99FF"/>
                </a:solidFill>
              </a:rPr>
              <a:t>Both FSH and LH</a:t>
            </a:r>
            <a:r>
              <a:rPr b="1" lang="en-US" sz="2800"/>
              <a:t> </a:t>
            </a:r>
            <a:r>
              <a:rPr lang="en-US"/>
              <a:t>stimulate their ovarian target cells by combining with highly specific receptors to increase 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Char char="🢭"/>
            </a:pPr>
            <a:r>
              <a:rPr lang="en-US"/>
              <a:t>Rates of secretion, 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Char char="🢭"/>
            </a:pPr>
            <a:r>
              <a:rPr lang="en-US"/>
              <a:t>Growth &amp; proliferation of the cells.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idx="1" type="body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rPr b="1" lang="en-US" sz="2800">
                <a:solidFill>
                  <a:srgbClr val="FF99FF"/>
                </a:solidFill>
              </a:rPr>
              <a:t>Ovarian follicle growth:-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b="1" sz="2800">
              <a:solidFill>
                <a:srgbClr val="FF99FF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rPr b="1" lang="en-US" sz="280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en-US" sz="2800">
                <a:solidFill>
                  <a:srgbClr val="FF99FF"/>
                </a:solidFill>
              </a:rPr>
              <a:t>Follicular</a:t>
            </a:r>
            <a:r>
              <a:rPr b="1" lang="en-US" sz="280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lang="en-US" sz="2800">
                <a:solidFill>
                  <a:srgbClr val="FF99FF"/>
                </a:solidFill>
              </a:rPr>
              <a:t> phase of the ovarian cycle: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>
              <a:solidFill>
                <a:srgbClr val="FF99FF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Courier New"/>
              <a:buChar char="o"/>
            </a:pPr>
            <a:r>
              <a:rPr lang="en-US"/>
              <a:t>In female child  each ovum is surrounded by single granulosa cell sheath called primordial follicle.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Courier New"/>
              <a:buChar char="o"/>
            </a:pPr>
            <a:r>
              <a:rPr lang="en-US" u="sng"/>
              <a:t>During childhood</a:t>
            </a:r>
            <a:r>
              <a:rPr lang="en-US"/>
              <a:t>, the </a:t>
            </a:r>
            <a:r>
              <a:rPr lang="en-US">
                <a:solidFill>
                  <a:srgbClr val="FF99FF"/>
                </a:solidFill>
              </a:rPr>
              <a:t>granulosa cells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Font typeface="Courier New"/>
              <a:buChar char="o"/>
            </a:pPr>
            <a:r>
              <a:rPr lang="en-US"/>
              <a:t> Provide nourishment for the ovum 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Font typeface="Courier New"/>
              <a:buChar char="o"/>
            </a:pPr>
            <a:r>
              <a:rPr lang="en-US"/>
              <a:t>Secrete oocyte maturation inhibiting factor which keeps the ovum in its primordial state.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Courier New"/>
              <a:buChar char="o"/>
            </a:pPr>
            <a:r>
              <a:rPr lang="en-US" u="sng">
                <a:solidFill>
                  <a:srgbClr val="FF99FF"/>
                </a:solidFill>
              </a:rPr>
              <a:t>After puberty</a:t>
            </a:r>
            <a:r>
              <a:rPr lang="en-US">
                <a:solidFill>
                  <a:srgbClr val="FF99FF"/>
                </a:solidFill>
              </a:rPr>
              <a:t>,</a:t>
            </a:r>
            <a:r>
              <a:rPr lang="en-US"/>
              <a:t> AP secrete </a:t>
            </a:r>
            <a:r>
              <a:rPr lang="en-US">
                <a:solidFill>
                  <a:srgbClr val="FF99FF"/>
                </a:solidFill>
              </a:rPr>
              <a:t>FSH and LH</a:t>
            </a:r>
            <a:r>
              <a:rPr lang="en-US"/>
              <a:t> which 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Font typeface="Courier New"/>
              <a:buChar char="o"/>
            </a:pPr>
            <a:r>
              <a:rPr lang="en-US"/>
              <a:t>Stimulate the ovaries and result in growth of some follicles.  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Font typeface="Courier New"/>
              <a:buChar char="o"/>
            </a:pPr>
            <a:r>
              <a:rPr lang="en-US"/>
              <a:t>Growth of the follicle begins with increase in size of the ovum  &amp; growth of additional layers of granulosa cells of some follicles 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000"/>
              <a:buFont typeface="Courier New"/>
              <a:buChar char="o"/>
            </a:pPr>
            <a:r>
              <a:rPr lang="en-US"/>
              <a:t>At this stage it is known as </a:t>
            </a:r>
            <a:r>
              <a:rPr lang="en-US">
                <a:solidFill>
                  <a:srgbClr val="FF99FF"/>
                </a:solidFill>
              </a:rPr>
              <a:t>primary follicles.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lang="en-US" sz="2400"/>
              <a:t>During the first few days of the monthly female reproductive cycle there is increase in secretion of </a:t>
            </a:r>
            <a:r>
              <a:rPr b="1" lang="en-US" sz="2400">
                <a:solidFill>
                  <a:srgbClr val="FF99FF"/>
                </a:solidFill>
              </a:rPr>
              <a:t>FSH and LH,</a:t>
            </a:r>
            <a:r>
              <a:rPr b="1" lang="en-US" sz="2400"/>
              <a:t>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Courier New"/>
              <a:buChar char="o"/>
            </a:pPr>
            <a:r>
              <a:rPr lang="en-US" sz="2400"/>
              <a:t>Increase in FSH is slightly more &amp; earlier than LH which causes the acceleration of growth of many primary follicles each month.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Courier New"/>
              <a:buChar char="o"/>
            </a:pPr>
            <a:r>
              <a:rPr lang="en-US" sz="2400"/>
              <a:t>There is proliferation of the granulosa cells to many layers.  The ovary interstitium collect in several layers outside the granulosa cells to form a second mass of cells called </a:t>
            </a:r>
            <a:r>
              <a:rPr b="1" lang="en-US" sz="2400">
                <a:solidFill>
                  <a:srgbClr val="FF99FF"/>
                </a:solidFill>
              </a:rPr>
              <a:t>theca.</a:t>
            </a:r>
            <a:r>
              <a:rPr lang="en-US" sz="2400"/>
              <a:t>  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b="1" lang="en-US" sz="2800">
                <a:solidFill>
                  <a:srgbClr val="FF99FF"/>
                </a:solidFill>
              </a:rPr>
              <a:t>This theca is divided into 2 layers:</a:t>
            </a:r>
            <a:endParaRPr/>
          </a:p>
          <a:p>
            <a:pPr indent="-280988" lvl="0" marL="4572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Consolas"/>
              <a:buAutoNum type="arabicPeriod"/>
            </a:pPr>
            <a:r>
              <a:rPr lang="en-US" sz="2400"/>
              <a:t>Theca interna, the cells have epitheloid characteristics and similar to the granulosa  cells and secrete sex hormones (estrogen and progesterone)</a:t>
            </a:r>
            <a:endParaRPr/>
          </a:p>
          <a:p>
            <a:pPr indent="-280988" lvl="0" marL="4572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80"/>
              <a:buFont typeface="Consolas"/>
              <a:buAutoNum type="arabicPeriod"/>
            </a:pPr>
            <a:r>
              <a:rPr lang="en-US" sz="2400"/>
              <a:t>Theca externa, the outer layer, develops into a highly vascular connective tissue capsule of the developing follicle.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85"/>
              <a:buFont typeface="Noto Sans Symbols"/>
              <a:buChar char="▪"/>
            </a:pPr>
            <a:r>
              <a:rPr lang="en-US" sz="2300"/>
              <a:t>Few days after proliferation &amp; growth of the follicles, the granulosa cells secrete </a:t>
            </a:r>
            <a:r>
              <a:rPr lang="en-US" sz="2300" u="sng">
                <a:solidFill>
                  <a:srgbClr val="FF99FF"/>
                </a:solidFill>
              </a:rPr>
              <a:t>follicular fluids</a:t>
            </a:r>
            <a:r>
              <a:rPr lang="en-US" sz="2300"/>
              <a:t> contain high concentration of estrogen.  </a:t>
            </a:r>
            <a:endParaRPr/>
          </a:p>
          <a:p>
            <a:pPr indent="-342900" lvl="0" marL="41148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Noto Sans Symbols"/>
              <a:buChar char="▪"/>
            </a:pPr>
            <a:r>
              <a:rPr lang="en-US" sz="2300"/>
              <a:t>This fluid accumulate to form </a:t>
            </a:r>
            <a:r>
              <a:rPr lang="en-US" sz="2300" u="sng">
                <a:solidFill>
                  <a:srgbClr val="FF99FF"/>
                </a:solidFill>
              </a:rPr>
              <a:t>antrum</a:t>
            </a:r>
            <a:r>
              <a:rPr lang="en-US" sz="2300"/>
              <a:t> within the mass of the granulosa cells.</a:t>
            </a:r>
            <a:endParaRPr/>
          </a:p>
          <a:p>
            <a:pPr indent="-342900" lvl="0" marL="41148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Noto Sans Symbols"/>
              <a:buChar char="▪"/>
            </a:pPr>
            <a:r>
              <a:rPr lang="en-US" sz="2300"/>
              <a:t>The early growth of the follicle up to the antral is under </a:t>
            </a:r>
            <a:r>
              <a:rPr lang="en-US" sz="2300" u="sng">
                <a:solidFill>
                  <a:srgbClr val="FF99FF"/>
                </a:solidFill>
              </a:rPr>
              <a:t>FSH</a:t>
            </a:r>
            <a:r>
              <a:rPr lang="en-US" sz="2300"/>
              <a:t> stimulation.  </a:t>
            </a:r>
            <a:endParaRPr/>
          </a:p>
          <a:p>
            <a:pPr indent="-342900" lvl="0" marL="41148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Noto Sans Symbols"/>
              <a:buChar char="▪"/>
            </a:pPr>
            <a:r>
              <a:rPr lang="en-US" sz="2300"/>
              <a:t>Then there is accelerated growth of the follicle to larger follicle called </a:t>
            </a:r>
            <a:r>
              <a:rPr lang="en-US" sz="2300" u="sng">
                <a:solidFill>
                  <a:srgbClr val="FF99FF"/>
                </a:solidFill>
              </a:rPr>
              <a:t>vesicular follicle</a:t>
            </a:r>
            <a:r>
              <a:rPr lang="en-US" sz="2300"/>
              <a:t> caused by:-</a:t>
            </a:r>
            <a:endParaRPr/>
          </a:p>
          <a:p>
            <a:pPr indent="-280988" lvl="0" marL="633413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Consolas"/>
              <a:buAutoNum type="arabicPeriod"/>
            </a:pPr>
            <a:r>
              <a:rPr lang="en-US" sz="2300"/>
              <a:t>Estrogen secreted into the follicle causes the granulosa cells to form increasing number of FSH receptors which causes </a:t>
            </a:r>
            <a:r>
              <a:rPr lang="en-US" sz="2300" u="sng">
                <a:solidFill>
                  <a:srgbClr val="FF99FF"/>
                </a:solidFill>
              </a:rPr>
              <a:t>positive feedback effect</a:t>
            </a:r>
            <a:r>
              <a:rPr lang="en-US" sz="2300"/>
              <a:t>; </a:t>
            </a:r>
            <a:endParaRPr/>
          </a:p>
          <a:p>
            <a:pPr indent="-280988" lvl="0" marL="633413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Consolas"/>
              <a:buAutoNum type="arabicPeriod"/>
            </a:pPr>
            <a:r>
              <a:rPr lang="en-US" sz="2300"/>
              <a:t>Both estrogen &amp; FSH combine to promote LH receptors on the granulosa cells, allowing more increase follicular secretion; </a:t>
            </a:r>
            <a:endParaRPr/>
          </a:p>
          <a:p>
            <a:pPr indent="-280988" lvl="0" marL="633413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Consolas"/>
              <a:buAutoNum type="arabicPeriod"/>
            </a:pPr>
            <a:r>
              <a:rPr lang="en-US" sz="2300"/>
              <a:t>The increasing estrogen from the follicle plus increasing LH from the AP causes proliferation of the follicular theca cells &amp; increase their secretion.</a:t>
            </a:r>
            <a:endParaRPr/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185"/>
              <a:buFont typeface="Noto Sans Symbols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2011-02-05T05:45:25Z</dcterms:created>
  <dc:creator>James</dc:creator>
</cp:coreProperties>
</file>