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7010400" cy="9296400"/>
  <p:embeddedFontLst>
    <p:embeddedFont>
      <p:font typeface="Corbel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h/Q0ZsyHPJUMSiQOU/c73Le/Ee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Corbel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rbel-bold.fntdata"/><Relationship Id="rId6" Type="http://schemas.openxmlformats.org/officeDocument/2006/relationships/slide" Target="slides/slide1.xml"/><Relationship Id="rId18" Type="http://schemas.openxmlformats.org/officeDocument/2006/relationships/font" Target="fonts/Corbel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3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4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7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14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5" name="Google Shape;25;p14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6" name="Google Shape;26;p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7" name="Google Shape;27;p14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8" name="Google Shape;28;p14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9" name="Google Shape;29;p14"/>
          <p:cNvSpPr txBox="1"/>
          <p:nvPr>
            <p:ph type="ctrTitle"/>
          </p:nvPr>
        </p:nvSpPr>
        <p:spPr>
          <a:xfrm>
            <a:off x="914400" y="43434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9144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subTitle"/>
          </p:nvPr>
        </p:nvSpPr>
        <p:spPr>
          <a:xfrm>
            <a:off x="914400" y="2834640"/>
            <a:ext cx="7772400" cy="1508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10057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1" name="Google Shape;31;p14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2" name="Google Shape;32;p1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3" name="Google Shape;33;p14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4" name="Google Shape;34;p14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 rot="5400000">
            <a:off x="2514600" y="18336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 rot="5400000">
            <a:off x="4694238" y="2209802"/>
            <a:ext cx="5851525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/>
          <p:nvPr/>
        </p:nvSpPr>
        <p:spPr>
          <a:xfrm>
            <a:off x="4828952" y="1073888"/>
            <a:ext cx="4322136" cy="5791200"/>
          </a:xfrm>
          <a:custGeom>
            <a:rect b="b" l="l" r="r" t="t"/>
            <a:pathLst>
              <a:path extrusionOk="0" h="3648" w="2736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3" name="Google Shape;43;p16"/>
          <p:cNvSpPr/>
          <p:nvPr/>
        </p:nvSpPr>
        <p:spPr>
          <a:xfrm>
            <a:off x="373966" y="0"/>
            <a:ext cx="5514536" cy="6615332"/>
          </a:xfrm>
          <a:custGeom>
            <a:rect b="b" l="l" r="r" t="t"/>
            <a:pathLst>
              <a:path extrusionOk="0" h="4128" w="3504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4" name="Google Shape;44;p16"/>
          <p:cNvSpPr/>
          <p:nvPr/>
        </p:nvSpPr>
        <p:spPr>
          <a:xfrm rot="5236414">
            <a:off x="4462128" y="1483600"/>
            <a:ext cx="4114800" cy="118872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" name="Google Shape;45;p16"/>
          <p:cNvSpPr/>
          <p:nvPr/>
        </p:nvSpPr>
        <p:spPr>
          <a:xfrm>
            <a:off x="5943600" y="0"/>
            <a:ext cx="2743200" cy="4267200"/>
          </a:xfrm>
          <a:custGeom>
            <a:rect b="b" l="l" r="r" t="t"/>
            <a:pathLst>
              <a:path extrusionOk="0" h="2688" w="172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" name="Google Shape;46;p16"/>
          <p:cNvSpPr/>
          <p:nvPr/>
        </p:nvSpPr>
        <p:spPr>
          <a:xfrm>
            <a:off x="5943600" y="4267200"/>
            <a:ext cx="3200400" cy="1143000"/>
          </a:xfrm>
          <a:custGeom>
            <a:rect b="b" l="l" r="r" t="t"/>
            <a:pathLst>
              <a:path extrusionOk="0" h="720" w="2016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7" name="Google Shape;47;p16"/>
          <p:cNvSpPr/>
          <p:nvPr/>
        </p:nvSpPr>
        <p:spPr>
          <a:xfrm>
            <a:off x="5943600" y="0"/>
            <a:ext cx="1371600" cy="4267200"/>
          </a:xfrm>
          <a:custGeom>
            <a:rect b="b" l="l" r="r" t="t"/>
            <a:pathLst>
              <a:path extrusionOk="0" h="2688" w="864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8" name="Google Shape;48;p16"/>
          <p:cNvSpPr/>
          <p:nvPr/>
        </p:nvSpPr>
        <p:spPr>
          <a:xfrm>
            <a:off x="5948363" y="4246563"/>
            <a:ext cx="2090737" cy="2611437"/>
          </a:xfrm>
          <a:custGeom>
            <a:rect b="b" l="l" r="r" t="t"/>
            <a:pathLst>
              <a:path extrusionOk="0" h="1645" w="1317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9" name="Google Shape;49;p16"/>
          <p:cNvSpPr/>
          <p:nvPr/>
        </p:nvSpPr>
        <p:spPr>
          <a:xfrm>
            <a:off x="5943600" y="4267200"/>
            <a:ext cx="1600200" cy="2590800"/>
          </a:xfrm>
          <a:custGeom>
            <a:rect b="b" l="l" r="r" t="t"/>
            <a:pathLst>
              <a:path extrusionOk="0" h="1632" w="1008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0" name="Google Shape;50;p16"/>
          <p:cNvSpPr/>
          <p:nvPr/>
        </p:nvSpPr>
        <p:spPr>
          <a:xfrm>
            <a:off x="5943600" y="1371600"/>
            <a:ext cx="3200400" cy="2895600"/>
          </a:xfrm>
          <a:custGeom>
            <a:rect b="b" l="l" r="r" t="t"/>
            <a:pathLst>
              <a:path extrusionOk="0" h="1824" w="2016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1" name="Google Shape;51;p16"/>
          <p:cNvSpPr/>
          <p:nvPr/>
        </p:nvSpPr>
        <p:spPr>
          <a:xfrm>
            <a:off x="5943600" y="1752600"/>
            <a:ext cx="3200400" cy="2514600"/>
          </a:xfrm>
          <a:custGeom>
            <a:rect b="b" l="l" r="r" t="t"/>
            <a:pathLst>
              <a:path extrusionOk="0" h="1584" w="2016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2" name="Google Shape;52;p16"/>
          <p:cNvSpPr/>
          <p:nvPr/>
        </p:nvSpPr>
        <p:spPr>
          <a:xfrm>
            <a:off x="990600" y="4267200"/>
            <a:ext cx="4953000" cy="2590800"/>
          </a:xfrm>
          <a:custGeom>
            <a:rect b="b" l="l" r="r" t="t"/>
            <a:pathLst>
              <a:path extrusionOk="0" h="1632" w="312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3" name="Google Shape;53;p16"/>
          <p:cNvSpPr/>
          <p:nvPr/>
        </p:nvSpPr>
        <p:spPr>
          <a:xfrm>
            <a:off x="533400" y="4267200"/>
            <a:ext cx="5334000" cy="2590800"/>
          </a:xfrm>
          <a:custGeom>
            <a:rect b="b" l="l" r="r" t="t"/>
            <a:pathLst>
              <a:path extrusionOk="0" h="1632" w="336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4" name="Google Shape;54;p16"/>
          <p:cNvSpPr/>
          <p:nvPr/>
        </p:nvSpPr>
        <p:spPr>
          <a:xfrm>
            <a:off x="366824" y="2438400"/>
            <a:ext cx="5638800" cy="1828800"/>
          </a:xfrm>
          <a:custGeom>
            <a:rect b="b" l="l" r="r" t="t"/>
            <a:pathLst>
              <a:path extrusionOk="0" h="1152" w="35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5" name="Google Shape;55;p16"/>
          <p:cNvSpPr/>
          <p:nvPr/>
        </p:nvSpPr>
        <p:spPr>
          <a:xfrm>
            <a:off x="366824" y="2133600"/>
            <a:ext cx="5638800" cy="213360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6" name="Google Shape;56;p16"/>
          <p:cNvSpPr/>
          <p:nvPr/>
        </p:nvSpPr>
        <p:spPr>
          <a:xfrm>
            <a:off x="4572000" y="4267200"/>
            <a:ext cx="1371600" cy="2590800"/>
          </a:xfrm>
          <a:custGeom>
            <a:rect b="b" l="l" r="r" t="t"/>
            <a:pathLst>
              <a:path extrusionOk="0" h="1632" w="864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7" name="Google Shape;57;p16"/>
          <p:cNvSpPr txBox="1"/>
          <p:nvPr>
            <p:ph idx="1" type="body"/>
          </p:nvPr>
        </p:nvSpPr>
        <p:spPr>
          <a:xfrm>
            <a:off x="706902" y="1351672"/>
            <a:ext cx="5718048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1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16"/>
          <p:cNvSpPr txBox="1"/>
          <p:nvPr>
            <p:ph type="title"/>
          </p:nvPr>
        </p:nvSpPr>
        <p:spPr>
          <a:xfrm>
            <a:off x="706902" y="512064"/>
            <a:ext cx="8156448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b="0" sz="3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16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16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16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Google Shape;67;p16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512064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464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4655344" y="1770501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7" name="Google Shape;77;p18"/>
          <p:cNvSpPr txBox="1"/>
          <p:nvPr>
            <p:ph type="title"/>
          </p:nvPr>
        </p:nvSpPr>
        <p:spPr>
          <a:xfrm>
            <a:off x="504824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" type="body"/>
          </p:nvPr>
        </p:nvSpPr>
        <p:spPr>
          <a:xfrm>
            <a:off x="457200" y="1809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2" type="body"/>
          </p:nvPr>
        </p:nvSpPr>
        <p:spPr>
          <a:xfrm>
            <a:off x="4645025" y="180975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3" type="body"/>
          </p:nvPr>
        </p:nvSpPr>
        <p:spPr>
          <a:xfrm>
            <a:off x="457200" y="2459037"/>
            <a:ext cx="4040188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4" type="body"/>
          </p:nvPr>
        </p:nvSpPr>
        <p:spPr>
          <a:xfrm>
            <a:off x="4645025" y="2459037"/>
            <a:ext cx="4041775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18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18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18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18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710"/>
              <a:buNone/>
              <a:defRPr sz="18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640" lvl="0" marL="457200" algn="l">
              <a:spcBef>
                <a:spcPts val="700"/>
              </a:spcBef>
              <a:spcAft>
                <a:spcPts val="0"/>
              </a:spcAft>
              <a:buSzPts val="3040"/>
              <a:buChar char="▪"/>
              <a:defRPr sz="3200"/>
            </a:lvl1pPr>
            <a:lvl2pPr indent="-388619" lvl="1" marL="914400" algn="l">
              <a:spcBef>
                <a:spcPts val="560"/>
              </a:spcBef>
              <a:spcAft>
                <a:spcPts val="0"/>
              </a:spcAft>
              <a:buSzPts val="2520"/>
              <a:buChar char="🢭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2" name="Google Shape;112;p22"/>
          <p:cNvCxnSpPr/>
          <p:nvPr/>
        </p:nvCxnSpPr>
        <p:spPr>
          <a:xfrm>
            <a:off x="363195" y="1885028"/>
            <a:ext cx="8782622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13" name="Google Shape;113;p22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14" name="Google Shape;114;p22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5" name="Google Shape;115;p22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6" name="Google Shape;116;p22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17" name="Google Shape;117;p22"/>
          <p:cNvSpPr txBox="1"/>
          <p:nvPr>
            <p:ph type="title"/>
          </p:nvPr>
        </p:nvSpPr>
        <p:spPr>
          <a:xfrm>
            <a:off x="914400" y="441251"/>
            <a:ext cx="6858000" cy="701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b="0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2"/>
          <p:cNvSpPr/>
          <p:nvPr>
            <p:ph idx="2" type="pic"/>
          </p:nvPr>
        </p:nvSpPr>
        <p:spPr>
          <a:xfrm>
            <a:off x="368032" y="1893781"/>
            <a:ext cx="877824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914400" y="1150144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FFFFFF"/>
                </a:solidFill>
              </a:defRPr>
            </a:lvl1pPr>
            <a:lvl2pPr indent="-297180" lvl="1" marL="914400" algn="l">
              <a:spcBef>
                <a:spcPts val="240"/>
              </a:spcBef>
              <a:spcAft>
                <a:spcPts val="0"/>
              </a:spcAft>
              <a:buSzPts val="1080"/>
              <a:buChar char="🢭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grpSp>
        <p:nvGrpSpPr>
          <p:cNvPr id="120" name="Google Shape;120;p22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21" name="Google Shape;121;p22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2" name="Google Shape;122;p22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3" name="Google Shape;123;p22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24" name="Google Shape;124;p22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25" name="Google Shape;125;p22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" name="Google Shape;126;p22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22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8" name="Google Shape;128;p22"/>
          <p:cNvSpPr txBox="1"/>
          <p:nvPr>
            <p:ph idx="10" type="dt"/>
          </p:nvPr>
        </p:nvSpPr>
        <p:spPr>
          <a:xfrm>
            <a:off x="6477000" y="5549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1" type="ftr"/>
          </p:nvPr>
        </p:nvSpPr>
        <p:spPr>
          <a:xfrm>
            <a:off x="914400" y="55499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2" type="sldNum"/>
          </p:nvPr>
        </p:nvSpPr>
        <p:spPr>
          <a:xfrm>
            <a:off x="8610600" y="55499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Google Shape;7;p13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Google Shape;8;p13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" name="Google Shape;9;p13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" name="Google Shape;10;p13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" name="Google Shape;11;p13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" name="Google Shape;12;p13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" name="Google Shape;13;p13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" name="Google Shape;14;p13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13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3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7" name="Google Shape;17;p13"/>
          <p:cNvSpPr txBox="1"/>
          <p:nvPr>
            <p:ph idx="10" type="dt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1" type="ftr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914400" y="1219200"/>
            <a:ext cx="77724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LECTURE 4</a:t>
            </a:r>
            <a:br>
              <a:rPr lang="en-US"/>
            </a:br>
            <a:r>
              <a:rPr lang="en-US"/>
              <a:t>PHYSIOLOGY OF UTERINE CYCLE</a:t>
            </a:r>
            <a:endParaRPr/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2667000" y="2834640"/>
            <a:ext cx="5181600" cy="1508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10057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2000"/>
              <a:t>Dr. Laila Al Dokhi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/>
              <a:t>Associate Professor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2000"/>
              <a:t>Department of Physiology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"/>
          <p:cNvSpPr txBox="1"/>
          <p:nvPr>
            <p:ph idx="1" type="body"/>
          </p:nvPr>
        </p:nvSpPr>
        <p:spPr>
          <a:xfrm>
            <a:off x="457200" y="304800"/>
            <a:ext cx="82296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114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90"/>
              <a:buFont typeface="Noto Sans Symbols"/>
              <a:buNone/>
            </a:pPr>
            <a:r>
              <a:rPr b="1" lang="en-US" sz="2200" u="sng">
                <a:solidFill>
                  <a:srgbClr val="FF99FF"/>
                </a:solidFill>
              </a:rPr>
              <a:t>Definition of menopause:</a:t>
            </a:r>
            <a:endParaRPr/>
          </a:p>
          <a:p>
            <a:pPr indent="-342900" lvl="0" marL="4114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2000"/>
              <a:t>The period during which the cycle ceases &amp; the female sex hormones diminish to almost none.  </a:t>
            </a:r>
            <a:endParaRPr/>
          </a:p>
          <a:p>
            <a:pPr indent="-342900" lvl="0" marL="4114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It occurs at the age of 40 to 50 years</a:t>
            </a:r>
            <a:endParaRPr/>
          </a:p>
          <a:p>
            <a:pPr indent="-342900" lvl="0" marL="4114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2000"/>
              <a:t>When estrogens production falls below the critical value, estrogens no longer inhibit the production of gonadotropins (FSH &amp; LH). 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The reproductive cycle becomes irregular,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Ovulation fails to occur &amp;the cycle ceases.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lang="en-US" sz="2000"/>
              <a:t>With advanced age the ovaries become unresponsive to gonadotropins (decline in the number of primodial follicles), and their function declines so that reproductive cycles disappear (menopause).  </a:t>
            </a:r>
            <a:br>
              <a:rPr lang="en-US" sz="2000"/>
            </a:br>
            <a:r>
              <a:rPr lang="en-US" sz="2000"/>
              <a:t>The ovaries no longer secrete estrogen and progesterone.  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lang="en-US" sz="2000"/>
              <a:t>The uterus and vagina atrophy. 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lang="en-US" sz="2000"/>
              <a:t>Due to removal of the negative feedback effect there is increased secretion of FSH and LH.</a:t>
            </a:r>
            <a:endParaRPr b="1" sz="2000"/>
          </a:p>
          <a:p>
            <a:pPr indent="-222250" lvl="0" marL="4114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orbel"/>
              <a:buNone/>
            </a:pPr>
            <a:r>
              <a:t/>
            </a:r>
            <a:endParaRPr sz="2000"/>
          </a:p>
          <a:p>
            <a:pPr indent="-342900" lvl="0" marL="4114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10"/>
              <a:buFont typeface="Noto Sans Symbols"/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ts val="2800"/>
              <a:buFont typeface="Consolas"/>
              <a:buNone/>
            </a:pPr>
            <a:r>
              <a:rPr b="1" lang="en-US" sz="2800" u="sng">
                <a:solidFill>
                  <a:srgbClr val="66FFFF"/>
                </a:solidFill>
              </a:rPr>
              <a:t>Physiological changes due to loss of estrogens </a:t>
            </a:r>
            <a:br>
              <a:rPr b="1" lang="en-US" sz="3600"/>
            </a:br>
            <a:endParaRPr/>
          </a:p>
        </p:txBody>
      </p:sp>
      <p:sp>
        <p:nvSpPr>
          <p:cNvPr id="201" name="Google Shape;201;p11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/>
              <a:t>hot flushes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/>
              <a:t> characterized by extreme flushing of the skin.</a:t>
            </a:r>
            <a:endParaRPr/>
          </a:p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/>
              <a:t>Psychic  sensations and dyspnea.</a:t>
            </a:r>
            <a:endParaRPr/>
          </a:p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/>
              <a:t>Irritability.</a:t>
            </a:r>
            <a:endParaRPr/>
          </a:p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/>
              <a:t>Fatigue.</a:t>
            </a:r>
            <a:endParaRPr/>
          </a:p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/>
              <a:t>Anxiety.</a:t>
            </a:r>
            <a:endParaRPr/>
          </a:p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/>
              <a:t>Occasionally various psychotic states.</a:t>
            </a:r>
            <a:endParaRPr/>
          </a:p>
          <a:p>
            <a:pPr indent="-228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 sz="3200"/>
              <a:t>decreased strength and calcification of bones throughout the body.</a:t>
            </a:r>
            <a:endParaRPr/>
          </a:p>
          <a:p>
            <a:pPr indent="-202644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"/>
          <p:cNvSpPr txBox="1"/>
          <p:nvPr>
            <p:ph type="title"/>
          </p:nvPr>
        </p:nvSpPr>
        <p:spPr>
          <a:xfrm>
            <a:off x="914400" y="304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200"/>
              <a:buFont typeface="Consolas"/>
              <a:buNone/>
            </a:pPr>
            <a:r>
              <a:rPr lang="en-US" sz="3200"/>
              <a:t>Abnormalities of menstrual cycle</a:t>
            </a:r>
            <a:endParaRPr/>
          </a:p>
        </p:txBody>
      </p:sp>
      <p:sp>
        <p:nvSpPr>
          <p:cNvPr id="207" name="Google Shape;207;p12"/>
          <p:cNvSpPr txBox="1"/>
          <p:nvPr>
            <p:ph idx="1" type="body"/>
          </p:nvPr>
        </p:nvSpPr>
        <p:spPr>
          <a:xfrm>
            <a:off x="914400" y="10668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411480" rtl="0" algn="l">
              <a:spcBef>
                <a:spcPts val="0"/>
              </a:spcBef>
              <a:spcAft>
                <a:spcPts val="0"/>
              </a:spcAft>
              <a:buSzPct val="95000"/>
              <a:buNone/>
            </a:pPr>
            <a:r>
              <a:rPr lang="en-US" u="sng"/>
              <a:t>Amenorrhea</a:t>
            </a:r>
            <a:r>
              <a:rPr lang="en-US"/>
              <a:t>:  Is absence of menstrual period either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en-US"/>
              <a:t>Primary amenorrhea in which menstrual bleeding has never occurred.  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Char char="▪"/>
            </a:pPr>
            <a:r>
              <a:rPr lang="en-US"/>
              <a:t>Secondary amenorrhea cessation of cycles in a woman with previously normal periods, causes:</a:t>
            </a:r>
            <a:endParaRPr/>
          </a:p>
          <a:p>
            <a:pPr indent="-285750" lvl="1" marL="740664" rtl="0" algn="l">
              <a:spcBef>
                <a:spcPts val="403"/>
              </a:spcBef>
              <a:spcAft>
                <a:spcPts val="0"/>
              </a:spcAft>
              <a:buSzPct val="90000"/>
              <a:buChar char="🢭"/>
            </a:pPr>
            <a:r>
              <a:rPr lang="en-US"/>
              <a:t>Pregnancy (is the most common cause)</a:t>
            </a:r>
            <a:endParaRPr/>
          </a:p>
          <a:p>
            <a:pPr indent="-285750" lvl="1" marL="740664" rtl="0" algn="l">
              <a:spcBef>
                <a:spcPts val="403"/>
              </a:spcBef>
              <a:spcAft>
                <a:spcPts val="0"/>
              </a:spcAft>
              <a:buSzPct val="90000"/>
              <a:buChar char="🢭"/>
            </a:pPr>
            <a:r>
              <a:rPr lang="en-US"/>
              <a:t>Emotional stimuli and changes in the environment.</a:t>
            </a:r>
            <a:endParaRPr/>
          </a:p>
          <a:p>
            <a:pPr indent="-285750" lvl="1" marL="740664" rtl="0" algn="l">
              <a:spcBef>
                <a:spcPts val="403"/>
              </a:spcBef>
              <a:spcAft>
                <a:spcPts val="0"/>
              </a:spcAft>
              <a:buSzPct val="90000"/>
              <a:buChar char="🢭"/>
            </a:pPr>
            <a:r>
              <a:rPr lang="en-US"/>
              <a:t>Hypothalamic diseases (↓ GnRH pulses)</a:t>
            </a:r>
            <a:endParaRPr/>
          </a:p>
          <a:p>
            <a:pPr indent="-285750" lvl="1" marL="740664" rtl="0" algn="l">
              <a:spcBef>
                <a:spcPts val="403"/>
              </a:spcBef>
              <a:spcAft>
                <a:spcPts val="0"/>
              </a:spcAft>
              <a:buSzPct val="90000"/>
              <a:buChar char="🢭"/>
            </a:pPr>
            <a:r>
              <a:rPr lang="en-US"/>
              <a:t>Pituitary disorders</a:t>
            </a:r>
            <a:endParaRPr/>
          </a:p>
          <a:p>
            <a:pPr indent="-285750" lvl="1" marL="740664" rtl="0" algn="l">
              <a:spcBef>
                <a:spcPts val="403"/>
              </a:spcBef>
              <a:spcAft>
                <a:spcPts val="0"/>
              </a:spcAft>
              <a:buSzPct val="90000"/>
              <a:buChar char="🢭"/>
            </a:pPr>
            <a:r>
              <a:rPr lang="en-US"/>
              <a:t>Primary ovarian disorders and various systemic disease.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rPr lang="en-US" u="sng"/>
              <a:t>Menorrhagia:  </a:t>
            </a:r>
            <a:r>
              <a:rPr lang="en-US"/>
              <a:t>Refer to abnormally profuse flow during regular periods.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rPr lang="en-US" u="sng"/>
              <a:t>Hypomenorrhea:  </a:t>
            </a:r>
            <a:r>
              <a:rPr lang="en-US"/>
              <a:t>Refer to scanty flow.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rPr lang="en-US" u="sng"/>
              <a:t>Dysmenorrheal:  </a:t>
            </a:r>
            <a:r>
              <a:rPr lang="en-US"/>
              <a:t>Painful menstruation (cramps due to accumulation of prostaglandins in the uterus 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rPr lang="en-US"/>
              <a:t>can be  treated with inhibitors of prostaglandin synthesis).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411480" rtl="0" algn="l">
              <a:spcBef>
                <a:spcPts val="0"/>
              </a:spcBef>
              <a:spcAft>
                <a:spcPts val="0"/>
              </a:spcAft>
              <a:buSzPct val="95000"/>
              <a:buNone/>
            </a:pPr>
            <a:r>
              <a:rPr lang="en-US"/>
              <a:t>By the end of this lecture, you should be able to:</a:t>
            </a:r>
            <a:endParaRPr/>
          </a:p>
          <a:p>
            <a:pPr indent="-285750" lvl="0" marL="514350" rtl="0" algn="l">
              <a:spcBef>
                <a:spcPts val="70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/>
              <a:t>Describe the normal menstrual cycle</a:t>
            </a:r>
            <a:endParaRPr/>
          </a:p>
          <a:p>
            <a:pPr indent="-285750" lvl="0" marL="514350" rtl="0" algn="l">
              <a:spcBef>
                <a:spcPts val="70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/>
              <a:t>Discuss the structural changes that occur in the endometrium during the menstrual cycle</a:t>
            </a:r>
            <a:endParaRPr/>
          </a:p>
          <a:p>
            <a:pPr indent="-285750" lvl="0" marL="514350" rtl="0" algn="l">
              <a:spcBef>
                <a:spcPts val="70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/>
              <a:t>Describe phases of the menstrual cycle</a:t>
            </a:r>
            <a:endParaRPr/>
          </a:p>
          <a:p>
            <a:pPr indent="-285750" lvl="0" marL="514350" rtl="0" algn="l">
              <a:spcBef>
                <a:spcPts val="70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/>
              <a:t>Describe the hormonal control of the menstrual cycle</a:t>
            </a:r>
            <a:endParaRPr/>
          </a:p>
          <a:p>
            <a:pPr indent="-285750" lvl="0" marL="514350" rtl="0" algn="l">
              <a:spcBef>
                <a:spcPts val="70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/>
              <a:t>Describe the major disorders of the menstrual cycle</a:t>
            </a:r>
            <a:endParaRPr/>
          </a:p>
          <a:p>
            <a:pPr indent="-285750" lvl="0" marL="514350" rtl="0" algn="l">
              <a:spcBef>
                <a:spcPts val="700"/>
              </a:spcBef>
              <a:spcAft>
                <a:spcPts val="0"/>
              </a:spcAft>
              <a:buSzPct val="95000"/>
              <a:buFont typeface="Consolas"/>
              <a:buAutoNum type="arabicPeriod"/>
            </a:pPr>
            <a:r>
              <a:rPr lang="en-US"/>
              <a:t>Describe the physiology of menopause  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rPr lang="en-US"/>
              <a:t>Keywords: proliferative phase, secretory phase, amenorrhea, menorrhagia, menopause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/>
          <p:nvPr>
            <p:ph idx="1" type="body"/>
          </p:nvPr>
        </p:nvSpPr>
        <p:spPr>
          <a:xfrm>
            <a:off x="457200" y="228600"/>
            <a:ext cx="82296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1148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b="1" lang="en-US" sz="2000" u="sng">
                <a:solidFill>
                  <a:srgbClr val="FF99FF"/>
                </a:solidFill>
              </a:rPr>
              <a:t>Monthly endometrial cycle and menstruation:</a:t>
            </a:r>
            <a:endParaRPr sz="1800"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710"/>
              <a:buFont typeface="Noto Sans Symbols"/>
              <a:buNone/>
            </a:pPr>
            <a:r>
              <a:rPr lang="en-US" sz="1800"/>
              <a:t>	</a:t>
            </a:r>
            <a:r>
              <a:rPr b="1" lang="en-US" sz="2000"/>
              <a:t>Associated with monthly cyclical production of estrogens &amp; progesterone by the ovaries the endometrial lining of the uterus pass </a:t>
            </a:r>
            <a:r>
              <a:rPr b="1" lang="en-US" sz="2000" u="sng">
                <a:solidFill>
                  <a:srgbClr val="FF99FF"/>
                </a:solidFill>
              </a:rPr>
              <a:t>through the following stages.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t/>
            </a:r>
            <a:endParaRPr b="1" sz="2000" u="sng">
              <a:solidFill>
                <a:srgbClr val="FF99FF"/>
              </a:solidFill>
            </a:endParaRPr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b="1" lang="en-US" sz="2000" u="sng">
                <a:solidFill>
                  <a:srgbClr val="66FFFF"/>
                </a:solidFill>
              </a:rPr>
              <a:t>1- Proliferative phase (estrogen phase) of the endometrial cycle, occurring before ovulation: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Char char="▪"/>
            </a:pPr>
            <a:r>
              <a:rPr b="1" lang="en-US" sz="2000"/>
              <a:t>At the beginning of each cycle, most of the endometrium has been desquamated by menstruation. 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Char char="▪"/>
            </a:pPr>
            <a:r>
              <a:rPr b="1" lang="en-US" sz="2000"/>
              <a:t>After menstruation only thin layer of the endometrial stroma remains &amp; the deeper portions of the glands &amp;crypts of the endometrium</a:t>
            </a:r>
            <a:endParaRPr b="1" sz="2000"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Char char="▪"/>
            </a:pPr>
            <a:r>
              <a:rPr b="1" lang="en-US" sz="2000"/>
              <a:t>Under the influence of estrogens, secreted in large quantities by the ovaries, the stromal cells &amp; epithelial cells proliferate rapidly. 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Char char="▪"/>
            </a:pPr>
            <a:r>
              <a:rPr b="1" lang="en-US" sz="2000"/>
              <a:t>The endometrial surface re-epitheliazed within 4-7 days after the beginning of menstruation. 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Char char="▪"/>
            </a:pPr>
            <a:r>
              <a:rPr b="1" lang="en-US" sz="2000"/>
              <a:t>Before ovulation the endometrium thickness increase, due to increase numbers of stromal cells &amp;progressive growth of the glands &amp; new blood vessels.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Char char="▪"/>
            </a:pPr>
            <a:r>
              <a:rPr b="1" lang="en-US" sz="2000"/>
              <a:t> At the time of ovulation, the endometrium is 3-5 mm thick.  The endometrial glands in cervical region secrete a thin, stringy mucus which help to guide sperm in the proper direction from the vagina into the uterus.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"/>
          <p:cNvSpPr txBox="1"/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</a:pPr>
            <a:r>
              <a:rPr lang="en-US"/>
              <a:t>Phases of uterine cycle</a:t>
            </a:r>
            <a:endParaRPr/>
          </a:p>
        </p:txBody>
      </p:sp>
      <p:pic>
        <p:nvPicPr>
          <p:cNvPr descr="C:\Users\hp\AppData\Local\Microsoft\Windows\Temporary Internet Files\Low\Content.IE5\TMG0M73D\Endometrium[1].jpg" id="165" name="Google Shape;165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514" y="1493286"/>
            <a:ext cx="7976486" cy="5059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1-7" id="170" name="Google Shape;170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350566"/>
            <a:ext cx="8543128" cy="5050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/>
          <p:nvPr>
            <p:ph idx="1" type="body"/>
          </p:nvPr>
        </p:nvSpPr>
        <p:spPr>
          <a:xfrm>
            <a:off x="457200" y="228600"/>
            <a:ext cx="8229600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609600" lvl="0" marL="609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80"/>
              <a:buFont typeface="Noto Sans Symbols"/>
              <a:buNone/>
            </a:pPr>
            <a:r>
              <a:rPr b="1" lang="en-US" sz="2400" u="sng">
                <a:solidFill>
                  <a:srgbClr val="66FFFF"/>
                </a:solidFill>
              </a:rPr>
              <a:t>2- Secretory phase (progestational phase) of the endometrial cycle, occurring after ovulation: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After ovulation, estrogen &amp; progesterone are secreted in the later part of the monthly cycle by the corpus luteum.  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Estrogen cause slight proliferation in the endometrium</a:t>
            </a:r>
            <a:br>
              <a:rPr b="1" lang="en-US" sz="2000"/>
            </a:br>
            <a:r>
              <a:rPr b="1" lang="en-US" sz="2000"/>
              <a:t>Progesterone causes marked swelling &amp; secretory development of the endometrium.  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The glands increase in tortuosity, excess secretory substances accumulate in the glands. </a:t>
            </a:r>
            <a:endParaRPr/>
          </a:p>
          <a:p>
            <a:pPr indent="-48895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b="1" sz="2000"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Stromal cells cytoplasm increases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 Lipid &amp;glycogen deposits increases in the stromal cells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Blood supply to the endometrium increases and become more tortuous. 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1 week after ovulation, endometrium thickness is 5-6 mm.  </a:t>
            </a:r>
            <a:endParaRPr/>
          </a:p>
          <a:p>
            <a:pPr indent="-48895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b="1" sz="2000"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The secretory changes prepare the endometrium (stored nutrients) for implantation of the fertilized ovum .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Uterine secretions called 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1" lang="en-US" sz="2000" u="sng">
                <a:solidFill>
                  <a:srgbClr val="66FFFF"/>
                </a:solidFill>
              </a:rPr>
              <a:t>uterine milk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b="1" lang="en-US" sz="2000"/>
              <a:t> provide nutrition for the diving ovum.  </a:t>
            </a:r>
            <a:endParaRPr/>
          </a:p>
          <a:p>
            <a:pPr indent="-609600" lvl="0" marL="60960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The trophobastic cells on the surface of the implanted ovum begin to digest the endometrium &amp; absorb endometrial stored substances.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/>
          <p:nvPr>
            <p:ph idx="1" type="body"/>
          </p:nvPr>
        </p:nvSpPr>
        <p:spPr>
          <a:xfrm>
            <a:off x="457200" y="5334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1148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80"/>
              <a:buFont typeface="Noto Sans Symbols"/>
              <a:buNone/>
            </a:pPr>
            <a:r>
              <a:rPr b="1" lang="en-US" sz="2400" u="sng">
                <a:solidFill>
                  <a:srgbClr val="FF99FF"/>
                </a:solidFill>
              </a:rPr>
              <a:t>Menstruation: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 u="sng">
                <a:solidFill>
                  <a:srgbClr val="66FFFF"/>
                </a:solidFill>
              </a:rPr>
              <a:t>If the ovum is not fertilized,</a:t>
            </a:r>
            <a:r>
              <a:rPr b="1" lang="en-US" sz="2000"/>
              <a:t> about 2 days before the end of the monthly cycle, the corpus luteum involutes &amp; estrogens &amp; progesterone decrease to low levels. 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Due to decrease estrogen &amp; progesterone there is decrease stimulation of the endometrium, followed by involution of the endometrium to about 65% of its previous thickness.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During the 24 hrs preceding the menstruation, there is vasospasm of the tortuous blood vessels due to release of vasoconstrictor (prostaglandins).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b="1" lang="en-US" sz="2000"/>
              <a:t>	</a:t>
            </a:r>
            <a:r>
              <a:rPr b="1" lang="en-US" sz="2000" u="sng">
                <a:solidFill>
                  <a:srgbClr val="FF99FF"/>
                </a:solidFill>
              </a:rPr>
              <a:t>There is</a:t>
            </a:r>
            <a:r>
              <a:rPr b="1" lang="en-US" sz="2000"/>
              <a:t>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b="1" lang="en-US" sz="2000"/>
              <a:t>1) Vasospasm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b="1" lang="en-US" sz="2000"/>
              <a:t>2) Decrease nutrients to the endometrium</a:t>
            </a:r>
            <a:endParaRPr b="1" sz="2000"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b="1" lang="en-US" sz="2000"/>
              <a:t>3)Loss of hormonal stimulation,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All initiate necrosis in the endometrial blood vessels. 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Gradual necrosis of the outer layer of the endometrium leads to separation from the uterus at the site of the hemorrhages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Within 48 hrs, all the superficial layers of the endometrium desquamated in the uterine cavity. </a:t>
            </a:r>
            <a:endParaRPr/>
          </a:p>
          <a:p>
            <a:pPr indent="-342900" lvl="0" marL="41148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900"/>
              <a:buChar char="▪"/>
            </a:pPr>
            <a:r>
              <a:rPr b="1" lang="en-US" sz="2000"/>
              <a:t>- The mass of desquamated tissue &amp; blood plus the contractile effects of prostaglandins initiate contractions which expel the uterine contents.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>
            <p:ph idx="1" type="body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114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60"/>
              <a:buChar char="▪"/>
            </a:pPr>
            <a:r>
              <a:rPr b="1" lang="en-US" sz="2800"/>
              <a:t>In normal menstruation, about 40 ml of blood + 35 ml of serous fluid are lost.  </a:t>
            </a:r>
            <a:endParaRPr/>
          </a:p>
          <a:p>
            <a:pPr indent="-342900" lvl="0" marL="4114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660"/>
              <a:buChar char="▪"/>
            </a:pPr>
            <a:r>
              <a:rPr b="1" lang="en-US" sz="2800"/>
              <a:t>The menstrual blood is normally non-clotting due to the presence of fibrinolysin.</a:t>
            </a:r>
            <a:endParaRPr/>
          </a:p>
          <a:p>
            <a:pPr indent="-173990" lvl="0" marL="4114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660"/>
              <a:buNone/>
            </a:pPr>
            <a:r>
              <a:t/>
            </a:r>
            <a:endParaRPr b="1" sz="2800"/>
          </a:p>
          <a:p>
            <a:pPr indent="-342900" lvl="0" marL="4114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660"/>
              <a:buChar char="▪"/>
            </a:pPr>
            <a:r>
              <a:rPr b="1" lang="en-US" sz="2800"/>
              <a:t>Within 4 to 7 days after menstruation, the loss of blood ceases &amp; the endometrium become re-epithelialized.</a:t>
            </a:r>
            <a:endParaRPr/>
          </a:p>
          <a:p>
            <a:pPr indent="-342900" lvl="0" marL="4114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660"/>
              <a:buNone/>
            </a:pPr>
            <a:r>
              <a:t/>
            </a:r>
            <a:endParaRPr b="1" sz="2800"/>
          </a:p>
          <a:p>
            <a:pPr indent="-342900" lvl="0" marL="4114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660"/>
              <a:buNone/>
            </a:pPr>
            <a:r>
              <a:rPr b="1" lang="en-US" sz="2800" u="sng">
                <a:solidFill>
                  <a:srgbClr val="FF99FF"/>
                </a:solidFill>
              </a:rPr>
              <a:t>Leukorrhea during menstruation:</a:t>
            </a:r>
            <a:endParaRPr/>
          </a:p>
          <a:p>
            <a:pPr indent="-342900" lvl="0" marL="41148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660"/>
              <a:buChar char="▪"/>
            </a:pPr>
            <a:r>
              <a:rPr b="1" lang="en-US" sz="2800"/>
              <a:t>During menstruation, leukocytes are released with the necrotic material &amp; blood so the uterus is highly resistant to infection (protective mechanism).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 txBox="1"/>
          <p:nvPr>
            <p:ph idx="1" type="body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11480" rtl="0" algn="l">
              <a:spcBef>
                <a:spcPts val="0"/>
              </a:spcBef>
              <a:spcAft>
                <a:spcPts val="0"/>
              </a:spcAft>
              <a:buSzPts val="2850"/>
              <a:buFont typeface="Noto Sans Symbols"/>
              <a:buNone/>
            </a:pPr>
            <a:r>
              <a:rPr b="1" lang="en-US" u="sng">
                <a:solidFill>
                  <a:srgbClr val="FF99FF"/>
                </a:solidFill>
              </a:rPr>
              <a:t>Feedback oscillation of the hypothalamic-pituitary-ovarian system: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2850"/>
              <a:buFont typeface="Noto Sans Symbols"/>
              <a:buNone/>
            </a:pPr>
            <a:r>
              <a:rPr b="1" lang="en-US" u="sng">
                <a:solidFill>
                  <a:srgbClr val="66FFFF"/>
                </a:solidFill>
              </a:rPr>
              <a:t>Postovulatory secretion of the ovarian hormones, and depression of the pituitary gonadotropins: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2660"/>
              <a:buFont typeface="Noto Sans Symbols"/>
              <a:buNone/>
            </a:pPr>
            <a:r>
              <a:rPr b="1" lang="en-US" sz="2800"/>
              <a:t>During the postovulatory phase (between ovulation &amp; beginning of menstruation) the corpus luteum secrete large quantities of both progesterone &amp;estrogen &amp; inhibin which all together cause negative feedback effect on AP &amp; hypothalamus to inhibit both FSH &amp; LH secretion. 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2660"/>
              <a:buFont typeface="Noto Sans Symbols"/>
              <a:buNone/>
            </a:pPr>
            <a:r>
              <a:rPr b="1" lang="en-US" sz="2800"/>
              <a:t>(lowest level 3-4 days before the onset of menstruation)</a:t>
            </a:r>
            <a:endParaRPr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2850"/>
              <a:buFont typeface="Noto Sans Symbols"/>
              <a:buNone/>
            </a:pPr>
            <a:r>
              <a:t/>
            </a:r>
            <a:endParaRPr b="1"/>
          </a:p>
          <a:p>
            <a:pPr indent="-342900" lvl="0" marL="411480" rtl="0" algn="l">
              <a:spcBef>
                <a:spcPts val="700"/>
              </a:spcBef>
              <a:spcAft>
                <a:spcPts val="0"/>
              </a:spcAft>
              <a:buSzPts val="2850"/>
              <a:buFont typeface="Noto Sans Symbols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2011-02-05T05:45:25Z</dcterms:created>
  <dc:creator>James</dc:creator>
</cp:coreProperties>
</file>