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sldIdLst>
    <p:sldId id="264" r:id="rId2"/>
    <p:sldId id="316" r:id="rId3"/>
    <p:sldId id="310" r:id="rId4"/>
    <p:sldId id="270" r:id="rId5"/>
    <p:sldId id="311" r:id="rId6"/>
    <p:sldId id="269" r:id="rId7"/>
    <p:sldId id="294" r:id="rId8"/>
    <p:sldId id="260" r:id="rId9"/>
    <p:sldId id="266" r:id="rId10"/>
    <p:sldId id="292" r:id="rId11"/>
    <p:sldId id="289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2" r:id="rId20"/>
    <p:sldId id="293" r:id="rId21"/>
    <p:sldId id="273" r:id="rId22"/>
    <p:sldId id="257" r:id="rId23"/>
    <p:sldId id="314" r:id="rId24"/>
    <p:sldId id="315" r:id="rId25"/>
    <p:sldId id="265" r:id="rId26"/>
    <p:sldId id="267" r:id="rId27"/>
    <p:sldId id="262" r:id="rId28"/>
    <p:sldId id="303" r:id="rId29"/>
    <p:sldId id="274" r:id="rId30"/>
    <p:sldId id="317" r:id="rId31"/>
    <p:sldId id="305" r:id="rId32"/>
    <p:sldId id="275" r:id="rId33"/>
    <p:sldId id="308" r:id="rId34"/>
    <p:sldId id="307" r:id="rId35"/>
    <p:sldId id="304" r:id="rId36"/>
    <p:sldId id="291" r:id="rId37"/>
    <p:sldId id="276" r:id="rId38"/>
    <p:sldId id="277" r:id="rId39"/>
    <p:sldId id="306" r:id="rId40"/>
    <p:sldId id="278" r:id="rId41"/>
    <p:sldId id="290" r:id="rId42"/>
    <p:sldId id="279" r:id="rId43"/>
    <p:sldId id="280" r:id="rId44"/>
    <p:sldId id="271" r:id="rId45"/>
    <p:sldId id="281" r:id="rId46"/>
    <p:sldId id="283" r:id="rId47"/>
    <p:sldId id="313" r:id="rId48"/>
    <p:sldId id="285" r:id="rId49"/>
    <p:sldId id="282" r:id="rId50"/>
    <p:sldId id="284" r:id="rId51"/>
    <p:sldId id="286" r:id="rId52"/>
    <p:sldId id="287" r:id="rId53"/>
    <p:sldId id="28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5685-3C96-48C6-9BF3-27A819C86142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2B53-8838-4759-B6B3-3A87AC6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4/18/2021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does the ova survive in the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35904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Describe Fertilization &amp; implantation of the blastocyst into the endometrium.</a:t>
            </a:r>
          </a:p>
          <a:p>
            <a:pPr algn="l" rtl="0"/>
            <a:r>
              <a:rPr lang="en-US" dirty="0"/>
              <a:t>Recognize the development and normal physiology of the placenta</a:t>
            </a:r>
          </a:p>
          <a:p>
            <a:pPr algn="l" rtl="0"/>
            <a:r>
              <a:rPr lang="en-US" dirty="0"/>
              <a:t>Describe the physiological functions of placental hormones during pregnancy</a:t>
            </a:r>
          </a:p>
          <a:p>
            <a:pPr algn="l" rtl="0"/>
            <a:r>
              <a:rPr lang="en-US" dirty="0"/>
              <a:t>Explain the physiological responses of mother’s body to pregnancy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50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/>
              <a:t>Zygote begins to divide as it travels through oviduct</a:t>
            </a:r>
          </a:p>
          <a:p>
            <a:pPr algn="l" rtl="0"/>
            <a:r>
              <a:rPr lang="en-US" dirty="0"/>
              <a:t>Nutrition of blastocyst (</a:t>
            </a:r>
            <a:r>
              <a:rPr lang="en-US" sz="2400" dirty="0"/>
              <a:t>secretory cells in fallopian tube)</a:t>
            </a:r>
          </a:p>
          <a:p>
            <a:pPr algn="l" rtl="0" eaLnBrk="1" hangingPunct="1"/>
            <a:r>
              <a:rPr lang="en-US" dirty="0"/>
              <a:t>Effect of Progesterone on (SM) of isthmus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199"/>
            <a:ext cx="3200400" cy="32004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4568952" y="38130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rugged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828" y="560727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isthmus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After fertilization 3-5 days till zygote reach uterine cavity</a:t>
            </a:r>
          </a:p>
          <a:p>
            <a:pPr algn="l" rtl="0"/>
            <a:r>
              <a:rPr lang="en-US" dirty="0"/>
              <a:t>Transport: fluid current + action of cilia + weak contractions of the fallopian tube (estrogen, PGs)</a:t>
            </a:r>
          </a:p>
          <a:p>
            <a:pPr algn="l" rtl="0"/>
            <a:r>
              <a:rPr lang="en-US" dirty="0"/>
              <a:t>Isthmus (last 2cm) relaxes under effect of progesterone</a:t>
            </a:r>
          </a:p>
          <a:p>
            <a:pPr algn="l" rtl="0"/>
            <a:r>
              <a:rPr lang="en-US" dirty="0"/>
              <a:t>Delayed transport allows cell division</a:t>
            </a:r>
          </a:p>
          <a:p>
            <a:pPr algn="l" rtl="0"/>
            <a:r>
              <a:rPr lang="en-US" dirty="0" err="1"/>
              <a:t>Blastocyst</a:t>
            </a:r>
            <a:r>
              <a:rPr lang="en-US" dirty="0"/>
              <a:t> (100 cells) enters the uterus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 of fertilized ovum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  <p:sp>
        <p:nvSpPr>
          <p:cNvPr id="3" name="Arrow: Left 2"/>
          <p:cNvSpPr/>
          <p:nvPr/>
        </p:nvSpPr>
        <p:spPr>
          <a:xfrm>
            <a:off x="7620000" y="4724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Hatching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7286"/>
            <a:ext cx="5855678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Blastocyst differentiation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64" y="1295400"/>
            <a:ext cx="5257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Digestion of endometrium</a:t>
            </a:r>
          </a:p>
          <a:p>
            <a:pPr algn="l" rtl="0"/>
            <a:r>
              <a:rPr lang="en-US" dirty="0" err="1"/>
              <a:t>Decidual</a:t>
            </a:r>
            <a:r>
              <a:rPr lang="en-US" dirty="0"/>
              <a:t> cells (glycogen, proteins, lipids &amp; minerals)</a:t>
            </a:r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43175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754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يسمي علماء الأجنة عملية </a:t>
            </a:r>
            <a:r>
              <a:rPr lang="ar-SA" b="1" dirty="0" err="1"/>
              <a:t>إنغراس</a:t>
            </a:r>
            <a:r>
              <a:rPr lang="ar-SA" b="1" dirty="0"/>
              <a:t> النطفة الأمشاج المنقسمة والتي تعرف باسم الأرومة</a:t>
            </a:r>
            <a:endParaRPr lang="en-US" b="1" dirty="0"/>
          </a:p>
          <a:p>
            <a:pPr algn="ctr"/>
            <a:r>
              <a:rPr lang="ar-SA" b="1" dirty="0" err="1"/>
              <a:t>المتكيسة</a:t>
            </a:r>
            <a:r>
              <a:rPr lang="ar-SA" b="1" dirty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267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Trophoblastic</a:t>
            </a:r>
            <a:r>
              <a:rPr lang="en-US" dirty="0"/>
              <a:t> cords from </a:t>
            </a:r>
            <a:r>
              <a:rPr lang="en-US" dirty="0" err="1"/>
              <a:t>blastocyst</a:t>
            </a:r>
            <a:endParaRPr lang="en-US" dirty="0"/>
          </a:p>
          <a:p>
            <a:pPr algn="l" rtl="0"/>
            <a:r>
              <a:rPr lang="en-US" dirty="0"/>
              <a:t>Blood capillaries grow in the cords</a:t>
            </a:r>
          </a:p>
          <a:p>
            <a:pPr algn="l" rtl="0"/>
            <a:r>
              <a:rPr lang="en-US" dirty="0"/>
              <a:t>21 days after fertilization blood start to be pumped by fetal heart into the capillaries </a:t>
            </a:r>
          </a:p>
          <a:p>
            <a:pPr algn="l" rtl="0"/>
            <a:r>
              <a:rPr lang="en-US" dirty="0"/>
              <a:t>Maternal blood sinuses develop around the </a:t>
            </a:r>
            <a:r>
              <a:rPr lang="en-US" dirty="0" err="1"/>
              <a:t>trophoblastic</a:t>
            </a:r>
            <a:r>
              <a:rPr lang="en-US" dirty="0"/>
              <a:t> cords</a:t>
            </a:r>
          </a:p>
          <a:p>
            <a:pPr algn="l" rtl="0"/>
            <a:r>
              <a:rPr lang="en-US" dirty="0"/>
              <a:t>More and more </a:t>
            </a:r>
            <a:r>
              <a:rPr lang="en-US" dirty="0" err="1"/>
              <a:t>trophoblast</a:t>
            </a:r>
            <a:r>
              <a:rPr lang="en-US" dirty="0"/>
              <a:t> projections develop (placental </a:t>
            </a:r>
            <a:r>
              <a:rPr lang="en-US" dirty="0" err="1"/>
              <a:t>villi</a:t>
            </a:r>
            <a:r>
              <a:rPr lang="en-US" dirty="0"/>
              <a:t>)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Major function: </a:t>
            </a:r>
          </a:p>
          <a:p>
            <a:pPr lvl="1" algn="l" rtl="0"/>
            <a:r>
              <a:rPr lang="en-US" dirty="0"/>
              <a:t>Respiration</a:t>
            </a:r>
          </a:p>
          <a:p>
            <a:pPr lvl="1" algn="l" rtl="0"/>
            <a:r>
              <a:rPr lang="en-US" dirty="0"/>
              <a:t>Nutrition</a:t>
            </a:r>
          </a:p>
          <a:p>
            <a:pPr lvl="1" algn="l" rtl="0"/>
            <a:r>
              <a:rPr lang="en-US" dirty="0"/>
              <a:t>Excretion</a:t>
            </a:r>
          </a:p>
          <a:p>
            <a:pPr algn="l" rtl="0"/>
            <a:r>
              <a:rPr lang="en-US" dirty="0"/>
              <a:t>Endocrine </a:t>
            </a:r>
          </a:p>
          <a:p>
            <a:pPr algn="l" rtl="0"/>
            <a:r>
              <a:rPr lang="en-US" dirty="0"/>
              <a:t>Protection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Revision ( large group activity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many sperms in the ejaculated semen?</a:t>
            </a:r>
          </a:p>
          <a:p>
            <a:pPr algn="l" rtl="0"/>
            <a:r>
              <a:rPr lang="en-US" dirty="0"/>
              <a:t>In which stage the ova is after ovulation?</a:t>
            </a:r>
          </a:p>
          <a:p>
            <a:pPr algn="l" rtl="0"/>
            <a:r>
              <a:rPr lang="en-US" dirty="0"/>
              <a:t>What is the % of ovulated ova that can reach fallopian tube?</a:t>
            </a:r>
          </a:p>
          <a:p>
            <a:pPr algn="l" rtl="0"/>
            <a:r>
              <a:rPr lang="en-US" dirty="0"/>
              <a:t>Can the ova </a:t>
            </a:r>
            <a:r>
              <a:rPr lang="en-US" dirty="0" smtClean="0"/>
              <a:t>that is released </a:t>
            </a:r>
            <a:r>
              <a:rPr lang="en-US" dirty="0"/>
              <a:t>from the right ovary reaches the left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22012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10200"/>
            <a:ext cx="7738872" cy="990600"/>
          </a:xfrm>
        </p:spPr>
        <p:txBody>
          <a:bodyPr/>
          <a:lstStyle/>
          <a:p>
            <a:r>
              <a:rPr lang="ar-SA" dirty="0" smtClean="0">
                <a:solidFill>
                  <a:srgbClr val="CC2E65"/>
                </a:solidFill>
                <a:latin typeface="NotoKufiArabic"/>
              </a:rPr>
              <a:t>يَخْلُقُكُمْ </a:t>
            </a:r>
            <a:r>
              <a:rPr lang="ar-SA" dirty="0">
                <a:solidFill>
                  <a:srgbClr val="CC2E65"/>
                </a:solidFill>
                <a:latin typeface="NotoKufiArabic"/>
              </a:rPr>
              <a:t>فِي بُطُونِ أُمَّهَاتِكُمْ خَلْقًا مِنْ بَعْدِ خَلْقٍ فِي ظُلُمَاتٍ ثَلاثٍ</a:t>
            </a:r>
            <a:r>
              <a:rPr lang="ar-SA" dirty="0">
                <a:solidFill>
                  <a:srgbClr val="2E6B91"/>
                </a:solidFill>
                <a:latin typeface="NotoKufiArabic"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002780" cy="36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2-3 </a:t>
            </a:r>
            <a:r>
              <a:rPr lang="en-US" sz="2400" dirty="0"/>
              <a:t>mm Hg higher in fetal than maternal blood  </a:t>
            </a:r>
          </a:p>
          <a:p>
            <a:pPr algn="l" rtl="0"/>
            <a:r>
              <a:rPr lang="en-US" dirty="0"/>
              <a:t>Dissolved O</a:t>
            </a:r>
            <a:r>
              <a:rPr lang="en-US" baseline="-25000" dirty="0"/>
              <a:t>2 </a:t>
            </a:r>
            <a:r>
              <a:rPr lang="en-US" dirty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/>
              <a:t>At low PO</a:t>
            </a:r>
            <a:r>
              <a:rPr lang="en-US" baseline="-25000" dirty="0"/>
              <a:t>2</a:t>
            </a:r>
            <a:r>
              <a:rPr lang="en-US" dirty="0"/>
              <a:t>HbF carry 20-50% more O</a:t>
            </a:r>
            <a:r>
              <a:rPr lang="en-US" baseline="-25000" dirty="0"/>
              <a:t>2</a:t>
            </a:r>
            <a:r>
              <a:rPr lang="en-US" dirty="0"/>
              <a:t> than </a:t>
            </a:r>
            <a:r>
              <a:rPr lang="en-US" dirty="0" err="1"/>
              <a:t>HbA</a:t>
            </a:r>
            <a:r>
              <a:rPr lang="en-US" dirty="0"/>
              <a:t> (</a:t>
            </a:r>
            <a:r>
              <a:rPr lang="en-US" dirty="0" err="1"/>
              <a:t>HbF</a:t>
            </a:r>
            <a:r>
              <a:rPr lang="en-US" dirty="0"/>
              <a:t> has a </a:t>
            </a:r>
            <a:r>
              <a:rPr lang="en-GB" dirty="0"/>
              <a:t>higher oxygen carrying capacity than </a:t>
            </a:r>
            <a:r>
              <a:rPr lang="en-US" dirty="0" err="1"/>
              <a:t>HbA</a:t>
            </a:r>
            <a:r>
              <a:rPr lang="en-GB" dirty="0"/>
              <a:t>)</a:t>
            </a:r>
            <a:endParaRPr lang="en-US" dirty="0"/>
          </a:p>
          <a:p>
            <a:pPr lvl="1" algn="l" rtl="0"/>
            <a:r>
              <a:rPr lang="en-US" dirty="0" err="1"/>
              <a:t>HbF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50% higher than </a:t>
            </a:r>
            <a:r>
              <a:rPr lang="en-US" dirty="0" err="1"/>
              <a:t>HbA</a:t>
            </a:r>
            <a:r>
              <a:rPr lang="en-US" dirty="0"/>
              <a:t> in mother</a:t>
            </a:r>
          </a:p>
          <a:p>
            <a:pPr lvl="2" algn="l" rt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/>
              <a:t>Double Bohr effect</a:t>
            </a:r>
          </a:p>
          <a:p>
            <a:pPr lvl="2" algn="l" rtl="0"/>
            <a:r>
              <a:rPr lang="en-US" dirty="0"/>
              <a:t>Low pH in mother’s blood (acidic)</a:t>
            </a:r>
          </a:p>
          <a:p>
            <a:pPr lvl="2" algn="l" rtl="0"/>
            <a:r>
              <a:rPr lang="en-US" dirty="0"/>
              <a:t>High pH in fetal blood (alkaline)</a:t>
            </a:r>
          </a:p>
          <a:p>
            <a:pPr algn="l" rtl="0">
              <a:buNone/>
            </a:pPr>
            <a:r>
              <a:rPr lang="en-GB" sz="2800" dirty="0"/>
              <a:t> </a:t>
            </a:r>
            <a:r>
              <a:rPr lang="en-GB" sz="2400" dirty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 The maternal blood gains CO</a:t>
            </a:r>
            <a:r>
              <a:rPr lang="en-GB" sz="2400" baseline="-25000" dirty="0"/>
              <a:t>2</a:t>
            </a:r>
            <a:r>
              <a:rPr lang="en-GB" sz="2400" dirty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On the </a:t>
            </a:r>
            <a:r>
              <a:rPr lang="en-GB" sz="2400" dirty="0" err="1"/>
              <a:t>fetal</a:t>
            </a:r>
            <a:r>
              <a:rPr lang="en-GB" sz="2400" dirty="0"/>
              <a:t> side of the placenta CO</a:t>
            </a:r>
            <a:r>
              <a:rPr lang="en-GB" sz="2400" baseline="-25000" dirty="0"/>
              <a:t>2</a:t>
            </a:r>
            <a:r>
              <a:rPr lang="en-GB" sz="2400" dirty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Oxygen dissociation curve </a:t>
            </a:r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factors facilitate delivery of oxygen to the </a:t>
            </a:r>
            <a:r>
              <a:rPr lang="en-GB" dirty="0" err="1"/>
              <a:t>fetal</a:t>
            </a:r>
            <a:r>
              <a:rPr lang="en-GB" dirty="0"/>
              <a:t> tissues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High maternal </a:t>
            </a:r>
            <a:r>
              <a:rPr lang="en-GB" dirty="0" err="1"/>
              <a:t>intervillous</a:t>
            </a:r>
            <a:r>
              <a:rPr lang="en-GB" dirty="0"/>
              <a:t> blood flow (almost double the </a:t>
            </a:r>
            <a:r>
              <a:rPr lang="en-GB" dirty="0" err="1"/>
              <a:t>fetal</a:t>
            </a:r>
            <a:r>
              <a:rPr lang="en-GB" dirty="0"/>
              <a:t> placental flow)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haemoglobin (16 - 17 g/dl)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cardiac output </a:t>
            </a:r>
          </a:p>
          <a:p>
            <a:pPr algn="l" rtl="0"/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/>
              <a:t>Fetus uses mainly </a:t>
            </a:r>
            <a:r>
              <a:rPr lang="en-US" b="1" dirty="0">
                <a:solidFill>
                  <a:srgbClr val="C00000"/>
                </a:solidFill>
              </a:rPr>
              <a:t>glucose</a:t>
            </a:r>
            <a:r>
              <a:rPr lang="en-US" dirty="0"/>
              <a:t> for nutrition so the </a:t>
            </a:r>
            <a:r>
              <a:rPr lang="en-US" dirty="0" err="1"/>
              <a:t>trophoblast</a:t>
            </a:r>
            <a:r>
              <a:rPr lang="en-US" dirty="0"/>
              <a:t> cells in placental </a:t>
            </a:r>
            <a:r>
              <a:rPr lang="en-US" dirty="0" err="1"/>
              <a:t>villi</a:t>
            </a:r>
            <a:r>
              <a:rPr lang="en-US" dirty="0"/>
              <a:t> transport glucose by carrier molecules; </a:t>
            </a:r>
            <a:r>
              <a:rPr lang="en-US" dirty="0">
                <a:solidFill>
                  <a:srgbClr val="C00000"/>
                </a:solidFill>
              </a:rPr>
              <a:t>GLUT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facilitated diffusion</a:t>
            </a:r>
            <a:r>
              <a:rPr lang="en-US" dirty="0"/>
              <a:t>)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Fatty acids </a:t>
            </a:r>
            <a:r>
              <a:rPr lang="en-US" dirty="0"/>
              <a:t>diffuses due to high solubility in cell membrane (more slowly than glucose)</a:t>
            </a:r>
          </a:p>
          <a:p>
            <a:pPr algn="l" rtl="0"/>
            <a:r>
              <a:rPr lang="en-GB" dirty="0"/>
              <a:t>The placenta </a:t>
            </a:r>
            <a:r>
              <a:rPr lang="en-GB" dirty="0">
                <a:solidFill>
                  <a:srgbClr val="0070C0"/>
                </a:solidFill>
              </a:rPr>
              <a:t>actively transports </a:t>
            </a:r>
            <a:r>
              <a:rPr lang="en-GB" dirty="0"/>
              <a:t>all </a:t>
            </a:r>
            <a:r>
              <a:rPr lang="en-GB" b="1" dirty="0">
                <a:solidFill>
                  <a:srgbClr val="C00000"/>
                </a:solidFill>
              </a:rPr>
              <a:t>amino acids</a:t>
            </a:r>
            <a:r>
              <a:rPr lang="en-GB" dirty="0"/>
              <a:t>, with </a:t>
            </a:r>
            <a:r>
              <a:rPr lang="en-GB" dirty="0" err="1"/>
              <a:t>fetal</a:t>
            </a:r>
            <a:r>
              <a:rPr lang="en-GB" dirty="0"/>
              <a:t> concentrations exceeding maternal levels. 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K+, Na+ and </a:t>
            </a:r>
            <a:r>
              <a:rPr lang="en-US" dirty="0" err="1"/>
              <a:t>Cl</a:t>
            </a:r>
            <a:r>
              <a:rPr lang="en-US" dirty="0"/>
              <a:t>- diffuses from maternal to fetal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b="1" dirty="0">
                <a:solidFill>
                  <a:srgbClr val="C00000"/>
                </a:solidFill>
              </a:rPr>
              <a:t>Urea, uric acid and </a:t>
            </a:r>
            <a:r>
              <a:rPr lang="en-US" b="1" dirty="0" err="1">
                <a:solidFill>
                  <a:srgbClr val="C00000"/>
                </a:solidFill>
              </a:rPr>
              <a:t>creatinine</a:t>
            </a:r>
            <a:endParaRPr lang="en-US" b="1" dirty="0">
              <a:solidFill>
                <a:srgbClr val="C00000"/>
              </a:solidFill>
            </a:endParaRPr>
          </a:p>
          <a:p>
            <a:pPr algn="l" rtl="0"/>
            <a:r>
              <a:rPr lang="en-US" dirty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Gonadotropin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lvl="1" algn="l" rtl="0"/>
            <a:r>
              <a:rPr lang="en-US" sz="2800" dirty="0"/>
              <a:t>Glycoprotein</a:t>
            </a:r>
          </a:p>
          <a:p>
            <a:pPr lvl="1" algn="l" rtl="0">
              <a:buNone/>
            </a:pPr>
            <a:endParaRPr lang="en-US" sz="2800" dirty="0"/>
          </a:p>
          <a:p>
            <a:pPr lvl="1" algn="l" rtl="0"/>
            <a:r>
              <a:rPr lang="en-US" sz="2800" dirty="0"/>
              <a:t>Most important function  is to </a:t>
            </a:r>
            <a:r>
              <a:rPr lang="en-US" sz="2800" b="1" dirty="0">
                <a:solidFill>
                  <a:srgbClr val="C00000"/>
                </a:solidFill>
              </a:rPr>
              <a:t>maintain corpus </a:t>
            </a:r>
            <a:r>
              <a:rPr lang="en-US" sz="2800" b="1" dirty="0" err="1">
                <a:solidFill>
                  <a:srgbClr val="C00000"/>
                </a:solidFill>
              </a:rPr>
              <a:t>luteum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(↑estrogen &amp; progesterone) till 13-17 weeks of gestation</a:t>
            </a:r>
          </a:p>
          <a:p>
            <a:pPr lvl="1" algn="l" rtl="0">
              <a:buNone/>
            </a:pPr>
            <a:endParaRPr lang="en-US" sz="2800" dirty="0"/>
          </a:p>
          <a:p>
            <a:pPr lvl="1" algn="l" rtl="0"/>
            <a:r>
              <a:rPr lang="en-US" sz="2800" dirty="0"/>
              <a:t>Exerts </a:t>
            </a:r>
            <a:r>
              <a:rPr lang="en-US" sz="2800" b="1" dirty="0">
                <a:solidFill>
                  <a:srgbClr val="C00000"/>
                </a:solidFill>
              </a:rPr>
              <a:t>interstitial (</a:t>
            </a:r>
            <a:r>
              <a:rPr lang="en-US" sz="2800" b="1" dirty="0" err="1">
                <a:solidFill>
                  <a:srgbClr val="C00000"/>
                </a:solidFill>
              </a:rPr>
              <a:t>Leyding</a:t>
            </a:r>
            <a:r>
              <a:rPr lang="en-US" sz="2800" b="1" dirty="0">
                <a:solidFill>
                  <a:srgbClr val="C00000"/>
                </a:solidFill>
              </a:rPr>
              <a:t>) cell-stimulating effect on testes </a:t>
            </a:r>
            <a:r>
              <a:rPr lang="en-US" sz="2800" dirty="0"/>
              <a:t>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hCG</a:t>
            </a:r>
            <a:r>
              <a:rPr lang="en-US" dirty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Estrogen</a:t>
            </a:r>
          </a:p>
          <a:p>
            <a:pPr lvl="1" algn="l" rtl="0"/>
            <a:r>
              <a:rPr lang="en-US" sz="2400" dirty="0"/>
              <a:t>Steroid hormone</a:t>
            </a:r>
          </a:p>
          <a:p>
            <a:pPr lvl="1" algn="l" rtl="0"/>
            <a:r>
              <a:rPr lang="en-US" sz="2400" dirty="0"/>
              <a:t>Secreted by </a:t>
            </a:r>
            <a:r>
              <a:rPr lang="en-US" sz="2400" b="1" dirty="0" err="1">
                <a:solidFill>
                  <a:srgbClr val="C00000"/>
                </a:solidFill>
              </a:rPr>
              <a:t>syncytial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trophoblast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cells</a:t>
            </a:r>
          </a:p>
          <a:p>
            <a:pPr lvl="1" algn="l" rtl="0"/>
            <a:r>
              <a:rPr lang="en-US" sz="2400" dirty="0"/>
              <a:t>Towards end of pregnancy </a:t>
            </a:r>
            <a:r>
              <a:rPr lang="en-US" sz="2400" b="1" dirty="0">
                <a:solidFill>
                  <a:srgbClr val="C00000"/>
                </a:solidFill>
              </a:rPr>
              <a:t>reaches 30×</a:t>
            </a:r>
          </a:p>
          <a:p>
            <a:pPr lvl="1" algn="l" rtl="0"/>
            <a:r>
              <a:rPr lang="en-US" sz="2400" dirty="0"/>
              <a:t>Derived from weak androgen (</a:t>
            </a:r>
            <a:r>
              <a:rPr lang="en-US" sz="2400" b="1" dirty="0">
                <a:solidFill>
                  <a:srgbClr val="C00000"/>
                </a:solidFill>
              </a:rPr>
              <a:t>DHEA</a:t>
            </a:r>
            <a:r>
              <a:rPr lang="en-US" sz="2400" dirty="0"/>
              <a:t>) released from maternal &amp; fetal adrenals</a:t>
            </a:r>
          </a:p>
          <a:p>
            <a:pPr algn="l" rtl="0"/>
            <a:r>
              <a:rPr lang="en-US" sz="2400" dirty="0"/>
              <a:t>Functions in the mother 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Enlargement</a:t>
            </a:r>
            <a:r>
              <a:rPr lang="en-US" sz="2400" dirty="0"/>
              <a:t> of uterus, breast ducts &amp; external genitalia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Relaxation </a:t>
            </a:r>
            <a:r>
              <a:rPr lang="en-US" sz="2400" dirty="0"/>
              <a:t>of pelvic ligaments in preparation to labor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Activation </a:t>
            </a:r>
            <a:r>
              <a:rPr lang="en-US" sz="2400" dirty="0"/>
              <a:t>of the uterus (gap junctions)</a:t>
            </a:r>
          </a:p>
          <a:p>
            <a:pPr lvl="1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9952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/>
              <a:t>Progsterone</a:t>
            </a:r>
            <a:endParaRPr lang="en-US" dirty="0"/>
          </a:p>
          <a:p>
            <a:pPr lvl="1" algn="l" rtl="0"/>
            <a:r>
              <a:rPr lang="en-US" sz="2400" dirty="0"/>
              <a:t>Steroid hormone</a:t>
            </a:r>
          </a:p>
          <a:p>
            <a:pPr lvl="1" algn="l" rtl="0"/>
            <a:r>
              <a:rPr lang="en-US" sz="2400" dirty="0"/>
              <a:t>Secreted by </a:t>
            </a:r>
            <a:r>
              <a:rPr lang="en-US" sz="2400" b="1" dirty="0" err="1">
                <a:solidFill>
                  <a:srgbClr val="C00000"/>
                </a:solidFill>
              </a:rPr>
              <a:t>syncytial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trophoblast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cells</a:t>
            </a:r>
          </a:p>
          <a:p>
            <a:pPr lvl="1" algn="l" rtl="0"/>
            <a:r>
              <a:rPr lang="en-US" sz="2400" dirty="0"/>
              <a:t>Towards end of pregnancy reaches </a:t>
            </a:r>
            <a:r>
              <a:rPr lang="en-US" sz="2400" b="1" dirty="0">
                <a:solidFill>
                  <a:srgbClr val="C00000"/>
                </a:solidFill>
              </a:rPr>
              <a:t>10×</a:t>
            </a:r>
          </a:p>
          <a:p>
            <a:pPr lvl="1" algn="l" rtl="0"/>
            <a:r>
              <a:rPr lang="en-US" sz="2400" dirty="0"/>
              <a:t>Derived from </a:t>
            </a:r>
            <a:r>
              <a:rPr lang="en-US" sz="2400" b="1" dirty="0">
                <a:solidFill>
                  <a:srgbClr val="C00000"/>
                </a:solidFill>
              </a:rPr>
              <a:t>cholesterol</a:t>
            </a:r>
          </a:p>
          <a:p>
            <a:pPr algn="l" rtl="0"/>
            <a:r>
              <a:rPr lang="en-US" sz="2400" dirty="0"/>
              <a:t>Functions in the mother 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Development</a:t>
            </a:r>
            <a:r>
              <a:rPr lang="en-US" sz="2400" dirty="0"/>
              <a:t> of the breast lobules.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Provides</a:t>
            </a:r>
            <a:r>
              <a:rPr lang="en-US" sz="2400" dirty="0"/>
              <a:t> nutrition to developing embryo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Development </a:t>
            </a:r>
            <a:r>
              <a:rPr lang="en-US" sz="2400" dirty="0"/>
              <a:t>of </a:t>
            </a:r>
            <a:r>
              <a:rPr lang="en-US" sz="2400" dirty="0" err="1"/>
              <a:t>decidual</a:t>
            </a:r>
            <a:r>
              <a:rPr lang="en-US" sz="2400" dirty="0"/>
              <a:t> cells</a:t>
            </a:r>
          </a:p>
          <a:p>
            <a:pPr lvl="1" algn="l" rtl="0"/>
            <a:r>
              <a:rPr lang="en-US" sz="2400" b="1" dirty="0">
                <a:solidFill>
                  <a:srgbClr val="C00000"/>
                </a:solidFill>
              </a:rPr>
              <a:t>Inhibit</a:t>
            </a:r>
            <a:r>
              <a:rPr lang="en-US" sz="2400" dirty="0"/>
              <a:t> the contractility of the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3619" y="130404"/>
            <a:ext cx="5838782" cy="665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Somatomamotropin</a:t>
            </a:r>
            <a:endParaRPr lang="en-US" dirty="0"/>
          </a:p>
          <a:p>
            <a:pPr lvl="1" algn="l" rtl="0"/>
            <a:r>
              <a:rPr lang="en-US" sz="2800" dirty="0"/>
              <a:t>Protein hormone</a:t>
            </a:r>
          </a:p>
          <a:p>
            <a:pPr lvl="1" algn="l" rtl="0"/>
            <a:r>
              <a:rPr lang="en-US" sz="2800" dirty="0"/>
              <a:t>Secreted by </a:t>
            </a:r>
            <a:r>
              <a:rPr lang="en-US" sz="2800" b="1" dirty="0">
                <a:solidFill>
                  <a:srgbClr val="C00000"/>
                </a:solidFill>
              </a:rPr>
              <a:t>placenta around 5</a:t>
            </a:r>
            <a:r>
              <a:rPr lang="en-US" sz="2800" b="1" baseline="30000" dirty="0">
                <a:solidFill>
                  <a:srgbClr val="C00000"/>
                </a:solidFill>
              </a:rPr>
              <a:t>th</a:t>
            </a:r>
            <a:r>
              <a:rPr lang="en-US" sz="2800" b="1" dirty="0">
                <a:solidFill>
                  <a:srgbClr val="C00000"/>
                </a:solidFill>
              </a:rPr>
              <a:t> gestational week</a:t>
            </a:r>
          </a:p>
          <a:p>
            <a:pPr algn="l" rtl="0"/>
            <a:r>
              <a:rPr lang="en-US" sz="2800" dirty="0"/>
              <a:t>Functions in the mother </a:t>
            </a:r>
          </a:p>
          <a:p>
            <a:pPr lvl="1" algn="l" rtl="0"/>
            <a:r>
              <a:rPr lang="en-US" sz="2800" dirty="0" smtClean="0">
                <a:solidFill>
                  <a:srgbClr val="C00000"/>
                </a:solidFill>
              </a:rPr>
              <a:t>Breast development </a:t>
            </a:r>
            <a:r>
              <a:rPr lang="en-US" sz="2800" dirty="0" smtClean="0"/>
              <a:t>(</a:t>
            </a:r>
            <a:r>
              <a:rPr lang="en-US" sz="2800" dirty="0" err="1" smtClean="0"/>
              <a:t>hPL</a:t>
            </a:r>
            <a:r>
              <a:rPr lang="en-US" sz="2800" dirty="0" smtClean="0"/>
              <a:t>)</a:t>
            </a:r>
          </a:p>
          <a:p>
            <a:pPr lvl="1" algn="l" rtl="0"/>
            <a:r>
              <a:rPr lang="en-US" sz="2800" dirty="0" smtClean="0"/>
              <a:t>Weak </a:t>
            </a:r>
            <a:r>
              <a:rPr lang="en-US" sz="2800" dirty="0" smtClean="0">
                <a:solidFill>
                  <a:srgbClr val="C00000"/>
                </a:solidFill>
              </a:rPr>
              <a:t>growth hormone‘s action</a:t>
            </a:r>
          </a:p>
          <a:p>
            <a:pPr lvl="1" algn="l" rtl="0"/>
            <a:r>
              <a:rPr lang="en-US" sz="2800" dirty="0" smtClean="0">
                <a:solidFill>
                  <a:srgbClr val="C00000"/>
                </a:solidFill>
              </a:rPr>
              <a:t>Inhibit insulin sensitivity </a:t>
            </a:r>
            <a:r>
              <a:rPr lang="en-US" sz="2800" dirty="0" smtClean="0"/>
              <a:t>=↓ glucose utilization</a:t>
            </a:r>
          </a:p>
          <a:p>
            <a:pPr lvl="1" algn="l" rtl="0"/>
            <a:r>
              <a:rPr lang="en-US" sz="2800" dirty="0" smtClean="0"/>
              <a:t>Promote </a:t>
            </a:r>
            <a:r>
              <a:rPr lang="en-US" sz="2800" dirty="0">
                <a:solidFill>
                  <a:srgbClr val="C00000"/>
                </a:solidFill>
              </a:rPr>
              <a:t>release of fatty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Relaxin</a:t>
            </a:r>
            <a:endParaRPr lang="en-US" dirty="0"/>
          </a:p>
          <a:p>
            <a:pPr lvl="1" algn="l" rtl="0"/>
            <a:r>
              <a:rPr lang="en-US" sz="2800" dirty="0"/>
              <a:t>Polypeptide </a:t>
            </a:r>
          </a:p>
          <a:p>
            <a:pPr lvl="1" algn="l" rtl="0"/>
            <a:r>
              <a:rPr lang="en-US" sz="2800" dirty="0"/>
              <a:t>Secreted by </a:t>
            </a:r>
            <a:r>
              <a:rPr lang="en-US" sz="2800" b="1" dirty="0">
                <a:solidFill>
                  <a:srgbClr val="C00000"/>
                </a:solidFill>
              </a:rPr>
              <a:t>corpus </a:t>
            </a:r>
            <a:r>
              <a:rPr lang="en-US" sz="2800" b="1" dirty="0" err="1">
                <a:solidFill>
                  <a:srgbClr val="C00000"/>
                </a:solidFill>
              </a:rPr>
              <a:t>luteum</a:t>
            </a:r>
            <a:r>
              <a:rPr lang="en-US" sz="2800" b="1" dirty="0">
                <a:solidFill>
                  <a:srgbClr val="C00000"/>
                </a:solidFill>
              </a:rPr>
              <a:t> and placenta</a:t>
            </a:r>
          </a:p>
          <a:p>
            <a:pPr algn="l" rtl="0"/>
            <a:r>
              <a:rPr lang="en-US" sz="2800" dirty="0"/>
              <a:t>Functions in the mother </a:t>
            </a:r>
          </a:p>
          <a:p>
            <a:pPr lvl="1" algn="l" rtl="0"/>
            <a:r>
              <a:rPr lang="en-US" sz="2800" dirty="0"/>
              <a:t>Relaxation of </a:t>
            </a:r>
            <a:r>
              <a:rPr lang="en-US" sz="2800" dirty="0" err="1"/>
              <a:t>symphysis</a:t>
            </a:r>
            <a:r>
              <a:rPr lang="en-US" sz="2800" dirty="0"/>
              <a:t> pubic ligament (weak)</a:t>
            </a:r>
          </a:p>
          <a:p>
            <a:pPr lvl="1" algn="l" rtl="0"/>
            <a:r>
              <a:rPr lang="en-US" sz="2800" b="1" dirty="0">
                <a:solidFill>
                  <a:srgbClr val="C00000"/>
                </a:solidFill>
              </a:rPr>
              <a:t>Softens the cervix </a:t>
            </a:r>
            <a:r>
              <a:rPr lang="en-US" sz="2800" dirty="0"/>
              <a:t>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2"/>
            <a:ext cx="9129977" cy="7133232"/>
          </a:xfrm>
        </p:spPr>
      </p:pic>
    </p:spTree>
    <p:extLst>
      <p:ext uri="{BB962C8B-B14F-4D97-AF65-F5344CB8AC3E}">
        <p14:creationId xmlns:p14="http://schemas.microsoft.com/office/powerpoint/2010/main" val="27529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/>
              <a:t>Anterior pituitary gland </a:t>
            </a:r>
            <a:r>
              <a:rPr lang="en-US" sz="2800" b="1" dirty="0">
                <a:solidFill>
                  <a:srgbClr val="C00000"/>
                </a:solidFill>
              </a:rPr>
              <a:t>enlargement</a:t>
            </a:r>
            <a:r>
              <a:rPr lang="en-US" sz="2800" dirty="0"/>
              <a:t> (50%)</a:t>
            </a:r>
          </a:p>
          <a:p>
            <a:pPr lvl="1" algn="l" rtl="0"/>
            <a:r>
              <a:rPr lang="en-US" sz="2800" dirty="0"/>
              <a:t>Release of </a:t>
            </a:r>
            <a:r>
              <a:rPr lang="en-US" sz="2800" b="1" dirty="0">
                <a:solidFill>
                  <a:srgbClr val="C00000"/>
                </a:solidFill>
              </a:rPr>
              <a:t>ACTH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C00000"/>
                </a:solidFill>
              </a:rPr>
              <a:t>TSH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PL</a:t>
            </a:r>
            <a:r>
              <a:rPr lang="en-US" sz="2800" dirty="0"/>
              <a:t> increase</a:t>
            </a:r>
          </a:p>
          <a:p>
            <a:pPr lvl="1" algn="l" rtl="0"/>
            <a:r>
              <a:rPr lang="en-US" sz="2800" dirty="0"/>
              <a:t>FSH and LH almost totally suppressed</a:t>
            </a:r>
          </a:p>
          <a:p>
            <a:pPr algn="l" rtl="0"/>
            <a:r>
              <a:rPr lang="en-US" sz="2800" dirty="0"/>
              <a:t>Adrenal gland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 err="1">
                <a:solidFill>
                  <a:srgbClr val="C00000"/>
                </a:solidFill>
              </a:rPr>
              <a:t>glucocorticoids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secretion (mobilize </a:t>
            </a:r>
            <a:r>
              <a:rPr lang="en-US" sz="2800" dirty="0" err="1"/>
              <a:t>aa</a:t>
            </a:r>
            <a:r>
              <a:rPr lang="en-US" sz="2800" dirty="0"/>
              <a:t>)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 err="1">
                <a:solidFill>
                  <a:srgbClr val="C00000"/>
                </a:solidFill>
              </a:rPr>
              <a:t>aldosterone</a:t>
            </a:r>
            <a:r>
              <a:rPr lang="en-US" sz="2800" dirty="0"/>
              <a:t> (retain fluid)</a:t>
            </a:r>
          </a:p>
          <a:p>
            <a:pPr algn="l" rtl="0"/>
            <a:r>
              <a:rPr lang="en-US" sz="2800" dirty="0"/>
              <a:t>Thyroid gland </a:t>
            </a:r>
            <a:r>
              <a:rPr lang="en-US" sz="2800" b="1" dirty="0">
                <a:solidFill>
                  <a:srgbClr val="C00000"/>
                </a:solidFill>
              </a:rPr>
              <a:t>enlargement</a:t>
            </a:r>
            <a:r>
              <a:rPr lang="en-US" sz="2800" dirty="0"/>
              <a:t> (50%)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 err="1">
                <a:solidFill>
                  <a:srgbClr val="C00000"/>
                </a:solidFill>
              </a:rPr>
              <a:t>thyroxine</a:t>
            </a:r>
            <a:r>
              <a:rPr lang="en-US" sz="2800" dirty="0"/>
              <a:t> production (</a:t>
            </a:r>
            <a:r>
              <a:rPr lang="en-US" sz="2800" dirty="0" err="1"/>
              <a:t>hCG</a:t>
            </a:r>
            <a:r>
              <a:rPr lang="en-US" sz="2800" dirty="0"/>
              <a:t>)</a:t>
            </a:r>
          </a:p>
          <a:p>
            <a:pPr algn="l" rtl="0"/>
            <a:r>
              <a:rPr lang="en-US" sz="2800" dirty="0"/>
              <a:t>Parathyroid gland enlargement 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>
                <a:solidFill>
                  <a:srgbClr val="C00000"/>
                </a:solidFill>
              </a:rPr>
              <a:t>PTH</a:t>
            </a:r>
            <a:r>
              <a:rPr lang="en-US" sz="2800" dirty="0"/>
              <a:t> secretion (maintain normal Ca</a:t>
            </a:r>
            <a:r>
              <a:rPr lang="en-US" sz="2800" baseline="30000" dirty="0"/>
              <a:t>+2</a:t>
            </a:r>
            <a:r>
              <a:rPr lang="en-US" sz="2800" dirty="0"/>
              <a:t>)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What are the factors that help the ovulated ova to reach the fallopian tube 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 smtClean="0"/>
              <a:t>Is there any obstacles?</a:t>
            </a:r>
            <a:endParaRPr lang="en-US" dirty="0"/>
          </a:p>
          <a:p>
            <a:pPr algn="l" rtl="0"/>
            <a:r>
              <a:rPr lang="en-US" dirty="0"/>
              <a:t>What are the factors that help the sperm to travel in the female genital tract </a:t>
            </a:r>
            <a:r>
              <a:rPr lang="en-US" dirty="0" smtClean="0"/>
              <a:t>?</a:t>
            </a:r>
          </a:p>
          <a:p>
            <a:pPr lvl="0" algn="l" rtl="0">
              <a:buClr>
                <a:srgbClr val="3891A7"/>
              </a:buClr>
            </a:pPr>
            <a:r>
              <a:rPr lang="en-US" dirty="0">
                <a:solidFill>
                  <a:prstClr val="black"/>
                </a:solidFill>
              </a:rPr>
              <a:t>Is there any obstacles?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/>
              <a:t>Increase in uterine size (50 gm to 1100 gm)</a:t>
            </a:r>
          </a:p>
          <a:p>
            <a:pPr algn="l" rtl="0"/>
            <a:r>
              <a:rPr lang="en-US" sz="2800" dirty="0"/>
              <a:t>The breasts double in size</a:t>
            </a:r>
          </a:p>
          <a:p>
            <a:pPr algn="l" rtl="0"/>
            <a:r>
              <a:rPr lang="en-US" sz="2800" dirty="0"/>
              <a:t>The vagina enlarges</a:t>
            </a:r>
          </a:p>
          <a:p>
            <a:pPr algn="l" rtl="0"/>
            <a:r>
              <a:rPr lang="en-US" sz="2800" dirty="0"/>
              <a:t>Development of edema and acne</a:t>
            </a:r>
          </a:p>
          <a:p>
            <a:pPr algn="l" rtl="0"/>
            <a:r>
              <a:rPr lang="en-US" sz="2800" dirty="0"/>
              <a:t>Masculine or </a:t>
            </a:r>
            <a:r>
              <a:rPr lang="en-US" sz="2800" dirty="0" err="1"/>
              <a:t>acromegalic</a:t>
            </a:r>
            <a:r>
              <a:rPr lang="en-US" sz="2800" dirty="0"/>
              <a:t> features </a:t>
            </a:r>
          </a:p>
          <a:p>
            <a:pPr algn="l" rtl="0"/>
            <a:r>
              <a:rPr lang="en-US" sz="2800" dirty="0"/>
              <a:t>Weight gain 10-12 kg (last 2 trimesters)</a:t>
            </a:r>
          </a:p>
          <a:p>
            <a:pPr lvl="1" algn="l" rtl="0"/>
            <a:r>
              <a:rPr lang="en-US" sz="2800" dirty="0"/>
              <a:t>Increase appetite </a:t>
            </a:r>
          </a:p>
          <a:p>
            <a:pPr lvl="2" algn="l" rtl="0"/>
            <a:r>
              <a:rPr lang="en-US" sz="2800" dirty="0"/>
              <a:t>Removal of food by fetus</a:t>
            </a:r>
          </a:p>
          <a:p>
            <a:pPr lvl="2" algn="l" rtl="0"/>
            <a:r>
              <a:rPr lang="en-US" sz="2800" dirty="0"/>
              <a:t>Hormonal effect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Increase basal metabolic rate (15%)</a:t>
            </a:r>
          </a:p>
          <a:p>
            <a:pPr algn="l" rtl="0"/>
            <a:r>
              <a:rPr lang="en-US" sz="2800" dirty="0"/>
              <a:t>Increase in daily requirements for</a:t>
            </a:r>
          </a:p>
          <a:p>
            <a:pPr lvl="1" algn="l" rtl="0"/>
            <a:r>
              <a:rPr lang="en-US" sz="2800" dirty="0"/>
              <a:t>Iron</a:t>
            </a:r>
          </a:p>
          <a:p>
            <a:pPr lvl="1" algn="l" rtl="0"/>
            <a:r>
              <a:rPr lang="en-US" sz="2800" dirty="0"/>
              <a:t>Phosphates</a:t>
            </a:r>
          </a:p>
          <a:p>
            <a:pPr lvl="1" algn="l" rtl="0"/>
            <a:r>
              <a:rPr lang="en-US" sz="2800" dirty="0"/>
              <a:t>Calcium</a:t>
            </a:r>
          </a:p>
          <a:p>
            <a:pPr lvl="1" algn="l" rtl="0"/>
            <a:r>
              <a:rPr lang="en-US" sz="2800" dirty="0"/>
              <a:t>Vitamins</a:t>
            </a:r>
          </a:p>
          <a:p>
            <a:pPr lvl="2" algn="l" rtl="0"/>
            <a:r>
              <a:rPr lang="en-US" sz="2800" dirty="0"/>
              <a:t>Vitamin D (Ca</a:t>
            </a:r>
            <a:r>
              <a:rPr lang="en-US" sz="2800" baseline="30000" dirty="0"/>
              <a:t>+2 </a:t>
            </a:r>
            <a:r>
              <a:rPr lang="en-US" sz="2800" dirty="0"/>
              <a:t>absorption)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Increase in COP (30-40%) by 27 weeks</a:t>
            </a:r>
          </a:p>
          <a:p>
            <a:pPr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Increase in blood flow through the placenta.</a:t>
            </a:r>
          </a:p>
          <a:p>
            <a:pPr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Increase in maternal blood volume (30%) due to 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>
                <a:solidFill>
                  <a:srgbClr val="C00000"/>
                </a:solidFill>
              </a:rPr>
              <a:t>aldosterone and estrogen </a:t>
            </a:r>
            <a:r>
              <a:rPr lang="en-US" sz="2800" dirty="0"/>
              <a:t>(</a:t>
            </a:r>
            <a:r>
              <a:rPr lang="en-US" sz="2800" dirty="0">
                <a:latin typeface="Calibri"/>
              </a:rPr>
              <a:t>↑ ECF </a:t>
            </a:r>
            <a:r>
              <a:rPr lang="en-US" sz="2800" dirty="0"/>
              <a:t>)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>
                <a:solidFill>
                  <a:srgbClr val="C00000"/>
                </a:solidFill>
              </a:rPr>
              <a:t>activity of the bone marrow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274320" lvl="1" indent="0" algn="l" rtl="0">
              <a:buNone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dirty="0" smtClean="0"/>
              <a:t>(</a:t>
            </a:r>
            <a:r>
              <a:rPr lang="en-US" sz="2800" dirty="0">
                <a:latin typeface="Calibri"/>
              </a:rPr>
              <a:t>↑ RBCs 40%</a:t>
            </a:r>
            <a:r>
              <a:rPr lang="en-US" sz="2800" dirty="0"/>
              <a:t>)</a:t>
            </a: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Increase in O</a:t>
            </a:r>
            <a:r>
              <a:rPr lang="en-US" sz="2800" baseline="-25000" dirty="0"/>
              <a:t>2 </a:t>
            </a:r>
            <a:r>
              <a:rPr lang="en-US" sz="2800" dirty="0"/>
              <a:t>consumption (20%)</a:t>
            </a:r>
          </a:p>
          <a:p>
            <a:pPr lvl="1" algn="l" rtl="0"/>
            <a:r>
              <a:rPr lang="en-US" sz="2800" dirty="0"/>
              <a:t>Increase </a:t>
            </a:r>
            <a:r>
              <a:rPr lang="en-US" sz="2800" b="1" dirty="0">
                <a:solidFill>
                  <a:srgbClr val="C00000"/>
                </a:solidFill>
              </a:rPr>
              <a:t>BMR</a:t>
            </a:r>
          </a:p>
          <a:p>
            <a:pPr lvl="1" algn="l" rtl="0"/>
            <a:r>
              <a:rPr lang="en-US" sz="2800" dirty="0"/>
              <a:t>Increase in </a:t>
            </a:r>
            <a:r>
              <a:rPr lang="en-US" sz="2800" b="1" dirty="0">
                <a:solidFill>
                  <a:srgbClr val="C00000"/>
                </a:solidFill>
              </a:rPr>
              <a:t>body size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Growing uterus presses upwards (restriction)</a:t>
            </a:r>
          </a:p>
          <a:p>
            <a:pPr algn="l" rtl="0"/>
            <a:r>
              <a:rPr lang="en-US" sz="2800" dirty="0"/>
              <a:t>Increase in </a:t>
            </a:r>
            <a:r>
              <a:rPr lang="en-US" sz="2800" b="1" dirty="0" smtClean="0">
                <a:solidFill>
                  <a:srgbClr val="C00000"/>
                </a:solidFill>
              </a:rPr>
              <a:t>respiratory rate (RR)</a:t>
            </a:r>
            <a:endParaRPr lang="en-US" sz="2800" b="1" dirty="0">
              <a:solidFill>
                <a:srgbClr val="C00000"/>
              </a:solidFill>
            </a:endParaRPr>
          </a:p>
          <a:p>
            <a:pPr algn="l" rtl="0"/>
            <a:r>
              <a:rPr lang="en-US" sz="2800" dirty="0"/>
              <a:t>Increase in </a:t>
            </a:r>
            <a:r>
              <a:rPr lang="en-US" sz="2800" b="1" dirty="0">
                <a:solidFill>
                  <a:srgbClr val="C00000"/>
                </a:solidFill>
              </a:rPr>
              <a:t>minute </a:t>
            </a:r>
            <a:r>
              <a:rPr lang="en-US" sz="2800" b="1" dirty="0" smtClean="0">
                <a:solidFill>
                  <a:srgbClr val="C00000"/>
                </a:solidFill>
              </a:rPr>
              <a:t>ventilation </a:t>
            </a:r>
            <a:r>
              <a:rPr lang="en-US" sz="2800" dirty="0" smtClean="0"/>
              <a:t>(</a:t>
            </a:r>
            <a:r>
              <a:rPr lang="en-US" sz="2800" b="1" dirty="0">
                <a:solidFill>
                  <a:srgbClr val="C00000"/>
                </a:solidFill>
              </a:rPr>
              <a:t>TV× RR</a:t>
            </a:r>
            <a:r>
              <a:rPr lang="en-US" sz="2800" dirty="0"/>
              <a:t>) </a:t>
            </a:r>
            <a:r>
              <a:rPr lang="en-US" sz="2800" dirty="0" smtClean="0"/>
              <a:t>50</a:t>
            </a:r>
            <a:r>
              <a:rPr lang="en-US" sz="2800" dirty="0"/>
              <a:t>%</a:t>
            </a:r>
          </a:p>
          <a:p>
            <a:pPr lvl="1" algn="l" rtl="0"/>
            <a:r>
              <a:rPr lang="en-US" sz="2800" dirty="0"/>
              <a:t>Progesterone </a:t>
            </a:r>
            <a:r>
              <a:rPr lang="en-US" sz="2800" dirty="0">
                <a:latin typeface="Calibri"/>
              </a:rPr>
              <a:t>↑ </a:t>
            </a:r>
            <a:r>
              <a:rPr lang="en-US" sz="2800" dirty="0" smtClean="0"/>
              <a:t>sensitivity </a:t>
            </a:r>
            <a:r>
              <a:rPr lang="en-US" sz="2800" dirty="0"/>
              <a:t>of </a:t>
            </a:r>
            <a:r>
              <a:rPr lang="en-US" sz="2800" dirty="0" smtClean="0"/>
              <a:t>respiratory center (RC) </a:t>
            </a:r>
            <a:r>
              <a:rPr lang="en-US" sz="2800" dirty="0"/>
              <a:t>to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leading to </a:t>
            </a:r>
            <a:r>
              <a:rPr lang="en-US" sz="2800" dirty="0" smtClean="0">
                <a:latin typeface="Calibri"/>
              </a:rPr>
              <a:t>↑ RR</a:t>
            </a:r>
            <a:endParaRPr lang="ar-SA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-66844"/>
            <a:ext cx="9078885" cy="6924844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76200"/>
            <a:ext cx="2898648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Fertilization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00" y="1263413"/>
            <a:ext cx="7290499" cy="452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After ejaculation sperms reach </a:t>
            </a:r>
            <a:r>
              <a:rPr lang="en-US" dirty="0" err="1"/>
              <a:t>ampulla</a:t>
            </a:r>
            <a:r>
              <a:rPr lang="en-US" dirty="0"/>
              <a:t> of fallopian tube within 30-60 min (</a:t>
            </a:r>
            <a:r>
              <a:rPr lang="en-US" dirty="0" err="1"/>
              <a:t>ut</a:t>
            </a:r>
            <a:r>
              <a:rPr lang="en-US" dirty="0"/>
              <a:t> cont)</a:t>
            </a:r>
          </a:p>
          <a:p>
            <a:pPr algn="l" rtl="0"/>
            <a:r>
              <a:rPr lang="en-US" dirty="0"/>
              <a:t>Sperm penetrate corona </a:t>
            </a:r>
            <a:r>
              <a:rPr lang="en-US" dirty="0" err="1"/>
              <a:t>radiata</a:t>
            </a:r>
            <a:r>
              <a:rPr lang="en-US" dirty="0"/>
              <a:t> and zona </a:t>
            </a:r>
            <a:r>
              <a:rPr lang="en-US" dirty="0" err="1"/>
              <a:t>pellucida</a:t>
            </a:r>
            <a:r>
              <a:rPr lang="en-US" dirty="0"/>
              <a:t> (hyaluronidase &amp; proteolytic enzymes)</a:t>
            </a:r>
          </a:p>
          <a:p>
            <a:pPr algn="l" rtl="0"/>
            <a:r>
              <a:rPr lang="en-US" dirty="0" err="1"/>
              <a:t>Oocyte</a:t>
            </a:r>
            <a:r>
              <a:rPr lang="en-US" dirty="0"/>
              <a:t> divides to form mature ovum (female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 + 2</a:t>
            </a:r>
            <a:r>
              <a:rPr lang="en-US" baseline="30000" dirty="0"/>
              <a:t>nd</a:t>
            </a:r>
            <a:r>
              <a:rPr lang="en-US" dirty="0"/>
              <a:t> polar body</a:t>
            </a:r>
          </a:p>
          <a:p>
            <a:pPr algn="l" rtl="0"/>
            <a:r>
              <a:rPr lang="en-US" dirty="0"/>
              <a:t>Head of sperm swells (male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Fertilized ovum (zygote) contain 23 paired </a:t>
            </a:r>
            <a:r>
              <a:rPr lang="en-US" dirty="0" err="1"/>
              <a:t>chr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8924</TotalTime>
  <Words>1510</Words>
  <Application>Microsoft Office PowerPoint</Application>
  <PresentationFormat>On-screen Show (4:3)</PresentationFormat>
  <Paragraphs>329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Georgia</vt:lpstr>
      <vt:lpstr>NotoKufiArabic</vt:lpstr>
      <vt:lpstr>Times New Roman</vt:lpstr>
      <vt:lpstr>Wingdings</vt:lpstr>
      <vt:lpstr>Wingdings 2</vt:lpstr>
      <vt:lpstr>مدني</vt:lpstr>
      <vt:lpstr>Physiology of pregnancy</vt:lpstr>
      <vt:lpstr>Objectives</vt:lpstr>
      <vt:lpstr>Revision ( large group activity )</vt:lpstr>
      <vt:lpstr>Fertilization </vt:lpstr>
      <vt:lpstr>Small group activity</vt:lpstr>
      <vt:lpstr>Fertilization </vt:lpstr>
      <vt:lpstr>Fertilization</vt:lpstr>
      <vt:lpstr>Fertilization</vt:lpstr>
      <vt:lpstr>Fertilization </vt:lpstr>
      <vt:lpstr>Zygote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PowerPoint Presentation</vt:lpstr>
      <vt:lpstr>Traveling </vt:lpstr>
      <vt:lpstr>Transport of fertilized ovum </vt:lpstr>
      <vt:lpstr>Transport of fertilized ovum </vt:lpstr>
      <vt:lpstr>Hatching </vt:lpstr>
      <vt:lpstr>Blastocyst differentiation   </vt:lpstr>
      <vt:lpstr>Implantation </vt:lpstr>
      <vt:lpstr>Placenta </vt:lpstr>
      <vt:lpstr>Placenta </vt:lpstr>
      <vt:lpstr>PowerPoint Presentation</vt:lpstr>
      <vt:lpstr>Function of the placenta</vt:lpstr>
      <vt:lpstr>PowerPoint Presentation</vt:lpstr>
      <vt:lpstr>Respiration </vt:lpstr>
      <vt:lpstr>Respiration </vt:lpstr>
      <vt:lpstr>Respiration </vt:lpstr>
      <vt:lpstr>Oxygen dissociation curve 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PowerPoint Presentation</vt:lpstr>
      <vt:lpstr>Endocrine </vt:lpstr>
      <vt:lpstr>Endocrine </vt:lpstr>
      <vt:lpstr>PowerPoint Presentation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Hana Alzamil</cp:lastModifiedBy>
  <cp:revision>202</cp:revision>
  <dcterms:created xsi:type="dcterms:W3CDTF">2011-02-12T11:40:31Z</dcterms:created>
  <dcterms:modified xsi:type="dcterms:W3CDTF">2021-04-18T05:55:24Z</dcterms:modified>
</cp:coreProperties>
</file>