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6" r:id="rId1"/>
  </p:sldMasterIdLst>
  <p:notesMasterIdLst>
    <p:notesMasterId r:id="rId35"/>
  </p:notesMasterIdLst>
  <p:sldIdLst>
    <p:sldId id="701" r:id="rId2"/>
    <p:sldId id="694" r:id="rId3"/>
    <p:sldId id="613" r:id="rId4"/>
    <p:sldId id="614" r:id="rId5"/>
    <p:sldId id="615" r:id="rId6"/>
    <p:sldId id="616" r:id="rId7"/>
    <p:sldId id="617" r:id="rId8"/>
    <p:sldId id="621" r:id="rId9"/>
    <p:sldId id="622" r:id="rId10"/>
    <p:sldId id="623" r:id="rId11"/>
    <p:sldId id="624" r:id="rId12"/>
    <p:sldId id="626" r:id="rId13"/>
    <p:sldId id="627" r:id="rId14"/>
    <p:sldId id="628" r:id="rId15"/>
    <p:sldId id="629" r:id="rId16"/>
    <p:sldId id="700" r:id="rId17"/>
    <p:sldId id="630" r:id="rId18"/>
    <p:sldId id="693" r:id="rId19"/>
    <p:sldId id="632" r:id="rId20"/>
    <p:sldId id="633" r:id="rId21"/>
    <p:sldId id="634" r:id="rId22"/>
    <p:sldId id="636" r:id="rId23"/>
    <p:sldId id="637" r:id="rId24"/>
    <p:sldId id="638" r:id="rId25"/>
    <p:sldId id="639" r:id="rId26"/>
    <p:sldId id="642" r:id="rId27"/>
    <p:sldId id="643" r:id="rId28"/>
    <p:sldId id="644" r:id="rId29"/>
    <p:sldId id="645" r:id="rId30"/>
    <p:sldId id="647" r:id="rId31"/>
    <p:sldId id="648" r:id="rId32"/>
    <p:sldId id="649" r:id="rId33"/>
    <p:sldId id="70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7kpjRnfQL11wAImkNyBTg==" hashData="WQgWoJdi3XMxRQtgSdr8u43SUwKmSS8kwT5X5jlt5qHAs4c/BZhuJKGjRG8O01/sSQr2aNOrDp2Z5EooETDnC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BE5"/>
    <a:srgbClr val="993366"/>
    <a:srgbClr val="800000"/>
    <a:srgbClr val="99FF99"/>
    <a:srgbClr val="150F87"/>
    <a:srgbClr val="FF00FF"/>
    <a:srgbClr val="0000FF"/>
    <a:srgbClr val="FF6600"/>
    <a:srgbClr val="FF3300"/>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51" autoAdjust="0"/>
    <p:restoredTop sz="95970" autoAdjust="0"/>
  </p:normalViewPr>
  <p:slideViewPr>
    <p:cSldViewPr>
      <p:cViewPr varScale="1">
        <p:scale>
          <a:sx n="99" d="100"/>
          <a:sy n="99" d="100"/>
        </p:scale>
        <p:origin x="192"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EB934-2DCB-46D1-8F8C-652230C2F7D5}" type="datetimeFigureOut">
              <a:rPr lang="en-US" smtClean="0"/>
              <a:pPr/>
              <a:t>3/6/20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6EB6B-38F2-4D0B-A1E4-90E3B6920F58}" type="slidenum">
              <a:rPr lang="en-US" smtClean="0"/>
              <a:pPr/>
              <a:t>‹#›</a:t>
            </a:fld>
            <a:endParaRPr lang="en-US"/>
          </a:p>
        </p:txBody>
      </p:sp>
    </p:spTree>
    <p:extLst>
      <p:ext uri="{BB962C8B-B14F-4D97-AF65-F5344CB8AC3E}">
        <p14:creationId xmlns:p14="http://schemas.microsoft.com/office/powerpoint/2010/main" val="4061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AA98-A2D1-405C-94F3-7029EED6D608}" type="slidenum">
              <a:rPr lang="en-US"/>
              <a:pPr/>
              <a:t>3</a:t>
            </a:fld>
            <a:endParaRPr lang="en-US"/>
          </a:p>
        </p:txBody>
      </p:sp>
      <p:sp>
        <p:nvSpPr>
          <p:cNvPr id="1518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5320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2C362-4916-4E1B-950F-87E7D4E1945E}"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426744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9C0D6-1E4B-417A-9E8C-E0514C7715C0}"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55783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950A431-7BC2-4088-8702-81CFF64ED621}" type="slidenum">
              <a:rPr lang="en-US" smtClean="0"/>
              <a:pPr/>
              <a:t>32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123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00D5972-F858-BE47-9760-D9355D08B016}" type="datetime1">
              <a:rPr lang="en-US" smtClean="0"/>
              <a:t>3/6/20</a:t>
            </a:fld>
            <a:endParaRPr lang="en-US"/>
          </a:p>
        </p:txBody>
      </p:sp>
      <p:sp>
        <p:nvSpPr>
          <p:cNvPr id="8" name="Footer Placeholder 7"/>
          <p:cNvSpPr>
            <a:spLocks noGrp="1"/>
          </p:cNvSpPr>
          <p:nvPr>
            <p:ph type="ftr" sz="quarter" idx="11"/>
          </p:nvPr>
        </p:nvSpPr>
        <p:spPr/>
        <p:txBody>
          <a:bodyPr/>
          <a:lstStyle/>
          <a:p>
            <a:r>
              <a:rPr lang="en-US"/>
              <a:t>REPR 224</a:t>
            </a:r>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8113235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C0F3B-FA1A-594B-B839-FA89DEE82FE1}" type="datetime1">
              <a:rPr lang="en-US" smtClean="0"/>
              <a:t>3/6/20</a:t>
            </a:fld>
            <a:endParaRPr lang="en-US"/>
          </a:p>
        </p:txBody>
      </p:sp>
      <p:sp>
        <p:nvSpPr>
          <p:cNvPr id="5" name="Footer Placeholder 4"/>
          <p:cNvSpPr>
            <a:spLocks noGrp="1"/>
          </p:cNvSpPr>
          <p:nvPr>
            <p:ph type="ftr" sz="quarter" idx="11"/>
          </p:nvPr>
        </p:nvSpPr>
        <p:spPr/>
        <p:txBody>
          <a:bodyPr/>
          <a:lstStyle/>
          <a:p>
            <a:r>
              <a:rPr lang="en-US"/>
              <a:t>REPR 224</a:t>
            </a:r>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25730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0CB2B-4AC0-8D4C-8D3E-D8F4C3DF90DE}" type="datetime1">
              <a:rPr lang="en-US" smtClean="0"/>
              <a:t>3/6/20</a:t>
            </a:fld>
            <a:endParaRPr lang="en-US"/>
          </a:p>
        </p:txBody>
      </p:sp>
      <p:sp>
        <p:nvSpPr>
          <p:cNvPr id="5" name="Footer Placeholder 4"/>
          <p:cNvSpPr>
            <a:spLocks noGrp="1"/>
          </p:cNvSpPr>
          <p:nvPr>
            <p:ph type="ftr" sz="quarter" idx="11"/>
          </p:nvPr>
        </p:nvSpPr>
        <p:spPr/>
        <p:txBody>
          <a:bodyPr/>
          <a:lstStyle/>
          <a:p>
            <a:r>
              <a:rPr lang="en-US"/>
              <a:t>REPR 224</a:t>
            </a:r>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63569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3BAAA-20AD-2B4F-94E2-027F981244FD}" type="datetime1">
              <a:rPr lang="en-US" smtClean="0"/>
              <a:t>3/6/20</a:t>
            </a:fld>
            <a:endParaRPr lang="en-US"/>
          </a:p>
        </p:txBody>
      </p:sp>
      <p:sp>
        <p:nvSpPr>
          <p:cNvPr id="8" name="Footer Placeholder 7"/>
          <p:cNvSpPr>
            <a:spLocks noGrp="1"/>
          </p:cNvSpPr>
          <p:nvPr>
            <p:ph type="ftr" sz="quarter" idx="11"/>
          </p:nvPr>
        </p:nvSpPr>
        <p:spPr/>
        <p:txBody>
          <a:bodyPr/>
          <a:lstStyle/>
          <a:p>
            <a:r>
              <a:rPr lang="en-US"/>
              <a:t>REPR 224</a:t>
            </a:r>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8993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BB64354-7A10-0748-AFE9-D9B17124ACC1}" type="datetime1">
              <a:rPr lang="en-US" smtClean="0"/>
              <a:t>3/6/20</a:t>
            </a:fld>
            <a:endParaRPr lang="en-US"/>
          </a:p>
        </p:txBody>
      </p:sp>
      <p:sp>
        <p:nvSpPr>
          <p:cNvPr id="8" name="Footer Placeholder 7"/>
          <p:cNvSpPr>
            <a:spLocks noGrp="1"/>
          </p:cNvSpPr>
          <p:nvPr>
            <p:ph type="ftr" sz="quarter" idx="11"/>
          </p:nvPr>
        </p:nvSpPr>
        <p:spPr/>
        <p:txBody>
          <a:bodyPr/>
          <a:lstStyle/>
          <a:p>
            <a:r>
              <a:rPr lang="en-US"/>
              <a:t>REPR 224</a:t>
            </a:r>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1824940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BE43781-CF67-0B49-BE3E-ABE6C2BBA403}" type="datetime1">
              <a:rPr lang="en-US" smtClean="0"/>
              <a:t>3/6/20</a:t>
            </a:fld>
            <a:endParaRPr lang="en-US"/>
          </a:p>
        </p:txBody>
      </p:sp>
      <p:sp>
        <p:nvSpPr>
          <p:cNvPr id="9" name="Footer Placeholder 8"/>
          <p:cNvSpPr>
            <a:spLocks noGrp="1"/>
          </p:cNvSpPr>
          <p:nvPr>
            <p:ph type="ftr" sz="quarter" idx="11"/>
          </p:nvPr>
        </p:nvSpPr>
        <p:spPr/>
        <p:txBody>
          <a:bodyPr/>
          <a:lstStyle/>
          <a:p>
            <a:r>
              <a:rPr lang="en-US"/>
              <a:t>REPR 224</a:t>
            </a:r>
          </a:p>
        </p:txBody>
      </p:sp>
      <p:sp>
        <p:nvSpPr>
          <p:cNvPr id="10" name="Slide Number Placeholder 9"/>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82073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B16962A-4D8A-3C47-B290-A9FBFDCD9A69}" type="datetime1">
              <a:rPr lang="en-US" smtClean="0"/>
              <a:t>3/6/20</a:t>
            </a:fld>
            <a:endParaRPr lang="en-US"/>
          </a:p>
        </p:txBody>
      </p:sp>
      <p:sp>
        <p:nvSpPr>
          <p:cNvPr id="8" name="Footer Placeholder 7"/>
          <p:cNvSpPr>
            <a:spLocks noGrp="1"/>
          </p:cNvSpPr>
          <p:nvPr>
            <p:ph type="ftr" sz="quarter" idx="11"/>
          </p:nvPr>
        </p:nvSpPr>
        <p:spPr/>
        <p:txBody>
          <a:bodyPr/>
          <a:lstStyle/>
          <a:p>
            <a:r>
              <a:rPr lang="en-US"/>
              <a:t>REPR 224</a:t>
            </a:r>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2950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86AB4C-0BA1-0046-A1A5-5AF2C6AB21A8}" type="datetime1">
              <a:rPr lang="en-US" smtClean="0"/>
              <a:t>3/6/20</a:t>
            </a:fld>
            <a:endParaRPr lang="en-US"/>
          </a:p>
        </p:txBody>
      </p:sp>
      <p:sp>
        <p:nvSpPr>
          <p:cNvPr id="4" name="Footer Placeholder 3"/>
          <p:cNvSpPr>
            <a:spLocks noGrp="1"/>
          </p:cNvSpPr>
          <p:nvPr>
            <p:ph type="ftr" sz="quarter" idx="11"/>
          </p:nvPr>
        </p:nvSpPr>
        <p:spPr/>
        <p:txBody>
          <a:bodyPr/>
          <a:lstStyle/>
          <a:p>
            <a:r>
              <a:rPr lang="en-US"/>
              <a:t>REPR 224</a:t>
            </a:r>
          </a:p>
        </p:txBody>
      </p:sp>
      <p:sp>
        <p:nvSpPr>
          <p:cNvPr id="5" name="Slide Number Placeholder 4"/>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51664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E0646-EC05-E147-ADFF-F5C1000E2529}" type="datetime1">
              <a:rPr lang="en-US" smtClean="0"/>
              <a:t>3/6/20</a:t>
            </a:fld>
            <a:endParaRPr lang="en-US"/>
          </a:p>
        </p:txBody>
      </p:sp>
      <p:sp>
        <p:nvSpPr>
          <p:cNvPr id="3" name="Footer Placeholder 2"/>
          <p:cNvSpPr>
            <a:spLocks noGrp="1"/>
          </p:cNvSpPr>
          <p:nvPr>
            <p:ph type="ftr" sz="quarter" idx="11"/>
          </p:nvPr>
        </p:nvSpPr>
        <p:spPr/>
        <p:txBody>
          <a:bodyPr/>
          <a:lstStyle/>
          <a:p>
            <a:r>
              <a:rPr lang="en-US"/>
              <a:t>REPR 224</a:t>
            </a:r>
          </a:p>
        </p:txBody>
      </p:sp>
      <p:sp>
        <p:nvSpPr>
          <p:cNvPr id="4" name="Slide Number Placeholder 3"/>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35142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0762876-1B9E-E749-ABAF-263EAFECF351}" type="datetime1">
              <a:rPr lang="en-US" smtClean="0"/>
              <a:t>3/6/20</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en-US"/>
              <a:t>REPR 224</a:t>
            </a:r>
          </a:p>
        </p:txBody>
      </p:sp>
      <p:sp>
        <p:nvSpPr>
          <p:cNvPr id="11" name="Slide Number Placeholder 10"/>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83563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004B93A-3854-2344-9963-E91E2F471CAE}" type="datetime1">
              <a:rPr lang="en-US" smtClean="0"/>
              <a:t>3/6/20</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en-US"/>
              <a:t>REPR 224</a:t>
            </a:r>
          </a:p>
        </p:txBody>
      </p:sp>
      <p:sp>
        <p:nvSpPr>
          <p:cNvPr id="10" name="Slide Number Placeholder 9"/>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423944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A1759AA-D67C-494B-9515-3960027F10FE}" type="datetime1">
              <a:rPr lang="en-US" smtClean="0"/>
              <a:t>3/6/20</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t>REPR 224</a:t>
            </a: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345195164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sldNum="0" hd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BCD1-55B5-F74D-ABD8-071207324220}"/>
              </a:ext>
            </a:extLst>
          </p:cNvPr>
          <p:cNvSpPr>
            <a:spLocks noGrp="1"/>
          </p:cNvSpPr>
          <p:nvPr>
            <p:ph type="ctrTitle"/>
          </p:nvPr>
        </p:nvSpPr>
        <p:spPr/>
        <p:txBody>
          <a:bodyPr>
            <a:normAutofit fontScale="90000"/>
          </a:bodyPr>
          <a:lstStyle/>
          <a:p>
            <a:r>
              <a:rPr lang="en-US" sz="3600" i="1" dirty="0" err="1">
                <a:solidFill>
                  <a:schemeClr val="bg1"/>
                </a:solidFill>
                <a:effectLst>
                  <a:outerShdw blurRad="38100" dist="38100" dir="2700000" algn="tl">
                    <a:srgbClr val="000000">
                      <a:alpha val="43137"/>
                    </a:srgbClr>
                  </a:outerShdw>
                </a:effectLst>
                <a:latin typeface="Arial Black" panose="020B0A04020102020204" pitchFamily="34" charset="0"/>
              </a:rPr>
              <a:t>feMale</a:t>
            </a:r>
            <a:r>
              <a:rPr lang="en-US" sz="3600" i="1" dirty="0">
                <a:solidFill>
                  <a:schemeClr val="bg1"/>
                </a:solidFill>
                <a:effectLst>
                  <a:outerShdw blurRad="38100" dist="38100" dir="2700000" algn="tl">
                    <a:srgbClr val="000000">
                      <a:alpha val="43137"/>
                    </a:srgbClr>
                  </a:outerShdw>
                </a:effectLst>
                <a:latin typeface="Arial Black" panose="020B0A04020102020204" pitchFamily="34" charset="0"/>
              </a:rPr>
              <a:t> Reproductive System - Practical</a:t>
            </a:r>
            <a:endParaRPr lang="en-US" dirty="0">
              <a:solidFill>
                <a:schemeClr val="bg1"/>
              </a:solidFill>
            </a:endParaRPr>
          </a:p>
        </p:txBody>
      </p:sp>
      <p:sp>
        <p:nvSpPr>
          <p:cNvPr id="3" name="Subtitle 2">
            <a:extLst>
              <a:ext uri="{FF2B5EF4-FFF2-40B4-BE49-F238E27FC236}">
                <a16:creationId xmlns:a16="http://schemas.microsoft.com/office/drawing/2014/main" id="{B01856EE-2AE1-1446-A66E-37D76EB28632}"/>
              </a:ext>
            </a:extLst>
          </p:cNvPr>
          <p:cNvSpPr>
            <a:spLocks noGrp="1"/>
          </p:cNvSpPr>
          <p:nvPr>
            <p:ph type="subTitle" idx="1"/>
          </p:nvPr>
        </p:nvSpPr>
        <p:spPr/>
        <p:txBody>
          <a:bodyPr/>
          <a:lstStyle/>
          <a:p>
            <a:r>
              <a:rPr lang="en-US" sz="1800" i="1" dirty="0">
                <a:latin typeface="Arial"/>
                <a:cs typeface="Arial"/>
              </a:rPr>
              <a:t>Dr. Maria A. Arafah</a:t>
            </a:r>
          </a:p>
          <a:p>
            <a:r>
              <a:rPr lang="en-US" sz="1800" i="1" dirty="0">
                <a:latin typeface="Arial"/>
                <a:cs typeface="Arial"/>
              </a:rPr>
              <a:t>Associate Professor </a:t>
            </a:r>
            <a:r>
              <a:rPr lang="mr-IN" sz="1800" i="1" dirty="0">
                <a:latin typeface="Arial"/>
                <a:cs typeface="Arial"/>
              </a:rPr>
              <a:t>–</a:t>
            </a:r>
            <a:r>
              <a:rPr lang="en-US" sz="1800" i="1" dirty="0">
                <a:latin typeface="Arial"/>
                <a:cs typeface="Arial"/>
              </a:rPr>
              <a:t> Department of Pathology</a:t>
            </a:r>
          </a:p>
        </p:txBody>
      </p:sp>
    </p:spTree>
    <p:extLst>
      <p:ext uri="{BB962C8B-B14F-4D97-AF65-F5344CB8AC3E}">
        <p14:creationId xmlns:p14="http://schemas.microsoft.com/office/powerpoint/2010/main" val="274241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2" cstate="print"/>
          <a:srcRect/>
          <a:stretch>
            <a:fillRect/>
          </a:stretch>
        </p:blipFill>
        <p:spPr bwMode="auto">
          <a:xfrm>
            <a:off x="1115616" y="908720"/>
            <a:ext cx="6728616" cy="4320480"/>
          </a:xfrm>
          <a:prstGeom prst="rect">
            <a:avLst/>
          </a:prstGeom>
          <a:noFill/>
          <a:ln w="12700">
            <a:solidFill>
              <a:schemeClr val="tx1"/>
            </a:solidFill>
            <a:miter lim="800000"/>
            <a:headEnd/>
            <a:tailEnd/>
          </a:ln>
        </p:spPr>
      </p:pic>
      <p:sp>
        <p:nvSpPr>
          <p:cNvPr id="3" name="Rectangle 2"/>
          <p:cNvSpPr/>
          <p:nvPr/>
        </p:nvSpPr>
        <p:spPr>
          <a:xfrm>
            <a:off x="1115616" y="5445224"/>
            <a:ext cx="6840760" cy="923330"/>
          </a:xfrm>
          <a:prstGeom prst="rect">
            <a:avLst/>
          </a:prstGeom>
        </p:spPr>
        <p:txBody>
          <a:bodyPr wrap="square">
            <a:spAutoFit/>
          </a:bodyPr>
          <a:lstStyle/>
          <a:p>
            <a:pPr marL="534988" indent="-534988" algn="ctr"/>
            <a:r>
              <a:rPr lang="en-US" b="1" i="1" dirty="0"/>
              <a:t>The </a:t>
            </a:r>
            <a:r>
              <a:rPr lang="en-US" b="1" i="1" dirty="0" err="1"/>
              <a:t>tumour</a:t>
            </a:r>
            <a:r>
              <a:rPr lang="en-US" b="1" i="1" dirty="0"/>
              <a:t> consists of interlacing bundles of smooth muscle and fibrous tissue. The muscle cells are spindle shaped with elongated nuclei and eosinophilic cytoplasm. </a:t>
            </a:r>
          </a:p>
        </p:txBody>
      </p:sp>
      <p:sp>
        <p:nvSpPr>
          <p:cNvPr id="4" name="Rounded Rectangle 3"/>
          <p:cNvSpPr/>
          <p:nvPr/>
        </p:nvSpPr>
        <p:spPr>
          <a:xfrm>
            <a:off x="2514600" y="260648"/>
            <a:ext cx="41910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Uterine Leiomyoma – LPF</a:t>
            </a:r>
          </a:p>
        </p:txBody>
      </p:sp>
      <p:sp>
        <p:nvSpPr>
          <p:cNvPr id="2" name="Footer Placeholder 1">
            <a:extLst>
              <a:ext uri="{FF2B5EF4-FFF2-40B4-BE49-F238E27FC236}">
                <a16:creationId xmlns:a16="http://schemas.microsoft.com/office/drawing/2014/main" id="{B763EE12-0600-C54F-9620-D4624CCC12CA}"/>
              </a:ext>
            </a:extLst>
          </p:cNvPr>
          <p:cNvSpPr>
            <a:spLocks noGrp="1"/>
          </p:cNvSpPr>
          <p:nvPr>
            <p:ph type="ftr" sz="quarter" idx="11"/>
          </p:nvPr>
        </p:nvSpPr>
        <p:spPr/>
        <p:txBody>
          <a:bodyPr/>
          <a:lstStyle/>
          <a:p>
            <a:r>
              <a:rPr lang="en-US"/>
              <a:t>REPR 224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971600" y="836712"/>
            <a:ext cx="6912768" cy="4896544"/>
          </a:xfrm>
          <a:prstGeom prst="rect">
            <a:avLst/>
          </a:prstGeom>
          <a:noFill/>
          <a:ln w="28575">
            <a:solidFill>
              <a:schemeClr val="tx1"/>
            </a:solidFill>
            <a:miter lim="800000"/>
            <a:headEnd/>
            <a:tailEnd/>
          </a:ln>
        </p:spPr>
      </p:pic>
      <p:sp>
        <p:nvSpPr>
          <p:cNvPr id="3" name="Rounded Rectangle 2"/>
          <p:cNvSpPr/>
          <p:nvPr/>
        </p:nvSpPr>
        <p:spPr>
          <a:xfrm>
            <a:off x="2514600" y="188640"/>
            <a:ext cx="39624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Uterine Leiomyoma – HPF</a:t>
            </a:r>
          </a:p>
        </p:txBody>
      </p:sp>
      <p:sp>
        <p:nvSpPr>
          <p:cNvPr id="4" name="Rectangle 3"/>
          <p:cNvSpPr/>
          <p:nvPr/>
        </p:nvSpPr>
        <p:spPr>
          <a:xfrm>
            <a:off x="323528" y="5817458"/>
            <a:ext cx="7848872" cy="707886"/>
          </a:xfrm>
          <a:prstGeom prst="rect">
            <a:avLst/>
          </a:prstGeom>
        </p:spPr>
        <p:txBody>
          <a:bodyPr wrap="square">
            <a:spAutoFit/>
          </a:bodyPr>
          <a:lstStyle/>
          <a:p>
            <a:pPr algn="ctr"/>
            <a:r>
              <a:rPr lang="en-US" sz="2000" b="1" i="1" dirty="0"/>
              <a:t>The muscle cells are spindle shaped with elongated</a:t>
            </a:r>
          </a:p>
          <a:p>
            <a:pPr algn="ctr"/>
            <a:r>
              <a:rPr lang="en-US" sz="2000" b="1" i="1" dirty="0"/>
              <a:t> nuclei and eosinophilic cytoplasm</a:t>
            </a:r>
          </a:p>
        </p:txBody>
      </p:sp>
      <p:sp>
        <p:nvSpPr>
          <p:cNvPr id="2" name="Footer Placeholder 1">
            <a:extLst>
              <a:ext uri="{FF2B5EF4-FFF2-40B4-BE49-F238E27FC236}">
                <a16:creationId xmlns:a16="http://schemas.microsoft.com/office/drawing/2014/main" id="{CF15577B-1AD2-744F-867F-29B0CC96D577}"/>
              </a:ext>
            </a:extLst>
          </p:cNvPr>
          <p:cNvSpPr>
            <a:spLocks noGrp="1"/>
          </p:cNvSpPr>
          <p:nvPr>
            <p:ph type="ftr" sz="quarter" idx="11"/>
          </p:nvPr>
        </p:nvSpPr>
        <p:spPr/>
        <p:txBody>
          <a:bodyPr/>
          <a:lstStyle/>
          <a:p>
            <a:r>
              <a:rPr lang="en-US"/>
              <a:t>REPR 224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9986" name="Picture 2" descr="http://library.med.utah.edu/WebPath/jpeg4/FEM017.jpg"/>
          <p:cNvPicPr>
            <a:picLocks noChangeAspect="1" noChangeArrowheads="1"/>
          </p:cNvPicPr>
          <p:nvPr/>
        </p:nvPicPr>
        <p:blipFill>
          <a:blip r:embed="rId2" cstate="print"/>
          <a:srcRect/>
          <a:stretch>
            <a:fillRect/>
          </a:stretch>
        </p:blipFill>
        <p:spPr bwMode="auto">
          <a:xfrm>
            <a:off x="1331640" y="980728"/>
            <a:ext cx="6480720" cy="3860758"/>
          </a:xfrm>
          <a:prstGeom prst="rect">
            <a:avLst/>
          </a:prstGeom>
          <a:noFill/>
          <a:ln w="12700">
            <a:solidFill>
              <a:schemeClr val="tx1"/>
            </a:solidFill>
          </a:ln>
        </p:spPr>
      </p:pic>
      <p:sp>
        <p:nvSpPr>
          <p:cNvPr id="3" name="Rectangle 2"/>
          <p:cNvSpPr/>
          <p:nvPr/>
        </p:nvSpPr>
        <p:spPr>
          <a:xfrm>
            <a:off x="1331640" y="4915034"/>
            <a:ext cx="6480720" cy="1477328"/>
          </a:xfrm>
          <a:prstGeom prst="rect">
            <a:avLst/>
          </a:prstGeom>
        </p:spPr>
        <p:txBody>
          <a:bodyPr wrap="square">
            <a:spAutoFit/>
          </a:bodyPr>
          <a:lstStyle/>
          <a:p>
            <a:pPr algn="ctr"/>
            <a:r>
              <a:rPr lang="en-US" b="1" i="1" dirty="0"/>
              <a:t>A normal proliferative endometrium in the menstrual cycle. The proliferative phase is the variable part of the cycle. In this phase, tubular glands with columnar cells and surrounding dense stroma are proliferating to build up the endometrium following the shedding of the previous cycle.</a:t>
            </a:r>
          </a:p>
        </p:txBody>
      </p:sp>
      <p:sp>
        <p:nvSpPr>
          <p:cNvPr id="4" name="Rounded Rectangle 3"/>
          <p:cNvSpPr/>
          <p:nvPr/>
        </p:nvSpPr>
        <p:spPr>
          <a:xfrm>
            <a:off x="1691680" y="260648"/>
            <a:ext cx="5904656"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Normal Proliferative Endometrium </a:t>
            </a:r>
            <a:endParaRPr lang="en-US" sz="2400" dirty="0">
              <a:solidFill>
                <a:schemeClr val="bg1"/>
              </a:solidFill>
            </a:endParaRPr>
          </a:p>
        </p:txBody>
      </p:sp>
      <p:sp>
        <p:nvSpPr>
          <p:cNvPr id="2" name="Footer Placeholder 1">
            <a:extLst>
              <a:ext uri="{FF2B5EF4-FFF2-40B4-BE49-F238E27FC236}">
                <a16:creationId xmlns:a16="http://schemas.microsoft.com/office/drawing/2014/main" id="{08ED29EE-120F-B64C-8C1C-899A74E47881}"/>
              </a:ext>
            </a:extLst>
          </p:cNvPr>
          <p:cNvSpPr>
            <a:spLocks noGrp="1"/>
          </p:cNvSpPr>
          <p:nvPr>
            <p:ph type="ftr" sz="quarter" idx="11"/>
          </p:nvPr>
        </p:nvSpPr>
        <p:spPr/>
        <p:txBody>
          <a:bodyPr/>
          <a:lstStyle/>
          <a:p>
            <a:r>
              <a:rPr lang="en-US" dirty="0"/>
              <a:t>REPR 224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1010" name="Picture 2" descr="http://library.med.utah.edu/WebPath/jpeg4/FEM067.jpg"/>
          <p:cNvPicPr>
            <a:picLocks noChangeAspect="1" noChangeArrowheads="1"/>
          </p:cNvPicPr>
          <p:nvPr/>
        </p:nvPicPr>
        <p:blipFill>
          <a:blip r:embed="rId2" cstate="print"/>
          <a:srcRect/>
          <a:stretch>
            <a:fillRect/>
          </a:stretch>
        </p:blipFill>
        <p:spPr bwMode="auto">
          <a:xfrm>
            <a:off x="1547664" y="955869"/>
            <a:ext cx="6048672" cy="3913292"/>
          </a:xfrm>
          <a:prstGeom prst="rect">
            <a:avLst/>
          </a:prstGeom>
          <a:noFill/>
          <a:ln w="12700">
            <a:solidFill>
              <a:schemeClr val="tx1"/>
            </a:solidFill>
          </a:ln>
        </p:spPr>
      </p:pic>
      <p:sp>
        <p:nvSpPr>
          <p:cNvPr id="3" name="Rectangle 2"/>
          <p:cNvSpPr/>
          <p:nvPr/>
        </p:nvSpPr>
        <p:spPr>
          <a:xfrm>
            <a:off x="1331640" y="4987042"/>
            <a:ext cx="6552728" cy="1477328"/>
          </a:xfrm>
          <a:prstGeom prst="rect">
            <a:avLst/>
          </a:prstGeom>
        </p:spPr>
        <p:txBody>
          <a:bodyPr wrap="square">
            <a:spAutoFit/>
          </a:bodyPr>
          <a:lstStyle/>
          <a:p>
            <a:pPr algn="ctr"/>
            <a:r>
              <a:rPr lang="en-US" b="1" i="1" dirty="0"/>
              <a:t> The appearance with prominent subnuclear vacuoles in cells forming the glands is consistent with post-ovulatory day 2 of the luteal phase. The histologic changes following ovulation are quite constant over the 14 days to menstruation and can be utilized to date the endometrium.</a:t>
            </a:r>
          </a:p>
        </p:txBody>
      </p:sp>
      <p:sp>
        <p:nvSpPr>
          <p:cNvPr id="4" name="Rounded Rectangle 3"/>
          <p:cNvSpPr/>
          <p:nvPr/>
        </p:nvSpPr>
        <p:spPr>
          <a:xfrm>
            <a:off x="1691680" y="260648"/>
            <a:ext cx="576064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Early Secretory Endometrium </a:t>
            </a:r>
            <a:endParaRPr lang="en-US" sz="2400" dirty="0">
              <a:solidFill>
                <a:schemeClr val="bg1"/>
              </a:solidFill>
            </a:endParaRPr>
          </a:p>
        </p:txBody>
      </p:sp>
      <p:sp>
        <p:nvSpPr>
          <p:cNvPr id="2" name="Footer Placeholder 1">
            <a:extLst>
              <a:ext uri="{FF2B5EF4-FFF2-40B4-BE49-F238E27FC236}">
                <a16:creationId xmlns:a16="http://schemas.microsoft.com/office/drawing/2014/main" id="{12CE3D65-7F15-6947-A5C3-A56DBBA85530}"/>
              </a:ext>
            </a:extLst>
          </p:cNvPr>
          <p:cNvSpPr>
            <a:spLocks noGrp="1"/>
          </p:cNvSpPr>
          <p:nvPr>
            <p:ph type="ftr" sz="quarter" idx="11"/>
          </p:nvPr>
        </p:nvSpPr>
        <p:spPr/>
        <p:txBody>
          <a:bodyPr/>
          <a:lstStyle/>
          <a:p>
            <a:r>
              <a:rPr lang="en-US"/>
              <a:t>REPR 224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082" name="Picture 2" descr="http://library.med.utah.edu/WebPath/jpeg4/FEM019.jpg"/>
          <p:cNvPicPr>
            <a:picLocks noChangeAspect="1" noChangeArrowheads="1"/>
          </p:cNvPicPr>
          <p:nvPr/>
        </p:nvPicPr>
        <p:blipFill>
          <a:blip r:embed="rId2" cstate="print"/>
          <a:srcRect/>
          <a:stretch>
            <a:fillRect/>
          </a:stretch>
        </p:blipFill>
        <p:spPr bwMode="auto">
          <a:xfrm>
            <a:off x="3505200" y="1124744"/>
            <a:ext cx="5616624" cy="3600400"/>
          </a:xfrm>
          <a:prstGeom prst="rect">
            <a:avLst/>
          </a:prstGeom>
          <a:noFill/>
        </p:spPr>
      </p:pic>
      <p:sp>
        <p:nvSpPr>
          <p:cNvPr id="3" name="Rounded Rectangle 2"/>
          <p:cNvSpPr/>
          <p:nvPr/>
        </p:nvSpPr>
        <p:spPr>
          <a:xfrm>
            <a:off x="1619672" y="404664"/>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Hyperplasia - Gross</a:t>
            </a:r>
          </a:p>
        </p:txBody>
      </p:sp>
      <p:sp>
        <p:nvSpPr>
          <p:cNvPr id="4" name="Rectangle 3"/>
          <p:cNvSpPr/>
          <p:nvPr/>
        </p:nvSpPr>
        <p:spPr>
          <a:xfrm>
            <a:off x="304800" y="4782051"/>
            <a:ext cx="8534400" cy="1477328"/>
          </a:xfrm>
          <a:prstGeom prst="rect">
            <a:avLst/>
          </a:prstGeom>
        </p:spPr>
        <p:txBody>
          <a:bodyPr wrap="square">
            <a:spAutoFit/>
          </a:bodyPr>
          <a:lstStyle/>
          <a:p>
            <a:pPr algn="ctr"/>
            <a:r>
              <a:rPr lang="en-US" b="1" i="1" dirty="0"/>
              <a:t>The endometrial cavity is opened to reveal fronds of hyperplastic endometrium. Endometrial hyperplasia and carcinoma usually results with conditions of prolonged </a:t>
            </a:r>
            <a:r>
              <a:rPr lang="en-US" b="1" i="1" u="sng" dirty="0"/>
              <a:t>estrogen excess </a:t>
            </a:r>
            <a:r>
              <a:rPr lang="en-US" b="1" i="1" dirty="0"/>
              <a:t>and can lead to metrorrhagia (uterine bleeding at irregular intervals), </a:t>
            </a:r>
            <a:r>
              <a:rPr lang="en-US" b="1" i="1" u="sng" dirty="0"/>
              <a:t>menorrhagia (excessive bleeding with menstrual periods</a:t>
            </a:r>
            <a:r>
              <a:rPr lang="en-US" b="1" i="1" dirty="0"/>
              <a:t>), or menometrorrhagia.</a:t>
            </a:r>
          </a:p>
        </p:txBody>
      </p:sp>
      <p:sp>
        <p:nvSpPr>
          <p:cNvPr id="2" name="TextBox 1"/>
          <p:cNvSpPr txBox="1"/>
          <p:nvPr/>
        </p:nvSpPr>
        <p:spPr>
          <a:xfrm>
            <a:off x="304800" y="1752600"/>
            <a:ext cx="3200400" cy="1754326"/>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Thick and hyperplastic endometrium.</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Areas of hemorrhage.</a:t>
            </a:r>
          </a:p>
        </p:txBody>
      </p:sp>
      <p:sp>
        <p:nvSpPr>
          <p:cNvPr id="5" name="Footer Placeholder 4">
            <a:extLst>
              <a:ext uri="{FF2B5EF4-FFF2-40B4-BE49-F238E27FC236}">
                <a16:creationId xmlns:a16="http://schemas.microsoft.com/office/drawing/2014/main" id="{AED6CC64-C6BD-494E-9D64-2683B6C3A58C}"/>
              </a:ext>
            </a:extLst>
          </p:cNvPr>
          <p:cNvSpPr>
            <a:spLocks noGrp="1"/>
          </p:cNvSpPr>
          <p:nvPr>
            <p:ph type="ftr" sz="quarter" idx="11"/>
          </p:nvPr>
        </p:nvSpPr>
        <p:spPr/>
        <p:txBody>
          <a:bodyPr/>
          <a:lstStyle/>
          <a:p>
            <a:r>
              <a:rPr lang="en-US"/>
              <a:t>REPR 224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9202" name="Picture 2" descr="http://library.med.utah.edu/WebPath/jpeg4/FEM021.jpg"/>
          <p:cNvPicPr>
            <a:picLocks noChangeAspect="1" noChangeArrowheads="1"/>
          </p:cNvPicPr>
          <p:nvPr/>
        </p:nvPicPr>
        <p:blipFill>
          <a:blip r:embed="rId2" cstate="print"/>
          <a:srcRect/>
          <a:stretch>
            <a:fillRect/>
          </a:stretch>
        </p:blipFill>
        <p:spPr bwMode="auto">
          <a:xfrm>
            <a:off x="2743200" y="1402612"/>
            <a:ext cx="6192688" cy="4007588"/>
          </a:xfrm>
          <a:prstGeom prst="rect">
            <a:avLst/>
          </a:prstGeom>
          <a:noFill/>
          <a:ln w="12700">
            <a:solidFill>
              <a:schemeClr val="tx1"/>
            </a:solidFill>
          </a:ln>
        </p:spPr>
      </p:pic>
      <p:sp>
        <p:nvSpPr>
          <p:cNvPr id="3" name="Rectangle 2"/>
          <p:cNvSpPr/>
          <p:nvPr/>
        </p:nvSpPr>
        <p:spPr>
          <a:xfrm>
            <a:off x="2146" y="5548536"/>
            <a:ext cx="9144000" cy="646331"/>
          </a:xfrm>
          <a:prstGeom prst="rect">
            <a:avLst/>
          </a:prstGeom>
        </p:spPr>
        <p:txBody>
          <a:bodyPr wrap="square">
            <a:spAutoFit/>
          </a:bodyPr>
          <a:lstStyle/>
          <a:p>
            <a:pPr algn="ctr"/>
            <a:r>
              <a:rPr lang="en-US" b="1" i="1" dirty="0"/>
              <a:t>The amount of endometrium is abnormally increased and not cycling as it should. The glands are enlarged and irregular with columnar cells. Hyperplasia can cause bleeding.</a:t>
            </a:r>
          </a:p>
        </p:txBody>
      </p:sp>
      <p:sp>
        <p:nvSpPr>
          <p:cNvPr id="4" name="Rounded Rectangle 3"/>
          <p:cNvSpPr/>
          <p:nvPr/>
        </p:nvSpPr>
        <p:spPr>
          <a:xfrm>
            <a:off x="1403648" y="91266"/>
            <a:ext cx="6978352" cy="120413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solidFill>
                  <a:schemeClr val="bg1"/>
                </a:solidFill>
                <a:effectLst>
                  <a:outerShdw blurRad="38100" dist="38100" dir="2700000" algn="tl">
                    <a:srgbClr val="000000">
                      <a:alpha val="43137"/>
                    </a:srgbClr>
                  </a:outerShdw>
                </a:effectLst>
              </a:rPr>
              <a:t>Endometrial Hyperplasia </a:t>
            </a:r>
            <a:r>
              <a:rPr lang="en-US" sz="2400" b="1" i="1" u="sng" dirty="0">
                <a:solidFill>
                  <a:schemeClr val="bg1"/>
                </a:solidFill>
              </a:rPr>
              <a:t>without atypia </a:t>
            </a:r>
            <a:r>
              <a:rPr lang="en-US" sz="2400" b="1" i="1" dirty="0">
                <a:solidFill>
                  <a:schemeClr val="bg1"/>
                </a:solidFill>
              </a:rPr>
              <a:t>(Simple and cystic endometrial hyperplasia)</a:t>
            </a:r>
            <a:r>
              <a:rPr lang="en-US" sz="2400" b="1" i="1" dirty="0">
                <a:solidFill>
                  <a:schemeClr val="bg1"/>
                </a:solidFill>
                <a:effectLst>
                  <a:outerShdw blurRad="38100" dist="38100" dir="2700000" algn="tl">
                    <a:srgbClr val="000000">
                      <a:alpha val="43137"/>
                    </a:srgbClr>
                  </a:outerShdw>
                </a:effectLst>
              </a:rPr>
              <a:t> - LPF</a:t>
            </a:r>
          </a:p>
        </p:txBody>
      </p:sp>
      <p:sp>
        <p:nvSpPr>
          <p:cNvPr id="2" name="TextBox 1"/>
          <p:cNvSpPr txBox="1"/>
          <p:nvPr/>
        </p:nvSpPr>
        <p:spPr>
          <a:xfrm>
            <a:off x="1" y="1752600"/>
            <a:ext cx="2951312" cy="2862322"/>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Cystic and elongated glands.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Increased glands to stromal ratio.</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Irregular glands lined by columnar cells.</a:t>
            </a:r>
          </a:p>
        </p:txBody>
      </p:sp>
      <p:sp>
        <p:nvSpPr>
          <p:cNvPr id="5" name="Footer Placeholder 4">
            <a:extLst>
              <a:ext uri="{FF2B5EF4-FFF2-40B4-BE49-F238E27FC236}">
                <a16:creationId xmlns:a16="http://schemas.microsoft.com/office/drawing/2014/main" id="{BD1C1E44-6869-2E46-9D31-8B14316DD84A}"/>
              </a:ext>
            </a:extLst>
          </p:cNvPr>
          <p:cNvSpPr>
            <a:spLocks noGrp="1"/>
          </p:cNvSpPr>
          <p:nvPr>
            <p:ph type="ftr" sz="quarter" idx="11"/>
          </p:nvPr>
        </p:nvSpPr>
        <p:spPr/>
        <p:txBody>
          <a:bodyPr/>
          <a:lstStyle/>
          <a:p>
            <a:r>
              <a:rPr lang="en-US"/>
              <a:t>REPR 224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99" y="1828800"/>
            <a:ext cx="8458201" cy="3970318"/>
          </a:xfrm>
          <a:prstGeom prst="rect">
            <a:avLst/>
          </a:prstGeom>
        </p:spPr>
        <p:txBody>
          <a:bodyPr wrap="square">
            <a:spAutoFit/>
          </a:bodyPr>
          <a:lstStyle/>
          <a:p>
            <a:pPr marL="457200" indent="-457200">
              <a:buFont typeface="Arial" panose="020B0604020202020204" pitchFamily="34" charset="0"/>
              <a:buChar char="•"/>
            </a:pPr>
            <a:r>
              <a:rPr lang="en-US" sz="2800" dirty="0"/>
              <a:t>Endometrial hyperplasia is placed in two categories based on the presence of cytologic atypia: </a:t>
            </a:r>
            <a:r>
              <a:rPr lang="en-US" sz="2800" dirty="0">
                <a:solidFill>
                  <a:srgbClr val="FF0000"/>
                </a:solidFill>
              </a:rPr>
              <a:t>hyperplasia without atypia</a:t>
            </a:r>
            <a:r>
              <a:rPr lang="en-US" sz="2800" dirty="0"/>
              <a:t> and </a:t>
            </a:r>
            <a:r>
              <a:rPr lang="en-US" sz="2800" dirty="0">
                <a:solidFill>
                  <a:srgbClr val="FF0000"/>
                </a:solidFill>
              </a:rPr>
              <a:t>hyperplasia with atypia</a:t>
            </a:r>
            <a:r>
              <a:rPr lang="en-US" sz="2800" dirty="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Hyperplasia without cellular atypia carries a low risk (between 1% and 3%) for progression to endometrial carcinoma, whereas hyperplasia with atypia, also called </a:t>
            </a:r>
            <a:r>
              <a:rPr lang="en-US" sz="2800" u="sng" dirty="0"/>
              <a:t>endometrial intraepithelial neoplasia (EIN)</a:t>
            </a:r>
            <a:r>
              <a:rPr lang="en-US" sz="2800" dirty="0"/>
              <a:t>, is associated with a much higher risk (20%–50%).</a:t>
            </a:r>
          </a:p>
        </p:txBody>
      </p:sp>
      <p:sp>
        <p:nvSpPr>
          <p:cNvPr id="3" name="Footer Placeholder 2">
            <a:extLst>
              <a:ext uri="{FF2B5EF4-FFF2-40B4-BE49-F238E27FC236}">
                <a16:creationId xmlns:a16="http://schemas.microsoft.com/office/drawing/2014/main" id="{3B017E37-BD4F-9040-B9AB-E037D0C427D2}"/>
              </a:ext>
            </a:extLst>
          </p:cNvPr>
          <p:cNvSpPr>
            <a:spLocks noGrp="1"/>
          </p:cNvSpPr>
          <p:nvPr>
            <p:ph type="ftr" sz="quarter" idx="11"/>
          </p:nvPr>
        </p:nvSpPr>
        <p:spPr/>
        <p:txBody>
          <a:bodyPr/>
          <a:lstStyle/>
          <a:p>
            <a:r>
              <a:rPr lang="en-US"/>
              <a:t>REPR 224</a:t>
            </a:r>
          </a:p>
        </p:txBody>
      </p:sp>
      <p:sp>
        <p:nvSpPr>
          <p:cNvPr id="4" name="Rounded Rectangle 3">
            <a:extLst>
              <a:ext uri="{FF2B5EF4-FFF2-40B4-BE49-F238E27FC236}">
                <a16:creationId xmlns:a16="http://schemas.microsoft.com/office/drawing/2014/main" id="{97D52E0D-E3CB-8048-A4EE-E7BF521A8FED}"/>
              </a:ext>
            </a:extLst>
          </p:cNvPr>
          <p:cNvSpPr/>
          <p:nvPr/>
        </p:nvSpPr>
        <p:spPr>
          <a:xfrm>
            <a:off x="1619672" y="404664"/>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Hyperplasia</a:t>
            </a:r>
          </a:p>
        </p:txBody>
      </p:sp>
    </p:spTree>
    <p:extLst>
      <p:ext uri="{BB962C8B-B14F-4D97-AF65-F5344CB8AC3E}">
        <p14:creationId xmlns:p14="http://schemas.microsoft.com/office/powerpoint/2010/main" val="326641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7154" name="Picture 2" descr="http://library.med.utah.edu/WebPath/jpeg4/FEM020.jpg"/>
          <p:cNvPicPr>
            <a:picLocks noChangeAspect="1" noChangeArrowheads="1"/>
          </p:cNvPicPr>
          <p:nvPr/>
        </p:nvPicPr>
        <p:blipFill>
          <a:blip r:embed="rId2" cstate="print"/>
          <a:srcRect/>
          <a:stretch>
            <a:fillRect/>
          </a:stretch>
        </p:blipFill>
        <p:spPr bwMode="auto">
          <a:xfrm>
            <a:off x="1331640" y="1061045"/>
            <a:ext cx="6408712" cy="3664099"/>
          </a:xfrm>
          <a:prstGeom prst="rect">
            <a:avLst/>
          </a:prstGeom>
          <a:noFill/>
          <a:ln w="12700">
            <a:solidFill>
              <a:schemeClr val="tx1"/>
            </a:solidFill>
          </a:ln>
        </p:spPr>
      </p:pic>
      <p:sp>
        <p:nvSpPr>
          <p:cNvPr id="3" name="Rounded Rectangle 2"/>
          <p:cNvSpPr/>
          <p:nvPr/>
        </p:nvSpPr>
        <p:spPr>
          <a:xfrm>
            <a:off x="1475656" y="404664"/>
            <a:ext cx="6111186"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Adenocarcinoma - Gross</a:t>
            </a:r>
          </a:p>
        </p:txBody>
      </p:sp>
      <p:sp>
        <p:nvSpPr>
          <p:cNvPr id="4" name="Rectangle 3"/>
          <p:cNvSpPr/>
          <p:nvPr/>
        </p:nvSpPr>
        <p:spPr>
          <a:xfrm>
            <a:off x="1043608" y="4797152"/>
            <a:ext cx="6696744" cy="1477328"/>
          </a:xfrm>
          <a:prstGeom prst="rect">
            <a:avLst/>
          </a:prstGeom>
        </p:spPr>
        <p:txBody>
          <a:bodyPr wrap="square">
            <a:spAutoFit/>
          </a:bodyPr>
          <a:lstStyle/>
          <a:p>
            <a:pPr algn="ctr"/>
            <a:r>
              <a:rPr lang="en-US" b="1" i="1" dirty="0"/>
              <a:t>This uterus is not enlarged, but there is an irregular mass in the upper </a:t>
            </a:r>
            <a:r>
              <a:rPr lang="en-US" b="1" i="1" dirty="0" err="1"/>
              <a:t>fundus</a:t>
            </a:r>
            <a:r>
              <a:rPr lang="en-US" b="1" i="1" dirty="0"/>
              <a:t> that proved to be endometrial adenocarcinoma on biopsy. Such carcinomas are more likely to occur in postmenopausal women. Thus, any postmenopausal bleeding should make you suspect that this lesion may be present.</a:t>
            </a:r>
          </a:p>
        </p:txBody>
      </p:sp>
      <p:sp>
        <p:nvSpPr>
          <p:cNvPr id="2" name="Footer Placeholder 1">
            <a:extLst>
              <a:ext uri="{FF2B5EF4-FFF2-40B4-BE49-F238E27FC236}">
                <a16:creationId xmlns:a16="http://schemas.microsoft.com/office/drawing/2014/main" id="{7249296E-AE22-044D-AD85-840567325A79}"/>
              </a:ext>
            </a:extLst>
          </p:cNvPr>
          <p:cNvSpPr>
            <a:spLocks noGrp="1"/>
          </p:cNvSpPr>
          <p:nvPr>
            <p:ph type="ftr" sz="quarter" idx="11"/>
          </p:nvPr>
        </p:nvSpPr>
        <p:spPr/>
        <p:txBody>
          <a:bodyPr/>
          <a:lstStyle/>
          <a:p>
            <a:r>
              <a:rPr lang="en-US"/>
              <a:t>REPR 224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2057400" y="332656"/>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Adenocarcinoma - LPF</a:t>
            </a:r>
          </a:p>
        </p:txBody>
      </p:sp>
      <p:pic>
        <p:nvPicPr>
          <p:cNvPr id="5" name="Picture 2" descr="http://library.med.utah.edu/WebPath/jpeg4/FEM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213137"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75655" y="5048016"/>
            <a:ext cx="6213137" cy="1200329"/>
          </a:xfrm>
          <a:prstGeom prst="rect">
            <a:avLst/>
          </a:prstGeom>
        </p:spPr>
        <p:txBody>
          <a:bodyPr wrap="square">
            <a:spAutoFit/>
          </a:bodyPr>
          <a:lstStyle/>
          <a:p>
            <a:pPr algn="ctr"/>
            <a:r>
              <a:rPr lang="en-US" b="1" i="1" dirty="0"/>
              <a:t>This is an endometrial adenocarcinoma which can be seen invading into the smooth muscle bundles of the </a:t>
            </a:r>
            <a:r>
              <a:rPr lang="en-US" b="1" i="1" dirty="0" err="1"/>
              <a:t>myometrial</a:t>
            </a:r>
            <a:r>
              <a:rPr lang="en-US" b="1" i="1" dirty="0"/>
              <a:t> wall of the uterus. This neoplasm has a higher stage than a neoplasm that is just confined to the endometrium </a:t>
            </a:r>
            <a:endParaRPr lang="en-US" dirty="0"/>
          </a:p>
        </p:txBody>
      </p:sp>
      <p:sp>
        <p:nvSpPr>
          <p:cNvPr id="7" name="Footer Placeholder 6">
            <a:extLst>
              <a:ext uri="{FF2B5EF4-FFF2-40B4-BE49-F238E27FC236}">
                <a16:creationId xmlns:a16="http://schemas.microsoft.com/office/drawing/2014/main" id="{91D78DF2-18C6-7C45-912A-1F4B2DC26F7B}"/>
              </a:ext>
            </a:extLst>
          </p:cNvPr>
          <p:cNvSpPr>
            <a:spLocks noGrp="1"/>
          </p:cNvSpPr>
          <p:nvPr>
            <p:ph type="ftr" sz="quarter" idx="11"/>
          </p:nvPr>
        </p:nvSpPr>
        <p:spPr/>
        <p:txBody>
          <a:bodyPr/>
          <a:lstStyle/>
          <a:p>
            <a:r>
              <a:rPr lang="en-US"/>
              <a:t>REPR 224</a:t>
            </a:r>
          </a:p>
        </p:txBody>
      </p:sp>
    </p:spTree>
    <p:extLst>
      <p:ext uri="{BB962C8B-B14F-4D97-AF65-F5344CB8AC3E}">
        <p14:creationId xmlns:p14="http://schemas.microsoft.com/office/powerpoint/2010/main" val="41508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8658" name="Picture 2" descr="http://library.med.utah.edu/WebPath/jpeg4/FEM031.jpg"/>
          <p:cNvPicPr>
            <a:picLocks noChangeAspect="1" noChangeArrowheads="1"/>
          </p:cNvPicPr>
          <p:nvPr/>
        </p:nvPicPr>
        <p:blipFill>
          <a:blip r:embed="rId2" cstate="print"/>
          <a:srcRect/>
          <a:stretch>
            <a:fillRect/>
          </a:stretch>
        </p:blipFill>
        <p:spPr bwMode="auto">
          <a:xfrm>
            <a:off x="1403648" y="1033020"/>
            <a:ext cx="6264696" cy="4124172"/>
          </a:xfrm>
          <a:prstGeom prst="rect">
            <a:avLst/>
          </a:prstGeom>
          <a:noFill/>
        </p:spPr>
      </p:pic>
      <p:sp>
        <p:nvSpPr>
          <p:cNvPr id="3" name="Rounded Rectangle 2"/>
          <p:cNvSpPr/>
          <p:nvPr/>
        </p:nvSpPr>
        <p:spPr>
          <a:xfrm>
            <a:off x="1475656" y="404664"/>
            <a:ext cx="6111186"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Gross</a:t>
            </a:r>
          </a:p>
        </p:txBody>
      </p:sp>
      <p:sp>
        <p:nvSpPr>
          <p:cNvPr id="4" name="Rectangle 3"/>
          <p:cNvSpPr/>
          <p:nvPr/>
        </p:nvSpPr>
        <p:spPr>
          <a:xfrm>
            <a:off x="971600" y="5264040"/>
            <a:ext cx="6912768" cy="369332"/>
          </a:xfrm>
          <a:prstGeom prst="rect">
            <a:avLst/>
          </a:prstGeom>
        </p:spPr>
        <p:txBody>
          <a:bodyPr wrap="square">
            <a:spAutoFit/>
          </a:bodyPr>
          <a:lstStyle/>
          <a:p>
            <a:pPr algn="ctr"/>
            <a:r>
              <a:rPr lang="en-US" b="1" i="1" dirty="0"/>
              <a:t> A large pale irregular mass protruding from myometrium.</a:t>
            </a:r>
          </a:p>
        </p:txBody>
      </p:sp>
      <p:sp>
        <p:nvSpPr>
          <p:cNvPr id="2" name="Footer Placeholder 1">
            <a:extLst>
              <a:ext uri="{FF2B5EF4-FFF2-40B4-BE49-F238E27FC236}">
                <a16:creationId xmlns:a16="http://schemas.microsoft.com/office/drawing/2014/main" id="{BBEC4A8B-4FF8-3149-BD3A-0A00E5CA1FF4}"/>
              </a:ext>
            </a:extLst>
          </p:cNvPr>
          <p:cNvSpPr>
            <a:spLocks noGrp="1"/>
          </p:cNvSpPr>
          <p:nvPr>
            <p:ph type="ftr" sz="quarter" idx="11"/>
          </p:nvPr>
        </p:nvSpPr>
        <p:spPr/>
        <p:txBody>
          <a:bodyPr/>
          <a:lstStyle/>
          <a:p>
            <a:r>
              <a:rPr lang="en-US"/>
              <a:t>REPR 224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925731"/>
            <a:ext cx="8001000" cy="5016758"/>
          </a:xfrm>
          <a:prstGeom prst="rect">
            <a:avLst/>
          </a:prstGeom>
        </p:spPr>
        <p:txBody>
          <a:bodyPr wrap="square">
            <a:spAutoFit/>
          </a:bodyPr>
          <a:lstStyle/>
          <a:p>
            <a:r>
              <a:rPr lang="en-US" sz="3200" dirty="0">
                <a:latin typeface="Book Antiqua" panose="02040602050305030304" pitchFamily="18" charset="0"/>
                <a:cs typeface="Times New Roman" panose="02020603050405020304" pitchFamily="18" charset="0"/>
              </a:rPr>
              <a:t> </a:t>
            </a:r>
            <a:endParaRPr lang="en-GB" sz="3200" dirty="0"/>
          </a:p>
          <a:p>
            <a:pPr algn="just"/>
            <a:r>
              <a:rPr lang="en-US" sz="3200" b="1" dirty="0">
                <a:latin typeface="Book Antiqua" panose="02040602050305030304" pitchFamily="18" charset="0"/>
                <a:cs typeface="Times New Roman" panose="02020603050405020304" pitchFamily="18" charset="0"/>
              </a:rPr>
              <a:t>At the end of the practical classes, the medical students should be able to:</a:t>
            </a:r>
          </a:p>
          <a:p>
            <a:pPr marL="711200" indent="-449263" algn="just">
              <a:buFont typeface="Wingdings" panose="05000000000000000000" pitchFamily="2" charset="2"/>
              <a:buChar char="§"/>
            </a:pPr>
            <a:r>
              <a:rPr lang="en-US" sz="3200" dirty="0">
                <a:latin typeface="Book Antiqua" panose="02040602050305030304" pitchFamily="18" charset="0"/>
                <a:cs typeface="Times New Roman" panose="02020603050405020304" pitchFamily="18" charset="0"/>
              </a:rPr>
              <a:t>Know the normal structures of the female genital systems.</a:t>
            </a:r>
          </a:p>
          <a:p>
            <a:pPr marL="623888" indent="-361950">
              <a:buFont typeface="Wingdings" panose="05000000000000000000" pitchFamily="2" charset="2"/>
              <a:buChar char="§"/>
            </a:pPr>
            <a:r>
              <a:rPr lang="en-US" sz="3200" dirty="0">
                <a:latin typeface="Book Antiqua" panose="02040602050305030304" pitchFamily="18" charset="0"/>
                <a:cs typeface="Times New Roman" panose="02020603050405020304" pitchFamily="18" charset="0"/>
              </a:rPr>
              <a:t>Acquire the knowledge about the gross appearances and histopathological features of the following diseases in the female genital system</a:t>
            </a:r>
            <a:r>
              <a:rPr lang="en-GB" sz="3200" dirty="0">
                <a:latin typeface="Book Antiqua" panose="02040602050305030304" pitchFamily="18" charset="0"/>
                <a:cs typeface="Times New Roman" panose="02020603050405020304" pitchFamily="18" charset="0"/>
              </a:rPr>
              <a:t>.</a:t>
            </a:r>
            <a:endParaRPr lang="en-GB" sz="3200" dirty="0"/>
          </a:p>
          <a:p>
            <a:pPr algn="just"/>
            <a:r>
              <a:rPr lang="en-US" sz="3200" dirty="0">
                <a:latin typeface="Book Antiqua" panose="02040602050305030304" pitchFamily="18" charset="0"/>
                <a:cs typeface="Times New Roman" panose="02020603050405020304" pitchFamily="18" charset="0"/>
              </a:rPr>
              <a:t> </a:t>
            </a:r>
            <a:endParaRPr lang="en-GB" sz="3200" dirty="0"/>
          </a:p>
        </p:txBody>
      </p:sp>
      <p:sp>
        <p:nvSpPr>
          <p:cNvPr id="7" name="TextBox 6"/>
          <p:cNvSpPr txBox="1"/>
          <p:nvPr/>
        </p:nvSpPr>
        <p:spPr>
          <a:xfrm>
            <a:off x="1066800" y="304800"/>
            <a:ext cx="2971800"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rPr>
              <a:t>Objectives</a:t>
            </a:r>
          </a:p>
        </p:txBody>
      </p:sp>
      <p:sp>
        <p:nvSpPr>
          <p:cNvPr id="2" name="Footer Placeholder 1">
            <a:extLst>
              <a:ext uri="{FF2B5EF4-FFF2-40B4-BE49-F238E27FC236}">
                <a16:creationId xmlns:a16="http://schemas.microsoft.com/office/drawing/2014/main" id="{7ABF9DAA-CF6A-DE4C-8943-BA8505C6491A}"/>
              </a:ext>
            </a:extLst>
          </p:cNvPr>
          <p:cNvSpPr>
            <a:spLocks noGrp="1"/>
          </p:cNvSpPr>
          <p:nvPr>
            <p:ph type="ftr" sz="quarter" idx="11"/>
          </p:nvPr>
        </p:nvSpPr>
        <p:spPr/>
        <p:txBody>
          <a:bodyPr/>
          <a:lstStyle/>
          <a:p>
            <a:r>
              <a:rPr lang="en-US" dirty="0"/>
              <a:t>REPR 224</a:t>
            </a:r>
          </a:p>
        </p:txBody>
      </p:sp>
    </p:spTree>
    <p:extLst>
      <p:ext uri="{BB962C8B-B14F-4D97-AF65-F5344CB8AC3E}">
        <p14:creationId xmlns:p14="http://schemas.microsoft.com/office/powerpoint/2010/main" val="112745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42" name="Picture 2" descr="http://library.med.utah.edu/WebPath/jpeg4/FEM032.jpg"/>
          <p:cNvPicPr>
            <a:picLocks noChangeAspect="1" noChangeArrowheads="1"/>
          </p:cNvPicPr>
          <p:nvPr/>
        </p:nvPicPr>
        <p:blipFill>
          <a:blip r:embed="rId2" cstate="print"/>
          <a:srcRect/>
          <a:stretch>
            <a:fillRect/>
          </a:stretch>
        </p:blipFill>
        <p:spPr bwMode="auto">
          <a:xfrm>
            <a:off x="1403648" y="1124744"/>
            <a:ext cx="6264696" cy="4032448"/>
          </a:xfrm>
          <a:prstGeom prst="rect">
            <a:avLst/>
          </a:prstGeom>
          <a:noFill/>
          <a:ln w="12700">
            <a:solidFill>
              <a:schemeClr val="tx1"/>
            </a:solidFill>
          </a:ln>
        </p:spPr>
      </p:pic>
      <p:sp>
        <p:nvSpPr>
          <p:cNvPr id="3" name="Rounded Rectangle 2"/>
          <p:cNvSpPr/>
          <p:nvPr/>
        </p:nvSpPr>
        <p:spPr>
          <a:xfrm>
            <a:off x="1981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LPF</a:t>
            </a:r>
          </a:p>
        </p:txBody>
      </p:sp>
      <p:sp>
        <p:nvSpPr>
          <p:cNvPr id="4" name="Rectangle 3"/>
          <p:cNvSpPr/>
          <p:nvPr/>
        </p:nvSpPr>
        <p:spPr>
          <a:xfrm>
            <a:off x="1331640" y="5264040"/>
            <a:ext cx="6408712" cy="830997"/>
          </a:xfrm>
          <a:prstGeom prst="rect">
            <a:avLst/>
          </a:prstGeom>
        </p:spPr>
        <p:txBody>
          <a:bodyPr wrap="square">
            <a:spAutoFit/>
          </a:bodyPr>
          <a:lstStyle/>
          <a:p>
            <a:pPr algn="ctr"/>
            <a:r>
              <a:rPr lang="en-US" sz="1600" b="1" i="1" dirty="0"/>
              <a:t>It is much more cellular and the cells have much more pleomorphism and hyperchromatism than a benign leiomyoma.  An irregular mitosis is seen in the center</a:t>
            </a:r>
          </a:p>
        </p:txBody>
      </p:sp>
      <p:sp>
        <p:nvSpPr>
          <p:cNvPr id="2" name="Footer Placeholder 1">
            <a:extLst>
              <a:ext uri="{FF2B5EF4-FFF2-40B4-BE49-F238E27FC236}">
                <a16:creationId xmlns:a16="http://schemas.microsoft.com/office/drawing/2014/main" id="{CF2813D9-A0C5-5747-8610-E1D1D803B24A}"/>
              </a:ext>
            </a:extLst>
          </p:cNvPr>
          <p:cNvSpPr>
            <a:spLocks noGrp="1"/>
          </p:cNvSpPr>
          <p:nvPr>
            <p:ph type="ftr" sz="quarter" idx="11"/>
          </p:nvPr>
        </p:nvSpPr>
        <p:spPr/>
        <p:txBody>
          <a:bodyPr/>
          <a:lstStyle/>
          <a:p>
            <a:r>
              <a:rPr lang="en-US"/>
              <a:t>REPR 224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828800" y="404664"/>
            <a:ext cx="54102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HPF</a:t>
            </a:r>
          </a:p>
        </p:txBody>
      </p:sp>
      <p:pic>
        <p:nvPicPr>
          <p:cNvPr id="216066" name="Picture 2" descr="http://library.med.utah.edu/WebPath/jpeg4/FEM033.jpg"/>
          <p:cNvPicPr>
            <a:picLocks noChangeAspect="1" noChangeArrowheads="1"/>
          </p:cNvPicPr>
          <p:nvPr/>
        </p:nvPicPr>
        <p:blipFill>
          <a:blip r:embed="rId2" cstate="print"/>
          <a:srcRect/>
          <a:stretch>
            <a:fillRect/>
          </a:stretch>
        </p:blipFill>
        <p:spPr bwMode="auto">
          <a:xfrm>
            <a:off x="1403648" y="1142746"/>
            <a:ext cx="6312768" cy="4133360"/>
          </a:xfrm>
          <a:prstGeom prst="rect">
            <a:avLst/>
          </a:prstGeom>
          <a:noFill/>
          <a:ln w="12700">
            <a:solidFill>
              <a:schemeClr val="tx1"/>
            </a:solidFill>
          </a:ln>
        </p:spPr>
      </p:pic>
      <p:sp>
        <p:nvSpPr>
          <p:cNvPr id="4" name="Rectangle 3"/>
          <p:cNvSpPr/>
          <p:nvPr/>
        </p:nvSpPr>
        <p:spPr>
          <a:xfrm>
            <a:off x="1102239" y="5530006"/>
            <a:ext cx="6898761" cy="369332"/>
          </a:xfrm>
          <a:prstGeom prst="rect">
            <a:avLst/>
          </a:prstGeom>
        </p:spPr>
        <p:txBody>
          <a:bodyPr wrap="square">
            <a:spAutoFit/>
          </a:bodyPr>
          <a:lstStyle/>
          <a:p>
            <a:r>
              <a:rPr lang="en-US" b="1" i="1" dirty="0"/>
              <a:t>Spindle cells with nuclear and cellular pleomorphism and mitoses.</a:t>
            </a:r>
          </a:p>
        </p:txBody>
      </p:sp>
      <p:sp>
        <p:nvSpPr>
          <p:cNvPr id="3" name="Footer Placeholder 2">
            <a:extLst>
              <a:ext uri="{FF2B5EF4-FFF2-40B4-BE49-F238E27FC236}">
                <a16:creationId xmlns:a16="http://schemas.microsoft.com/office/drawing/2014/main" id="{9F98991F-15AE-DD41-A56A-91BC265A9F08}"/>
              </a:ext>
            </a:extLst>
          </p:cNvPr>
          <p:cNvSpPr>
            <a:spLocks noGrp="1"/>
          </p:cNvSpPr>
          <p:nvPr>
            <p:ph type="ftr" sz="quarter" idx="11"/>
          </p:nvPr>
        </p:nvSpPr>
        <p:spPr/>
        <p:txBody>
          <a:bodyPr/>
          <a:lstStyle/>
          <a:p>
            <a:r>
              <a:rPr lang="en-US"/>
              <a:t>REPR 224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4130" name="Picture 2" descr="http://www.mdguidelines.com/images/Illustrations/endometr.jpg"/>
          <p:cNvPicPr>
            <a:picLocks noChangeAspect="1" noChangeArrowheads="1"/>
          </p:cNvPicPr>
          <p:nvPr/>
        </p:nvPicPr>
        <p:blipFill>
          <a:blip r:embed="rId2" cstate="print"/>
          <a:srcRect/>
          <a:stretch>
            <a:fillRect/>
          </a:stretch>
        </p:blipFill>
        <p:spPr bwMode="auto">
          <a:xfrm>
            <a:off x="1691680" y="980728"/>
            <a:ext cx="5760640" cy="4309652"/>
          </a:xfrm>
          <a:prstGeom prst="rect">
            <a:avLst/>
          </a:prstGeom>
          <a:noFill/>
        </p:spPr>
      </p:pic>
      <p:sp>
        <p:nvSpPr>
          <p:cNvPr id="5" name="Rounded Rectangle 4"/>
          <p:cNvSpPr/>
          <p:nvPr/>
        </p:nvSpPr>
        <p:spPr>
          <a:xfrm>
            <a:off x="1907704" y="260648"/>
            <a:ext cx="518457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sites  - Diagram</a:t>
            </a:r>
          </a:p>
        </p:txBody>
      </p:sp>
      <p:sp>
        <p:nvSpPr>
          <p:cNvPr id="6" name="Rectangle 5"/>
          <p:cNvSpPr/>
          <p:nvPr/>
        </p:nvSpPr>
        <p:spPr>
          <a:xfrm>
            <a:off x="683568" y="4869160"/>
            <a:ext cx="7416824" cy="1477328"/>
          </a:xfrm>
          <a:prstGeom prst="rect">
            <a:avLst/>
          </a:prstGeom>
        </p:spPr>
        <p:txBody>
          <a:bodyPr wrap="square">
            <a:spAutoFit/>
          </a:bodyPr>
          <a:lstStyle/>
          <a:p>
            <a:pPr algn="ctr"/>
            <a:r>
              <a:rPr lang="en-US" b="1" i="1" dirty="0"/>
              <a:t>Endometriosis, a chronic noncancerous disorder of the female reproductive system, develops when the endometrium grows outside the uterus.  Common sites for endometriosis include ovaries, fallopian tubes, external genitalia (vulva), ligaments supporting the uterus, intestine, bladder, cervix, and vagina.</a:t>
            </a:r>
          </a:p>
        </p:txBody>
      </p:sp>
      <p:cxnSp>
        <p:nvCxnSpPr>
          <p:cNvPr id="3" name="Straight Arrow Connector 2"/>
          <p:cNvCxnSpPr/>
          <p:nvPr/>
        </p:nvCxnSpPr>
        <p:spPr>
          <a:xfrm flipV="1">
            <a:off x="2209800" y="2971800"/>
            <a:ext cx="1676400" cy="76200"/>
          </a:xfrm>
          <a:prstGeom prst="straightConnector1">
            <a:avLst/>
          </a:prstGeom>
          <a:ln w="76200">
            <a:solidFill>
              <a:srgbClr val="251BE5"/>
            </a:solidFill>
            <a:tailEnd type="triangle"/>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48" y="2340169"/>
            <a:ext cx="2413475" cy="1169551"/>
          </a:xfrm>
          <a:prstGeom prst="rect">
            <a:avLst/>
          </a:prstGeom>
          <a:noFill/>
          <a:ln>
            <a:solidFill>
              <a:schemeClr val="tx1"/>
            </a:solidFill>
          </a:ln>
        </p:spPr>
        <p:txBody>
          <a:bodyPr wrap="square" rtlCol="0">
            <a:spAutoFit/>
          </a:bodyPr>
          <a:lstStyle/>
          <a:p>
            <a:r>
              <a:rPr lang="en-US" sz="1400" b="1" i="1" dirty="0"/>
              <a:t>Pouch of Douglas: </a:t>
            </a:r>
            <a:r>
              <a:rPr lang="en-US" sz="1400" b="1" dirty="0"/>
              <a:t>a pouch-like space between the rectum and uterus and it is also called rectouterine pouch.</a:t>
            </a:r>
            <a:endParaRPr lang="en-US" sz="1400" dirty="0"/>
          </a:p>
        </p:txBody>
      </p:sp>
      <p:sp>
        <p:nvSpPr>
          <p:cNvPr id="2" name="Footer Placeholder 1">
            <a:extLst>
              <a:ext uri="{FF2B5EF4-FFF2-40B4-BE49-F238E27FC236}">
                <a16:creationId xmlns:a16="http://schemas.microsoft.com/office/drawing/2014/main" id="{7B97E32A-A57E-6E4F-BC6B-5D88A28716BE}"/>
              </a:ext>
            </a:extLst>
          </p:cNvPr>
          <p:cNvSpPr>
            <a:spLocks noGrp="1"/>
          </p:cNvSpPr>
          <p:nvPr>
            <p:ph type="ftr" sz="quarter" idx="11"/>
          </p:nvPr>
        </p:nvSpPr>
        <p:spPr/>
        <p:txBody>
          <a:bodyPr/>
          <a:lstStyle/>
          <a:p>
            <a:r>
              <a:rPr lang="en-US"/>
              <a:t>REPR 224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4/FEM114.jpg"/>
          <p:cNvPicPr>
            <a:picLocks noChangeAspect="1" noChangeArrowheads="1"/>
          </p:cNvPicPr>
          <p:nvPr/>
        </p:nvPicPr>
        <p:blipFill>
          <a:blip r:embed="rId2" cstate="print"/>
          <a:srcRect/>
          <a:stretch>
            <a:fillRect/>
          </a:stretch>
        </p:blipFill>
        <p:spPr bwMode="auto">
          <a:xfrm>
            <a:off x="1479784" y="1124744"/>
            <a:ext cx="5920754" cy="4032448"/>
          </a:xfrm>
          <a:prstGeom prst="rect">
            <a:avLst/>
          </a:prstGeom>
          <a:noFill/>
        </p:spPr>
      </p:pic>
      <p:sp>
        <p:nvSpPr>
          <p:cNvPr id="3" name="Rectangle 2"/>
          <p:cNvSpPr/>
          <p:nvPr/>
        </p:nvSpPr>
        <p:spPr>
          <a:xfrm>
            <a:off x="1115616" y="5336048"/>
            <a:ext cx="6696744" cy="1200329"/>
          </a:xfrm>
          <a:prstGeom prst="rect">
            <a:avLst/>
          </a:prstGeom>
        </p:spPr>
        <p:txBody>
          <a:bodyPr wrap="square">
            <a:spAutoFit/>
          </a:bodyPr>
          <a:lstStyle/>
          <a:p>
            <a:pPr algn="ctr"/>
            <a:r>
              <a:rPr lang="en-US" b="1" i="1" dirty="0"/>
              <a:t>Grossly, in areas of endometriosis the blood is darker and gives the small foci of endometriosis the gross appearance of "powder burns". Small foci are seen here just under the </a:t>
            </a:r>
            <a:r>
              <a:rPr lang="en-US" b="1" i="1" dirty="0" err="1"/>
              <a:t>serosa</a:t>
            </a:r>
            <a:r>
              <a:rPr lang="en-US" b="1" i="1" dirty="0"/>
              <a:t> of the posterior uterus in the pouch of Douglas. </a:t>
            </a:r>
          </a:p>
        </p:txBody>
      </p:sp>
      <p:sp>
        <p:nvSpPr>
          <p:cNvPr id="4" name="Rounded Rectangle 3"/>
          <p:cNvSpPr/>
          <p:nvPr/>
        </p:nvSpPr>
        <p:spPr>
          <a:xfrm>
            <a:off x="2123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Gross</a:t>
            </a:r>
          </a:p>
        </p:txBody>
      </p:sp>
      <p:sp>
        <p:nvSpPr>
          <p:cNvPr id="2" name="Footer Placeholder 1">
            <a:extLst>
              <a:ext uri="{FF2B5EF4-FFF2-40B4-BE49-F238E27FC236}">
                <a16:creationId xmlns:a16="http://schemas.microsoft.com/office/drawing/2014/main" id="{4B3699E3-E1AE-F74E-AC55-D4D5C3A975AB}"/>
              </a:ext>
            </a:extLst>
          </p:cNvPr>
          <p:cNvSpPr>
            <a:spLocks noGrp="1"/>
          </p:cNvSpPr>
          <p:nvPr>
            <p:ph type="ftr" sz="quarter" idx="11"/>
          </p:nvPr>
        </p:nvSpPr>
        <p:spPr/>
        <p:txBody>
          <a:bodyPr/>
          <a:lstStyle/>
          <a:p>
            <a:r>
              <a:rPr lang="en-US"/>
              <a:t>REPR 224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7624" y="5120024"/>
            <a:ext cx="6480720" cy="1200329"/>
          </a:xfrm>
          <a:prstGeom prst="rect">
            <a:avLst/>
          </a:prstGeom>
        </p:spPr>
        <p:txBody>
          <a:bodyPr wrap="square">
            <a:spAutoFit/>
          </a:bodyPr>
          <a:lstStyle/>
          <a:p>
            <a:pPr algn="ctr"/>
            <a:r>
              <a:rPr lang="en-US" b="1" i="1" dirty="0"/>
              <a:t>Upon closer view, these five small areas of endometriosis have a reddish-brown to bluish appearance. Typical locations for endometriosis include: ovaries, uterine ligaments, rectovaginal septum, pelvic peritoneum, and laparotomy scars</a:t>
            </a:r>
          </a:p>
        </p:txBody>
      </p:sp>
      <p:pic>
        <p:nvPicPr>
          <p:cNvPr id="196610" name="Picture 2" descr="http://library.med.utah.edu/WebPath/jpeg4/FEM115.jpg"/>
          <p:cNvPicPr>
            <a:picLocks noChangeAspect="1" noChangeArrowheads="1"/>
          </p:cNvPicPr>
          <p:nvPr/>
        </p:nvPicPr>
        <p:blipFill>
          <a:blip r:embed="rId2" cstate="print"/>
          <a:srcRect/>
          <a:stretch>
            <a:fillRect/>
          </a:stretch>
        </p:blipFill>
        <p:spPr bwMode="auto">
          <a:xfrm>
            <a:off x="1428231" y="1041302"/>
            <a:ext cx="6024089" cy="3956297"/>
          </a:xfrm>
          <a:prstGeom prst="rect">
            <a:avLst/>
          </a:prstGeom>
          <a:noFill/>
          <a:ln w="12700">
            <a:solidFill>
              <a:schemeClr val="tx1"/>
            </a:solidFill>
          </a:ln>
        </p:spPr>
      </p:pic>
      <p:sp>
        <p:nvSpPr>
          <p:cNvPr id="4" name="Rounded Rectangle 3"/>
          <p:cNvSpPr/>
          <p:nvPr/>
        </p:nvSpPr>
        <p:spPr>
          <a:xfrm>
            <a:off x="2123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Gross</a:t>
            </a:r>
          </a:p>
        </p:txBody>
      </p:sp>
      <p:sp>
        <p:nvSpPr>
          <p:cNvPr id="3" name="TextBox 2"/>
          <p:cNvSpPr txBox="1"/>
          <p:nvPr/>
        </p:nvSpPr>
        <p:spPr>
          <a:xfrm>
            <a:off x="1676400" y="1295400"/>
            <a:ext cx="2286000" cy="738664"/>
          </a:xfrm>
          <a:prstGeom prst="rect">
            <a:avLst/>
          </a:prstGeom>
          <a:noFill/>
        </p:spPr>
        <p:txBody>
          <a:bodyPr wrap="square" rtlCol="0">
            <a:spAutoFit/>
          </a:bodyPr>
          <a:lstStyle/>
          <a:p>
            <a:r>
              <a:rPr lang="en-US" sz="1400" b="1" dirty="0">
                <a:solidFill>
                  <a:srgbClr val="FF0000"/>
                </a:solidFill>
              </a:rPr>
              <a:t>Hemorrhagic spots on the peritoneal surface of the pouch of Douglas.</a:t>
            </a:r>
            <a:endParaRPr lang="en-US" sz="1400" dirty="0">
              <a:solidFill>
                <a:srgbClr val="FF0000"/>
              </a:solidFill>
            </a:endParaRPr>
          </a:p>
        </p:txBody>
      </p:sp>
      <p:sp>
        <p:nvSpPr>
          <p:cNvPr id="5" name="Footer Placeholder 4">
            <a:extLst>
              <a:ext uri="{FF2B5EF4-FFF2-40B4-BE49-F238E27FC236}">
                <a16:creationId xmlns:a16="http://schemas.microsoft.com/office/drawing/2014/main" id="{D4D68A34-0453-CD4B-A00D-296C37CF0AAD}"/>
              </a:ext>
            </a:extLst>
          </p:cNvPr>
          <p:cNvSpPr>
            <a:spLocks noGrp="1"/>
          </p:cNvSpPr>
          <p:nvPr>
            <p:ph type="ftr" sz="quarter" idx="11"/>
          </p:nvPr>
        </p:nvSpPr>
        <p:spPr/>
        <p:txBody>
          <a:bodyPr/>
          <a:lstStyle/>
          <a:p>
            <a:r>
              <a:rPr lang="en-US"/>
              <a:t>REPR 224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691680" y="404664"/>
            <a:ext cx="5616624"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HPF Microscopy</a:t>
            </a:r>
          </a:p>
        </p:txBody>
      </p:sp>
      <p:sp>
        <p:nvSpPr>
          <p:cNvPr id="4" name="Rectangle 3"/>
          <p:cNvSpPr/>
          <p:nvPr/>
        </p:nvSpPr>
        <p:spPr>
          <a:xfrm>
            <a:off x="1475656" y="5157192"/>
            <a:ext cx="6048672" cy="369332"/>
          </a:xfrm>
          <a:prstGeom prst="rect">
            <a:avLst/>
          </a:prstGeom>
        </p:spPr>
        <p:txBody>
          <a:bodyPr wrap="square">
            <a:spAutoFit/>
          </a:bodyPr>
          <a:lstStyle/>
          <a:p>
            <a:pPr algn="ctr"/>
            <a:r>
              <a:rPr lang="en-US" dirty="0"/>
              <a:t>Endometrial glands along with stroma with fibrosis.</a:t>
            </a:r>
          </a:p>
        </p:txBody>
      </p:sp>
      <p:pic>
        <p:nvPicPr>
          <p:cNvPr id="2050" name="Picture 2" descr="http://library.med.utah.edu/WebPath/jpeg4/FEM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048672"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F43498A-4431-344A-83C0-F0F47914E0D3}"/>
              </a:ext>
            </a:extLst>
          </p:cNvPr>
          <p:cNvSpPr>
            <a:spLocks noGrp="1"/>
          </p:cNvSpPr>
          <p:nvPr>
            <p:ph type="ftr" sz="quarter" idx="11"/>
          </p:nvPr>
        </p:nvSpPr>
        <p:spPr/>
        <p:txBody>
          <a:bodyPr/>
          <a:lstStyle/>
          <a:p>
            <a:r>
              <a:rPr lang="en-US"/>
              <a:t>REPR 224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2322" name="Picture 2" descr="http://library.med.utah.edu/WebPath/jpeg4/FEM007.jpg"/>
          <p:cNvPicPr>
            <a:picLocks noChangeAspect="1" noChangeArrowheads="1"/>
          </p:cNvPicPr>
          <p:nvPr/>
        </p:nvPicPr>
        <p:blipFill>
          <a:blip r:embed="rId2" cstate="print"/>
          <a:srcRect/>
          <a:stretch>
            <a:fillRect/>
          </a:stretch>
        </p:blipFill>
        <p:spPr bwMode="auto">
          <a:xfrm>
            <a:off x="1115616" y="1268760"/>
            <a:ext cx="6768752" cy="4320480"/>
          </a:xfrm>
          <a:prstGeom prst="rect">
            <a:avLst/>
          </a:prstGeom>
          <a:noFill/>
          <a:ln w="28575">
            <a:solidFill>
              <a:schemeClr val="tx1"/>
            </a:solidFill>
          </a:ln>
        </p:spPr>
      </p:pic>
      <p:sp>
        <p:nvSpPr>
          <p:cNvPr id="3" name="Rectangle 2"/>
          <p:cNvSpPr/>
          <p:nvPr/>
        </p:nvSpPr>
        <p:spPr>
          <a:xfrm>
            <a:off x="571472" y="5661248"/>
            <a:ext cx="7715304" cy="1015663"/>
          </a:xfrm>
          <a:prstGeom prst="rect">
            <a:avLst/>
          </a:prstGeom>
        </p:spPr>
        <p:txBody>
          <a:bodyPr wrap="square">
            <a:spAutoFit/>
          </a:bodyPr>
          <a:lstStyle/>
          <a:p>
            <a:pPr algn="ctr"/>
            <a:r>
              <a:rPr lang="en-US" sz="2000" b="1" i="1" dirty="0"/>
              <a:t>The normal cervical squamous epithelium at the left transforms to dysplastic changes on the right with underlying chronic inflammation. The diagnosis is: CIN/SIL.</a:t>
            </a:r>
          </a:p>
        </p:txBody>
      </p:sp>
      <p:sp>
        <p:nvSpPr>
          <p:cNvPr id="4" name="مستطيل مستدير الزوايا 5"/>
          <p:cNvSpPr/>
          <p:nvPr/>
        </p:nvSpPr>
        <p:spPr>
          <a:xfrm>
            <a:off x="1785918" y="214290"/>
            <a:ext cx="5500726" cy="785818"/>
          </a:xfrm>
          <a:prstGeom prst="roundRect">
            <a:avLst/>
          </a:prstGeom>
          <a:solidFill>
            <a:srgbClr val="150F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Normal and Dysplastic Cervical Squamous Epithelium</a:t>
            </a:r>
            <a:endParaRPr lang="ar-SA" sz="2400" b="1" i="1" dirty="0">
              <a:solidFill>
                <a:schemeClr val="bg1"/>
              </a:solidFill>
            </a:endParaRPr>
          </a:p>
        </p:txBody>
      </p:sp>
      <p:sp>
        <p:nvSpPr>
          <p:cNvPr id="5" name="TextBox 4"/>
          <p:cNvSpPr txBox="1"/>
          <p:nvPr/>
        </p:nvSpPr>
        <p:spPr>
          <a:xfrm>
            <a:off x="1475656" y="1936212"/>
            <a:ext cx="1357322" cy="369332"/>
          </a:xfrm>
          <a:prstGeom prst="rect">
            <a:avLst/>
          </a:prstGeom>
          <a:noFill/>
        </p:spPr>
        <p:txBody>
          <a:bodyPr wrap="square" rtlCol="0">
            <a:spAutoFit/>
          </a:bodyPr>
          <a:lstStyle/>
          <a:p>
            <a:r>
              <a:rPr lang="en-US" b="1" dirty="0">
                <a:solidFill>
                  <a:srgbClr val="FF0000"/>
                </a:solidFill>
              </a:rPr>
              <a:t>Normal</a:t>
            </a:r>
          </a:p>
        </p:txBody>
      </p:sp>
      <p:sp>
        <p:nvSpPr>
          <p:cNvPr id="6" name="TextBox 5"/>
          <p:cNvSpPr txBox="1"/>
          <p:nvPr/>
        </p:nvSpPr>
        <p:spPr>
          <a:xfrm>
            <a:off x="6429388" y="1785926"/>
            <a:ext cx="1500198" cy="369332"/>
          </a:xfrm>
          <a:prstGeom prst="rect">
            <a:avLst/>
          </a:prstGeom>
          <a:noFill/>
        </p:spPr>
        <p:txBody>
          <a:bodyPr wrap="square" rtlCol="0">
            <a:spAutoFit/>
          </a:bodyPr>
          <a:lstStyle/>
          <a:p>
            <a:r>
              <a:rPr lang="en-US" b="1" dirty="0">
                <a:solidFill>
                  <a:srgbClr val="FF0000"/>
                </a:solidFill>
              </a:rPr>
              <a:t>Dysplasia</a:t>
            </a:r>
          </a:p>
        </p:txBody>
      </p:sp>
      <p:sp>
        <p:nvSpPr>
          <p:cNvPr id="7" name="Footer Placeholder 6">
            <a:extLst>
              <a:ext uri="{FF2B5EF4-FFF2-40B4-BE49-F238E27FC236}">
                <a16:creationId xmlns:a16="http://schemas.microsoft.com/office/drawing/2014/main" id="{7D754FE5-68BA-8246-8DF8-39CDE0C7E756}"/>
              </a:ext>
            </a:extLst>
          </p:cNvPr>
          <p:cNvSpPr>
            <a:spLocks noGrp="1"/>
          </p:cNvSpPr>
          <p:nvPr>
            <p:ph type="ftr" sz="quarter" idx="11"/>
          </p:nvPr>
        </p:nvSpPr>
        <p:spPr/>
        <p:txBody>
          <a:bodyPr/>
          <a:lstStyle/>
          <a:p>
            <a:r>
              <a:rPr lang="en-US"/>
              <a:t>REPR 224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مستطيل مستدير الزوايا 5"/>
          <p:cNvSpPr/>
          <p:nvPr/>
        </p:nvSpPr>
        <p:spPr>
          <a:xfrm>
            <a:off x="1500166" y="214290"/>
            <a:ext cx="6072230" cy="47840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Endocervical Squamous Dysplasia</a:t>
            </a:r>
            <a:endParaRPr lang="ar-SA" sz="2400" b="1" i="1" dirty="0">
              <a:solidFill>
                <a:schemeClr val="bg1"/>
              </a:solidFill>
            </a:endParaRPr>
          </a:p>
        </p:txBody>
      </p:sp>
      <p:pic>
        <p:nvPicPr>
          <p:cNvPr id="192514" name="Picture 2" descr="http://library.med.utah.edu/WebPath/jpeg4/FEM008.jpg"/>
          <p:cNvPicPr>
            <a:picLocks noChangeAspect="1" noChangeArrowheads="1"/>
          </p:cNvPicPr>
          <p:nvPr/>
        </p:nvPicPr>
        <p:blipFill>
          <a:blip r:embed="rId2" cstate="print"/>
          <a:srcRect/>
          <a:stretch>
            <a:fillRect/>
          </a:stretch>
        </p:blipFill>
        <p:spPr bwMode="auto">
          <a:xfrm>
            <a:off x="1115616" y="928671"/>
            <a:ext cx="6840760" cy="4214147"/>
          </a:xfrm>
          <a:prstGeom prst="rect">
            <a:avLst/>
          </a:prstGeom>
          <a:noFill/>
          <a:ln w="28575">
            <a:solidFill>
              <a:schemeClr val="tx1"/>
            </a:solidFill>
          </a:ln>
        </p:spPr>
      </p:pic>
      <p:sp>
        <p:nvSpPr>
          <p:cNvPr id="5" name="Rectangle 4"/>
          <p:cNvSpPr/>
          <p:nvPr/>
        </p:nvSpPr>
        <p:spPr>
          <a:xfrm>
            <a:off x="357158" y="5229200"/>
            <a:ext cx="8072494" cy="646331"/>
          </a:xfrm>
          <a:prstGeom prst="rect">
            <a:avLst/>
          </a:prstGeom>
        </p:spPr>
        <p:txBody>
          <a:bodyPr wrap="square">
            <a:spAutoFit/>
          </a:bodyPr>
          <a:lstStyle/>
          <a:p>
            <a:pPr algn="ctr"/>
            <a:r>
              <a:rPr lang="en-US" b="1" i="1" dirty="0"/>
              <a:t>Note the disordered cells with loss of polarity, dysplastic cells/nuclei and the large and dark nuclei. Chronic inflammatory cells are also present.</a:t>
            </a:r>
          </a:p>
        </p:txBody>
      </p:sp>
      <p:sp>
        <p:nvSpPr>
          <p:cNvPr id="7" name="TextBox 6"/>
          <p:cNvSpPr txBox="1"/>
          <p:nvPr/>
        </p:nvSpPr>
        <p:spPr>
          <a:xfrm>
            <a:off x="7239001" y="990600"/>
            <a:ext cx="609600" cy="369332"/>
          </a:xfrm>
          <a:prstGeom prst="rect">
            <a:avLst/>
          </a:prstGeom>
          <a:noFill/>
        </p:spPr>
        <p:txBody>
          <a:bodyPr wrap="square" rtlCol="0">
            <a:spAutoFit/>
          </a:bodyPr>
          <a:lstStyle/>
          <a:p>
            <a:r>
              <a:rPr lang="en-US" b="1" dirty="0"/>
              <a:t>Rt</a:t>
            </a:r>
          </a:p>
        </p:txBody>
      </p:sp>
      <p:sp>
        <p:nvSpPr>
          <p:cNvPr id="8" name="TextBox 7"/>
          <p:cNvSpPr txBox="1"/>
          <p:nvPr/>
        </p:nvSpPr>
        <p:spPr>
          <a:xfrm>
            <a:off x="1143000" y="990600"/>
            <a:ext cx="425169" cy="369332"/>
          </a:xfrm>
          <a:prstGeom prst="rect">
            <a:avLst/>
          </a:prstGeom>
          <a:noFill/>
        </p:spPr>
        <p:txBody>
          <a:bodyPr wrap="square" rtlCol="0">
            <a:spAutoFit/>
          </a:bodyPr>
          <a:lstStyle/>
          <a:p>
            <a:r>
              <a:rPr lang="en-US" b="1" dirty="0"/>
              <a:t>Lt</a:t>
            </a:r>
          </a:p>
        </p:txBody>
      </p:sp>
      <p:sp>
        <p:nvSpPr>
          <p:cNvPr id="2" name="Footer Placeholder 1">
            <a:extLst>
              <a:ext uri="{FF2B5EF4-FFF2-40B4-BE49-F238E27FC236}">
                <a16:creationId xmlns:a16="http://schemas.microsoft.com/office/drawing/2014/main" id="{B476E3E1-6AE3-9448-B644-D35E8B1E9DFC}"/>
              </a:ext>
            </a:extLst>
          </p:cNvPr>
          <p:cNvSpPr>
            <a:spLocks noGrp="1"/>
          </p:cNvSpPr>
          <p:nvPr>
            <p:ph type="ftr" sz="quarter" idx="11"/>
          </p:nvPr>
        </p:nvSpPr>
        <p:spPr/>
        <p:txBody>
          <a:bodyPr/>
          <a:lstStyle/>
          <a:p>
            <a:r>
              <a:rPr lang="en-US"/>
              <a:t>REPR 224</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7938" name="Picture 2" descr="http://library.med.utah.edu/WebPath/jpeg4/FEM013.jpg"/>
          <p:cNvPicPr>
            <a:picLocks noChangeAspect="1" noChangeArrowheads="1"/>
          </p:cNvPicPr>
          <p:nvPr/>
        </p:nvPicPr>
        <p:blipFill>
          <a:blip r:embed="rId2" cstate="print"/>
          <a:srcRect/>
          <a:stretch>
            <a:fillRect/>
          </a:stretch>
        </p:blipFill>
        <p:spPr bwMode="auto">
          <a:xfrm>
            <a:off x="4572000" y="1412776"/>
            <a:ext cx="3936504" cy="3744416"/>
          </a:xfrm>
          <a:prstGeom prst="rect">
            <a:avLst/>
          </a:prstGeom>
          <a:noFill/>
        </p:spPr>
      </p:pic>
      <p:sp>
        <p:nvSpPr>
          <p:cNvPr id="3" name="مستطيل مستدير الزوايا 5"/>
          <p:cNvSpPr/>
          <p:nvPr/>
        </p:nvSpPr>
        <p:spPr>
          <a:xfrm>
            <a:off x="1500166" y="337216"/>
            <a:ext cx="6024162" cy="571504"/>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Cervical Squamous  Cell Carcinoma </a:t>
            </a:r>
            <a:endParaRPr lang="ar-SA" sz="2400" b="1" i="1" dirty="0">
              <a:solidFill>
                <a:schemeClr val="bg1"/>
              </a:solidFill>
            </a:endParaRPr>
          </a:p>
        </p:txBody>
      </p:sp>
      <p:pic>
        <p:nvPicPr>
          <p:cNvPr id="167940" name="Picture 4" descr="http://library.med.utah.edu/WebPath/jpeg4/FEM012.jpg"/>
          <p:cNvPicPr>
            <a:picLocks noChangeAspect="1" noChangeArrowheads="1"/>
          </p:cNvPicPr>
          <p:nvPr/>
        </p:nvPicPr>
        <p:blipFill>
          <a:blip r:embed="rId3" cstate="print"/>
          <a:srcRect/>
          <a:stretch>
            <a:fillRect/>
          </a:stretch>
        </p:blipFill>
        <p:spPr bwMode="auto">
          <a:xfrm>
            <a:off x="423540" y="1412776"/>
            <a:ext cx="4004444" cy="3744416"/>
          </a:xfrm>
          <a:prstGeom prst="rect">
            <a:avLst/>
          </a:prstGeom>
          <a:noFill/>
        </p:spPr>
      </p:pic>
      <p:sp>
        <p:nvSpPr>
          <p:cNvPr id="6" name="Rectangle 5"/>
          <p:cNvSpPr/>
          <p:nvPr/>
        </p:nvSpPr>
        <p:spPr>
          <a:xfrm>
            <a:off x="827584" y="5457998"/>
            <a:ext cx="6984776" cy="923330"/>
          </a:xfrm>
          <a:prstGeom prst="rect">
            <a:avLst/>
          </a:prstGeom>
        </p:spPr>
        <p:txBody>
          <a:bodyPr wrap="square">
            <a:spAutoFit/>
          </a:bodyPr>
          <a:lstStyle/>
          <a:p>
            <a:pPr algn="ctr"/>
            <a:r>
              <a:rPr lang="en-US" b="1" i="1" dirty="0"/>
              <a:t>This is the gross appearance of a cervical squamous cell carcinoma that is still limited to the cervix (stage I).  The tumor is a fungating red to tan to yellow mass.</a:t>
            </a:r>
          </a:p>
        </p:txBody>
      </p:sp>
      <p:sp>
        <p:nvSpPr>
          <p:cNvPr id="2" name="Footer Placeholder 1">
            <a:extLst>
              <a:ext uri="{FF2B5EF4-FFF2-40B4-BE49-F238E27FC236}">
                <a16:creationId xmlns:a16="http://schemas.microsoft.com/office/drawing/2014/main" id="{F0822177-19B5-7547-BA44-02465E0C3C72}"/>
              </a:ext>
            </a:extLst>
          </p:cNvPr>
          <p:cNvSpPr>
            <a:spLocks noGrp="1"/>
          </p:cNvSpPr>
          <p:nvPr>
            <p:ph type="ftr" sz="quarter" idx="11"/>
          </p:nvPr>
        </p:nvSpPr>
        <p:spPr/>
        <p:txBody>
          <a:bodyPr/>
          <a:lstStyle/>
          <a:p>
            <a:r>
              <a:rPr lang="en-US"/>
              <a:t>REPR 224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مستطيل مستدير الزوايا 5"/>
          <p:cNvSpPr/>
          <p:nvPr/>
        </p:nvSpPr>
        <p:spPr>
          <a:xfrm>
            <a:off x="1043608" y="337216"/>
            <a:ext cx="6912768" cy="49949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Cervical Squamous  Cell Carcinoma - HPF </a:t>
            </a:r>
            <a:endParaRPr lang="ar-SA" sz="2400" b="1" i="1" dirty="0">
              <a:solidFill>
                <a:schemeClr val="bg1"/>
              </a:solidFill>
            </a:endParaRPr>
          </a:p>
        </p:txBody>
      </p:sp>
      <p:pic>
        <p:nvPicPr>
          <p:cNvPr id="175106" name="Picture 2" descr="http://library.med.utah.edu/WebPath/jpeg4/FEM011.jpg"/>
          <p:cNvPicPr>
            <a:picLocks noChangeAspect="1" noChangeArrowheads="1"/>
          </p:cNvPicPr>
          <p:nvPr/>
        </p:nvPicPr>
        <p:blipFill>
          <a:blip r:embed="rId2" cstate="print"/>
          <a:srcRect/>
          <a:stretch>
            <a:fillRect/>
          </a:stretch>
        </p:blipFill>
        <p:spPr bwMode="auto">
          <a:xfrm>
            <a:off x="1403648" y="1052736"/>
            <a:ext cx="6264696" cy="3897620"/>
          </a:xfrm>
          <a:prstGeom prst="rect">
            <a:avLst/>
          </a:prstGeom>
          <a:noFill/>
          <a:ln w="12700">
            <a:solidFill>
              <a:schemeClr val="tx1"/>
            </a:solidFill>
          </a:ln>
        </p:spPr>
      </p:pic>
      <p:sp>
        <p:nvSpPr>
          <p:cNvPr id="4" name="Rectangle 3"/>
          <p:cNvSpPr/>
          <p:nvPr/>
        </p:nvSpPr>
        <p:spPr>
          <a:xfrm>
            <a:off x="1187624" y="5013176"/>
            <a:ext cx="6624736" cy="1477328"/>
          </a:xfrm>
          <a:prstGeom prst="rect">
            <a:avLst/>
          </a:prstGeom>
        </p:spPr>
        <p:txBody>
          <a:bodyPr wrap="square">
            <a:spAutoFit/>
          </a:bodyPr>
          <a:lstStyle/>
          <a:p>
            <a:pPr algn="ctr"/>
            <a:r>
              <a:rPr lang="en-US" b="1" i="1" dirty="0"/>
              <a:t>At high magnification, nests of neoplastic squamous cells are separated by a chronically inflamed stroma. This cancer is well- differentiated, as evidenced by the keratin pearls (*) within nests of tumor cells. However, most cervical squamous carcinomas are non-keratinizing.</a:t>
            </a:r>
          </a:p>
        </p:txBody>
      </p:sp>
      <p:sp>
        <p:nvSpPr>
          <p:cNvPr id="5" name="Rectangle 4"/>
          <p:cNvSpPr/>
          <p:nvPr/>
        </p:nvSpPr>
        <p:spPr>
          <a:xfrm>
            <a:off x="5796136" y="1772816"/>
            <a:ext cx="338554" cy="461665"/>
          </a:xfrm>
          <a:prstGeom prst="rect">
            <a:avLst/>
          </a:prstGeom>
        </p:spPr>
        <p:txBody>
          <a:bodyPr wrap="none">
            <a:spAutoFit/>
          </a:bodyPr>
          <a:lstStyle/>
          <a:p>
            <a:r>
              <a:rPr lang="en-US" sz="2400" b="1" i="1" dirty="0"/>
              <a:t>*</a:t>
            </a:r>
            <a:endParaRPr lang="en-US" sz="2400" dirty="0"/>
          </a:p>
        </p:txBody>
      </p:sp>
      <p:sp>
        <p:nvSpPr>
          <p:cNvPr id="3" name="Footer Placeholder 2">
            <a:extLst>
              <a:ext uri="{FF2B5EF4-FFF2-40B4-BE49-F238E27FC236}">
                <a16:creationId xmlns:a16="http://schemas.microsoft.com/office/drawing/2014/main" id="{392E8E4D-ED48-1B40-8495-3EF56EB2C29B}"/>
              </a:ext>
            </a:extLst>
          </p:cNvPr>
          <p:cNvSpPr>
            <a:spLocks noGrp="1"/>
          </p:cNvSpPr>
          <p:nvPr>
            <p:ph type="ftr" sz="quarter" idx="11"/>
          </p:nvPr>
        </p:nvSpPr>
        <p:spPr/>
        <p:txBody>
          <a:bodyPr/>
          <a:lstStyle/>
          <a:p>
            <a:r>
              <a:rPr lang="en-US"/>
              <a:t>REPR 224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7572" name="Picture 4" descr="C:\WINDOWS\Desktop\Untitled-3.jpg"/>
          <p:cNvPicPr>
            <a:picLocks noChangeAspect="1" noChangeArrowheads="1"/>
          </p:cNvPicPr>
          <p:nvPr/>
        </p:nvPicPr>
        <p:blipFill>
          <a:blip r:embed="rId3" cstate="print"/>
          <a:srcRect r="5051"/>
          <a:stretch>
            <a:fillRect/>
          </a:stretch>
        </p:blipFill>
        <p:spPr bwMode="auto">
          <a:xfrm>
            <a:off x="937592" y="1268760"/>
            <a:ext cx="7162800" cy="5112568"/>
          </a:xfrm>
          <a:prstGeom prst="rect">
            <a:avLst/>
          </a:prstGeom>
          <a:noFill/>
        </p:spPr>
      </p:pic>
      <p:sp>
        <p:nvSpPr>
          <p:cNvPr id="9" name="Rounded Rectangle 8"/>
          <p:cNvSpPr/>
          <p:nvPr/>
        </p:nvSpPr>
        <p:spPr>
          <a:xfrm>
            <a:off x="1187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Female Reproductive System - Diagram</a:t>
            </a:r>
          </a:p>
        </p:txBody>
      </p:sp>
      <p:sp>
        <p:nvSpPr>
          <p:cNvPr id="2" name="Footer Placeholder 1">
            <a:extLst>
              <a:ext uri="{FF2B5EF4-FFF2-40B4-BE49-F238E27FC236}">
                <a16:creationId xmlns:a16="http://schemas.microsoft.com/office/drawing/2014/main" id="{F4E0F217-D90C-A84E-8BBA-D9BAA4934C83}"/>
              </a:ext>
            </a:extLst>
          </p:cNvPr>
          <p:cNvSpPr>
            <a:spLocks noGrp="1"/>
          </p:cNvSpPr>
          <p:nvPr>
            <p:ph type="ftr" sz="quarter" idx="11"/>
          </p:nvPr>
        </p:nvSpPr>
        <p:spPr/>
        <p:txBody>
          <a:bodyPr/>
          <a:lstStyle/>
          <a:p>
            <a:r>
              <a:rPr lang="en-US"/>
              <a:t>REPR 224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a:t> </a:t>
            </a:r>
          </a:p>
        </p:txBody>
      </p:sp>
      <p:sp>
        <p:nvSpPr>
          <p:cNvPr id="6" name="Rounded Rectangle 5"/>
          <p:cNvSpPr/>
          <p:nvPr/>
        </p:nvSpPr>
        <p:spPr>
          <a:xfrm>
            <a:off x="1371600" y="4572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a:t>
            </a:r>
            <a:r>
              <a:rPr lang="en-US" sz="2400" b="1" i="1" dirty="0" err="1">
                <a:effectLst>
                  <a:outerShdw blurRad="38100" dist="38100" dir="2700000" algn="tl">
                    <a:srgbClr val="000000">
                      <a:alpha val="43137"/>
                    </a:srgbClr>
                  </a:outerShdw>
                </a:effectLst>
              </a:rPr>
              <a:t>vs</a:t>
            </a:r>
            <a:r>
              <a:rPr lang="en-US" sz="2400" b="1" i="1" dirty="0">
                <a:effectLst>
                  <a:outerShdw blurRad="38100" dist="38100" dir="2700000" algn="tl">
                    <a:srgbClr val="000000">
                      <a:alpha val="43137"/>
                    </a:srgbClr>
                  </a:outerShdw>
                </a:effectLst>
              </a:rPr>
              <a:t> Inflamed Fallopian Tube</a:t>
            </a:r>
          </a:p>
        </p:txBody>
      </p:sp>
      <p:pic>
        <p:nvPicPr>
          <p:cNvPr id="146434" name="Picture 2" descr="http://www.mdguidelines.com/images/Illustrations/salpingi.jpg"/>
          <p:cNvPicPr>
            <a:picLocks noChangeAspect="1" noChangeArrowheads="1"/>
          </p:cNvPicPr>
          <p:nvPr/>
        </p:nvPicPr>
        <p:blipFill>
          <a:blip r:embed="rId2" cstate="print"/>
          <a:srcRect/>
          <a:stretch>
            <a:fillRect/>
          </a:stretch>
        </p:blipFill>
        <p:spPr bwMode="auto">
          <a:xfrm>
            <a:off x="1360391" y="1196752"/>
            <a:ext cx="6163937" cy="5332619"/>
          </a:xfrm>
          <a:prstGeom prst="rect">
            <a:avLst/>
          </a:prstGeom>
          <a:noFill/>
        </p:spPr>
      </p:pic>
      <p:sp>
        <p:nvSpPr>
          <p:cNvPr id="3" name="Footer Placeholder 2">
            <a:extLst>
              <a:ext uri="{FF2B5EF4-FFF2-40B4-BE49-F238E27FC236}">
                <a16:creationId xmlns:a16="http://schemas.microsoft.com/office/drawing/2014/main" id="{64278CAB-6BBE-2144-A80B-2F564039C8A9}"/>
              </a:ext>
            </a:extLst>
          </p:cNvPr>
          <p:cNvSpPr>
            <a:spLocks noGrp="1"/>
          </p:cNvSpPr>
          <p:nvPr>
            <p:ph type="ftr" sz="quarter" idx="11"/>
          </p:nvPr>
        </p:nvSpPr>
        <p:spPr/>
        <p:txBody>
          <a:bodyPr/>
          <a:lstStyle/>
          <a:p>
            <a:r>
              <a:rPr lang="en-US"/>
              <a:t>REPR 224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665312"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Salpingitis - Gross</a:t>
            </a:r>
          </a:p>
        </p:txBody>
      </p:sp>
      <p:pic>
        <p:nvPicPr>
          <p:cNvPr id="145410" name="Picture 2" descr="http://o.quizlet.com/i/nVRl3a7aEAMerTabTrbJ6w_m.jpg"/>
          <p:cNvPicPr>
            <a:picLocks noChangeAspect="1" noChangeArrowheads="1"/>
          </p:cNvPicPr>
          <p:nvPr/>
        </p:nvPicPr>
        <p:blipFill>
          <a:blip r:embed="rId2" cstate="print"/>
          <a:srcRect/>
          <a:stretch>
            <a:fillRect/>
          </a:stretch>
        </p:blipFill>
        <p:spPr bwMode="auto">
          <a:xfrm rot="16200000">
            <a:off x="2388052" y="356365"/>
            <a:ext cx="4248472" cy="6217278"/>
          </a:xfrm>
          <a:prstGeom prst="rect">
            <a:avLst/>
          </a:prstGeom>
          <a:noFill/>
          <a:ln w="12700">
            <a:solidFill>
              <a:schemeClr val="tx1"/>
            </a:solidFill>
          </a:ln>
        </p:spPr>
      </p:pic>
      <p:sp>
        <p:nvSpPr>
          <p:cNvPr id="6" name="TextBox 5"/>
          <p:cNvSpPr txBox="1"/>
          <p:nvPr/>
        </p:nvSpPr>
        <p:spPr>
          <a:xfrm>
            <a:off x="1475656" y="5805264"/>
            <a:ext cx="6048672" cy="646331"/>
          </a:xfrm>
          <a:prstGeom prst="rect">
            <a:avLst/>
          </a:prstGeom>
          <a:noFill/>
        </p:spPr>
        <p:txBody>
          <a:bodyPr wrap="square" rtlCol="0">
            <a:spAutoFit/>
          </a:bodyPr>
          <a:lstStyle/>
          <a:p>
            <a:pPr algn="ctr"/>
            <a:r>
              <a:rPr lang="en-US" b="1" i="1" dirty="0"/>
              <a:t>Acute salpingitis: Excised congested swollen fallopian tube with hemorrhagic patches</a:t>
            </a:r>
          </a:p>
        </p:txBody>
      </p:sp>
      <p:sp>
        <p:nvSpPr>
          <p:cNvPr id="2" name="Footer Placeholder 1">
            <a:extLst>
              <a:ext uri="{FF2B5EF4-FFF2-40B4-BE49-F238E27FC236}">
                <a16:creationId xmlns:a16="http://schemas.microsoft.com/office/drawing/2014/main" id="{B97A93CA-AB6F-9748-8077-3701C065A941}"/>
              </a:ext>
            </a:extLst>
          </p:cNvPr>
          <p:cNvSpPr>
            <a:spLocks noGrp="1"/>
          </p:cNvSpPr>
          <p:nvPr>
            <p:ph type="ftr" sz="quarter" idx="11"/>
          </p:nvPr>
        </p:nvSpPr>
        <p:spPr/>
        <p:txBody>
          <a:bodyPr/>
          <a:lstStyle/>
          <a:p>
            <a:r>
              <a:rPr lang="en-US"/>
              <a:t>REPR 224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593304"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Salpingitis - Microscopic</a:t>
            </a:r>
          </a:p>
        </p:txBody>
      </p:sp>
      <p:sp>
        <p:nvSpPr>
          <p:cNvPr id="5" name="Rectangle 4"/>
          <p:cNvSpPr/>
          <p:nvPr/>
        </p:nvSpPr>
        <p:spPr>
          <a:xfrm>
            <a:off x="1219200" y="5352871"/>
            <a:ext cx="6324600" cy="923330"/>
          </a:xfrm>
          <a:prstGeom prst="rect">
            <a:avLst/>
          </a:prstGeom>
        </p:spPr>
        <p:txBody>
          <a:bodyPr wrap="square">
            <a:spAutoFit/>
          </a:bodyPr>
          <a:lstStyle/>
          <a:p>
            <a:pPr algn="ctr"/>
            <a:r>
              <a:rPr lang="en-US" b="1" i="1" dirty="0"/>
              <a:t>A remnant of tubal epithelium is seen here surrounded and infiltrated by numerous neutrophils. This is acute salpingitis. Neisseria gonorrheae was cultured.</a:t>
            </a:r>
          </a:p>
        </p:txBody>
      </p:sp>
      <p:pic>
        <p:nvPicPr>
          <p:cNvPr id="6" name="Picture 2" descr="http://library.med.utah.edu/WebPath/jpeg4/FEM041.jpg"/>
          <p:cNvPicPr>
            <a:picLocks noChangeAspect="1" noChangeArrowheads="1"/>
          </p:cNvPicPr>
          <p:nvPr/>
        </p:nvPicPr>
        <p:blipFill>
          <a:blip r:embed="rId3" cstate="print"/>
          <a:srcRect/>
          <a:stretch>
            <a:fillRect/>
          </a:stretch>
        </p:blipFill>
        <p:spPr bwMode="auto">
          <a:xfrm>
            <a:off x="1371600" y="1295399"/>
            <a:ext cx="6096000" cy="3962401"/>
          </a:xfrm>
          <a:prstGeom prst="rect">
            <a:avLst/>
          </a:prstGeom>
          <a:noFill/>
          <a:ln w="12700">
            <a:solidFill>
              <a:schemeClr val="tx1"/>
            </a:solidFill>
          </a:ln>
        </p:spPr>
      </p:pic>
      <p:sp>
        <p:nvSpPr>
          <p:cNvPr id="2" name="Footer Placeholder 1">
            <a:extLst>
              <a:ext uri="{FF2B5EF4-FFF2-40B4-BE49-F238E27FC236}">
                <a16:creationId xmlns:a16="http://schemas.microsoft.com/office/drawing/2014/main" id="{F27928F7-F1BC-9F44-BCB1-BA91A9E13FA2}"/>
              </a:ext>
            </a:extLst>
          </p:cNvPr>
          <p:cNvSpPr>
            <a:spLocks noGrp="1"/>
          </p:cNvSpPr>
          <p:nvPr>
            <p:ph type="ftr" sz="quarter" idx="11"/>
          </p:nvPr>
        </p:nvSpPr>
        <p:spPr/>
        <p:txBody>
          <a:bodyPr/>
          <a:lstStyle/>
          <a:p>
            <a:r>
              <a:rPr lang="en-US"/>
              <a:t>REPR 224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8C4FE7-4E8B-1840-8BEA-D05887E5575E}"/>
              </a:ext>
            </a:extLst>
          </p:cNvPr>
          <p:cNvSpPr>
            <a:spLocks noGrp="1"/>
          </p:cNvSpPr>
          <p:nvPr>
            <p:ph type="ctrTitle"/>
          </p:nvPr>
        </p:nvSpPr>
        <p:spPr/>
        <p:txBody>
          <a:bodyPr/>
          <a:lstStyle/>
          <a:p>
            <a:r>
              <a:rPr lang="en-US" dirty="0"/>
              <a:t>End of session</a:t>
            </a:r>
          </a:p>
        </p:txBody>
      </p:sp>
      <p:sp>
        <p:nvSpPr>
          <p:cNvPr id="4" name="Subtitle 3">
            <a:extLst>
              <a:ext uri="{FF2B5EF4-FFF2-40B4-BE49-F238E27FC236}">
                <a16:creationId xmlns:a16="http://schemas.microsoft.com/office/drawing/2014/main" id="{2F19F90F-CF6A-EB4A-82CC-5A1EEA267E43}"/>
              </a:ext>
            </a:extLst>
          </p:cNvPr>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117874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73049" y="1268760"/>
            <a:ext cx="6578615" cy="4608512"/>
          </a:xfrm>
          <a:prstGeom prst="rect">
            <a:avLst/>
          </a:prstGeom>
          <a:noFill/>
          <a:ln w="9525">
            <a:noFill/>
            <a:miter lim="800000"/>
            <a:headEnd/>
            <a:tailEnd/>
          </a:ln>
          <a:effectLst/>
        </p:spPr>
      </p:pic>
      <p:sp>
        <p:nvSpPr>
          <p:cNvPr id="3" name="Rounded Rectangle 2"/>
          <p:cNvSpPr/>
          <p:nvPr/>
        </p:nvSpPr>
        <p:spPr>
          <a:xfrm>
            <a:off x="1187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Female Reproductive System - Gross</a:t>
            </a:r>
          </a:p>
        </p:txBody>
      </p:sp>
      <p:sp>
        <p:nvSpPr>
          <p:cNvPr id="4" name="TextBox 3"/>
          <p:cNvSpPr txBox="1"/>
          <p:nvPr/>
        </p:nvSpPr>
        <p:spPr>
          <a:xfrm>
            <a:off x="1331640" y="6093296"/>
            <a:ext cx="6264696" cy="369332"/>
          </a:xfrm>
          <a:prstGeom prst="rect">
            <a:avLst/>
          </a:prstGeom>
          <a:noFill/>
        </p:spPr>
        <p:txBody>
          <a:bodyPr wrap="square" rtlCol="0">
            <a:spAutoFit/>
          </a:bodyPr>
          <a:lstStyle/>
          <a:p>
            <a:pPr algn="ctr"/>
            <a:r>
              <a:rPr lang="en-US" b="1" i="1" dirty="0"/>
              <a:t>Uterus with Cervix, Ovaries and Fallopian Tubes</a:t>
            </a:r>
          </a:p>
        </p:txBody>
      </p:sp>
      <p:sp>
        <p:nvSpPr>
          <p:cNvPr id="2" name="Footer Placeholder 1">
            <a:extLst>
              <a:ext uri="{FF2B5EF4-FFF2-40B4-BE49-F238E27FC236}">
                <a16:creationId xmlns:a16="http://schemas.microsoft.com/office/drawing/2014/main" id="{EFF91572-306A-BF4A-AC16-295F4B551EBB}"/>
              </a:ext>
            </a:extLst>
          </p:cNvPr>
          <p:cNvSpPr>
            <a:spLocks noGrp="1"/>
          </p:cNvSpPr>
          <p:nvPr>
            <p:ph type="ftr" sz="quarter" idx="11"/>
          </p:nvPr>
        </p:nvSpPr>
        <p:spPr/>
        <p:txBody>
          <a:bodyPr/>
          <a:lstStyle/>
          <a:p>
            <a:r>
              <a:rPr lang="en-US"/>
              <a:t>REPR 224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1298" name="Picture 2" descr="http://library.med.utah.edu/WebPath/jpeg4/FEM002.jpg"/>
          <p:cNvPicPr>
            <a:picLocks noChangeAspect="1" noChangeArrowheads="1"/>
          </p:cNvPicPr>
          <p:nvPr/>
        </p:nvPicPr>
        <p:blipFill>
          <a:blip r:embed="rId2" cstate="print"/>
          <a:srcRect/>
          <a:stretch>
            <a:fillRect/>
          </a:stretch>
        </p:blipFill>
        <p:spPr bwMode="auto">
          <a:xfrm>
            <a:off x="1331640" y="1117794"/>
            <a:ext cx="6336704" cy="3944040"/>
          </a:xfrm>
          <a:prstGeom prst="rect">
            <a:avLst/>
          </a:prstGeom>
          <a:noFill/>
        </p:spPr>
      </p:pic>
      <p:sp>
        <p:nvSpPr>
          <p:cNvPr id="3" name="Rectangle 2"/>
          <p:cNvSpPr/>
          <p:nvPr/>
        </p:nvSpPr>
        <p:spPr>
          <a:xfrm>
            <a:off x="642910" y="5229200"/>
            <a:ext cx="7643866" cy="1200329"/>
          </a:xfrm>
          <a:prstGeom prst="rect">
            <a:avLst/>
          </a:prstGeom>
        </p:spPr>
        <p:txBody>
          <a:bodyPr wrap="square">
            <a:spAutoFit/>
          </a:bodyPr>
          <a:lstStyle/>
          <a:p>
            <a:pPr algn="ctr"/>
            <a:r>
              <a:rPr lang="en-US" b="1" i="1" dirty="0"/>
              <a:t>Normal cervix with a smooth, glistening mucosal surface. There is a small rim of vaginal cuff from this hysterectomy specimen. The cervical </a:t>
            </a:r>
            <a:r>
              <a:rPr lang="en-US" b="1" i="1" dirty="0" err="1"/>
              <a:t>os</a:t>
            </a:r>
            <a:r>
              <a:rPr lang="en-US" b="1" i="1" dirty="0"/>
              <a:t> is small and round, typical for a nulliparous woman. The </a:t>
            </a:r>
            <a:r>
              <a:rPr lang="en-US" b="1" i="1" dirty="0" err="1"/>
              <a:t>os</a:t>
            </a:r>
            <a:r>
              <a:rPr lang="en-US" b="1" i="1" dirty="0"/>
              <a:t> will have a fish-mouth shape after one or more pregnancies</a:t>
            </a:r>
          </a:p>
        </p:txBody>
      </p:sp>
      <p:sp>
        <p:nvSpPr>
          <p:cNvPr id="4" name="Rounded Rectangle 3"/>
          <p:cNvSpPr/>
          <p:nvPr/>
        </p:nvSpPr>
        <p:spPr>
          <a:xfrm>
            <a:off x="1835696" y="336646"/>
            <a:ext cx="532859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Uterine Cervix - Gross</a:t>
            </a:r>
          </a:p>
        </p:txBody>
      </p:sp>
      <p:sp>
        <p:nvSpPr>
          <p:cNvPr id="2" name="Footer Placeholder 1">
            <a:extLst>
              <a:ext uri="{FF2B5EF4-FFF2-40B4-BE49-F238E27FC236}">
                <a16:creationId xmlns:a16="http://schemas.microsoft.com/office/drawing/2014/main" id="{8D017868-9DCC-3343-A36A-6E6ED9067953}"/>
              </a:ext>
            </a:extLst>
          </p:cNvPr>
          <p:cNvSpPr>
            <a:spLocks noGrp="1"/>
          </p:cNvSpPr>
          <p:nvPr>
            <p:ph type="ftr" sz="quarter" idx="11"/>
          </p:nvPr>
        </p:nvSpPr>
        <p:spPr/>
        <p:txBody>
          <a:bodyPr/>
          <a:lstStyle/>
          <a:p>
            <a:r>
              <a:rPr lang="en-US"/>
              <a:t>REPR 224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library.med.utah.edu/WebPath/jpeg4/FEM084.jpg"/>
          <p:cNvPicPr>
            <a:picLocks noChangeAspect="1" noChangeArrowheads="1"/>
          </p:cNvPicPr>
          <p:nvPr/>
        </p:nvPicPr>
        <p:blipFill>
          <a:blip r:embed="rId2" cstate="print"/>
          <a:srcRect/>
          <a:stretch>
            <a:fillRect/>
          </a:stretch>
        </p:blipFill>
        <p:spPr bwMode="auto">
          <a:xfrm>
            <a:off x="1475656" y="1124744"/>
            <a:ext cx="5976664" cy="3584823"/>
          </a:xfrm>
          <a:prstGeom prst="rect">
            <a:avLst/>
          </a:prstGeom>
          <a:noFill/>
          <a:ln w="12700">
            <a:solidFill>
              <a:schemeClr val="tx1"/>
            </a:solidFill>
          </a:ln>
        </p:spPr>
      </p:pic>
      <p:sp>
        <p:nvSpPr>
          <p:cNvPr id="3" name="Rectangle 2"/>
          <p:cNvSpPr/>
          <p:nvPr/>
        </p:nvSpPr>
        <p:spPr>
          <a:xfrm>
            <a:off x="611560" y="4869160"/>
            <a:ext cx="7488832" cy="1477328"/>
          </a:xfrm>
          <a:prstGeom prst="rect">
            <a:avLst/>
          </a:prstGeom>
        </p:spPr>
        <p:txBody>
          <a:bodyPr wrap="square">
            <a:spAutoFit/>
          </a:bodyPr>
          <a:lstStyle/>
          <a:p>
            <a:pPr algn="ctr"/>
            <a:r>
              <a:rPr lang="en-US" b="1" i="1" dirty="0"/>
              <a:t>The normal adult vaginal mucosa with a wrinkled appearance that is seen in women of reproductive years appears at the left. The cervix has been opened to reveal an endocervical canal leading to the lower uterine segment at the right. It has an erythematous appearance extending to the cervical </a:t>
            </a:r>
            <a:r>
              <a:rPr lang="en-US" b="1" i="1" dirty="0" err="1"/>
              <a:t>os</a:t>
            </a:r>
            <a:r>
              <a:rPr lang="en-US" b="1" i="1" dirty="0"/>
              <a:t> consistent with chronic inflammation.</a:t>
            </a:r>
          </a:p>
        </p:txBody>
      </p:sp>
      <p:sp>
        <p:nvSpPr>
          <p:cNvPr id="4" name="Rounded Rectangle 3"/>
          <p:cNvSpPr/>
          <p:nvPr/>
        </p:nvSpPr>
        <p:spPr>
          <a:xfrm>
            <a:off x="1371600" y="336646"/>
            <a:ext cx="621524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Vagina &amp; Cervix  - Gross Cut section</a:t>
            </a:r>
          </a:p>
        </p:txBody>
      </p:sp>
      <p:sp>
        <p:nvSpPr>
          <p:cNvPr id="2" name="Footer Placeholder 1">
            <a:extLst>
              <a:ext uri="{FF2B5EF4-FFF2-40B4-BE49-F238E27FC236}">
                <a16:creationId xmlns:a16="http://schemas.microsoft.com/office/drawing/2014/main" id="{BEAAAE84-FEE4-594E-8364-C167C6041A72}"/>
              </a:ext>
            </a:extLst>
          </p:cNvPr>
          <p:cNvSpPr>
            <a:spLocks noGrp="1"/>
          </p:cNvSpPr>
          <p:nvPr>
            <p:ph type="ftr" sz="quarter" idx="11"/>
          </p:nvPr>
        </p:nvSpPr>
        <p:spPr/>
        <p:txBody>
          <a:bodyPr/>
          <a:lstStyle/>
          <a:p>
            <a:r>
              <a:rPr lang="en-US"/>
              <a:t>REPR 224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library.med.utah.edu/WebPath/jpeg4/FEM003.jpg"/>
          <p:cNvPicPr>
            <a:picLocks noChangeAspect="1" noChangeArrowheads="1"/>
          </p:cNvPicPr>
          <p:nvPr/>
        </p:nvPicPr>
        <p:blipFill>
          <a:blip r:embed="rId2" cstate="print"/>
          <a:srcRect/>
          <a:stretch>
            <a:fillRect/>
          </a:stretch>
        </p:blipFill>
        <p:spPr bwMode="auto">
          <a:xfrm>
            <a:off x="1331640" y="1196752"/>
            <a:ext cx="6384776" cy="4223370"/>
          </a:xfrm>
          <a:prstGeom prst="rect">
            <a:avLst/>
          </a:prstGeom>
          <a:noFill/>
          <a:ln w="12700">
            <a:solidFill>
              <a:schemeClr val="tx1"/>
            </a:solidFill>
          </a:ln>
        </p:spPr>
      </p:pic>
      <p:sp>
        <p:nvSpPr>
          <p:cNvPr id="3" name="Rectangle 2"/>
          <p:cNvSpPr/>
          <p:nvPr/>
        </p:nvSpPr>
        <p:spPr>
          <a:xfrm>
            <a:off x="1403648" y="5602014"/>
            <a:ext cx="6336704" cy="923330"/>
          </a:xfrm>
          <a:prstGeom prst="rect">
            <a:avLst/>
          </a:prstGeom>
        </p:spPr>
        <p:txBody>
          <a:bodyPr wrap="square">
            <a:spAutoFit/>
          </a:bodyPr>
          <a:lstStyle/>
          <a:p>
            <a:pPr algn="ctr"/>
            <a:r>
              <a:rPr lang="en-US" b="1" i="1" dirty="0"/>
              <a:t>This is normal </a:t>
            </a:r>
            <a:r>
              <a:rPr lang="en-US" b="1" i="1" u="sng" dirty="0"/>
              <a:t>ectocervical non-keratinizing squamous epithelium</a:t>
            </a:r>
            <a:r>
              <a:rPr lang="en-US" b="1" i="1" dirty="0"/>
              <a:t>. The squamous cells show maturation from the basal layer to  the surface</a:t>
            </a:r>
          </a:p>
        </p:txBody>
      </p:sp>
      <p:sp>
        <p:nvSpPr>
          <p:cNvPr id="4" name="Rounded Rectangle 3"/>
          <p:cNvSpPr/>
          <p:nvPr/>
        </p:nvSpPr>
        <p:spPr>
          <a:xfrm>
            <a:off x="1259632" y="336646"/>
            <a:ext cx="6480720"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Cervical Mucosa - HPF</a:t>
            </a:r>
          </a:p>
        </p:txBody>
      </p:sp>
      <p:sp>
        <p:nvSpPr>
          <p:cNvPr id="2" name="Footer Placeholder 1">
            <a:extLst>
              <a:ext uri="{FF2B5EF4-FFF2-40B4-BE49-F238E27FC236}">
                <a16:creationId xmlns:a16="http://schemas.microsoft.com/office/drawing/2014/main" id="{B0B440F1-B5E1-CC43-9160-668A6AE80C8C}"/>
              </a:ext>
            </a:extLst>
          </p:cNvPr>
          <p:cNvSpPr>
            <a:spLocks noGrp="1"/>
          </p:cNvSpPr>
          <p:nvPr>
            <p:ph type="ftr" sz="quarter" idx="11"/>
          </p:nvPr>
        </p:nvSpPr>
        <p:spPr/>
        <p:txBody>
          <a:bodyPr/>
          <a:lstStyle/>
          <a:p>
            <a:r>
              <a:rPr lang="en-US"/>
              <a:t>REPR 224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445224"/>
            <a:ext cx="8136904" cy="1015663"/>
          </a:xfrm>
          <a:prstGeom prst="rect">
            <a:avLst/>
          </a:prstGeom>
        </p:spPr>
        <p:txBody>
          <a:bodyPr wrap="square">
            <a:spAutoFit/>
          </a:bodyPr>
          <a:lstStyle/>
          <a:p>
            <a:pPr marL="534988" indent="-534988" algn="ctr"/>
            <a:r>
              <a:rPr lang="en-US" sz="2000" b="1" i="1" dirty="0"/>
              <a:t>Smooth muscle tumors of the uterus are often multiple. </a:t>
            </a:r>
          </a:p>
          <a:p>
            <a:pPr marL="534988" indent="-534988" algn="ctr"/>
            <a:r>
              <a:rPr lang="en-US" sz="2000" b="1" i="1" dirty="0"/>
              <a:t>They are seen here as submucosal, intramural, and </a:t>
            </a:r>
            <a:r>
              <a:rPr lang="en-US" sz="2000" b="1" i="1" dirty="0" err="1"/>
              <a:t>subserosal</a:t>
            </a:r>
            <a:r>
              <a:rPr lang="en-US" sz="2000" b="1" i="1" dirty="0"/>
              <a:t> leiomyomata.</a:t>
            </a:r>
          </a:p>
        </p:txBody>
      </p:sp>
      <p:sp>
        <p:nvSpPr>
          <p:cNvPr id="4" name="Rounded Rectangle 3"/>
          <p:cNvSpPr/>
          <p:nvPr/>
        </p:nvSpPr>
        <p:spPr>
          <a:xfrm>
            <a:off x="1403648" y="260648"/>
            <a:ext cx="6192688"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Multiple Uterine Leiomyomata - Gross</a:t>
            </a:r>
          </a:p>
        </p:txBody>
      </p:sp>
      <p:pic>
        <p:nvPicPr>
          <p:cNvPr id="57346" name="Picture 2" descr="http://library.med.utah.edu/WebPath/jpeg4/FEM028.jpg"/>
          <p:cNvPicPr>
            <a:picLocks noChangeAspect="1" noChangeArrowheads="1"/>
          </p:cNvPicPr>
          <p:nvPr/>
        </p:nvPicPr>
        <p:blipFill>
          <a:blip r:embed="rId3" cstate="print"/>
          <a:srcRect/>
          <a:stretch>
            <a:fillRect/>
          </a:stretch>
        </p:blipFill>
        <p:spPr bwMode="auto">
          <a:xfrm>
            <a:off x="1475656" y="980728"/>
            <a:ext cx="6120680" cy="4284476"/>
          </a:xfrm>
          <a:prstGeom prst="rect">
            <a:avLst/>
          </a:prstGeom>
          <a:noFill/>
          <a:ln w="28575">
            <a:solidFill>
              <a:schemeClr val="tx1"/>
            </a:solidFill>
          </a:ln>
        </p:spPr>
      </p:pic>
      <p:sp>
        <p:nvSpPr>
          <p:cNvPr id="2" name="Footer Placeholder 1">
            <a:extLst>
              <a:ext uri="{FF2B5EF4-FFF2-40B4-BE49-F238E27FC236}">
                <a16:creationId xmlns:a16="http://schemas.microsoft.com/office/drawing/2014/main" id="{FF9C1E35-9661-ED4F-83C7-1A5DE7E6D100}"/>
              </a:ext>
            </a:extLst>
          </p:cNvPr>
          <p:cNvSpPr>
            <a:spLocks noGrp="1"/>
          </p:cNvSpPr>
          <p:nvPr>
            <p:ph type="ftr" sz="quarter" idx="11"/>
          </p:nvPr>
        </p:nvSpPr>
        <p:spPr/>
        <p:txBody>
          <a:bodyPr/>
          <a:lstStyle/>
          <a:p>
            <a:r>
              <a:rPr lang="en-US"/>
              <a:t>REPR 224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7522" name="Picture 1"/>
          <p:cNvPicPr>
            <a:picLocks noChangeAspect="1"/>
          </p:cNvPicPr>
          <p:nvPr/>
        </p:nvPicPr>
        <p:blipFill>
          <a:blip r:embed="rId3" cstate="print"/>
          <a:srcRect/>
          <a:stretch>
            <a:fillRect/>
          </a:stretch>
        </p:blipFill>
        <p:spPr bwMode="auto">
          <a:xfrm>
            <a:off x="623764" y="1340768"/>
            <a:ext cx="4020243" cy="3888432"/>
          </a:xfrm>
          <a:prstGeom prst="rect">
            <a:avLst/>
          </a:prstGeom>
          <a:noFill/>
          <a:ln w="12700">
            <a:solidFill>
              <a:schemeClr val="tx1"/>
            </a:solidFill>
            <a:miter lim="800000"/>
            <a:headEnd/>
            <a:tailEnd/>
          </a:ln>
        </p:spPr>
      </p:pic>
      <p:sp>
        <p:nvSpPr>
          <p:cNvPr id="3" name="Rounded Rectangle 2"/>
          <p:cNvSpPr/>
          <p:nvPr/>
        </p:nvSpPr>
        <p:spPr>
          <a:xfrm>
            <a:off x="1259632" y="404664"/>
            <a:ext cx="6336704"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Multiple Uterine Leiomyomata - Gross</a:t>
            </a:r>
          </a:p>
        </p:txBody>
      </p:sp>
      <p:sp>
        <p:nvSpPr>
          <p:cNvPr id="4" name="Rectangle 3"/>
          <p:cNvSpPr/>
          <p:nvPr/>
        </p:nvSpPr>
        <p:spPr>
          <a:xfrm>
            <a:off x="395536" y="5589240"/>
            <a:ext cx="8064896" cy="707886"/>
          </a:xfrm>
          <a:prstGeom prst="rect">
            <a:avLst/>
          </a:prstGeom>
        </p:spPr>
        <p:txBody>
          <a:bodyPr wrap="square">
            <a:spAutoFit/>
          </a:bodyPr>
          <a:lstStyle/>
          <a:p>
            <a:pPr marL="534988" indent="-534988" algn="ctr"/>
            <a:r>
              <a:rPr lang="en-US" sz="2000" b="1" i="1" dirty="0"/>
              <a:t>A well demarcated tumour mass in the muscle coat of </a:t>
            </a:r>
          </a:p>
          <a:p>
            <a:pPr marL="534988" indent="-534988" algn="ctr"/>
            <a:r>
              <a:rPr lang="en-US" sz="2000" b="1" i="1" dirty="0"/>
              <a:t>uterus without a definite capsule.</a:t>
            </a:r>
          </a:p>
        </p:txBody>
      </p:sp>
      <p:pic>
        <p:nvPicPr>
          <p:cNvPr id="7" name="Picture 1"/>
          <p:cNvPicPr>
            <a:picLocks noChangeAspect="1"/>
          </p:cNvPicPr>
          <p:nvPr/>
        </p:nvPicPr>
        <p:blipFill>
          <a:blip r:embed="rId4" cstate="print"/>
          <a:srcRect/>
          <a:stretch>
            <a:fillRect/>
          </a:stretch>
        </p:blipFill>
        <p:spPr bwMode="auto">
          <a:xfrm>
            <a:off x="4788024" y="1340768"/>
            <a:ext cx="3528392" cy="3927833"/>
          </a:xfrm>
          <a:prstGeom prst="rect">
            <a:avLst/>
          </a:prstGeom>
          <a:noFill/>
          <a:ln w="12700">
            <a:solidFill>
              <a:schemeClr val="tx1"/>
            </a:solidFill>
            <a:miter lim="800000"/>
            <a:headEnd/>
            <a:tailEnd/>
          </a:ln>
        </p:spPr>
      </p:pic>
      <p:sp>
        <p:nvSpPr>
          <p:cNvPr id="2" name="Footer Placeholder 1">
            <a:extLst>
              <a:ext uri="{FF2B5EF4-FFF2-40B4-BE49-F238E27FC236}">
                <a16:creationId xmlns:a16="http://schemas.microsoft.com/office/drawing/2014/main" id="{876D1322-E278-1144-A855-CB7E284BCE3B}"/>
              </a:ext>
            </a:extLst>
          </p:cNvPr>
          <p:cNvSpPr>
            <a:spLocks noGrp="1"/>
          </p:cNvSpPr>
          <p:nvPr>
            <p:ph type="ftr" sz="quarter" idx="11"/>
          </p:nvPr>
        </p:nvSpPr>
        <p:spPr/>
        <p:txBody>
          <a:bodyPr/>
          <a:lstStyle/>
          <a:p>
            <a:r>
              <a:rPr lang="en-US"/>
              <a:t>REPR 224</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{7E19A765-6A72-1C4D-B85B-277F38E2988F}tf10001120</Template>
  <TotalTime>2446</TotalTime>
  <Words>1237</Words>
  <Application>Microsoft Macintosh PowerPoint</Application>
  <PresentationFormat>On-screen Show (4:3)</PresentationFormat>
  <Paragraphs>129</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Book Antiqua</vt:lpstr>
      <vt:lpstr>Calibri</vt:lpstr>
      <vt:lpstr>Gill Sans MT</vt:lpstr>
      <vt:lpstr>Wingdings</vt:lpstr>
      <vt:lpstr>Parcel</vt:lpstr>
      <vt:lpstr>feMale Reproductive System - Practical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End of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practical block</dc:title>
  <dc:creator>Dr. Sayed Esawy</dc:creator>
  <cp:lastModifiedBy>Maria Arafah</cp:lastModifiedBy>
  <cp:revision>239</cp:revision>
  <dcterms:created xsi:type="dcterms:W3CDTF">2010-04-12T07:10:38Z</dcterms:created>
  <dcterms:modified xsi:type="dcterms:W3CDTF">2020-03-06T19:53:23Z</dcterms:modified>
</cp:coreProperties>
</file>