
<file path=[Content_Types].xml><?xml version="1.0" encoding="utf-8"?>
<Types xmlns="http://schemas.openxmlformats.org/package/2006/content-types">
  <Default Extension="bin" ContentType="application/vnd.openxmlformats-officedocument.oleObject"/>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131"/>
  </p:notesMasterIdLst>
  <p:sldIdLst>
    <p:sldId id="403" r:id="rId2"/>
    <p:sldId id="694" r:id="rId3"/>
    <p:sldId id="695" r:id="rId4"/>
    <p:sldId id="605" r:id="rId5"/>
    <p:sldId id="460" r:id="rId6"/>
    <p:sldId id="405" r:id="rId7"/>
    <p:sldId id="436" r:id="rId8"/>
    <p:sldId id="440" r:id="rId9"/>
    <p:sldId id="441" r:id="rId10"/>
    <p:sldId id="406" r:id="rId11"/>
    <p:sldId id="459" r:id="rId12"/>
    <p:sldId id="407" r:id="rId13"/>
    <p:sldId id="457" r:id="rId14"/>
    <p:sldId id="446" r:id="rId15"/>
    <p:sldId id="449" r:id="rId16"/>
    <p:sldId id="426" r:id="rId17"/>
    <p:sldId id="450" r:id="rId18"/>
    <p:sldId id="506" r:id="rId19"/>
    <p:sldId id="507" r:id="rId20"/>
    <p:sldId id="448" r:id="rId21"/>
    <p:sldId id="508" r:id="rId22"/>
    <p:sldId id="509" r:id="rId23"/>
    <p:sldId id="510" r:id="rId24"/>
    <p:sldId id="411" r:id="rId25"/>
    <p:sldId id="396" r:id="rId26"/>
    <p:sldId id="315" r:id="rId27"/>
    <p:sldId id="393" r:id="rId28"/>
    <p:sldId id="394" r:id="rId29"/>
    <p:sldId id="471" r:id="rId30"/>
    <p:sldId id="470" r:id="rId31"/>
    <p:sldId id="469" r:id="rId32"/>
    <p:sldId id="696" r:id="rId33"/>
    <p:sldId id="512" r:id="rId34"/>
    <p:sldId id="609" r:id="rId35"/>
    <p:sldId id="513" r:id="rId36"/>
    <p:sldId id="515" r:id="rId37"/>
    <p:sldId id="516" r:id="rId38"/>
    <p:sldId id="517" r:id="rId39"/>
    <p:sldId id="518" r:id="rId40"/>
    <p:sldId id="519" r:id="rId41"/>
    <p:sldId id="521" r:id="rId42"/>
    <p:sldId id="523" r:id="rId43"/>
    <p:sldId id="524" r:id="rId44"/>
    <p:sldId id="697" r:id="rId45"/>
    <p:sldId id="611" r:id="rId46"/>
    <p:sldId id="612" r:id="rId47"/>
    <p:sldId id="613" r:id="rId48"/>
    <p:sldId id="614" r:id="rId49"/>
    <p:sldId id="615" r:id="rId50"/>
    <p:sldId id="616" r:id="rId51"/>
    <p:sldId id="617" r:id="rId52"/>
    <p:sldId id="618" r:id="rId53"/>
    <p:sldId id="619" r:id="rId54"/>
    <p:sldId id="620" r:id="rId55"/>
    <p:sldId id="621" r:id="rId56"/>
    <p:sldId id="622" r:id="rId57"/>
    <p:sldId id="623" r:id="rId58"/>
    <p:sldId id="624" r:id="rId59"/>
    <p:sldId id="625" r:id="rId60"/>
    <p:sldId id="626" r:id="rId61"/>
    <p:sldId id="627" r:id="rId62"/>
    <p:sldId id="628" r:id="rId63"/>
    <p:sldId id="629" r:id="rId64"/>
    <p:sldId id="700" r:id="rId65"/>
    <p:sldId id="630" r:id="rId66"/>
    <p:sldId id="693" r:id="rId67"/>
    <p:sldId id="632" r:id="rId68"/>
    <p:sldId id="633" r:id="rId69"/>
    <p:sldId id="634" r:id="rId70"/>
    <p:sldId id="635" r:id="rId71"/>
    <p:sldId id="636" r:id="rId72"/>
    <p:sldId id="637" r:id="rId73"/>
    <p:sldId id="638" r:id="rId74"/>
    <p:sldId id="639" r:id="rId75"/>
    <p:sldId id="640" r:id="rId76"/>
    <p:sldId id="641" r:id="rId77"/>
    <p:sldId id="642" r:id="rId78"/>
    <p:sldId id="643" r:id="rId79"/>
    <p:sldId id="644" r:id="rId80"/>
    <p:sldId id="645" r:id="rId81"/>
    <p:sldId id="698" r:id="rId82"/>
    <p:sldId id="646" r:id="rId83"/>
    <p:sldId id="647" r:id="rId84"/>
    <p:sldId id="648" r:id="rId85"/>
    <p:sldId id="649" r:id="rId86"/>
    <p:sldId id="652" r:id="rId87"/>
    <p:sldId id="653" r:id="rId88"/>
    <p:sldId id="654" r:id="rId89"/>
    <p:sldId id="655" r:id="rId90"/>
    <p:sldId id="656" r:id="rId91"/>
    <p:sldId id="659" r:id="rId92"/>
    <p:sldId id="657" r:id="rId93"/>
    <p:sldId id="658" r:id="rId94"/>
    <p:sldId id="660" r:id="rId95"/>
    <p:sldId id="661" r:id="rId96"/>
    <p:sldId id="662" r:id="rId97"/>
    <p:sldId id="664" r:id="rId98"/>
    <p:sldId id="665" r:id="rId99"/>
    <p:sldId id="663" r:id="rId100"/>
    <p:sldId id="701" r:id="rId101"/>
    <p:sldId id="666" r:id="rId102"/>
    <p:sldId id="667" r:id="rId103"/>
    <p:sldId id="668" r:id="rId104"/>
    <p:sldId id="669" r:id="rId105"/>
    <p:sldId id="670" r:id="rId106"/>
    <p:sldId id="671" r:id="rId107"/>
    <p:sldId id="672" r:id="rId108"/>
    <p:sldId id="673" r:id="rId109"/>
    <p:sldId id="674" r:id="rId110"/>
    <p:sldId id="675" r:id="rId111"/>
    <p:sldId id="676" r:id="rId112"/>
    <p:sldId id="677" r:id="rId113"/>
    <p:sldId id="678" r:id="rId114"/>
    <p:sldId id="679" r:id="rId115"/>
    <p:sldId id="680" r:id="rId116"/>
    <p:sldId id="681" r:id="rId117"/>
    <p:sldId id="682" r:id="rId118"/>
    <p:sldId id="683" r:id="rId119"/>
    <p:sldId id="684" r:id="rId120"/>
    <p:sldId id="685" r:id="rId121"/>
    <p:sldId id="686" r:id="rId122"/>
    <p:sldId id="687" r:id="rId123"/>
    <p:sldId id="702" r:id="rId124"/>
    <p:sldId id="699" r:id="rId125"/>
    <p:sldId id="688" r:id="rId126"/>
    <p:sldId id="689" r:id="rId127"/>
    <p:sldId id="690" r:id="rId128"/>
    <p:sldId id="691" r:id="rId129"/>
    <p:sldId id="692"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1BE5"/>
    <a:srgbClr val="993366"/>
    <a:srgbClr val="800000"/>
    <a:srgbClr val="99FF99"/>
    <a:srgbClr val="150F87"/>
    <a:srgbClr val="FF00FF"/>
    <a:srgbClr val="0000FF"/>
    <a:srgbClr val="FF6600"/>
    <a:srgbClr val="FF3300"/>
    <a:srgbClr val="552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41" autoAdjust="0"/>
    <p:restoredTop sz="97359" autoAdjust="0"/>
  </p:normalViewPr>
  <p:slideViewPr>
    <p:cSldViewPr>
      <p:cViewPr varScale="1">
        <p:scale>
          <a:sx n="63" d="100"/>
          <a:sy n="63" d="100"/>
        </p:scale>
        <p:origin x="976"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BEB934-2DCB-46D1-8F8C-652230C2F7D5}" type="datetimeFigureOut">
              <a:rPr lang="en-US" smtClean="0"/>
              <a:pPr/>
              <a:t>4/28/21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A6EB6B-38F2-4D0B-A1E4-90E3B6920F58}" type="slidenum">
              <a:rPr lang="en-US" smtClean="0"/>
              <a:pPr/>
              <a:t>‹#›</a:t>
            </a:fld>
            <a:endParaRPr lang="en-US"/>
          </a:p>
        </p:txBody>
      </p:sp>
    </p:spTree>
    <p:extLst>
      <p:ext uri="{BB962C8B-B14F-4D97-AF65-F5344CB8AC3E}">
        <p14:creationId xmlns:p14="http://schemas.microsoft.com/office/powerpoint/2010/main" val="40614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4</a:t>
            </a:fld>
            <a:endParaRPr lang="en-US"/>
          </a:p>
        </p:txBody>
      </p:sp>
    </p:spTree>
    <p:extLst>
      <p:ext uri="{BB962C8B-B14F-4D97-AF65-F5344CB8AC3E}">
        <p14:creationId xmlns:p14="http://schemas.microsoft.com/office/powerpoint/2010/main" val="1630976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36</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473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39</a:t>
            </a:fld>
            <a:endParaRPr lang="en-US"/>
          </a:p>
        </p:txBody>
      </p:sp>
    </p:spTree>
    <p:extLst>
      <p:ext uri="{BB962C8B-B14F-4D97-AF65-F5344CB8AC3E}">
        <p14:creationId xmlns:p14="http://schemas.microsoft.com/office/powerpoint/2010/main" val="3969932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CAA98-A2D1-405C-94F3-7029EED6D608}" type="slidenum">
              <a:rPr lang="en-US"/>
              <a:pPr/>
              <a:t>47</a:t>
            </a:fld>
            <a:endParaRPr lang="en-US"/>
          </a:p>
        </p:txBody>
      </p:sp>
      <p:sp>
        <p:nvSpPr>
          <p:cNvPr id="15185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8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553204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55</a:t>
            </a:fld>
            <a:endParaRPr lang="en-US"/>
          </a:p>
        </p:txBody>
      </p:sp>
    </p:spTree>
    <p:extLst>
      <p:ext uri="{BB962C8B-B14F-4D97-AF65-F5344CB8AC3E}">
        <p14:creationId xmlns:p14="http://schemas.microsoft.com/office/powerpoint/2010/main" val="4267441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56</a:t>
            </a:fld>
            <a:endParaRPr lang="en-US"/>
          </a:p>
        </p:txBody>
      </p:sp>
    </p:spTree>
    <p:extLst>
      <p:ext uri="{BB962C8B-B14F-4D97-AF65-F5344CB8AC3E}">
        <p14:creationId xmlns:p14="http://schemas.microsoft.com/office/powerpoint/2010/main" val="1557837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85</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01234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 </a:t>
            </a:r>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09898-0236-41F2-BCD7-1EF8BF3F834A}" type="slidenum">
              <a:rPr lang="en-US"/>
              <a:pPr fontAlgn="base">
                <a:spcBef>
                  <a:spcPct val="0"/>
                </a:spcBef>
                <a:spcAft>
                  <a:spcPct val="0"/>
                </a:spcAft>
              </a:pPr>
              <a:t>96</a:t>
            </a:fld>
            <a:endParaRPr lang="en-US"/>
          </a:p>
        </p:txBody>
      </p:sp>
    </p:spTree>
    <p:extLst>
      <p:ext uri="{BB962C8B-B14F-4D97-AF65-F5344CB8AC3E}">
        <p14:creationId xmlns:p14="http://schemas.microsoft.com/office/powerpoint/2010/main" val="192588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98</a:t>
            </a:fld>
            <a:endParaRPr lang="en-US"/>
          </a:p>
        </p:txBody>
      </p:sp>
    </p:spTree>
    <p:extLst>
      <p:ext uri="{BB962C8B-B14F-4D97-AF65-F5344CB8AC3E}">
        <p14:creationId xmlns:p14="http://schemas.microsoft.com/office/powerpoint/2010/main" val="4190119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102</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08222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A93264-479B-45B2-9FFA-75E1185EB88A}" type="slidenum">
              <a:rPr lang="en-US" smtClean="0"/>
              <a:pPr/>
              <a:t>104</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727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12</a:t>
            </a:fld>
            <a:endParaRPr lang="en-US"/>
          </a:p>
        </p:txBody>
      </p:sp>
    </p:spTree>
    <p:extLst>
      <p:ext uri="{BB962C8B-B14F-4D97-AF65-F5344CB8AC3E}">
        <p14:creationId xmlns:p14="http://schemas.microsoft.com/office/powerpoint/2010/main" val="2075041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C648A71-02D0-4F3C-A31C-3749CAA720E4}" type="slidenum">
              <a:rPr lang="en-US" smtClean="0"/>
              <a:pPr/>
              <a:t>105</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a:t>.</a:t>
            </a:r>
          </a:p>
        </p:txBody>
      </p:sp>
    </p:spTree>
    <p:extLst>
      <p:ext uri="{BB962C8B-B14F-4D97-AF65-F5344CB8AC3E}">
        <p14:creationId xmlns:p14="http://schemas.microsoft.com/office/powerpoint/2010/main" val="2975273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402D8EF-EBDC-426D-B32D-129111C20D3F}" type="slidenum">
              <a:rPr lang="en-US" smtClean="0"/>
              <a:pPr/>
              <a:t>106</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06984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83ED3-7FEF-4836-B319-1CC62EF8BED9}" type="slidenum">
              <a:rPr lang="en-US"/>
              <a:pPr fontAlgn="base">
                <a:spcBef>
                  <a:spcPct val="0"/>
                </a:spcBef>
                <a:spcAft>
                  <a:spcPct val="0"/>
                </a:spcAft>
              </a:pPr>
              <a:t>108</a:t>
            </a:fld>
            <a:endParaRPr lang="en-US"/>
          </a:p>
        </p:txBody>
      </p:sp>
    </p:spTree>
    <p:extLst>
      <p:ext uri="{BB962C8B-B14F-4D97-AF65-F5344CB8AC3E}">
        <p14:creationId xmlns:p14="http://schemas.microsoft.com/office/powerpoint/2010/main" val="2206996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109</a:t>
            </a:fld>
            <a:endParaRPr lang="en-US"/>
          </a:p>
        </p:txBody>
      </p:sp>
    </p:spTree>
    <p:extLst>
      <p:ext uri="{BB962C8B-B14F-4D97-AF65-F5344CB8AC3E}">
        <p14:creationId xmlns:p14="http://schemas.microsoft.com/office/powerpoint/2010/main" val="2763087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2C740-66D0-461E-82E3-8C07D0898FEB}" type="slidenum">
              <a:rPr lang="en-US"/>
              <a:pPr fontAlgn="base">
                <a:spcBef>
                  <a:spcPct val="0"/>
                </a:spcBef>
                <a:spcAft>
                  <a:spcPct val="0"/>
                </a:spcAft>
              </a:pPr>
              <a:t>110</a:t>
            </a:fld>
            <a:endParaRPr lang="en-US"/>
          </a:p>
        </p:txBody>
      </p:sp>
    </p:spTree>
    <p:extLst>
      <p:ext uri="{BB962C8B-B14F-4D97-AF65-F5344CB8AC3E}">
        <p14:creationId xmlns:p14="http://schemas.microsoft.com/office/powerpoint/2010/main" val="28650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730221-C0FE-4762-8E8B-0E8B37B0D15D}" type="slidenum">
              <a:rPr lang="en-US"/>
              <a:pPr fontAlgn="base">
                <a:spcBef>
                  <a:spcPct val="0"/>
                </a:spcBef>
                <a:spcAft>
                  <a:spcPct val="0"/>
                </a:spcAft>
              </a:pPr>
              <a:t>111</a:t>
            </a:fld>
            <a:endParaRPr lang="en-US"/>
          </a:p>
        </p:txBody>
      </p:sp>
    </p:spTree>
    <p:extLst>
      <p:ext uri="{BB962C8B-B14F-4D97-AF65-F5344CB8AC3E}">
        <p14:creationId xmlns:p14="http://schemas.microsoft.com/office/powerpoint/2010/main" val="3010089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113</a:t>
            </a:fld>
            <a:endParaRPr lang="en-US"/>
          </a:p>
        </p:txBody>
      </p:sp>
    </p:spTree>
    <p:extLst>
      <p:ext uri="{BB962C8B-B14F-4D97-AF65-F5344CB8AC3E}">
        <p14:creationId xmlns:p14="http://schemas.microsoft.com/office/powerpoint/2010/main" val="2520323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10"/>
          </p:nvPr>
        </p:nvSpPr>
        <p:spPr/>
        <p:txBody>
          <a:bodyPr/>
          <a:lstStyle/>
          <a:p>
            <a:fld id="{23A6EB6B-38F2-4D0B-A1E4-90E3B6920F58}" type="slidenum">
              <a:rPr lang="en-US" smtClean="0"/>
              <a:pPr/>
              <a:t>115</a:t>
            </a:fld>
            <a:endParaRPr lang="en-US"/>
          </a:p>
        </p:txBody>
      </p:sp>
    </p:spTree>
    <p:extLst>
      <p:ext uri="{BB962C8B-B14F-4D97-AF65-F5344CB8AC3E}">
        <p14:creationId xmlns:p14="http://schemas.microsoft.com/office/powerpoint/2010/main" val="226876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368914-DF85-48CD-A1F9-9C465D3391A0}" type="slidenum">
              <a:rPr lang="en-US"/>
              <a:pPr fontAlgn="base">
                <a:spcBef>
                  <a:spcPct val="0"/>
                </a:spcBef>
                <a:spcAft>
                  <a:spcPct val="0"/>
                </a:spcAft>
              </a:pPr>
              <a:t>116</a:t>
            </a:fld>
            <a:endParaRPr lang="en-US"/>
          </a:p>
        </p:txBody>
      </p:sp>
    </p:spTree>
    <p:extLst>
      <p:ext uri="{BB962C8B-B14F-4D97-AF65-F5344CB8AC3E}">
        <p14:creationId xmlns:p14="http://schemas.microsoft.com/office/powerpoint/2010/main" val="2833351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7379B-1422-41B6-BFC6-A87F68FC8665}" type="slidenum">
              <a:rPr lang="en-US"/>
              <a:pPr fontAlgn="base">
                <a:spcBef>
                  <a:spcPct val="0"/>
                </a:spcBef>
                <a:spcAft>
                  <a:spcPct val="0"/>
                </a:spcAft>
              </a:pPr>
              <a:t>117</a:t>
            </a:fld>
            <a:endParaRPr lang="en-US"/>
          </a:p>
        </p:txBody>
      </p:sp>
    </p:spTree>
    <p:extLst>
      <p:ext uri="{BB962C8B-B14F-4D97-AF65-F5344CB8AC3E}">
        <p14:creationId xmlns:p14="http://schemas.microsoft.com/office/powerpoint/2010/main" val="4235477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2329378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118</a:t>
            </a:fld>
            <a:endParaRPr lang="en-US"/>
          </a:p>
        </p:txBody>
      </p:sp>
    </p:spTree>
    <p:extLst>
      <p:ext uri="{BB962C8B-B14F-4D97-AF65-F5344CB8AC3E}">
        <p14:creationId xmlns:p14="http://schemas.microsoft.com/office/powerpoint/2010/main" val="688009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6628B-1AA9-497C-9F0B-39D74651E19F}" type="slidenum">
              <a:rPr lang="en-US"/>
              <a:pPr fontAlgn="base">
                <a:spcBef>
                  <a:spcPct val="0"/>
                </a:spcBef>
                <a:spcAft>
                  <a:spcPct val="0"/>
                </a:spcAft>
              </a:pPr>
              <a:t>121</a:t>
            </a:fld>
            <a:endParaRPr lang="en-US"/>
          </a:p>
        </p:txBody>
      </p:sp>
    </p:spTree>
    <p:extLst>
      <p:ext uri="{BB962C8B-B14F-4D97-AF65-F5344CB8AC3E}">
        <p14:creationId xmlns:p14="http://schemas.microsoft.com/office/powerpoint/2010/main" val="588786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125</a:t>
            </a:fld>
            <a:endParaRPr lang="en-US"/>
          </a:p>
        </p:txBody>
      </p:sp>
    </p:spTree>
    <p:extLst>
      <p:ext uri="{BB962C8B-B14F-4D97-AF65-F5344CB8AC3E}">
        <p14:creationId xmlns:p14="http://schemas.microsoft.com/office/powerpoint/2010/main" val="365955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dirty="0"/>
          </a:p>
        </p:txBody>
      </p:sp>
      <p:sp>
        <p:nvSpPr>
          <p:cNvPr id="71684" name="Slide Number Placeholder 3"/>
          <p:cNvSpPr>
            <a:spLocks noGrp="1"/>
          </p:cNvSpPr>
          <p:nvPr>
            <p:ph type="sldNum" sz="quarter" idx="5"/>
          </p:nvPr>
        </p:nvSpPr>
        <p:spPr>
          <a:noFill/>
        </p:spPr>
        <p:txBody>
          <a:bodyPr/>
          <a:lstStyle/>
          <a:p>
            <a:fld id="{2C89F952-2D2F-4F97-9CB0-572814DC83A3}" type="slidenum">
              <a:rPr lang="en-US" smtClean="0"/>
              <a:pPr/>
              <a:t>25</a:t>
            </a:fld>
            <a:endParaRPr lang="en-US"/>
          </a:p>
        </p:txBody>
      </p:sp>
    </p:spTree>
    <p:extLst>
      <p:ext uri="{BB962C8B-B14F-4D97-AF65-F5344CB8AC3E}">
        <p14:creationId xmlns:p14="http://schemas.microsoft.com/office/powerpoint/2010/main" val="202760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BCCE670-D825-446A-BAA8-0E4D1F6B2738}" type="slidenum">
              <a:rPr lang="en-US" smtClean="0"/>
              <a:pPr/>
              <a:t>26</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3067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29</a:t>
            </a:fld>
            <a:endParaRPr lang="en-US"/>
          </a:p>
        </p:txBody>
      </p:sp>
    </p:spTree>
    <p:extLst>
      <p:ext uri="{BB962C8B-B14F-4D97-AF65-F5344CB8AC3E}">
        <p14:creationId xmlns:p14="http://schemas.microsoft.com/office/powerpoint/2010/main" val="411395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33</a:t>
            </a:fld>
            <a:endParaRPr lang="en-US"/>
          </a:p>
        </p:txBody>
      </p:sp>
    </p:spTree>
    <p:extLst>
      <p:ext uri="{BB962C8B-B14F-4D97-AF65-F5344CB8AC3E}">
        <p14:creationId xmlns:p14="http://schemas.microsoft.com/office/powerpoint/2010/main" val="282093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val="1589499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35</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12460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F45B2754-8EEB-4A0A-8EF1-0F34824F1038}" type="datetimeFigureOut">
              <a:rPr lang="en-US" smtClean="0"/>
              <a:pPr/>
              <a:t>4/28/21</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8E189058-DC61-46AF-8503-23257CDEB006}"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4/28/21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a:t>Click to edit Master title style</a:t>
            </a:r>
          </a:p>
        </p:txBody>
      </p:sp>
      <p:sp>
        <p:nvSpPr>
          <p:cNvPr id="3" name="Content Placeholder 2"/>
          <p:cNvSpPr>
            <a:spLocks noGrp="1"/>
          </p:cNvSpPr>
          <p:nvPr>
            <p:ph sz="half" idx="1"/>
          </p:nvPr>
        </p:nvSpPr>
        <p:spPr>
          <a:xfrm>
            <a:off x="685800" y="18288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8288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F45B2754-8EEB-4A0A-8EF1-0F34824F1038}" type="datetimeFigureOut">
              <a:rPr lang="en-US" smtClean="0"/>
              <a:pPr/>
              <a:t>4/28/21</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a:t>Click to edit Master title style</a:t>
            </a:r>
          </a:p>
        </p:txBody>
      </p:sp>
      <p:sp>
        <p:nvSpPr>
          <p:cNvPr id="3" name="Content Placeholder 2"/>
          <p:cNvSpPr>
            <a:spLocks noGrp="1"/>
          </p:cNvSpPr>
          <p:nvPr>
            <p:ph sz="quarter" idx="1"/>
          </p:nvPr>
        </p:nvSpPr>
        <p:spPr>
          <a:xfrm>
            <a:off x="685800" y="18288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529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8288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F45B2754-8EEB-4A0A-8EF1-0F34824F1038}" type="datetimeFigureOut">
              <a:rPr lang="en-US" smtClean="0"/>
              <a:pPr/>
              <a:t>4/28/21</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F45B2754-8EEB-4A0A-8EF1-0F34824F1038}" type="datetimeFigureOut">
              <a:rPr lang="en-US" smtClean="0"/>
              <a:pPr/>
              <a:t>4/28/21</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5B2754-8EEB-4A0A-8EF1-0F34824F1038}" type="datetimeFigureOut">
              <a:rPr lang="en-US" smtClean="0"/>
              <a:pPr/>
              <a:t>4/28/21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5B2754-8EEB-4A0A-8EF1-0F34824F1038}" type="datetimeFigureOut">
              <a:rPr lang="en-US" smtClean="0"/>
              <a:pPr/>
              <a:t>4/28/21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5B2754-8EEB-4A0A-8EF1-0F34824F1038}" type="datetimeFigureOut">
              <a:rPr lang="en-US" smtClean="0"/>
              <a:pPr/>
              <a:t>4/28/21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B2754-8EEB-4A0A-8EF1-0F34824F1038}" type="datetimeFigureOut">
              <a:rPr lang="en-US" smtClean="0"/>
              <a:pPr/>
              <a:t>4/28/21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4/28/21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4/28/21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5B2754-8EEB-4A0A-8EF1-0F34824F1038}" type="datetimeFigureOut">
              <a:rPr lang="en-US" smtClean="0"/>
              <a:pPr/>
              <a:t>4/28/21</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E189058-DC61-46AF-8503-23257CDEB006}"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1.png"/><Relationship Id="rId4" Type="http://schemas.openxmlformats.org/officeDocument/2006/relationships/oleObject" Target="../embeddings/oleObject1.bin"/></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oleObject" Target="../embeddings/oleObject2.bin"/></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hyperlink" Target="http://www.webpathology.com/image.asp?case=276&amp;n=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en.wikipedia.org/wiki/File:Breast_cancer.jpg" TargetMode="Externa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gif"/><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98.jpg"/></Relationships>
</file>

<file path=ppt/slides/_rels/slide12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1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sa/url?sa=i&amp;rct=j&amp;q=seminal%20vesicle&amp;source=images&amp;cd=&amp;cad=rja&amp;docid=WPuqmxwf7xUAaM&amp;tbnid=D0vDn2SJMHSZKM:&amp;ved=0CAUQjRw&amp;url=http://f1ms.blogspot.com/2011/02/happy-valentines-day-gu-exam.html&amp;ei=-ddUUbGsAYKkPYq_gZAG&amp;psig=AFQjCNHom9w9miZQp9Ksq_Y4QGsRkvvfUQ&amp;ust=136460113914867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sa/url?sa=i&amp;rct=j&amp;q=Normal+prostate+&amp;+seminal+vesicles&amp;source=images&amp;cd=&amp;cad=rja&amp;docid=nvyVpLRZciDMIM&amp;tbnid=R897JPecGHnSDM:&amp;ved=0CAUQjRw&amp;url=http://www.webpathology.com/image.asp?n=4&amp;Case=14&amp;ei=4LBQUfeABISvOY6ZgMgD&amp;psig=AFQjCNEwu_Ss9drlTA-67F-DNoR0JPjsrQ&amp;ust=136432898483224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sa/url?sa=i&amp;rct=j&amp;q=Normal%20testis&amp;source=images&amp;cd=&amp;cad=rja&amp;docid=iZjL23h827jghM&amp;tbnid=MILtM93Z0mDTCM:&amp;ved=0CAUQjRw&amp;url=http://www.aafp.org/afp/1999/0215/p817.html&amp;ei=-KhQUY-UCIHLPZW4gNAD&amp;psig=AFQjCNHbd90iAk3cX5exunTulAk45ehkDA&amp;ust=1364327015145542"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1.jfif"/><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9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2317766"/>
            <a:ext cx="7620000" cy="2362200"/>
          </a:xfrm>
        </p:spPr>
        <p:txBody>
          <a:bodyPr>
            <a:noAutofit/>
          </a:bodyPr>
          <a:lstStyle/>
          <a:p>
            <a:pPr algn="ctr"/>
            <a:r>
              <a:rPr lang="en-US" b="1" i="1" dirty="0">
                <a:solidFill>
                  <a:srgbClr val="993366"/>
                </a:solidFill>
                <a:effectLst>
                  <a:outerShdw blurRad="38100" dist="38100" dir="2700000" algn="tl">
                    <a:srgbClr val="000000">
                      <a:alpha val="43137"/>
                    </a:srgbClr>
                  </a:outerShdw>
                </a:effectLst>
                <a:latin typeface="Arial Black" panose="020B0A04020102020204" pitchFamily="34" charset="0"/>
                <a:cs typeface="Aharoni" pitchFamily="2" charset="-79"/>
              </a:rPr>
              <a:t>Reproduction Block</a:t>
            </a:r>
            <a:br>
              <a:rPr lang="en-US" sz="4800" b="1" i="1" dirty="0">
                <a:solidFill>
                  <a:srgbClr val="0000FF"/>
                </a:solidFill>
                <a:effectLst>
                  <a:outerShdw blurRad="38100" dist="38100" dir="2700000" algn="tl">
                    <a:srgbClr val="000000">
                      <a:alpha val="43137"/>
                    </a:srgbClr>
                  </a:outerShdw>
                </a:effectLst>
                <a:latin typeface="Arial Black" panose="020B0A04020102020204" pitchFamily="34" charset="0"/>
              </a:rPr>
            </a:br>
            <a:br>
              <a:rPr lang="en-US" sz="3600" b="1" i="1" dirty="0">
                <a:solidFill>
                  <a:srgbClr val="0000FF"/>
                </a:solidFill>
                <a:effectLst>
                  <a:outerShdw blurRad="38100" dist="38100" dir="2700000" algn="tl">
                    <a:srgbClr val="000000">
                      <a:alpha val="43137"/>
                    </a:srgbClr>
                  </a:outerShdw>
                </a:effectLst>
                <a:latin typeface="Arial Black" panose="020B0A04020102020204" pitchFamily="34" charset="0"/>
              </a:rPr>
            </a:br>
            <a:r>
              <a:rPr lang="en-US" sz="4000" b="1" i="1"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rPr>
              <a:t>Pathology Practicals</a:t>
            </a:r>
          </a:p>
        </p:txBody>
      </p:sp>
      <p:sp>
        <p:nvSpPr>
          <p:cNvPr id="7" name="TextBox 7"/>
          <p:cNvSpPr txBox="1"/>
          <p:nvPr/>
        </p:nvSpPr>
        <p:spPr>
          <a:xfrm>
            <a:off x="4343400" y="5980093"/>
            <a:ext cx="14478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Prepared by:</a:t>
            </a:r>
          </a:p>
        </p:txBody>
      </p:sp>
      <p:sp>
        <p:nvSpPr>
          <p:cNvPr id="8" name="TextBox 8"/>
          <p:cNvSpPr txBox="1"/>
          <p:nvPr/>
        </p:nvSpPr>
        <p:spPr>
          <a:xfrm>
            <a:off x="5943600" y="5918538"/>
            <a:ext cx="16002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800" b="1" i="1" dirty="0"/>
              <a:t>Prof.  Ammar Al Rikabi</a:t>
            </a:r>
          </a:p>
          <a:p>
            <a:pPr marL="171450" indent="-171450">
              <a:buFont typeface="Arial" panose="020B0604020202020204" pitchFamily="34" charset="0"/>
              <a:buChar char="•"/>
            </a:pPr>
            <a:r>
              <a:rPr lang="en-US" sz="800" b="1" i="1" dirty="0"/>
              <a:t>Dr. Sayed Al Esawy</a:t>
            </a:r>
          </a:p>
        </p:txBody>
      </p:sp>
      <p:sp>
        <p:nvSpPr>
          <p:cNvPr id="9" name="Rectangle 8"/>
          <p:cNvSpPr/>
          <p:nvPr/>
        </p:nvSpPr>
        <p:spPr>
          <a:xfrm>
            <a:off x="4800600" y="6495147"/>
            <a:ext cx="3995835"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t>Head of Pathology Department: Dr. Hisham Al Khalidi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02" name="Picture 6" descr="L1305 - cell types in seminiferous epithelium"/>
          <p:cNvPicPr>
            <a:picLocks noChangeArrowheads="1"/>
          </p:cNvPicPr>
          <p:nvPr/>
        </p:nvPicPr>
        <p:blipFill>
          <a:blip r:embed="rId2" cstate="print"/>
          <a:srcRect/>
          <a:stretch>
            <a:fillRect/>
          </a:stretch>
        </p:blipFill>
        <p:spPr bwMode="auto">
          <a:xfrm>
            <a:off x="1331640" y="1001248"/>
            <a:ext cx="6336704" cy="4948032"/>
          </a:xfrm>
          <a:prstGeom prst="rect">
            <a:avLst/>
          </a:prstGeom>
          <a:noFill/>
          <a:ln w="12700">
            <a:solidFill>
              <a:schemeClr val="tx1"/>
            </a:solidFill>
          </a:ln>
        </p:spPr>
      </p:pic>
      <p:sp>
        <p:nvSpPr>
          <p:cNvPr id="29704" name="Text Box 8"/>
          <p:cNvSpPr txBox="1">
            <a:spLocks noChangeArrowheads="1"/>
          </p:cNvSpPr>
          <p:nvPr/>
        </p:nvSpPr>
        <p:spPr bwMode="auto">
          <a:xfrm>
            <a:off x="4572000" y="0"/>
            <a:ext cx="4572000" cy="630942"/>
          </a:xfrm>
          <a:prstGeom prst="rect">
            <a:avLst/>
          </a:prstGeom>
          <a:noFill/>
          <a:ln w="9525">
            <a:noFill/>
            <a:miter lim="800000"/>
            <a:headEnd/>
            <a:tailEnd/>
          </a:ln>
          <a:effectLst/>
        </p:spPr>
        <p:txBody>
          <a:bodyPr>
            <a:spAutoFit/>
          </a:bodyPr>
          <a:lstStyle/>
          <a:p>
            <a:pPr>
              <a:spcBef>
                <a:spcPct val="50000"/>
              </a:spcBef>
              <a:buFontTx/>
              <a:buChar char="-"/>
            </a:pPr>
            <a:endParaRPr lang="en-US" sz="1400" dirty="0"/>
          </a:p>
          <a:p>
            <a:pPr>
              <a:spcBef>
                <a:spcPct val="50000"/>
              </a:spcBef>
              <a:buFontTx/>
              <a:buChar char="-"/>
            </a:pPr>
            <a:endParaRPr lang="en-US" sz="1400" dirty="0"/>
          </a:p>
        </p:txBody>
      </p:sp>
      <p:sp>
        <p:nvSpPr>
          <p:cNvPr id="5" name="Rounded Rectangle 4"/>
          <p:cNvSpPr/>
          <p:nvPr/>
        </p:nvSpPr>
        <p:spPr>
          <a:xfrm>
            <a:off x="1331640"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Histology of Normal Testis - HPF </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32"/>
            <a:ext cx="9220200" cy="6894332"/>
          </a:xfrm>
          <a:prstGeom prst="rect">
            <a:avLst/>
          </a:prstGeom>
        </p:spPr>
      </p:pic>
    </p:spTree>
    <p:extLst>
      <p:ext uri="{BB962C8B-B14F-4D97-AF65-F5344CB8AC3E}">
        <p14:creationId xmlns:p14="http://schemas.microsoft.com/office/powerpoint/2010/main" val="20599724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83768" y="2492896"/>
            <a:ext cx="4392488"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Breast Diseases</a:t>
            </a:r>
            <a:endParaRPr lang="en-US" sz="5400" b="1" dirty="0">
              <a:solidFill>
                <a:schemeClr val="bg1"/>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59632"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 Diagram of  the Normal Breast</a:t>
            </a:r>
          </a:p>
        </p:txBody>
      </p:sp>
      <p:pic>
        <p:nvPicPr>
          <p:cNvPr id="123905" name="Picture 1"/>
          <p:cNvPicPr>
            <a:picLocks noChangeAspect="1" noChangeArrowheads="1"/>
          </p:cNvPicPr>
          <p:nvPr/>
        </p:nvPicPr>
        <p:blipFill>
          <a:blip r:embed="rId3" cstate="print"/>
          <a:srcRect/>
          <a:stretch>
            <a:fillRect/>
          </a:stretch>
        </p:blipFill>
        <p:spPr bwMode="auto">
          <a:xfrm>
            <a:off x="919570" y="1158988"/>
            <a:ext cx="6964798" cy="5078324"/>
          </a:xfrm>
          <a:prstGeom prst="rect">
            <a:avLst/>
          </a:prstGeom>
          <a:noFill/>
          <a:ln w="9525">
            <a:noFill/>
            <a:miter lim="800000"/>
            <a:headEnd/>
            <a:tailEnd/>
          </a:ln>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9" name="Picture 5"/>
          <p:cNvPicPr>
            <a:picLocks noChangeAspect="1" noChangeArrowheads="1"/>
          </p:cNvPicPr>
          <p:nvPr/>
        </p:nvPicPr>
        <p:blipFill>
          <a:blip r:embed="rId2" cstate="print"/>
          <a:srcRect/>
          <a:stretch>
            <a:fillRect/>
          </a:stretch>
        </p:blipFill>
        <p:spPr bwMode="auto">
          <a:xfrm>
            <a:off x="1331639" y="1340768"/>
            <a:ext cx="6336705" cy="4176464"/>
          </a:xfrm>
          <a:prstGeom prst="rect">
            <a:avLst/>
          </a:prstGeom>
          <a:noFill/>
          <a:ln w="12700">
            <a:solidFill>
              <a:schemeClr val="tx1"/>
            </a:solidFill>
            <a:miter lim="800000"/>
            <a:headEnd/>
            <a:tailEnd/>
          </a:ln>
        </p:spPr>
      </p:pic>
      <p:sp>
        <p:nvSpPr>
          <p:cNvPr id="5" name="Rounded Rectangle 4"/>
          <p:cNvSpPr/>
          <p:nvPr/>
        </p:nvSpPr>
        <p:spPr>
          <a:xfrm>
            <a:off x="1403648"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 Anatomy of Normal Female Breast</a:t>
            </a:r>
          </a:p>
        </p:txBody>
      </p:sp>
      <p:sp>
        <p:nvSpPr>
          <p:cNvPr id="6" name="TextBox 5"/>
          <p:cNvSpPr txBox="1"/>
          <p:nvPr/>
        </p:nvSpPr>
        <p:spPr>
          <a:xfrm>
            <a:off x="683568" y="5589240"/>
            <a:ext cx="7416824" cy="923330"/>
          </a:xfrm>
          <a:prstGeom prst="rect">
            <a:avLst/>
          </a:prstGeom>
          <a:noFill/>
        </p:spPr>
        <p:txBody>
          <a:bodyPr wrap="square" rtlCol="0">
            <a:spAutoFit/>
          </a:bodyPr>
          <a:lstStyle/>
          <a:p>
            <a:pPr algn="ctr"/>
            <a:r>
              <a:rPr lang="en-US" b="1" i="1" u="sng" dirty="0"/>
              <a:t>From inside outwards </a:t>
            </a:r>
            <a:r>
              <a:rPr lang="en-US" b="1" i="1" dirty="0"/>
              <a:t>: Pectoralis muscles, Adipose tissue , Lobules containing alveoli (acini), Lactiferous ducts, Lactiferous sinus,  Nipple , Skin covering the breast with dark colored Areola around the nipple.</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1403648" y="1268760"/>
          <a:ext cx="5976664" cy="4370040"/>
        </p:xfrm>
        <a:graphic>
          <a:graphicData uri="http://schemas.openxmlformats.org/presentationml/2006/ole">
            <mc:AlternateContent xmlns:mc="http://schemas.openxmlformats.org/markup-compatibility/2006">
              <mc:Choice xmlns:v="urn:schemas-microsoft-com:vml" Requires="v">
                <p:oleObj spid="_x0000_s1025" name="Bitmap Image" r:id="rId4" imgW="3638095" imgH="3552381" progId="PBrush">
                  <p:embed/>
                </p:oleObj>
              </mc:Choice>
              <mc:Fallback>
                <p:oleObj name="Bitmap Image" r:id="rId4" imgW="3638095" imgH="3552381" progId="PBrush">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268760"/>
                        <a:ext cx="5976664" cy="437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ounded Rectangle 3"/>
          <p:cNvSpPr/>
          <p:nvPr/>
        </p:nvSpPr>
        <p:spPr>
          <a:xfrm>
            <a:off x="2012032" y="404664"/>
            <a:ext cx="4648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Breast Lobe</a:t>
            </a:r>
          </a:p>
        </p:txBody>
      </p:sp>
      <p:sp>
        <p:nvSpPr>
          <p:cNvPr id="5" name="Rectangle 4"/>
          <p:cNvSpPr/>
          <p:nvPr/>
        </p:nvSpPr>
        <p:spPr>
          <a:xfrm>
            <a:off x="1143000" y="5906869"/>
            <a:ext cx="6477000" cy="646331"/>
          </a:xfrm>
          <a:prstGeom prst="rect">
            <a:avLst/>
          </a:prstGeom>
        </p:spPr>
        <p:txBody>
          <a:bodyPr wrap="square">
            <a:spAutoFit/>
          </a:bodyPr>
          <a:lstStyle/>
          <a:p>
            <a:pPr algn="ctr"/>
            <a:r>
              <a:rPr lang="en-US" b="1" i="1" dirty="0"/>
              <a:t>There are an average of about 10 LOBES per breast. The suspensory ligament separates lobes.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cstate="print"/>
          <a:srcRect/>
          <a:stretch>
            <a:fillRect/>
          </a:stretch>
        </p:blipFill>
        <p:spPr bwMode="auto">
          <a:xfrm>
            <a:off x="1187624" y="1219200"/>
            <a:ext cx="6408712" cy="4114800"/>
          </a:xfrm>
          <a:prstGeom prst="rect">
            <a:avLst/>
          </a:prstGeom>
          <a:noFill/>
          <a:ln w="12700">
            <a:solidFill>
              <a:schemeClr val="tx1"/>
            </a:solidFill>
            <a:miter lim="800000"/>
            <a:headEnd/>
            <a:tailEnd/>
          </a:ln>
        </p:spPr>
      </p:pic>
      <p:sp>
        <p:nvSpPr>
          <p:cNvPr id="4" name="Rounded Rectangle 3"/>
          <p:cNvSpPr/>
          <p:nvPr/>
        </p:nvSpPr>
        <p:spPr>
          <a:xfrm>
            <a:off x="1259632"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Histology of Breast</a:t>
            </a:r>
            <a:r>
              <a:rPr lang="en-US" sz="2400" b="1" i="1" dirty="0">
                <a:effectLst>
                  <a:outerShdw blurRad="38100" dist="38100" dir="2700000" algn="tl">
                    <a:srgbClr val="000000">
                      <a:alpha val="43137"/>
                    </a:srgbClr>
                  </a:outerShdw>
                </a:effectLst>
              </a:rPr>
              <a:t>– LPF   </a:t>
            </a:r>
          </a:p>
        </p:txBody>
      </p:sp>
      <p:sp>
        <p:nvSpPr>
          <p:cNvPr id="7" name="Rectangle 6"/>
          <p:cNvSpPr/>
          <p:nvPr/>
        </p:nvSpPr>
        <p:spPr>
          <a:xfrm>
            <a:off x="838200" y="5380672"/>
            <a:ext cx="6934200" cy="1200329"/>
          </a:xfrm>
          <a:prstGeom prst="rect">
            <a:avLst/>
          </a:prstGeom>
        </p:spPr>
        <p:txBody>
          <a:bodyPr wrap="square">
            <a:spAutoFit/>
          </a:bodyPr>
          <a:lstStyle/>
          <a:p>
            <a:pPr algn="ctr"/>
            <a:r>
              <a:rPr lang="en-US" b="1" i="1" dirty="0"/>
              <a:t>Normal histology of breast tissue consists of the lobules. Within the lobules are small acini. Lobules are connected to </a:t>
            </a:r>
            <a:r>
              <a:rPr lang="en-US" b="1" i="1" dirty="0" err="1"/>
              <a:t>intralobular</a:t>
            </a:r>
            <a:r>
              <a:rPr lang="en-US" b="1" i="1" dirty="0"/>
              <a:t> </a:t>
            </a:r>
            <a:r>
              <a:rPr lang="en-US" b="1" i="1" dirty="0" err="1"/>
              <a:t>ductules</a:t>
            </a:r>
            <a:r>
              <a:rPr lang="en-US" b="1" i="1" dirty="0"/>
              <a:t> and interlobular ducts. Lobules are surrounded by loose connective tissue sensitive to sex hormones.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1475656" y="1066800"/>
          <a:ext cx="6296744" cy="4436342"/>
        </p:xfrm>
        <a:graphic>
          <a:graphicData uri="http://schemas.openxmlformats.org/presentationml/2006/ole">
            <mc:AlternateContent xmlns:mc="http://schemas.openxmlformats.org/markup-compatibility/2006">
              <mc:Choice xmlns:v="urn:schemas-microsoft-com:vml" Requires="v">
                <p:oleObj spid="_x0000_s2049" name="Bitmap Image" r:id="rId4" imgW="6800000" imgH="4304762" progId="PBrush">
                  <p:embed/>
                </p:oleObj>
              </mc:Choice>
              <mc:Fallback>
                <p:oleObj name="Bitmap Image" r:id="rId4" imgW="6800000" imgH="4304762" progId="PBrush">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066800"/>
                        <a:ext cx="6296744" cy="443634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7"/>
          <p:cNvPicPr>
            <a:picLocks noChangeAspect="1" noChangeArrowheads="1"/>
          </p:cNvPicPr>
          <p:nvPr/>
        </p:nvPicPr>
        <p:blipFill>
          <a:blip r:embed="rId6" cstate="print"/>
          <a:srcRect/>
          <a:stretch>
            <a:fillRect/>
          </a:stretch>
        </p:blipFill>
        <p:spPr bwMode="auto">
          <a:xfrm>
            <a:off x="6400801" y="1772816"/>
            <a:ext cx="2115442" cy="1800200"/>
          </a:xfrm>
          <a:prstGeom prst="rect">
            <a:avLst/>
          </a:prstGeom>
          <a:noFill/>
          <a:ln w="38100">
            <a:solidFill>
              <a:schemeClr val="tx1"/>
            </a:solidFill>
            <a:miter lim="800000"/>
            <a:headEnd/>
            <a:tailEnd/>
          </a:ln>
        </p:spPr>
      </p:pic>
      <p:sp>
        <p:nvSpPr>
          <p:cNvPr id="4" name="Rounded Rectangle 3"/>
          <p:cNvSpPr/>
          <p:nvPr/>
        </p:nvSpPr>
        <p:spPr>
          <a:xfrm>
            <a:off x="1371600"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BREAST ACINUS – HPF Microscopy  </a:t>
            </a:r>
          </a:p>
        </p:txBody>
      </p:sp>
      <p:sp>
        <p:nvSpPr>
          <p:cNvPr id="5" name="Rectangle 4"/>
          <p:cNvSpPr/>
          <p:nvPr/>
        </p:nvSpPr>
        <p:spPr>
          <a:xfrm>
            <a:off x="1013792" y="5589240"/>
            <a:ext cx="7086600" cy="923330"/>
          </a:xfrm>
          <a:prstGeom prst="rect">
            <a:avLst/>
          </a:prstGeom>
        </p:spPr>
        <p:txBody>
          <a:bodyPr wrap="square">
            <a:spAutoFit/>
          </a:bodyPr>
          <a:lstStyle/>
          <a:p>
            <a:pPr algn="ctr"/>
            <a:r>
              <a:rPr lang="en-US" b="1" i="1" dirty="0"/>
              <a:t>Each lobule contains several acini.  Acini are also known as alveoli similar to pulmonary alveoli but the difference here it is secretory but in the lungs it is respiratory.</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5029200"/>
            <a:ext cx="4748064" cy="1284762"/>
          </a:xfrm>
        </p:spPr>
        <p:txBody>
          <a:bodyPr>
            <a:noAutofit/>
          </a:bodyPr>
          <a:lstStyle/>
          <a:p>
            <a:pPr algn="l"/>
            <a:r>
              <a:rPr lang="en-US" sz="4000" b="1" i="1" dirty="0">
                <a:solidFill>
                  <a:srgbClr val="800000"/>
                </a:solidFill>
                <a:effectLst>
                  <a:outerShdw blurRad="38100" dist="38100" dir="2700000" algn="tl">
                    <a:srgbClr val="000000">
                      <a:alpha val="43137"/>
                    </a:srgbClr>
                  </a:outerShdw>
                </a:effectLst>
              </a:rPr>
              <a:t>GROSS AND HISTOPATHOLOGY</a:t>
            </a: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6" name="TextBox 5"/>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276600"/>
            <a:ext cx="6400800" cy="1152532"/>
          </a:xfrm>
        </p:spPr>
        <p:txBody>
          <a:bodyPr>
            <a:noAutofit/>
          </a:bodyPr>
          <a:lstStyle/>
          <a:p>
            <a:pPr algn="ctr" fontAlgn="auto">
              <a:spcAft>
                <a:spcPts val="0"/>
              </a:spcAft>
              <a:defRPr/>
            </a:pPr>
            <a:r>
              <a:rPr lang="en-US" sz="5400" b="1" i="1" dirty="0" err="1">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Fibroadenoma</a:t>
            </a:r>
            <a:r>
              <a:rPr lang="en-US" sz="54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a:t>
            </a: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6978" name="Picture 2" descr="http://www.webpathology.com/slides/slides/Breast_Benign_Fibroadenoma.jpg"/>
          <p:cNvPicPr>
            <a:picLocks noChangeAspect="1" noChangeArrowheads="1"/>
          </p:cNvPicPr>
          <p:nvPr/>
        </p:nvPicPr>
        <p:blipFill>
          <a:blip r:embed="rId3" cstate="print"/>
          <a:srcRect/>
          <a:stretch>
            <a:fillRect/>
          </a:stretch>
        </p:blipFill>
        <p:spPr bwMode="auto">
          <a:xfrm>
            <a:off x="4343400" y="1828800"/>
            <a:ext cx="4177457" cy="3276600"/>
          </a:xfrm>
          <a:prstGeom prst="rect">
            <a:avLst/>
          </a:prstGeom>
          <a:noFill/>
        </p:spPr>
      </p:pic>
      <p:sp>
        <p:nvSpPr>
          <p:cNvPr id="5" name="Rectangle 4"/>
          <p:cNvSpPr/>
          <p:nvPr/>
        </p:nvSpPr>
        <p:spPr>
          <a:xfrm>
            <a:off x="4191000" y="5181600"/>
            <a:ext cx="4038600" cy="1200329"/>
          </a:xfrm>
          <a:prstGeom prst="rect">
            <a:avLst/>
          </a:prstGeom>
        </p:spPr>
        <p:txBody>
          <a:bodyPr wrap="square">
            <a:spAutoFit/>
          </a:bodyPr>
          <a:lstStyle/>
          <a:p>
            <a:pPr algn="ctr"/>
            <a:r>
              <a:rPr lang="en-US" b="1" i="1" dirty="0"/>
              <a:t> Well circumscribed and bulging white mass .The cut surface  is lobulated with  slit-like spaces   </a:t>
            </a:r>
          </a:p>
          <a:p>
            <a:pPr algn="ctr"/>
            <a:endParaRPr lang="en-US" b="1" i="1" dirty="0"/>
          </a:p>
        </p:txBody>
      </p:sp>
      <p:sp>
        <p:nvSpPr>
          <p:cNvPr id="52227" name="Rectangle 3"/>
          <p:cNvSpPr>
            <a:spLocks noChangeArrowheads="1"/>
          </p:cNvSpPr>
          <p:nvPr/>
        </p:nvSpPr>
        <p:spPr bwMode="auto">
          <a:xfrm>
            <a:off x="0" y="5181600"/>
            <a:ext cx="4191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effectLst/>
                <a:cs typeface="Arial" pitchFamily="34" charset="0"/>
              </a:rPr>
              <a:t>Multiple fibroadenomas with smooth, circumscribed borders </a:t>
            </a:r>
          </a:p>
        </p:txBody>
      </p:sp>
      <p:sp>
        <p:nvSpPr>
          <p:cNvPr id="7" name="Rectangle 6"/>
          <p:cNvSpPr/>
          <p:nvPr/>
        </p:nvSpPr>
        <p:spPr>
          <a:xfrm>
            <a:off x="914400" y="838200"/>
            <a:ext cx="7239000" cy="707886"/>
          </a:xfrm>
          <a:prstGeom prst="rect">
            <a:avLst/>
          </a:prstGeom>
        </p:spPr>
        <p:txBody>
          <a:bodyPr wrap="square">
            <a:spAutoFit/>
          </a:bodyPr>
          <a:lstStyle/>
          <a:p>
            <a:pPr algn="ctr"/>
            <a:r>
              <a:rPr lang="en-US" sz="2000" b="1" i="1" dirty="0">
                <a:solidFill>
                  <a:prstClr val="black"/>
                </a:solidFill>
              </a:rPr>
              <a:t>Fibroadenoma of the breast has a benign behavior with good prognosis </a:t>
            </a:r>
            <a:endParaRPr lang="en-US" sz="2000" b="1" i="1" dirty="0"/>
          </a:p>
        </p:txBody>
      </p:sp>
      <p:sp>
        <p:nvSpPr>
          <p:cNvPr id="8" name="Rounded Rectangle 7"/>
          <p:cNvSpPr/>
          <p:nvPr/>
        </p:nvSpPr>
        <p:spPr>
          <a:xfrm>
            <a:off x="1524000" y="228600"/>
            <a:ext cx="617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Fibroadenoma of  the Breast - Gross</a:t>
            </a:r>
          </a:p>
        </p:txBody>
      </p:sp>
      <p:pic>
        <p:nvPicPr>
          <p:cNvPr id="295938" name="Picture 2" descr="http://www.webpathology.com/slides/thumbnails/Breast_Fibroadenoma1_GrossTN.jpg">
            <a:hlinkClick r:id="rId4"/>
          </p:cNvPr>
          <p:cNvPicPr>
            <a:picLocks noChangeAspect="1" noChangeArrowheads="1"/>
          </p:cNvPicPr>
          <p:nvPr/>
        </p:nvPicPr>
        <p:blipFill>
          <a:blip r:embed="rId5" cstate="print"/>
          <a:srcRect/>
          <a:stretch>
            <a:fillRect/>
          </a:stretch>
        </p:blipFill>
        <p:spPr bwMode="auto">
          <a:xfrm>
            <a:off x="251520" y="1844824"/>
            <a:ext cx="4021719" cy="3312368"/>
          </a:xfrm>
          <a:prstGeom prst="rect">
            <a:avLst/>
          </a:prstGeom>
          <a:noFill/>
        </p:spPr>
      </p:pic>
      <p:sp>
        <p:nvSpPr>
          <p:cNvPr id="12" name="TextBox 11"/>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3" name="TextBox 12"/>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48272" y="4648200"/>
            <a:ext cx="7295728" cy="978768"/>
          </a:xfrm>
        </p:spPr>
        <p:txBody>
          <a:bodyPr>
            <a:noAutofit/>
          </a:bodyPr>
          <a:lstStyle/>
          <a:p>
            <a:pPr algn="ctr"/>
            <a:r>
              <a:rPr lang="en-US" sz="3600" b="1" i="1" dirty="0">
                <a:effectLst>
                  <a:outerShdw blurRad="38100" dist="38100" dir="2700000" algn="tl">
                    <a:srgbClr val="000000">
                      <a:alpha val="43137"/>
                    </a:srgbClr>
                  </a:outerShdw>
                </a:effectLst>
              </a:rPr>
              <a:t>Normal Anatomy and Histology </a:t>
            </a:r>
          </a:p>
          <a:p>
            <a:pPr algn="ctr"/>
            <a:r>
              <a:rPr lang="en-US" sz="3600" b="1" i="1" dirty="0">
                <a:effectLst>
                  <a:outerShdw blurRad="38100" dist="38100" dir="2700000" algn="tl">
                    <a:srgbClr val="000000">
                      <a:alpha val="43137"/>
                    </a:srgbClr>
                  </a:outerShdw>
                </a:effectLst>
              </a:rPr>
              <a:t> </a:t>
            </a:r>
          </a:p>
        </p:txBody>
      </p:sp>
      <p:sp>
        <p:nvSpPr>
          <p:cNvPr id="4" name="Rounded Rectangle 3"/>
          <p:cNvSpPr/>
          <p:nvPr/>
        </p:nvSpPr>
        <p:spPr>
          <a:xfrm>
            <a:off x="3124200" y="2882280"/>
            <a:ext cx="4248472" cy="108012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PROSTATE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20000"/>
          </a:blip>
          <a:srcRect/>
          <a:stretch>
            <a:fillRect/>
          </a:stretch>
        </p:blipFill>
        <p:spPr>
          <a:xfrm>
            <a:off x="1143000" y="1066800"/>
            <a:ext cx="6705600" cy="4343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2954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Fibroadenoma  of the Breast- LPF</a:t>
            </a:r>
          </a:p>
        </p:txBody>
      </p:sp>
      <p:sp>
        <p:nvSpPr>
          <p:cNvPr id="7" name="Rectangle 6"/>
          <p:cNvSpPr/>
          <p:nvPr/>
        </p:nvSpPr>
        <p:spPr>
          <a:xfrm>
            <a:off x="914400" y="5638800"/>
            <a:ext cx="7086600" cy="923330"/>
          </a:xfrm>
          <a:prstGeom prst="rect">
            <a:avLst/>
          </a:prstGeom>
        </p:spPr>
        <p:txBody>
          <a:bodyPr wrap="square">
            <a:spAutoFit/>
          </a:bodyPr>
          <a:lstStyle/>
          <a:p>
            <a:pPr algn="ctr" fontAlgn="auto">
              <a:spcBef>
                <a:spcPts val="0"/>
              </a:spcBef>
              <a:spcAft>
                <a:spcPts val="0"/>
              </a:spcAft>
              <a:defRPr/>
            </a:pPr>
            <a:r>
              <a:rPr lang="en-US" b="1" i="1" dirty="0"/>
              <a:t>A tumour shows proliferation of both glandular tissue and fibrous tissue with intracanalicular and pericanalicular fibrous and ductular tissue growth pattern .</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1143000" y="990600"/>
            <a:ext cx="6705600" cy="42148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83568" y="5304472"/>
            <a:ext cx="7162800" cy="1477328"/>
          </a:xfrm>
          <a:prstGeom prst="rect">
            <a:avLst/>
          </a:prstGeom>
        </p:spPr>
        <p:txBody>
          <a:bodyPr wrap="square">
            <a:spAutoFit/>
          </a:bodyPr>
          <a:lstStyle/>
          <a:p>
            <a:pPr marL="627063" indent="-627063" algn="ctr" fontAlgn="auto">
              <a:spcBef>
                <a:spcPts val="0"/>
              </a:spcBef>
              <a:spcAft>
                <a:spcPts val="0"/>
              </a:spcAft>
              <a:defRPr/>
            </a:pPr>
            <a:r>
              <a:rPr lang="en-US" b="1" i="1" dirty="0"/>
              <a:t>        Proliferation fibrous tissue is invaginating the ducts causing elongation, compression and distortion of the ducts which have slit-like lumen (intracanalicular).</a:t>
            </a:r>
          </a:p>
          <a:p>
            <a:pPr marL="627063" indent="-627063" algn="ctr" fontAlgn="auto">
              <a:spcBef>
                <a:spcPts val="0"/>
              </a:spcBef>
              <a:spcAft>
                <a:spcPts val="0"/>
              </a:spcAft>
              <a:defRPr/>
            </a:pPr>
            <a:r>
              <a:rPr lang="en-US" b="1" i="1" dirty="0"/>
              <a:t> 	At places fibrous tissue is arranged around the ducts (pericanalicular) and does not invaginate</a:t>
            </a:r>
          </a:p>
        </p:txBody>
      </p:sp>
      <p:sp>
        <p:nvSpPr>
          <p:cNvPr id="6" name="Rounded Rectangle 5"/>
          <p:cNvSpPr/>
          <p:nvPr/>
        </p:nvSpPr>
        <p:spPr>
          <a:xfrm>
            <a:off x="12192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Fibroadenoma  of the Breast- HPF</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1331640" y="5209401"/>
            <a:ext cx="662473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i="1" dirty="0"/>
              <a:t>Pericanalicular </a:t>
            </a:r>
            <a:r>
              <a:rPr kumimoji="0" lang="en-US" sz="1800" b="1" i="1" u="none" strike="noStrike" cap="none" normalizeH="0" baseline="0" dirty="0">
                <a:ln>
                  <a:noFill/>
                </a:ln>
                <a:effectLst/>
                <a:cs typeface="Arial" pitchFamily="34" charset="0"/>
              </a:rPr>
              <a:t>Fibroadenoma: in</a:t>
            </a:r>
            <a:r>
              <a:rPr lang="en-US" b="1" i="1" dirty="0"/>
              <a:t> histologic pattern, the glands maintain their round or oval profiles. There is no prognostic or clinical significance attached to the pericanalicular and intracanalicular patterns. Both may be seen within the same lesion</a:t>
            </a:r>
            <a:endParaRPr kumimoji="0" lang="en-US" sz="1800" b="1" i="1" u="none" strike="noStrike" cap="none" normalizeH="0" baseline="0" dirty="0">
              <a:ln>
                <a:noFill/>
              </a:ln>
              <a:effectLst/>
              <a:cs typeface="Arial" pitchFamily="34" charset="0"/>
            </a:endParaRPr>
          </a:p>
        </p:txBody>
      </p:sp>
      <p:sp>
        <p:nvSpPr>
          <p:cNvPr id="5" name="Rounded Rectangle 4"/>
          <p:cNvSpPr/>
          <p:nvPr/>
        </p:nvSpPr>
        <p:spPr>
          <a:xfrm>
            <a:off x="1259632" y="304800"/>
            <a:ext cx="676875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Pericanalicular Fibroadenoma of Breast</a:t>
            </a:r>
          </a:p>
        </p:txBody>
      </p:sp>
      <p:pic>
        <p:nvPicPr>
          <p:cNvPr id="289794" name="Picture 2" descr="http://www.webpathology.com/slides/slides/Breast_Benign_GiantFibroadenoma1.jpg"/>
          <p:cNvPicPr>
            <a:picLocks noChangeAspect="1" noChangeArrowheads="1"/>
          </p:cNvPicPr>
          <p:nvPr/>
        </p:nvPicPr>
        <p:blipFill>
          <a:blip r:embed="rId2" cstate="print"/>
          <a:srcRect/>
          <a:stretch>
            <a:fillRect/>
          </a:stretch>
        </p:blipFill>
        <p:spPr bwMode="auto">
          <a:xfrm>
            <a:off x="1477094" y="1052736"/>
            <a:ext cx="6191250" cy="4144144"/>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0"/>
            <a:ext cx="5638800" cy="2167880"/>
          </a:xfrm>
        </p:spPr>
        <p:txBody>
          <a:bodyPr>
            <a:noAutofit/>
          </a:bodyPr>
          <a:lstStyle/>
          <a:p>
            <a:pPr algn="ctr" fontAlgn="auto">
              <a:spcAft>
                <a:spcPts val="0"/>
              </a:spcAft>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Carcinoma of the breast  </a:t>
            </a: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7042" name="Picture 2" descr="http://upload.wikimedia.org/wikipedia/commons/thumb/9/94/Breast_cancer.jpg/220px-Breast_cancer.jpg">
            <a:hlinkClick r:id="rId2"/>
          </p:cNvPr>
          <p:cNvPicPr>
            <a:picLocks noChangeAspect="1" noChangeArrowheads="1"/>
          </p:cNvPicPr>
          <p:nvPr/>
        </p:nvPicPr>
        <p:blipFill>
          <a:blip r:embed="rId3" cstate="print"/>
          <a:srcRect/>
          <a:stretch>
            <a:fillRect/>
          </a:stretch>
        </p:blipFill>
        <p:spPr bwMode="auto">
          <a:xfrm>
            <a:off x="2209800" y="1243596"/>
            <a:ext cx="4516266" cy="3861804"/>
          </a:xfrm>
          <a:prstGeom prst="rect">
            <a:avLst/>
          </a:prstGeom>
          <a:noFill/>
          <a:ln w="12700">
            <a:solidFill>
              <a:schemeClr val="tx1"/>
            </a:solidFill>
          </a:ln>
        </p:spPr>
      </p:pic>
      <p:sp>
        <p:nvSpPr>
          <p:cNvPr id="3" name="Rectangle 2"/>
          <p:cNvSpPr/>
          <p:nvPr/>
        </p:nvSpPr>
        <p:spPr>
          <a:xfrm>
            <a:off x="2286000" y="5401270"/>
            <a:ext cx="4343400" cy="646331"/>
          </a:xfrm>
          <a:prstGeom prst="rect">
            <a:avLst/>
          </a:prstGeom>
        </p:spPr>
        <p:txBody>
          <a:bodyPr wrap="square">
            <a:spAutoFit/>
          </a:bodyPr>
          <a:lstStyle/>
          <a:p>
            <a:pPr marL="285750" indent="-285750">
              <a:buFont typeface="Arial" panose="020B0604020202020204" pitchFamily="34" charset="0"/>
              <a:buChar char="•"/>
            </a:pPr>
            <a:r>
              <a:rPr lang="en-US" b="1" i="1" dirty="0"/>
              <a:t>Inverted nipple.</a:t>
            </a:r>
          </a:p>
          <a:p>
            <a:pPr marL="285750" indent="-285750">
              <a:buFont typeface="Arial" panose="020B0604020202020204" pitchFamily="34" charset="0"/>
              <a:buChar char="•"/>
            </a:pPr>
            <a:r>
              <a:rPr lang="en-US" b="1" i="1" dirty="0"/>
              <a:t>Skin dimpling or retraction.</a:t>
            </a:r>
          </a:p>
        </p:txBody>
      </p:sp>
      <p:sp>
        <p:nvSpPr>
          <p:cNvPr id="5" name="Rounded Rectangle 4"/>
          <p:cNvSpPr/>
          <p:nvPr/>
        </p:nvSpPr>
        <p:spPr>
          <a:xfrm>
            <a:off x="1828800" y="457200"/>
            <a:ext cx="5257800" cy="5334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Breast Cancer – Clinical Signs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3" cstate="print"/>
          <a:srcRect/>
          <a:stretch>
            <a:fillRect/>
          </a:stretch>
        </p:blipFill>
        <p:spPr bwMode="auto">
          <a:xfrm>
            <a:off x="1524000" y="1143000"/>
            <a:ext cx="5943600" cy="4381335"/>
          </a:xfrm>
          <a:prstGeom prst="rect">
            <a:avLst/>
          </a:prstGeom>
          <a:noFill/>
          <a:ln w="12700">
            <a:solidFill>
              <a:schemeClr val="tx1"/>
            </a:solidFill>
          </a:ln>
        </p:spPr>
      </p:pic>
      <p:sp>
        <p:nvSpPr>
          <p:cNvPr id="3" name="Rectangle 2"/>
          <p:cNvSpPr/>
          <p:nvPr/>
        </p:nvSpPr>
        <p:spPr>
          <a:xfrm>
            <a:off x="1524000" y="5791200"/>
            <a:ext cx="5950024" cy="646331"/>
          </a:xfrm>
          <a:prstGeom prst="rect">
            <a:avLst/>
          </a:prstGeom>
        </p:spPr>
        <p:txBody>
          <a:bodyPr wrap="square">
            <a:spAutoFit/>
          </a:bodyPr>
          <a:lstStyle/>
          <a:p>
            <a:pPr algn="ctr"/>
            <a:r>
              <a:rPr lang="en-US" b="1" i="1" dirty="0"/>
              <a:t>Ill-defined pale and firm nodule with overlying retracted nipple and surrounding skin .</a:t>
            </a:r>
          </a:p>
        </p:txBody>
      </p:sp>
      <p:sp>
        <p:nvSpPr>
          <p:cNvPr id="4" name="Rounded Rectangle 3"/>
          <p:cNvSpPr/>
          <p:nvPr/>
        </p:nvSpPr>
        <p:spPr>
          <a:xfrm>
            <a:off x="1828800" y="457200"/>
            <a:ext cx="52578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Breast Cancer – Gross Biopsy</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a:xfrm>
            <a:off x="990600" y="1143000"/>
            <a:ext cx="6934200" cy="421540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990600" y="457200"/>
            <a:ext cx="69342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effectLst>
                  <a:outerShdw blurRad="38100" dist="38100" dir="2700000" algn="tl">
                    <a:srgbClr val="000000">
                      <a:alpha val="43137"/>
                    </a:srgbClr>
                  </a:outerShdw>
                </a:effectLst>
              </a:rPr>
              <a:t>Intraductal</a:t>
            </a:r>
            <a:r>
              <a:rPr lang="en-US" sz="2400" b="1" i="1" dirty="0">
                <a:effectLst>
                  <a:outerShdw blurRad="38100" dist="38100" dir="2700000" algn="tl">
                    <a:srgbClr val="000000">
                      <a:alpha val="43137"/>
                    </a:srgbClr>
                  </a:outerShdw>
                </a:effectLst>
              </a:rPr>
              <a:t> (In-situ) Carcinoma of the Breast- LPF  </a:t>
            </a:r>
          </a:p>
        </p:txBody>
      </p:sp>
      <p:sp>
        <p:nvSpPr>
          <p:cNvPr id="8" name="Rectangle 7"/>
          <p:cNvSpPr/>
          <p:nvPr/>
        </p:nvSpPr>
        <p:spPr>
          <a:xfrm>
            <a:off x="914400" y="5477470"/>
            <a:ext cx="6781800" cy="923330"/>
          </a:xfrm>
          <a:prstGeom prst="rect">
            <a:avLst/>
          </a:prstGeom>
        </p:spPr>
        <p:txBody>
          <a:bodyPr wrap="square">
            <a:spAutoFit/>
          </a:bodyPr>
          <a:lstStyle/>
          <a:p>
            <a:pPr algn="ctr"/>
            <a:r>
              <a:rPr lang="en-US" b="1" i="1" dirty="0"/>
              <a:t>Cells are forming imperfect acini and shows a cribriform pattern. Small groups of cells in the center of many ducts are necrotic. </a:t>
            </a:r>
            <a:r>
              <a:rPr lang="en-US" b="1" i="1" u="sng" dirty="0"/>
              <a:t>No</a:t>
            </a:r>
            <a:r>
              <a:rPr lang="en-US" b="1" i="1" dirty="0"/>
              <a:t> invasion of basement membrane of the ducts.</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1115616" y="1143000"/>
            <a:ext cx="6696744" cy="41523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990600" y="381000"/>
            <a:ext cx="6965776"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Intraductal </a:t>
            </a:r>
            <a:r>
              <a:rPr lang="en-US" sz="2400" b="1" i="1">
                <a:effectLst>
                  <a:outerShdw blurRad="38100" dist="38100" dir="2700000" algn="tl">
                    <a:srgbClr val="000000">
                      <a:alpha val="43137"/>
                    </a:srgbClr>
                  </a:outerShdw>
                </a:effectLst>
              </a:rPr>
              <a:t>Carcinoma (In-situ) of </a:t>
            </a:r>
            <a:r>
              <a:rPr lang="en-US" sz="2400" b="1" i="1" dirty="0">
                <a:effectLst>
                  <a:outerShdw blurRad="38100" dist="38100" dir="2700000" algn="tl">
                    <a:srgbClr val="000000">
                      <a:alpha val="43137"/>
                    </a:srgbClr>
                  </a:outerShdw>
                </a:effectLst>
              </a:rPr>
              <a:t>the Breast- HPF  </a:t>
            </a:r>
          </a:p>
        </p:txBody>
      </p:sp>
      <p:sp>
        <p:nvSpPr>
          <p:cNvPr id="7" name="Rectangle 6"/>
          <p:cNvSpPr/>
          <p:nvPr/>
        </p:nvSpPr>
        <p:spPr>
          <a:xfrm>
            <a:off x="76200" y="5562600"/>
            <a:ext cx="7696200" cy="923330"/>
          </a:xfrm>
          <a:prstGeom prst="rect">
            <a:avLst/>
          </a:prstGeom>
        </p:spPr>
        <p:txBody>
          <a:bodyPr wrap="square">
            <a:spAutoFit/>
          </a:bodyPr>
          <a:lstStyle/>
          <a:p>
            <a:pPr algn="ctr"/>
            <a:r>
              <a:rPr lang="en-US" b="1" i="1" dirty="0"/>
              <a:t>The basement membrane is intact and clear and there is Central (“</a:t>
            </a:r>
            <a:r>
              <a:rPr lang="en-US" b="1" i="1" dirty="0" err="1"/>
              <a:t>comedo</a:t>
            </a:r>
            <a:r>
              <a:rPr lang="en-US" b="1" i="1"/>
              <a:t>”) necrosis.  </a:t>
            </a:r>
            <a:r>
              <a:rPr lang="en-US" b="1" i="1" dirty="0"/>
              <a:t>Large ducts are distended by neoplastic/atypical ductal epithelial cells which are pleomorphic with large  hyperchromatic nuclei and mitosis. </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67000"/>
            <a:ext cx="5715000" cy="2133600"/>
          </a:xfrm>
        </p:spPr>
        <p:txBody>
          <a:bodyPr>
            <a:noAutofit/>
          </a:bodyPr>
          <a:lstStyle/>
          <a:p>
            <a:pPr algn="ctr" fontAlgn="auto">
              <a:spcAft>
                <a:spcPts val="0"/>
              </a:spcAft>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Invasive </a:t>
            </a:r>
            <a:r>
              <a:rPr lang="en-US" sz="4800" b="1" i="1" dirty="0" err="1">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Ductal</a:t>
            </a: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Carcinoma of the Breast</a:t>
            </a: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426840"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p>
        </p:txBody>
      </p:sp>
      <p:pic>
        <p:nvPicPr>
          <p:cNvPr id="4" name="Picture 2" descr="http://www.webpathology.com/slides/slides/Breast_DuctalCA_Gross1.jpg"/>
          <p:cNvPicPr>
            <a:picLocks noChangeAspect="1" noChangeArrowheads="1"/>
          </p:cNvPicPr>
          <p:nvPr/>
        </p:nvPicPr>
        <p:blipFill>
          <a:blip r:embed="rId2" cstate="print"/>
          <a:srcRect/>
          <a:stretch>
            <a:fillRect/>
          </a:stretch>
        </p:blipFill>
        <p:spPr bwMode="auto">
          <a:xfrm>
            <a:off x="1333078" y="1124744"/>
            <a:ext cx="6335266" cy="3888432"/>
          </a:xfrm>
          <a:prstGeom prst="rect">
            <a:avLst/>
          </a:prstGeom>
          <a:noFill/>
          <a:ln w="12700">
            <a:solidFill>
              <a:schemeClr val="tx1"/>
            </a:solidFill>
          </a:ln>
        </p:spPr>
      </p:pic>
      <p:sp>
        <p:nvSpPr>
          <p:cNvPr id="5" name="Rectangle 4"/>
          <p:cNvSpPr/>
          <p:nvPr/>
        </p:nvSpPr>
        <p:spPr>
          <a:xfrm>
            <a:off x="1259632" y="5253007"/>
            <a:ext cx="6480720" cy="1200329"/>
          </a:xfrm>
          <a:prstGeom prst="rect">
            <a:avLst/>
          </a:prstGeom>
        </p:spPr>
        <p:txBody>
          <a:bodyPr wrap="square">
            <a:spAutoFit/>
          </a:bodyPr>
          <a:lstStyle/>
          <a:p>
            <a:pPr algn="ctr"/>
            <a:r>
              <a:rPr lang="en-US" b="1" i="1" dirty="0"/>
              <a:t>In a typical invasive ductal carcinoma, the tumor is firm and poorly circumscribed with a yellowish gray cut surface. It cuts with a gritty sensation. It may show strands radiating into the surrounding fat. </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cstate="print"/>
          <a:srcRect/>
          <a:stretch>
            <a:fillRect/>
          </a:stretch>
        </p:blipFill>
        <p:spPr bwMode="auto">
          <a:xfrm>
            <a:off x="1619672" y="1196752"/>
            <a:ext cx="5857386" cy="5256584"/>
          </a:xfrm>
          <a:prstGeom prst="rect">
            <a:avLst/>
          </a:prstGeom>
          <a:noFill/>
          <a:ln w="9525">
            <a:noFill/>
            <a:miter lim="800000"/>
            <a:headEnd/>
            <a:tailEnd/>
          </a:ln>
        </p:spPr>
      </p:pic>
      <p:sp>
        <p:nvSpPr>
          <p:cNvPr id="6" name="Rounded Rectangle 5"/>
          <p:cNvSpPr/>
          <p:nvPr/>
        </p:nvSpPr>
        <p:spPr>
          <a:xfrm>
            <a:off x="1115616" y="404664"/>
            <a:ext cx="6768752"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Diagram of Prostate and Seminal Vesicle </a:t>
            </a:r>
          </a:p>
        </p:txBody>
      </p:sp>
      <p:pic>
        <p:nvPicPr>
          <p:cNvPr id="68613" name="Picture 5" descr="http://cache1.asset-cache.net/xt/128605921.jpg?v=1&amp;g=fs1%7C0%7CPRC%7C05%7C921&amp;s=1"/>
          <p:cNvPicPr>
            <a:picLocks noChangeAspect="1" noChangeArrowheads="1"/>
          </p:cNvPicPr>
          <p:nvPr/>
        </p:nvPicPr>
        <p:blipFill>
          <a:blip r:embed="rId4" cstate="print"/>
          <a:srcRect/>
          <a:stretch>
            <a:fillRect/>
          </a:stretch>
        </p:blipFill>
        <p:spPr bwMode="auto">
          <a:xfrm>
            <a:off x="251520" y="4149080"/>
            <a:ext cx="2751934" cy="2088232"/>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4994" name="Picture 2" descr="http://www.breastdiseases.com/slides/invsl6.gif"/>
          <p:cNvPicPr>
            <a:picLocks noChangeAspect="1" noChangeArrowheads="1"/>
          </p:cNvPicPr>
          <p:nvPr/>
        </p:nvPicPr>
        <p:blipFill>
          <a:blip r:embed="rId2" cstate="print"/>
          <a:srcRect/>
          <a:stretch>
            <a:fillRect/>
          </a:stretch>
        </p:blipFill>
        <p:spPr bwMode="auto">
          <a:xfrm>
            <a:off x="2418334" y="2670790"/>
            <a:ext cx="4002527" cy="2640364"/>
          </a:xfrm>
          <a:prstGeom prst="rect">
            <a:avLst/>
          </a:prstGeom>
          <a:noFill/>
          <a:ln w="12700">
            <a:solidFill>
              <a:schemeClr val="tx1"/>
            </a:solidFill>
          </a:ln>
        </p:spPr>
      </p:pic>
      <p:sp>
        <p:nvSpPr>
          <p:cNvPr id="84995" name="Rectangle 3"/>
          <p:cNvSpPr>
            <a:spLocks noChangeArrowheads="1"/>
          </p:cNvSpPr>
          <p:nvPr/>
        </p:nvSpPr>
        <p:spPr bwMode="auto">
          <a:xfrm>
            <a:off x="990600" y="5438000"/>
            <a:ext cx="685799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800" b="1" i="1" u="none" strike="noStrike" cap="none" normalizeH="0" baseline="0" dirty="0">
                <a:ln>
                  <a:noFill/>
                </a:ln>
                <a:effectLst/>
                <a:cs typeface="Times New Roman" pitchFamily="18" charset="0"/>
              </a:rPr>
              <a:t>Microscopically , A well-differentiated ductal carcinoma made up of small acini and glands. </a:t>
            </a:r>
            <a:r>
              <a:rPr lang="en-US" b="1" i="1" dirty="0">
                <a:cs typeface="Times New Roman" pitchFamily="18" charset="0"/>
              </a:rPr>
              <a:t>Tumour cells </a:t>
            </a:r>
            <a:r>
              <a:rPr lang="en-US" b="1" i="1">
                <a:cs typeface="Times New Roman" pitchFamily="18" charset="0"/>
              </a:rPr>
              <a:t>are round </a:t>
            </a:r>
            <a:r>
              <a:rPr lang="en-US" b="1" i="1" dirty="0">
                <a:cs typeface="Times New Roman" pitchFamily="18" charset="0"/>
              </a:rPr>
              <a:t>to polygonal with deeply stained nuclei and occasional mitoses. Nuclear atypia is mild</a:t>
            </a:r>
          </a:p>
        </p:txBody>
      </p:sp>
      <p:sp>
        <p:nvSpPr>
          <p:cNvPr id="5" name="Rounded Rectangle 4"/>
          <p:cNvSpPr/>
          <p:nvPr/>
        </p:nvSpPr>
        <p:spPr>
          <a:xfrm>
            <a:off x="1354832" y="457200"/>
            <a:ext cx="6313512"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3" name="Picture 2">
            <a:extLst>
              <a:ext uri="{FF2B5EF4-FFF2-40B4-BE49-F238E27FC236}">
                <a16:creationId xmlns:a16="http://schemas.microsoft.com/office/drawing/2014/main" id="{78C33CA7-67F8-44ED-AEBD-0118020A8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163" y="914400"/>
            <a:ext cx="5786871" cy="1697482"/>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354832"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p>
        </p:txBody>
      </p:sp>
      <p:sp>
        <p:nvSpPr>
          <p:cNvPr id="6" name="Rectangle 5"/>
          <p:cNvSpPr/>
          <p:nvPr/>
        </p:nvSpPr>
        <p:spPr>
          <a:xfrm>
            <a:off x="1219200" y="5674022"/>
            <a:ext cx="6629400" cy="923330"/>
          </a:xfrm>
          <a:prstGeom prst="rect">
            <a:avLst/>
          </a:prstGeom>
        </p:spPr>
        <p:txBody>
          <a:bodyPr wrap="square">
            <a:spAutoFit/>
          </a:bodyPr>
          <a:lstStyle/>
          <a:p>
            <a:pPr marL="285750" indent="-285750">
              <a:buFont typeface="Arial" panose="020B0604020202020204" pitchFamily="34" charset="0"/>
              <a:buChar char="•"/>
            </a:pPr>
            <a:r>
              <a:rPr lang="en-US" b="1" i="1" dirty="0"/>
              <a:t>Cords and sheets of pleomorphic tumor cells.</a:t>
            </a:r>
          </a:p>
          <a:p>
            <a:pPr marL="285750" indent="-285750">
              <a:buFont typeface="Arial" panose="020B0604020202020204" pitchFamily="34" charset="0"/>
              <a:buChar char="•"/>
            </a:pPr>
            <a:r>
              <a:rPr lang="en-US" b="1" i="1" dirty="0"/>
              <a:t>Surrounding dense fibrous </a:t>
            </a:r>
            <a:r>
              <a:rPr lang="en-US" b="1" i="1" dirty="0" err="1"/>
              <a:t>stroma</a:t>
            </a:r>
            <a:r>
              <a:rPr lang="en-US" b="1" i="1" dirty="0"/>
              <a:t>.</a:t>
            </a:r>
          </a:p>
          <a:p>
            <a:pPr marL="285750" indent="-285750">
              <a:buFont typeface="Arial" panose="020B0604020202020204" pitchFamily="34" charset="0"/>
              <a:buChar char="•"/>
            </a:pPr>
            <a:r>
              <a:rPr lang="en-US" b="1" i="1" dirty="0"/>
              <a:t>Scattered lymphocytes.</a:t>
            </a:r>
          </a:p>
        </p:txBody>
      </p:sp>
      <p:pic>
        <p:nvPicPr>
          <p:cNvPr id="275458" name="Picture 2" descr="http://www.webpathology.com/slides/slides/Breast_Carcinoma_Ductal_IntGrade2.jpg"/>
          <p:cNvPicPr>
            <a:picLocks noChangeAspect="1" noChangeArrowheads="1"/>
          </p:cNvPicPr>
          <p:nvPr/>
        </p:nvPicPr>
        <p:blipFill>
          <a:blip r:embed="rId3" cstate="print"/>
          <a:srcRect/>
          <a:stretch>
            <a:fillRect/>
          </a:stretch>
        </p:blipFill>
        <p:spPr bwMode="auto">
          <a:xfrm>
            <a:off x="4524568" y="942985"/>
            <a:ext cx="4609937" cy="3324215"/>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7" name="Picture 6">
            <a:extLst>
              <a:ext uri="{FF2B5EF4-FFF2-40B4-BE49-F238E27FC236}">
                <a16:creationId xmlns:a16="http://schemas.microsoft.com/office/drawing/2014/main" id="{CC8DADE0-C889-4F50-99ED-F7459B8A2C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 y="959621"/>
            <a:ext cx="4410105" cy="3307579"/>
          </a:xfrm>
          <a:prstGeom prst="rect">
            <a:avLst/>
          </a:prstGeom>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043608" y="5638800"/>
            <a:ext cx="6912768" cy="923330"/>
          </a:xfrm>
          <a:prstGeom prst="rect">
            <a:avLst/>
          </a:prstGeom>
        </p:spPr>
        <p:txBody>
          <a:bodyPr wrap="square">
            <a:spAutoFit/>
          </a:bodyPr>
          <a:lstStyle/>
          <a:p>
            <a:pPr algn="ctr"/>
            <a:r>
              <a:rPr lang="en-US" b="1" i="1" dirty="0"/>
              <a:t>High grade invasive ductal carcinoma, The tumor cells are highly pleomorphic and show frequent mitotic figures with minimal tubular formation</a:t>
            </a:r>
          </a:p>
        </p:txBody>
      </p:sp>
      <p:sp>
        <p:nvSpPr>
          <p:cNvPr id="5" name="Rounded Rectangle 4"/>
          <p:cNvSpPr/>
          <p:nvPr/>
        </p:nvSpPr>
        <p:spPr>
          <a:xfrm>
            <a:off x="1403648" y="457200"/>
            <a:ext cx="6192688"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p>
        </p:txBody>
      </p:sp>
      <p:pic>
        <p:nvPicPr>
          <p:cNvPr id="272386" name="Picture 2" descr="http://www.webpathology.com/slides/slides/Breast_Carcinoma_Ductal_Highgrade.jpg"/>
          <p:cNvPicPr>
            <a:picLocks noChangeAspect="1" noChangeArrowheads="1"/>
          </p:cNvPicPr>
          <p:nvPr/>
        </p:nvPicPr>
        <p:blipFill>
          <a:blip r:embed="rId2" cstate="print"/>
          <a:srcRect/>
          <a:stretch>
            <a:fillRect/>
          </a:stretch>
        </p:blipFill>
        <p:spPr bwMode="auto">
          <a:xfrm>
            <a:off x="1115616" y="1196752"/>
            <a:ext cx="6696744" cy="4251027"/>
          </a:xfrm>
          <a:prstGeom prst="rect">
            <a:avLst/>
          </a:prstGeom>
          <a:noFill/>
          <a:ln w="12700">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7DBFF-09BA-4F19-B8A8-3B119ECB9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313" y="428235"/>
            <a:ext cx="4979373" cy="6429765"/>
          </a:xfrm>
          <a:prstGeom prst="rect">
            <a:avLst/>
          </a:prstGeom>
        </p:spPr>
      </p:pic>
      <p:sp>
        <p:nvSpPr>
          <p:cNvPr id="4" name="Rounded Rectangle 4">
            <a:extLst>
              <a:ext uri="{FF2B5EF4-FFF2-40B4-BE49-F238E27FC236}">
                <a16:creationId xmlns:a16="http://schemas.microsoft.com/office/drawing/2014/main" id="{D5FED32C-FCDC-4801-BF86-AE71B433D030}"/>
              </a:ext>
            </a:extLst>
          </p:cNvPr>
          <p:cNvSpPr/>
          <p:nvPr/>
        </p:nvSpPr>
        <p:spPr>
          <a:xfrm>
            <a:off x="1295400" y="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Breast Cancer Risk Factors</a:t>
            </a:r>
          </a:p>
        </p:txBody>
      </p:sp>
    </p:spTree>
    <p:extLst>
      <p:ext uri="{BB962C8B-B14F-4D97-AF65-F5344CB8AC3E}">
        <p14:creationId xmlns:p14="http://schemas.microsoft.com/office/powerpoint/2010/main" val="27785135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3970318"/>
          </a:xfrm>
          <a:prstGeom prst="rect">
            <a:avLst/>
          </a:prstGeom>
          <a:solidFill>
            <a:schemeClr val="bg1"/>
          </a:solidFill>
        </p:spPr>
        <p:txBody>
          <a:bodyPr wrap="square">
            <a:spAutoFit/>
          </a:bodyPr>
          <a:lstStyle/>
          <a:p>
            <a:r>
              <a:rPr lang="en-US" sz="2800" b="1" i="1" dirty="0"/>
              <a:t>Prognosis of breast cancers is influenced by the following variables the first three of which are components of the tumor-node-metastasis (TNM) staging classification:</a:t>
            </a:r>
          </a:p>
          <a:p>
            <a:r>
              <a:rPr lang="en-US" sz="2800" b="1" i="1" dirty="0"/>
              <a:t>Tumor invasion and size.</a:t>
            </a:r>
          </a:p>
          <a:p>
            <a:pPr marL="457200" indent="-457200">
              <a:buFont typeface="Arial" panose="020B0604020202020204" pitchFamily="34" charset="0"/>
              <a:buChar char="•"/>
            </a:pPr>
            <a:r>
              <a:rPr lang="en-US" sz="2800" b="1" i="1" dirty="0"/>
              <a:t>Extent of lymph nodes involvement.</a:t>
            </a:r>
          </a:p>
          <a:p>
            <a:pPr marL="457200" indent="-457200">
              <a:buFont typeface="Arial" panose="020B0604020202020204" pitchFamily="34" charset="0"/>
              <a:buChar char="•"/>
            </a:pPr>
            <a:r>
              <a:rPr lang="en-US" sz="2800" b="1" i="1" dirty="0"/>
              <a:t>Distant metastases.</a:t>
            </a:r>
          </a:p>
          <a:p>
            <a:pPr marL="457200" indent="-457200">
              <a:buFont typeface="Arial" panose="020B0604020202020204" pitchFamily="34" charset="0"/>
              <a:buChar char="•"/>
            </a:pPr>
            <a:r>
              <a:rPr lang="en-US" sz="2800" b="1" i="1" dirty="0"/>
              <a:t>Histologic grade.</a:t>
            </a:r>
          </a:p>
          <a:p>
            <a:pPr marL="457200" indent="-457200">
              <a:buFont typeface="Arial" panose="020B0604020202020204" pitchFamily="34" charset="0"/>
              <a:buChar char="•"/>
            </a:pPr>
            <a:r>
              <a:rPr lang="en-US" sz="2800" b="1" i="1" dirty="0" err="1"/>
              <a:t>Oestrogen</a:t>
            </a:r>
            <a:r>
              <a:rPr lang="en-US" sz="2800" b="1" i="1" dirty="0"/>
              <a:t> and progesterone receptors.</a:t>
            </a:r>
          </a:p>
          <a:p>
            <a:pPr marL="457200" indent="-457200">
              <a:buFont typeface="Arial" panose="020B0604020202020204" pitchFamily="34" charset="0"/>
              <a:buChar char="•"/>
            </a:pPr>
            <a:r>
              <a:rPr lang="en-US" sz="2800" b="1" i="1" dirty="0"/>
              <a:t>Overexpression of Her2-neu.</a:t>
            </a:r>
          </a:p>
        </p:txBody>
      </p:sp>
    </p:spTree>
    <p:extLst>
      <p:ext uri="{BB962C8B-B14F-4D97-AF65-F5344CB8AC3E}">
        <p14:creationId xmlns:p14="http://schemas.microsoft.com/office/powerpoint/2010/main" val="12577675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0"/>
            <a:ext cx="6515832" cy="1498848"/>
          </a:xfrm>
        </p:spPr>
        <p:txBody>
          <a:bodyPr>
            <a:noAutofit/>
          </a:bodyPr>
          <a:lstStyle/>
          <a:p>
            <a:pPr algn="ctr" fontAlgn="auto">
              <a:spcAft>
                <a:spcPts val="0"/>
              </a:spcAft>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Paget’s Disease of the Nipple  </a:t>
            </a:r>
          </a:p>
        </p:txBody>
      </p:sp>
      <p:sp>
        <p:nvSpPr>
          <p:cNvPr id="6" name="TextBox 5"/>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167572" y="4724400"/>
            <a:ext cx="3833192" cy="1200329"/>
          </a:xfrm>
          <a:prstGeom prst="rect">
            <a:avLst/>
          </a:prstGeom>
          <a:noFill/>
        </p:spPr>
        <p:txBody>
          <a:bodyPr wrap="square" rtlCol="0">
            <a:spAutoFit/>
          </a:bodyPr>
          <a:lstStyle/>
          <a:p>
            <a:pPr algn="ctr"/>
            <a:r>
              <a:rPr lang="en-US" sz="1200" b="1" i="1" dirty="0"/>
              <a:t>Paget's disease is a nipple lesion associated with underlying ductal carcinoma-in-situ (DCIS) or Invasive ductal carcinoma. Clinically, the lesion is eczema-like with hyperemia and erosion of the epidermis. Initially centered on the nipple, they may later involve the areola.</a:t>
            </a:r>
          </a:p>
        </p:txBody>
      </p:sp>
      <p:pic>
        <p:nvPicPr>
          <p:cNvPr id="25601" name="Picture 1"/>
          <p:cNvPicPr>
            <a:picLocks noChangeAspect="1" noChangeArrowheads="1"/>
          </p:cNvPicPr>
          <p:nvPr/>
        </p:nvPicPr>
        <p:blipFill>
          <a:blip r:embed="rId2" cstate="print"/>
          <a:srcRect/>
          <a:stretch>
            <a:fillRect/>
          </a:stretch>
        </p:blipFill>
        <p:spPr bwMode="auto">
          <a:xfrm>
            <a:off x="3203848" y="1772816"/>
            <a:ext cx="2675579" cy="2798394"/>
          </a:xfrm>
          <a:prstGeom prst="rect">
            <a:avLst/>
          </a:prstGeom>
          <a:noFill/>
          <a:ln w="12700">
            <a:solidFill>
              <a:schemeClr val="tx1"/>
            </a:solidFill>
            <a:miter lim="800000"/>
            <a:headEnd/>
            <a:tailEnd/>
          </a:ln>
        </p:spPr>
      </p:pic>
      <p:sp>
        <p:nvSpPr>
          <p:cNvPr id="5" name="Rounded Rectangle 4"/>
          <p:cNvSpPr/>
          <p:nvPr/>
        </p:nvSpPr>
        <p:spPr>
          <a:xfrm>
            <a:off x="1600200" y="597024"/>
            <a:ext cx="6019800" cy="52772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Paget’s Disease of the Nipple - Gross</a:t>
            </a:r>
          </a:p>
        </p:txBody>
      </p:sp>
      <p:pic>
        <p:nvPicPr>
          <p:cNvPr id="6" name="Picture 2" descr="http://www.vashishtsurgicalservices.co.uk/images/pics/pagett1.gif"/>
          <p:cNvPicPr>
            <a:picLocks noChangeAspect="1" noChangeArrowheads="1"/>
          </p:cNvPicPr>
          <p:nvPr/>
        </p:nvPicPr>
        <p:blipFill>
          <a:blip r:embed="rId3" cstate="print"/>
          <a:srcRect/>
          <a:stretch>
            <a:fillRect/>
          </a:stretch>
        </p:blipFill>
        <p:spPr bwMode="auto">
          <a:xfrm>
            <a:off x="378723" y="1772817"/>
            <a:ext cx="2609101" cy="2808312"/>
          </a:xfrm>
          <a:prstGeom prst="rect">
            <a:avLst/>
          </a:prstGeom>
          <a:noFill/>
          <a:ln w="12700">
            <a:solidFill>
              <a:schemeClr val="tx1"/>
            </a:solidFill>
          </a:ln>
        </p:spPr>
      </p:pic>
      <p:pic>
        <p:nvPicPr>
          <p:cNvPr id="269316" name="Picture 4" descr="Paget's Disease of the Nipple/Breast"/>
          <p:cNvPicPr>
            <a:picLocks noChangeAspect="1" noChangeArrowheads="1"/>
          </p:cNvPicPr>
          <p:nvPr/>
        </p:nvPicPr>
        <p:blipFill>
          <a:blip r:embed="rId4" cstate="print"/>
          <a:srcRect/>
          <a:stretch>
            <a:fillRect/>
          </a:stretch>
        </p:blipFill>
        <p:spPr bwMode="auto">
          <a:xfrm>
            <a:off x="6084168" y="1772816"/>
            <a:ext cx="2482837" cy="2808312"/>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2" name="TextBox 1"/>
          <p:cNvSpPr txBox="1"/>
          <p:nvPr/>
        </p:nvSpPr>
        <p:spPr>
          <a:xfrm>
            <a:off x="457200" y="4953000"/>
            <a:ext cx="3124200"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t>Redness, hyperemia.</a:t>
            </a:r>
          </a:p>
          <a:p>
            <a:pPr marL="285750" indent="-285750">
              <a:buFont typeface="Arial" panose="020B0604020202020204" pitchFamily="34" charset="0"/>
              <a:buChar char="•"/>
            </a:pPr>
            <a:r>
              <a:rPr lang="en-US" b="1" dirty="0"/>
              <a:t>Erosion of the epidermis.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2946" name="Picture 2" descr="ben61.jpg (74204 bytes)"/>
          <p:cNvPicPr>
            <a:picLocks noChangeAspect="1" noChangeArrowheads="1"/>
          </p:cNvPicPr>
          <p:nvPr/>
        </p:nvPicPr>
        <p:blipFill>
          <a:blip r:embed="rId2" cstate="print"/>
          <a:srcRect/>
          <a:stretch>
            <a:fillRect/>
          </a:stretch>
        </p:blipFill>
        <p:spPr bwMode="auto">
          <a:xfrm>
            <a:off x="1172882" y="1066800"/>
            <a:ext cx="6493436" cy="4038600"/>
          </a:xfrm>
          <a:prstGeom prst="rect">
            <a:avLst/>
          </a:prstGeom>
          <a:noFill/>
          <a:ln w="12700">
            <a:solidFill>
              <a:schemeClr val="tx1"/>
            </a:solidFill>
          </a:ln>
        </p:spPr>
      </p:pic>
      <p:sp>
        <p:nvSpPr>
          <p:cNvPr id="82947" name="Rectangle 3"/>
          <p:cNvSpPr>
            <a:spLocks noChangeArrowheads="1"/>
          </p:cNvSpPr>
          <p:nvPr/>
        </p:nvSpPr>
        <p:spPr bwMode="auto">
          <a:xfrm>
            <a:off x="1066800" y="5228272"/>
            <a:ext cx="6741723"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effectLst/>
                <a:cs typeface="Arial" pitchFamily="34" charset="0"/>
              </a:rPr>
              <a:t>Paget's disease of nipple. </a:t>
            </a:r>
            <a:r>
              <a:rPr kumimoji="0" lang="en-US" sz="1800" b="1" i="1" u="sng" strike="noStrike" cap="none" normalizeH="0" baseline="0" dirty="0">
                <a:ln>
                  <a:noFill/>
                </a:ln>
                <a:effectLst/>
                <a:cs typeface="Arial" pitchFamily="34" charset="0"/>
              </a:rPr>
              <a:t>Paget's cells </a:t>
            </a:r>
            <a:r>
              <a:rPr kumimoji="0" lang="en-US" sz="1800" b="1" i="1" u="none" strike="noStrike" cap="none" normalizeH="0" baseline="0" dirty="0">
                <a:ln>
                  <a:noFill/>
                </a:ln>
                <a:effectLst/>
                <a:cs typeface="Arial" pitchFamily="34" charset="0"/>
              </a:rPr>
              <a:t>have pale, vacuolated cytoplasm and large nuclei and </a:t>
            </a:r>
            <a:r>
              <a:rPr kumimoji="0" lang="en-US" sz="1800" b="1" i="1" u="sng" strike="noStrike" cap="none" normalizeH="0" baseline="0" dirty="0">
                <a:ln>
                  <a:noFill/>
                </a:ln>
                <a:effectLst/>
                <a:cs typeface="Arial" pitchFamily="34" charset="0"/>
              </a:rPr>
              <a:t>migrate</a:t>
            </a:r>
            <a:r>
              <a:rPr kumimoji="0" lang="en-US" sz="1800" b="1" i="1" u="none" strike="noStrike" cap="none" normalizeH="0" baseline="0" dirty="0">
                <a:ln>
                  <a:noFill/>
                </a:ln>
                <a:effectLst/>
                <a:cs typeface="Arial" pitchFamily="34" charset="0"/>
              </a:rPr>
              <a:t> through the epidermis from parabasal cell layers upward. Notice the highest concentration in the deep layers of epidermis. </a:t>
            </a:r>
          </a:p>
        </p:txBody>
      </p:sp>
      <p:sp>
        <p:nvSpPr>
          <p:cNvPr id="4" name="Rounded Rectangle 3"/>
          <p:cNvSpPr/>
          <p:nvPr/>
        </p:nvSpPr>
        <p:spPr>
          <a:xfrm>
            <a:off x="1219200" y="3048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Paget’s Disease of the Nipple- HPF</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219200" y="5257800"/>
            <a:ext cx="6553200" cy="1200329"/>
          </a:xfrm>
          <a:prstGeom prst="rect">
            <a:avLst/>
          </a:prstGeom>
        </p:spPr>
        <p:txBody>
          <a:bodyPr wrap="square">
            <a:spAutoFit/>
          </a:bodyPr>
          <a:lstStyle/>
          <a:p>
            <a:pPr algn="ctr"/>
            <a:r>
              <a:rPr lang="en-US" b="1" i="1" dirty="0">
                <a:cs typeface="Arial" pitchFamily="34" charset="0"/>
              </a:rPr>
              <a:t>Hyperkeratosis of epidermis and chronic inflammation in the dermis are common. </a:t>
            </a:r>
            <a:r>
              <a:rPr lang="en-US" b="1" i="1" dirty="0"/>
              <a:t>Ulceration and invasion of epidermis by ductal carcinoma cells (Paget cells), present between  basal cells in elongated rete pegs.</a:t>
            </a:r>
          </a:p>
        </p:txBody>
      </p:sp>
      <p:sp>
        <p:nvSpPr>
          <p:cNvPr id="6" name="Rounded Rectangle 5"/>
          <p:cNvSpPr/>
          <p:nvPr/>
        </p:nvSpPr>
        <p:spPr>
          <a:xfrm>
            <a:off x="1219200" y="3810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Paget’s Disease of the Nipple- HPF</a:t>
            </a:r>
          </a:p>
        </p:txBody>
      </p:sp>
      <p:pic>
        <p:nvPicPr>
          <p:cNvPr id="266242" name="Picture 2" descr="http://curebird.com/sites/default/files/imagecache/condition_image/3xtramammary_Paget_disease_-_high_mag.jpg"/>
          <p:cNvPicPr>
            <a:picLocks noChangeAspect="1" noChangeArrowheads="1"/>
          </p:cNvPicPr>
          <p:nvPr/>
        </p:nvPicPr>
        <p:blipFill>
          <a:blip r:embed="rId2" cstate="print"/>
          <a:srcRect/>
          <a:stretch>
            <a:fillRect/>
          </a:stretch>
        </p:blipFill>
        <p:spPr bwMode="auto">
          <a:xfrm>
            <a:off x="1259632" y="1052736"/>
            <a:ext cx="6480720" cy="4176464"/>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1760" y="2924944"/>
            <a:ext cx="4267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FFFF00"/>
                </a:solidFill>
              </a:rPr>
              <a:t>GOOD LUCK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C:\Users\Dr.sayed\Pictures\My Scans\2013-03 (Mar)\scan0001.jpg"/>
          <p:cNvPicPr>
            <a:picLocks noChangeAspect="1" noChangeArrowheads="1"/>
          </p:cNvPicPr>
          <p:nvPr/>
        </p:nvPicPr>
        <p:blipFill>
          <a:blip r:embed="rId2" cstate="print"/>
          <a:srcRect/>
          <a:stretch>
            <a:fillRect/>
          </a:stretch>
        </p:blipFill>
        <p:spPr bwMode="auto">
          <a:xfrm>
            <a:off x="1547664" y="1052736"/>
            <a:ext cx="5760639" cy="3672408"/>
          </a:xfrm>
          <a:prstGeom prst="rect">
            <a:avLst/>
          </a:prstGeom>
          <a:noFill/>
          <a:ln w="12700">
            <a:solidFill>
              <a:schemeClr val="tx1"/>
            </a:solidFill>
          </a:ln>
        </p:spPr>
      </p:pic>
      <p:sp>
        <p:nvSpPr>
          <p:cNvPr id="3" name="Rounded Rectangle 2"/>
          <p:cNvSpPr/>
          <p:nvPr/>
        </p:nvSpPr>
        <p:spPr>
          <a:xfrm>
            <a:off x="1907704" y="404664"/>
            <a:ext cx="4968552"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Prostate - Gross</a:t>
            </a:r>
          </a:p>
        </p:txBody>
      </p:sp>
      <p:sp>
        <p:nvSpPr>
          <p:cNvPr id="4" name="Rectangle 3"/>
          <p:cNvSpPr/>
          <p:nvPr/>
        </p:nvSpPr>
        <p:spPr>
          <a:xfrm>
            <a:off x="827584" y="4797152"/>
            <a:ext cx="7200800" cy="1477328"/>
          </a:xfrm>
          <a:prstGeom prst="rect">
            <a:avLst/>
          </a:prstGeom>
        </p:spPr>
        <p:txBody>
          <a:bodyPr wrap="square">
            <a:spAutoFit/>
          </a:bodyPr>
          <a:lstStyle/>
          <a:p>
            <a:pPr algn="ctr"/>
            <a:r>
              <a:rPr lang="en-US" b="1" i="1" dirty="0"/>
              <a:t>A normal prostate gland is about 3 to 4 cm in diameter. </a:t>
            </a:r>
          </a:p>
          <a:p>
            <a:pPr algn="ctr"/>
            <a:r>
              <a:rPr lang="en-US" b="1" i="1" dirty="0"/>
              <a:t>This is an axial transverse section of a normal prostate. There is a central urethra(▼), at the depth of the cut made to open this prostate anteriorly at autopsy, with the left lateral lobe</a:t>
            </a:r>
            <a:r>
              <a:rPr lang="en-US" b="1" dirty="0"/>
              <a:t> (</a:t>
            </a:r>
            <a:r>
              <a:rPr lang="en-US" sz="1200" b="1" dirty="0">
                <a:sym typeface="Wingdings 2"/>
              </a:rPr>
              <a:t></a:t>
            </a:r>
            <a:r>
              <a:rPr lang="en-US" b="1" i="1" dirty="0"/>
              <a:t>), the right lateral lobe </a:t>
            </a:r>
            <a:r>
              <a:rPr lang="en-US" b="1" dirty="0"/>
              <a:t>(</a:t>
            </a:r>
            <a:r>
              <a:rPr lang="en-US" sz="1400" b="1" dirty="0">
                <a:sym typeface="Wingdings 2"/>
              </a:rPr>
              <a:t></a:t>
            </a:r>
            <a:r>
              <a:rPr lang="en-US" sz="1600" b="1" dirty="0">
                <a:sym typeface="Wingdings 2"/>
              </a:rPr>
              <a:t>)</a:t>
            </a:r>
            <a:r>
              <a:rPr lang="en-US" b="1" i="1" dirty="0"/>
              <a:t> , and the posterior lobe </a:t>
            </a:r>
            <a:r>
              <a:rPr lang="en-US" b="1" dirty="0"/>
              <a:t>(</a:t>
            </a:r>
            <a:r>
              <a:rPr lang="en-US" b="1" dirty="0">
                <a:sym typeface="Wingdings 2"/>
              </a:rPr>
              <a:t>)</a:t>
            </a:r>
            <a:r>
              <a:rPr lang="en-US" b="1" i="1" dirty="0"/>
              <a:t>. Consistency is uniform without nodularity.</a:t>
            </a:r>
            <a:endParaRPr lang="en-US"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8002" name="Picture 2" descr="http://library.med.utah.edu/WebPath/jpeg1/MALE098.jpg"/>
          <p:cNvPicPr>
            <a:picLocks noChangeAspect="1" noChangeArrowheads="1"/>
          </p:cNvPicPr>
          <p:nvPr/>
        </p:nvPicPr>
        <p:blipFill>
          <a:blip r:embed="rId2" cstate="print"/>
          <a:srcRect/>
          <a:stretch>
            <a:fillRect/>
          </a:stretch>
        </p:blipFill>
        <p:spPr bwMode="auto">
          <a:xfrm>
            <a:off x="1475656" y="908720"/>
            <a:ext cx="6192688" cy="4197267"/>
          </a:xfrm>
          <a:prstGeom prst="rect">
            <a:avLst/>
          </a:prstGeom>
          <a:noFill/>
          <a:ln w="12700">
            <a:solidFill>
              <a:schemeClr val="bg1"/>
            </a:solidFill>
          </a:ln>
        </p:spPr>
      </p:pic>
      <p:sp>
        <p:nvSpPr>
          <p:cNvPr id="4" name="Rectangle 3"/>
          <p:cNvSpPr/>
          <p:nvPr/>
        </p:nvSpPr>
        <p:spPr>
          <a:xfrm>
            <a:off x="1115616" y="5229200"/>
            <a:ext cx="6912768" cy="1200329"/>
          </a:xfrm>
          <a:prstGeom prst="rect">
            <a:avLst/>
          </a:prstGeom>
        </p:spPr>
        <p:txBody>
          <a:bodyPr wrap="square">
            <a:spAutoFit/>
          </a:bodyPr>
          <a:lstStyle/>
          <a:p>
            <a:pPr algn="ctr"/>
            <a:r>
              <a:rPr lang="en-US" b="1" i="1" dirty="0"/>
              <a:t>A small pink concretion (typical of the corpora amylacea seen in benign prostatic glands) appears in the gland just to the left of center. Note the well-differentiated glands with tall columnar epithelial lining cells. These cells do not have prominent nucleoli.</a:t>
            </a:r>
          </a:p>
        </p:txBody>
      </p:sp>
      <p:sp>
        <p:nvSpPr>
          <p:cNvPr id="5" name="Rounded Rectangle 4"/>
          <p:cNvSpPr/>
          <p:nvPr/>
        </p:nvSpPr>
        <p:spPr>
          <a:xfrm>
            <a:off x="1403648" y="188640"/>
            <a:ext cx="6264696"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Prostate Histology - LPF</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www.webpathology.com/slides/slides/001.%20Prostate_NormalGlands.jpg"/>
          <p:cNvPicPr>
            <a:picLocks noChangeAspect="1" noChangeArrowheads="1"/>
          </p:cNvPicPr>
          <p:nvPr/>
        </p:nvPicPr>
        <p:blipFill>
          <a:blip r:embed="rId2" cstate="print"/>
          <a:srcRect/>
          <a:stretch>
            <a:fillRect/>
          </a:stretch>
        </p:blipFill>
        <p:spPr bwMode="auto">
          <a:xfrm>
            <a:off x="1331640" y="908720"/>
            <a:ext cx="6408712" cy="4158845"/>
          </a:xfrm>
          <a:prstGeom prst="rect">
            <a:avLst/>
          </a:prstGeom>
          <a:noFill/>
          <a:ln w="12700">
            <a:solidFill>
              <a:schemeClr val="bg1"/>
            </a:solidFill>
          </a:ln>
        </p:spPr>
      </p:pic>
      <p:sp>
        <p:nvSpPr>
          <p:cNvPr id="3" name="Rounded Rectangle 2"/>
          <p:cNvSpPr/>
          <p:nvPr/>
        </p:nvSpPr>
        <p:spPr>
          <a:xfrm>
            <a:off x="1403648" y="188640"/>
            <a:ext cx="6264696"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Prostate Histology - HPF</a:t>
            </a:r>
          </a:p>
        </p:txBody>
      </p:sp>
      <p:sp>
        <p:nvSpPr>
          <p:cNvPr id="4" name="Rectangle 3"/>
          <p:cNvSpPr/>
          <p:nvPr/>
        </p:nvSpPr>
        <p:spPr>
          <a:xfrm>
            <a:off x="899592" y="5229200"/>
            <a:ext cx="7128792" cy="1200329"/>
          </a:xfrm>
          <a:prstGeom prst="rect">
            <a:avLst/>
          </a:prstGeom>
        </p:spPr>
        <p:txBody>
          <a:bodyPr wrap="square">
            <a:spAutoFit/>
          </a:bodyPr>
          <a:lstStyle/>
          <a:p>
            <a:pPr algn="ctr"/>
            <a:r>
              <a:rPr lang="en-US" b="1" i="1" dirty="0"/>
              <a:t>In this benign gland, the luminal contour shows tufts and papillary infoldings. The tall secretory epithelial cells have pale clear cytoplasm and uniform round or oval nuclei. Prominent nucleoli are not seen. Many basal cells can be identified</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2228" name="Picture 4" descr="http://www.webpathology.com/slides/slides/Prostate_NormalGlands_CorporaAmylacea1.jpg"/>
          <p:cNvPicPr>
            <a:picLocks noChangeAspect="1" noChangeArrowheads="1"/>
          </p:cNvPicPr>
          <p:nvPr/>
        </p:nvPicPr>
        <p:blipFill>
          <a:blip r:embed="rId2" cstate="print"/>
          <a:srcRect/>
          <a:stretch>
            <a:fillRect/>
          </a:stretch>
        </p:blipFill>
        <p:spPr bwMode="auto">
          <a:xfrm>
            <a:off x="1259632" y="980728"/>
            <a:ext cx="6408712" cy="4464496"/>
          </a:xfrm>
          <a:prstGeom prst="rect">
            <a:avLst/>
          </a:prstGeom>
          <a:noFill/>
          <a:ln w="12700">
            <a:solidFill>
              <a:schemeClr val="bg1"/>
            </a:solidFill>
          </a:ln>
        </p:spPr>
      </p:pic>
      <p:sp>
        <p:nvSpPr>
          <p:cNvPr id="5" name="Rectangle 4"/>
          <p:cNvSpPr/>
          <p:nvPr/>
        </p:nvSpPr>
        <p:spPr>
          <a:xfrm>
            <a:off x="1331640" y="5541039"/>
            <a:ext cx="6192688" cy="923330"/>
          </a:xfrm>
          <a:prstGeom prst="rect">
            <a:avLst/>
          </a:prstGeom>
        </p:spPr>
        <p:txBody>
          <a:bodyPr wrap="square">
            <a:spAutoFit/>
          </a:bodyPr>
          <a:lstStyle/>
          <a:p>
            <a:pPr algn="ctr"/>
            <a:r>
              <a:rPr lang="en-US" b="1" i="1" dirty="0"/>
              <a:t>Corpora amylacea are inspissated secretions that may have a lamellated appearance. Usually they are pink or purple in appearance. Sometimes they may be golden-brown</a:t>
            </a:r>
          </a:p>
        </p:txBody>
      </p:sp>
      <p:sp>
        <p:nvSpPr>
          <p:cNvPr id="6" name="Rounded Rectangle 5"/>
          <p:cNvSpPr/>
          <p:nvPr/>
        </p:nvSpPr>
        <p:spPr>
          <a:xfrm>
            <a:off x="1475656" y="216024"/>
            <a:ext cx="6048672" cy="54868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i="1" dirty="0"/>
              <a:t>Corpora Amylacea in Prostate - HPF</a:t>
            </a:r>
            <a:endParaRPr lang="en-US" sz="2400" b="1" i="1" dirty="0"/>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6" name="Picture 2" descr="http://www.webpathology.com/slides/slides/Prostate_NormalGlands_Spermatozoa.jpg"/>
          <p:cNvPicPr>
            <a:picLocks noChangeAspect="1" noChangeArrowheads="1"/>
          </p:cNvPicPr>
          <p:nvPr/>
        </p:nvPicPr>
        <p:blipFill>
          <a:blip r:embed="rId2" cstate="print"/>
          <a:srcRect/>
          <a:stretch>
            <a:fillRect/>
          </a:stretch>
        </p:blipFill>
        <p:spPr bwMode="auto">
          <a:xfrm>
            <a:off x="1043608" y="1022573"/>
            <a:ext cx="6912768" cy="4638675"/>
          </a:xfrm>
          <a:prstGeom prst="rect">
            <a:avLst/>
          </a:prstGeom>
          <a:noFill/>
          <a:ln w="12700">
            <a:solidFill>
              <a:schemeClr val="bg1"/>
            </a:solidFill>
          </a:ln>
        </p:spPr>
      </p:pic>
      <p:sp>
        <p:nvSpPr>
          <p:cNvPr id="3" name="Rectangle 2"/>
          <p:cNvSpPr/>
          <p:nvPr/>
        </p:nvSpPr>
        <p:spPr>
          <a:xfrm>
            <a:off x="1043608" y="5805264"/>
            <a:ext cx="6912768" cy="646331"/>
          </a:xfrm>
          <a:prstGeom prst="rect">
            <a:avLst/>
          </a:prstGeom>
        </p:spPr>
        <p:txBody>
          <a:bodyPr wrap="square">
            <a:spAutoFit/>
          </a:bodyPr>
          <a:lstStyle/>
          <a:p>
            <a:pPr algn="ctr"/>
            <a:r>
              <a:rPr lang="en-US" b="1" i="1" dirty="0"/>
              <a:t>Spermatozoa are seen in approximately 1% of prostate needle biopsies (unpublished personal observation).  </a:t>
            </a:r>
          </a:p>
        </p:txBody>
      </p:sp>
      <p:sp>
        <p:nvSpPr>
          <p:cNvPr id="4" name="Rounded Rectangle 3"/>
          <p:cNvSpPr/>
          <p:nvPr/>
        </p:nvSpPr>
        <p:spPr>
          <a:xfrm>
            <a:off x="1115616" y="260648"/>
            <a:ext cx="6840760"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Sperms in Normal Prostate  Biopsy – HPF</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3648" y="4191000"/>
            <a:ext cx="7435552" cy="1038200"/>
          </a:xfrm>
        </p:spPr>
        <p:txBody>
          <a:bodyPr>
            <a:noAutofit/>
          </a:bodyPr>
          <a:lstStyle/>
          <a:p>
            <a:pPr algn="ctr"/>
            <a:r>
              <a:rPr lang="en-US" sz="3600" b="1" i="1" dirty="0">
                <a:effectLst>
                  <a:outerShdw blurRad="38100" dist="38100" dir="2700000" algn="tl">
                    <a:srgbClr val="000000">
                      <a:alpha val="43137"/>
                    </a:srgbClr>
                  </a:outerShdw>
                </a:effectLst>
              </a:rPr>
              <a:t>Normal Anatomy and Histology </a:t>
            </a:r>
          </a:p>
          <a:p>
            <a:pPr algn="ctr"/>
            <a:r>
              <a:rPr lang="en-US" sz="3600" b="1" i="1" dirty="0">
                <a:effectLst>
                  <a:outerShdw blurRad="38100" dist="38100" dir="2700000" algn="tl">
                    <a:srgbClr val="000000">
                      <a:alpha val="43137"/>
                    </a:srgbClr>
                  </a:outerShdw>
                </a:effectLst>
              </a:rPr>
              <a:t> </a:t>
            </a:r>
          </a:p>
        </p:txBody>
      </p:sp>
      <p:sp>
        <p:nvSpPr>
          <p:cNvPr id="4" name="Rounded Rectangle 3"/>
          <p:cNvSpPr/>
          <p:nvPr/>
        </p:nvSpPr>
        <p:spPr>
          <a:xfrm>
            <a:off x="1938386" y="2819400"/>
            <a:ext cx="5688632" cy="115212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FF00"/>
                </a:solidFill>
                <a:effectLst>
                  <a:outerShdw blurRad="38100" dist="38100" dir="2700000" algn="tl">
                    <a:srgbClr val="000000">
                      <a:alpha val="43137"/>
                    </a:srgbClr>
                  </a:outerShdw>
                </a:effectLst>
                <a:latin typeface="+mj-lt"/>
              </a:rPr>
              <a:t>SEMINAL VESICLE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2274" name="Picture 2" descr="http://2.bp.blogspot.com/-cbhDvcXVeyg/TWGzvY-RcqI/AAAAAAAAAOA/fpd_KaUL0ak/s320/prostate_seminal_vesicles.jpg">
            <a:hlinkClick r:id="rId2"/>
          </p:cNvPr>
          <p:cNvPicPr>
            <a:picLocks noChangeAspect="1" noChangeArrowheads="1"/>
          </p:cNvPicPr>
          <p:nvPr/>
        </p:nvPicPr>
        <p:blipFill>
          <a:blip r:embed="rId3" cstate="print"/>
          <a:srcRect/>
          <a:stretch>
            <a:fillRect/>
          </a:stretch>
        </p:blipFill>
        <p:spPr bwMode="auto">
          <a:xfrm>
            <a:off x="1907704" y="1325791"/>
            <a:ext cx="5328591" cy="5158075"/>
          </a:xfrm>
          <a:prstGeom prst="rect">
            <a:avLst/>
          </a:prstGeom>
          <a:noFill/>
        </p:spPr>
      </p:pic>
      <p:sp>
        <p:nvSpPr>
          <p:cNvPr id="5" name="Rounded Rectangle 4"/>
          <p:cNvSpPr/>
          <p:nvPr/>
        </p:nvSpPr>
        <p:spPr>
          <a:xfrm>
            <a:off x="1763688"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Diagram of Seminal Vesicle </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0600" y="925731"/>
            <a:ext cx="8001000" cy="5509200"/>
          </a:xfrm>
          <a:prstGeom prst="rect">
            <a:avLst/>
          </a:prstGeom>
        </p:spPr>
        <p:txBody>
          <a:bodyPr wrap="square">
            <a:spAutoFit/>
          </a:bodyPr>
          <a:lstStyle/>
          <a:p>
            <a:r>
              <a:rPr lang="en-US" sz="3200" dirty="0">
                <a:latin typeface="Book Antiqua" panose="02040602050305030304" pitchFamily="18" charset="0"/>
                <a:cs typeface="Times New Roman" panose="02020603050405020304" pitchFamily="18" charset="0"/>
              </a:rPr>
              <a:t> </a:t>
            </a:r>
            <a:endParaRPr lang="en-GB" sz="3200" dirty="0"/>
          </a:p>
          <a:p>
            <a:pPr algn="just"/>
            <a:r>
              <a:rPr lang="en-US" sz="3200" b="1" dirty="0">
                <a:latin typeface="Book Antiqua" panose="02040602050305030304" pitchFamily="18" charset="0"/>
                <a:cs typeface="Times New Roman" panose="02020603050405020304" pitchFamily="18" charset="0"/>
              </a:rPr>
              <a:t>At the end of the practical classes, the medical students should be able to:</a:t>
            </a:r>
          </a:p>
          <a:p>
            <a:pPr marL="711200" indent="-449263" algn="just">
              <a:buFont typeface="Wingdings" panose="05000000000000000000" pitchFamily="2" charset="2"/>
              <a:buChar char="§"/>
            </a:pPr>
            <a:r>
              <a:rPr lang="en-US" sz="3200" dirty="0">
                <a:latin typeface="Book Antiqua" panose="02040602050305030304" pitchFamily="18" charset="0"/>
                <a:cs typeface="Times New Roman" panose="02020603050405020304" pitchFamily="18" charset="0"/>
              </a:rPr>
              <a:t>Know the normal structure of the male and female genital systems.</a:t>
            </a:r>
          </a:p>
          <a:p>
            <a:pPr marL="623888" indent="-361950">
              <a:buFont typeface="Wingdings" panose="05000000000000000000" pitchFamily="2" charset="2"/>
              <a:buChar char="§"/>
            </a:pPr>
            <a:r>
              <a:rPr lang="en-US" sz="3200" dirty="0">
                <a:latin typeface="Book Antiqua" panose="02040602050305030304" pitchFamily="18" charset="0"/>
                <a:cs typeface="Times New Roman" panose="02020603050405020304" pitchFamily="18" charset="0"/>
              </a:rPr>
              <a:t>Acquire the knowledge about the gross appearances and histopathological features of the following diseases in the Male and Female genital systems and breast</a:t>
            </a:r>
            <a:r>
              <a:rPr lang="en-GB" sz="3200" dirty="0">
                <a:latin typeface="Book Antiqua" panose="02040602050305030304" pitchFamily="18" charset="0"/>
                <a:cs typeface="Times New Roman" panose="02020603050405020304" pitchFamily="18" charset="0"/>
              </a:rPr>
              <a:t>.</a:t>
            </a:r>
            <a:endParaRPr lang="en-GB" sz="3200" dirty="0"/>
          </a:p>
          <a:p>
            <a:pPr algn="just"/>
            <a:r>
              <a:rPr lang="en-US" sz="3200" dirty="0">
                <a:latin typeface="Book Antiqua" panose="02040602050305030304" pitchFamily="18" charset="0"/>
                <a:cs typeface="Times New Roman" panose="02020603050405020304" pitchFamily="18" charset="0"/>
              </a:rPr>
              <a:t> </a:t>
            </a:r>
            <a:endParaRPr lang="en-GB" sz="3200" dirty="0"/>
          </a:p>
        </p:txBody>
      </p:sp>
      <p:sp>
        <p:nvSpPr>
          <p:cNvPr id="7" name="TextBox 6"/>
          <p:cNvSpPr txBox="1"/>
          <p:nvPr/>
        </p:nvSpPr>
        <p:spPr>
          <a:xfrm>
            <a:off x="1066800" y="304800"/>
            <a:ext cx="2971800" cy="646331"/>
          </a:xfrm>
          <a:prstGeom prst="rect">
            <a:avLst/>
          </a:prstGeom>
          <a:noFill/>
        </p:spPr>
        <p:txBody>
          <a:bodyPr wrap="square" rtlCol="0">
            <a:spAutoFit/>
          </a:bodyPr>
          <a:lstStyle/>
          <a:p>
            <a:r>
              <a:rPr lang="en-GB" sz="3600" b="1" u="sng" dirty="0">
                <a:effectLst>
                  <a:outerShdw blurRad="38100" dist="38100" dir="2700000" algn="tl">
                    <a:srgbClr val="000000">
                      <a:alpha val="43137"/>
                    </a:srgbClr>
                  </a:outerShdw>
                </a:effectLst>
              </a:rPr>
              <a:t>Objectives:</a:t>
            </a:r>
          </a:p>
        </p:txBody>
      </p:sp>
    </p:spTree>
    <p:extLst>
      <p:ext uri="{BB962C8B-B14F-4D97-AF65-F5344CB8AC3E}">
        <p14:creationId xmlns:p14="http://schemas.microsoft.com/office/powerpoint/2010/main" val="1127458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1076" name="Picture 4" descr="http://www.webpathology.com/slides/slides/Prostate_SeminalVesicle1.jpg">
            <a:hlinkClick r:id="rId2"/>
          </p:cNvPr>
          <p:cNvPicPr>
            <a:picLocks noChangeAspect="1" noChangeArrowheads="1"/>
          </p:cNvPicPr>
          <p:nvPr/>
        </p:nvPicPr>
        <p:blipFill>
          <a:blip r:embed="rId3" cstate="print"/>
          <a:srcRect/>
          <a:stretch>
            <a:fillRect/>
          </a:stretch>
        </p:blipFill>
        <p:spPr bwMode="auto">
          <a:xfrm>
            <a:off x="1371600" y="1143000"/>
            <a:ext cx="6336705" cy="4104456"/>
          </a:xfrm>
          <a:prstGeom prst="rect">
            <a:avLst/>
          </a:prstGeom>
          <a:noFill/>
          <a:ln w="12700">
            <a:solidFill>
              <a:schemeClr val="accent1"/>
            </a:solidFill>
          </a:ln>
        </p:spPr>
      </p:pic>
      <p:sp>
        <p:nvSpPr>
          <p:cNvPr id="5" name="Rectangle 4"/>
          <p:cNvSpPr/>
          <p:nvPr/>
        </p:nvSpPr>
        <p:spPr>
          <a:xfrm>
            <a:off x="971600" y="5301208"/>
            <a:ext cx="6984776" cy="1477328"/>
          </a:xfrm>
          <a:prstGeom prst="rect">
            <a:avLst/>
          </a:prstGeom>
        </p:spPr>
        <p:txBody>
          <a:bodyPr wrap="square">
            <a:spAutoFit/>
          </a:bodyPr>
          <a:lstStyle/>
          <a:p>
            <a:pPr algn="ctr"/>
            <a:r>
              <a:rPr lang="en-US" b="1" i="1" dirty="0"/>
              <a:t>Highly atypical cells are a normal finding in the seminal vesicles of about 80% of older men. The nuclei are large, irregular, hyperchromatic &amp; show prominent nucleoli. </a:t>
            </a:r>
          </a:p>
          <a:p>
            <a:pPr algn="ctr"/>
            <a:r>
              <a:rPr lang="en-US" b="1" i="1" dirty="0"/>
              <a:t>The atypia is degenerative and not observed in the</a:t>
            </a:r>
          </a:p>
          <a:p>
            <a:pPr algn="ctr"/>
            <a:r>
              <a:rPr lang="en-US" b="1" i="1" dirty="0"/>
              <a:t> seminal vesicles of young men</a:t>
            </a:r>
          </a:p>
        </p:txBody>
      </p:sp>
      <p:sp>
        <p:nvSpPr>
          <p:cNvPr id="6" name="Rounded Rectangle 5"/>
          <p:cNvSpPr/>
          <p:nvPr/>
        </p:nvSpPr>
        <p:spPr>
          <a:xfrm>
            <a:off x="1835696" y="260648"/>
            <a:ext cx="5400600"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Seminal Vesicle – HPF</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5000" y="3124200"/>
            <a:ext cx="6934200" cy="1008112"/>
          </a:xfrm>
        </p:spPr>
        <p:txBody>
          <a:bodyPr>
            <a:noAutofit/>
          </a:bodyPr>
          <a:lstStyle/>
          <a:p>
            <a:pPr algn="ctr"/>
            <a:r>
              <a:rPr lang="en-US" sz="6000" b="1" i="1" dirty="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Testicular Atrophy</a:t>
            </a:r>
          </a:p>
          <a:p>
            <a:pPr algn="ctr"/>
            <a:r>
              <a:rPr lang="en-US" sz="6000" b="1" i="1" dirty="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 </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
        <p:nvSpPr>
          <p:cNvPr id="10" name="Rounded Rectangle 9"/>
          <p:cNvSpPr/>
          <p:nvPr/>
        </p:nvSpPr>
        <p:spPr>
          <a:xfrm>
            <a:off x="2514600" y="685800"/>
            <a:ext cx="53340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HISTOPATHOLOGY</a:t>
            </a:r>
          </a:p>
          <a:p>
            <a:pPr algn="ctr"/>
            <a:r>
              <a:rPr lang="en-US" sz="32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OF THE TESTIS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2" name="Picture 2" descr="http://library.med.utah.edu/WebPath/jpeg1/MALE082.jpg"/>
          <p:cNvPicPr>
            <a:picLocks noChangeAspect="1" noChangeArrowheads="1"/>
          </p:cNvPicPr>
          <p:nvPr/>
        </p:nvPicPr>
        <p:blipFill>
          <a:blip r:embed="rId2" cstate="print"/>
          <a:srcRect/>
          <a:stretch>
            <a:fillRect/>
          </a:stretch>
        </p:blipFill>
        <p:spPr bwMode="auto">
          <a:xfrm>
            <a:off x="1403648" y="908720"/>
            <a:ext cx="6264696" cy="4248472"/>
          </a:xfrm>
          <a:prstGeom prst="rect">
            <a:avLst/>
          </a:prstGeom>
          <a:noFill/>
        </p:spPr>
      </p:pic>
      <p:sp>
        <p:nvSpPr>
          <p:cNvPr id="5" name="Rectangle 4"/>
          <p:cNvSpPr/>
          <p:nvPr/>
        </p:nvSpPr>
        <p:spPr>
          <a:xfrm>
            <a:off x="683568" y="5229200"/>
            <a:ext cx="7416824" cy="1200329"/>
          </a:xfrm>
          <a:prstGeom prst="rect">
            <a:avLst/>
          </a:prstGeom>
        </p:spPr>
        <p:txBody>
          <a:bodyPr wrap="square">
            <a:spAutoFit/>
          </a:bodyPr>
          <a:lstStyle/>
          <a:p>
            <a:pPr algn="ctr"/>
            <a:r>
              <a:rPr lang="en-US" b="1" i="1" dirty="0"/>
              <a:t>On the left is a normal testis. On the right is a testis that has undergone atrophy. Bilateral atrophy may occur with a variety of conditions including chronic alcoholism, hypopituitarism, atherosclerosis, chemotherapy or radiation, and severe prolonged illness.</a:t>
            </a:r>
          </a:p>
        </p:txBody>
      </p:sp>
      <p:sp>
        <p:nvSpPr>
          <p:cNvPr id="6" name="Rounded Rectangle 5"/>
          <p:cNvSpPr/>
          <p:nvPr/>
        </p:nvSpPr>
        <p:spPr>
          <a:xfrm>
            <a:off x="1403648"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a:t>
            </a:r>
            <a:r>
              <a:rPr lang="en-US" sz="2400" b="1" i="1" dirty="0" err="1"/>
              <a:t>vs</a:t>
            </a:r>
            <a:r>
              <a:rPr lang="en-US" sz="2400" b="1" i="1" dirty="0"/>
              <a:t> Atrophied Testis - Gross  </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http://library.med.utah.edu/WebPath/jpeg1/MALE134.jpg"/>
          <p:cNvPicPr>
            <a:picLocks noChangeAspect="1" noChangeArrowheads="1"/>
          </p:cNvPicPr>
          <p:nvPr/>
        </p:nvPicPr>
        <p:blipFill>
          <a:blip r:embed="rId2" cstate="print"/>
          <a:srcRect/>
          <a:stretch>
            <a:fillRect/>
          </a:stretch>
        </p:blipFill>
        <p:spPr bwMode="auto">
          <a:xfrm>
            <a:off x="1371600" y="1014639"/>
            <a:ext cx="6336721" cy="4248472"/>
          </a:xfrm>
          <a:prstGeom prst="rect">
            <a:avLst/>
          </a:prstGeom>
          <a:noFill/>
          <a:ln w="12700">
            <a:solidFill>
              <a:schemeClr val="tx1"/>
            </a:solidFill>
          </a:ln>
        </p:spPr>
      </p:pic>
      <p:sp>
        <p:nvSpPr>
          <p:cNvPr id="3" name="Rounded Rectangle 2"/>
          <p:cNvSpPr/>
          <p:nvPr/>
        </p:nvSpPr>
        <p:spPr>
          <a:xfrm>
            <a:off x="1115616" y="188640"/>
            <a:ext cx="684076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a:t>
            </a:r>
            <a:r>
              <a:rPr lang="en-US" sz="2400" b="1" i="1" dirty="0" err="1"/>
              <a:t>vs</a:t>
            </a:r>
            <a:r>
              <a:rPr lang="en-US" sz="2400" b="1" i="1" dirty="0"/>
              <a:t> Atrophied Testis - Microscopic  </a:t>
            </a:r>
          </a:p>
        </p:txBody>
      </p:sp>
      <p:sp>
        <p:nvSpPr>
          <p:cNvPr id="4" name="Rectangle 3"/>
          <p:cNvSpPr/>
          <p:nvPr/>
        </p:nvSpPr>
        <p:spPr>
          <a:xfrm>
            <a:off x="1187624" y="5397023"/>
            <a:ext cx="6696744" cy="923330"/>
          </a:xfrm>
          <a:prstGeom prst="rect">
            <a:avLst/>
          </a:prstGeom>
        </p:spPr>
        <p:txBody>
          <a:bodyPr wrap="square">
            <a:spAutoFit/>
          </a:bodyPr>
          <a:lstStyle/>
          <a:p>
            <a:pPr algn="ctr"/>
            <a:r>
              <a:rPr lang="en-US" b="1" i="1" dirty="0"/>
              <a:t>There is focal atrophy of tubules seen here to the upper right. The most common reason for this is probably childhood infection with the mumps virus, which produces a patchy orchitis</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2" name="TextBox 1"/>
          <p:cNvSpPr txBox="1"/>
          <p:nvPr/>
        </p:nvSpPr>
        <p:spPr>
          <a:xfrm>
            <a:off x="7251576" y="1032528"/>
            <a:ext cx="425169" cy="369332"/>
          </a:xfrm>
          <a:prstGeom prst="rect">
            <a:avLst/>
          </a:prstGeom>
          <a:noFill/>
        </p:spPr>
        <p:txBody>
          <a:bodyPr wrap="square" rtlCol="0">
            <a:spAutoFit/>
          </a:bodyPr>
          <a:lstStyle/>
          <a:p>
            <a:r>
              <a:rPr lang="en-US" b="1" dirty="0"/>
              <a:t>Rt</a:t>
            </a:r>
          </a:p>
        </p:txBody>
      </p:sp>
      <p:sp>
        <p:nvSpPr>
          <p:cNvPr id="10" name="TextBox 9"/>
          <p:cNvSpPr txBox="1"/>
          <p:nvPr/>
        </p:nvSpPr>
        <p:spPr>
          <a:xfrm>
            <a:off x="1371600" y="1007577"/>
            <a:ext cx="425169" cy="369332"/>
          </a:xfrm>
          <a:prstGeom prst="rect">
            <a:avLst/>
          </a:prstGeom>
          <a:noFill/>
        </p:spPr>
        <p:txBody>
          <a:bodyPr wrap="square" rtlCol="0">
            <a:spAutoFit/>
          </a:bodyPr>
          <a:lstStyle/>
          <a:p>
            <a:r>
              <a:rPr lang="en-US" b="1" dirty="0"/>
              <a:t>Lt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0"/>
            <a:ext cx="5472608" cy="1368152"/>
          </a:xfrm>
        </p:spPr>
        <p:txBody>
          <a:bodyPr>
            <a:noAutofit/>
          </a:bodyPr>
          <a:lstStyle/>
          <a:p>
            <a:pPr algn="ctr" fontAlgn="auto">
              <a:spcAft>
                <a:spcPts val="0"/>
              </a:spcAft>
              <a:defRPr/>
            </a:pPr>
            <a:r>
              <a:rPr lang="en-US" sz="5400" b="1" i="1" dirty="0" err="1">
                <a:solidFill>
                  <a:srgbClr val="993366"/>
                </a:solidFill>
                <a:effectLst>
                  <a:outerShdw blurRad="38100" dist="38100" dir="2700000" algn="tl">
                    <a:srgbClr val="000000">
                      <a:alpha val="43137"/>
                    </a:srgbClr>
                  </a:outerShdw>
                </a:effectLst>
                <a:latin typeface="Aharoni" pitchFamily="2" charset="-79"/>
                <a:cs typeface="Aharoni" pitchFamily="2" charset="-79"/>
              </a:rPr>
              <a:t>Seminoma</a:t>
            </a:r>
            <a:r>
              <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 </a:t>
            </a:r>
            <a:br>
              <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br>
            <a:r>
              <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of the Testis </a:t>
            </a: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9" name="Picture 2" descr="C:\Users\Toshiba\Pictures\MALE086.jpg"/>
          <p:cNvPicPr>
            <a:picLocks noGrp="1" noChangeAspect="1" noChangeArrowheads="1"/>
          </p:cNvPicPr>
          <p:nvPr>
            <p:ph idx="1"/>
          </p:nvPr>
        </p:nvPicPr>
        <p:blipFill>
          <a:blip r:embed="rId3" cstate="print"/>
          <a:srcRect/>
          <a:stretch>
            <a:fillRect/>
          </a:stretch>
        </p:blipFill>
        <p:spPr>
          <a:xfrm>
            <a:off x="1115615" y="1196752"/>
            <a:ext cx="6840761" cy="3785617"/>
          </a:xfrm>
          <a:noFill/>
        </p:spPr>
      </p:pic>
      <p:sp>
        <p:nvSpPr>
          <p:cNvPr id="4" name="Rectangle 3"/>
          <p:cNvSpPr/>
          <p:nvPr/>
        </p:nvSpPr>
        <p:spPr>
          <a:xfrm>
            <a:off x="827584" y="5120024"/>
            <a:ext cx="7272808" cy="1200329"/>
          </a:xfrm>
          <a:prstGeom prst="rect">
            <a:avLst/>
          </a:prstGeom>
        </p:spPr>
        <p:txBody>
          <a:bodyPr wrap="square">
            <a:spAutoFit/>
          </a:bodyPr>
          <a:lstStyle/>
          <a:p>
            <a:pPr algn="ctr"/>
            <a:r>
              <a:rPr lang="en-US" b="1" i="1" dirty="0"/>
              <a:t>Normal testis appears to the left of the mass. Pale and lobulated testicular mass with bulging and potato like cut surface with attached and congested spermatic cord  . Most important risk factor is cryptorchidism (undescended testicle) .</a:t>
            </a:r>
          </a:p>
        </p:txBody>
      </p:sp>
      <p:sp>
        <p:nvSpPr>
          <p:cNvPr id="6" name="Rounded Rectangle 5"/>
          <p:cNvSpPr/>
          <p:nvPr/>
        </p:nvSpPr>
        <p:spPr>
          <a:xfrm>
            <a:off x="1907704" y="404664"/>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Seminoma of the Testis - Gross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907704" y="332656"/>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Seminoma of the Testis - Gross</a:t>
            </a:r>
          </a:p>
        </p:txBody>
      </p:sp>
      <p:sp>
        <p:nvSpPr>
          <p:cNvPr id="4" name="Rectangle 3"/>
          <p:cNvSpPr/>
          <p:nvPr/>
        </p:nvSpPr>
        <p:spPr>
          <a:xfrm>
            <a:off x="1331640" y="5085184"/>
            <a:ext cx="6552728" cy="646331"/>
          </a:xfrm>
          <a:prstGeom prst="rect">
            <a:avLst/>
          </a:prstGeom>
        </p:spPr>
        <p:txBody>
          <a:bodyPr wrap="square">
            <a:spAutoFit/>
          </a:bodyPr>
          <a:lstStyle/>
          <a:p>
            <a:pPr marL="285750" indent="-285750">
              <a:buFont typeface="Arial" panose="020B0604020202020204" pitchFamily="34" charset="0"/>
              <a:buChar char="•"/>
            </a:pPr>
            <a:r>
              <a:rPr lang="en-US" b="1" i="1" dirty="0"/>
              <a:t>Pale and nodular tumor.</a:t>
            </a:r>
          </a:p>
          <a:p>
            <a:pPr marL="285750" indent="-285750">
              <a:buFont typeface="Arial" panose="020B0604020202020204" pitchFamily="34" charset="0"/>
              <a:buChar char="•"/>
            </a:pPr>
            <a:r>
              <a:rPr lang="en-US" b="1" i="1" dirty="0"/>
              <a:t>Surrounding normal yellowish testicular cut surface.</a:t>
            </a:r>
          </a:p>
        </p:txBody>
      </p:sp>
      <p:pic>
        <p:nvPicPr>
          <p:cNvPr id="220161" name="Picture 1"/>
          <p:cNvPicPr>
            <a:picLocks noChangeAspect="1" noChangeArrowheads="1"/>
          </p:cNvPicPr>
          <p:nvPr/>
        </p:nvPicPr>
        <p:blipFill>
          <a:blip r:embed="rId3" cstate="print"/>
          <a:srcRect/>
          <a:stretch>
            <a:fillRect/>
          </a:stretch>
        </p:blipFill>
        <p:spPr bwMode="auto">
          <a:xfrm>
            <a:off x="2411760" y="1196752"/>
            <a:ext cx="4366989" cy="3790950"/>
          </a:xfrm>
          <a:prstGeom prst="rect">
            <a:avLst/>
          </a:prstGeom>
          <a:noFill/>
          <a:ln w="9525">
            <a:noFill/>
            <a:miter lim="800000"/>
            <a:headEnd/>
            <a:tailEnd/>
          </a:ln>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1187624" y="332656"/>
            <a:ext cx="66247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Seminoma </a:t>
            </a:r>
            <a:r>
              <a:rPr lang="en-US" sz="2400" b="1" i="1" dirty="0" err="1"/>
              <a:t>vs</a:t>
            </a:r>
            <a:r>
              <a:rPr lang="en-US" sz="2400" b="1" i="1" dirty="0"/>
              <a:t> Normal Testis - LPF</a:t>
            </a:r>
          </a:p>
        </p:txBody>
      </p:sp>
      <p:pic>
        <p:nvPicPr>
          <p:cNvPr id="37890" name="Picture 2" descr="http://library.med.utah.edu/WebPath/jpeg1/MALE096.jpg"/>
          <p:cNvPicPr>
            <a:picLocks noChangeAspect="1" noChangeArrowheads="1"/>
          </p:cNvPicPr>
          <p:nvPr/>
        </p:nvPicPr>
        <p:blipFill>
          <a:blip r:embed="rId2" cstate="print"/>
          <a:srcRect/>
          <a:stretch>
            <a:fillRect/>
          </a:stretch>
        </p:blipFill>
        <p:spPr bwMode="auto">
          <a:xfrm>
            <a:off x="1475656" y="1124744"/>
            <a:ext cx="6120680" cy="4032448"/>
          </a:xfrm>
          <a:prstGeom prst="rect">
            <a:avLst/>
          </a:prstGeom>
          <a:noFill/>
          <a:ln w="12700">
            <a:solidFill>
              <a:schemeClr val="tx1"/>
            </a:solidFill>
          </a:ln>
        </p:spPr>
      </p:pic>
      <p:sp>
        <p:nvSpPr>
          <p:cNvPr id="8" name="Rectangle 7"/>
          <p:cNvSpPr/>
          <p:nvPr/>
        </p:nvSpPr>
        <p:spPr>
          <a:xfrm>
            <a:off x="755576" y="5253007"/>
            <a:ext cx="7488832" cy="1200329"/>
          </a:xfrm>
          <a:prstGeom prst="rect">
            <a:avLst/>
          </a:prstGeom>
        </p:spPr>
        <p:txBody>
          <a:bodyPr wrap="square">
            <a:spAutoFit/>
          </a:bodyPr>
          <a:lstStyle/>
          <a:p>
            <a:pPr algn="ctr"/>
            <a:r>
              <a:rPr lang="en-US" b="1" i="1" dirty="0"/>
              <a:t>Normal testis appears at the left, and seminoma is present at the right. Note the difference in size and staining quality of the neoplastic nests of cells compared to normal germ cells. </a:t>
            </a:r>
          </a:p>
          <a:p>
            <a:pPr algn="ctr"/>
            <a:r>
              <a:rPr lang="en-US" b="1" i="1" dirty="0"/>
              <a:t>Note the lymphoid stroma between the nests of seminoma.</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9" name="TextBox 8"/>
          <p:cNvSpPr txBox="1"/>
          <p:nvPr/>
        </p:nvSpPr>
        <p:spPr>
          <a:xfrm>
            <a:off x="7162800" y="1154668"/>
            <a:ext cx="425169" cy="369332"/>
          </a:xfrm>
          <a:prstGeom prst="rect">
            <a:avLst/>
          </a:prstGeom>
          <a:noFill/>
        </p:spPr>
        <p:txBody>
          <a:bodyPr wrap="square" rtlCol="0">
            <a:spAutoFit/>
          </a:bodyPr>
          <a:lstStyle/>
          <a:p>
            <a:r>
              <a:rPr lang="en-US" b="1" dirty="0"/>
              <a:t>Rt</a:t>
            </a:r>
          </a:p>
        </p:txBody>
      </p:sp>
      <p:sp>
        <p:nvSpPr>
          <p:cNvPr id="12" name="TextBox 11"/>
          <p:cNvSpPr txBox="1"/>
          <p:nvPr/>
        </p:nvSpPr>
        <p:spPr>
          <a:xfrm>
            <a:off x="1479831" y="1154668"/>
            <a:ext cx="425169" cy="369332"/>
          </a:xfrm>
          <a:prstGeom prst="rect">
            <a:avLst/>
          </a:prstGeom>
          <a:noFill/>
        </p:spPr>
        <p:txBody>
          <a:bodyPr wrap="square" rtlCol="0">
            <a:spAutoFit/>
          </a:bodyPr>
          <a:lstStyle/>
          <a:p>
            <a:r>
              <a:rPr lang="en-US" b="1" dirty="0"/>
              <a:t>Lt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1475655" y="1124745"/>
            <a:ext cx="6048673" cy="4320480"/>
          </a:xfrm>
          <a:prstGeom prst="rect">
            <a:avLst/>
          </a:prstGeom>
          <a:noFill/>
          <a:ln w="12700">
            <a:solidFill>
              <a:schemeClr val="tx1"/>
            </a:solidFill>
            <a:miter lim="800000"/>
            <a:headEnd/>
            <a:tailEnd/>
          </a:ln>
        </p:spPr>
      </p:pic>
      <p:sp>
        <p:nvSpPr>
          <p:cNvPr id="4" name="Rounded Rectangle 3"/>
          <p:cNvSpPr/>
          <p:nvPr/>
        </p:nvSpPr>
        <p:spPr>
          <a:xfrm>
            <a:off x="1907704" y="332656"/>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Seminoma of the Testis -  HPF</a:t>
            </a:r>
          </a:p>
        </p:txBody>
      </p:sp>
      <p:sp>
        <p:nvSpPr>
          <p:cNvPr id="5" name="Rectangle 4"/>
          <p:cNvSpPr/>
          <p:nvPr/>
        </p:nvSpPr>
        <p:spPr>
          <a:xfrm>
            <a:off x="1475656" y="5530006"/>
            <a:ext cx="6048672" cy="1200329"/>
          </a:xfrm>
          <a:prstGeom prst="rect">
            <a:avLst/>
          </a:prstGeom>
        </p:spPr>
        <p:txBody>
          <a:bodyPr wrap="square">
            <a:spAutoFit/>
          </a:bodyPr>
          <a:lstStyle/>
          <a:p>
            <a:pPr marL="285750" indent="-285750">
              <a:buFont typeface="Arial" panose="020B0604020202020204" pitchFamily="34" charset="0"/>
              <a:buChar char="•"/>
            </a:pPr>
            <a:r>
              <a:rPr lang="en-US" b="1" i="1" dirty="0"/>
              <a:t>Malignant germ cells.</a:t>
            </a:r>
          </a:p>
          <a:p>
            <a:pPr marL="285750" indent="-285750">
              <a:buFont typeface="Arial" panose="020B0604020202020204" pitchFamily="34" charset="0"/>
              <a:buChar char="•"/>
            </a:pPr>
            <a:r>
              <a:rPr lang="en-US" b="1" i="1" dirty="0"/>
              <a:t>Large vesicular nuclei.</a:t>
            </a:r>
          </a:p>
          <a:p>
            <a:pPr marL="285750" indent="-285750">
              <a:buFont typeface="Arial" panose="020B0604020202020204" pitchFamily="34" charset="0"/>
              <a:buChar char="•"/>
            </a:pPr>
            <a:r>
              <a:rPr lang="en-US" b="1" i="1" dirty="0"/>
              <a:t>Prominent nucleoli.</a:t>
            </a:r>
          </a:p>
          <a:p>
            <a:pPr marL="285750" indent="-285750">
              <a:buFont typeface="Arial" panose="020B0604020202020204" pitchFamily="34" charset="0"/>
              <a:buChar char="•"/>
            </a:pPr>
            <a:r>
              <a:rPr lang="en-US" b="1" i="1" dirty="0"/>
              <a:t>Lymphocytes.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3276600"/>
            <a:ext cx="7342584" cy="1440160"/>
          </a:xfrm>
        </p:spPr>
        <p:txBody>
          <a:bodyPr>
            <a:normAutofit/>
          </a:bodyPr>
          <a:lstStyle/>
          <a:p>
            <a:pPr algn="ctr" fontAlgn="auto">
              <a:spcAft>
                <a:spcPts val="0"/>
              </a:spcAft>
              <a:defRPr/>
            </a:pPr>
            <a:r>
              <a:rPr lang="en-US" sz="4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Embryonal Carcinoma </a:t>
            </a:r>
            <a:br>
              <a:rPr lang="en-US" sz="4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br>
            <a:r>
              <a:rPr lang="en-US" sz="4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&amp; Teratoma of the Testis </a:t>
            </a: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114" y="0"/>
            <a:ext cx="3352800" cy="914399"/>
          </a:xfrm>
        </p:spPr>
        <p:txBody>
          <a:bodyPr/>
          <a:lstStyle/>
          <a:p>
            <a:pPr algn="l"/>
            <a:r>
              <a:rPr lang="en-GB" b="1" u="sng" dirty="0">
                <a:effectLst>
                  <a:outerShdw blurRad="38100" dist="38100" dir="2700000" algn="tl">
                    <a:srgbClr val="000000">
                      <a:alpha val="43137"/>
                    </a:srgbClr>
                  </a:outerShdw>
                </a:effectLst>
              </a:rPr>
              <a:t>Contents:</a:t>
            </a:r>
          </a:p>
        </p:txBody>
      </p:sp>
      <p:sp>
        <p:nvSpPr>
          <p:cNvPr id="4" name="TextBox 3"/>
          <p:cNvSpPr txBox="1"/>
          <p:nvPr/>
        </p:nvSpPr>
        <p:spPr>
          <a:xfrm>
            <a:off x="1524000" y="899885"/>
            <a:ext cx="7239000" cy="5940088"/>
          </a:xfrm>
          <a:prstGeom prst="rect">
            <a:avLst/>
          </a:prstGeom>
          <a:noFill/>
        </p:spPr>
        <p:txBody>
          <a:bodyPr wrap="square" rtlCol="0">
            <a:spAutoFit/>
          </a:bodyPr>
          <a:lstStyle/>
          <a:p>
            <a:r>
              <a:rPr lang="en-GB" sz="2800" b="1" u="sng" dirty="0">
                <a:solidFill>
                  <a:srgbClr val="251BE5"/>
                </a:solidFill>
              </a:rPr>
              <a:t>1</a:t>
            </a:r>
            <a:r>
              <a:rPr lang="en-GB" sz="2800" b="1" u="sng" baseline="30000" dirty="0">
                <a:solidFill>
                  <a:srgbClr val="251BE5"/>
                </a:solidFill>
              </a:rPr>
              <a:t>st</a:t>
            </a:r>
            <a:r>
              <a:rPr lang="en-GB" sz="2800" b="1" u="sng" dirty="0">
                <a:solidFill>
                  <a:srgbClr val="251BE5"/>
                </a:solidFill>
              </a:rPr>
              <a:t> Practical </a:t>
            </a:r>
            <a:r>
              <a:rPr lang="en-GB" sz="2400" b="1" i="1" u="sng" dirty="0">
                <a:solidFill>
                  <a:srgbClr val="993366"/>
                </a:solidFill>
              </a:rPr>
              <a:t>(Male Genital System):</a:t>
            </a:r>
          </a:p>
          <a:p>
            <a:pPr marL="342900" indent="-342900">
              <a:buFont typeface="Wingdings" panose="05000000000000000000" pitchFamily="2" charset="2"/>
              <a:buChar char="§"/>
            </a:pPr>
            <a:r>
              <a:rPr lang="en-GB" sz="2000" dirty="0"/>
              <a:t>Testicular Atrophy.</a:t>
            </a:r>
          </a:p>
          <a:p>
            <a:pPr marL="342900" indent="-342900">
              <a:buFont typeface="Wingdings" panose="05000000000000000000" pitchFamily="2" charset="2"/>
              <a:buChar char="§"/>
            </a:pPr>
            <a:r>
              <a:rPr lang="en-GB" sz="2000" dirty="0"/>
              <a:t>Seminoma of the testis.</a:t>
            </a:r>
          </a:p>
          <a:p>
            <a:pPr marL="342900" indent="-342900">
              <a:buFont typeface="Wingdings" panose="05000000000000000000" pitchFamily="2" charset="2"/>
              <a:buChar char="§"/>
            </a:pPr>
            <a:r>
              <a:rPr lang="en-GB" sz="2000" dirty="0"/>
              <a:t>Embryonal carcinoma and teratoma of testis.</a:t>
            </a:r>
          </a:p>
          <a:p>
            <a:pPr marL="342900" indent="-342900">
              <a:buFont typeface="Wingdings" panose="05000000000000000000" pitchFamily="2" charset="2"/>
              <a:buChar char="§"/>
            </a:pPr>
            <a:r>
              <a:rPr lang="en-GB" sz="2000" dirty="0"/>
              <a:t>Prostatic Hyperplasia.</a:t>
            </a:r>
          </a:p>
          <a:p>
            <a:pPr marL="342900" indent="-342900">
              <a:buFont typeface="Wingdings" panose="05000000000000000000" pitchFamily="2" charset="2"/>
              <a:buChar char="§"/>
            </a:pPr>
            <a:r>
              <a:rPr lang="en-GB" sz="2000" dirty="0"/>
              <a:t>Adenocarcinoma of the prostate.</a:t>
            </a:r>
          </a:p>
          <a:p>
            <a:r>
              <a:rPr lang="en-GB" sz="2800" b="1" u="sng" dirty="0">
                <a:solidFill>
                  <a:srgbClr val="251BE5"/>
                </a:solidFill>
              </a:rPr>
              <a:t>2</a:t>
            </a:r>
            <a:r>
              <a:rPr lang="en-GB" sz="2800" b="1" u="sng" baseline="30000" dirty="0">
                <a:solidFill>
                  <a:srgbClr val="251BE5"/>
                </a:solidFill>
              </a:rPr>
              <a:t>nd</a:t>
            </a:r>
            <a:r>
              <a:rPr lang="en-GB" sz="2800" b="1" u="sng" dirty="0">
                <a:solidFill>
                  <a:srgbClr val="251BE5"/>
                </a:solidFill>
              </a:rPr>
              <a:t> Practical </a:t>
            </a:r>
            <a:r>
              <a:rPr lang="en-GB" sz="2400" b="1" i="1" u="sng" dirty="0">
                <a:solidFill>
                  <a:srgbClr val="993366"/>
                </a:solidFill>
              </a:rPr>
              <a:t>(Female Genital System) </a:t>
            </a:r>
            <a:r>
              <a:rPr lang="en-GB" sz="2800" b="1" u="sng" dirty="0">
                <a:solidFill>
                  <a:srgbClr val="993366"/>
                </a:solidFill>
              </a:rPr>
              <a:t>:</a:t>
            </a:r>
          </a:p>
          <a:p>
            <a:pPr marL="342900" indent="-342900">
              <a:buFont typeface="Wingdings" panose="05000000000000000000" pitchFamily="2" charset="2"/>
              <a:buChar char="§"/>
            </a:pPr>
            <a:r>
              <a:rPr lang="en-GB" sz="2000" dirty="0"/>
              <a:t>Uterine Leiomyomata.</a:t>
            </a:r>
          </a:p>
          <a:p>
            <a:pPr marL="342900" indent="-342900">
              <a:buFont typeface="Wingdings" panose="05000000000000000000" pitchFamily="2" charset="2"/>
              <a:buChar char="§"/>
            </a:pPr>
            <a:r>
              <a:rPr lang="en-GB" sz="2000" dirty="0"/>
              <a:t>Endometrial hyperplasia and carcinoma.</a:t>
            </a:r>
          </a:p>
          <a:p>
            <a:pPr marL="342900" indent="-342900">
              <a:buFont typeface="Wingdings" panose="05000000000000000000" pitchFamily="2" charset="2"/>
              <a:buChar char="§"/>
            </a:pPr>
            <a:r>
              <a:rPr lang="en-GB" sz="2000" dirty="0"/>
              <a:t>Endometriosis.</a:t>
            </a:r>
          </a:p>
          <a:p>
            <a:pPr marL="342900" indent="-342900">
              <a:buFont typeface="Wingdings" panose="05000000000000000000" pitchFamily="2" charset="2"/>
              <a:buChar char="§"/>
            </a:pPr>
            <a:r>
              <a:rPr lang="en-GB" sz="2000" dirty="0"/>
              <a:t>Cervical dysplasia and carcinoma.</a:t>
            </a:r>
          </a:p>
          <a:p>
            <a:pPr marL="342900" indent="-342900">
              <a:buFont typeface="Wingdings" panose="05000000000000000000" pitchFamily="2" charset="2"/>
              <a:buChar char="§"/>
            </a:pPr>
            <a:r>
              <a:rPr lang="en-GB" sz="2000" dirty="0"/>
              <a:t>Acute salpingitis.</a:t>
            </a:r>
          </a:p>
          <a:p>
            <a:r>
              <a:rPr lang="en-GB" sz="2800" b="1" u="sng" dirty="0">
                <a:solidFill>
                  <a:srgbClr val="251BE5"/>
                </a:solidFill>
              </a:rPr>
              <a:t>3</a:t>
            </a:r>
            <a:r>
              <a:rPr lang="en-GB" sz="2800" b="1" u="sng" baseline="30000" dirty="0">
                <a:solidFill>
                  <a:srgbClr val="251BE5"/>
                </a:solidFill>
              </a:rPr>
              <a:t>rd</a:t>
            </a:r>
            <a:r>
              <a:rPr lang="en-GB" sz="2800" b="1" u="sng" dirty="0">
                <a:solidFill>
                  <a:srgbClr val="251BE5"/>
                </a:solidFill>
              </a:rPr>
              <a:t>  Practical </a:t>
            </a:r>
            <a:r>
              <a:rPr lang="en-GB" sz="2400" b="1" i="1" u="sng" dirty="0">
                <a:solidFill>
                  <a:srgbClr val="993366"/>
                </a:solidFill>
              </a:rPr>
              <a:t>(Ovarian &amp; Breast diseases):</a:t>
            </a:r>
          </a:p>
          <a:p>
            <a:pPr marL="342900" indent="-342900">
              <a:buFont typeface="Wingdings" panose="05000000000000000000" pitchFamily="2" charset="2"/>
              <a:buChar char="§"/>
            </a:pPr>
            <a:r>
              <a:rPr lang="en-GB" sz="2000" dirty="0"/>
              <a:t>Ovarian cysts and breast masses.</a:t>
            </a:r>
          </a:p>
          <a:p>
            <a:pPr marL="342900" indent="-342900">
              <a:buFont typeface="Wingdings" panose="05000000000000000000" pitchFamily="2" charset="2"/>
              <a:buChar char="§"/>
            </a:pPr>
            <a:r>
              <a:rPr lang="en-GB" sz="2000" dirty="0"/>
              <a:t>Dermoid cysts (Teratoma) of the ovary.</a:t>
            </a:r>
          </a:p>
          <a:p>
            <a:pPr marL="342900" indent="-342900">
              <a:buFont typeface="Wingdings" panose="05000000000000000000" pitchFamily="2" charset="2"/>
              <a:buChar char="§"/>
            </a:pPr>
            <a:r>
              <a:rPr lang="en-GB" sz="2000" dirty="0"/>
              <a:t>Breast diseases (Fibroadenoma, invasive ductal carcinoma and Paget’s disease of the nipple)</a:t>
            </a:r>
          </a:p>
          <a:p>
            <a:endParaRPr lang="en-GB" sz="1600" dirty="0"/>
          </a:p>
        </p:txBody>
      </p:sp>
    </p:spTree>
    <p:extLst>
      <p:ext uri="{BB962C8B-B14F-4D97-AF65-F5344CB8AC3E}">
        <p14:creationId xmlns:p14="http://schemas.microsoft.com/office/powerpoint/2010/main" val="3907065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043608" y="140008"/>
            <a:ext cx="6984776" cy="7687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Malignant mixed germ cell tumor or Embryonal Carcinoma &amp; Teratoma - Gross</a:t>
            </a:r>
          </a:p>
        </p:txBody>
      </p:sp>
      <p:sp>
        <p:nvSpPr>
          <p:cNvPr id="3" name="Rectangle 2"/>
          <p:cNvSpPr/>
          <p:nvPr/>
        </p:nvSpPr>
        <p:spPr>
          <a:xfrm>
            <a:off x="1475656" y="5301208"/>
            <a:ext cx="6336704" cy="1200329"/>
          </a:xfrm>
          <a:prstGeom prst="rect">
            <a:avLst/>
          </a:prstGeom>
        </p:spPr>
        <p:txBody>
          <a:bodyPr wrap="square">
            <a:spAutoFit/>
          </a:bodyPr>
          <a:lstStyle/>
          <a:p>
            <a:pPr algn="ctr"/>
            <a:r>
              <a:rPr lang="en-US" b="1" i="1" dirty="0"/>
              <a:t>Here is an embryonal carcinoma mixed with teratoma in which islands of bluish white cartilage from the teratoma component are more prominent. A rim of normal brown testis appears at the left.</a:t>
            </a:r>
          </a:p>
        </p:txBody>
      </p:sp>
      <p:pic>
        <p:nvPicPr>
          <p:cNvPr id="150530" name="Picture 2" descr="http://library.med.utah.edu/WebPath/jpeg1/MALE090.jpg"/>
          <p:cNvPicPr>
            <a:picLocks noChangeAspect="1" noChangeArrowheads="1"/>
          </p:cNvPicPr>
          <p:nvPr/>
        </p:nvPicPr>
        <p:blipFill>
          <a:blip r:embed="rId2" cstate="print"/>
          <a:srcRect/>
          <a:stretch>
            <a:fillRect/>
          </a:stretch>
        </p:blipFill>
        <p:spPr bwMode="auto">
          <a:xfrm>
            <a:off x="1691680" y="1196752"/>
            <a:ext cx="5760640" cy="3888432"/>
          </a:xfrm>
          <a:prstGeom prst="rect">
            <a:avLst/>
          </a:prstGeom>
          <a:noFill/>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4" name="TextBox 3"/>
          <p:cNvSpPr txBox="1"/>
          <p:nvPr/>
        </p:nvSpPr>
        <p:spPr>
          <a:xfrm>
            <a:off x="76200" y="1905000"/>
            <a:ext cx="1615480" cy="1631216"/>
          </a:xfrm>
          <a:prstGeom prst="rect">
            <a:avLst/>
          </a:prstGeom>
          <a:noFill/>
        </p:spPr>
        <p:txBody>
          <a:bodyPr wrap="square" rtlCol="0">
            <a:spAutoFit/>
          </a:bodyPr>
          <a:lstStyle/>
          <a:p>
            <a:r>
              <a:rPr lang="en-US" sz="2000" b="1" dirty="0"/>
              <a:t>Partly solid and partly cystic and hemorrhagic tumor.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1/MALE095.jpg"/>
          <p:cNvPicPr>
            <a:picLocks noChangeAspect="1" noChangeArrowheads="1"/>
          </p:cNvPicPr>
          <p:nvPr/>
        </p:nvPicPr>
        <p:blipFill>
          <a:blip r:embed="rId2" cstate="print"/>
          <a:srcRect/>
          <a:stretch>
            <a:fillRect/>
          </a:stretch>
        </p:blipFill>
        <p:spPr bwMode="auto">
          <a:xfrm>
            <a:off x="1356223" y="1052736"/>
            <a:ext cx="6456137" cy="4145461"/>
          </a:xfrm>
          <a:prstGeom prst="rect">
            <a:avLst/>
          </a:prstGeom>
          <a:noFill/>
          <a:ln w="12700">
            <a:solidFill>
              <a:schemeClr val="tx1"/>
            </a:solidFill>
          </a:ln>
        </p:spPr>
      </p:pic>
      <p:sp>
        <p:nvSpPr>
          <p:cNvPr id="3" name="Rectangle 2"/>
          <p:cNvSpPr/>
          <p:nvPr/>
        </p:nvSpPr>
        <p:spPr>
          <a:xfrm>
            <a:off x="1331640" y="5301208"/>
            <a:ext cx="6974160" cy="646331"/>
          </a:xfrm>
          <a:prstGeom prst="rect">
            <a:avLst/>
          </a:prstGeom>
        </p:spPr>
        <p:txBody>
          <a:bodyPr wrap="square">
            <a:spAutoFit/>
          </a:bodyPr>
          <a:lstStyle/>
          <a:p>
            <a:pPr marL="285750" indent="-285750">
              <a:buFont typeface="Arial" panose="020B0604020202020204" pitchFamily="34" charset="0"/>
              <a:buChar char="•"/>
            </a:pPr>
            <a:r>
              <a:rPr lang="en-US" b="1" i="1" dirty="0"/>
              <a:t>Cartilage.</a:t>
            </a:r>
          </a:p>
          <a:p>
            <a:pPr marL="285750" indent="-285750">
              <a:buFont typeface="Arial" panose="020B0604020202020204" pitchFamily="34" charset="0"/>
              <a:buChar char="•"/>
            </a:pPr>
            <a:r>
              <a:rPr lang="en-US" b="1" i="1" dirty="0"/>
              <a:t>Malignant glandular tissue consistent with embryonal carcinoma.</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7" name="Rounded Rectangle 6"/>
          <p:cNvSpPr/>
          <p:nvPr/>
        </p:nvSpPr>
        <p:spPr>
          <a:xfrm>
            <a:off x="1043608" y="140008"/>
            <a:ext cx="6984776" cy="76871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Malignant mixed germ cell tumor or Embryonal Carcinoma &amp; Teratoma - Gross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1187"/>
            <a:ext cx="9144000" cy="3175625"/>
          </a:xfrm>
          <a:prstGeom prst="rect">
            <a:avLst/>
          </a:prstGeom>
        </p:spPr>
      </p:pic>
    </p:spTree>
    <p:extLst>
      <p:ext uri="{BB962C8B-B14F-4D97-AF65-F5344CB8AC3E}">
        <p14:creationId xmlns:p14="http://schemas.microsoft.com/office/powerpoint/2010/main" val="509702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95736" y="2996952"/>
            <a:ext cx="4680520" cy="10081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PROSTATE </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3212976"/>
            <a:ext cx="6845784" cy="1130424"/>
          </a:xfrm>
        </p:spPr>
        <p:txBody>
          <a:bodyPr>
            <a:noAutofit/>
          </a:bodyPr>
          <a:lstStyle/>
          <a:p>
            <a:pPr algn="ctr" fontAlgn="auto">
              <a:spcAft>
                <a:spcPts val="0"/>
              </a:spcAft>
              <a:defRPr/>
            </a:pPr>
            <a:r>
              <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 Prostatic Hyperplasia </a:t>
            </a: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2987824" y="836712"/>
            <a:ext cx="3384377" cy="4022938"/>
          </a:xfrm>
          <a:prstGeom prst="rect">
            <a:avLst/>
          </a:prstGeom>
          <a:noFill/>
        </p:spPr>
      </p:pic>
      <p:sp>
        <p:nvSpPr>
          <p:cNvPr id="4" name="Rounded Rectangle 3"/>
          <p:cNvSpPr/>
          <p:nvPr/>
        </p:nvSpPr>
        <p:spPr>
          <a:xfrm>
            <a:off x="1763688" y="188640"/>
            <a:ext cx="554461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Prostatic Hyperplasia - Gross</a:t>
            </a:r>
          </a:p>
        </p:txBody>
      </p:sp>
      <p:sp>
        <p:nvSpPr>
          <p:cNvPr id="5" name="Rectangle 4"/>
          <p:cNvSpPr/>
          <p:nvPr/>
        </p:nvSpPr>
        <p:spPr>
          <a:xfrm>
            <a:off x="755576" y="4976008"/>
            <a:ext cx="7488832" cy="1200329"/>
          </a:xfrm>
          <a:prstGeom prst="rect">
            <a:avLst/>
          </a:prstGeom>
        </p:spPr>
        <p:txBody>
          <a:bodyPr wrap="square">
            <a:spAutoFit/>
          </a:bodyPr>
          <a:lstStyle/>
          <a:p>
            <a:pPr algn="ctr"/>
            <a:r>
              <a:rPr lang="en-US" b="1" i="1" dirty="0"/>
              <a:t>Enlarged lateral lobes, and median lobe that obstructs the prostatic urethra that led to obstruction with bladder hypertrophy, as evidenced by the prominent trabeculation of the bladder mucosa. Obstruction with stasis also led to the formation of the yellow-brown calculus (stone).</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4" name="Picture 4" descr="MALE041"/>
          <p:cNvPicPr>
            <a:picLocks noChangeAspect="1" noChangeArrowheads="1"/>
          </p:cNvPicPr>
          <p:nvPr/>
        </p:nvPicPr>
        <p:blipFill>
          <a:blip r:embed="rId3" cstate="print"/>
          <a:srcRect/>
          <a:stretch>
            <a:fillRect/>
          </a:stretch>
        </p:blipFill>
        <p:spPr bwMode="auto">
          <a:xfrm>
            <a:off x="1547664" y="1052736"/>
            <a:ext cx="5904656" cy="4176464"/>
          </a:xfrm>
          <a:prstGeom prst="rect">
            <a:avLst/>
          </a:prstGeom>
          <a:noFill/>
        </p:spPr>
      </p:pic>
      <p:sp>
        <p:nvSpPr>
          <p:cNvPr id="3" name="Rectangle 2"/>
          <p:cNvSpPr/>
          <p:nvPr/>
        </p:nvSpPr>
        <p:spPr>
          <a:xfrm>
            <a:off x="1403648" y="5301208"/>
            <a:ext cx="6048672" cy="646331"/>
          </a:xfrm>
          <a:prstGeom prst="rect">
            <a:avLst/>
          </a:prstGeom>
        </p:spPr>
        <p:txBody>
          <a:bodyPr wrap="square">
            <a:spAutoFit/>
          </a:bodyPr>
          <a:lstStyle/>
          <a:p>
            <a:pPr marL="285750" indent="-285750">
              <a:buFont typeface="Arial" panose="020B0604020202020204" pitchFamily="34" charset="0"/>
              <a:buChar char="•"/>
            </a:pPr>
            <a:r>
              <a:rPr lang="en-US" b="1" i="1" dirty="0"/>
              <a:t>Pale, gray, nodular cut surface or nodules.</a:t>
            </a:r>
          </a:p>
          <a:p>
            <a:pPr marL="285750" indent="-285750">
              <a:buFont typeface="Arial" panose="020B0604020202020204" pitchFamily="34" charset="0"/>
              <a:buChar char="•"/>
            </a:pPr>
            <a:r>
              <a:rPr lang="en-US" b="1" i="1" dirty="0"/>
              <a:t>Narrow “slit like” urethra.</a:t>
            </a:r>
          </a:p>
        </p:txBody>
      </p:sp>
      <p:sp>
        <p:nvSpPr>
          <p:cNvPr id="4" name="Rounded Rectangle 3"/>
          <p:cNvSpPr/>
          <p:nvPr/>
        </p:nvSpPr>
        <p:spPr>
          <a:xfrm>
            <a:off x="1763688" y="260648"/>
            <a:ext cx="554461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Prostatic Hyperplasia - Gross</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2" name="Rectangle 1"/>
          <p:cNvSpPr/>
          <p:nvPr/>
        </p:nvSpPr>
        <p:spPr>
          <a:xfrm>
            <a:off x="6648" y="2362200"/>
            <a:ext cx="1371600" cy="923330"/>
          </a:xfrm>
          <a:prstGeom prst="rect">
            <a:avLst/>
          </a:prstGeom>
        </p:spPr>
        <p:txBody>
          <a:bodyPr wrap="square">
            <a:spAutoFit/>
          </a:bodyPr>
          <a:lstStyle/>
          <a:p>
            <a:r>
              <a:rPr lang="en-US" b="1" i="1" dirty="0">
                <a:solidFill>
                  <a:srgbClr val="000000"/>
                </a:solidFill>
                <a:latin typeface="Calibri" panose="020F0502020204030204" pitchFamily="34" charset="0"/>
              </a:rPr>
              <a:t>Central and </a:t>
            </a:r>
            <a:r>
              <a:rPr lang="en-US" b="1" i="1" dirty="0" err="1">
                <a:solidFill>
                  <a:srgbClr val="000000"/>
                </a:solidFill>
                <a:latin typeface="Calibri" panose="020F0502020204030204" pitchFamily="34" charset="0"/>
              </a:rPr>
              <a:t>periurethral</a:t>
            </a:r>
            <a:r>
              <a:rPr lang="en-US" b="1" i="1" dirty="0">
                <a:solidFill>
                  <a:srgbClr val="000000"/>
                </a:solidFill>
                <a:latin typeface="Calibri" panose="020F0502020204030204" pitchFamily="34" charset="0"/>
              </a:rPr>
              <a:t> parts. </a:t>
            </a:r>
            <a:endParaRPr lang="en-US" b="1" i="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library.med.utah.edu/WebPath/jpeg1/MALE072.jpg"/>
          <p:cNvPicPr>
            <a:picLocks noChangeAspect="1" noChangeArrowheads="1"/>
          </p:cNvPicPr>
          <p:nvPr/>
        </p:nvPicPr>
        <p:blipFill>
          <a:blip r:embed="rId2" cstate="print"/>
          <a:srcRect/>
          <a:stretch>
            <a:fillRect/>
          </a:stretch>
        </p:blipFill>
        <p:spPr bwMode="auto">
          <a:xfrm>
            <a:off x="1259632" y="980728"/>
            <a:ext cx="6480720" cy="4392488"/>
          </a:xfrm>
          <a:prstGeom prst="rect">
            <a:avLst/>
          </a:prstGeom>
          <a:noFill/>
          <a:ln w="12700">
            <a:solidFill>
              <a:schemeClr val="tx1"/>
            </a:solidFill>
          </a:ln>
        </p:spPr>
      </p:pic>
      <p:sp>
        <p:nvSpPr>
          <p:cNvPr id="3" name="Rectangle 2"/>
          <p:cNvSpPr/>
          <p:nvPr/>
        </p:nvSpPr>
        <p:spPr>
          <a:xfrm>
            <a:off x="1187624" y="5469031"/>
            <a:ext cx="6552728" cy="923330"/>
          </a:xfrm>
          <a:prstGeom prst="rect">
            <a:avLst/>
          </a:prstGeom>
        </p:spPr>
        <p:txBody>
          <a:bodyPr wrap="square">
            <a:spAutoFit/>
          </a:bodyPr>
          <a:lstStyle/>
          <a:p>
            <a:pPr algn="ctr"/>
            <a:r>
              <a:rPr lang="en-US" b="1" i="1" dirty="0"/>
              <a:t>Microscopically, benign prostatic hyperplasia can involve both glands and stroma, though the former is usually more prominent. Here, a large hyperplastic nodule of glands is seen</a:t>
            </a:r>
          </a:p>
        </p:txBody>
      </p:sp>
      <p:sp>
        <p:nvSpPr>
          <p:cNvPr id="4" name="Rounded Rectangle 3"/>
          <p:cNvSpPr/>
          <p:nvPr/>
        </p:nvSpPr>
        <p:spPr>
          <a:xfrm>
            <a:off x="1619672" y="260648"/>
            <a:ext cx="576064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Prostatic Hyperplasia - LPF</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9266" name="Picture 2" descr="http://library.med.utah.edu/WebPath/jpeg1/MALE073.jpg"/>
          <p:cNvPicPr>
            <a:picLocks noChangeAspect="1" noChangeArrowheads="1"/>
          </p:cNvPicPr>
          <p:nvPr/>
        </p:nvPicPr>
        <p:blipFill>
          <a:blip r:embed="rId2" cstate="print"/>
          <a:srcRect/>
          <a:stretch>
            <a:fillRect/>
          </a:stretch>
        </p:blipFill>
        <p:spPr bwMode="auto">
          <a:xfrm>
            <a:off x="2495018" y="908720"/>
            <a:ext cx="6039382" cy="4176464"/>
          </a:xfrm>
          <a:prstGeom prst="rect">
            <a:avLst/>
          </a:prstGeom>
          <a:noFill/>
          <a:ln w="12700">
            <a:solidFill>
              <a:schemeClr val="tx1"/>
            </a:solidFill>
          </a:ln>
        </p:spPr>
      </p:pic>
      <p:sp>
        <p:nvSpPr>
          <p:cNvPr id="3" name="Rectangle 2"/>
          <p:cNvSpPr/>
          <p:nvPr/>
        </p:nvSpPr>
        <p:spPr>
          <a:xfrm>
            <a:off x="971600" y="5229200"/>
            <a:ext cx="6984776" cy="1200329"/>
          </a:xfrm>
          <a:prstGeom prst="rect">
            <a:avLst/>
          </a:prstGeom>
        </p:spPr>
        <p:txBody>
          <a:bodyPr wrap="square">
            <a:spAutoFit/>
          </a:bodyPr>
          <a:lstStyle/>
          <a:p>
            <a:pPr algn="ctr"/>
            <a:r>
              <a:rPr lang="en-US" b="1" i="1" dirty="0"/>
              <a:t>The enlarged prostate has glandular hyperplasia. The glands are well-differentiated and still have some intervening stroma. The small laminated pink concretions within the glandular lumens are known as corpora amylacea</a:t>
            </a:r>
          </a:p>
        </p:txBody>
      </p:sp>
      <p:sp>
        <p:nvSpPr>
          <p:cNvPr id="4" name="Rounded Rectangle 3"/>
          <p:cNvSpPr/>
          <p:nvPr/>
        </p:nvSpPr>
        <p:spPr>
          <a:xfrm>
            <a:off x="1619672" y="260648"/>
            <a:ext cx="576064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Prostatic Hyperplasia - HPF</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5" name="TextBox 4"/>
          <p:cNvSpPr txBox="1"/>
          <p:nvPr/>
        </p:nvSpPr>
        <p:spPr>
          <a:xfrm>
            <a:off x="0" y="1295400"/>
            <a:ext cx="2495018" cy="1569660"/>
          </a:xfrm>
          <a:prstGeom prst="rect">
            <a:avLst/>
          </a:prstGeom>
          <a:noFill/>
        </p:spPr>
        <p:txBody>
          <a:bodyPr wrap="square" rtlCol="0">
            <a:spAutoFit/>
          </a:bodyPr>
          <a:lstStyle/>
          <a:p>
            <a:r>
              <a:rPr lang="en-US" sz="2400" b="1" dirty="0"/>
              <a:t>Nodules of hyperplastic prostatic glands and stroma.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632" y="3212976"/>
            <a:ext cx="7272808" cy="1584176"/>
          </a:xfrm>
        </p:spPr>
        <p:txBody>
          <a:bodyPr>
            <a:noAutofit/>
          </a:bodyPr>
          <a:lstStyle/>
          <a:p>
            <a:pPr algn="ctr" fontAlgn="auto">
              <a:spcAft>
                <a:spcPts val="0"/>
              </a:spcAft>
              <a:defRPr/>
            </a:pPr>
            <a:r>
              <a:rPr lang="en-US" sz="4800" b="1" i="1" dirty="0">
                <a:solidFill>
                  <a:schemeClr val="accent5">
                    <a:lumMod val="50000"/>
                  </a:schemeClr>
                </a:solidFill>
                <a:effectLst>
                  <a:outerShdw blurRad="38100" dist="38100" dir="2700000" algn="tl">
                    <a:srgbClr val="000000">
                      <a:alpha val="43137"/>
                    </a:srgbClr>
                  </a:outerShdw>
                </a:effectLst>
              </a:rPr>
              <a:t> </a:t>
            </a:r>
            <a:r>
              <a:rPr lang="en-US" sz="4800" b="1" i="1" dirty="0">
                <a:solidFill>
                  <a:schemeClr val="accent5">
                    <a:lumMod val="50000"/>
                  </a:schemeClr>
                </a:solidFill>
                <a:effectLst>
                  <a:outerShdw blurRad="38100" dist="38100" dir="2700000" algn="tl">
                    <a:srgbClr val="000000">
                      <a:alpha val="43137"/>
                    </a:srgbClr>
                  </a:outerShdw>
                </a:effectLst>
                <a:latin typeface="Aharoni" pitchFamily="2" charset="-79"/>
                <a:cs typeface="Aharoni" pitchFamily="2" charset="-79"/>
              </a:rPr>
              <a:t>Adenocarcinoma of Prostate</a:t>
            </a: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86842" y="6588177"/>
            <a:ext cx="1547664" cy="253916"/>
          </a:xfrm>
          <a:prstGeom prst="rect">
            <a:avLst/>
          </a:prstGeom>
          <a:noFill/>
        </p:spPr>
        <p:txBody>
          <a:bodyPr wrap="square" rtlCol="0">
            <a:spAutoFit/>
          </a:bodyPr>
          <a:lstStyle/>
          <a:p>
            <a:pPr algn="r"/>
            <a:r>
              <a:rPr lang="en-US" sz="1000" i="1" dirty="0"/>
              <a:t>Reproduction  block</a:t>
            </a:r>
          </a:p>
        </p:txBody>
      </p:sp>
      <p:sp>
        <p:nvSpPr>
          <p:cNvPr id="6" name="Rounded Rectangle 5"/>
          <p:cNvSpPr/>
          <p:nvPr/>
        </p:nvSpPr>
        <p:spPr>
          <a:xfrm>
            <a:off x="2514600" y="2667000"/>
            <a:ext cx="5257800" cy="16939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 MALE  </a:t>
            </a:r>
          </a:p>
          <a:p>
            <a:pPr algn="ctr"/>
            <a:r>
              <a:rPr lang="en-US" sz="44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GENITAL SYSTEM</a:t>
            </a:r>
            <a:endParaRPr lang="en-US" sz="4400" b="1" dirty="0">
              <a:solidFill>
                <a:srgbClr val="FFFF00"/>
              </a:solidFill>
              <a:latin typeface="Aharoni" pitchFamily="2" charset="-79"/>
              <a:cs typeface="Aharoni" pitchFamily="2" charset="-79"/>
            </a:endParaRPr>
          </a:p>
        </p:txBody>
      </p:sp>
      <p:sp>
        <p:nvSpPr>
          <p:cNvPr id="7" name="Title 1"/>
          <p:cNvSpPr>
            <a:spLocks noGrp="1"/>
          </p:cNvSpPr>
          <p:nvPr>
            <p:ph type="ctrTitle"/>
          </p:nvPr>
        </p:nvSpPr>
        <p:spPr>
          <a:xfrm>
            <a:off x="2209800" y="838200"/>
            <a:ext cx="5486400" cy="864096"/>
          </a:xfrm>
        </p:spPr>
        <p:txBody>
          <a:bodyPr>
            <a:noAutofit/>
          </a:bodyPr>
          <a:lstStyle/>
          <a:p>
            <a:pPr algn="ctr"/>
            <a:br>
              <a:rPr lang="en-US" sz="4000" b="1" i="1" dirty="0">
                <a:effectLst>
                  <a:outerShdw blurRad="38100" dist="38100" dir="2700000" algn="tl">
                    <a:srgbClr val="000000">
                      <a:alpha val="43137"/>
                    </a:srgbClr>
                  </a:outerShdw>
                </a:effectLst>
              </a:rPr>
            </a:br>
            <a:br>
              <a:rPr lang="en-US" sz="4000" b="1" i="1" dirty="0">
                <a:effectLst>
                  <a:outerShdw blurRad="38100" dist="38100" dir="2700000" algn="tl">
                    <a:srgbClr val="000000">
                      <a:alpha val="43137"/>
                    </a:srgbClr>
                  </a:outerShdw>
                </a:effectLst>
              </a:rPr>
            </a:br>
            <a:br>
              <a:rPr lang="en-US" sz="4000" b="1" i="1" dirty="0">
                <a:effectLst>
                  <a:outerShdw blurRad="38100" dist="38100" dir="2700000" algn="tl">
                    <a:srgbClr val="000000">
                      <a:alpha val="43137"/>
                    </a:srgbClr>
                  </a:outerShdw>
                </a:effectLst>
              </a:rPr>
            </a:br>
            <a:br>
              <a:rPr lang="en-US" sz="4000" b="1" i="1" dirty="0">
                <a:effectLst>
                  <a:outerShdw blurRad="38100" dist="38100" dir="2700000" algn="tl">
                    <a:srgbClr val="000000">
                      <a:alpha val="43137"/>
                    </a:srgbClr>
                  </a:outerShdw>
                </a:effectLst>
              </a:rPr>
            </a:br>
            <a:br>
              <a:rPr lang="en-US" sz="4000" b="1" i="1" dirty="0">
                <a:effectLst>
                  <a:outerShdw blurRad="38100" dist="38100" dir="2700000" algn="tl">
                    <a:srgbClr val="000000">
                      <a:alpha val="43137"/>
                    </a:srgbClr>
                  </a:outerShdw>
                </a:effectLst>
              </a:rPr>
            </a:br>
            <a:br>
              <a:rPr lang="en-US" sz="4000" b="1" i="1" dirty="0">
                <a:effectLst>
                  <a:outerShdw blurRad="38100" dist="38100" dir="2700000" algn="tl">
                    <a:srgbClr val="000000">
                      <a:alpha val="43137"/>
                    </a:srgbClr>
                  </a:outerShdw>
                </a:effectLst>
              </a:rPr>
            </a:br>
            <a:br>
              <a:rPr lang="en-US" sz="4000" b="1" i="1" dirty="0">
                <a:effectLst>
                  <a:outerShdw blurRad="38100" dist="38100" dir="2700000" algn="tl">
                    <a:srgbClr val="000000">
                      <a:alpha val="43137"/>
                    </a:srgbClr>
                  </a:outerShdw>
                </a:effectLst>
              </a:rPr>
            </a:br>
            <a:br>
              <a:rPr lang="en-US" sz="4000" b="1" i="1" dirty="0">
                <a:effectLst>
                  <a:outerShdw blurRad="38100" dist="38100" dir="2700000" algn="tl">
                    <a:srgbClr val="000000">
                      <a:alpha val="43137"/>
                    </a:srgbClr>
                  </a:outerShdw>
                </a:effectLst>
              </a:rPr>
            </a:br>
            <a:r>
              <a:rPr lang="en-US" sz="4000" b="1" i="1" dirty="0">
                <a:effectLst>
                  <a:outerShdw blurRad="38100" dist="38100" dir="2700000" algn="tl">
                    <a:srgbClr val="000000">
                      <a:alpha val="43137"/>
                    </a:srgbClr>
                  </a:outerShdw>
                </a:effectLst>
              </a:rPr>
              <a:t>1</a:t>
            </a:r>
            <a:r>
              <a:rPr lang="en-US" sz="4000" b="1" i="1" baseline="30000" dirty="0">
                <a:effectLst>
                  <a:outerShdw blurRad="38100" dist="38100" dir="2700000" algn="tl">
                    <a:srgbClr val="000000">
                      <a:alpha val="43137"/>
                    </a:srgbClr>
                  </a:outerShdw>
                </a:effectLst>
              </a:rPr>
              <a:t>st</a:t>
            </a:r>
            <a:r>
              <a:rPr lang="en-US" sz="4000" b="1" i="1" dirty="0">
                <a:effectLst>
                  <a:outerShdw blurRad="38100" dist="38100" dir="2700000" algn="tl">
                    <a:srgbClr val="000000">
                      <a:alpha val="43137"/>
                    </a:srgbClr>
                  </a:outerShdw>
                </a:effectLst>
              </a:rPr>
              <a:t>   Practical Session</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i="1" dirty="0"/>
              <a:t>Pathology </a:t>
            </a:r>
            <a:r>
              <a:rPr lang="en-US" sz="1000" i="1" dirty="0" err="1"/>
              <a:t>Dept</a:t>
            </a:r>
            <a:r>
              <a:rPr lang="en-US" sz="1000" i="1" dirty="0"/>
              <a:t>, KSU</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71600" y="5445224"/>
            <a:ext cx="6840760" cy="646331"/>
          </a:xfrm>
          <a:prstGeom prst="rect">
            <a:avLst/>
          </a:prstGeom>
        </p:spPr>
        <p:txBody>
          <a:bodyPr wrap="square">
            <a:spAutoFit/>
          </a:bodyPr>
          <a:lstStyle/>
          <a:p>
            <a:pPr algn="ctr"/>
            <a:r>
              <a:rPr lang="en-US" b="1" i="1" dirty="0"/>
              <a:t>Several pale and yellowish nodules are seen in the posterior and </a:t>
            </a:r>
            <a:r>
              <a:rPr lang="en-US" b="1" i="1" dirty="0" err="1"/>
              <a:t>periurethral</a:t>
            </a:r>
            <a:r>
              <a:rPr lang="en-US" b="1" i="1" dirty="0"/>
              <a:t> parts of the prostatic gland.</a:t>
            </a:r>
          </a:p>
        </p:txBody>
      </p:sp>
      <p:pic>
        <p:nvPicPr>
          <p:cNvPr id="141314" name="Picture 2" descr="http://library.med.utah.edu/WebPath/jpeg1/MALE074.jpg"/>
          <p:cNvPicPr>
            <a:picLocks noChangeAspect="1" noChangeArrowheads="1"/>
          </p:cNvPicPr>
          <p:nvPr/>
        </p:nvPicPr>
        <p:blipFill>
          <a:blip r:embed="rId2" cstate="print"/>
          <a:srcRect/>
          <a:stretch>
            <a:fillRect/>
          </a:stretch>
        </p:blipFill>
        <p:spPr bwMode="auto">
          <a:xfrm>
            <a:off x="2555777" y="998190"/>
            <a:ext cx="3600400" cy="4303018"/>
          </a:xfrm>
          <a:prstGeom prst="rect">
            <a:avLst/>
          </a:prstGeom>
          <a:noFill/>
        </p:spPr>
      </p:pic>
      <p:sp>
        <p:nvSpPr>
          <p:cNvPr id="4" name="Rounded Rectangle 3"/>
          <p:cNvSpPr/>
          <p:nvPr/>
        </p:nvSpPr>
        <p:spPr>
          <a:xfrm>
            <a:off x="1115616" y="188640"/>
            <a:ext cx="669674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Adenocarcinoma of the Prostate - Gross</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7" name="Rectangle 6"/>
          <p:cNvSpPr/>
          <p:nvPr/>
        </p:nvSpPr>
        <p:spPr>
          <a:xfrm>
            <a:off x="6648" y="2362200"/>
            <a:ext cx="2355552" cy="646331"/>
          </a:xfrm>
          <a:prstGeom prst="rect">
            <a:avLst/>
          </a:prstGeom>
        </p:spPr>
        <p:txBody>
          <a:bodyPr wrap="square">
            <a:spAutoFit/>
          </a:bodyPr>
          <a:lstStyle/>
          <a:p>
            <a:r>
              <a:rPr lang="en-US" b="1" i="1" dirty="0">
                <a:solidFill>
                  <a:srgbClr val="000000"/>
                </a:solidFill>
                <a:latin typeface="Calibri" panose="020F0502020204030204" pitchFamily="34" charset="0"/>
              </a:rPr>
              <a:t>Usually affect Peripheral parts</a:t>
            </a:r>
            <a:endParaRPr lang="en-US" b="1" i="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Adenocarcinoma of the Prostate - MPF</a:t>
            </a:r>
          </a:p>
        </p:txBody>
      </p:sp>
      <p:pic>
        <p:nvPicPr>
          <p:cNvPr id="139266" name="Picture 2" descr="http://library.med.utah.edu/WebPath/jpeg1/MALE076.jpg"/>
          <p:cNvPicPr>
            <a:picLocks noChangeAspect="1" noChangeArrowheads="1"/>
          </p:cNvPicPr>
          <p:nvPr/>
        </p:nvPicPr>
        <p:blipFill>
          <a:blip r:embed="rId2" cstate="print"/>
          <a:srcRect/>
          <a:stretch>
            <a:fillRect/>
          </a:stretch>
        </p:blipFill>
        <p:spPr bwMode="auto">
          <a:xfrm>
            <a:off x="1331640" y="1124744"/>
            <a:ext cx="6336704" cy="4104456"/>
          </a:xfrm>
          <a:prstGeom prst="rect">
            <a:avLst/>
          </a:prstGeom>
          <a:noFill/>
          <a:ln w="12700">
            <a:solidFill>
              <a:schemeClr val="tx1"/>
            </a:solidFill>
          </a:ln>
        </p:spPr>
      </p:pic>
      <p:sp>
        <p:nvSpPr>
          <p:cNvPr id="4" name="Rectangle 3"/>
          <p:cNvSpPr/>
          <p:nvPr/>
        </p:nvSpPr>
        <p:spPr>
          <a:xfrm>
            <a:off x="1403648" y="5380672"/>
            <a:ext cx="6192688" cy="923330"/>
          </a:xfrm>
          <a:prstGeom prst="rect">
            <a:avLst/>
          </a:prstGeom>
        </p:spPr>
        <p:txBody>
          <a:bodyPr wrap="square">
            <a:spAutoFit/>
          </a:bodyPr>
          <a:lstStyle/>
          <a:p>
            <a:pPr algn="ctr"/>
            <a:r>
              <a:rPr lang="en-US" b="1" i="1" dirty="0"/>
              <a:t>At high magnification, the neoplastic glands of prostatic adenocarcinoma are still recognizable as glands, but there is no intervening stroma and the nuclei are hyperchromatic.</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Adenocarcinoma of the Prostate - HPF</a:t>
            </a:r>
          </a:p>
        </p:txBody>
      </p:sp>
      <p:pic>
        <p:nvPicPr>
          <p:cNvPr id="146434" name="Picture 2" descr="http://library.med.utah.edu/WebPath/jpeg1/MALE077.jpg"/>
          <p:cNvPicPr>
            <a:picLocks noChangeAspect="1" noChangeArrowheads="1"/>
          </p:cNvPicPr>
          <p:nvPr/>
        </p:nvPicPr>
        <p:blipFill>
          <a:blip r:embed="rId2" cstate="print"/>
          <a:srcRect/>
          <a:stretch>
            <a:fillRect/>
          </a:stretch>
        </p:blipFill>
        <p:spPr bwMode="auto">
          <a:xfrm>
            <a:off x="1403648" y="1196752"/>
            <a:ext cx="6264696" cy="4248472"/>
          </a:xfrm>
          <a:prstGeom prst="rect">
            <a:avLst/>
          </a:prstGeom>
          <a:noFill/>
          <a:ln w="12700">
            <a:solidFill>
              <a:schemeClr val="tx1"/>
            </a:solidFill>
          </a:ln>
        </p:spPr>
      </p:pic>
      <p:sp>
        <p:nvSpPr>
          <p:cNvPr id="4" name="Rectangle 3"/>
          <p:cNvSpPr/>
          <p:nvPr/>
        </p:nvSpPr>
        <p:spPr>
          <a:xfrm>
            <a:off x="1066800" y="5602014"/>
            <a:ext cx="6934200" cy="646331"/>
          </a:xfrm>
          <a:prstGeom prst="rect">
            <a:avLst/>
          </a:prstGeom>
        </p:spPr>
        <p:txBody>
          <a:bodyPr wrap="square">
            <a:spAutoFit/>
          </a:bodyPr>
          <a:lstStyle/>
          <a:p>
            <a:pPr algn="ctr"/>
            <a:r>
              <a:rPr lang="en-US" b="1" i="1" dirty="0"/>
              <a:t>At high magnification, this poorly differentiated prostatic adenocarcinoma demonstrates cells with nucleoli and mitotic figures.</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5410" name="Picture 2" descr="http://library.med.utah.edu/WebPath/jpeg1/MALE078.jpg"/>
          <p:cNvPicPr>
            <a:picLocks noChangeAspect="1" noChangeArrowheads="1"/>
          </p:cNvPicPr>
          <p:nvPr/>
        </p:nvPicPr>
        <p:blipFill>
          <a:blip r:embed="rId2" cstate="print"/>
          <a:srcRect/>
          <a:stretch>
            <a:fillRect/>
          </a:stretch>
        </p:blipFill>
        <p:spPr bwMode="auto">
          <a:xfrm>
            <a:off x="2951312" y="1196752"/>
            <a:ext cx="6192688" cy="4248472"/>
          </a:xfrm>
          <a:prstGeom prst="rect">
            <a:avLst/>
          </a:prstGeom>
          <a:noFill/>
          <a:ln w="12700">
            <a:solidFill>
              <a:schemeClr val="tx1"/>
            </a:solidFill>
          </a:ln>
        </p:spPr>
      </p:pic>
      <p:sp>
        <p:nvSpPr>
          <p:cNvPr id="3" name="Rectangle 2"/>
          <p:cNvSpPr/>
          <p:nvPr/>
        </p:nvSpPr>
        <p:spPr>
          <a:xfrm>
            <a:off x="2640968" y="5548590"/>
            <a:ext cx="6813376" cy="369332"/>
          </a:xfrm>
          <a:prstGeom prst="rect">
            <a:avLst/>
          </a:prstGeom>
        </p:spPr>
        <p:txBody>
          <a:bodyPr wrap="square">
            <a:spAutoFit/>
          </a:bodyPr>
          <a:lstStyle/>
          <a:p>
            <a:pPr algn="ctr"/>
            <a:r>
              <a:rPr lang="en-US" b="1" i="1" dirty="0"/>
              <a:t>Poorly differentiated malignant cells.</a:t>
            </a:r>
          </a:p>
        </p:txBody>
      </p:sp>
      <p:sp>
        <p:nvSpPr>
          <p:cNvPr id="4" name="Rounded Rectangle 3"/>
          <p:cNvSpPr/>
          <p:nvPr/>
        </p:nvSpPr>
        <p:spPr>
          <a:xfrm>
            <a:off x="1331640" y="332656"/>
            <a:ext cx="6336704"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Adenocarcinoma of the Prostate - HPF</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2" name="TextBox 1"/>
          <p:cNvSpPr txBox="1"/>
          <p:nvPr/>
        </p:nvSpPr>
        <p:spPr>
          <a:xfrm>
            <a:off x="0" y="3962400"/>
            <a:ext cx="2951312" cy="1077218"/>
          </a:xfrm>
          <a:prstGeom prst="rect">
            <a:avLst/>
          </a:prstGeom>
          <a:noFill/>
        </p:spPr>
        <p:txBody>
          <a:bodyPr wrap="square" rtlCol="0">
            <a:spAutoFit/>
          </a:bodyPr>
          <a:lstStyle/>
          <a:p>
            <a:r>
              <a:rPr lang="en-US" sz="1600" b="1" i="1" u="sng" dirty="0"/>
              <a:t>Diagnosis: </a:t>
            </a:r>
            <a:r>
              <a:rPr lang="en-US" sz="1600" dirty="0"/>
              <a:t>Prostatic adenocarcinoma.</a:t>
            </a:r>
          </a:p>
          <a:p>
            <a:r>
              <a:rPr lang="en-US" sz="1600" b="1" i="1" u="sng" dirty="0"/>
              <a:t>Grade: </a:t>
            </a:r>
            <a:r>
              <a:rPr lang="en-US" sz="1600" dirty="0"/>
              <a:t>High grade, poorly differentiated.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612845"/>
            <a:ext cx="9144000" cy="4524315"/>
          </a:xfrm>
          <a:prstGeom prst="rect">
            <a:avLst/>
          </a:prstGeom>
          <a:solidFill>
            <a:schemeClr val="bg1"/>
          </a:solidFill>
        </p:spPr>
        <p:txBody>
          <a:bodyPr wrap="square">
            <a:spAutoFit/>
          </a:bodyPr>
          <a:lstStyle/>
          <a:p>
            <a:r>
              <a:rPr lang="en-US" sz="2400" dirty="0"/>
              <a:t>Prostate cancer is graded by the Gleason system. According to this system, prostate cancers are stratified into five grades on the basis of glandular patterns of differentiation. Grade 1 represents the most well-differentiated tumors and grade 5 tumors show no glandular differentiation. Since most tumors contain more than one pattern, a primary grade is assigned to the dominant pattern and a secondary grade to the next most frequent pattern. The two numerical grades are then added to obtain a combined </a:t>
            </a:r>
            <a:r>
              <a:rPr lang="en-US" sz="2400" b="1" i="1" u="sng" dirty="0"/>
              <a:t>Gleason score</a:t>
            </a:r>
            <a:r>
              <a:rPr lang="en-US" sz="2400" dirty="0"/>
              <a:t>. Tumors with only one pattern are treated as if their primary and secondary grades are the same, and, hence, the number is doubled. Thus the most differentiated tumors have a Gleason score of 2 (1 + 1) and the least differentiated tumors merit a score of 10 (5 + 5).</a:t>
            </a:r>
          </a:p>
        </p:txBody>
      </p:sp>
    </p:spTree>
    <p:extLst>
      <p:ext uri="{BB962C8B-B14F-4D97-AF65-F5344CB8AC3E}">
        <p14:creationId xmlns:p14="http://schemas.microsoft.com/office/powerpoint/2010/main" val="4076565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33600" y="2514600"/>
            <a:ext cx="5225752" cy="177849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FEMALE  </a:t>
            </a:r>
          </a:p>
          <a:p>
            <a:pPr algn="ctr"/>
            <a:r>
              <a:rPr lang="en-US" sz="44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GENITAL SYSTEM</a:t>
            </a:r>
            <a:endParaRPr lang="en-US" sz="4400" b="1" dirty="0">
              <a:solidFill>
                <a:schemeClr val="bg1"/>
              </a:solidFill>
              <a:latin typeface="Aharoni" pitchFamily="2" charset="-79"/>
              <a:cs typeface="Aharoni" pitchFamily="2" charset="-79"/>
            </a:endParaRPr>
          </a:p>
        </p:txBody>
      </p:sp>
      <p:sp>
        <p:nvSpPr>
          <p:cNvPr id="6" name="Title 1"/>
          <p:cNvSpPr>
            <a:spLocks noGrp="1"/>
          </p:cNvSpPr>
          <p:nvPr>
            <p:ph type="ctrTitle"/>
          </p:nvPr>
        </p:nvSpPr>
        <p:spPr>
          <a:xfrm>
            <a:off x="1905000" y="533400"/>
            <a:ext cx="6984776" cy="864096"/>
          </a:xfrm>
        </p:spPr>
        <p:txBody>
          <a:bodyPr>
            <a:noAutofit/>
          </a:bodyPr>
          <a:lstStyle/>
          <a:p>
            <a:pPr algn="ctr"/>
            <a:br>
              <a:rPr lang="en-US" b="1" i="1" dirty="0">
                <a:effectLst>
                  <a:outerShdw blurRad="38100" dist="38100" dir="2700000" algn="tl">
                    <a:srgbClr val="000000">
                      <a:alpha val="43137"/>
                    </a:srgbClr>
                  </a:outerShdw>
                </a:effectLst>
              </a:rPr>
            </a:br>
            <a:br>
              <a:rPr lang="en-US" b="1" i="1" dirty="0">
                <a:effectLst>
                  <a:outerShdw blurRad="38100" dist="38100" dir="2700000" algn="tl">
                    <a:srgbClr val="000000">
                      <a:alpha val="43137"/>
                    </a:srgbClr>
                  </a:outerShdw>
                </a:effectLst>
              </a:rPr>
            </a:br>
            <a:br>
              <a:rPr lang="en-US" b="1" i="1" dirty="0">
                <a:effectLst>
                  <a:outerShdw blurRad="38100" dist="38100" dir="2700000" algn="tl">
                    <a:srgbClr val="000000">
                      <a:alpha val="43137"/>
                    </a:srgbClr>
                  </a:outerShdw>
                </a:effectLst>
              </a:rPr>
            </a:br>
            <a:br>
              <a:rPr lang="en-US" b="1" i="1" dirty="0">
                <a:effectLst>
                  <a:outerShdw blurRad="38100" dist="38100" dir="2700000" algn="tl">
                    <a:srgbClr val="000000">
                      <a:alpha val="43137"/>
                    </a:srgbClr>
                  </a:outerShdw>
                </a:effectLst>
              </a:rPr>
            </a:br>
            <a:br>
              <a:rPr lang="en-US" b="1" i="1" dirty="0">
                <a:effectLst>
                  <a:outerShdw blurRad="38100" dist="38100" dir="2700000" algn="tl">
                    <a:srgbClr val="000000">
                      <a:alpha val="43137"/>
                    </a:srgbClr>
                  </a:outerShdw>
                </a:effectLst>
              </a:rPr>
            </a:br>
            <a:br>
              <a:rPr lang="en-US" b="1" i="1" dirty="0">
                <a:effectLst>
                  <a:outerShdw blurRad="38100" dist="38100" dir="2700000" algn="tl">
                    <a:srgbClr val="000000">
                      <a:alpha val="43137"/>
                    </a:srgbClr>
                  </a:outerShdw>
                </a:effectLst>
              </a:rPr>
            </a:br>
            <a:br>
              <a:rPr lang="en-US" b="1" i="1" dirty="0">
                <a:effectLst>
                  <a:outerShdw blurRad="38100" dist="38100" dir="2700000" algn="tl">
                    <a:srgbClr val="000000">
                      <a:alpha val="43137"/>
                    </a:srgbClr>
                  </a:outerShdw>
                </a:effectLst>
              </a:rPr>
            </a:br>
            <a:br>
              <a:rPr lang="en-US" b="1" i="1" dirty="0">
                <a:effectLst>
                  <a:outerShdw blurRad="38100" dist="38100" dir="2700000" algn="tl">
                    <a:srgbClr val="000000">
                      <a:alpha val="43137"/>
                    </a:srgbClr>
                  </a:outerShdw>
                </a:effectLst>
              </a:rPr>
            </a:br>
            <a:r>
              <a:rPr lang="en-US" b="1" i="1" dirty="0">
                <a:effectLst>
                  <a:outerShdw blurRad="38100" dist="38100" dir="2700000" algn="tl">
                    <a:srgbClr val="000000">
                      <a:alpha val="43137"/>
                    </a:srgbClr>
                  </a:outerShdw>
                </a:effectLst>
              </a:rPr>
              <a:t>2</a:t>
            </a:r>
            <a:r>
              <a:rPr lang="en-US" b="1" i="1" baseline="30000" dirty="0">
                <a:effectLst>
                  <a:outerShdw blurRad="38100" dist="38100" dir="2700000" algn="tl">
                    <a:srgbClr val="000000">
                      <a:alpha val="43137"/>
                    </a:srgbClr>
                  </a:outerShdw>
                </a:effectLst>
              </a:rPr>
              <a:t>nd</a:t>
            </a:r>
            <a:r>
              <a:rPr lang="en-US" b="1" i="1" dirty="0">
                <a:effectLst>
                  <a:outerShdw blurRad="38100" dist="38100" dir="2700000" algn="tl">
                    <a:srgbClr val="000000">
                      <a:alpha val="43137"/>
                    </a:srgbClr>
                  </a:outerShdw>
                </a:effectLst>
              </a:rPr>
              <a:t>  Practical Session</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62400" y="4953000"/>
            <a:ext cx="4800600" cy="1600200"/>
          </a:xfrm>
        </p:spPr>
        <p:txBody>
          <a:bodyPr>
            <a:noAutofit/>
          </a:bodyPr>
          <a:lstStyle/>
          <a:p>
            <a:pPr algn="l"/>
            <a:r>
              <a:rPr lang="en-US" sz="4000" b="1" i="1" dirty="0">
                <a:solidFill>
                  <a:srgbClr val="993366"/>
                </a:solidFill>
                <a:effectLst>
                  <a:outerShdw blurRad="38100" dist="38100" dir="2700000" algn="tl">
                    <a:srgbClr val="000000">
                      <a:alpha val="43137"/>
                    </a:srgbClr>
                  </a:outerShdw>
                </a:effectLst>
              </a:rPr>
              <a:t>Normal Anatomy </a:t>
            </a:r>
          </a:p>
          <a:p>
            <a:pPr algn="l"/>
            <a:r>
              <a:rPr lang="en-US" sz="4000" b="1" i="1" dirty="0">
                <a:solidFill>
                  <a:srgbClr val="993366"/>
                </a:solidFill>
                <a:effectLst>
                  <a:outerShdw blurRad="38100" dist="38100" dir="2700000" algn="tl">
                    <a:srgbClr val="000000">
                      <a:alpha val="43137"/>
                    </a:srgbClr>
                  </a:outerShdw>
                </a:effectLst>
              </a:rPr>
              <a:t>and Histology </a:t>
            </a:r>
          </a:p>
          <a:p>
            <a:pPr algn="l"/>
            <a:r>
              <a:rPr lang="en-US" sz="4000" b="1" i="1" dirty="0">
                <a:solidFill>
                  <a:srgbClr val="993366"/>
                </a:solidFill>
                <a:effectLst>
                  <a:outerShdw blurRad="38100" dist="38100" dir="2700000" algn="tl">
                    <a:srgbClr val="000000">
                      <a:alpha val="43137"/>
                    </a:srgbClr>
                  </a:outerShdw>
                </a:effectLst>
              </a:rPr>
              <a:t> </a:t>
            </a:r>
          </a:p>
          <a:p>
            <a:pPr algn="l"/>
            <a:endParaRPr lang="en-US" sz="4000" b="1" i="1" dirty="0">
              <a:solidFill>
                <a:srgbClr val="993366"/>
              </a:solidFill>
              <a:effectLst>
                <a:outerShdw blurRad="38100" dist="38100" dir="2700000" algn="tl">
                  <a:srgbClr val="000000">
                    <a:alpha val="43137"/>
                  </a:srgbClr>
                </a:outerShdw>
              </a:effectLst>
            </a:endParaRPr>
          </a:p>
          <a:p>
            <a:pPr algn="l"/>
            <a:r>
              <a:rPr lang="en-US" sz="4000" b="1" i="1" dirty="0">
                <a:solidFill>
                  <a:srgbClr val="993366"/>
                </a:solidFill>
                <a:effectLst>
                  <a:outerShdw blurRad="38100" dist="38100" dir="2700000" algn="tl">
                    <a:srgbClr val="000000">
                      <a:alpha val="43137"/>
                    </a:srgbClr>
                  </a:outerShdw>
                </a:effectLst>
              </a:rPr>
              <a:t> </a:t>
            </a:r>
          </a:p>
        </p:txBody>
      </p:sp>
      <p:sp>
        <p:nvSpPr>
          <p:cNvPr id="6" name="TextBox 5"/>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7" name="TextBox 6"/>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7572" name="Picture 4" descr="C:\WINDOWS\Desktop\Untitled-3.jpg"/>
          <p:cNvPicPr>
            <a:picLocks noChangeAspect="1" noChangeArrowheads="1"/>
          </p:cNvPicPr>
          <p:nvPr/>
        </p:nvPicPr>
        <p:blipFill>
          <a:blip r:embed="rId3" cstate="print"/>
          <a:srcRect r="5051"/>
          <a:stretch>
            <a:fillRect/>
          </a:stretch>
        </p:blipFill>
        <p:spPr bwMode="auto">
          <a:xfrm>
            <a:off x="937592" y="1268760"/>
            <a:ext cx="7162800" cy="5112568"/>
          </a:xfrm>
          <a:prstGeom prst="rect">
            <a:avLst/>
          </a:prstGeom>
          <a:noFill/>
        </p:spPr>
      </p:pic>
      <p:sp>
        <p:nvSpPr>
          <p:cNvPr id="9" name="Rounded Rectangle 8"/>
          <p:cNvSpPr/>
          <p:nvPr/>
        </p:nvSpPr>
        <p:spPr>
          <a:xfrm>
            <a:off x="1187624" y="476672"/>
            <a:ext cx="6480720" cy="50405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Female Reproductive System - Diagram</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73049" y="1268760"/>
            <a:ext cx="6578615" cy="4608512"/>
          </a:xfrm>
          <a:prstGeom prst="rect">
            <a:avLst/>
          </a:prstGeom>
          <a:noFill/>
          <a:ln w="9525">
            <a:noFill/>
            <a:miter lim="800000"/>
            <a:headEnd/>
            <a:tailEnd/>
          </a:ln>
          <a:effectLst/>
        </p:spPr>
      </p:pic>
      <p:sp>
        <p:nvSpPr>
          <p:cNvPr id="3" name="Rounded Rectangle 2"/>
          <p:cNvSpPr/>
          <p:nvPr/>
        </p:nvSpPr>
        <p:spPr>
          <a:xfrm>
            <a:off x="1187624" y="476672"/>
            <a:ext cx="6480720" cy="50405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Female Reproductive System - Gross</a:t>
            </a:r>
          </a:p>
        </p:txBody>
      </p:sp>
      <p:sp>
        <p:nvSpPr>
          <p:cNvPr id="4" name="TextBox 3"/>
          <p:cNvSpPr txBox="1"/>
          <p:nvPr/>
        </p:nvSpPr>
        <p:spPr>
          <a:xfrm>
            <a:off x="1331640" y="6093296"/>
            <a:ext cx="6264696" cy="369332"/>
          </a:xfrm>
          <a:prstGeom prst="rect">
            <a:avLst/>
          </a:prstGeom>
          <a:noFill/>
        </p:spPr>
        <p:txBody>
          <a:bodyPr wrap="square" rtlCol="0">
            <a:spAutoFit/>
          </a:bodyPr>
          <a:lstStyle/>
          <a:p>
            <a:pPr algn="ctr"/>
            <a:r>
              <a:rPr lang="en-US" b="1" i="1" dirty="0"/>
              <a:t>Uterus with Cervix, Ovaries and Fallopian Tubes</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FEM002.jpg"/>
          <p:cNvPicPr>
            <a:picLocks noChangeAspect="1" noChangeArrowheads="1"/>
          </p:cNvPicPr>
          <p:nvPr/>
        </p:nvPicPr>
        <p:blipFill>
          <a:blip r:embed="rId2" cstate="print"/>
          <a:srcRect/>
          <a:stretch>
            <a:fillRect/>
          </a:stretch>
        </p:blipFill>
        <p:spPr bwMode="auto">
          <a:xfrm>
            <a:off x="1331640" y="1117794"/>
            <a:ext cx="6336704" cy="3944040"/>
          </a:xfrm>
          <a:prstGeom prst="rect">
            <a:avLst/>
          </a:prstGeom>
          <a:noFill/>
        </p:spPr>
      </p:pic>
      <p:sp>
        <p:nvSpPr>
          <p:cNvPr id="3" name="Rectangle 2"/>
          <p:cNvSpPr/>
          <p:nvPr/>
        </p:nvSpPr>
        <p:spPr>
          <a:xfrm>
            <a:off x="642910" y="5229200"/>
            <a:ext cx="7643866" cy="1200329"/>
          </a:xfrm>
          <a:prstGeom prst="rect">
            <a:avLst/>
          </a:prstGeom>
        </p:spPr>
        <p:txBody>
          <a:bodyPr wrap="square">
            <a:spAutoFit/>
          </a:bodyPr>
          <a:lstStyle/>
          <a:p>
            <a:pPr algn="ctr"/>
            <a:r>
              <a:rPr lang="en-US" b="1" i="1" dirty="0"/>
              <a:t>Normal cervix with a smooth, glistening mucosal surface. There is a small rim of vaginal cuff from this hysterectomy specimen. The cervical </a:t>
            </a:r>
            <a:r>
              <a:rPr lang="en-US" b="1" i="1" dirty="0" err="1"/>
              <a:t>os</a:t>
            </a:r>
            <a:r>
              <a:rPr lang="en-US" b="1" i="1" dirty="0"/>
              <a:t> is small and round, typical for a nulliparous woman. The </a:t>
            </a:r>
            <a:r>
              <a:rPr lang="en-US" b="1" i="1" dirty="0" err="1"/>
              <a:t>os</a:t>
            </a:r>
            <a:r>
              <a:rPr lang="en-US" b="1" i="1" dirty="0"/>
              <a:t> will have a fish-mouth shape after one or more pregnancies</a:t>
            </a:r>
          </a:p>
        </p:txBody>
      </p:sp>
      <p:sp>
        <p:nvSpPr>
          <p:cNvPr id="4" name="Rounded Rectangle 3"/>
          <p:cNvSpPr/>
          <p:nvPr/>
        </p:nvSpPr>
        <p:spPr>
          <a:xfrm>
            <a:off x="1835696" y="336646"/>
            <a:ext cx="5328592"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Uterine Cervix - Gross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09800" y="4608984"/>
            <a:ext cx="6707088" cy="953616"/>
          </a:xfrm>
        </p:spPr>
        <p:txBody>
          <a:bodyPr>
            <a:noAutofit/>
          </a:bodyPr>
          <a:lstStyle/>
          <a:p>
            <a:pPr algn="ctr"/>
            <a:r>
              <a:rPr lang="en-US" sz="3600" b="1" i="1" dirty="0">
                <a:effectLst>
                  <a:outerShdw blurRad="38100" dist="38100" dir="2700000" algn="tl">
                    <a:srgbClr val="000000">
                      <a:alpha val="43137"/>
                    </a:srgbClr>
                  </a:outerShdw>
                </a:effectLst>
              </a:rPr>
              <a:t>Normal Anatomy and Histology </a:t>
            </a:r>
          </a:p>
          <a:p>
            <a:pPr algn="ctr"/>
            <a:r>
              <a:rPr lang="en-US" sz="3600" b="1" i="1" dirty="0">
                <a:effectLst>
                  <a:outerShdw blurRad="38100" dist="38100" dir="2700000" algn="tl">
                    <a:srgbClr val="000000">
                      <a:alpha val="43137"/>
                    </a:srgbClr>
                  </a:outerShdw>
                </a:effectLst>
              </a:rPr>
              <a:t> </a:t>
            </a:r>
          </a:p>
        </p:txBody>
      </p:sp>
      <p:sp>
        <p:nvSpPr>
          <p:cNvPr id="5" name="Rounded Rectangle 4"/>
          <p:cNvSpPr/>
          <p:nvPr/>
        </p:nvSpPr>
        <p:spPr>
          <a:xfrm>
            <a:off x="3124200" y="2819400"/>
            <a:ext cx="3886200" cy="1088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TESTIS</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i="1" dirty="0"/>
              <a:t>Pathology </a:t>
            </a:r>
            <a:r>
              <a:rPr lang="en-US" sz="1000" i="1" dirty="0" err="1"/>
              <a:t>Dept</a:t>
            </a:r>
            <a:r>
              <a:rPr lang="en-US" sz="1000" i="1" dirty="0"/>
              <a:t>, KSU</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library.med.utah.edu/WebPath/jpeg4/FEM084.jpg"/>
          <p:cNvPicPr>
            <a:picLocks noChangeAspect="1" noChangeArrowheads="1"/>
          </p:cNvPicPr>
          <p:nvPr/>
        </p:nvPicPr>
        <p:blipFill>
          <a:blip r:embed="rId2" cstate="print"/>
          <a:srcRect/>
          <a:stretch>
            <a:fillRect/>
          </a:stretch>
        </p:blipFill>
        <p:spPr bwMode="auto">
          <a:xfrm>
            <a:off x="1475656" y="1124744"/>
            <a:ext cx="5976664" cy="3584823"/>
          </a:xfrm>
          <a:prstGeom prst="rect">
            <a:avLst/>
          </a:prstGeom>
          <a:noFill/>
          <a:ln w="12700">
            <a:solidFill>
              <a:schemeClr val="tx1"/>
            </a:solidFill>
          </a:ln>
        </p:spPr>
      </p:pic>
      <p:sp>
        <p:nvSpPr>
          <p:cNvPr id="3" name="Rectangle 2"/>
          <p:cNvSpPr/>
          <p:nvPr/>
        </p:nvSpPr>
        <p:spPr>
          <a:xfrm>
            <a:off x="611560" y="4869160"/>
            <a:ext cx="7488832" cy="1477328"/>
          </a:xfrm>
          <a:prstGeom prst="rect">
            <a:avLst/>
          </a:prstGeom>
        </p:spPr>
        <p:txBody>
          <a:bodyPr wrap="square">
            <a:spAutoFit/>
          </a:bodyPr>
          <a:lstStyle/>
          <a:p>
            <a:pPr algn="ctr"/>
            <a:r>
              <a:rPr lang="en-US" b="1" i="1" dirty="0"/>
              <a:t>The normal adult vaginal mucosa with a wrinkled appearance that is seen in women of reproductive years appears at the left. The cervix has been opened to reveal an endocervical canal leading to the lower uterine segment at the right that has an erythematous appearance extending to the cervical </a:t>
            </a:r>
            <a:r>
              <a:rPr lang="en-US" b="1" i="1" dirty="0" err="1"/>
              <a:t>os</a:t>
            </a:r>
            <a:r>
              <a:rPr lang="en-US" b="1" i="1" dirty="0"/>
              <a:t> consistent with chronic inflammation.</a:t>
            </a:r>
          </a:p>
        </p:txBody>
      </p:sp>
      <p:sp>
        <p:nvSpPr>
          <p:cNvPr id="4" name="Rounded Rectangle 3"/>
          <p:cNvSpPr/>
          <p:nvPr/>
        </p:nvSpPr>
        <p:spPr>
          <a:xfrm>
            <a:off x="1371600" y="336646"/>
            <a:ext cx="6215242"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Vagina &amp; Cervix  - Gross Cut section</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library.med.utah.edu/WebPath/jpeg4/FEM003.jpg"/>
          <p:cNvPicPr>
            <a:picLocks noChangeAspect="1" noChangeArrowheads="1"/>
          </p:cNvPicPr>
          <p:nvPr/>
        </p:nvPicPr>
        <p:blipFill>
          <a:blip r:embed="rId2" cstate="print"/>
          <a:srcRect/>
          <a:stretch>
            <a:fillRect/>
          </a:stretch>
        </p:blipFill>
        <p:spPr bwMode="auto">
          <a:xfrm>
            <a:off x="1331640" y="1196752"/>
            <a:ext cx="6384776" cy="4223370"/>
          </a:xfrm>
          <a:prstGeom prst="rect">
            <a:avLst/>
          </a:prstGeom>
          <a:noFill/>
          <a:ln w="12700">
            <a:solidFill>
              <a:schemeClr val="tx1"/>
            </a:solidFill>
          </a:ln>
        </p:spPr>
      </p:pic>
      <p:sp>
        <p:nvSpPr>
          <p:cNvPr id="3" name="Rectangle 2"/>
          <p:cNvSpPr/>
          <p:nvPr/>
        </p:nvSpPr>
        <p:spPr>
          <a:xfrm>
            <a:off x="1403648" y="5602014"/>
            <a:ext cx="6336704" cy="923330"/>
          </a:xfrm>
          <a:prstGeom prst="rect">
            <a:avLst/>
          </a:prstGeom>
        </p:spPr>
        <p:txBody>
          <a:bodyPr wrap="square">
            <a:spAutoFit/>
          </a:bodyPr>
          <a:lstStyle/>
          <a:p>
            <a:pPr algn="ctr"/>
            <a:r>
              <a:rPr lang="en-US" b="1" i="1" dirty="0"/>
              <a:t>This is normal </a:t>
            </a:r>
            <a:r>
              <a:rPr lang="en-US" b="1" i="1" u="sng" dirty="0" err="1"/>
              <a:t>Ectocervical</a:t>
            </a:r>
            <a:r>
              <a:rPr lang="en-US" b="1" i="1" u="sng" dirty="0"/>
              <a:t> non-keratinizing squamous epithelium</a:t>
            </a:r>
            <a:r>
              <a:rPr lang="en-US" b="1" i="1" dirty="0"/>
              <a:t>. The squamous cells show maturation from the basal layer to  the surface</a:t>
            </a:r>
          </a:p>
        </p:txBody>
      </p:sp>
      <p:sp>
        <p:nvSpPr>
          <p:cNvPr id="4" name="Rounded Rectangle 3"/>
          <p:cNvSpPr/>
          <p:nvPr/>
        </p:nvSpPr>
        <p:spPr>
          <a:xfrm>
            <a:off x="1259632" y="336646"/>
            <a:ext cx="6480720"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Cervical Mucosa - HPF</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38400" y="2971800"/>
            <a:ext cx="5486400" cy="1224136"/>
          </a:xfrm>
        </p:spPr>
        <p:txBody>
          <a:bodyPr>
            <a:noAutofit/>
          </a:bodyPr>
          <a:lstStyle/>
          <a:p>
            <a:pPr algn="ctr"/>
            <a:r>
              <a:rPr lang="en-US" sz="60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UTERUS</a:t>
            </a:r>
          </a:p>
        </p:txBody>
      </p:sp>
      <p:sp>
        <p:nvSpPr>
          <p:cNvPr id="4" name="TextBox 3"/>
          <p:cNvSpPr txBox="1"/>
          <p:nvPr/>
        </p:nvSpPr>
        <p:spPr>
          <a:xfrm>
            <a:off x="4267200" y="5257800"/>
            <a:ext cx="4235152" cy="1200329"/>
          </a:xfrm>
          <a:prstGeom prst="rect">
            <a:avLst/>
          </a:prstGeom>
          <a:noFill/>
        </p:spPr>
        <p:txBody>
          <a:bodyPr wrap="square" rtlCol="0">
            <a:spAutoFit/>
          </a:bodyPr>
          <a:lstStyle/>
          <a:p>
            <a:r>
              <a:rPr lang="en-US" sz="3600" b="1" i="1" dirty="0">
                <a:effectLst>
                  <a:outerShdw blurRad="38100" dist="38100" dir="2700000" algn="tl">
                    <a:srgbClr val="000000">
                      <a:alpha val="43137"/>
                    </a:srgbClr>
                  </a:outerShdw>
                </a:effectLst>
              </a:rPr>
              <a:t>GROSS and  HISTOPATHOLOGY</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195736" y="2924944"/>
            <a:ext cx="6624736" cy="1512168"/>
          </a:xfrm>
          <a:prstGeom prst="ellipse">
            <a:avLst/>
          </a:prstGeom>
          <a:solidFill>
            <a:schemeClr val="accent1">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effectLst>
                  <a:outerShdw blurRad="38100" dist="38100" dir="2700000" algn="tl">
                    <a:srgbClr val="000000">
                      <a:alpha val="43137"/>
                    </a:srgbClr>
                  </a:outerShdw>
                </a:effectLst>
              </a:rPr>
              <a:t>ENDOMETRIUM</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0" y="2780928"/>
            <a:ext cx="6324600" cy="12961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54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 Uterine Leiomyomata </a:t>
            </a:r>
            <a:endParaRPr lang="en-US" sz="5400" b="1" dirty="0">
              <a:solidFill>
                <a:srgbClr val="993366"/>
              </a:solidFill>
              <a:latin typeface="Aharoni" pitchFamily="2" charset="-79"/>
              <a:cs typeface="Aharoni" pitchFamily="2" charset="-79"/>
            </a:endParaRPr>
          </a:p>
          <a:p>
            <a:pPr algn="ctr"/>
            <a:endParaRPr lang="en-US" sz="5400" b="1" dirty="0">
              <a:solidFill>
                <a:srgbClr val="993366"/>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5445224"/>
            <a:ext cx="8136904" cy="1015663"/>
          </a:xfrm>
          <a:prstGeom prst="rect">
            <a:avLst/>
          </a:prstGeom>
        </p:spPr>
        <p:txBody>
          <a:bodyPr wrap="square">
            <a:spAutoFit/>
          </a:bodyPr>
          <a:lstStyle/>
          <a:p>
            <a:pPr marL="534988" indent="-534988" algn="ctr"/>
            <a:r>
              <a:rPr lang="en-US" sz="2000" b="1" i="1" dirty="0"/>
              <a:t>Smooth muscle tumors of the uterus are often multiple. </a:t>
            </a:r>
          </a:p>
          <a:p>
            <a:pPr marL="534988" indent="-534988" algn="ctr"/>
            <a:r>
              <a:rPr lang="en-US" sz="2000" b="1" i="1" dirty="0"/>
              <a:t>Seen here are submucosal, intramural, and subserosal </a:t>
            </a:r>
            <a:r>
              <a:rPr lang="en-US" sz="2000" b="1" i="1" dirty="0" err="1"/>
              <a:t>leiomyomata</a:t>
            </a:r>
            <a:r>
              <a:rPr lang="en-US" sz="2000" b="1" i="1" dirty="0"/>
              <a:t> </a:t>
            </a:r>
          </a:p>
          <a:p>
            <a:pPr marL="534988" indent="-534988" algn="ctr"/>
            <a:r>
              <a:rPr lang="en-US" sz="2000" b="1" i="1" dirty="0"/>
              <a:t>of the uterus.</a:t>
            </a:r>
          </a:p>
        </p:txBody>
      </p:sp>
      <p:sp>
        <p:nvSpPr>
          <p:cNvPr id="4" name="Rounded Rectangle 3"/>
          <p:cNvSpPr/>
          <p:nvPr/>
        </p:nvSpPr>
        <p:spPr>
          <a:xfrm>
            <a:off x="1403648" y="260648"/>
            <a:ext cx="619268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Multiple Uterine Leiomyomata - Gross</a:t>
            </a:r>
          </a:p>
        </p:txBody>
      </p:sp>
      <p:pic>
        <p:nvPicPr>
          <p:cNvPr id="57346" name="Picture 2" descr="http://library.med.utah.edu/WebPath/jpeg4/FEM028.jpg"/>
          <p:cNvPicPr>
            <a:picLocks noChangeAspect="1" noChangeArrowheads="1"/>
          </p:cNvPicPr>
          <p:nvPr/>
        </p:nvPicPr>
        <p:blipFill>
          <a:blip r:embed="rId3" cstate="print"/>
          <a:srcRect/>
          <a:stretch>
            <a:fillRect/>
          </a:stretch>
        </p:blipFill>
        <p:spPr bwMode="auto">
          <a:xfrm>
            <a:off x="1475656" y="980728"/>
            <a:ext cx="6120680" cy="4284476"/>
          </a:xfrm>
          <a:prstGeom prst="rect">
            <a:avLst/>
          </a:prstGeom>
          <a:noFill/>
          <a:ln w="28575">
            <a:solidFill>
              <a:schemeClr val="tx1"/>
            </a:solidFill>
          </a:ln>
        </p:spPr>
      </p:pic>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623764" y="1340768"/>
            <a:ext cx="4020243" cy="3888432"/>
          </a:xfrm>
          <a:prstGeom prst="rect">
            <a:avLst/>
          </a:prstGeom>
          <a:noFill/>
          <a:ln w="12700">
            <a:solidFill>
              <a:schemeClr val="tx1"/>
            </a:solidFill>
            <a:miter lim="800000"/>
            <a:headEnd/>
            <a:tailEnd/>
          </a:ln>
        </p:spPr>
      </p:pic>
      <p:sp>
        <p:nvSpPr>
          <p:cNvPr id="3" name="Rounded Rectangle 2"/>
          <p:cNvSpPr/>
          <p:nvPr/>
        </p:nvSpPr>
        <p:spPr>
          <a:xfrm>
            <a:off x="1259632" y="404664"/>
            <a:ext cx="6336704"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Multiple Uterine Leiomyomata - Gross</a:t>
            </a:r>
          </a:p>
        </p:txBody>
      </p:sp>
      <p:sp>
        <p:nvSpPr>
          <p:cNvPr id="4" name="Rectangle 3"/>
          <p:cNvSpPr/>
          <p:nvPr/>
        </p:nvSpPr>
        <p:spPr>
          <a:xfrm>
            <a:off x="395536" y="5589240"/>
            <a:ext cx="8064896" cy="707886"/>
          </a:xfrm>
          <a:prstGeom prst="rect">
            <a:avLst/>
          </a:prstGeom>
        </p:spPr>
        <p:txBody>
          <a:bodyPr wrap="square">
            <a:spAutoFit/>
          </a:bodyPr>
          <a:lstStyle/>
          <a:p>
            <a:pPr marL="534988" indent="-534988" algn="ctr"/>
            <a:r>
              <a:rPr lang="en-US" sz="2000" b="1" i="1" dirty="0"/>
              <a:t>A well demarcated tumour mass in the muscle coat of </a:t>
            </a:r>
          </a:p>
          <a:p>
            <a:pPr marL="534988" indent="-534988" algn="ctr"/>
            <a:r>
              <a:rPr lang="en-US" sz="2000" b="1" i="1" dirty="0"/>
              <a:t>uterus without a definite capsule.</a:t>
            </a:r>
          </a:p>
        </p:txBody>
      </p:sp>
      <p:pic>
        <p:nvPicPr>
          <p:cNvPr id="7" name="Picture 1"/>
          <p:cNvPicPr>
            <a:picLocks noChangeAspect="1"/>
          </p:cNvPicPr>
          <p:nvPr/>
        </p:nvPicPr>
        <p:blipFill>
          <a:blip r:embed="rId4" cstate="print"/>
          <a:srcRect/>
          <a:stretch>
            <a:fillRect/>
          </a:stretch>
        </p:blipFill>
        <p:spPr bwMode="auto">
          <a:xfrm>
            <a:off x="4788024" y="1340768"/>
            <a:ext cx="3528392" cy="3927833"/>
          </a:xfrm>
          <a:prstGeom prst="rect">
            <a:avLst/>
          </a:prstGeom>
          <a:noFill/>
          <a:ln w="12700">
            <a:solidFill>
              <a:schemeClr val="tx1"/>
            </a:solidFill>
            <a:miter lim="800000"/>
            <a:headEnd/>
            <a:tailEnd/>
          </a:ln>
        </p:spPr>
      </p:pic>
      <p:sp>
        <p:nvSpPr>
          <p:cNvPr id="11" name="TextBox 10"/>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2" name="TextBox 11"/>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1115616" y="908720"/>
            <a:ext cx="6728616" cy="4320480"/>
          </a:xfrm>
          <a:prstGeom prst="rect">
            <a:avLst/>
          </a:prstGeom>
          <a:noFill/>
          <a:ln w="12700">
            <a:solidFill>
              <a:schemeClr val="tx1"/>
            </a:solidFill>
            <a:miter lim="800000"/>
            <a:headEnd/>
            <a:tailEnd/>
          </a:ln>
        </p:spPr>
      </p:pic>
      <p:sp>
        <p:nvSpPr>
          <p:cNvPr id="3" name="Rectangle 2"/>
          <p:cNvSpPr/>
          <p:nvPr/>
        </p:nvSpPr>
        <p:spPr>
          <a:xfrm>
            <a:off x="1115616" y="5445224"/>
            <a:ext cx="6840760" cy="1200329"/>
          </a:xfrm>
          <a:prstGeom prst="rect">
            <a:avLst/>
          </a:prstGeom>
        </p:spPr>
        <p:txBody>
          <a:bodyPr wrap="square">
            <a:spAutoFit/>
          </a:bodyPr>
          <a:lstStyle/>
          <a:p>
            <a:pPr marL="534988" indent="-534988" algn="ctr"/>
            <a:r>
              <a:rPr lang="en-US" b="1" i="1" dirty="0"/>
              <a:t>Tumour consists of interlacing bundles of smooth muscle and fibrous tissue.</a:t>
            </a:r>
          </a:p>
          <a:p>
            <a:pPr marL="534988" indent="-534988" algn="ctr"/>
            <a:r>
              <a:rPr lang="en-US" b="1" i="1" dirty="0"/>
              <a:t>The muscle cells are spindle shaped with elongated nuclei and eosinophilic cytoplasm. </a:t>
            </a:r>
          </a:p>
        </p:txBody>
      </p:sp>
      <p:sp>
        <p:nvSpPr>
          <p:cNvPr id="4" name="Rounded Rectangle 3"/>
          <p:cNvSpPr/>
          <p:nvPr/>
        </p:nvSpPr>
        <p:spPr>
          <a:xfrm>
            <a:off x="2514600" y="260648"/>
            <a:ext cx="41910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Uterine Leiomyoma – LPF</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971600" y="836712"/>
            <a:ext cx="6912768" cy="4896544"/>
          </a:xfrm>
          <a:prstGeom prst="rect">
            <a:avLst/>
          </a:prstGeom>
          <a:noFill/>
          <a:ln w="28575">
            <a:solidFill>
              <a:schemeClr val="tx1"/>
            </a:solidFill>
            <a:miter lim="800000"/>
            <a:headEnd/>
            <a:tailEnd/>
          </a:ln>
        </p:spPr>
      </p:pic>
      <p:sp>
        <p:nvSpPr>
          <p:cNvPr id="3" name="Rounded Rectangle 2"/>
          <p:cNvSpPr/>
          <p:nvPr/>
        </p:nvSpPr>
        <p:spPr>
          <a:xfrm>
            <a:off x="2514600" y="188640"/>
            <a:ext cx="39624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Uterine Leiomyoma – HPF</a:t>
            </a:r>
          </a:p>
        </p:txBody>
      </p:sp>
      <p:sp>
        <p:nvSpPr>
          <p:cNvPr id="4" name="Rectangle 3"/>
          <p:cNvSpPr/>
          <p:nvPr/>
        </p:nvSpPr>
        <p:spPr>
          <a:xfrm>
            <a:off x="323528" y="5817458"/>
            <a:ext cx="7848872" cy="707886"/>
          </a:xfrm>
          <a:prstGeom prst="rect">
            <a:avLst/>
          </a:prstGeom>
        </p:spPr>
        <p:txBody>
          <a:bodyPr wrap="square">
            <a:spAutoFit/>
          </a:bodyPr>
          <a:lstStyle/>
          <a:p>
            <a:pPr algn="ctr"/>
            <a:r>
              <a:rPr lang="en-US" sz="2000" b="1" i="1" dirty="0"/>
              <a:t>The muscle cells are spindle shaped with elongated</a:t>
            </a:r>
          </a:p>
          <a:p>
            <a:pPr algn="ctr"/>
            <a:r>
              <a:rPr lang="en-US" sz="2000" b="1" i="1" dirty="0"/>
              <a:t> nuclei and eosinophilic cytoplasm</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90800" y="2514600"/>
            <a:ext cx="4608512" cy="2016224"/>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44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Endometrial Hyperplasia &amp; Carcinoma </a:t>
            </a:r>
          </a:p>
          <a:p>
            <a:pPr algn="ctr"/>
            <a:endParaRPr lang="en-US" sz="4400" b="1" dirty="0">
              <a:solidFill>
                <a:schemeClr val="bg1"/>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195736" y="404664"/>
            <a:ext cx="48245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Diagram of Normal Testis</a:t>
            </a:r>
          </a:p>
        </p:txBody>
      </p:sp>
      <p:pic>
        <p:nvPicPr>
          <p:cNvPr id="64515" name="Picture 3" descr="http://www.aafp.org/afp/1999/0215/afp19990215p817-f2.jpg">
            <a:hlinkClick r:id="rId2"/>
          </p:cNvPr>
          <p:cNvPicPr>
            <a:picLocks noChangeAspect="1" noChangeArrowheads="1"/>
          </p:cNvPicPr>
          <p:nvPr/>
        </p:nvPicPr>
        <p:blipFill>
          <a:blip r:embed="rId3" cstate="print"/>
          <a:srcRect/>
          <a:stretch>
            <a:fillRect/>
          </a:stretch>
        </p:blipFill>
        <p:spPr bwMode="auto">
          <a:xfrm>
            <a:off x="2051720" y="1124744"/>
            <a:ext cx="5112567" cy="5400600"/>
          </a:xfrm>
          <a:prstGeom prst="rect">
            <a:avLst/>
          </a:prstGeom>
          <a:noFill/>
        </p:spPr>
      </p:pic>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9986" name="Picture 2" descr="http://library.med.utah.edu/WebPath/jpeg4/FEM017.jpg"/>
          <p:cNvPicPr>
            <a:picLocks noChangeAspect="1" noChangeArrowheads="1"/>
          </p:cNvPicPr>
          <p:nvPr/>
        </p:nvPicPr>
        <p:blipFill>
          <a:blip r:embed="rId2" cstate="print"/>
          <a:srcRect/>
          <a:stretch>
            <a:fillRect/>
          </a:stretch>
        </p:blipFill>
        <p:spPr bwMode="auto">
          <a:xfrm>
            <a:off x="1331640" y="980728"/>
            <a:ext cx="6480720" cy="3860758"/>
          </a:xfrm>
          <a:prstGeom prst="rect">
            <a:avLst/>
          </a:prstGeom>
          <a:noFill/>
          <a:ln w="12700">
            <a:solidFill>
              <a:schemeClr val="tx1"/>
            </a:solidFill>
          </a:ln>
        </p:spPr>
      </p:pic>
      <p:sp>
        <p:nvSpPr>
          <p:cNvPr id="3" name="Rectangle 2"/>
          <p:cNvSpPr/>
          <p:nvPr/>
        </p:nvSpPr>
        <p:spPr>
          <a:xfrm>
            <a:off x="1331640" y="4915034"/>
            <a:ext cx="6480720" cy="1477328"/>
          </a:xfrm>
          <a:prstGeom prst="rect">
            <a:avLst/>
          </a:prstGeom>
        </p:spPr>
        <p:txBody>
          <a:bodyPr wrap="square">
            <a:spAutoFit/>
          </a:bodyPr>
          <a:lstStyle/>
          <a:p>
            <a:pPr algn="ctr"/>
            <a:r>
              <a:rPr lang="en-US" b="1" i="1" dirty="0"/>
              <a:t>Normal proliferative endometrium in the menstrual cycle. The proliferative phase is the variable part of the cycle. In this phase, tubular glands with columnar cells and surrounding dense stroma are proliferating to build up the endometrium following shedding with previous menstruation.</a:t>
            </a:r>
          </a:p>
        </p:txBody>
      </p:sp>
      <p:sp>
        <p:nvSpPr>
          <p:cNvPr id="4" name="Rounded Rectangle 3"/>
          <p:cNvSpPr/>
          <p:nvPr/>
        </p:nvSpPr>
        <p:spPr>
          <a:xfrm>
            <a:off x="1691680" y="260648"/>
            <a:ext cx="5904656"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rPr>
              <a:t>Normal Proliferative Endometrium </a:t>
            </a:r>
            <a:endParaRPr lang="en-US" sz="2400" dirty="0">
              <a:solidFill>
                <a:schemeClr val="bg1"/>
              </a:solidFill>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1010" name="Picture 2" descr="http://library.med.utah.edu/WebPath/jpeg4/FEM067.jpg"/>
          <p:cNvPicPr>
            <a:picLocks noChangeAspect="1" noChangeArrowheads="1"/>
          </p:cNvPicPr>
          <p:nvPr/>
        </p:nvPicPr>
        <p:blipFill>
          <a:blip r:embed="rId2" cstate="print"/>
          <a:srcRect/>
          <a:stretch>
            <a:fillRect/>
          </a:stretch>
        </p:blipFill>
        <p:spPr bwMode="auto">
          <a:xfrm>
            <a:off x="1547664" y="955869"/>
            <a:ext cx="6048672" cy="3913292"/>
          </a:xfrm>
          <a:prstGeom prst="rect">
            <a:avLst/>
          </a:prstGeom>
          <a:noFill/>
          <a:ln w="12700">
            <a:solidFill>
              <a:schemeClr val="tx1"/>
            </a:solidFill>
          </a:ln>
        </p:spPr>
      </p:pic>
      <p:sp>
        <p:nvSpPr>
          <p:cNvPr id="3" name="Rectangle 2"/>
          <p:cNvSpPr/>
          <p:nvPr/>
        </p:nvSpPr>
        <p:spPr>
          <a:xfrm>
            <a:off x="1331640" y="4987042"/>
            <a:ext cx="6552728" cy="1477328"/>
          </a:xfrm>
          <a:prstGeom prst="rect">
            <a:avLst/>
          </a:prstGeom>
        </p:spPr>
        <p:txBody>
          <a:bodyPr wrap="square">
            <a:spAutoFit/>
          </a:bodyPr>
          <a:lstStyle/>
          <a:p>
            <a:pPr algn="ctr"/>
            <a:r>
              <a:rPr lang="en-US" b="1" i="1" dirty="0"/>
              <a:t> The appearance with prominent subnuclear vacuoles in cells forming the glands is consistent with post-ovulatory day 2 of luteal phase. The histologic changes following ovulation are quite constant over the 14 days to menstruation and can be utilized to date the endometrium.</a:t>
            </a:r>
          </a:p>
        </p:txBody>
      </p:sp>
      <p:sp>
        <p:nvSpPr>
          <p:cNvPr id="4" name="Rounded Rectangle 3"/>
          <p:cNvSpPr/>
          <p:nvPr/>
        </p:nvSpPr>
        <p:spPr>
          <a:xfrm>
            <a:off x="1691680" y="260648"/>
            <a:ext cx="576064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rPr>
              <a:t>Early Secretory Endometrium </a:t>
            </a:r>
            <a:endParaRPr lang="en-US" sz="2400" dirty="0">
              <a:solidFill>
                <a:schemeClr val="bg1"/>
              </a:solidFill>
            </a:endParaRP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082" name="Picture 2" descr="http://library.med.utah.edu/WebPath/jpeg4/FEM019.jpg"/>
          <p:cNvPicPr>
            <a:picLocks noChangeAspect="1" noChangeArrowheads="1"/>
          </p:cNvPicPr>
          <p:nvPr/>
        </p:nvPicPr>
        <p:blipFill>
          <a:blip r:embed="rId2" cstate="print"/>
          <a:srcRect/>
          <a:stretch>
            <a:fillRect/>
          </a:stretch>
        </p:blipFill>
        <p:spPr bwMode="auto">
          <a:xfrm>
            <a:off x="3505200" y="1124744"/>
            <a:ext cx="5616624" cy="3600400"/>
          </a:xfrm>
          <a:prstGeom prst="rect">
            <a:avLst/>
          </a:prstGeom>
          <a:noFill/>
        </p:spPr>
      </p:pic>
      <p:sp>
        <p:nvSpPr>
          <p:cNvPr id="3" name="Rounded Rectangle 2"/>
          <p:cNvSpPr/>
          <p:nvPr/>
        </p:nvSpPr>
        <p:spPr>
          <a:xfrm>
            <a:off x="1619672" y="404664"/>
            <a:ext cx="5616624"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Hyperplasia - Gross</a:t>
            </a:r>
          </a:p>
        </p:txBody>
      </p:sp>
      <p:sp>
        <p:nvSpPr>
          <p:cNvPr id="4" name="Rectangle 3"/>
          <p:cNvSpPr/>
          <p:nvPr/>
        </p:nvSpPr>
        <p:spPr>
          <a:xfrm>
            <a:off x="2735288" y="4782051"/>
            <a:ext cx="6408712" cy="1754326"/>
          </a:xfrm>
          <a:prstGeom prst="rect">
            <a:avLst/>
          </a:prstGeom>
        </p:spPr>
        <p:txBody>
          <a:bodyPr wrap="square">
            <a:spAutoFit/>
          </a:bodyPr>
          <a:lstStyle/>
          <a:p>
            <a:pPr algn="ctr"/>
            <a:r>
              <a:rPr lang="en-US" b="1" i="1" dirty="0"/>
              <a:t>The endometrial cavity is opened to reveal lush fronds of hyperplastic endometrium. Endometrial hyperplasia and carcinoma usually results with conditions of prolonged </a:t>
            </a:r>
            <a:r>
              <a:rPr lang="en-US" b="1" i="1" u="sng" dirty="0"/>
              <a:t>estrogen excess </a:t>
            </a:r>
            <a:r>
              <a:rPr lang="en-US" b="1" i="1" dirty="0"/>
              <a:t>and can lead to metrorrhagia (uterine bleeding at irregular intervals), </a:t>
            </a:r>
            <a:r>
              <a:rPr lang="en-US" b="1" i="1" u="sng" dirty="0"/>
              <a:t>menorrhagia (excessive bleeding with menstrual periods</a:t>
            </a:r>
            <a:r>
              <a:rPr lang="en-US" b="1" i="1" dirty="0"/>
              <a:t>), or menometrorrhagia.</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2" name="TextBox 1"/>
          <p:cNvSpPr txBox="1"/>
          <p:nvPr/>
        </p:nvSpPr>
        <p:spPr>
          <a:xfrm>
            <a:off x="304800" y="1752600"/>
            <a:ext cx="3200400"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Thick and hyperplastic endometrium.</a:t>
            </a:r>
          </a:p>
          <a:p>
            <a:pPr marL="285750" indent="-285750">
              <a:buFont typeface="Arial" panose="020B0604020202020204" pitchFamily="34" charset="0"/>
              <a:buChar char="•"/>
            </a:pPr>
            <a:r>
              <a:rPr lang="en-US" b="1" dirty="0"/>
              <a:t>Areas of hemorrhage.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9202" name="Picture 2" descr="http://library.med.utah.edu/WebPath/jpeg4/FEM021.jpg"/>
          <p:cNvPicPr>
            <a:picLocks noChangeAspect="1" noChangeArrowheads="1"/>
          </p:cNvPicPr>
          <p:nvPr/>
        </p:nvPicPr>
        <p:blipFill>
          <a:blip r:embed="rId2" cstate="print"/>
          <a:srcRect/>
          <a:stretch>
            <a:fillRect/>
          </a:stretch>
        </p:blipFill>
        <p:spPr bwMode="auto">
          <a:xfrm>
            <a:off x="2951312" y="1402612"/>
            <a:ext cx="6192688" cy="4007588"/>
          </a:xfrm>
          <a:prstGeom prst="rect">
            <a:avLst/>
          </a:prstGeom>
          <a:noFill/>
          <a:ln w="12700">
            <a:solidFill>
              <a:schemeClr val="tx1"/>
            </a:solidFill>
          </a:ln>
        </p:spPr>
      </p:pic>
      <p:sp>
        <p:nvSpPr>
          <p:cNvPr id="3" name="Rectangle 2"/>
          <p:cNvSpPr/>
          <p:nvPr/>
        </p:nvSpPr>
        <p:spPr>
          <a:xfrm>
            <a:off x="2087216" y="5380672"/>
            <a:ext cx="7056784" cy="923330"/>
          </a:xfrm>
          <a:prstGeom prst="rect">
            <a:avLst/>
          </a:prstGeom>
        </p:spPr>
        <p:txBody>
          <a:bodyPr wrap="square">
            <a:spAutoFit/>
          </a:bodyPr>
          <a:lstStyle/>
          <a:p>
            <a:pPr algn="ctr"/>
            <a:r>
              <a:rPr lang="en-US" b="1" i="1" dirty="0"/>
              <a:t>The amount of endometrium is abnormally increased and not cycling as it should. The glands are enlarged and irregular with columnar cells. Can cause bleeding, but are not thought to be premalignant. </a:t>
            </a:r>
          </a:p>
        </p:txBody>
      </p:sp>
      <p:sp>
        <p:nvSpPr>
          <p:cNvPr id="4" name="Rounded Rectangle 3"/>
          <p:cNvSpPr/>
          <p:nvPr/>
        </p:nvSpPr>
        <p:spPr>
          <a:xfrm>
            <a:off x="1403648" y="91266"/>
            <a:ext cx="6978352" cy="120413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effectLst>
                  <a:outerShdw blurRad="38100" dist="38100" dir="2700000" algn="tl">
                    <a:srgbClr val="000000">
                      <a:alpha val="43137"/>
                    </a:srgbClr>
                  </a:outerShdw>
                </a:effectLst>
              </a:rPr>
              <a:t>Endometrial Hyperplasia </a:t>
            </a:r>
            <a:r>
              <a:rPr lang="en-US" sz="2400" b="1" i="1" u="sng" dirty="0">
                <a:solidFill>
                  <a:srgbClr val="FF0000"/>
                </a:solidFill>
              </a:rPr>
              <a:t>without atypia </a:t>
            </a:r>
            <a:r>
              <a:rPr lang="en-US" sz="2400" b="1" i="1" dirty="0">
                <a:solidFill>
                  <a:schemeClr val="tx1"/>
                </a:solidFill>
              </a:rPr>
              <a:t>(Simple and cystic endometrial hyperplasia)</a:t>
            </a:r>
            <a:r>
              <a:rPr lang="en-US" sz="2400" b="1" i="1" dirty="0">
                <a:solidFill>
                  <a:srgbClr val="FF0000"/>
                </a:solidFill>
              </a:rPr>
              <a:t>.</a:t>
            </a:r>
            <a:r>
              <a:rPr lang="en-US" sz="2400" b="1" i="1" dirty="0">
                <a:solidFill>
                  <a:schemeClr val="bg1"/>
                </a:solidFill>
                <a:effectLst>
                  <a:outerShdw blurRad="38100" dist="38100" dir="2700000" algn="tl">
                    <a:srgbClr val="000000">
                      <a:alpha val="43137"/>
                    </a:srgbClr>
                  </a:outerShdw>
                </a:effectLst>
              </a:rPr>
              <a:t> - LPF</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2" name="TextBox 1"/>
          <p:cNvSpPr txBox="1"/>
          <p:nvPr/>
        </p:nvSpPr>
        <p:spPr>
          <a:xfrm>
            <a:off x="1" y="1752600"/>
            <a:ext cx="2951312"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Cystic and elongated glands.</a:t>
            </a:r>
          </a:p>
          <a:p>
            <a:pPr marL="285750" indent="-285750">
              <a:buFont typeface="Arial" panose="020B0604020202020204" pitchFamily="34" charset="0"/>
              <a:buChar char="•"/>
            </a:pPr>
            <a:r>
              <a:rPr lang="en-US" b="1" dirty="0"/>
              <a:t>Increased glands to stromal ratio.</a:t>
            </a:r>
          </a:p>
          <a:p>
            <a:pPr marL="285750" indent="-285750">
              <a:buFont typeface="Arial" panose="020B0604020202020204" pitchFamily="34" charset="0"/>
              <a:buChar char="•"/>
            </a:pPr>
            <a:r>
              <a:rPr lang="en-US" b="1" dirty="0"/>
              <a:t>Irregular glands lined by columnar cells.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699" y="1219200"/>
            <a:ext cx="8305800" cy="3539430"/>
          </a:xfrm>
          <a:prstGeom prst="rect">
            <a:avLst/>
          </a:prstGeom>
        </p:spPr>
        <p:txBody>
          <a:bodyPr wrap="square">
            <a:spAutoFit/>
          </a:bodyPr>
          <a:lstStyle/>
          <a:p>
            <a:r>
              <a:rPr lang="en-US" sz="2800" b="1" i="1" dirty="0"/>
              <a:t>Endometrial hyperplasia is placed in two categories based on the presence of </a:t>
            </a:r>
            <a:r>
              <a:rPr lang="en-US" sz="2800" b="1" i="1" dirty="0" err="1"/>
              <a:t>cytologic</a:t>
            </a:r>
            <a:r>
              <a:rPr lang="en-US" sz="2800" b="1" i="1" dirty="0"/>
              <a:t> atypia: </a:t>
            </a:r>
            <a:r>
              <a:rPr lang="en-US" sz="2800" b="1" i="1" dirty="0">
                <a:solidFill>
                  <a:srgbClr val="FF0000"/>
                </a:solidFill>
              </a:rPr>
              <a:t>hyperplasia without atypia</a:t>
            </a:r>
            <a:r>
              <a:rPr lang="en-US" sz="2800" b="1" i="1" dirty="0"/>
              <a:t> and </a:t>
            </a:r>
            <a:r>
              <a:rPr lang="en-US" sz="2800" b="1" i="1" dirty="0">
                <a:solidFill>
                  <a:srgbClr val="FF0000"/>
                </a:solidFill>
              </a:rPr>
              <a:t>hyperplasia with atypia</a:t>
            </a:r>
            <a:r>
              <a:rPr lang="en-US" sz="2800" b="1" i="1" dirty="0"/>
              <a:t>. Hyperplasia without cellular atypia carries a low risk (between 1% and 3%) for progression to endometrial carcinoma, whereas hyperplasia with atypia, also called </a:t>
            </a:r>
            <a:r>
              <a:rPr lang="en-US" sz="2800" b="1" i="1" u="sng" dirty="0"/>
              <a:t>endometrial intraepithelial neoplasia (EIN)</a:t>
            </a:r>
            <a:r>
              <a:rPr lang="en-US" sz="2800" b="1" i="1" dirty="0"/>
              <a:t>, is associated with a much higher risk (20%–50%).</a:t>
            </a:r>
          </a:p>
        </p:txBody>
      </p:sp>
    </p:spTree>
    <p:extLst>
      <p:ext uri="{BB962C8B-B14F-4D97-AF65-F5344CB8AC3E}">
        <p14:creationId xmlns:p14="http://schemas.microsoft.com/office/powerpoint/2010/main" val="32664139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7154" name="Picture 2" descr="http://library.med.utah.edu/WebPath/jpeg4/FEM020.jpg"/>
          <p:cNvPicPr>
            <a:picLocks noChangeAspect="1" noChangeArrowheads="1"/>
          </p:cNvPicPr>
          <p:nvPr/>
        </p:nvPicPr>
        <p:blipFill>
          <a:blip r:embed="rId2" cstate="print"/>
          <a:srcRect/>
          <a:stretch>
            <a:fillRect/>
          </a:stretch>
        </p:blipFill>
        <p:spPr bwMode="auto">
          <a:xfrm>
            <a:off x="1331640" y="1061045"/>
            <a:ext cx="6408712" cy="3664099"/>
          </a:xfrm>
          <a:prstGeom prst="rect">
            <a:avLst/>
          </a:prstGeom>
          <a:noFill/>
          <a:ln w="12700">
            <a:solidFill>
              <a:schemeClr val="tx1"/>
            </a:solidFill>
          </a:ln>
        </p:spPr>
      </p:pic>
      <p:sp>
        <p:nvSpPr>
          <p:cNvPr id="3" name="Rounded Rectangle 2"/>
          <p:cNvSpPr/>
          <p:nvPr/>
        </p:nvSpPr>
        <p:spPr>
          <a:xfrm>
            <a:off x="1905000" y="404664"/>
            <a:ext cx="52578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Adenocarcinoma - Gross</a:t>
            </a:r>
          </a:p>
        </p:txBody>
      </p:sp>
      <p:sp>
        <p:nvSpPr>
          <p:cNvPr id="4" name="Rectangle 3"/>
          <p:cNvSpPr/>
          <p:nvPr/>
        </p:nvSpPr>
        <p:spPr>
          <a:xfrm>
            <a:off x="1043608" y="4797152"/>
            <a:ext cx="6696744" cy="1477328"/>
          </a:xfrm>
          <a:prstGeom prst="rect">
            <a:avLst/>
          </a:prstGeom>
        </p:spPr>
        <p:txBody>
          <a:bodyPr wrap="square">
            <a:spAutoFit/>
          </a:bodyPr>
          <a:lstStyle/>
          <a:p>
            <a:pPr algn="ctr"/>
            <a:r>
              <a:rPr lang="en-US" b="1" i="1" dirty="0"/>
              <a:t>This uterus is not enlarged, but there is an irregular mass in the upper </a:t>
            </a:r>
            <a:r>
              <a:rPr lang="en-US" b="1" i="1" dirty="0" err="1"/>
              <a:t>fundus</a:t>
            </a:r>
            <a:r>
              <a:rPr lang="en-US" b="1" i="1" dirty="0"/>
              <a:t> that proved to be endometrial adenocarcinoma on biopsy. Such carcinomas are more likely to occur in postmenopausal women. Thus, any postmenopausal bleeding should make you suspect that this lesion may be present.</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057400" y="332656"/>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Adenocarcinoma - LPF</a:t>
            </a:r>
          </a:p>
        </p:txBody>
      </p:sp>
      <p:sp>
        <p:nvSpPr>
          <p:cNvPr id="3" name="TextBox 2"/>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4" name="TextBox 3"/>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5" name="Picture 2" descr="http://library.med.utah.edu/WebPath/jpeg4/FEM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052736"/>
            <a:ext cx="6213137" cy="38164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75655" y="5048016"/>
            <a:ext cx="6213137" cy="1200329"/>
          </a:xfrm>
          <a:prstGeom prst="rect">
            <a:avLst/>
          </a:prstGeom>
        </p:spPr>
        <p:txBody>
          <a:bodyPr wrap="square">
            <a:spAutoFit/>
          </a:bodyPr>
          <a:lstStyle/>
          <a:p>
            <a:pPr algn="ctr"/>
            <a:r>
              <a:rPr lang="en-US" b="1" i="1" dirty="0"/>
              <a:t>This is an endometrial adenocarcinoma which can be seen invading into the smooth muscle bundles of the </a:t>
            </a:r>
            <a:r>
              <a:rPr lang="en-US" b="1" i="1" dirty="0" err="1"/>
              <a:t>myometrial</a:t>
            </a:r>
            <a:r>
              <a:rPr lang="en-US" b="1" i="1" dirty="0"/>
              <a:t> wall of the uterus. This neoplasm has a higher stage than a neoplasm that is just confined to  the endometrium </a:t>
            </a:r>
            <a:endParaRPr lang="en-US" dirty="0"/>
          </a:p>
        </p:txBody>
      </p:sp>
    </p:spTree>
    <p:extLst>
      <p:ext uri="{BB962C8B-B14F-4D97-AF65-F5344CB8AC3E}">
        <p14:creationId xmlns:p14="http://schemas.microsoft.com/office/powerpoint/2010/main" val="4150869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8658" name="Picture 2" descr="http://library.med.utah.edu/WebPath/jpeg4/FEM031.jpg"/>
          <p:cNvPicPr>
            <a:picLocks noChangeAspect="1" noChangeArrowheads="1"/>
          </p:cNvPicPr>
          <p:nvPr/>
        </p:nvPicPr>
        <p:blipFill>
          <a:blip r:embed="rId2" cstate="print"/>
          <a:srcRect/>
          <a:stretch>
            <a:fillRect/>
          </a:stretch>
        </p:blipFill>
        <p:spPr bwMode="auto">
          <a:xfrm>
            <a:off x="1403648" y="1033020"/>
            <a:ext cx="6264696" cy="4124172"/>
          </a:xfrm>
          <a:prstGeom prst="rect">
            <a:avLst/>
          </a:prstGeom>
          <a:noFill/>
        </p:spPr>
      </p:pic>
      <p:sp>
        <p:nvSpPr>
          <p:cNvPr id="3" name="Rounded Rectangle 2"/>
          <p:cNvSpPr/>
          <p:nvPr/>
        </p:nvSpPr>
        <p:spPr>
          <a:xfrm>
            <a:off x="19812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Leiomyosarcoma - Gross</a:t>
            </a:r>
          </a:p>
        </p:txBody>
      </p:sp>
      <p:sp>
        <p:nvSpPr>
          <p:cNvPr id="4" name="Rectangle 3"/>
          <p:cNvSpPr/>
          <p:nvPr/>
        </p:nvSpPr>
        <p:spPr>
          <a:xfrm>
            <a:off x="971600" y="5264040"/>
            <a:ext cx="6912768" cy="646331"/>
          </a:xfrm>
          <a:prstGeom prst="rect">
            <a:avLst/>
          </a:prstGeom>
        </p:spPr>
        <p:txBody>
          <a:bodyPr wrap="square">
            <a:spAutoFit/>
          </a:bodyPr>
          <a:lstStyle/>
          <a:p>
            <a:pPr marL="285750" indent="-285750">
              <a:buFont typeface="Arial" panose="020B0604020202020204" pitchFamily="34" charset="0"/>
              <a:buChar char="•"/>
            </a:pPr>
            <a:r>
              <a:rPr lang="en-US" b="1" i="1" dirty="0"/>
              <a:t>Large pale irregular mass.</a:t>
            </a:r>
          </a:p>
          <a:p>
            <a:pPr marL="285750" indent="-285750">
              <a:buFont typeface="Arial" panose="020B0604020202020204" pitchFamily="34" charset="0"/>
              <a:buChar char="•"/>
            </a:pPr>
            <a:r>
              <a:rPr lang="en-US" b="1" i="1" dirty="0"/>
              <a:t>Protruding from myometrium.</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42" name="Picture 2" descr="http://library.med.utah.edu/WebPath/jpeg4/FEM032.jpg"/>
          <p:cNvPicPr>
            <a:picLocks noChangeAspect="1" noChangeArrowheads="1"/>
          </p:cNvPicPr>
          <p:nvPr/>
        </p:nvPicPr>
        <p:blipFill>
          <a:blip r:embed="rId2" cstate="print"/>
          <a:srcRect/>
          <a:stretch>
            <a:fillRect/>
          </a:stretch>
        </p:blipFill>
        <p:spPr bwMode="auto">
          <a:xfrm>
            <a:off x="4800600" y="1413504"/>
            <a:ext cx="4343400" cy="2795751"/>
          </a:xfrm>
          <a:prstGeom prst="rect">
            <a:avLst/>
          </a:prstGeom>
          <a:noFill/>
          <a:ln w="38100">
            <a:solidFill>
              <a:schemeClr val="tx1"/>
            </a:solidFill>
          </a:ln>
        </p:spPr>
      </p:pic>
      <p:sp>
        <p:nvSpPr>
          <p:cNvPr id="3" name="Rounded Rectangle 2"/>
          <p:cNvSpPr/>
          <p:nvPr/>
        </p:nvSpPr>
        <p:spPr>
          <a:xfrm>
            <a:off x="19812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Leiomyosarcoma - LPF</a:t>
            </a:r>
          </a:p>
        </p:txBody>
      </p:sp>
      <p:sp>
        <p:nvSpPr>
          <p:cNvPr id="4" name="Rectangle 3"/>
          <p:cNvSpPr/>
          <p:nvPr/>
        </p:nvSpPr>
        <p:spPr>
          <a:xfrm>
            <a:off x="1331640" y="5264040"/>
            <a:ext cx="6408712" cy="584775"/>
          </a:xfrm>
          <a:prstGeom prst="rect">
            <a:avLst/>
          </a:prstGeom>
        </p:spPr>
        <p:txBody>
          <a:bodyPr wrap="square">
            <a:spAutoFit/>
          </a:bodyPr>
          <a:lstStyle/>
          <a:p>
            <a:pPr algn="ctr"/>
            <a:r>
              <a:rPr lang="en-US" sz="1600" b="1" i="1" dirty="0"/>
              <a:t>The cells have much more pleomorphism /</a:t>
            </a:r>
            <a:r>
              <a:rPr lang="en-US" sz="1600" b="1" i="1" dirty="0" err="1"/>
              <a:t>hyperchromatism</a:t>
            </a:r>
            <a:r>
              <a:rPr lang="en-US" sz="1600" b="1" i="1" dirty="0"/>
              <a:t>, increased mitoses and necrosis compared to the benign leiomyoma. </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7" name="Picture 6">
            <a:extLst>
              <a:ext uri="{FF2B5EF4-FFF2-40B4-BE49-F238E27FC236}">
                <a16:creationId xmlns:a16="http://schemas.microsoft.com/office/drawing/2014/main" id="{9AB1F85E-2545-48CC-BFA5-ABAE6E065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1" y="1411034"/>
            <a:ext cx="4025349" cy="2798221"/>
          </a:xfrm>
          <a:prstGeom prst="rect">
            <a:avLst/>
          </a:prstGeom>
          <a:ln w="38100">
            <a:solidFill>
              <a:schemeClr val="tx1"/>
            </a:solid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905000" y="404664"/>
            <a:ext cx="510540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Endometrial  Leiomyosarcoma - HPF</a:t>
            </a:r>
          </a:p>
        </p:txBody>
      </p:sp>
      <p:pic>
        <p:nvPicPr>
          <p:cNvPr id="216066" name="Picture 2" descr="http://library.med.utah.edu/WebPath/jpeg4/FEM033.jpg"/>
          <p:cNvPicPr>
            <a:picLocks noChangeAspect="1" noChangeArrowheads="1"/>
          </p:cNvPicPr>
          <p:nvPr/>
        </p:nvPicPr>
        <p:blipFill>
          <a:blip r:embed="rId2" cstate="print"/>
          <a:srcRect/>
          <a:stretch>
            <a:fillRect/>
          </a:stretch>
        </p:blipFill>
        <p:spPr bwMode="auto">
          <a:xfrm>
            <a:off x="1403648" y="1142746"/>
            <a:ext cx="6312768" cy="4133360"/>
          </a:xfrm>
          <a:prstGeom prst="rect">
            <a:avLst/>
          </a:prstGeom>
          <a:noFill/>
          <a:ln w="12700">
            <a:solidFill>
              <a:schemeClr val="tx1"/>
            </a:solidFill>
          </a:ln>
        </p:spPr>
      </p:pic>
      <p:sp>
        <p:nvSpPr>
          <p:cNvPr id="4" name="Rectangle 3"/>
          <p:cNvSpPr/>
          <p:nvPr/>
        </p:nvSpPr>
        <p:spPr>
          <a:xfrm>
            <a:off x="1295400" y="5530006"/>
            <a:ext cx="6705600" cy="923330"/>
          </a:xfrm>
          <a:prstGeom prst="rect">
            <a:avLst/>
          </a:prstGeom>
        </p:spPr>
        <p:txBody>
          <a:bodyPr wrap="square">
            <a:spAutoFit/>
          </a:bodyPr>
          <a:lstStyle/>
          <a:p>
            <a:pPr marL="285750" indent="-285750">
              <a:buFont typeface="Arial" panose="020B0604020202020204" pitchFamily="34" charset="0"/>
              <a:buChar char="•"/>
            </a:pPr>
            <a:r>
              <a:rPr lang="en-US" b="1" i="1" dirty="0"/>
              <a:t>Nuclear and cellular </a:t>
            </a:r>
            <a:r>
              <a:rPr lang="en-US" b="1" i="1" dirty="0" err="1"/>
              <a:t>pleomorphism</a:t>
            </a:r>
            <a:r>
              <a:rPr lang="en-US" b="1" i="1" dirty="0"/>
              <a:t>.</a:t>
            </a:r>
          </a:p>
          <a:p>
            <a:pPr marL="285750" indent="-285750">
              <a:buFont typeface="Arial" panose="020B0604020202020204" pitchFamily="34" charset="0"/>
              <a:buChar char="•"/>
            </a:pPr>
            <a:r>
              <a:rPr lang="en-US" b="1" i="1" dirty="0"/>
              <a:t>Mitoses.</a:t>
            </a:r>
          </a:p>
          <a:p>
            <a:pPr marL="285750" indent="-285750">
              <a:buFont typeface="Arial" panose="020B0604020202020204" pitchFamily="34" charset="0"/>
              <a:buChar char="•"/>
            </a:pPr>
            <a:r>
              <a:rPr lang="en-US" b="1" i="1" dirty="0"/>
              <a:t>Spindle cells</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6018" name="Picture 2" descr="http://library.med.utah.edu/WebPath/jpeg1/MALE130.jpg"/>
          <p:cNvPicPr>
            <a:picLocks noChangeAspect="1" noChangeArrowheads="1"/>
          </p:cNvPicPr>
          <p:nvPr/>
        </p:nvPicPr>
        <p:blipFill>
          <a:blip r:embed="rId2" cstate="print"/>
          <a:srcRect/>
          <a:stretch>
            <a:fillRect/>
          </a:stretch>
        </p:blipFill>
        <p:spPr bwMode="auto">
          <a:xfrm>
            <a:off x="2843808" y="908720"/>
            <a:ext cx="3384376" cy="4392488"/>
          </a:xfrm>
          <a:prstGeom prst="rect">
            <a:avLst/>
          </a:prstGeom>
          <a:noFill/>
        </p:spPr>
      </p:pic>
      <p:sp>
        <p:nvSpPr>
          <p:cNvPr id="5" name="Rectangle 4"/>
          <p:cNvSpPr/>
          <p:nvPr/>
        </p:nvSpPr>
        <p:spPr>
          <a:xfrm>
            <a:off x="899592" y="5373216"/>
            <a:ext cx="7128792" cy="923330"/>
          </a:xfrm>
          <a:prstGeom prst="rect">
            <a:avLst/>
          </a:prstGeom>
        </p:spPr>
        <p:txBody>
          <a:bodyPr wrap="square">
            <a:spAutoFit/>
          </a:bodyPr>
          <a:lstStyle/>
          <a:p>
            <a:pPr algn="ctr"/>
            <a:r>
              <a:rPr lang="en-US" b="1" i="1" dirty="0"/>
              <a:t>Here is a normal testis and adjacent structures. Identify the body of the testis, epididymis, and spermatic cord. Note the presence of two vestigial structures, the appendix testis and the appendix epididymis. </a:t>
            </a:r>
          </a:p>
        </p:txBody>
      </p:sp>
      <p:sp>
        <p:nvSpPr>
          <p:cNvPr id="6" name="Rounded Rectangle 5"/>
          <p:cNvSpPr/>
          <p:nvPr/>
        </p:nvSpPr>
        <p:spPr>
          <a:xfrm>
            <a:off x="1763688" y="188640"/>
            <a:ext cx="561662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Anatomy of Normal Testis - Gross</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79712" y="3043064"/>
            <a:ext cx="5832648" cy="1224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rPr>
              <a:t>ENDOMETRIOSIS    </a:t>
            </a:r>
          </a:p>
          <a:p>
            <a:pPr algn="ctr"/>
            <a:endParaRPr lang="en-US" sz="4800" b="1" i="1" dirty="0">
              <a:solidFill>
                <a:srgbClr val="993366"/>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www.mdguidelines.com/images/Illustrations/endometr.jpg"/>
          <p:cNvPicPr>
            <a:picLocks noChangeAspect="1" noChangeArrowheads="1"/>
          </p:cNvPicPr>
          <p:nvPr/>
        </p:nvPicPr>
        <p:blipFill>
          <a:blip r:embed="rId2" cstate="print"/>
          <a:srcRect/>
          <a:stretch>
            <a:fillRect/>
          </a:stretch>
        </p:blipFill>
        <p:spPr bwMode="auto">
          <a:xfrm>
            <a:off x="1691680" y="980728"/>
            <a:ext cx="5760640" cy="4309652"/>
          </a:xfrm>
          <a:prstGeom prst="rect">
            <a:avLst/>
          </a:prstGeom>
          <a:noFill/>
        </p:spPr>
      </p:pic>
      <p:sp>
        <p:nvSpPr>
          <p:cNvPr id="5" name="Rounded Rectangle 4"/>
          <p:cNvSpPr/>
          <p:nvPr/>
        </p:nvSpPr>
        <p:spPr>
          <a:xfrm>
            <a:off x="1907704" y="260648"/>
            <a:ext cx="518457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Endometriosis  sites  - Diagram</a:t>
            </a:r>
          </a:p>
        </p:txBody>
      </p:sp>
      <p:sp>
        <p:nvSpPr>
          <p:cNvPr id="6" name="Rectangle 5"/>
          <p:cNvSpPr/>
          <p:nvPr/>
        </p:nvSpPr>
        <p:spPr>
          <a:xfrm>
            <a:off x="683568" y="4869160"/>
            <a:ext cx="7416824" cy="1477328"/>
          </a:xfrm>
          <a:prstGeom prst="rect">
            <a:avLst/>
          </a:prstGeom>
        </p:spPr>
        <p:txBody>
          <a:bodyPr wrap="square">
            <a:spAutoFit/>
          </a:bodyPr>
          <a:lstStyle/>
          <a:p>
            <a:pPr algn="ctr"/>
            <a:r>
              <a:rPr lang="en-US" b="1" i="1" dirty="0"/>
              <a:t>Endometriosis, a chronic noncancerous disorder of the female reproductive system, develops when the endometrium grows outside the uterus. </a:t>
            </a:r>
          </a:p>
          <a:p>
            <a:pPr algn="ctr"/>
            <a:r>
              <a:rPr lang="en-US" b="1" i="1" dirty="0"/>
              <a:t>Common sites for endometriosis include ovaries, fallopian tubes, external genitalia (vulva), ligaments supporting the uterus, intestine, bladder, cervix, and vagina.</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cxnSp>
        <p:nvCxnSpPr>
          <p:cNvPr id="3" name="Straight Arrow Connector 2"/>
          <p:cNvCxnSpPr/>
          <p:nvPr/>
        </p:nvCxnSpPr>
        <p:spPr>
          <a:xfrm flipV="1">
            <a:off x="2209800" y="2971800"/>
            <a:ext cx="1676400" cy="76200"/>
          </a:xfrm>
          <a:prstGeom prst="straightConnector1">
            <a:avLst/>
          </a:prstGeom>
          <a:ln w="76200">
            <a:solidFill>
              <a:srgbClr val="251BE5"/>
            </a:solidFill>
            <a:tailEnd type="triangle"/>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4924" y="2411849"/>
            <a:ext cx="2413475" cy="1169551"/>
          </a:xfrm>
          <a:prstGeom prst="rect">
            <a:avLst/>
          </a:prstGeom>
          <a:noFill/>
          <a:ln>
            <a:solidFill>
              <a:schemeClr val="tx1"/>
            </a:solidFill>
          </a:ln>
        </p:spPr>
        <p:txBody>
          <a:bodyPr wrap="square" rtlCol="0">
            <a:spAutoFit/>
          </a:bodyPr>
          <a:lstStyle/>
          <a:p>
            <a:r>
              <a:rPr lang="en-US" sz="1400" b="1" i="1" dirty="0"/>
              <a:t>Pouch of Douglas: </a:t>
            </a:r>
            <a:r>
              <a:rPr lang="en-US" sz="1400" b="1" dirty="0"/>
              <a:t>a pouch-like space between the rectum and uterus and it is also called rectouterine pouch.</a:t>
            </a:r>
            <a:endParaRPr lang="en-US" sz="1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4/FEM114.jpg"/>
          <p:cNvPicPr>
            <a:picLocks noChangeAspect="1" noChangeArrowheads="1"/>
          </p:cNvPicPr>
          <p:nvPr/>
        </p:nvPicPr>
        <p:blipFill>
          <a:blip r:embed="rId2" cstate="print"/>
          <a:srcRect/>
          <a:stretch>
            <a:fillRect/>
          </a:stretch>
        </p:blipFill>
        <p:spPr bwMode="auto">
          <a:xfrm>
            <a:off x="1479784" y="1124744"/>
            <a:ext cx="5920754" cy="4032448"/>
          </a:xfrm>
          <a:prstGeom prst="rect">
            <a:avLst/>
          </a:prstGeom>
          <a:noFill/>
        </p:spPr>
      </p:pic>
      <p:sp>
        <p:nvSpPr>
          <p:cNvPr id="3" name="Rectangle 2"/>
          <p:cNvSpPr/>
          <p:nvPr/>
        </p:nvSpPr>
        <p:spPr>
          <a:xfrm>
            <a:off x="1115616" y="5336048"/>
            <a:ext cx="6696744" cy="1200329"/>
          </a:xfrm>
          <a:prstGeom prst="rect">
            <a:avLst/>
          </a:prstGeom>
        </p:spPr>
        <p:txBody>
          <a:bodyPr wrap="square">
            <a:spAutoFit/>
          </a:bodyPr>
          <a:lstStyle/>
          <a:p>
            <a:pPr algn="ctr"/>
            <a:r>
              <a:rPr lang="en-US" b="1" i="1" dirty="0"/>
              <a:t>Grossly, in areas of endometriosis the blood is darker and gives the small foci of endometriosis the gross appearance of "powder burns". Small foci are seen here just under the </a:t>
            </a:r>
            <a:r>
              <a:rPr lang="en-US" b="1" i="1" dirty="0" err="1"/>
              <a:t>serosa</a:t>
            </a:r>
            <a:r>
              <a:rPr lang="en-US" b="1" i="1" dirty="0"/>
              <a:t> of the posterior uterus in the pouch of Douglas. </a:t>
            </a:r>
          </a:p>
        </p:txBody>
      </p:sp>
      <p:sp>
        <p:nvSpPr>
          <p:cNvPr id="4" name="Rounded Rectangle 3"/>
          <p:cNvSpPr/>
          <p:nvPr/>
        </p:nvSpPr>
        <p:spPr>
          <a:xfrm>
            <a:off x="2123728" y="404664"/>
            <a:ext cx="4680520"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Endometriosis  - Gross</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7624" y="5120024"/>
            <a:ext cx="6480720" cy="1200329"/>
          </a:xfrm>
          <a:prstGeom prst="rect">
            <a:avLst/>
          </a:prstGeom>
        </p:spPr>
        <p:txBody>
          <a:bodyPr wrap="square">
            <a:spAutoFit/>
          </a:bodyPr>
          <a:lstStyle/>
          <a:p>
            <a:pPr algn="ctr"/>
            <a:r>
              <a:rPr lang="en-US" b="1" i="1" dirty="0"/>
              <a:t>Upon closer view, these five small areas of endometriosis have a reddish-brown to bluish appearance. Typical locations for endometriosis may include: ovaries, uterine ligaments, </a:t>
            </a:r>
            <a:r>
              <a:rPr lang="en-US" b="1" i="1" dirty="0" err="1"/>
              <a:t>rectovaginal</a:t>
            </a:r>
            <a:r>
              <a:rPr lang="en-US" b="1" i="1" dirty="0"/>
              <a:t> septum, pelvic peritoneum, and </a:t>
            </a:r>
            <a:r>
              <a:rPr lang="en-US" b="1" i="1" dirty="0" err="1"/>
              <a:t>laparotomy</a:t>
            </a:r>
            <a:r>
              <a:rPr lang="en-US" b="1" i="1" dirty="0"/>
              <a:t> scars</a:t>
            </a:r>
          </a:p>
        </p:txBody>
      </p:sp>
      <p:pic>
        <p:nvPicPr>
          <p:cNvPr id="196610" name="Picture 2" descr="http://library.med.utah.edu/WebPath/jpeg4/FEM115.jpg"/>
          <p:cNvPicPr>
            <a:picLocks noChangeAspect="1" noChangeArrowheads="1"/>
          </p:cNvPicPr>
          <p:nvPr/>
        </p:nvPicPr>
        <p:blipFill>
          <a:blip r:embed="rId2" cstate="print"/>
          <a:srcRect/>
          <a:stretch>
            <a:fillRect/>
          </a:stretch>
        </p:blipFill>
        <p:spPr bwMode="auto">
          <a:xfrm>
            <a:off x="1428231" y="1041302"/>
            <a:ext cx="6024089" cy="3956297"/>
          </a:xfrm>
          <a:prstGeom prst="rect">
            <a:avLst/>
          </a:prstGeom>
          <a:noFill/>
          <a:ln w="12700">
            <a:solidFill>
              <a:schemeClr val="tx1"/>
            </a:solidFill>
          </a:ln>
        </p:spPr>
      </p:pic>
      <p:sp>
        <p:nvSpPr>
          <p:cNvPr id="4" name="Rounded Rectangle 3"/>
          <p:cNvSpPr/>
          <p:nvPr/>
        </p:nvSpPr>
        <p:spPr>
          <a:xfrm>
            <a:off x="2123728" y="404664"/>
            <a:ext cx="4680520"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Endometriosis  - Gross</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3" name="TextBox 2"/>
          <p:cNvSpPr txBox="1"/>
          <p:nvPr/>
        </p:nvSpPr>
        <p:spPr>
          <a:xfrm>
            <a:off x="1676400" y="1295400"/>
            <a:ext cx="2286000" cy="738664"/>
          </a:xfrm>
          <a:prstGeom prst="rect">
            <a:avLst/>
          </a:prstGeom>
          <a:noFill/>
        </p:spPr>
        <p:txBody>
          <a:bodyPr wrap="square" rtlCol="0">
            <a:spAutoFit/>
          </a:bodyPr>
          <a:lstStyle/>
          <a:p>
            <a:r>
              <a:rPr lang="en-US" sz="1400" b="1" dirty="0">
                <a:solidFill>
                  <a:srgbClr val="FF0000"/>
                </a:solidFill>
              </a:rPr>
              <a:t>Hemorrhagic spots on the peritoneal surface of the pouch of Douglas.</a:t>
            </a:r>
            <a:endParaRPr lang="en-US" sz="1400" dirty="0">
              <a:solidFill>
                <a:srgbClr val="FF00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691680" y="404664"/>
            <a:ext cx="5616624"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Endometriosis  - HPF Microscopy</a:t>
            </a:r>
          </a:p>
        </p:txBody>
      </p:sp>
      <p:sp>
        <p:nvSpPr>
          <p:cNvPr id="4" name="Rectangle 3"/>
          <p:cNvSpPr/>
          <p:nvPr/>
        </p:nvSpPr>
        <p:spPr>
          <a:xfrm>
            <a:off x="1475656" y="5157192"/>
            <a:ext cx="6048672" cy="646331"/>
          </a:xfrm>
          <a:prstGeom prst="rect">
            <a:avLst/>
          </a:prstGeom>
        </p:spPr>
        <p:txBody>
          <a:bodyPr wrap="square">
            <a:spAutoFit/>
          </a:bodyPr>
          <a:lstStyle/>
          <a:p>
            <a:pPr marL="285750" indent="-285750">
              <a:buFont typeface="Arial" panose="020B0604020202020204" pitchFamily="34" charset="0"/>
              <a:buChar char="•"/>
            </a:pPr>
            <a:r>
              <a:rPr lang="en-US" dirty="0"/>
              <a:t>Endometrial glands along with stroma.</a:t>
            </a:r>
          </a:p>
          <a:p>
            <a:pPr marL="285750" indent="-285750">
              <a:buFont typeface="Arial" panose="020B0604020202020204" pitchFamily="34" charset="0"/>
              <a:buChar char="•"/>
            </a:pPr>
            <a:r>
              <a:rPr lang="en-US" dirty="0"/>
              <a:t>Fibrosis.</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2050" name="Picture 2" descr="http://library.med.utah.edu/WebPath/jpeg4/FEM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24744"/>
            <a:ext cx="6048672" cy="3744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403648" y="2907432"/>
            <a:ext cx="6624736" cy="1512168"/>
          </a:xfrm>
          <a:prstGeom prst="ellipse">
            <a:avLst/>
          </a:prstGeom>
          <a:solidFill>
            <a:srgbClr val="993366"/>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effectLst>
                  <a:outerShdw blurRad="38100" dist="38100" dir="2700000" algn="tl">
                    <a:srgbClr val="000000">
                      <a:alpha val="43137"/>
                    </a:srgbClr>
                  </a:outerShdw>
                </a:effectLst>
                <a:latin typeface="Aharoni" pitchFamily="2" charset="-79"/>
                <a:cs typeface="Aharoni" pitchFamily="2" charset="-79"/>
              </a:rPr>
              <a:t>UTERINE CERVIX</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8172" y="2907432"/>
            <a:ext cx="6588224" cy="1512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800000"/>
                </a:solidFill>
                <a:effectLst>
                  <a:outerShdw blurRad="38100" dist="38100" dir="2700000" algn="tl">
                    <a:srgbClr val="000000">
                      <a:alpha val="43137"/>
                    </a:srgbClr>
                  </a:outerShdw>
                </a:effectLst>
                <a:latin typeface="Aharoni" pitchFamily="2" charset="-79"/>
                <a:cs typeface="Aharoni" pitchFamily="2" charset="-79"/>
              </a:rPr>
              <a:t>Cervical Dysplasia &amp; Cervical Carcinoma</a:t>
            </a:r>
            <a:endParaRPr lang="en-US" sz="4400" b="1" dirty="0">
              <a:solidFill>
                <a:srgbClr val="800000"/>
              </a:solidFill>
              <a:latin typeface="Aharoni" pitchFamily="2" charset="-79"/>
              <a:cs typeface="Aharoni" pitchFamily="2" charset="-79"/>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2" name="Picture 2" descr="http://library.med.utah.edu/WebPath/jpeg4/FEM007.jpg"/>
          <p:cNvPicPr>
            <a:picLocks noChangeAspect="1" noChangeArrowheads="1"/>
          </p:cNvPicPr>
          <p:nvPr/>
        </p:nvPicPr>
        <p:blipFill>
          <a:blip r:embed="rId2" cstate="print"/>
          <a:srcRect/>
          <a:stretch>
            <a:fillRect/>
          </a:stretch>
        </p:blipFill>
        <p:spPr bwMode="auto">
          <a:xfrm>
            <a:off x="1115616" y="1268760"/>
            <a:ext cx="6768752" cy="4320480"/>
          </a:xfrm>
          <a:prstGeom prst="rect">
            <a:avLst/>
          </a:prstGeom>
          <a:noFill/>
          <a:ln w="28575">
            <a:solidFill>
              <a:schemeClr val="tx1"/>
            </a:solidFill>
          </a:ln>
        </p:spPr>
      </p:pic>
      <p:sp>
        <p:nvSpPr>
          <p:cNvPr id="3" name="Rectangle 2"/>
          <p:cNvSpPr/>
          <p:nvPr/>
        </p:nvSpPr>
        <p:spPr>
          <a:xfrm>
            <a:off x="571472" y="5661248"/>
            <a:ext cx="7715304" cy="738664"/>
          </a:xfrm>
          <a:prstGeom prst="rect">
            <a:avLst/>
          </a:prstGeom>
        </p:spPr>
        <p:txBody>
          <a:bodyPr wrap="square">
            <a:spAutoFit/>
          </a:bodyPr>
          <a:lstStyle/>
          <a:p>
            <a:pPr algn="ctr"/>
            <a:r>
              <a:rPr lang="en-US" sz="1400" b="1" i="1" dirty="0"/>
              <a:t>The normal cervical squamous epithelium at the left transforms to Severely dysplastic ectocervical squamous epithelial (high grade dysplasia) diffuse atypia and less maturation with  underlying chronic inflammation </a:t>
            </a:r>
          </a:p>
        </p:txBody>
      </p:sp>
      <p:sp>
        <p:nvSpPr>
          <p:cNvPr id="4" name="مستطيل مستدير الزوايا 5"/>
          <p:cNvSpPr/>
          <p:nvPr/>
        </p:nvSpPr>
        <p:spPr>
          <a:xfrm>
            <a:off x="1785918" y="214290"/>
            <a:ext cx="5500726" cy="785818"/>
          </a:xfrm>
          <a:prstGeom prst="roundRect">
            <a:avLst/>
          </a:prstGeom>
          <a:solidFill>
            <a:srgbClr val="150F87"/>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Normal and Dysplastic Cervical Squamous Epithelium</a:t>
            </a:r>
            <a:endParaRPr lang="ar-SA" sz="2400" b="1" i="1" dirty="0">
              <a:solidFill>
                <a:schemeClr val="bg1"/>
              </a:solidFill>
            </a:endParaRPr>
          </a:p>
        </p:txBody>
      </p:sp>
      <p:sp>
        <p:nvSpPr>
          <p:cNvPr id="5" name="TextBox 4"/>
          <p:cNvSpPr txBox="1"/>
          <p:nvPr/>
        </p:nvSpPr>
        <p:spPr>
          <a:xfrm>
            <a:off x="1475656" y="1936212"/>
            <a:ext cx="1357322" cy="369332"/>
          </a:xfrm>
          <a:prstGeom prst="rect">
            <a:avLst/>
          </a:prstGeom>
          <a:noFill/>
        </p:spPr>
        <p:txBody>
          <a:bodyPr wrap="square" rtlCol="0">
            <a:spAutoFit/>
          </a:bodyPr>
          <a:lstStyle/>
          <a:p>
            <a:r>
              <a:rPr lang="en-US" b="1" dirty="0">
                <a:solidFill>
                  <a:srgbClr val="FF0000"/>
                </a:solidFill>
              </a:rPr>
              <a:t>Normal</a:t>
            </a:r>
          </a:p>
        </p:txBody>
      </p:sp>
      <p:sp>
        <p:nvSpPr>
          <p:cNvPr id="6" name="TextBox 5"/>
          <p:cNvSpPr txBox="1"/>
          <p:nvPr/>
        </p:nvSpPr>
        <p:spPr>
          <a:xfrm>
            <a:off x="6429388" y="1785926"/>
            <a:ext cx="1500198" cy="369332"/>
          </a:xfrm>
          <a:prstGeom prst="rect">
            <a:avLst/>
          </a:prstGeom>
          <a:noFill/>
        </p:spPr>
        <p:txBody>
          <a:bodyPr wrap="square" rtlCol="0">
            <a:spAutoFit/>
          </a:bodyPr>
          <a:lstStyle/>
          <a:p>
            <a:r>
              <a:rPr lang="en-US" b="1" dirty="0">
                <a:solidFill>
                  <a:srgbClr val="FF0000"/>
                </a:solidFill>
              </a:rPr>
              <a:t>Dysplasia</a:t>
            </a:r>
          </a:p>
        </p:txBody>
      </p:sp>
      <p:sp>
        <p:nvSpPr>
          <p:cNvPr id="11" name="TextBox 10"/>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2" name="TextBox 11"/>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2" name="Rectangle 1"/>
          <p:cNvSpPr/>
          <p:nvPr/>
        </p:nvSpPr>
        <p:spPr>
          <a:xfrm>
            <a:off x="7884368" y="1539705"/>
            <a:ext cx="1335832" cy="1231106"/>
          </a:xfrm>
          <a:prstGeom prst="rect">
            <a:avLst/>
          </a:prstGeom>
        </p:spPr>
        <p:txBody>
          <a:bodyPr wrap="square">
            <a:spAutoFit/>
          </a:bodyPr>
          <a:lstStyle/>
          <a:p>
            <a:r>
              <a:rPr lang="en-US" sz="1400" b="1" i="1" u="sng" dirty="0"/>
              <a:t>Diagnosis: </a:t>
            </a:r>
          </a:p>
          <a:p>
            <a:pPr marL="171450" indent="-171450">
              <a:buFont typeface="Arial" panose="020B0604020202020204" pitchFamily="34" charset="0"/>
              <a:buChar char="•"/>
            </a:pPr>
            <a:r>
              <a:rPr lang="en-US" sz="1000" b="1" i="1" dirty="0"/>
              <a:t>Uterine cervical squamous dysplasia.</a:t>
            </a:r>
          </a:p>
          <a:p>
            <a:pPr marL="171450" indent="-171450">
              <a:buFont typeface="Arial" panose="020B0604020202020204" pitchFamily="34" charset="0"/>
              <a:buChar char="•"/>
            </a:pPr>
            <a:r>
              <a:rPr lang="en-US" sz="1000" b="1" i="1" dirty="0"/>
              <a:t>CIN (cervical intraepithelial </a:t>
            </a:r>
            <a:r>
              <a:rPr lang="en-US" sz="1000" b="1" i="1" dirty="0" err="1"/>
              <a:t>neoplasia</a:t>
            </a:r>
            <a:r>
              <a:rPr lang="en-US" sz="1000" b="1" i="1" dirty="0"/>
              <a: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مستطيل مستدير الزوايا 5"/>
          <p:cNvSpPr/>
          <p:nvPr/>
        </p:nvSpPr>
        <p:spPr>
          <a:xfrm>
            <a:off x="1500166" y="214290"/>
            <a:ext cx="6072230" cy="47840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Endocervical Squamous Dysplasia</a:t>
            </a:r>
            <a:endParaRPr lang="ar-SA" sz="2400" b="1" i="1" dirty="0">
              <a:solidFill>
                <a:schemeClr val="bg1"/>
              </a:solidFill>
            </a:endParaRPr>
          </a:p>
        </p:txBody>
      </p:sp>
      <p:pic>
        <p:nvPicPr>
          <p:cNvPr id="192514" name="Picture 2" descr="http://library.med.utah.edu/WebPath/jpeg4/FEM008.jpg"/>
          <p:cNvPicPr>
            <a:picLocks noChangeAspect="1" noChangeArrowheads="1"/>
          </p:cNvPicPr>
          <p:nvPr/>
        </p:nvPicPr>
        <p:blipFill>
          <a:blip r:embed="rId2" cstate="print"/>
          <a:srcRect/>
          <a:stretch>
            <a:fillRect/>
          </a:stretch>
        </p:blipFill>
        <p:spPr bwMode="auto">
          <a:xfrm>
            <a:off x="1115616" y="928671"/>
            <a:ext cx="6840760" cy="4214147"/>
          </a:xfrm>
          <a:prstGeom prst="rect">
            <a:avLst/>
          </a:prstGeom>
          <a:noFill/>
          <a:ln w="28575">
            <a:solidFill>
              <a:schemeClr val="tx1"/>
            </a:solidFill>
          </a:ln>
        </p:spPr>
      </p:pic>
      <p:sp>
        <p:nvSpPr>
          <p:cNvPr id="5" name="Rectangle 4"/>
          <p:cNvSpPr/>
          <p:nvPr/>
        </p:nvSpPr>
        <p:spPr>
          <a:xfrm>
            <a:off x="357158" y="5229200"/>
            <a:ext cx="8072494" cy="1200329"/>
          </a:xfrm>
          <a:prstGeom prst="rect">
            <a:avLst/>
          </a:prstGeom>
        </p:spPr>
        <p:txBody>
          <a:bodyPr wrap="square">
            <a:spAutoFit/>
          </a:bodyPr>
          <a:lstStyle/>
          <a:p>
            <a:pPr marL="285750" indent="-285750">
              <a:buFont typeface="Arial" panose="020B0604020202020204" pitchFamily="34" charset="0"/>
              <a:buChar char="•"/>
            </a:pPr>
            <a:r>
              <a:rPr lang="en-US" b="1" i="1" dirty="0"/>
              <a:t>Dysplastic cells/nuclei.</a:t>
            </a:r>
          </a:p>
          <a:p>
            <a:pPr marL="285750" indent="-285750">
              <a:buFont typeface="Arial" panose="020B0604020202020204" pitchFamily="34" charset="0"/>
              <a:buChar char="•"/>
            </a:pPr>
            <a:r>
              <a:rPr lang="en-US" b="1" i="1" dirty="0"/>
              <a:t>Large and dark nuclei.</a:t>
            </a:r>
          </a:p>
          <a:p>
            <a:pPr marL="285750" indent="-285750">
              <a:buFont typeface="Arial" panose="020B0604020202020204" pitchFamily="34" charset="0"/>
              <a:buChar char="•"/>
            </a:pPr>
            <a:r>
              <a:rPr lang="en-US" b="1" i="1" dirty="0"/>
              <a:t>Disordered cells, loss of polarity.</a:t>
            </a:r>
          </a:p>
          <a:p>
            <a:pPr marL="285750" indent="-285750">
              <a:buFont typeface="Arial" panose="020B0604020202020204" pitchFamily="34" charset="0"/>
              <a:buChar char="•"/>
            </a:pPr>
            <a:r>
              <a:rPr lang="en-US" b="1" i="1" dirty="0"/>
              <a:t>Chronic inflammatory cells.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7" name="TextBox 6"/>
          <p:cNvSpPr txBox="1"/>
          <p:nvPr/>
        </p:nvSpPr>
        <p:spPr>
          <a:xfrm>
            <a:off x="7423431" y="990600"/>
            <a:ext cx="425169" cy="369332"/>
          </a:xfrm>
          <a:prstGeom prst="rect">
            <a:avLst/>
          </a:prstGeom>
          <a:noFill/>
        </p:spPr>
        <p:txBody>
          <a:bodyPr wrap="square" rtlCol="0">
            <a:spAutoFit/>
          </a:bodyPr>
          <a:lstStyle/>
          <a:p>
            <a:r>
              <a:rPr lang="en-US" b="1" dirty="0"/>
              <a:t>Rt</a:t>
            </a:r>
          </a:p>
        </p:txBody>
      </p:sp>
      <p:sp>
        <p:nvSpPr>
          <p:cNvPr id="8" name="TextBox 7"/>
          <p:cNvSpPr txBox="1"/>
          <p:nvPr/>
        </p:nvSpPr>
        <p:spPr>
          <a:xfrm>
            <a:off x="1143000" y="990600"/>
            <a:ext cx="425169" cy="369332"/>
          </a:xfrm>
          <a:prstGeom prst="rect">
            <a:avLst/>
          </a:prstGeom>
          <a:noFill/>
        </p:spPr>
        <p:txBody>
          <a:bodyPr wrap="square" rtlCol="0">
            <a:spAutoFit/>
          </a:bodyPr>
          <a:lstStyle/>
          <a:p>
            <a:r>
              <a:rPr lang="en-US" b="1" dirty="0"/>
              <a:t>Lt</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7938" name="Picture 2" descr="http://library.med.utah.edu/WebPath/jpeg4/FEM013.jpg"/>
          <p:cNvPicPr>
            <a:picLocks noChangeAspect="1" noChangeArrowheads="1"/>
          </p:cNvPicPr>
          <p:nvPr/>
        </p:nvPicPr>
        <p:blipFill>
          <a:blip r:embed="rId2" cstate="print"/>
          <a:srcRect/>
          <a:stretch>
            <a:fillRect/>
          </a:stretch>
        </p:blipFill>
        <p:spPr bwMode="auto">
          <a:xfrm>
            <a:off x="4572000" y="1412776"/>
            <a:ext cx="3936504" cy="3744416"/>
          </a:xfrm>
          <a:prstGeom prst="rect">
            <a:avLst/>
          </a:prstGeom>
          <a:noFill/>
        </p:spPr>
      </p:pic>
      <p:sp>
        <p:nvSpPr>
          <p:cNvPr id="3" name="مستطيل مستدير الزوايا 5"/>
          <p:cNvSpPr/>
          <p:nvPr/>
        </p:nvSpPr>
        <p:spPr>
          <a:xfrm>
            <a:off x="1500166" y="337216"/>
            <a:ext cx="6024162" cy="571504"/>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Cervical Squamous  Cell Carcinoma </a:t>
            </a:r>
            <a:endParaRPr lang="ar-SA" sz="2400" b="1" i="1" dirty="0">
              <a:solidFill>
                <a:schemeClr val="bg1"/>
              </a:solidFill>
            </a:endParaRPr>
          </a:p>
        </p:txBody>
      </p:sp>
      <p:pic>
        <p:nvPicPr>
          <p:cNvPr id="167940" name="Picture 4" descr="http://library.med.utah.edu/WebPath/jpeg4/FEM012.jpg"/>
          <p:cNvPicPr>
            <a:picLocks noChangeAspect="1" noChangeArrowheads="1"/>
          </p:cNvPicPr>
          <p:nvPr/>
        </p:nvPicPr>
        <p:blipFill>
          <a:blip r:embed="rId3" cstate="print"/>
          <a:srcRect/>
          <a:stretch>
            <a:fillRect/>
          </a:stretch>
        </p:blipFill>
        <p:spPr bwMode="auto">
          <a:xfrm>
            <a:off x="423540" y="1412776"/>
            <a:ext cx="4004444" cy="3744416"/>
          </a:xfrm>
          <a:prstGeom prst="rect">
            <a:avLst/>
          </a:prstGeom>
          <a:noFill/>
        </p:spPr>
      </p:pic>
      <p:sp>
        <p:nvSpPr>
          <p:cNvPr id="6" name="Rectangle 5"/>
          <p:cNvSpPr/>
          <p:nvPr/>
        </p:nvSpPr>
        <p:spPr>
          <a:xfrm>
            <a:off x="827584" y="5457998"/>
            <a:ext cx="6984776" cy="923330"/>
          </a:xfrm>
          <a:prstGeom prst="rect">
            <a:avLst/>
          </a:prstGeom>
        </p:spPr>
        <p:txBody>
          <a:bodyPr wrap="square">
            <a:spAutoFit/>
          </a:bodyPr>
          <a:lstStyle/>
          <a:p>
            <a:pPr algn="ctr"/>
            <a:r>
              <a:rPr lang="en-US" b="1" i="1" dirty="0"/>
              <a:t>This is the gross appearance of a cervical squamous cell carcinoma that is still limited to the cervix (stage I). </a:t>
            </a:r>
          </a:p>
          <a:p>
            <a:pPr algn="ctr"/>
            <a:r>
              <a:rPr lang="en-US" b="1" i="1" dirty="0"/>
              <a:t>The tumor is a fungating red to tan to yellow mass.</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1/MALE093.jpg"/>
          <p:cNvPicPr>
            <a:picLocks noChangeAspect="1" noChangeArrowheads="1"/>
          </p:cNvPicPr>
          <p:nvPr/>
        </p:nvPicPr>
        <p:blipFill>
          <a:blip r:embed="rId2" cstate="print"/>
          <a:srcRect/>
          <a:stretch>
            <a:fillRect/>
          </a:stretch>
        </p:blipFill>
        <p:spPr bwMode="auto">
          <a:xfrm>
            <a:off x="1187624" y="980728"/>
            <a:ext cx="6588732" cy="4392488"/>
          </a:xfrm>
          <a:prstGeom prst="rect">
            <a:avLst/>
          </a:prstGeom>
          <a:noFill/>
          <a:ln w="12700">
            <a:solidFill>
              <a:schemeClr val="tx1"/>
            </a:solidFill>
          </a:ln>
        </p:spPr>
      </p:pic>
      <p:sp>
        <p:nvSpPr>
          <p:cNvPr id="6" name="Rectangle 5"/>
          <p:cNvSpPr/>
          <p:nvPr/>
        </p:nvSpPr>
        <p:spPr>
          <a:xfrm>
            <a:off x="1115616" y="5517232"/>
            <a:ext cx="6840760" cy="923330"/>
          </a:xfrm>
          <a:prstGeom prst="rect">
            <a:avLst/>
          </a:prstGeom>
        </p:spPr>
        <p:txBody>
          <a:bodyPr wrap="square">
            <a:spAutoFit/>
          </a:bodyPr>
          <a:lstStyle/>
          <a:p>
            <a:pPr algn="ctr"/>
            <a:r>
              <a:rPr lang="en-US" b="1" i="1" dirty="0"/>
              <a:t>The seminiferous tubules have numerous germ cells. Sertoli cells are inconspicuous. Small dark oblong spermatozoa are seen in the center of the tubules.</a:t>
            </a:r>
          </a:p>
        </p:txBody>
      </p:sp>
      <p:sp>
        <p:nvSpPr>
          <p:cNvPr id="7" name="Rounded Rectangle 6"/>
          <p:cNvSpPr/>
          <p:nvPr/>
        </p:nvSpPr>
        <p:spPr>
          <a:xfrm>
            <a:off x="1691680" y="188640"/>
            <a:ext cx="576064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Histology of Normal Testis - LPF </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مستطيل مستدير الزوايا 5"/>
          <p:cNvSpPr/>
          <p:nvPr/>
        </p:nvSpPr>
        <p:spPr>
          <a:xfrm>
            <a:off x="1043608" y="337216"/>
            <a:ext cx="6912768" cy="49949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Cervical Squamous  Cell Carcinoma - HPF </a:t>
            </a:r>
            <a:endParaRPr lang="ar-SA" sz="2400" b="1" i="1" dirty="0">
              <a:solidFill>
                <a:schemeClr val="bg1"/>
              </a:solidFill>
            </a:endParaRPr>
          </a:p>
        </p:txBody>
      </p:sp>
      <p:pic>
        <p:nvPicPr>
          <p:cNvPr id="175106" name="Picture 2" descr="http://library.med.utah.edu/WebPath/jpeg4/FEM011.jpg"/>
          <p:cNvPicPr>
            <a:picLocks noChangeAspect="1" noChangeArrowheads="1"/>
          </p:cNvPicPr>
          <p:nvPr/>
        </p:nvPicPr>
        <p:blipFill>
          <a:blip r:embed="rId2" cstate="print"/>
          <a:srcRect/>
          <a:stretch>
            <a:fillRect/>
          </a:stretch>
        </p:blipFill>
        <p:spPr bwMode="auto">
          <a:xfrm>
            <a:off x="1403648" y="1052736"/>
            <a:ext cx="6264696" cy="3897620"/>
          </a:xfrm>
          <a:prstGeom prst="rect">
            <a:avLst/>
          </a:prstGeom>
          <a:noFill/>
          <a:ln w="12700">
            <a:solidFill>
              <a:schemeClr val="tx1"/>
            </a:solidFill>
          </a:ln>
        </p:spPr>
      </p:pic>
      <p:sp>
        <p:nvSpPr>
          <p:cNvPr id="4" name="Rectangle 3"/>
          <p:cNvSpPr/>
          <p:nvPr/>
        </p:nvSpPr>
        <p:spPr>
          <a:xfrm>
            <a:off x="1187624" y="5013176"/>
            <a:ext cx="6624736" cy="1477328"/>
          </a:xfrm>
          <a:prstGeom prst="rect">
            <a:avLst/>
          </a:prstGeom>
        </p:spPr>
        <p:txBody>
          <a:bodyPr wrap="square">
            <a:spAutoFit/>
          </a:bodyPr>
          <a:lstStyle/>
          <a:p>
            <a:pPr algn="ctr"/>
            <a:r>
              <a:rPr lang="en-US" b="1" i="1" dirty="0"/>
              <a:t>At high magnification, nests of neoplastic squamous cells are invaded through a chronically inflamed stroma. This cancer is well- differentiated, as evidenced by keratin pearls (*) within nests of tumor cells. However, most cervical squamous carcinomas are non-keratinizing.</a:t>
            </a:r>
          </a:p>
        </p:txBody>
      </p:sp>
      <p:sp>
        <p:nvSpPr>
          <p:cNvPr id="5" name="Rectangle 4"/>
          <p:cNvSpPr/>
          <p:nvPr/>
        </p:nvSpPr>
        <p:spPr>
          <a:xfrm>
            <a:off x="5796136" y="1772816"/>
            <a:ext cx="338554" cy="461665"/>
          </a:xfrm>
          <a:prstGeom prst="rect">
            <a:avLst/>
          </a:prstGeom>
        </p:spPr>
        <p:txBody>
          <a:bodyPr wrap="none">
            <a:spAutoFit/>
          </a:bodyPr>
          <a:lstStyle/>
          <a:p>
            <a:r>
              <a:rPr lang="en-US" sz="2400" b="1" i="1" dirty="0"/>
              <a:t>*</a:t>
            </a:r>
            <a:endParaRPr lang="en-US" sz="2400" dirty="0"/>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0600"/>
            <a:ext cx="9144000" cy="2677656"/>
          </a:xfrm>
          <a:prstGeom prst="rect">
            <a:avLst/>
          </a:prstGeom>
          <a:solidFill>
            <a:schemeClr val="bg1"/>
          </a:solidFill>
        </p:spPr>
        <p:txBody>
          <a:bodyPr wrap="square">
            <a:spAutoFit/>
          </a:bodyPr>
          <a:lstStyle/>
          <a:p>
            <a:r>
              <a:rPr lang="en-US" sz="2400" b="1" i="1" dirty="0"/>
              <a:t>Important risk factors for the</a:t>
            </a:r>
          </a:p>
          <a:p>
            <a:r>
              <a:rPr lang="en-US" sz="2400" b="1" i="1" dirty="0"/>
              <a:t>development of CIN and invasive carcinoma thus are directly</a:t>
            </a:r>
          </a:p>
          <a:p>
            <a:r>
              <a:rPr lang="en-US" sz="2400" b="1" i="1" dirty="0"/>
              <a:t>related to </a:t>
            </a:r>
            <a:r>
              <a:rPr lang="en-US" sz="2400" b="1" i="1" u="sng" dirty="0"/>
              <a:t>Human Papilloma Virus (HPV) </a:t>
            </a:r>
            <a:r>
              <a:rPr lang="en-US" sz="2400" b="1" i="1" dirty="0"/>
              <a:t>exposure and include:</a:t>
            </a:r>
          </a:p>
          <a:p>
            <a:r>
              <a:rPr lang="en-US" sz="2400" b="1" i="1" dirty="0"/>
              <a:t>• Early age at first intercourse.</a:t>
            </a:r>
          </a:p>
          <a:p>
            <a:r>
              <a:rPr lang="en-US" sz="2400" b="1" i="1" dirty="0"/>
              <a:t>• Multiple sexual partners.</a:t>
            </a:r>
          </a:p>
          <a:p>
            <a:r>
              <a:rPr lang="en-US" sz="2400" b="1" i="1" dirty="0"/>
              <a:t>• Male partner with multiple previous sexual partners.</a:t>
            </a:r>
          </a:p>
          <a:p>
            <a:r>
              <a:rPr lang="en-US" sz="2400" b="1" i="1" dirty="0"/>
              <a:t>• Persistent infection by high-risk strains of papillomavirus.</a:t>
            </a:r>
          </a:p>
        </p:txBody>
      </p:sp>
    </p:spTree>
    <p:extLst>
      <p:ext uri="{BB962C8B-B14F-4D97-AF65-F5344CB8AC3E}">
        <p14:creationId xmlns:p14="http://schemas.microsoft.com/office/powerpoint/2010/main" val="41975763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fairview.org/healthlibrary/Article/=/fv/groups/public/documents/images/6245.img"/>
          <p:cNvPicPr>
            <a:picLocks noChangeAspect="1" noChangeArrowheads="1"/>
          </p:cNvPicPr>
          <p:nvPr/>
        </p:nvPicPr>
        <p:blipFill>
          <a:blip r:embed="rId2" cstate="print"/>
          <a:srcRect/>
          <a:stretch>
            <a:fillRect/>
          </a:stretch>
        </p:blipFill>
        <p:spPr bwMode="auto">
          <a:xfrm>
            <a:off x="3581400" y="3962400"/>
            <a:ext cx="3429000" cy="2438400"/>
          </a:xfrm>
          <a:prstGeom prst="rect">
            <a:avLst/>
          </a:prstGeom>
          <a:noFill/>
        </p:spPr>
      </p:pic>
      <p:sp>
        <p:nvSpPr>
          <p:cNvPr id="5" name="Oval 4"/>
          <p:cNvSpPr/>
          <p:nvPr/>
        </p:nvSpPr>
        <p:spPr>
          <a:xfrm>
            <a:off x="1905000" y="2362200"/>
            <a:ext cx="6624736" cy="1512168"/>
          </a:xfrm>
          <a:prstGeom prst="ellipse">
            <a:avLst/>
          </a:prstGeom>
          <a:solidFill>
            <a:schemeClr val="accent5">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effectLst>
                  <a:outerShdw blurRad="38100" dist="38100" dir="2700000" algn="tl">
                    <a:srgbClr val="000000">
                      <a:alpha val="43137"/>
                    </a:srgbClr>
                  </a:outerShdw>
                </a:effectLst>
                <a:latin typeface="Aharoni" pitchFamily="2" charset="-79"/>
                <a:cs typeface="Aharoni" pitchFamily="2" charset="-79"/>
              </a:rPr>
              <a:t>FALLOPIAN TUBES</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lstStyle/>
          <a:p>
            <a:r>
              <a:rPr lang="en-US" dirty="0"/>
              <a:t> </a:t>
            </a:r>
          </a:p>
        </p:txBody>
      </p:sp>
      <p:sp>
        <p:nvSpPr>
          <p:cNvPr id="6" name="Rounded Rectangle 5"/>
          <p:cNvSpPr/>
          <p:nvPr/>
        </p:nvSpPr>
        <p:spPr>
          <a:xfrm>
            <a:off x="1371600" y="457200"/>
            <a:ext cx="6248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a:t>
            </a:r>
            <a:r>
              <a:rPr lang="en-US" sz="2400" b="1" i="1" dirty="0" err="1">
                <a:effectLst>
                  <a:outerShdw blurRad="38100" dist="38100" dir="2700000" algn="tl">
                    <a:srgbClr val="000000">
                      <a:alpha val="43137"/>
                    </a:srgbClr>
                  </a:outerShdw>
                </a:effectLst>
              </a:rPr>
              <a:t>vs</a:t>
            </a:r>
            <a:r>
              <a:rPr lang="en-US" sz="2400" b="1" i="1" dirty="0">
                <a:effectLst>
                  <a:outerShdw blurRad="38100" dist="38100" dir="2700000" algn="tl">
                    <a:srgbClr val="000000">
                      <a:alpha val="43137"/>
                    </a:srgbClr>
                  </a:outerShdw>
                </a:effectLst>
              </a:rPr>
              <a:t> Inflamed Fallopian Tube</a:t>
            </a:r>
          </a:p>
        </p:txBody>
      </p:sp>
      <p:pic>
        <p:nvPicPr>
          <p:cNvPr id="146434" name="Picture 2" descr="http://www.mdguidelines.com/images/Illustrations/salpingi.jpg"/>
          <p:cNvPicPr>
            <a:picLocks noChangeAspect="1" noChangeArrowheads="1"/>
          </p:cNvPicPr>
          <p:nvPr/>
        </p:nvPicPr>
        <p:blipFill>
          <a:blip r:embed="rId2" cstate="print"/>
          <a:srcRect/>
          <a:stretch>
            <a:fillRect/>
          </a:stretch>
        </p:blipFill>
        <p:spPr bwMode="auto">
          <a:xfrm>
            <a:off x="198120" y="1066800"/>
            <a:ext cx="5593080" cy="4838752"/>
          </a:xfrm>
          <a:prstGeom prst="rect">
            <a:avLst/>
          </a:prstGeom>
          <a:noFill/>
        </p:spPr>
      </p:pic>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3" name="Rectangle 2">
            <a:extLst>
              <a:ext uri="{FF2B5EF4-FFF2-40B4-BE49-F238E27FC236}">
                <a16:creationId xmlns:a16="http://schemas.microsoft.com/office/drawing/2014/main" id="{AA25F5C9-E85B-40A0-937C-5941072074EA}"/>
              </a:ext>
            </a:extLst>
          </p:cNvPr>
          <p:cNvSpPr/>
          <p:nvPr/>
        </p:nvSpPr>
        <p:spPr>
          <a:xfrm>
            <a:off x="3962400" y="4165870"/>
            <a:ext cx="4572000" cy="2308324"/>
          </a:xfrm>
          <a:prstGeom prst="rect">
            <a:avLst/>
          </a:prstGeom>
        </p:spPr>
        <p:txBody>
          <a:bodyPr>
            <a:spAutoFit/>
          </a:bodyPr>
          <a:lstStyle/>
          <a:p>
            <a:r>
              <a:rPr lang="en-US" sz="1600" b="1" dirty="0"/>
              <a:t>Adherence of the inflamed tube to the ovary and adjacent ligamentous tissues may produce a </a:t>
            </a:r>
            <a:r>
              <a:rPr lang="en-US" sz="1600" b="1" dirty="0" err="1"/>
              <a:t>tubo</a:t>
            </a:r>
            <a:r>
              <a:rPr lang="en-US" sz="1600" b="1" dirty="0"/>
              <a:t> ovarian abscess. This may in turn result in adhesions between the ovary and the tubes when the inflammation subsides. Even more serious are adhesions of the tubal plicae, which are associated with increased risk of tubal ectopic pregnancy. Damage to or obstruction of the tubal </a:t>
            </a:r>
            <a:r>
              <a:rPr lang="en-US" sz="1600" b="1" dirty="0" err="1"/>
              <a:t>lumina</a:t>
            </a:r>
            <a:r>
              <a:rPr lang="en-US" sz="1600" b="1" dirty="0"/>
              <a:t> may produce permanent sterility.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665312" y="457200"/>
            <a:ext cx="5715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Salpingitis - Gross</a:t>
            </a:r>
          </a:p>
        </p:txBody>
      </p:sp>
      <p:pic>
        <p:nvPicPr>
          <p:cNvPr id="145410" name="Picture 2" descr="http://o.quizlet.com/i/nVRl3a7aEAMerTabTrbJ6w_m.jpg"/>
          <p:cNvPicPr>
            <a:picLocks noChangeAspect="1" noChangeArrowheads="1"/>
          </p:cNvPicPr>
          <p:nvPr/>
        </p:nvPicPr>
        <p:blipFill>
          <a:blip r:embed="rId2" cstate="print"/>
          <a:srcRect/>
          <a:stretch>
            <a:fillRect/>
          </a:stretch>
        </p:blipFill>
        <p:spPr bwMode="auto">
          <a:xfrm rot="16200000">
            <a:off x="2388052" y="356365"/>
            <a:ext cx="4248472" cy="6217278"/>
          </a:xfrm>
          <a:prstGeom prst="rect">
            <a:avLst/>
          </a:prstGeom>
          <a:noFill/>
          <a:ln w="12700">
            <a:solidFill>
              <a:schemeClr val="tx1"/>
            </a:solidFill>
          </a:ln>
        </p:spPr>
      </p:pic>
      <p:sp>
        <p:nvSpPr>
          <p:cNvPr id="6" name="TextBox 5"/>
          <p:cNvSpPr txBox="1"/>
          <p:nvPr/>
        </p:nvSpPr>
        <p:spPr>
          <a:xfrm>
            <a:off x="1475656" y="5805264"/>
            <a:ext cx="6048672" cy="646331"/>
          </a:xfrm>
          <a:prstGeom prst="rect">
            <a:avLst/>
          </a:prstGeom>
          <a:noFill/>
        </p:spPr>
        <p:txBody>
          <a:bodyPr wrap="square" rtlCol="0">
            <a:spAutoFit/>
          </a:bodyPr>
          <a:lstStyle/>
          <a:p>
            <a:pPr algn="ctr"/>
            <a:r>
              <a:rPr lang="en-US" b="1" i="1" dirty="0"/>
              <a:t>Acute salpingitis: Excised congested swollen fallopian tube with hemorrhagic patches</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593304" y="457200"/>
            <a:ext cx="5715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Salpingitis - Microscopic</a:t>
            </a:r>
          </a:p>
        </p:txBody>
      </p:sp>
      <p:sp>
        <p:nvSpPr>
          <p:cNvPr id="5" name="Rectangle 4"/>
          <p:cNvSpPr/>
          <p:nvPr/>
        </p:nvSpPr>
        <p:spPr>
          <a:xfrm>
            <a:off x="1219200" y="5352871"/>
            <a:ext cx="6324600" cy="923330"/>
          </a:xfrm>
          <a:prstGeom prst="rect">
            <a:avLst/>
          </a:prstGeom>
        </p:spPr>
        <p:txBody>
          <a:bodyPr wrap="square">
            <a:spAutoFit/>
          </a:bodyPr>
          <a:lstStyle/>
          <a:p>
            <a:pPr algn="ctr"/>
            <a:r>
              <a:rPr lang="en-US" b="1" i="1" dirty="0"/>
              <a:t>A remnant of ciliated tubal epithelium is seen here surrounded and infiltrated by numerous neutrophils. This is acute salpingitis. Neisseria gonorrheae was cultured.</a:t>
            </a:r>
          </a:p>
        </p:txBody>
      </p:sp>
      <p:pic>
        <p:nvPicPr>
          <p:cNvPr id="6" name="Picture 2" descr="http://library.med.utah.edu/WebPath/jpeg4/FEM041.jpg"/>
          <p:cNvPicPr>
            <a:picLocks noChangeAspect="1" noChangeArrowheads="1"/>
          </p:cNvPicPr>
          <p:nvPr/>
        </p:nvPicPr>
        <p:blipFill>
          <a:blip r:embed="rId3" cstate="print"/>
          <a:srcRect/>
          <a:stretch>
            <a:fillRect/>
          </a:stretch>
        </p:blipFill>
        <p:spPr bwMode="auto">
          <a:xfrm>
            <a:off x="1371600" y="1295399"/>
            <a:ext cx="6096000" cy="3962401"/>
          </a:xfrm>
          <a:prstGeom prst="rect">
            <a:avLst/>
          </a:prstGeom>
          <a:noFill/>
          <a:ln w="12700">
            <a:solidFill>
              <a:schemeClr val="tx1"/>
            </a:solidFill>
          </a:ln>
        </p:spPr>
      </p:pic>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81200" y="2514600"/>
            <a:ext cx="6120680"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Ovarian Cysts and </a:t>
            </a:r>
            <a:br>
              <a:rPr lang="en-US" sz="4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 Breast Masses</a:t>
            </a:r>
            <a:endParaRPr lang="en-US" sz="4800" b="1" dirty="0">
              <a:solidFill>
                <a:schemeClr val="bg1"/>
              </a:solidFill>
              <a:latin typeface="Aharoni" pitchFamily="2" charset="-79"/>
              <a:cs typeface="Aharoni" pitchFamily="2" charset="-79"/>
            </a:endParaRPr>
          </a:p>
        </p:txBody>
      </p:sp>
      <p:sp>
        <p:nvSpPr>
          <p:cNvPr id="6" name="Title 1"/>
          <p:cNvSpPr txBox="1">
            <a:spLocks/>
          </p:cNvSpPr>
          <p:nvPr/>
        </p:nvSpPr>
        <p:spPr>
          <a:xfrm>
            <a:off x="1331640" y="980728"/>
            <a:ext cx="6984776" cy="864096"/>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4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rPr>
            </a:br>
            <a:br>
              <a:rPr kumimoji="0" lang="en-US" sz="44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rPr>
            </a:br>
            <a:br>
              <a:rPr kumimoji="0" lang="en-US" sz="44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rPr>
            </a:br>
            <a:br>
              <a:rPr kumimoji="0" lang="en-US" sz="44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rPr>
            </a:br>
            <a:br>
              <a:rPr kumimoji="0" lang="en-US" sz="44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rPr>
            </a:br>
            <a:br>
              <a:rPr kumimoji="0" lang="en-US" sz="44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rPr>
            </a:br>
            <a:br>
              <a:rPr kumimoji="0" lang="en-US" sz="44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rPr>
            </a:br>
            <a:br>
              <a:rPr kumimoji="0" lang="en-US" sz="44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rPr>
            </a:br>
            <a:r>
              <a:rPr kumimoji="0" lang="en-US" sz="44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rPr>
              <a:t>3</a:t>
            </a:r>
            <a:r>
              <a:rPr kumimoji="0" lang="en-US" sz="4400" b="1" i="1" u="none" strike="noStrike" kern="1200" cap="small" spc="0" normalizeH="0" baseline="30000" noProof="0" dirty="0">
                <a:ln>
                  <a:noFill/>
                </a:ln>
                <a:effectLst>
                  <a:outerShdw blurRad="38100" dist="38100" dir="2700000" algn="tl">
                    <a:srgbClr val="000000">
                      <a:alpha val="43137"/>
                    </a:srgbClr>
                  </a:outerShdw>
                </a:effectLst>
                <a:uLnTx/>
                <a:uFillTx/>
                <a:latin typeface="+mj-lt"/>
                <a:ea typeface="+mj-ea"/>
                <a:cs typeface="+mj-cs"/>
              </a:rPr>
              <a:t>rd</a:t>
            </a:r>
            <a:r>
              <a:rPr kumimoji="0" lang="en-US" sz="44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rPr>
              <a:t>   Practical Session</a:t>
            </a:r>
            <a:endParaRPr kumimoji="0" lang="en-US" sz="3600" b="1" i="1" u="none" strike="noStrike" kern="1200" cap="small"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fairview.org/healthlibrary/Article/=/fv/groups/public/documents/images/6245.img"/>
          <p:cNvPicPr>
            <a:picLocks noChangeAspect="1" noChangeArrowheads="1"/>
          </p:cNvPicPr>
          <p:nvPr/>
        </p:nvPicPr>
        <p:blipFill>
          <a:blip r:embed="rId2" cstate="print"/>
          <a:srcRect/>
          <a:stretch>
            <a:fillRect/>
          </a:stretch>
        </p:blipFill>
        <p:spPr bwMode="auto">
          <a:xfrm>
            <a:off x="3579068" y="3276600"/>
            <a:ext cx="3429000" cy="2438400"/>
          </a:xfrm>
          <a:prstGeom prst="rect">
            <a:avLst/>
          </a:prstGeom>
          <a:noFill/>
        </p:spPr>
      </p:pic>
      <p:sp>
        <p:nvSpPr>
          <p:cNvPr id="5" name="Oval 4"/>
          <p:cNvSpPr/>
          <p:nvPr/>
        </p:nvSpPr>
        <p:spPr>
          <a:xfrm>
            <a:off x="1981200" y="1524000"/>
            <a:ext cx="6624736" cy="1512168"/>
          </a:xfrm>
          <a:prstGeom prst="ellipse">
            <a:avLst/>
          </a:prstGeom>
          <a:solidFill>
            <a:srgbClr val="993366"/>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effectLst>
                  <a:outerShdw blurRad="38100" dist="38100" dir="2700000" algn="tl">
                    <a:srgbClr val="000000">
                      <a:alpha val="43137"/>
                    </a:srgbClr>
                  </a:outerShdw>
                </a:effectLst>
                <a:latin typeface="Aharoni" pitchFamily="2" charset="-79"/>
                <a:cs typeface="Aharoni" pitchFamily="2" charset="-79"/>
              </a:rPr>
              <a:t>OVARIES</a:t>
            </a:r>
          </a:p>
        </p:txBody>
      </p:sp>
      <p:sp>
        <p:nvSpPr>
          <p:cNvPr id="7" name="TextBox 6"/>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52600" y="3048000"/>
            <a:ext cx="6048672" cy="830997"/>
          </a:xfrm>
          <a:prstGeom prst="rect">
            <a:avLst/>
          </a:prstGeom>
          <a:noFill/>
        </p:spPr>
        <p:txBody>
          <a:bodyPr wrap="square" rtlCol="0">
            <a:spAutoFit/>
          </a:bodyPr>
          <a:lstStyle/>
          <a:p>
            <a:pPr algn="ctr"/>
            <a:r>
              <a:rPr lang="en-US" sz="48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OVARIAN CYST</a:t>
            </a: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http://library.med.utah.edu/WebPath/jpeg4/FEM046.jpg"/>
          <p:cNvPicPr>
            <a:picLocks noChangeAspect="1" noChangeArrowheads="1"/>
          </p:cNvPicPr>
          <p:nvPr/>
        </p:nvPicPr>
        <p:blipFill>
          <a:blip r:embed="rId2" cstate="print"/>
          <a:srcRect/>
          <a:stretch>
            <a:fillRect/>
          </a:stretch>
        </p:blipFill>
        <p:spPr bwMode="auto">
          <a:xfrm>
            <a:off x="1524000" y="1143000"/>
            <a:ext cx="5818909" cy="3810000"/>
          </a:xfrm>
          <a:prstGeom prst="rect">
            <a:avLst/>
          </a:prstGeom>
          <a:noFill/>
          <a:ln w="12700">
            <a:solidFill>
              <a:schemeClr val="tx1"/>
            </a:solidFill>
          </a:ln>
        </p:spPr>
      </p:pic>
      <p:sp>
        <p:nvSpPr>
          <p:cNvPr id="3" name="Rectangle 2"/>
          <p:cNvSpPr/>
          <p:nvPr/>
        </p:nvSpPr>
        <p:spPr>
          <a:xfrm>
            <a:off x="1219200" y="5124271"/>
            <a:ext cx="6400800" cy="923330"/>
          </a:xfrm>
          <a:prstGeom prst="rect">
            <a:avLst/>
          </a:prstGeom>
        </p:spPr>
        <p:txBody>
          <a:bodyPr wrap="square">
            <a:spAutoFit/>
          </a:bodyPr>
          <a:lstStyle/>
          <a:p>
            <a:pPr algn="ctr"/>
            <a:r>
              <a:rPr lang="en-US" b="1" i="1" dirty="0"/>
              <a:t>Here is a benign cyst in an ovary. This is probably a follicular cyst. Occasionally such cysts may reach several centimeters in size and, if they rupture, can cause abdominal pain.</a:t>
            </a:r>
          </a:p>
        </p:txBody>
      </p:sp>
      <p:sp>
        <p:nvSpPr>
          <p:cNvPr id="4" name="Rounded Rectangle 3"/>
          <p:cNvSpPr/>
          <p:nvPr/>
        </p:nvSpPr>
        <p:spPr>
          <a:xfrm>
            <a:off x="1676400" y="381000"/>
            <a:ext cx="5562600" cy="527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Benign Ovarian Cyst - Gross</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0" name="Picture 2" descr="http://library.med.utah.edu/WebPath/jpeg1/MALE127.jpg"/>
          <p:cNvPicPr>
            <a:picLocks noChangeAspect="1" noChangeArrowheads="1"/>
          </p:cNvPicPr>
          <p:nvPr/>
        </p:nvPicPr>
        <p:blipFill>
          <a:blip r:embed="rId2" cstate="print"/>
          <a:srcRect/>
          <a:stretch>
            <a:fillRect/>
          </a:stretch>
        </p:blipFill>
        <p:spPr bwMode="auto">
          <a:xfrm>
            <a:off x="1259632" y="980728"/>
            <a:ext cx="6593717" cy="4464496"/>
          </a:xfrm>
          <a:prstGeom prst="rect">
            <a:avLst/>
          </a:prstGeom>
          <a:noFill/>
          <a:ln w="12700">
            <a:solidFill>
              <a:schemeClr val="tx1"/>
            </a:solidFill>
          </a:ln>
        </p:spPr>
      </p:pic>
      <p:sp>
        <p:nvSpPr>
          <p:cNvPr id="6" name="Rectangle 5"/>
          <p:cNvSpPr/>
          <p:nvPr/>
        </p:nvSpPr>
        <p:spPr>
          <a:xfrm>
            <a:off x="1187624" y="5589240"/>
            <a:ext cx="6696744" cy="646331"/>
          </a:xfrm>
          <a:prstGeom prst="rect">
            <a:avLst/>
          </a:prstGeom>
        </p:spPr>
        <p:txBody>
          <a:bodyPr wrap="square">
            <a:spAutoFit/>
          </a:bodyPr>
          <a:lstStyle/>
          <a:p>
            <a:pPr algn="ctr"/>
            <a:r>
              <a:rPr lang="en-US" b="1" i="1" dirty="0"/>
              <a:t>Pink Leyding cells are seen here in the interstitium. Note the pale golden brown pigment as well. There is active spermatogenesis.</a:t>
            </a:r>
          </a:p>
        </p:txBody>
      </p:sp>
      <p:sp>
        <p:nvSpPr>
          <p:cNvPr id="7" name="Rounded Rectangle 6"/>
          <p:cNvSpPr/>
          <p:nvPr/>
        </p:nvSpPr>
        <p:spPr>
          <a:xfrm>
            <a:off x="1475656" y="188640"/>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Histology of Normal Testis - LPF </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600200" y="5257800"/>
            <a:ext cx="5867400" cy="923330"/>
          </a:xfrm>
          <a:prstGeom prst="rect">
            <a:avLst/>
          </a:prstGeom>
        </p:spPr>
        <p:txBody>
          <a:bodyPr wrap="square">
            <a:spAutoFit/>
          </a:bodyPr>
          <a:lstStyle/>
          <a:p>
            <a:pPr algn="ctr"/>
            <a:r>
              <a:rPr lang="en-US" b="1" i="1" dirty="0"/>
              <a:t>Benign epithelial tumors of the ovary can reach massive proportions. The serous cystadenoma seen here fills a surgical pan and dwarfs the 4 cm ruler.</a:t>
            </a:r>
          </a:p>
        </p:txBody>
      </p:sp>
      <p:pic>
        <p:nvPicPr>
          <p:cNvPr id="74754" name="Picture 2" descr="http://library.med.utah.edu/WebPath/jpeg4/FEM052.jpg"/>
          <p:cNvPicPr>
            <a:picLocks noChangeAspect="1" noChangeArrowheads="1"/>
          </p:cNvPicPr>
          <p:nvPr/>
        </p:nvPicPr>
        <p:blipFill>
          <a:blip r:embed="rId2" cstate="print"/>
          <a:srcRect/>
          <a:stretch>
            <a:fillRect/>
          </a:stretch>
        </p:blipFill>
        <p:spPr bwMode="auto">
          <a:xfrm>
            <a:off x="1676400" y="1371600"/>
            <a:ext cx="5659581" cy="3705679"/>
          </a:xfrm>
          <a:prstGeom prst="rect">
            <a:avLst/>
          </a:prstGeom>
          <a:noFill/>
        </p:spPr>
      </p:pic>
      <p:sp>
        <p:nvSpPr>
          <p:cNvPr id="5" name="Rounded Rectangle 4"/>
          <p:cNvSpPr/>
          <p:nvPr/>
        </p:nvSpPr>
        <p:spPr>
          <a:xfrm>
            <a:off x="1752600" y="457200"/>
            <a:ext cx="548640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Serous Cystadenoma of the Ovary</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295400" y="5276671"/>
            <a:ext cx="6172200" cy="369332"/>
          </a:xfrm>
          <a:prstGeom prst="rect">
            <a:avLst/>
          </a:prstGeom>
        </p:spPr>
        <p:txBody>
          <a:bodyPr wrap="square">
            <a:spAutoFit/>
          </a:bodyPr>
          <a:lstStyle/>
          <a:p>
            <a:pPr algn="ctr"/>
            <a:r>
              <a:rPr lang="en-US" b="1" i="1" dirty="0">
                <a:solidFill>
                  <a:schemeClr val="bg1"/>
                </a:solidFill>
              </a:rPr>
              <a:t> .</a:t>
            </a:r>
          </a:p>
        </p:txBody>
      </p:sp>
      <p:sp>
        <p:nvSpPr>
          <p:cNvPr id="4" name="Rounded Rectangle 3"/>
          <p:cNvSpPr/>
          <p:nvPr/>
        </p:nvSpPr>
        <p:spPr>
          <a:xfrm>
            <a:off x="1219200" y="457200"/>
            <a:ext cx="659316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Serous Cystadenoma of the Ovary - HPF</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23912" name="Picture 8" descr="http://155.37.5.42/eatlas/images/GYN/5368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59585"/>
            <a:ext cx="6593160" cy="3714565"/>
          </a:xfrm>
          <a:prstGeom prst="rect">
            <a:avLst/>
          </a:prstGeom>
          <a:solidFill>
            <a:schemeClr val="accent1">
              <a:lumMod val="75000"/>
            </a:schemeClr>
          </a:solidFill>
          <a:ln w="12700">
            <a:solidFill>
              <a:schemeClr val="accent1">
                <a:lumMod val="40000"/>
                <a:lumOff val="60000"/>
              </a:schemeClr>
            </a:solidFill>
          </a:ln>
        </p:spPr>
      </p:pic>
      <p:sp>
        <p:nvSpPr>
          <p:cNvPr id="5" name="Rectangle 4"/>
          <p:cNvSpPr/>
          <p:nvPr/>
        </p:nvSpPr>
        <p:spPr>
          <a:xfrm>
            <a:off x="971600" y="5180999"/>
            <a:ext cx="7488832" cy="1200329"/>
          </a:xfrm>
          <a:prstGeom prst="rect">
            <a:avLst/>
          </a:prstGeom>
        </p:spPr>
        <p:txBody>
          <a:bodyPr wrap="square">
            <a:spAutoFit/>
          </a:bodyPr>
          <a:lstStyle/>
          <a:p>
            <a:r>
              <a:rPr lang="en-US" b="1" i="1" dirty="0">
                <a:solidFill>
                  <a:srgbClr val="333333"/>
                </a:solidFill>
                <a:latin typeface="+mj-lt"/>
              </a:rPr>
              <a:t>•  The blue arrows point to cilia. </a:t>
            </a:r>
            <a:br>
              <a:rPr lang="en-US" b="1" i="1" dirty="0">
                <a:solidFill>
                  <a:srgbClr val="333333"/>
                </a:solidFill>
                <a:latin typeface="+mj-lt"/>
              </a:rPr>
            </a:br>
            <a:r>
              <a:rPr lang="en-US" b="1" i="1" dirty="0">
                <a:solidFill>
                  <a:srgbClr val="333333"/>
                </a:solidFill>
                <a:latin typeface="+mj-lt"/>
              </a:rPr>
              <a:t>•  The cells have dark nuclei without nucleoli or mitoses. </a:t>
            </a:r>
            <a:br>
              <a:rPr lang="en-US" b="1" i="1" dirty="0">
                <a:solidFill>
                  <a:srgbClr val="333333"/>
                </a:solidFill>
                <a:latin typeface="+mj-lt"/>
              </a:rPr>
            </a:br>
            <a:r>
              <a:rPr lang="en-US" b="1" i="1" dirty="0">
                <a:solidFill>
                  <a:srgbClr val="333333"/>
                </a:solidFill>
                <a:latin typeface="+mj-lt"/>
              </a:rPr>
              <a:t>•  The cytoplasm is eosinophlic and ciliated like tubal epithelium. </a:t>
            </a:r>
            <a:br>
              <a:rPr lang="en-US" b="1" i="1" dirty="0">
                <a:solidFill>
                  <a:srgbClr val="333333"/>
                </a:solidFill>
                <a:latin typeface="+mj-lt"/>
              </a:rPr>
            </a:br>
            <a:r>
              <a:rPr lang="en-US" b="1" i="1" dirty="0">
                <a:solidFill>
                  <a:srgbClr val="333333"/>
                </a:solidFill>
                <a:latin typeface="+mj-lt"/>
              </a:rPr>
              <a:t>•  The stroma contains spindly fibroblasts</a:t>
            </a:r>
            <a:endParaRPr lang="en-US" b="1" i="1" dirty="0">
              <a:solidFill>
                <a:srgbClr val="333333"/>
              </a:solidFill>
              <a:effectLst/>
              <a:latin typeface="+mj-lt"/>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Mucinous Cystadenoma of the Ovary - LPF</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24932" name="Picture 4" descr="http://cai.md.chula.ac.th/chulapatho/chulapatho/systemic/female/movcyt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24744"/>
            <a:ext cx="6367642" cy="3973214"/>
          </a:xfrm>
          <a:prstGeom prst="rect">
            <a:avLst/>
          </a:prstGeom>
          <a:noFill/>
          <a:ln>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200" y="5385990"/>
            <a:ext cx="6161112" cy="923330"/>
          </a:xfrm>
          <a:prstGeom prst="rect">
            <a:avLst/>
          </a:prstGeom>
        </p:spPr>
        <p:txBody>
          <a:bodyPr wrap="square">
            <a:spAutoFit/>
          </a:bodyPr>
          <a:lstStyle/>
          <a:p>
            <a:pPr algn="ctr"/>
            <a:r>
              <a:rPr lang="en-US" b="1" i="1" dirty="0"/>
              <a:t>Microscopy shows the thin wall lined by a single layer of </a:t>
            </a:r>
            <a:r>
              <a:rPr lang="en-US" b="1" i="1" dirty="0" err="1"/>
              <a:t>mucin</a:t>
            </a:r>
            <a:r>
              <a:rPr lang="en-US" b="1" i="1" dirty="0"/>
              <a:t>-secreting columnar cells with a basally-placed spherical small nucleus</a:t>
            </a:r>
          </a:p>
        </p:txBody>
      </p:sp>
    </p:spTree>
    <p:extLst>
      <p:ext uri="{BB962C8B-B14F-4D97-AF65-F5344CB8AC3E}">
        <p14:creationId xmlns:p14="http://schemas.microsoft.com/office/powerpoint/2010/main" val="20954947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Mucinous </a:t>
            </a:r>
            <a:r>
              <a:rPr lang="en-US" sz="2400" b="1" i="1" dirty="0" err="1">
                <a:effectLst>
                  <a:outerShdw blurRad="38100" dist="38100" dir="2700000" algn="tl">
                    <a:srgbClr val="000000">
                      <a:alpha val="43137"/>
                    </a:srgbClr>
                  </a:outerShdw>
                </a:effectLst>
              </a:rPr>
              <a:t>Cystadenoma</a:t>
            </a:r>
            <a:r>
              <a:rPr lang="en-US" sz="2400" b="1" i="1" dirty="0">
                <a:effectLst>
                  <a:outerShdw blurRad="38100" dist="38100" dir="2700000" algn="tl">
                    <a:srgbClr val="000000">
                      <a:alpha val="43137"/>
                    </a:srgbClr>
                  </a:outerShdw>
                </a:effectLst>
              </a:rPr>
              <a:t> of the Ovary - HPF</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0" name="Picture 6" descr="http://cai.md.chula.ac.th/chulapatho/chulapatho/systemic/female/movcyt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96752"/>
            <a:ext cx="6449144" cy="4032448"/>
          </a:xfrm>
          <a:prstGeom prst="rect">
            <a:avLst/>
          </a:prstGeom>
          <a:solidFill>
            <a:schemeClr val="accent1">
              <a:lumMod val="40000"/>
              <a:lumOff val="60000"/>
            </a:schemeClr>
          </a:solidFill>
        </p:spPr>
      </p:pic>
      <p:sp>
        <p:nvSpPr>
          <p:cNvPr id="11" name="Rectangle 10"/>
          <p:cNvSpPr/>
          <p:nvPr/>
        </p:nvSpPr>
        <p:spPr>
          <a:xfrm>
            <a:off x="1547664" y="5313982"/>
            <a:ext cx="5756412" cy="923330"/>
          </a:xfrm>
          <a:prstGeom prst="rect">
            <a:avLst/>
          </a:prstGeom>
        </p:spPr>
        <p:txBody>
          <a:bodyPr wrap="square">
            <a:spAutoFit/>
          </a:bodyPr>
          <a:lstStyle/>
          <a:p>
            <a:pPr algn="ctr"/>
            <a:r>
              <a:rPr lang="en-US" b="1" dirty="0">
                <a:latin typeface="Times New Roman" panose="02020603050405020304" pitchFamily="18" charset="0"/>
              </a:rPr>
              <a:t> </a:t>
            </a:r>
            <a:r>
              <a:rPr lang="en-US" b="1" i="1" dirty="0"/>
              <a:t>High power shows the thin wall lined by a single layer of mucin-secreting columnar cells with </a:t>
            </a:r>
          </a:p>
          <a:p>
            <a:pPr algn="ctr"/>
            <a:r>
              <a:rPr lang="en-US" b="1" i="1" dirty="0"/>
              <a:t>a basally-placed spherical small nucleus</a:t>
            </a:r>
          </a:p>
        </p:txBody>
      </p:sp>
      <p:pic>
        <p:nvPicPr>
          <p:cNvPr id="7" name="Picture 6">
            <a:extLst>
              <a:ext uri="{FF2B5EF4-FFF2-40B4-BE49-F238E27FC236}">
                <a16:creationId xmlns:a16="http://schemas.microsoft.com/office/drawing/2014/main" id="{E3F0A863-0591-4974-AEEB-BEC2A3CDC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8" y="1196752"/>
            <a:ext cx="2466975" cy="1476375"/>
          </a:xfrm>
          <a:prstGeom prst="rect">
            <a:avLst/>
          </a:prstGeom>
        </p:spPr>
      </p:pic>
    </p:spTree>
    <p:extLst>
      <p:ext uri="{BB962C8B-B14F-4D97-AF65-F5344CB8AC3E}">
        <p14:creationId xmlns:p14="http://schemas.microsoft.com/office/powerpoint/2010/main" val="18539206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2743200"/>
            <a:ext cx="6336703" cy="2123658"/>
          </a:xfrm>
          <a:prstGeom prst="rect">
            <a:avLst/>
          </a:prstGeom>
        </p:spPr>
        <p:txBody>
          <a:bodyPr wrap="square">
            <a:spAutoFit/>
          </a:bodyPr>
          <a:lstStyle/>
          <a:p>
            <a:pPr lvl="0" algn="ctr"/>
            <a:r>
              <a:rPr lang="en-US" sz="4400" b="1" i="1" dirty="0" err="1">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Dermoid</a:t>
            </a:r>
            <a:r>
              <a:rPr lang="en-US" sz="44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Cyst</a:t>
            </a:r>
          </a:p>
          <a:p>
            <a:pPr lvl="0" algn="ctr"/>
            <a:r>
              <a:rPr lang="en-US" sz="44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(Teratoma) </a:t>
            </a:r>
            <a:br>
              <a:rPr lang="en-US" sz="44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br>
            <a:r>
              <a:rPr lang="en-US" sz="44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of the Ovary</a:t>
            </a:r>
            <a:endParaRPr lang="en-US" sz="4400" b="1" dirty="0">
              <a:solidFill>
                <a:schemeClr val="tx1">
                  <a:lumMod val="75000"/>
                  <a:lumOff val="25000"/>
                </a:schemeClr>
              </a:solidFill>
              <a:latin typeface="Aharoni" pitchFamily="2" charset="-79"/>
              <a:cs typeface="Aharoni" pitchFamily="2" charset="-79"/>
            </a:endParaRPr>
          </a:p>
        </p:txBody>
      </p:sp>
      <p:sp>
        <p:nvSpPr>
          <p:cNvPr id="5" name="TextBox 4"/>
          <p:cNvSpPr txBox="1"/>
          <p:nvPr/>
        </p:nvSpPr>
        <p:spPr>
          <a:xfrm>
            <a:off x="7586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0" y="6597352"/>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373216"/>
            <a:ext cx="7776864" cy="1200329"/>
          </a:xfrm>
          <a:prstGeom prst="rect">
            <a:avLst/>
          </a:prstGeom>
        </p:spPr>
        <p:txBody>
          <a:bodyPr wrap="square">
            <a:spAutoFit/>
          </a:bodyPr>
          <a:lstStyle/>
          <a:p>
            <a:pPr algn="ctr"/>
            <a:r>
              <a:rPr lang="en-US" b="1" i="1" dirty="0"/>
              <a:t>This 4.0 cm dermoid cyst is filled with greasy material (keratin and sebaceous secretions) and shows tufts of hair. The rounded solid area at the bottom is called Rokitansky's protruberance. Microscopically, it also showed foci of neural tissue ( Immature Cystic </a:t>
            </a:r>
            <a:r>
              <a:rPr lang="en-US" b="1" i="1" dirty="0" err="1"/>
              <a:t>teratoma</a:t>
            </a:r>
            <a:r>
              <a:rPr lang="en-US" b="1" i="1" dirty="0"/>
              <a:t>). </a:t>
            </a:r>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1464576" y="908720"/>
            <a:ext cx="6419791" cy="4392488"/>
          </a:xfrm>
          <a:prstGeom prst="rect">
            <a:avLst/>
          </a:prstGeom>
          <a:noFill/>
          <a:ln w="28575">
            <a:solidFill>
              <a:schemeClr val="tx1"/>
            </a:solidFill>
          </a:ln>
        </p:spPr>
      </p:pic>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Ovary: Mature Cystic Teratoma</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0098" name="Picture 1"/>
          <p:cNvPicPr>
            <a:picLocks noChangeAspect="1"/>
          </p:cNvPicPr>
          <p:nvPr/>
        </p:nvPicPr>
        <p:blipFill>
          <a:blip r:embed="rId3" cstate="print"/>
          <a:srcRect/>
          <a:stretch>
            <a:fillRect/>
          </a:stretch>
        </p:blipFill>
        <p:spPr bwMode="auto">
          <a:xfrm>
            <a:off x="1305578" y="1071323"/>
            <a:ext cx="6434774" cy="4301893"/>
          </a:xfrm>
          <a:prstGeom prst="rect">
            <a:avLst/>
          </a:prstGeom>
          <a:noFill/>
          <a:ln w="12700">
            <a:solidFill>
              <a:schemeClr val="tx1"/>
            </a:solidFill>
            <a:miter lim="800000"/>
            <a:headEnd/>
            <a:tailEnd/>
          </a:ln>
        </p:spPr>
      </p:pic>
      <p:sp>
        <p:nvSpPr>
          <p:cNvPr id="3" name="Rectangle 2"/>
          <p:cNvSpPr/>
          <p:nvPr/>
        </p:nvSpPr>
        <p:spPr>
          <a:xfrm>
            <a:off x="1043608" y="5517232"/>
            <a:ext cx="6984776" cy="1200329"/>
          </a:xfrm>
          <a:prstGeom prst="rect">
            <a:avLst/>
          </a:prstGeom>
        </p:spPr>
        <p:txBody>
          <a:bodyPr wrap="square">
            <a:spAutoFit/>
          </a:bodyPr>
          <a:lstStyle/>
          <a:p>
            <a:pPr marL="285750" indent="-285750">
              <a:spcBef>
                <a:spcPct val="0"/>
              </a:spcBef>
              <a:buFont typeface="Arial" panose="020B0604020202020204" pitchFamily="34" charset="0"/>
              <a:buChar char="•"/>
            </a:pPr>
            <a:r>
              <a:rPr lang="en-US" b="1" i="1" dirty="0"/>
              <a:t>Skin.</a:t>
            </a:r>
          </a:p>
          <a:p>
            <a:pPr marL="285750" indent="-285750">
              <a:spcBef>
                <a:spcPct val="0"/>
              </a:spcBef>
              <a:buFont typeface="Arial" panose="020B0604020202020204" pitchFamily="34" charset="0"/>
              <a:buChar char="•"/>
            </a:pPr>
            <a:r>
              <a:rPr lang="en-US" b="1" i="1" dirty="0"/>
              <a:t>Nail.</a:t>
            </a:r>
          </a:p>
          <a:p>
            <a:pPr marL="285750" indent="-285750">
              <a:spcBef>
                <a:spcPct val="0"/>
              </a:spcBef>
              <a:buFont typeface="Arial" panose="020B0604020202020204" pitchFamily="34" charset="0"/>
              <a:buChar char="•"/>
            </a:pPr>
            <a:r>
              <a:rPr lang="en-US" b="1" i="1" dirty="0"/>
              <a:t>Hairs.</a:t>
            </a:r>
          </a:p>
          <a:p>
            <a:pPr marL="285750" indent="-285750">
              <a:spcBef>
                <a:spcPct val="0"/>
              </a:spcBef>
              <a:buFont typeface="Arial" panose="020B0604020202020204" pitchFamily="34" charset="0"/>
              <a:buChar char="•"/>
            </a:pPr>
            <a:r>
              <a:rPr lang="en-US" b="1" i="1" dirty="0"/>
              <a:t>Teeth.</a:t>
            </a:r>
          </a:p>
        </p:txBody>
      </p:sp>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Ovary: Mature Cystic Teratoma</a:t>
            </a:r>
          </a:p>
        </p:txBody>
      </p:sp>
      <p:sp>
        <p:nvSpPr>
          <p:cNvPr id="8" name="TextBox 7"/>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1169977" y="1052737"/>
            <a:ext cx="6642384" cy="4464496"/>
          </a:xfrm>
          <a:prstGeom prst="rect">
            <a:avLst/>
          </a:prstGeom>
          <a:noFill/>
          <a:ln w="28575">
            <a:solidFill>
              <a:schemeClr val="tx1"/>
            </a:solidFill>
          </a:ln>
        </p:spPr>
      </p:pic>
      <p:sp>
        <p:nvSpPr>
          <p:cNvPr id="3" name="Rectangle 2"/>
          <p:cNvSpPr/>
          <p:nvPr/>
        </p:nvSpPr>
        <p:spPr>
          <a:xfrm>
            <a:off x="1066800" y="5522429"/>
            <a:ext cx="4724400" cy="646331"/>
          </a:xfrm>
          <a:prstGeom prst="rect">
            <a:avLst/>
          </a:prstGeom>
        </p:spPr>
        <p:txBody>
          <a:bodyPr wrap="square">
            <a:spAutoFit/>
          </a:bodyPr>
          <a:lstStyle/>
          <a:p>
            <a:r>
              <a:rPr lang="en-US" b="1" i="1" dirty="0"/>
              <a:t>This image shows skin and mucinous glands in </a:t>
            </a:r>
          </a:p>
          <a:p>
            <a:r>
              <a:rPr lang="en-US" b="1" i="1" dirty="0"/>
              <a:t>a mature solid teratoma of the ovary</a:t>
            </a:r>
          </a:p>
        </p:txBody>
      </p:sp>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Ovary: Mature Cystic Teratoma</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1312112" y="980728"/>
            <a:ext cx="6428240"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76064" y="4941168"/>
            <a:ext cx="7812360" cy="1200329"/>
          </a:xfrm>
          <a:prstGeom prst="rect">
            <a:avLst/>
          </a:prstGeom>
        </p:spPr>
        <p:txBody>
          <a:bodyPr wrap="square">
            <a:spAutoFit/>
          </a:bodyPr>
          <a:lstStyle/>
          <a:p>
            <a:pPr marL="285750" indent="-285750">
              <a:buFont typeface="Arial" panose="020B0604020202020204" pitchFamily="34" charset="0"/>
              <a:buChar char="•"/>
            </a:pPr>
            <a:r>
              <a:rPr lang="en-US" b="1" i="1" dirty="0"/>
              <a:t>Cartilage</a:t>
            </a:r>
          </a:p>
          <a:p>
            <a:pPr marL="285750" indent="-285750">
              <a:buFont typeface="Arial" panose="020B0604020202020204" pitchFamily="34" charset="0"/>
              <a:buChar char="•"/>
            </a:pPr>
            <a:r>
              <a:rPr lang="en-US" b="1" i="1" dirty="0"/>
              <a:t>Fatty tissue.</a:t>
            </a:r>
          </a:p>
          <a:p>
            <a:pPr marL="285750" indent="-285750">
              <a:buFont typeface="Arial" panose="020B0604020202020204" pitchFamily="34" charset="0"/>
              <a:buChar char="•"/>
            </a:pPr>
            <a:r>
              <a:rPr lang="en-US" b="1" i="1" dirty="0"/>
              <a:t>Columnar epithelium.</a:t>
            </a:r>
          </a:p>
          <a:p>
            <a:pPr marL="285750" indent="-285750">
              <a:buFont typeface="Arial" panose="020B0604020202020204" pitchFamily="34" charset="0"/>
              <a:buChar char="•"/>
            </a:pPr>
            <a:r>
              <a:rPr lang="en-US" b="1" i="1" dirty="0"/>
              <a:t>Mucous and serous gland.</a:t>
            </a:r>
          </a:p>
        </p:txBody>
      </p:sp>
      <p:sp>
        <p:nvSpPr>
          <p:cNvPr id="6" name="Rounded Rectangle 5"/>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Ovary: Mature Cystic Teratoma</a:t>
            </a:r>
          </a:p>
        </p:txBody>
      </p:sp>
      <p:sp>
        <p:nvSpPr>
          <p:cNvPr id="10" name="TextBox 9"/>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4941168"/>
            <a:ext cx="2345779" cy="1926396"/>
          </a:xfrm>
          <a:prstGeom prst="rect">
            <a:avLst/>
          </a:prstGeom>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229200"/>
            <a:ext cx="7920880" cy="1200329"/>
          </a:xfrm>
          <a:prstGeom prst="rect">
            <a:avLst/>
          </a:prstGeom>
        </p:spPr>
        <p:txBody>
          <a:bodyPr wrap="square">
            <a:spAutoFit/>
          </a:bodyPr>
          <a:lstStyle/>
          <a:p>
            <a:pPr algn="ctr"/>
            <a:r>
              <a:rPr lang="en-US" b="1" i="1" dirty="0"/>
              <a:t>Ovarian teratoma showing </a:t>
            </a:r>
            <a:r>
              <a:rPr lang="en-US" b="1" i="1" u="sng" dirty="0"/>
              <a:t>neuroepithelial tubules and rosettes (immature component)</a:t>
            </a:r>
            <a:r>
              <a:rPr lang="en-US" b="1" i="1" dirty="0"/>
              <a:t> adjacent to a hair follicle (mature component). They consist of epidermis, hair follicles, sweat and sebaceous glands and neuroectodermal derivatives</a:t>
            </a:r>
          </a:p>
        </p:txBody>
      </p:sp>
      <p:pic>
        <p:nvPicPr>
          <p:cNvPr id="316418" name="Picture 2" descr="http://www.webpathology.com/slides/slides/Ovary_GermCellTumors_MatureTeratomaB.jpg"/>
          <p:cNvPicPr>
            <a:picLocks noChangeAspect="1" noChangeArrowheads="1"/>
          </p:cNvPicPr>
          <p:nvPr/>
        </p:nvPicPr>
        <p:blipFill>
          <a:blip r:embed="rId2" cstate="print"/>
          <a:srcRect/>
          <a:stretch>
            <a:fillRect/>
          </a:stretch>
        </p:blipFill>
        <p:spPr bwMode="auto">
          <a:xfrm>
            <a:off x="1347900" y="980728"/>
            <a:ext cx="6536468" cy="4104456"/>
          </a:xfrm>
          <a:prstGeom prst="rect">
            <a:avLst/>
          </a:prstGeom>
          <a:noFill/>
          <a:ln w="28575">
            <a:solidFill>
              <a:schemeClr val="tx1"/>
            </a:solidFill>
          </a:ln>
        </p:spPr>
      </p:pic>
      <p:sp>
        <p:nvSpPr>
          <p:cNvPr id="4" name="Rounded Rectangle 3"/>
          <p:cNvSpPr/>
          <p:nvPr/>
        </p:nvSpPr>
        <p:spPr>
          <a:xfrm>
            <a:off x="1259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Ovary: </a:t>
            </a:r>
            <a:r>
              <a:rPr lang="en-US" sz="2400" b="1" i="1" dirty="0">
                <a:solidFill>
                  <a:srgbClr val="FF0000"/>
                </a:solidFill>
              </a:rPr>
              <a:t>Immature</a:t>
            </a:r>
            <a:r>
              <a:rPr lang="en-US" sz="2400" b="1" i="1" dirty="0"/>
              <a:t> Cystic Teratoma</a:t>
            </a:r>
          </a:p>
        </p:txBody>
      </p:sp>
      <p:sp>
        <p:nvSpPr>
          <p:cNvPr id="9" name="TextBox 8"/>
          <p:cNvSpPr txBox="1"/>
          <p:nvPr/>
        </p:nvSpPr>
        <p:spPr>
          <a:xfrm>
            <a:off x="7586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0" y="6597352"/>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2300</TotalTime>
  <Words>4508</Words>
  <Application>Microsoft Office PowerPoint</Application>
  <PresentationFormat>On-screen Show (4:3)</PresentationFormat>
  <Paragraphs>607</Paragraphs>
  <Slides>129</Slides>
  <Notes>32</Notes>
  <HiddenSlides>0</HiddenSlides>
  <MMClips>0</MMClips>
  <ScaleCrop>false</ScaleCrop>
  <HeadingPairs>
    <vt:vector size="4" baseType="variant">
      <vt:variant>
        <vt:lpstr>Theme</vt:lpstr>
      </vt:variant>
      <vt:variant>
        <vt:i4>1</vt:i4>
      </vt:variant>
      <vt:variant>
        <vt:lpstr>Slide Titles</vt:lpstr>
      </vt:variant>
      <vt:variant>
        <vt:i4>129</vt:i4>
      </vt:variant>
    </vt:vector>
  </HeadingPairs>
  <TitlesOfParts>
    <vt:vector size="130" baseType="lpstr">
      <vt:lpstr>Theme2</vt:lpstr>
      <vt:lpstr>Reproduction Block  Pathology Practicals</vt:lpstr>
      <vt:lpstr>PowerPoint Presentation</vt:lpstr>
      <vt:lpstr>Contents:</vt:lpstr>
      <vt:lpstr>        1st   Practical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Seminoma  of the Testis </vt:lpstr>
      <vt:lpstr>PowerPoint Presentation</vt:lpstr>
      <vt:lpstr>PowerPoint Presentation</vt:lpstr>
      <vt:lpstr>PowerPoint Presentation</vt:lpstr>
      <vt:lpstr>PowerPoint Presentation</vt:lpstr>
      <vt:lpstr>Embryonal Carcinoma  &amp; Teratoma of the Testis </vt:lpstr>
      <vt:lpstr>PowerPoint Presentation</vt:lpstr>
      <vt:lpstr>PowerPoint Presentation</vt:lpstr>
      <vt:lpstr>PowerPoint Presentation</vt:lpstr>
      <vt:lpstr>PowerPoint Presentation</vt:lpstr>
      <vt:lpstr> Prostatic Hyperplasia </vt:lpstr>
      <vt:lpstr>PowerPoint Presentation</vt:lpstr>
      <vt:lpstr>PowerPoint Presentation</vt:lpstr>
      <vt:lpstr>PowerPoint Presentation</vt:lpstr>
      <vt:lpstr>PowerPoint Presentation</vt:lpstr>
      <vt:lpstr> Adenocarcinoma of Prostate</vt:lpstr>
      <vt:lpstr>PowerPoint Presentation</vt:lpstr>
      <vt:lpstr>PowerPoint Presentation</vt:lpstr>
      <vt:lpstr>PowerPoint Presentation</vt:lpstr>
      <vt:lpstr>PowerPoint Presentation</vt:lpstr>
      <vt:lpstr>PowerPoint Presentation</vt:lpstr>
      <vt:lpstr>        2nd  Practical Session</vt:lpstr>
      <vt:lpstr>PowerPoint Presentation</vt:lpstr>
      <vt:lpstr>PowerPoint Presentation</vt:lpstr>
      <vt:lpstr>PowerPoint Presentation</vt:lpstr>
      <vt:lpstr>PowerPoint Presentation</vt:lpstr>
      <vt:lpstr>PowerPoint Presentation</vt:lpstr>
      <vt:lpstr>PowerPoint Presentation</vt:lpstr>
      <vt:lpstr>UTERUS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Fibroadenoma </vt:lpstr>
      <vt:lpstr>PowerPoint Presentation</vt:lpstr>
      <vt:lpstr>PowerPoint Presentation</vt:lpstr>
      <vt:lpstr>PowerPoint Presentation</vt:lpstr>
      <vt:lpstr>PowerPoint Presentation</vt:lpstr>
      <vt:lpstr>Carcinoma of the breast  </vt:lpstr>
      <vt:lpstr>PowerPoint Presentation</vt:lpstr>
      <vt:lpstr>PowerPoint Presentation</vt:lpstr>
      <vt:lpstr>PowerPoint Presentation</vt:lpstr>
      <vt:lpstr>PowerPoint Presentation</vt:lpstr>
      <vt:lpstr>Invasive Ductal Carcinoma of the Breast</vt:lpstr>
      <vt:lpstr>PowerPoint Presentation</vt:lpstr>
      <vt:lpstr>PowerPoint Presentation</vt:lpstr>
      <vt:lpstr>PowerPoint Presentation</vt:lpstr>
      <vt:lpstr>PowerPoint Presentation</vt:lpstr>
      <vt:lpstr>PowerPoint Presentation</vt:lpstr>
      <vt:lpstr>PowerPoint Presentation</vt:lpstr>
      <vt:lpstr>Paget’s Disease of the Nipple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Reproductive practical block</dc:title>
  <dc:creator>Dr. Sayed Esawy</dc:creator>
  <cp:lastModifiedBy>عبدالله البريكان ID 439100773</cp:lastModifiedBy>
  <cp:revision>231</cp:revision>
  <dcterms:created xsi:type="dcterms:W3CDTF">2010-04-12T07:10:38Z</dcterms:created>
  <dcterms:modified xsi:type="dcterms:W3CDTF">2021-04-28T19:25:12Z</dcterms:modified>
</cp:coreProperties>
</file>