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5"/>
    <p:sldMasterId id="214748367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y="10698475" cx="7589525"/>
  <p:notesSz cx="6858000" cy="9144000"/>
  <p:embeddedFontLst>
    <p:embeddedFont>
      <p:font typeface="Nunito"/>
      <p:regular r:id="rId30"/>
      <p:bold r:id="rId31"/>
      <p:italic r:id="rId32"/>
      <p:boldItalic r:id="rId33"/>
    </p:embeddedFont>
    <p:embeddedFont>
      <p:font typeface="Hind"/>
      <p:regular r:id="rId34"/>
      <p:bold r:id="rId35"/>
    </p:embeddedFont>
    <p:embeddedFont>
      <p:font typeface="Bree Serif"/>
      <p:regular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6447A91-6DB8-4E1A-95C5-20A2C349909A}">
  <a:tblStyle styleId="{76447A91-6DB8-4E1A-95C5-20A2C349909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70" orient="horz"/>
        <p:guide pos="239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Nunito-bold.fntdata"/><Relationship Id="rId30" Type="http://schemas.openxmlformats.org/officeDocument/2006/relationships/font" Target="fonts/Nunito-regular.fntdata"/><Relationship Id="rId11" Type="http://schemas.openxmlformats.org/officeDocument/2006/relationships/slide" Target="slides/slide4.xml"/><Relationship Id="rId33" Type="http://schemas.openxmlformats.org/officeDocument/2006/relationships/font" Target="fonts/Nunito-boldItalic.fntdata"/><Relationship Id="rId10" Type="http://schemas.openxmlformats.org/officeDocument/2006/relationships/slide" Target="slides/slide3.xml"/><Relationship Id="rId32" Type="http://schemas.openxmlformats.org/officeDocument/2006/relationships/font" Target="fonts/Nunito-italic.fntdata"/><Relationship Id="rId13" Type="http://schemas.openxmlformats.org/officeDocument/2006/relationships/slide" Target="slides/slide6.xml"/><Relationship Id="rId35" Type="http://schemas.openxmlformats.org/officeDocument/2006/relationships/font" Target="fonts/Hind-bold.fntdata"/><Relationship Id="rId12" Type="http://schemas.openxmlformats.org/officeDocument/2006/relationships/slide" Target="slides/slide5.xml"/><Relationship Id="rId34" Type="http://schemas.openxmlformats.org/officeDocument/2006/relationships/font" Target="fonts/Hind-regular.fntdata"/><Relationship Id="rId15" Type="http://schemas.openxmlformats.org/officeDocument/2006/relationships/slide" Target="slides/slide8.xml"/><Relationship Id="rId14" Type="http://schemas.openxmlformats.org/officeDocument/2006/relationships/slide" Target="slides/slide7.xml"/><Relationship Id="rId36" Type="http://schemas.openxmlformats.org/officeDocument/2006/relationships/font" Target="fonts/BreeSerif-regular.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466d90d3115b029_1: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466d90d3115b029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d294b331c3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d294b331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d294b331c3_0_6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d294b331c3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d5d76f44e1_0_58: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d5d76f44e1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d1650dd597_0_0:notes"/>
          <p:cNvSpPr/>
          <p:nvPr>
            <p:ph idx="2" type="sldImg"/>
          </p:nvPr>
        </p:nvSpPr>
        <p:spPr>
          <a:xfrm>
            <a:off x="2213031" y="685800"/>
            <a:ext cx="2433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d1650dd59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d1650dd597_0_136:notes"/>
          <p:cNvSpPr/>
          <p:nvPr>
            <p:ph idx="2" type="sldImg"/>
          </p:nvPr>
        </p:nvSpPr>
        <p:spPr>
          <a:xfrm>
            <a:off x="2213031" y="685800"/>
            <a:ext cx="2433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d1650dd597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d5faf0de3b_0_0:notes"/>
          <p:cNvSpPr/>
          <p:nvPr>
            <p:ph idx="2" type="sldImg"/>
          </p:nvPr>
        </p:nvSpPr>
        <p:spPr>
          <a:xfrm>
            <a:off x="2213031" y="685800"/>
            <a:ext cx="2433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d5faf0de3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6de359d2247bd20f_0:notes"/>
          <p:cNvSpPr/>
          <p:nvPr>
            <p:ph idx="2" type="sldImg"/>
          </p:nvPr>
        </p:nvSpPr>
        <p:spPr>
          <a:xfrm>
            <a:off x="2213031" y="685800"/>
            <a:ext cx="2433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6de359d2247bd20f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6de359d2247bd20f_8:notes"/>
          <p:cNvSpPr/>
          <p:nvPr>
            <p:ph idx="2" type="sldImg"/>
          </p:nvPr>
        </p:nvSpPr>
        <p:spPr>
          <a:xfrm>
            <a:off x="2213031" y="685800"/>
            <a:ext cx="2433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6de359d2247bd20f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c254e95945b7d6_0:notes"/>
          <p:cNvSpPr/>
          <p:nvPr>
            <p:ph idx="2" type="sldImg"/>
          </p:nvPr>
        </p:nvSpPr>
        <p:spPr>
          <a:xfrm>
            <a:off x="2213031" y="685800"/>
            <a:ext cx="2433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3c254e95945b7d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6532a7f03ecfabe7_0:notes"/>
          <p:cNvSpPr/>
          <p:nvPr>
            <p:ph idx="2" type="sldImg"/>
          </p:nvPr>
        </p:nvSpPr>
        <p:spPr>
          <a:xfrm>
            <a:off x="2213031" y="685800"/>
            <a:ext cx="2433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6532a7f03ecfabe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d5d76f44e1_0_1: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d5d76f44e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d5d76f44e1_0_115:notes"/>
          <p:cNvSpPr/>
          <p:nvPr>
            <p:ph idx="2" type="sldImg"/>
          </p:nvPr>
        </p:nvSpPr>
        <p:spPr>
          <a:xfrm>
            <a:off x="2213031"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d5d76f44e1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d5d76f44e1_0_174:notes"/>
          <p:cNvSpPr/>
          <p:nvPr>
            <p:ph idx="2" type="sldImg"/>
          </p:nvPr>
        </p:nvSpPr>
        <p:spPr>
          <a:xfrm>
            <a:off x="2213031"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d5d76f44e1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cde42fbed9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cde42fbed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cde42fbed9_0_124:notes"/>
          <p:cNvSpPr/>
          <p:nvPr>
            <p:ph idx="2" type="sldImg"/>
          </p:nvPr>
        </p:nvSpPr>
        <p:spPr>
          <a:xfrm>
            <a:off x="2213031" y="685800"/>
            <a:ext cx="2433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cde42fbed9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cde42fbed9_0_176:notes"/>
          <p:cNvSpPr/>
          <p:nvPr>
            <p:ph idx="2" type="sldImg"/>
          </p:nvPr>
        </p:nvSpPr>
        <p:spPr>
          <a:xfrm>
            <a:off x="2213031" y="685800"/>
            <a:ext cx="2433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cde42fbed9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cde42fbed9_1_65: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cde42fbed9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cde42fbed9_1_13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cde42fbed9_1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d05245dab2_5_55:notes"/>
          <p:cNvSpPr/>
          <p:nvPr>
            <p:ph idx="2" type="sldImg"/>
          </p:nvPr>
        </p:nvSpPr>
        <p:spPr>
          <a:xfrm>
            <a:off x="2213031" y="685800"/>
            <a:ext cx="2433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d05245dab2_5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d05245dab2_5_110:notes"/>
          <p:cNvSpPr/>
          <p:nvPr>
            <p:ph idx="2" type="sldImg"/>
          </p:nvPr>
        </p:nvSpPr>
        <p:spPr>
          <a:xfrm>
            <a:off x="2213031" y="685800"/>
            <a:ext cx="2433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d05245dab2_5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7cea353a7ad80c8a_0: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7cea353a7ad80c8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8711" y="6556625"/>
            <a:ext cx="7072200" cy="27057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32145" y="9699486"/>
            <a:ext cx="455400" cy="818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32145" y="9699486"/>
            <a:ext cx="455400" cy="818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521780" y="569595"/>
            <a:ext cx="6546000" cy="20679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521780" y="2847974"/>
            <a:ext cx="6546000" cy="6787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3" name="Google Shape;53;p13"/>
          <p:cNvSpPr txBox="1"/>
          <p:nvPr>
            <p:ph idx="10" type="dt"/>
          </p:nvPr>
        </p:nvSpPr>
        <p:spPr>
          <a:xfrm>
            <a:off x="521780" y="9915901"/>
            <a:ext cx="1707600" cy="5697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4" name="Google Shape;54;p13"/>
          <p:cNvSpPr txBox="1"/>
          <p:nvPr>
            <p:ph idx="11" type="ftr"/>
          </p:nvPr>
        </p:nvSpPr>
        <p:spPr>
          <a:xfrm>
            <a:off x="2514030" y="9915901"/>
            <a:ext cx="2561400" cy="5697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p13"/>
          <p:cNvSpPr txBox="1"/>
          <p:nvPr>
            <p:ph idx="12" type="sldNum"/>
          </p:nvPr>
        </p:nvSpPr>
        <p:spPr>
          <a:xfrm>
            <a:off x="5360102" y="9915901"/>
            <a:ext cx="1707600" cy="569700"/>
          </a:xfrm>
          <a:prstGeom prst="rect">
            <a:avLst/>
          </a:prstGeom>
          <a:noFill/>
          <a:ln>
            <a:noFill/>
          </a:ln>
        </p:spPr>
        <p:txBody>
          <a:bodyPr anchorCtr="0" anchor="ctr" bIns="34275" lIns="68575" spcFirstLastPara="1" rIns="68575" wrap="square" tIns="34275">
            <a:norm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rgbClr val="FFFFFF"/>
        </a:solidFill>
      </p:bgPr>
    </p:bg>
    <p:spTree>
      <p:nvGrpSpPr>
        <p:cNvPr id="56" name="Shape 56"/>
        <p:cNvGrpSpPr/>
        <p:nvPr/>
      </p:nvGrpSpPr>
      <p:grpSpPr>
        <a:xfrm>
          <a:off x="0" y="0"/>
          <a:ext cx="0" cy="0"/>
          <a:chOff x="0" y="0"/>
          <a:chExt cx="0" cy="0"/>
        </a:xfrm>
      </p:grpSpPr>
      <p:sp>
        <p:nvSpPr>
          <p:cNvPr id="57" name="Google Shape;57;p14"/>
          <p:cNvSpPr txBox="1"/>
          <p:nvPr>
            <p:ph idx="12" type="sldNum"/>
          </p:nvPr>
        </p:nvSpPr>
        <p:spPr>
          <a:xfrm>
            <a:off x="7032145" y="9699486"/>
            <a:ext cx="455400" cy="8187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2" name="Shape 62"/>
        <p:cNvGrpSpPr/>
        <p:nvPr/>
      </p:nvGrpSpPr>
      <p:grpSpPr>
        <a:xfrm>
          <a:off x="0" y="0"/>
          <a:ext cx="0" cy="0"/>
          <a:chOff x="0" y="0"/>
          <a:chExt cx="0" cy="0"/>
        </a:xfrm>
      </p:grpSpPr>
      <p:sp>
        <p:nvSpPr>
          <p:cNvPr id="63" name="Google Shape;63;p16"/>
          <p:cNvSpPr txBox="1"/>
          <p:nvPr>
            <p:ph type="ctrTitle"/>
          </p:nvPr>
        </p:nvSpPr>
        <p:spPr>
          <a:xfrm>
            <a:off x="258718" y="1548715"/>
            <a:ext cx="7071900" cy="4269300"/>
          </a:xfrm>
          <a:prstGeom prst="rect">
            <a:avLst/>
          </a:prstGeom>
        </p:spPr>
        <p:txBody>
          <a:bodyPr anchorCtr="0" anchor="b" bIns="75550" lIns="75550" spcFirstLastPara="1" rIns="75550" wrap="square" tIns="75550">
            <a:noAutofit/>
          </a:bodyPr>
          <a:lstStyle>
            <a:lvl1pPr lvl="0" rtl="0" algn="ctr">
              <a:spcBef>
                <a:spcPts val="0"/>
              </a:spcBef>
              <a:spcAft>
                <a:spcPts val="0"/>
              </a:spcAft>
              <a:buSzPts val="4300"/>
              <a:buNone/>
              <a:defRPr sz="4300"/>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64" name="Google Shape;64;p16"/>
          <p:cNvSpPr txBox="1"/>
          <p:nvPr>
            <p:ph idx="1" type="subTitle"/>
          </p:nvPr>
        </p:nvSpPr>
        <p:spPr>
          <a:xfrm>
            <a:off x="258711" y="5894977"/>
            <a:ext cx="7071900" cy="1648800"/>
          </a:xfrm>
          <a:prstGeom prst="rect">
            <a:avLst/>
          </a:prstGeom>
        </p:spPr>
        <p:txBody>
          <a:bodyPr anchorCtr="0" anchor="t" bIns="75550" lIns="75550" spcFirstLastPara="1" rIns="75550" wrap="square" tIns="75550">
            <a:noAutofit/>
          </a:bodyPr>
          <a:lstStyle>
            <a:lvl1pPr lvl="0" rtl="0" algn="ctr">
              <a:lnSpc>
                <a:spcPct val="100000"/>
              </a:lnSpc>
              <a:spcBef>
                <a:spcPts val="0"/>
              </a:spcBef>
              <a:spcAft>
                <a:spcPts val="0"/>
              </a:spcAft>
              <a:buSzPts val="2300"/>
              <a:buNone/>
              <a:defRPr sz="2300"/>
            </a:lvl1pPr>
            <a:lvl2pPr lvl="1" rtl="0" algn="ctr">
              <a:lnSpc>
                <a:spcPct val="100000"/>
              </a:lnSpc>
              <a:spcBef>
                <a:spcPts val="0"/>
              </a:spcBef>
              <a:spcAft>
                <a:spcPts val="0"/>
              </a:spcAft>
              <a:buSzPts val="2300"/>
              <a:buNone/>
              <a:defRPr sz="2300"/>
            </a:lvl2pPr>
            <a:lvl3pPr lvl="2" rtl="0" algn="ctr">
              <a:lnSpc>
                <a:spcPct val="100000"/>
              </a:lnSpc>
              <a:spcBef>
                <a:spcPts val="0"/>
              </a:spcBef>
              <a:spcAft>
                <a:spcPts val="0"/>
              </a:spcAft>
              <a:buSzPts val="2300"/>
              <a:buNone/>
              <a:defRPr sz="2300"/>
            </a:lvl3pPr>
            <a:lvl4pPr lvl="3" rtl="0" algn="ctr">
              <a:lnSpc>
                <a:spcPct val="100000"/>
              </a:lnSpc>
              <a:spcBef>
                <a:spcPts val="0"/>
              </a:spcBef>
              <a:spcAft>
                <a:spcPts val="0"/>
              </a:spcAft>
              <a:buSzPts val="2300"/>
              <a:buNone/>
              <a:defRPr sz="2300"/>
            </a:lvl4pPr>
            <a:lvl5pPr lvl="4" rtl="0" algn="ctr">
              <a:lnSpc>
                <a:spcPct val="100000"/>
              </a:lnSpc>
              <a:spcBef>
                <a:spcPts val="0"/>
              </a:spcBef>
              <a:spcAft>
                <a:spcPts val="0"/>
              </a:spcAft>
              <a:buSzPts val="2300"/>
              <a:buNone/>
              <a:defRPr sz="2300"/>
            </a:lvl5pPr>
            <a:lvl6pPr lvl="5" rtl="0" algn="ctr">
              <a:lnSpc>
                <a:spcPct val="100000"/>
              </a:lnSpc>
              <a:spcBef>
                <a:spcPts val="0"/>
              </a:spcBef>
              <a:spcAft>
                <a:spcPts val="0"/>
              </a:spcAft>
              <a:buSzPts val="2300"/>
              <a:buNone/>
              <a:defRPr sz="2300"/>
            </a:lvl6pPr>
            <a:lvl7pPr lvl="6" rtl="0" algn="ctr">
              <a:lnSpc>
                <a:spcPct val="100000"/>
              </a:lnSpc>
              <a:spcBef>
                <a:spcPts val="0"/>
              </a:spcBef>
              <a:spcAft>
                <a:spcPts val="0"/>
              </a:spcAft>
              <a:buSzPts val="2300"/>
              <a:buNone/>
              <a:defRPr sz="2300"/>
            </a:lvl7pPr>
            <a:lvl8pPr lvl="7" rtl="0" algn="ctr">
              <a:lnSpc>
                <a:spcPct val="100000"/>
              </a:lnSpc>
              <a:spcBef>
                <a:spcPts val="0"/>
              </a:spcBef>
              <a:spcAft>
                <a:spcPts val="0"/>
              </a:spcAft>
              <a:buSzPts val="2300"/>
              <a:buNone/>
              <a:defRPr sz="2300"/>
            </a:lvl8pPr>
            <a:lvl9pPr lvl="8" rtl="0" algn="ctr">
              <a:lnSpc>
                <a:spcPct val="100000"/>
              </a:lnSpc>
              <a:spcBef>
                <a:spcPts val="0"/>
              </a:spcBef>
              <a:spcAft>
                <a:spcPts val="0"/>
              </a:spcAft>
              <a:buSzPts val="2300"/>
              <a:buNone/>
              <a:defRPr sz="2300"/>
            </a:lvl9pPr>
          </a:lstStyle>
          <a:p/>
        </p:txBody>
      </p:sp>
      <p:sp>
        <p:nvSpPr>
          <p:cNvPr id="65" name="Google Shape;65;p16"/>
          <p:cNvSpPr txBox="1"/>
          <p:nvPr>
            <p:ph idx="12" type="sldNum"/>
          </p:nvPr>
        </p:nvSpPr>
        <p:spPr>
          <a:xfrm>
            <a:off x="7032145" y="9699486"/>
            <a:ext cx="455700" cy="818700"/>
          </a:xfrm>
          <a:prstGeom prst="rect">
            <a:avLst/>
          </a:prstGeom>
        </p:spPr>
        <p:txBody>
          <a:bodyPr anchorCtr="0" anchor="ctr" bIns="75550" lIns="75550" spcFirstLastPara="1" rIns="75550" wrap="square" tIns="755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6" name="Shape 66"/>
        <p:cNvGrpSpPr/>
        <p:nvPr/>
      </p:nvGrpSpPr>
      <p:grpSpPr>
        <a:xfrm>
          <a:off x="0" y="0"/>
          <a:ext cx="0" cy="0"/>
          <a:chOff x="0" y="0"/>
          <a:chExt cx="0" cy="0"/>
        </a:xfrm>
      </p:grpSpPr>
      <p:sp>
        <p:nvSpPr>
          <p:cNvPr id="67" name="Google Shape;67;p17"/>
          <p:cNvSpPr txBox="1"/>
          <p:nvPr>
            <p:ph type="title"/>
          </p:nvPr>
        </p:nvSpPr>
        <p:spPr>
          <a:xfrm>
            <a:off x="258711" y="4473766"/>
            <a:ext cx="7071900" cy="1750800"/>
          </a:xfrm>
          <a:prstGeom prst="rect">
            <a:avLst/>
          </a:prstGeom>
        </p:spPr>
        <p:txBody>
          <a:bodyPr anchorCtr="0" anchor="ctr" bIns="75550" lIns="75550" spcFirstLastPara="1" rIns="75550" wrap="square" tIns="75550">
            <a:noAutofit/>
          </a:bodyPr>
          <a:lstStyle>
            <a:lvl1pPr lvl="0" rtl="0" algn="ctr">
              <a:spcBef>
                <a:spcPts val="0"/>
              </a:spcBef>
              <a:spcAft>
                <a:spcPts val="0"/>
              </a:spcAft>
              <a:buSzPts val="2900"/>
              <a:buNone/>
              <a:defRPr sz="2900"/>
            </a:lvl1pPr>
            <a:lvl2pPr lvl="1" rtl="0" algn="ctr">
              <a:spcBef>
                <a:spcPts val="0"/>
              </a:spcBef>
              <a:spcAft>
                <a:spcPts val="0"/>
              </a:spcAft>
              <a:buSzPts val="2900"/>
              <a:buNone/>
              <a:defRPr sz="2900"/>
            </a:lvl2pPr>
            <a:lvl3pPr lvl="2" rtl="0" algn="ctr">
              <a:spcBef>
                <a:spcPts val="0"/>
              </a:spcBef>
              <a:spcAft>
                <a:spcPts val="0"/>
              </a:spcAft>
              <a:buSzPts val="2900"/>
              <a:buNone/>
              <a:defRPr sz="2900"/>
            </a:lvl3pPr>
            <a:lvl4pPr lvl="3" rtl="0" algn="ctr">
              <a:spcBef>
                <a:spcPts val="0"/>
              </a:spcBef>
              <a:spcAft>
                <a:spcPts val="0"/>
              </a:spcAft>
              <a:buSzPts val="2900"/>
              <a:buNone/>
              <a:defRPr sz="2900"/>
            </a:lvl4pPr>
            <a:lvl5pPr lvl="4" rtl="0" algn="ctr">
              <a:spcBef>
                <a:spcPts val="0"/>
              </a:spcBef>
              <a:spcAft>
                <a:spcPts val="0"/>
              </a:spcAft>
              <a:buSzPts val="2900"/>
              <a:buNone/>
              <a:defRPr sz="2900"/>
            </a:lvl5pPr>
            <a:lvl6pPr lvl="5" rtl="0" algn="ctr">
              <a:spcBef>
                <a:spcPts val="0"/>
              </a:spcBef>
              <a:spcAft>
                <a:spcPts val="0"/>
              </a:spcAft>
              <a:buSzPts val="2900"/>
              <a:buNone/>
              <a:defRPr sz="2900"/>
            </a:lvl6pPr>
            <a:lvl7pPr lvl="6" rtl="0" algn="ctr">
              <a:spcBef>
                <a:spcPts val="0"/>
              </a:spcBef>
              <a:spcAft>
                <a:spcPts val="0"/>
              </a:spcAft>
              <a:buSzPts val="2900"/>
              <a:buNone/>
              <a:defRPr sz="2900"/>
            </a:lvl7pPr>
            <a:lvl8pPr lvl="7" rtl="0" algn="ctr">
              <a:spcBef>
                <a:spcPts val="0"/>
              </a:spcBef>
              <a:spcAft>
                <a:spcPts val="0"/>
              </a:spcAft>
              <a:buSzPts val="2900"/>
              <a:buNone/>
              <a:defRPr sz="2900"/>
            </a:lvl8pPr>
            <a:lvl9pPr lvl="8" rtl="0" algn="ctr">
              <a:spcBef>
                <a:spcPts val="0"/>
              </a:spcBef>
              <a:spcAft>
                <a:spcPts val="0"/>
              </a:spcAft>
              <a:buSzPts val="2900"/>
              <a:buNone/>
              <a:defRPr sz="2900"/>
            </a:lvl9pPr>
          </a:lstStyle>
          <a:p/>
        </p:txBody>
      </p:sp>
      <p:sp>
        <p:nvSpPr>
          <p:cNvPr id="68" name="Google Shape;68;p17"/>
          <p:cNvSpPr txBox="1"/>
          <p:nvPr>
            <p:ph idx="12" type="sldNum"/>
          </p:nvPr>
        </p:nvSpPr>
        <p:spPr>
          <a:xfrm>
            <a:off x="7032145" y="9699486"/>
            <a:ext cx="455700" cy="818700"/>
          </a:xfrm>
          <a:prstGeom prst="rect">
            <a:avLst/>
          </a:prstGeom>
        </p:spPr>
        <p:txBody>
          <a:bodyPr anchorCtr="0" anchor="ctr" bIns="75550" lIns="75550" spcFirstLastPara="1" rIns="75550" wrap="square" tIns="755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9" name="Shape 69"/>
        <p:cNvGrpSpPr/>
        <p:nvPr/>
      </p:nvGrpSpPr>
      <p:grpSpPr>
        <a:xfrm>
          <a:off x="0" y="0"/>
          <a:ext cx="0" cy="0"/>
          <a:chOff x="0" y="0"/>
          <a:chExt cx="0" cy="0"/>
        </a:xfrm>
      </p:grpSpPr>
      <p:sp>
        <p:nvSpPr>
          <p:cNvPr id="70" name="Google Shape;70;p18"/>
          <p:cNvSpPr txBox="1"/>
          <p:nvPr>
            <p:ph type="title"/>
          </p:nvPr>
        </p:nvSpPr>
        <p:spPr>
          <a:xfrm>
            <a:off x="258711" y="925652"/>
            <a:ext cx="7071900" cy="1191000"/>
          </a:xfrm>
          <a:prstGeom prst="rect">
            <a:avLst/>
          </a:prstGeom>
        </p:spPr>
        <p:txBody>
          <a:bodyPr anchorCtr="0" anchor="t" bIns="75550" lIns="75550" spcFirstLastPara="1" rIns="75550" wrap="square" tIns="75550">
            <a:noAutofit/>
          </a:bodyPr>
          <a:lstStyle>
            <a:lvl1pPr lvl="0" rtl="0">
              <a:spcBef>
                <a:spcPts val="0"/>
              </a:spcBef>
              <a:spcAft>
                <a:spcPts val="0"/>
              </a:spcAft>
              <a:buSzPts val="2300"/>
              <a:buNone/>
              <a:defRPr/>
            </a:lvl1pPr>
            <a:lvl2pPr lvl="1" rtl="0">
              <a:spcBef>
                <a:spcPts val="0"/>
              </a:spcBef>
              <a:spcAft>
                <a:spcPts val="0"/>
              </a:spcAft>
              <a:buSzPts val="2300"/>
              <a:buNone/>
              <a:defRPr/>
            </a:lvl2pPr>
            <a:lvl3pPr lvl="2" rtl="0">
              <a:spcBef>
                <a:spcPts val="0"/>
              </a:spcBef>
              <a:spcAft>
                <a:spcPts val="0"/>
              </a:spcAft>
              <a:buSzPts val="2300"/>
              <a:buNone/>
              <a:defRPr/>
            </a:lvl3pPr>
            <a:lvl4pPr lvl="3" rtl="0">
              <a:spcBef>
                <a:spcPts val="0"/>
              </a:spcBef>
              <a:spcAft>
                <a:spcPts val="0"/>
              </a:spcAft>
              <a:buSzPts val="2300"/>
              <a:buNone/>
              <a:defRPr/>
            </a:lvl4pPr>
            <a:lvl5pPr lvl="4" rtl="0">
              <a:spcBef>
                <a:spcPts val="0"/>
              </a:spcBef>
              <a:spcAft>
                <a:spcPts val="0"/>
              </a:spcAft>
              <a:buSzPts val="2300"/>
              <a:buNone/>
              <a:defRPr/>
            </a:lvl5pPr>
            <a:lvl6pPr lvl="5" rtl="0">
              <a:spcBef>
                <a:spcPts val="0"/>
              </a:spcBef>
              <a:spcAft>
                <a:spcPts val="0"/>
              </a:spcAft>
              <a:buSzPts val="2300"/>
              <a:buNone/>
              <a:defRPr/>
            </a:lvl6pPr>
            <a:lvl7pPr lvl="6" rtl="0">
              <a:spcBef>
                <a:spcPts val="0"/>
              </a:spcBef>
              <a:spcAft>
                <a:spcPts val="0"/>
              </a:spcAft>
              <a:buSzPts val="2300"/>
              <a:buNone/>
              <a:defRPr/>
            </a:lvl7pPr>
            <a:lvl8pPr lvl="7" rtl="0">
              <a:spcBef>
                <a:spcPts val="0"/>
              </a:spcBef>
              <a:spcAft>
                <a:spcPts val="0"/>
              </a:spcAft>
              <a:buSzPts val="2300"/>
              <a:buNone/>
              <a:defRPr/>
            </a:lvl8pPr>
            <a:lvl9pPr lvl="8" rtl="0">
              <a:spcBef>
                <a:spcPts val="0"/>
              </a:spcBef>
              <a:spcAft>
                <a:spcPts val="0"/>
              </a:spcAft>
              <a:buSzPts val="2300"/>
              <a:buNone/>
              <a:defRPr/>
            </a:lvl9pPr>
          </a:lstStyle>
          <a:p/>
        </p:txBody>
      </p:sp>
      <p:sp>
        <p:nvSpPr>
          <p:cNvPr id="71" name="Google Shape;71;p18"/>
          <p:cNvSpPr txBox="1"/>
          <p:nvPr>
            <p:ph idx="1" type="body"/>
          </p:nvPr>
        </p:nvSpPr>
        <p:spPr>
          <a:xfrm>
            <a:off x="258711" y="2397147"/>
            <a:ext cx="7071900" cy="7106100"/>
          </a:xfrm>
          <a:prstGeom prst="rect">
            <a:avLst/>
          </a:prstGeom>
        </p:spPr>
        <p:txBody>
          <a:bodyPr anchorCtr="0" anchor="t" bIns="75550" lIns="75550" spcFirstLastPara="1" rIns="75550" wrap="square" tIns="75550">
            <a:noAutofit/>
          </a:bodyPr>
          <a:lstStyle>
            <a:lvl1pPr indent="-323850" lvl="0" marL="457200" rtl="0">
              <a:spcBef>
                <a:spcPts val="0"/>
              </a:spcBef>
              <a:spcAft>
                <a:spcPts val="0"/>
              </a:spcAft>
              <a:buSzPts val="1500"/>
              <a:buChar char="●"/>
              <a:defRPr/>
            </a:lvl1pPr>
            <a:lvl2pPr indent="-304800" lvl="1" marL="914400" rtl="0">
              <a:spcBef>
                <a:spcPts val="1400"/>
              </a:spcBef>
              <a:spcAft>
                <a:spcPts val="0"/>
              </a:spcAft>
              <a:buSzPts val="1200"/>
              <a:buChar char="○"/>
              <a:defRPr/>
            </a:lvl2pPr>
            <a:lvl3pPr indent="-304800" lvl="2" marL="1371600" rtl="0">
              <a:spcBef>
                <a:spcPts val="1400"/>
              </a:spcBef>
              <a:spcAft>
                <a:spcPts val="0"/>
              </a:spcAft>
              <a:buSzPts val="1200"/>
              <a:buChar char="■"/>
              <a:defRPr/>
            </a:lvl3pPr>
            <a:lvl4pPr indent="-304800" lvl="3" marL="1828800" rtl="0">
              <a:spcBef>
                <a:spcPts val="1400"/>
              </a:spcBef>
              <a:spcAft>
                <a:spcPts val="0"/>
              </a:spcAft>
              <a:buSzPts val="1200"/>
              <a:buChar char="●"/>
              <a:defRPr/>
            </a:lvl4pPr>
            <a:lvl5pPr indent="-304800" lvl="4" marL="2286000" rtl="0">
              <a:spcBef>
                <a:spcPts val="1400"/>
              </a:spcBef>
              <a:spcAft>
                <a:spcPts val="0"/>
              </a:spcAft>
              <a:buSzPts val="1200"/>
              <a:buChar char="○"/>
              <a:defRPr/>
            </a:lvl5pPr>
            <a:lvl6pPr indent="-304800" lvl="5" marL="2743200" rtl="0">
              <a:spcBef>
                <a:spcPts val="1400"/>
              </a:spcBef>
              <a:spcAft>
                <a:spcPts val="0"/>
              </a:spcAft>
              <a:buSzPts val="1200"/>
              <a:buChar char="■"/>
              <a:defRPr/>
            </a:lvl6pPr>
            <a:lvl7pPr indent="-304800" lvl="6" marL="3200400" rtl="0">
              <a:spcBef>
                <a:spcPts val="1400"/>
              </a:spcBef>
              <a:spcAft>
                <a:spcPts val="0"/>
              </a:spcAft>
              <a:buSzPts val="1200"/>
              <a:buChar char="●"/>
              <a:defRPr/>
            </a:lvl7pPr>
            <a:lvl8pPr indent="-304800" lvl="7" marL="3657600" rtl="0">
              <a:spcBef>
                <a:spcPts val="1400"/>
              </a:spcBef>
              <a:spcAft>
                <a:spcPts val="0"/>
              </a:spcAft>
              <a:buSzPts val="1200"/>
              <a:buChar char="○"/>
              <a:defRPr/>
            </a:lvl8pPr>
            <a:lvl9pPr indent="-304800" lvl="8" marL="4114800" rtl="0">
              <a:spcBef>
                <a:spcPts val="1400"/>
              </a:spcBef>
              <a:spcAft>
                <a:spcPts val="1400"/>
              </a:spcAft>
              <a:buSzPts val="1200"/>
              <a:buChar char="■"/>
              <a:defRPr/>
            </a:lvl9pPr>
          </a:lstStyle>
          <a:p/>
        </p:txBody>
      </p:sp>
      <p:sp>
        <p:nvSpPr>
          <p:cNvPr id="72" name="Google Shape;72;p18"/>
          <p:cNvSpPr txBox="1"/>
          <p:nvPr>
            <p:ph idx="12" type="sldNum"/>
          </p:nvPr>
        </p:nvSpPr>
        <p:spPr>
          <a:xfrm>
            <a:off x="7032145" y="9699486"/>
            <a:ext cx="455700" cy="818700"/>
          </a:xfrm>
          <a:prstGeom prst="rect">
            <a:avLst/>
          </a:prstGeom>
        </p:spPr>
        <p:txBody>
          <a:bodyPr anchorCtr="0" anchor="ctr" bIns="75550" lIns="75550" spcFirstLastPara="1" rIns="75550" wrap="square" tIns="755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3" name="Shape 73"/>
        <p:cNvGrpSpPr/>
        <p:nvPr/>
      </p:nvGrpSpPr>
      <p:grpSpPr>
        <a:xfrm>
          <a:off x="0" y="0"/>
          <a:ext cx="0" cy="0"/>
          <a:chOff x="0" y="0"/>
          <a:chExt cx="0" cy="0"/>
        </a:xfrm>
      </p:grpSpPr>
      <p:sp>
        <p:nvSpPr>
          <p:cNvPr id="74" name="Google Shape;74;p19"/>
          <p:cNvSpPr txBox="1"/>
          <p:nvPr>
            <p:ph type="title"/>
          </p:nvPr>
        </p:nvSpPr>
        <p:spPr>
          <a:xfrm>
            <a:off x="258711" y="925652"/>
            <a:ext cx="7071900" cy="1191000"/>
          </a:xfrm>
          <a:prstGeom prst="rect">
            <a:avLst/>
          </a:prstGeom>
        </p:spPr>
        <p:txBody>
          <a:bodyPr anchorCtr="0" anchor="t" bIns="75550" lIns="75550" spcFirstLastPara="1" rIns="75550" wrap="square" tIns="75550">
            <a:noAutofit/>
          </a:bodyPr>
          <a:lstStyle>
            <a:lvl1pPr lvl="0" rtl="0">
              <a:spcBef>
                <a:spcPts val="0"/>
              </a:spcBef>
              <a:spcAft>
                <a:spcPts val="0"/>
              </a:spcAft>
              <a:buSzPts val="2300"/>
              <a:buNone/>
              <a:defRPr/>
            </a:lvl1pPr>
            <a:lvl2pPr lvl="1" rtl="0">
              <a:spcBef>
                <a:spcPts val="0"/>
              </a:spcBef>
              <a:spcAft>
                <a:spcPts val="0"/>
              </a:spcAft>
              <a:buSzPts val="2300"/>
              <a:buNone/>
              <a:defRPr/>
            </a:lvl2pPr>
            <a:lvl3pPr lvl="2" rtl="0">
              <a:spcBef>
                <a:spcPts val="0"/>
              </a:spcBef>
              <a:spcAft>
                <a:spcPts val="0"/>
              </a:spcAft>
              <a:buSzPts val="2300"/>
              <a:buNone/>
              <a:defRPr/>
            </a:lvl3pPr>
            <a:lvl4pPr lvl="3" rtl="0">
              <a:spcBef>
                <a:spcPts val="0"/>
              </a:spcBef>
              <a:spcAft>
                <a:spcPts val="0"/>
              </a:spcAft>
              <a:buSzPts val="2300"/>
              <a:buNone/>
              <a:defRPr/>
            </a:lvl4pPr>
            <a:lvl5pPr lvl="4" rtl="0">
              <a:spcBef>
                <a:spcPts val="0"/>
              </a:spcBef>
              <a:spcAft>
                <a:spcPts val="0"/>
              </a:spcAft>
              <a:buSzPts val="2300"/>
              <a:buNone/>
              <a:defRPr/>
            </a:lvl5pPr>
            <a:lvl6pPr lvl="5" rtl="0">
              <a:spcBef>
                <a:spcPts val="0"/>
              </a:spcBef>
              <a:spcAft>
                <a:spcPts val="0"/>
              </a:spcAft>
              <a:buSzPts val="2300"/>
              <a:buNone/>
              <a:defRPr/>
            </a:lvl6pPr>
            <a:lvl7pPr lvl="6" rtl="0">
              <a:spcBef>
                <a:spcPts val="0"/>
              </a:spcBef>
              <a:spcAft>
                <a:spcPts val="0"/>
              </a:spcAft>
              <a:buSzPts val="2300"/>
              <a:buNone/>
              <a:defRPr/>
            </a:lvl7pPr>
            <a:lvl8pPr lvl="7" rtl="0">
              <a:spcBef>
                <a:spcPts val="0"/>
              </a:spcBef>
              <a:spcAft>
                <a:spcPts val="0"/>
              </a:spcAft>
              <a:buSzPts val="2300"/>
              <a:buNone/>
              <a:defRPr/>
            </a:lvl8pPr>
            <a:lvl9pPr lvl="8" rtl="0">
              <a:spcBef>
                <a:spcPts val="0"/>
              </a:spcBef>
              <a:spcAft>
                <a:spcPts val="0"/>
              </a:spcAft>
              <a:buSzPts val="2300"/>
              <a:buNone/>
              <a:defRPr/>
            </a:lvl9pPr>
          </a:lstStyle>
          <a:p/>
        </p:txBody>
      </p:sp>
      <p:sp>
        <p:nvSpPr>
          <p:cNvPr id="75" name="Google Shape;75;p19"/>
          <p:cNvSpPr txBox="1"/>
          <p:nvPr>
            <p:ph idx="1" type="body"/>
          </p:nvPr>
        </p:nvSpPr>
        <p:spPr>
          <a:xfrm>
            <a:off x="258711" y="2397147"/>
            <a:ext cx="3320100" cy="7106100"/>
          </a:xfrm>
          <a:prstGeom prst="rect">
            <a:avLst/>
          </a:prstGeom>
        </p:spPr>
        <p:txBody>
          <a:bodyPr anchorCtr="0" anchor="t" bIns="75550" lIns="75550" spcFirstLastPara="1" rIns="75550" wrap="square" tIns="75550">
            <a:noAutofit/>
          </a:bodyPr>
          <a:lstStyle>
            <a:lvl1pPr indent="-304800" lvl="0" marL="457200" rtl="0">
              <a:spcBef>
                <a:spcPts val="0"/>
              </a:spcBef>
              <a:spcAft>
                <a:spcPts val="0"/>
              </a:spcAft>
              <a:buSzPts val="1200"/>
              <a:buChar char="●"/>
              <a:defRPr sz="1200"/>
            </a:lvl1pPr>
            <a:lvl2pPr indent="-285750" lvl="1" marL="914400" rtl="0">
              <a:spcBef>
                <a:spcPts val="1400"/>
              </a:spcBef>
              <a:spcAft>
                <a:spcPts val="0"/>
              </a:spcAft>
              <a:buSzPts val="900"/>
              <a:buChar char="○"/>
              <a:defRPr sz="900"/>
            </a:lvl2pPr>
            <a:lvl3pPr indent="-285750" lvl="2" marL="1371600" rtl="0">
              <a:spcBef>
                <a:spcPts val="1400"/>
              </a:spcBef>
              <a:spcAft>
                <a:spcPts val="0"/>
              </a:spcAft>
              <a:buSzPts val="900"/>
              <a:buChar char="■"/>
              <a:defRPr sz="900"/>
            </a:lvl3pPr>
            <a:lvl4pPr indent="-285750" lvl="3" marL="1828800" rtl="0">
              <a:spcBef>
                <a:spcPts val="1400"/>
              </a:spcBef>
              <a:spcAft>
                <a:spcPts val="0"/>
              </a:spcAft>
              <a:buSzPts val="900"/>
              <a:buChar char="●"/>
              <a:defRPr sz="900"/>
            </a:lvl4pPr>
            <a:lvl5pPr indent="-285750" lvl="4" marL="2286000" rtl="0">
              <a:spcBef>
                <a:spcPts val="1400"/>
              </a:spcBef>
              <a:spcAft>
                <a:spcPts val="0"/>
              </a:spcAft>
              <a:buSzPts val="900"/>
              <a:buChar char="○"/>
              <a:defRPr sz="900"/>
            </a:lvl5pPr>
            <a:lvl6pPr indent="-285750" lvl="5" marL="2743200" rtl="0">
              <a:spcBef>
                <a:spcPts val="1400"/>
              </a:spcBef>
              <a:spcAft>
                <a:spcPts val="0"/>
              </a:spcAft>
              <a:buSzPts val="900"/>
              <a:buChar char="■"/>
              <a:defRPr sz="900"/>
            </a:lvl6pPr>
            <a:lvl7pPr indent="-285750" lvl="6" marL="3200400" rtl="0">
              <a:spcBef>
                <a:spcPts val="1400"/>
              </a:spcBef>
              <a:spcAft>
                <a:spcPts val="0"/>
              </a:spcAft>
              <a:buSzPts val="900"/>
              <a:buChar char="●"/>
              <a:defRPr sz="900"/>
            </a:lvl7pPr>
            <a:lvl8pPr indent="-285750" lvl="7" marL="3657600" rtl="0">
              <a:spcBef>
                <a:spcPts val="1400"/>
              </a:spcBef>
              <a:spcAft>
                <a:spcPts val="0"/>
              </a:spcAft>
              <a:buSzPts val="900"/>
              <a:buChar char="○"/>
              <a:defRPr sz="900"/>
            </a:lvl8pPr>
            <a:lvl9pPr indent="-285750" lvl="8" marL="4114800" rtl="0">
              <a:spcBef>
                <a:spcPts val="1400"/>
              </a:spcBef>
              <a:spcAft>
                <a:spcPts val="1400"/>
              </a:spcAft>
              <a:buSzPts val="900"/>
              <a:buChar char="■"/>
              <a:defRPr sz="900"/>
            </a:lvl9pPr>
          </a:lstStyle>
          <a:p/>
        </p:txBody>
      </p:sp>
      <p:sp>
        <p:nvSpPr>
          <p:cNvPr id="76" name="Google Shape;76;p19"/>
          <p:cNvSpPr txBox="1"/>
          <p:nvPr>
            <p:ph idx="2" type="body"/>
          </p:nvPr>
        </p:nvSpPr>
        <p:spPr>
          <a:xfrm>
            <a:off x="4010895" y="2397147"/>
            <a:ext cx="3320100" cy="7106100"/>
          </a:xfrm>
          <a:prstGeom prst="rect">
            <a:avLst/>
          </a:prstGeom>
        </p:spPr>
        <p:txBody>
          <a:bodyPr anchorCtr="0" anchor="t" bIns="75550" lIns="75550" spcFirstLastPara="1" rIns="75550" wrap="square" tIns="75550">
            <a:noAutofit/>
          </a:bodyPr>
          <a:lstStyle>
            <a:lvl1pPr indent="-304800" lvl="0" marL="457200" rtl="0">
              <a:spcBef>
                <a:spcPts val="0"/>
              </a:spcBef>
              <a:spcAft>
                <a:spcPts val="0"/>
              </a:spcAft>
              <a:buSzPts val="1200"/>
              <a:buChar char="●"/>
              <a:defRPr sz="1200"/>
            </a:lvl1pPr>
            <a:lvl2pPr indent="-285750" lvl="1" marL="914400" rtl="0">
              <a:spcBef>
                <a:spcPts val="1400"/>
              </a:spcBef>
              <a:spcAft>
                <a:spcPts val="0"/>
              </a:spcAft>
              <a:buSzPts val="900"/>
              <a:buChar char="○"/>
              <a:defRPr sz="900"/>
            </a:lvl2pPr>
            <a:lvl3pPr indent="-285750" lvl="2" marL="1371600" rtl="0">
              <a:spcBef>
                <a:spcPts val="1400"/>
              </a:spcBef>
              <a:spcAft>
                <a:spcPts val="0"/>
              </a:spcAft>
              <a:buSzPts val="900"/>
              <a:buChar char="■"/>
              <a:defRPr sz="900"/>
            </a:lvl3pPr>
            <a:lvl4pPr indent="-285750" lvl="3" marL="1828800" rtl="0">
              <a:spcBef>
                <a:spcPts val="1400"/>
              </a:spcBef>
              <a:spcAft>
                <a:spcPts val="0"/>
              </a:spcAft>
              <a:buSzPts val="900"/>
              <a:buChar char="●"/>
              <a:defRPr sz="900"/>
            </a:lvl4pPr>
            <a:lvl5pPr indent="-285750" lvl="4" marL="2286000" rtl="0">
              <a:spcBef>
                <a:spcPts val="1400"/>
              </a:spcBef>
              <a:spcAft>
                <a:spcPts val="0"/>
              </a:spcAft>
              <a:buSzPts val="900"/>
              <a:buChar char="○"/>
              <a:defRPr sz="900"/>
            </a:lvl5pPr>
            <a:lvl6pPr indent="-285750" lvl="5" marL="2743200" rtl="0">
              <a:spcBef>
                <a:spcPts val="1400"/>
              </a:spcBef>
              <a:spcAft>
                <a:spcPts val="0"/>
              </a:spcAft>
              <a:buSzPts val="900"/>
              <a:buChar char="■"/>
              <a:defRPr sz="900"/>
            </a:lvl6pPr>
            <a:lvl7pPr indent="-285750" lvl="6" marL="3200400" rtl="0">
              <a:spcBef>
                <a:spcPts val="1400"/>
              </a:spcBef>
              <a:spcAft>
                <a:spcPts val="0"/>
              </a:spcAft>
              <a:buSzPts val="900"/>
              <a:buChar char="●"/>
              <a:defRPr sz="900"/>
            </a:lvl7pPr>
            <a:lvl8pPr indent="-285750" lvl="7" marL="3657600" rtl="0">
              <a:spcBef>
                <a:spcPts val="1400"/>
              </a:spcBef>
              <a:spcAft>
                <a:spcPts val="0"/>
              </a:spcAft>
              <a:buSzPts val="900"/>
              <a:buChar char="○"/>
              <a:defRPr sz="900"/>
            </a:lvl8pPr>
            <a:lvl9pPr indent="-285750" lvl="8" marL="4114800" rtl="0">
              <a:spcBef>
                <a:spcPts val="1400"/>
              </a:spcBef>
              <a:spcAft>
                <a:spcPts val="1400"/>
              </a:spcAft>
              <a:buSzPts val="900"/>
              <a:buChar char="■"/>
              <a:defRPr sz="900"/>
            </a:lvl9pPr>
          </a:lstStyle>
          <a:p/>
        </p:txBody>
      </p:sp>
      <p:sp>
        <p:nvSpPr>
          <p:cNvPr id="77" name="Google Shape;77;p19"/>
          <p:cNvSpPr txBox="1"/>
          <p:nvPr>
            <p:ph idx="12" type="sldNum"/>
          </p:nvPr>
        </p:nvSpPr>
        <p:spPr>
          <a:xfrm>
            <a:off x="7032145" y="9699486"/>
            <a:ext cx="455700" cy="818700"/>
          </a:xfrm>
          <a:prstGeom prst="rect">
            <a:avLst/>
          </a:prstGeom>
        </p:spPr>
        <p:txBody>
          <a:bodyPr anchorCtr="0" anchor="ctr" bIns="75550" lIns="75550" spcFirstLastPara="1" rIns="75550" wrap="square" tIns="755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8" name="Shape 78"/>
        <p:cNvGrpSpPr/>
        <p:nvPr/>
      </p:nvGrpSpPr>
      <p:grpSpPr>
        <a:xfrm>
          <a:off x="0" y="0"/>
          <a:ext cx="0" cy="0"/>
          <a:chOff x="0" y="0"/>
          <a:chExt cx="0" cy="0"/>
        </a:xfrm>
      </p:grpSpPr>
      <p:sp>
        <p:nvSpPr>
          <p:cNvPr id="79" name="Google Shape;79;p20"/>
          <p:cNvSpPr txBox="1"/>
          <p:nvPr>
            <p:ph type="title"/>
          </p:nvPr>
        </p:nvSpPr>
        <p:spPr>
          <a:xfrm>
            <a:off x="258711" y="925652"/>
            <a:ext cx="7071900" cy="1191000"/>
          </a:xfrm>
          <a:prstGeom prst="rect">
            <a:avLst/>
          </a:prstGeom>
        </p:spPr>
        <p:txBody>
          <a:bodyPr anchorCtr="0" anchor="t" bIns="75550" lIns="75550" spcFirstLastPara="1" rIns="75550" wrap="square" tIns="75550">
            <a:noAutofit/>
          </a:bodyPr>
          <a:lstStyle>
            <a:lvl1pPr lvl="0" rtl="0">
              <a:spcBef>
                <a:spcPts val="0"/>
              </a:spcBef>
              <a:spcAft>
                <a:spcPts val="0"/>
              </a:spcAft>
              <a:buSzPts val="2300"/>
              <a:buNone/>
              <a:defRPr/>
            </a:lvl1pPr>
            <a:lvl2pPr lvl="1" rtl="0">
              <a:spcBef>
                <a:spcPts val="0"/>
              </a:spcBef>
              <a:spcAft>
                <a:spcPts val="0"/>
              </a:spcAft>
              <a:buSzPts val="2300"/>
              <a:buNone/>
              <a:defRPr/>
            </a:lvl2pPr>
            <a:lvl3pPr lvl="2" rtl="0">
              <a:spcBef>
                <a:spcPts val="0"/>
              </a:spcBef>
              <a:spcAft>
                <a:spcPts val="0"/>
              </a:spcAft>
              <a:buSzPts val="2300"/>
              <a:buNone/>
              <a:defRPr/>
            </a:lvl3pPr>
            <a:lvl4pPr lvl="3" rtl="0">
              <a:spcBef>
                <a:spcPts val="0"/>
              </a:spcBef>
              <a:spcAft>
                <a:spcPts val="0"/>
              </a:spcAft>
              <a:buSzPts val="2300"/>
              <a:buNone/>
              <a:defRPr/>
            </a:lvl4pPr>
            <a:lvl5pPr lvl="4" rtl="0">
              <a:spcBef>
                <a:spcPts val="0"/>
              </a:spcBef>
              <a:spcAft>
                <a:spcPts val="0"/>
              </a:spcAft>
              <a:buSzPts val="2300"/>
              <a:buNone/>
              <a:defRPr/>
            </a:lvl5pPr>
            <a:lvl6pPr lvl="5" rtl="0">
              <a:spcBef>
                <a:spcPts val="0"/>
              </a:spcBef>
              <a:spcAft>
                <a:spcPts val="0"/>
              </a:spcAft>
              <a:buSzPts val="2300"/>
              <a:buNone/>
              <a:defRPr/>
            </a:lvl6pPr>
            <a:lvl7pPr lvl="6" rtl="0">
              <a:spcBef>
                <a:spcPts val="0"/>
              </a:spcBef>
              <a:spcAft>
                <a:spcPts val="0"/>
              </a:spcAft>
              <a:buSzPts val="2300"/>
              <a:buNone/>
              <a:defRPr/>
            </a:lvl7pPr>
            <a:lvl8pPr lvl="7" rtl="0">
              <a:spcBef>
                <a:spcPts val="0"/>
              </a:spcBef>
              <a:spcAft>
                <a:spcPts val="0"/>
              </a:spcAft>
              <a:buSzPts val="2300"/>
              <a:buNone/>
              <a:defRPr/>
            </a:lvl8pPr>
            <a:lvl9pPr lvl="8" rtl="0">
              <a:spcBef>
                <a:spcPts val="0"/>
              </a:spcBef>
              <a:spcAft>
                <a:spcPts val="0"/>
              </a:spcAft>
              <a:buSzPts val="2300"/>
              <a:buNone/>
              <a:defRPr/>
            </a:lvl9pPr>
          </a:lstStyle>
          <a:p/>
        </p:txBody>
      </p:sp>
      <p:sp>
        <p:nvSpPr>
          <p:cNvPr id="80" name="Google Shape;80;p20"/>
          <p:cNvSpPr txBox="1"/>
          <p:nvPr>
            <p:ph idx="12" type="sldNum"/>
          </p:nvPr>
        </p:nvSpPr>
        <p:spPr>
          <a:xfrm>
            <a:off x="7032145" y="9699486"/>
            <a:ext cx="455700" cy="818700"/>
          </a:xfrm>
          <a:prstGeom prst="rect">
            <a:avLst/>
          </a:prstGeom>
        </p:spPr>
        <p:txBody>
          <a:bodyPr anchorCtr="0" anchor="ctr" bIns="75550" lIns="75550" spcFirstLastPara="1" rIns="75550" wrap="square" tIns="755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1" name="Shape 81"/>
        <p:cNvGrpSpPr/>
        <p:nvPr/>
      </p:nvGrpSpPr>
      <p:grpSpPr>
        <a:xfrm>
          <a:off x="0" y="0"/>
          <a:ext cx="0" cy="0"/>
          <a:chOff x="0" y="0"/>
          <a:chExt cx="0" cy="0"/>
        </a:xfrm>
      </p:grpSpPr>
      <p:sp>
        <p:nvSpPr>
          <p:cNvPr id="82" name="Google Shape;82;p21"/>
          <p:cNvSpPr txBox="1"/>
          <p:nvPr>
            <p:ph type="title"/>
          </p:nvPr>
        </p:nvSpPr>
        <p:spPr>
          <a:xfrm>
            <a:off x="258711" y="1155647"/>
            <a:ext cx="2330700" cy="1572000"/>
          </a:xfrm>
          <a:prstGeom prst="rect">
            <a:avLst/>
          </a:prstGeom>
        </p:spPr>
        <p:txBody>
          <a:bodyPr anchorCtr="0" anchor="b" bIns="75550" lIns="75550" spcFirstLastPara="1" rIns="75550" wrap="square" tIns="7555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83" name="Google Shape;83;p21"/>
          <p:cNvSpPr txBox="1"/>
          <p:nvPr>
            <p:ph idx="1" type="body"/>
          </p:nvPr>
        </p:nvSpPr>
        <p:spPr>
          <a:xfrm>
            <a:off x="258711" y="2890367"/>
            <a:ext cx="2330700" cy="6613500"/>
          </a:xfrm>
          <a:prstGeom prst="rect">
            <a:avLst/>
          </a:prstGeom>
        </p:spPr>
        <p:txBody>
          <a:bodyPr anchorCtr="0" anchor="t" bIns="75550" lIns="75550" spcFirstLastPara="1" rIns="75550" wrap="square" tIns="75550">
            <a:noAutofit/>
          </a:bodyPr>
          <a:lstStyle>
            <a:lvl1pPr indent="-285750" lvl="0" marL="457200" rtl="0">
              <a:spcBef>
                <a:spcPts val="0"/>
              </a:spcBef>
              <a:spcAft>
                <a:spcPts val="0"/>
              </a:spcAft>
              <a:buSzPts val="900"/>
              <a:buChar char="●"/>
              <a:defRPr sz="900"/>
            </a:lvl1pPr>
            <a:lvl2pPr indent="-285750" lvl="1" marL="914400" rtl="0">
              <a:spcBef>
                <a:spcPts val="1400"/>
              </a:spcBef>
              <a:spcAft>
                <a:spcPts val="0"/>
              </a:spcAft>
              <a:buSzPts val="900"/>
              <a:buChar char="○"/>
              <a:defRPr sz="900"/>
            </a:lvl2pPr>
            <a:lvl3pPr indent="-285750" lvl="2" marL="1371600" rtl="0">
              <a:spcBef>
                <a:spcPts val="1400"/>
              </a:spcBef>
              <a:spcAft>
                <a:spcPts val="0"/>
              </a:spcAft>
              <a:buSzPts val="900"/>
              <a:buChar char="■"/>
              <a:defRPr sz="900"/>
            </a:lvl3pPr>
            <a:lvl4pPr indent="-285750" lvl="3" marL="1828800" rtl="0">
              <a:spcBef>
                <a:spcPts val="1400"/>
              </a:spcBef>
              <a:spcAft>
                <a:spcPts val="0"/>
              </a:spcAft>
              <a:buSzPts val="900"/>
              <a:buChar char="●"/>
              <a:defRPr sz="900"/>
            </a:lvl4pPr>
            <a:lvl5pPr indent="-285750" lvl="4" marL="2286000" rtl="0">
              <a:spcBef>
                <a:spcPts val="1400"/>
              </a:spcBef>
              <a:spcAft>
                <a:spcPts val="0"/>
              </a:spcAft>
              <a:buSzPts val="900"/>
              <a:buChar char="○"/>
              <a:defRPr sz="900"/>
            </a:lvl5pPr>
            <a:lvl6pPr indent="-285750" lvl="5" marL="2743200" rtl="0">
              <a:spcBef>
                <a:spcPts val="1400"/>
              </a:spcBef>
              <a:spcAft>
                <a:spcPts val="0"/>
              </a:spcAft>
              <a:buSzPts val="900"/>
              <a:buChar char="■"/>
              <a:defRPr sz="900"/>
            </a:lvl6pPr>
            <a:lvl7pPr indent="-285750" lvl="6" marL="3200400" rtl="0">
              <a:spcBef>
                <a:spcPts val="1400"/>
              </a:spcBef>
              <a:spcAft>
                <a:spcPts val="0"/>
              </a:spcAft>
              <a:buSzPts val="900"/>
              <a:buChar char="●"/>
              <a:defRPr sz="900"/>
            </a:lvl7pPr>
            <a:lvl8pPr indent="-285750" lvl="7" marL="3657600" rtl="0">
              <a:spcBef>
                <a:spcPts val="1400"/>
              </a:spcBef>
              <a:spcAft>
                <a:spcPts val="0"/>
              </a:spcAft>
              <a:buSzPts val="900"/>
              <a:buChar char="○"/>
              <a:defRPr sz="900"/>
            </a:lvl8pPr>
            <a:lvl9pPr indent="-285750" lvl="8" marL="4114800" rtl="0">
              <a:spcBef>
                <a:spcPts val="1400"/>
              </a:spcBef>
              <a:spcAft>
                <a:spcPts val="1400"/>
              </a:spcAft>
              <a:buSzPts val="900"/>
              <a:buChar char="■"/>
              <a:defRPr sz="900"/>
            </a:lvl9pPr>
          </a:lstStyle>
          <a:p/>
        </p:txBody>
      </p:sp>
      <p:sp>
        <p:nvSpPr>
          <p:cNvPr id="84" name="Google Shape;84;p21"/>
          <p:cNvSpPr txBox="1"/>
          <p:nvPr>
            <p:ph idx="12" type="sldNum"/>
          </p:nvPr>
        </p:nvSpPr>
        <p:spPr>
          <a:xfrm>
            <a:off x="7032145" y="9699486"/>
            <a:ext cx="455700" cy="818700"/>
          </a:xfrm>
          <a:prstGeom prst="rect">
            <a:avLst/>
          </a:prstGeom>
        </p:spPr>
        <p:txBody>
          <a:bodyPr anchorCtr="0" anchor="ctr" bIns="75550" lIns="75550" spcFirstLastPara="1" rIns="75550" wrap="square" tIns="755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5" name="Shape 85"/>
        <p:cNvGrpSpPr/>
        <p:nvPr/>
      </p:nvGrpSpPr>
      <p:grpSpPr>
        <a:xfrm>
          <a:off x="0" y="0"/>
          <a:ext cx="0" cy="0"/>
          <a:chOff x="0" y="0"/>
          <a:chExt cx="0" cy="0"/>
        </a:xfrm>
      </p:grpSpPr>
      <p:sp>
        <p:nvSpPr>
          <p:cNvPr id="86" name="Google Shape;86;p22"/>
          <p:cNvSpPr txBox="1"/>
          <p:nvPr>
            <p:ph type="title"/>
          </p:nvPr>
        </p:nvSpPr>
        <p:spPr>
          <a:xfrm>
            <a:off x="406908" y="936312"/>
            <a:ext cx="5285400" cy="8509200"/>
          </a:xfrm>
          <a:prstGeom prst="rect">
            <a:avLst/>
          </a:prstGeom>
        </p:spPr>
        <p:txBody>
          <a:bodyPr anchorCtr="0" anchor="ctr" bIns="75550" lIns="75550" spcFirstLastPara="1" rIns="75550" wrap="square" tIns="75550">
            <a:noAutofit/>
          </a:bodyPr>
          <a:lstStyle>
            <a:lvl1pPr lvl="0" rtl="0">
              <a:spcBef>
                <a:spcPts val="0"/>
              </a:spcBef>
              <a:spcAft>
                <a:spcPts val="0"/>
              </a:spcAft>
              <a:buSzPts val="3900"/>
              <a:buNone/>
              <a:defRPr sz="39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p:txBody>
      </p:sp>
      <p:sp>
        <p:nvSpPr>
          <p:cNvPr id="87" name="Google Shape;87;p22"/>
          <p:cNvSpPr txBox="1"/>
          <p:nvPr>
            <p:ph idx="12" type="sldNum"/>
          </p:nvPr>
        </p:nvSpPr>
        <p:spPr>
          <a:xfrm>
            <a:off x="7032145" y="9699486"/>
            <a:ext cx="455700" cy="818700"/>
          </a:xfrm>
          <a:prstGeom prst="rect">
            <a:avLst/>
          </a:prstGeom>
        </p:spPr>
        <p:txBody>
          <a:bodyPr anchorCtr="0" anchor="ctr" bIns="75550" lIns="75550" spcFirstLastPara="1" rIns="75550" wrap="square" tIns="755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8" name="Shape 88"/>
        <p:cNvGrpSpPr/>
        <p:nvPr/>
      </p:nvGrpSpPr>
      <p:grpSpPr>
        <a:xfrm>
          <a:off x="0" y="0"/>
          <a:ext cx="0" cy="0"/>
          <a:chOff x="0" y="0"/>
          <a:chExt cx="0" cy="0"/>
        </a:xfrm>
      </p:grpSpPr>
      <p:sp>
        <p:nvSpPr>
          <p:cNvPr id="89" name="Google Shape;89;p23"/>
          <p:cNvSpPr/>
          <p:nvPr/>
        </p:nvSpPr>
        <p:spPr>
          <a:xfrm>
            <a:off x="3794763" y="-260"/>
            <a:ext cx="3794700" cy="10698600"/>
          </a:xfrm>
          <a:prstGeom prst="rect">
            <a:avLst/>
          </a:prstGeom>
          <a:solidFill>
            <a:schemeClr val="lt2"/>
          </a:solidFill>
          <a:ln>
            <a:noFill/>
          </a:ln>
        </p:spPr>
        <p:txBody>
          <a:bodyPr anchorCtr="0" anchor="ctr" bIns="75550" lIns="75550" spcFirstLastPara="1" rIns="75550" wrap="square" tIns="75550">
            <a:noAutofit/>
          </a:bodyPr>
          <a:lstStyle/>
          <a:p>
            <a:pPr indent="0" lvl="0" marL="0" rtl="0" algn="l">
              <a:spcBef>
                <a:spcPts val="0"/>
              </a:spcBef>
              <a:spcAft>
                <a:spcPts val="0"/>
              </a:spcAft>
              <a:buNone/>
            </a:pPr>
            <a:r>
              <a:t/>
            </a:r>
            <a:endParaRPr/>
          </a:p>
        </p:txBody>
      </p:sp>
      <p:sp>
        <p:nvSpPr>
          <p:cNvPr id="90" name="Google Shape;90;p23"/>
          <p:cNvSpPr txBox="1"/>
          <p:nvPr>
            <p:ph type="title"/>
          </p:nvPr>
        </p:nvSpPr>
        <p:spPr>
          <a:xfrm>
            <a:off x="220365" y="2565003"/>
            <a:ext cx="3357600" cy="3082800"/>
          </a:xfrm>
          <a:prstGeom prst="rect">
            <a:avLst/>
          </a:prstGeom>
        </p:spPr>
        <p:txBody>
          <a:bodyPr anchorCtr="0" anchor="b" bIns="75550" lIns="75550" spcFirstLastPara="1" rIns="75550" wrap="square" tIns="75550">
            <a:noAutofit/>
          </a:bodyPr>
          <a:lstStyle>
            <a:lvl1pPr lvl="0" rtl="0" algn="ctr">
              <a:spcBef>
                <a:spcPts val="0"/>
              </a:spcBef>
              <a:spcAft>
                <a:spcPts val="0"/>
              </a:spcAft>
              <a:buSzPts val="3500"/>
              <a:buNone/>
              <a:defRPr sz="3500"/>
            </a:lvl1pPr>
            <a:lvl2pPr lvl="1" rtl="0" algn="ctr">
              <a:spcBef>
                <a:spcPts val="0"/>
              </a:spcBef>
              <a:spcAft>
                <a:spcPts val="0"/>
              </a:spcAft>
              <a:buSzPts val="3500"/>
              <a:buNone/>
              <a:defRPr sz="3500"/>
            </a:lvl2pPr>
            <a:lvl3pPr lvl="2" rtl="0" algn="ctr">
              <a:spcBef>
                <a:spcPts val="0"/>
              </a:spcBef>
              <a:spcAft>
                <a:spcPts val="0"/>
              </a:spcAft>
              <a:buSzPts val="3500"/>
              <a:buNone/>
              <a:defRPr sz="3500"/>
            </a:lvl3pPr>
            <a:lvl4pPr lvl="3" rtl="0" algn="ctr">
              <a:spcBef>
                <a:spcPts val="0"/>
              </a:spcBef>
              <a:spcAft>
                <a:spcPts val="0"/>
              </a:spcAft>
              <a:buSzPts val="3500"/>
              <a:buNone/>
              <a:defRPr sz="3500"/>
            </a:lvl4pPr>
            <a:lvl5pPr lvl="4" rtl="0" algn="ctr">
              <a:spcBef>
                <a:spcPts val="0"/>
              </a:spcBef>
              <a:spcAft>
                <a:spcPts val="0"/>
              </a:spcAft>
              <a:buSzPts val="3500"/>
              <a:buNone/>
              <a:defRPr sz="3500"/>
            </a:lvl5pPr>
            <a:lvl6pPr lvl="5" rtl="0" algn="ctr">
              <a:spcBef>
                <a:spcPts val="0"/>
              </a:spcBef>
              <a:spcAft>
                <a:spcPts val="0"/>
              </a:spcAft>
              <a:buSzPts val="3500"/>
              <a:buNone/>
              <a:defRPr sz="3500"/>
            </a:lvl6pPr>
            <a:lvl7pPr lvl="6" rtl="0" algn="ctr">
              <a:spcBef>
                <a:spcPts val="0"/>
              </a:spcBef>
              <a:spcAft>
                <a:spcPts val="0"/>
              </a:spcAft>
              <a:buSzPts val="3500"/>
              <a:buNone/>
              <a:defRPr sz="3500"/>
            </a:lvl7pPr>
            <a:lvl8pPr lvl="7" rtl="0" algn="ctr">
              <a:spcBef>
                <a:spcPts val="0"/>
              </a:spcBef>
              <a:spcAft>
                <a:spcPts val="0"/>
              </a:spcAft>
              <a:buSzPts val="3500"/>
              <a:buNone/>
              <a:defRPr sz="3500"/>
            </a:lvl8pPr>
            <a:lvl9pPr lvl="8" rtl="0" algn="ctr">
              <a:spcBef>
                <a:spcPts val="0"/>
              </a:spcBef>
              <a:spcAft>
                <a:spcPts val="0"/>
              </a:spcAft>
              <a:buSzPts val="3500"/>
              <a:buNone/>
              <a:defRPr sz="3500"/>
            </a:lvl9pPr>
          </a:lstStyle>
          <a:p/>
        </p:txBody>
      </p:sp>
      <p:sp>
        <p:nvSpPr>
          <p:cNvPr id="91" name="Google Shape;91;p23"/>
          <p:cNvSpPr txBox="1"/>
          <p:nvPr>
            <p:ph idx="1" type="subTitle"/>
          </p:nvPr>
        </p:nvSpPr>
        <p:spPr>
          <a:xfrm>
            <a:off x="220365" y="5830393"/>
            <a:ext cx="3357600" cy="2569200"/>
          </a:xfrm>
          <a:prstGeom prst="rect">
            <a:avLst/>
          </a:prstGeom>
        </p:spPr>
        <p:txBody>
          <a:bodyPr anchorCtr="0" anchor="t" bIns="75550" lIns="75550" spcFirstLastPara="1" rIns="75550" wrap="square" tIns="75550">
            <a:noAutofit/>
          </a:bodyPr>
          <a:lstStyle>
            <a:lvl1pPr lvl="0" rtl="0" algn="ctr">
              <a:lnSpc>
                <a:spcPct val="100000"/>
              </a:lnSpc>
              <a:spcBef>
                <a:spcPts val="0"/>
              </a:spcBef>
              <a:spcAft>
                <a:spcPts val="0"/>
              </a:spcAft>
              <a:buSzPts val="1700"/>
              <a:buNone/>
              <a:defRPr sz="1700"/>
            </a:lvl1pPr>
            <a:lvl2pPr lvl="1" rtl="0" algn="ctr">
              <a:lnSpc>
                <a:spcPct val="100000"/>
              </a:lnSpc>
              <a:spcBef>
                <a:spcPts val="0"/>
              </a:spcBef>
              <a:spcAft>
                <a:spcPts val="0"/>
              </a:spcAft>
              <a:buSzPts val="1700"/>
              <a:buNone/>
              <a:defRPr sz="1700"/>
            </a:lvl2pPr>
            <a:lvl3pPr lvl="2" rtl="0" algn="ctr">
              <a:lnSpc>
                <a:spcPct val="100000"/>
              </a:lnSpc>
              <a:spcBef>
                <a:spcPts val="0"/>
              </a:spcBef>
              <a:spcAft>
                <a:spcPts val="0"/>
              </a:spcAft>
              <a:buSzPts val="1700"/>
              <a:buNone/>
              <a:defRPr sz="1700"/>
            </a:lvl3pPr>
            <a:lvl4pPr lvl="3" rtl="0" algn="ctr">
              <a:lnSpc>
                <a:spcPct val="100000"/>
              </a:lnSpc>
              <a:spcBef>
                <a:spcPts val="0"/>
              </a:spcBef>
              <a:spcAft>
                <a:spcPts val="0"/>
              </a:spcAft>
              <a:buSzPts val="1700"/>
              <a:buNone/>
              <a:defRPr sz="1700"/>
            </a:lvl4pPr>
            <a:lvl5pPr lvl="4" rtl="0" algn="ctr">
              <a:lnSpc>
                <a:spcPct val="100000"/>
              </a:lnSpc>
              <a:spcBef>
                <a:spcPts val="0"/>
              </a:spcBef>
              <a:spcAft>
                <a:spcPts val="0"/>
              </a:spcAft>
              <a:buSzPts val="1700"/>
              <a:buNone/>
              <a:defRPr sz="1700"/>
            </a:lvl5pPr>
            <a:lvl6pPr lvl="5" rtl="0" algn="ctr">
              <a:lnSpc>
                <a:spcPct val="100000"/>
              </a:lnSpc>
              <a:spcBef>
                <a:spcPts val="0"/>
              </a:spcBef>
              <a:spcAft>
                <a:spcPts val="0"/>
              </a:spcAft>
              <a:buSzPts val="1700"/>
              <a:buNone/>
              <a:defRPr sz="1700"/>
            </a:lvl6pPr>
            <a:lvl7pPr lvl="6" rtl="0" algn="ctr">
              <a:lnSpc>
                <a:spcPct val="100000"/>
              </a:lnSpc>
              <a:spcBef>
                <a:spcPts val="0"/>
              </a:spcBef>
              <a:spcAft>
                <a:spcPts val="0"/>
              </a:spcAft>
              <a:buSzPts val="1700"/>
              <a:buNone/>
              <a:defRPr sz="1700"/>
            </a:lvl7pPr>
            <a:lvl8pPr lvl="7" rtl="0" algn="ctr">
              <a:lnSpc>
                <a:spcPct val="100000"/>
              </a:lnSpc>
              <a:spcBef>
                <a:spcPts val="0"/>
              </a:spcBef>
              <a:spcAft>
                <a:spcPts val="0"/>
              </a:spcAft>
              <a:buSzPts val="1700"/>
              <a:buNone/>
              <a:defRPr sz="1700"/>
            </a:lvl8pPr>
            <a:lvl9pPr lvl="8" rtl="0" algn="ctr">
              <a:lnSpc>
                <a:spcPct val="100000"/>
              </a:lnSpc>
              <a:spcBef>
                <a:spcPts val="0"/>
              </a:spcBef>
              <a:spcAft>
                <a:spcPts val="0"/>
              </a:spcAft>
              <a:buSzPts val="1700"/>
              <a:buNone/>
              <a:defRPr sz="1700"/>
            </a:lvl9pPr>
          </a:lstStyle>
          <a:p/>
        </p:txBody>
      </p:sp>
      <p:sp>
        <p:nvSpPr>
          <p:cNvPr id="92" name="Google Shape;92;p23"/>
          <p:cNvSpPr txBox="1"/>
          <p:nvPr>
            <p:ph idx="2" type="body"/>
          </p:nvPr>
        </p:nvSpPr>
        <p:spPr>
          <a:xfrm>
            <a:off x="4099788" y="1506075"/>
            <a:ext cx="3184500" cy="7685700"/>
          </a:xfrm>
          <a:prstGeom prst="rect">
            <a:avLst/>
          </a:prstGeom>
        </p:spPr>
        <p:txBody>
          <a:bodyPr anchorCtr="0" anchor="ctr" bIns="75550" lIns="75550" spcFirstLastPara="1" rIns="75550" wrap="square" tIns="75550">
            <a:noAutofit/>
          </a:bodyPr>
          <a:lstStyle>
            <a:lvl1pPr indent="-323850" lvl="0" marL="457200" rtl="0">
              <a:spcBef>
                <a:spcPts val="0"/>
              </a:spcBef>
              <a:spcAft>
                <a:spcPts val="0"/>
              </a:spcAft>
              <a:buSzPts val="1500"/>
              <a:buChar char="●"/>
              <a:defRPr/>
            </a:lvl1pPr>
            <a:lvl2pPr indent="-304800" lvl="1" marL="914400" rtl="0">
              <a:spcBef>
                <a:spcPts val="1400"/>
              </a:spcBef>
              <a:spcAft>
                <a:spcPts val="0"/>
              </a:spcAft>
              <a:buSzPts val="1200"/>
              <a:buChar char="○"/>
              <a:defRPr/>
            </a:lvl2pPr>
            <a:lvl3pPr indent="-304800" lvl="2" marL="1371600" rtl="0">
              <a:spcBef>
                <a:spcPts val="1400"/>
              </a:spcBef>
              <a:spcAft>
                <a:spcPts val="0"/>
              </a:spcAft>
              <a:buSzPts val="1200"/>
              <a:buChar char="■"/>
              <a:defRPr/>
            </a:lvl3pPr>
            <a:lvl4pPr indent="-304800" lvl="3" marL="1828800" rtl="0">
              <a:spcBef>
                <a:spcPts val="1400"/>
              </a:spcBef>
              <a:spcAft>
                <a:spcPts val="0"/>
              </a:spcAft>
              <a:buSzPts val="1200"/>
              <a:buChar char="●"/>
              <a:defRPr/>
            </a:lvl4pPr>
            <a:lvl5pPr indent="-304800" lvl="4" marL="2286000" rtl="0">
              <a:spcBef>
                <a:spcPts val="1400"/>
              </a:spcBef>
              <a:spcAft>
                <a:spcPts val="0"/>
              </a:spcAft>
              <a:buSzPts val="1200"/>
              <a:buChar char="○"/>
              <a:defRPr/>
            </a:lvl5pPr>
            <a:lvl6pPr indent="-304800" lvl="5" marL="2743200" rtl="0">
              <a:spcBef>
                <a:spcPts val="1400"/>
              </a:spcBef>
              <a:spcAft>
                <a:spcPts val="0"/>
              </a:spcAft>
              <a:buSzPts val="1200"/>
              <a:buChar char="■"/>
              <a:defRPr/>
            </a:lvl6pPr>
            <a:lvl7pPr indent="-304800" lvl="6" marL="3200400" rtl="0">
              <a:spcBef>
                <a:spcPts val="1400"/>
              </a:spcBef>
              <a:spcAft>
                <a:spcPts val="0"/>
              </a:spcAft>
              <a:buSzPts val="1200"/>
              <a:buChar char="●"/>
              <a:defRPr/>
            </a:lvl7pPr>
            <a:lvl8pPr indent="-304800" lvl="7" marL="3657600" rtl="0">
              <a:spcBef>
                <a:spcPts val="1400"/>
              </a:spcBef>
              <a:spcAft>
                <a:spcPts val="0"/>
              </a:spcAft>
              <a:buSzPts val="1200"/>
              <a:buChar char="○"/>
              <a:defRPr/>
            </a:lvl8pPr>
            <a:lvl9pPr indent="-304800" lvl="8" marL="4114800" rtl="0">
              <a:spcBef>
                <a:spcPts val="1400"/>
              </a:spcBef>
              <a:spcAft>
                <a:spcPts val="1400"/>
              </a:spcAft>
              <a:buSzPts val="1200"/>
              <a:buChar char="■"/>
              <a:defRPr/>
            </a:lvl9pPr>
          </a:lstStyle>
          <a:p/>
        </p:txBody>
      </p:sp>
      <p:sp>
        <p:nvSpPr>
          <p:cNvPr id="93" name="Google Shape;93;p23"/>
          <p:cNvSpPr txBox="1"/>
          <p:nvPr>
            <p:ph idx="12" type="sldNum"/>
          </p:nvPr>
        </p:nvSpPr>
        <p:spPr>
          <a:xfrm>
            <a:off x="7032145" y="9699486"/>
            <a:ext cx="455700" cy="818700"/>
          </a:xfrm>
          <a:prstGeom prst="rect">
            <a:avLst/>
          </a:prstGeom>
        </p:spPr>
        <p:txBody>
          <a:bodyPr anchorCtr="0" anchor="ctr" bIns="75550" lIns="75550" spcFirstLastPara="1" rIns="75550" wrap="square" tIns="755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4" name="Shape 94"/>
        <p:cNvGrpSpPr/>
        <p:nvPr/>
      </p:nvGrpSpPr>
      <p:grpSpPr>
        <a:xfrm>
          <a:off x="0" y="0"/>
          <a:ext cx="0" cy="0"/>
          <a:chOff x="0" y="0"/>
          <a:chExt cx="0" cy="0"/>
        </a:xfrm>
      </p:grpSpPr>
      <p:sp>
        <p:nvSpPr>
          <p:cNvPr id="95" name="Google Shape;95;p24"/>
          <p:cNvSpPr txBox="1"/>
          <p:nvPr>
            <p:ph idx="1" type="body"/>
          </p:nvPr>
        </p:nvSpPr>
        <p:spPr>
          <a:xfrm>
            <a:off x="258711" y="8799592"/>
            <a:ext cx="4978800" cy="1258500"/>
          </a:xfrm>
          <a:prstGeom prst="rect">
            <a:avLst/>
          </a:prstGeom>
        </p:spPr>
        <p:txBody>
          <a:bodyPr anchorCtr="0" anchor="ctr" bIns="75550" lIns="75550" spcFirstLastPara="1" rIns="75550" wrap="square" tIns="75550">
            <a:noAutofit/>
          </a:bodyPr>
          <a:lstStyle>
            <a:lvl1pPr indent="-228600" lvl="0" marL="457200" rtl="0">
              <a:lnSpc>
                <a:spcPct val="100000"/>
              </a:lnSpc>
              <a:spcBef>
                <a:spcPts val="0"/>
              </a:spcBef>
              <a:spcAft>
                <a:spcPts val="0"/>
              </a:spcAft>
              <a:buSzPts val="1500"/>
              <a:buNone/>
              <a:defRPr/>
            </a:lvl1pPr>
          </a:lstStyle>
          <a:p/>
        </p:txBody>
      </p:sp>
      <p:sp>
        <p:nvSpPr>
          <p:cNvPr id="96" name="Google Shape;96;p24"/>
          <p:cNvSpPr txBox="1"/>
          <p:nvPr>
            <p:ph idx="12" type="sldNum"/>
          </p:nvPr>
        </p:nvSpPr>
        <p:spPr>
          <a:xfrm>
            <a:off x="7032145" y="9699486"/>
            <a:ext cx="455700" cy="818700"/>
          </a:xfrm>
          <a:prstGeom prst="rect">
            <a:avLst/>
          </a:prstGeom>
        </p:spPr>
        <p:txBody>
          <a:bodyPr anchorCtr="0" anchor="ctr" bIns="75550" lIns="75550" spcFirstLastPara="1" rIns="75550" wrap="square" tIns="755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7" name="Shape 97"/>
        <p:cNvGrpSpPr/>
        <p:nvPr/>
      </p:nvGrpSpPr>
      <p:grpSpPr>
        <a:xfrm>
          <a:off x="0" y="0"/>
          <a:ext cx="0" cy="0"/>
          <a:chOff x="0" y="0"/>
          <a:chExt cx="0" cy="0"/>
        </a:xfrm>
      </p:grpSpPr>
      <p:sp>
        <p:nvSpPr>
          <p:cNvPr id="98" name="Google Shape;98;p25"/>
          <p:cNvSpPr txBox="1"/>
          <p:nvPr>
            <p:ph hasCustomPrompt="1" type="title"/>
          </p:nvPr>
        </p:nvSpPr>
        <p:spPr>
          <a:xfrm>
            <a:off x="258711" y="2300739"/>
            <a:ext cx="7071900" cy="4083900"/>
          </a:xfrm>
          <a:prstGeom prst="rect">
            <a:avLst/>
          </a:prstGeom>
        </p:spPr>
        <p:txBody>
          <a:bodyPr anchorCtr="0" anchor="b" bIns="75550" lIns="75550" spcFirstLastPara="1" rIns="75550" wrap="square" tIns="75550">
            <a:noAutofit/>
          </a:bodyPr>
          <a:lstStyle>
            <a:lvl1pPr lvl="0" rtl="0" algn="ctr">
              <a:spcBef>
                <a:spcPts val="0"/>
              </a:spcBef>
              <a:spcAft>
                <a:spcPts val="0"/>
              </a:spcAft>
              <a:buSzPts val="10000"/>
              <a:buNone/>
              <a:defRPr sz="10000"/>
            </a:lvl1pPr>
            <a:lvl2pPr lvl="1" rtl="0" algn="ctr">
              <a:spcBef>
                <a:spcPts val="0"/>
              </a:spcBef>
              <a:spcAft>
                <a:spcPts val="0"/>
              </a:spcAft>
              <a:buSzPts val="10000"/>
              <a:buNone/>
              <a:defRPr sz="10000"/>
            </a:lvl2pPr>
            <a:lvl3pPr lvl="2" rtl="0" algn="ctr">
              <a:spcBef>
                <a:spcPts val="0"/>
              </a:spcBef>
              <a:spcAft>
                <a:spcPts val="0"/>
              </a:spcAft>
              <a:buSzPts val="10000"/>
              <a:buNone/>
              <a:defRPr sz="10000"/>
            </a:lvl3pPr>
            <a:lvl4pPr lvl="3" rtl="0" algn="ctr">
              <a:spcBef>
                <a:spcPts val="0"/>
              </a:spcBef>
              <a:spcAft>
                <a:spcPts val="0"/>
              </a:spcAft>
              <a:buSzPts val="10000"/>
              <a:buNone/>
              <a:defRPr sz="10000"/>
            </a:lvl4pPr>
            <a:lvl5pPr lvl="4" rtl="0" algn="ctr">
              <a:spcBef>
                <a:spcPts val="0"/>
              </a:spcBef>
              <a:spcAft>
                <a:spcPts val="0"/>
              </a:spcAft>
              <a:buSzPts val="10000"/>
              <a:buNone/>
              <a:defRPr sz="10000"/>
            </a:lvl5pPr>
            <a:lvl6pPr lvl="5" rtl="0" algn="ctr">
              <a:spcBef>
                <a:spcPts val="0"/>
              </a:spcBef>
              <a:spcAft>
                <a:spcPts val="0"/>
              </a:spcAft>
              <a:buSzPts val="10000"/>
              <a:buNone/>
              <a:defRPr sz="10000"/>
            </a:lvl6pPr>
            <a:lvl7pPr lvl="6" rtl="0" algn="ctr">
              <a:spcBef>
                <a:spcPts val="0"/>
              </a:spcBef>
              <a:spcAft>
                <a:spcPts val="0"/>
              </a:spcAft>
              <a:buSzPts val="10000"/>
              <a:buNone/>
              <a:defRPr sz="10000"/>
            </a:lvl7pPr>
            <a:lvl8pPr lvl="7" rtl="0" algn="ctr">
              <a:spcBef>
                <a:spcPts val="0"/>
              </a:spcBef>
              <a:spcAft>
                <a:spcPts val="0"/>
              </a:spcAft>
              <a:buSzPts val="10000"/>
              <a:buNone/>
              <a:defRPr sz="10000"/>
            </a:lvl8pPr>
            <a:lvl9pPr lvl="8" rtl="0" algn="ctr">
              <a:spcBef>
                <a:spcPts val="0"/>
              </a:spcBef>
              <a:spcAft>
                <a:spcPts val="0"/>
              </a:spcAft>
              <a:buSzPts val="10000"/>
              <a:buNone/>
              <a:defRPr sz="10000"/>
            </a:lvl9pPr>
          </a:lstStyle>
          <a:p>
            <a:r>
              <a:t>xx%</a:t>
            </a:r>
          </a:p>
        </p:txBody>
      </p:sp>
      <p:sp>
        <p:nvSpPr>
          <p:cNvPr id="99" name="Google Shape;99;p25"/>
          <p:cNvSpPr txBox="1"/>
          <p:nvPr>
            <p:ph idx="1" type="body"/>
          </p:nvPr>
        </p:nvSpPr>
        <p:spPr>
          <a:xfrm>
            <a:off x="258711" y="6556625"/>
            <a:ext cx="7071900" cy="2705700"/>
          </a:xfrm>
          <a:prstGeom prst="rect">
            <a:avLst/>
          </a:prstGeom>
        </p:spPr>
        <p:txBody>
          <a:bodyPr anchorCtr="0" anchor="t" bIns="75550" lIns="75550" spcFirstLastPara="1" rIns="75550" wrap="square" tIns="75550">
            <a:noAutofit/>
          </a:bodyPr>
          <a:lstStyle>
            <a:lvl1pPr indent="-323850" lvl="0" marL="457200" rtl="0" algn="ctr">
              <a:spcBef>
                <a:spcPts val="0"/>
              </a:spcBef>
              <a:spcAft>
                <a:spcPts val="0"/>
              </a:spcAft>
              <a:buSzPts val="1500"/>
              <a:buChar char="●"/>
              <a:defRPr/>
            </a:lvl1pPr>
            <a:lvl2pPr indent="-304800" lvl="1" marL="914400" rtl="0" algn="ctr">
              <a:spcBef>
                <a:spcPts val="1400"/>
              </a:spcBef>
              <a:spcAft>
                <a:spcPts val="0"/>
              </a:spcAft>
              <a:buSzPts val="1200"/>
              <a:buChar char="○"/>
              <a:defRPr/>
            </a:lvl2pPr>
            <a:lvl3pPr indent="-304800" lvl="2" marL="1371600" rtl="0" algn="ctr">
              <a:spcBef>
                <a:spcPts val="1400"/>
              </a:spcBef>
              <a:spcAft>
                <a:spcPts val="0"/>
              </a:spcAft>
              <a:buSzPts val="1200"/>
              <a:buChar char="■"/>
              <a:defRPr/>
            </a:lvl3pPr>
            <a:lvl4pPr indent="-304800" lvl="3" marL="1828800" rtl="0" algn="ctr">
              <a:spcBef>
                <a:spcPts val="1400"/>
              </a:spcBef>
              <a:spcAft>
                <a:spcPts val="0"/>
              </a:spcAft>
              <a:buSzPts val="1200"/>
              <a:buChar char="●"/>
              <a:defRPr/>
            </a:lvl4pPr>
            <a:lvl5pPr indent="-304800" lvl="4" marL="2286000" rtl="0" algn="ctr">
              <a:spcBef>
                <a:spcPts val="1400"/>
              </a:spcBef>
              <a:spcAft>
                <a:spcPts val="0"/>
              </a:spcAft>
              <a:buSzPts val="1200"/>
              <a:buChar char="○"/>
              <a:defRPr/>
            </a:lvl5pPr>
            <a:lvl6pPr indent="-304800" lvl="5" marL="2743200" rtl="0" algn="ctr">
              <a:spcBef>
                <a:spcPts val="1400"/>
              </a:spcBef>
              <a:spcAft>
                <a:spcPts val="0"/>
              </a:spcAft>
              <a:buSzPts val="1200"/>
              <a:buChar char="■"/>
              <a:defRPr/>
            </a:lvl6pPr>
            <a:lvl7pPr indent="-304800" lvl="6" marL="3200400" rtl="0" algn="ctr">
              <a:spcBef>
                <a:spcPts val="1400"/>
              </a:spcBef>
              <a:spcAft>
                <a:spcPts val="0"/>
              </a:spcAft>
              <a:buSzPts val="1200"/>
              <a:buChar char="●"/>
              <a:defRPr/>
            </a:lvl7pPr>
            <a:lvl8pPr indent="-304800" lvl="7" marL="3657600" rtl="0" algn="ctr">
              <a:spcBef>
                <a:spcPts val="1400"/>
              </a:spcBef>
              <a:spcAft>
                <a:spcPts val="0"/>
              </a:spcAft>
              <a:buSzPts val="1200"/>
              <a:buChar char="○"/>
              <a:defRPr/>
            </a:lvl8pPr>
            <a:lvl9pPr indent="-304800" lvl="8" marL="4114800" rtl="0" algn="ctr">
              <a:spcBef>
                <a:spcPts val="1400"/>
              </a:spcBef>
              <a:spcAft>
                <a:spcPts val="1400"/>
              </a:spcAft>
              <a:buSzPts val="1200"/>
              <a:buChar char="■"/>
              <a:defRPr/>
            </a:lvl9pPr>
          </a:lstStyle>
          <a:p/>
        </p:txBody>
      </p:sp>
      <p:sp>
        <p:nvSpPr>
          <p:cNvPr id="100" name="Google Shape;100;p25"/>
          <p:cNvSpPr txBox="1"/>
          <p:nvPr>
            <p:ph idx="12" type="sldNum"/>
          </p:nvPr>
        </p:nvSpPr>
        <p:spPr>
          <a:xfrm>
            <a:off x="7032145" y="9699486"/>
            <a:ext cx="455700" cy="818700"/>
          </a:xfrm>
          <a:prstGeom prst="rect">
            <a:avLst/>
          </a:prstGeom>
        </p:spPr>
        <p:txBody>
          <a:bodyPr anchorCtr="0" anchor="ctr" bIns="75550" lIns="75550" spcFirstLastPara="1" rIns="75550" wrap="square" tIns="755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1" name="Shape 101"/>
        <p:cNvGrpSpPr/>
        <p:nvPr/>
      </p:nvGrpSpPr>
      <p:grpSpPr>
        <a:xfrm>
          <a:off x="0" y="0"/>
          <a:ext cx="0" cy="0"/>
          <a:chOff x="0" y="0"/>
          <a:chExt cx="0" cy="0"/>
        </a:xfrm>
      </p:grpSpPr>
      <p:sp>
        <p:nvSpPr>
          <p:cNvPr id="102" name="Google Shape;102;p26"/>
          <p:cNvSpPr txBox="1"/>
          <p:nvPr>
            <p:ph idx="12" type="sldNum"/>
          </p:nvPr>
        </p:nvSpPr>
        <p:spPr>
          <a:xfrm>
            <a:off x="7032145" y="9699486"/>
            <a:ext cx="455700" cy="818700"/>
          </a:xfrm>
          <a:prstGeom prst="rect">
            <a:avLst/>
          </a:prstGeom>
        </p:spPr>
        <p:txBody>
          <a:bodyPr anchorCtr="0" anchor="ctr" bIns="75550" lIns="75550" spcFirstLastPara="1" rIns="75550" wrap="square" tIns="755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rgbClr val="FFFFFF"/>
        </a:solidFill>
      </p:bgPr>
    </p:bg>
    <p:spTree>
      <p:nvGrpSpPr>
        <p:cNvPr id="103" name="Shape 103"/>
        <p:cNvGrpSpPr/>
        <p:nvPr/>
      </p:nvGrpSpPr>
      <p:grpSpPr>
        <a:xfrm>
          <a:off x="0" y="0"/>
          <a:ext cx="0" cy="0"/>
          <a:chOff x="0" y="0"/>
          <a:chExt cx="0" cy="0"/>
        </a:xfrm>
      </p:grpSpPr>
      <p:sp>
        <p:nvSpPr>
          <p:cNvPr id="104" name="Google Shape;104;p27"/>
          <p:cNvSpPr txBox="1"/>
          <p:nvPr>
            <p:ph idx="12" type="sldNum"/>
          </p:nvPr>
        </p:nvSpPr>
        <p:spPr>
          <a:xfrm>
            <a:off x="7032145" y="9699486"/>
            <a:ext cx="455700" cy="818700"/>
          </a:xfrm>
          <a:prstGeom prst="rect">
            <a:avLst/>
          </a:prstGeom>
        </p:spPr>
        <p:txBody>
          <a:bodyPr anchorCtr="0" anchor="ctr" bIns="75550" lIns="75550" spcFirstLastPara="1" rIns="75550" wrap="square" tIns="755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8711" y="925652"/>
            <a:ext cx="7072200" cy="1191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8711" y="2397147"/>
            <a:ext cx="3319800" cy="71061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010895" y="2397147"/>
            <a:ext cx="3319800" cy="71061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32145" y="9699486"/>
            <a:ext cx="455400" cy="818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8711" y="925652"/>
            <a:ext cx="7072200" cy="1191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32145" y="9699486"/>
            <a:ext cx="455400" cy="818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8711" y="1155647"/>
            <a:ext cx="2330700" cy="15720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8711" y="2890367"/>
            <a:ext cx="2330700" cy="661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32145" y="9699486"/>
            <a:ext cx="455400" cy="818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6908" y="936312"/>
            <a:ext cx="5285400" cy="85089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32145" y="9699486"/>
            <a:ext cx="455400" cy="818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0365" y="2565003"/>
            <a:ext cx="3357600" cy="3083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0365" y="5830393"/>
            <a:ext cx="3357600" cy="2568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99788" y="1506075"/>
            <a:ext cx="3184800" cy="76857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32145" y="9699486"/>
            <a:ext cx="455400" cy="818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8711" y="8799592"/>
            <a:ext cx="4979100" cy="1258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32145" y="9699486"/>
            <a:ext cx="455400" cy="818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theme" Target="../theme/theme2.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8" name="Shape 58"/>
        <p:cNvGrpSpPr/>
        <p:nvPr/>
      </p:nvGrpSpPr>
      <p:grpSpPr>
        <a:xfrm>
          <a:off x="0" y="0"/>
          <a:ext cx="0" cy="0"/>
          <a:chOff x="0" y="0"/>
          <a:chExt cx="0" cy="0"/>
        </a:xfrm>
      </p:grpSpPr>
      <p:sp>
        <p:nvSpPr>
          <p:cNvPr id="59" name="Google Shape;59;p15"/>
          <p:cNvSpPr txBox="1"/>
          <p:nvPr>
            <p:ph type="title"/>
          </p:nvPr>
        </p:nvSpPr>
        <p:spPr>
          <a:xfrm>
            <a:off x="258711" y="925652"/>
            <a:ext cx="7071900" cy="1191000"/>
          </a:xfrm>
          <a:prstGeom prst="rect">
            <a:avLst/>
          </a:prstGeom>
          <a:noFill/>
          <a:ln>
            <a:noFill/>
          </a:ln>
        </p:spPr>
        <p:txBody>
          <a:bodyPr anchorCtr="0" anchor="t" bIns="75550" lIns="75550" spcFirstLastPara="1" rIns="75550" wrap="square" tIns="75550">
            <a:noAutofit/>
          </a:bodyPr>
          <a:lstStyle>
            <a:lvl1pPr lvl="0" rtl="0">
              <a:spcBef>
                <a:spcPts val="0"/>
              </a:spcBef>
              <a:spcAft>
                <a:spcPts val="0"/>
              </a:spcAft>
              <a:buClr>
                <a:schemeClr val="dk1"/>
              </a:buClr>
              <a:buSzPts val="2300"/>
              <a:buNone/>
              <a:defRPr sz="2300">
                <a:solidFill>
                  <a:schemeClr val="dk1"/>
                </a:solidFill>
              </a:defRPr>
            </a:lvl1pPr>
            <a:lvl2pPr lvl="1" rtl="0">
              <a:spcBef>
                <a:spcPts val="0"/>
              </a:spcBef>
              <a:spcAft>
                <a:spcPts val="0"/>
              </a:spcAft>
              <a:buClr>
                <a:schemeClr val="dk1"/>
              </a:buClr>
              <a:buSzPts val="2300"/>
              <a:buNone/>
              <a:defRPr sz="2300">
                <a:solidFill>
                  <a:schemeClr val="dk1"/>
                </a:solidFill>
              </a:defRPr>
            </a:lvl2pPr>
            <a:lvl3pPr lvl="2" rtl="0">
              <a:spcBef>
                <a:spcPts val="0"/>
              </a:spcBef>
              <a:spcAft>
                <a:spcPts val="0"/>
              </a:spcAft>
              <a:buClr>
                <a:schemeClr val="dk1"/>
              </a:buClr>
              <a:buSzPts val="2300"/>
              <a:buNone/>
              <a:defRPr sz="2300">
                <a:solidFill>
                  <a:schemeClr val="dk1"/>
                </a:solidFill>
              </a:defRPr>
            </a:lvl3pPr>
            <a:lvl4pPr lvl="3" rtl="0">
              <a:spcBef>
                <a:spcPts val="0"/>
              </a:spcBef>
              <a:spcAft>
                <a:spcPts val="0"/>
              </a:spcAft>
              <a:buClr>
                <a:schemeClr val="dk1"/>
              </a:buClr>
              <a:buSzPts val="2300"/>
              <a:buNone/>
              <a:defRPr sz="2300">
                <a:solidFill>
                  <a:schemeClr val="dk1"/>
                </a:solidFill>
              </a:defRPr>
            </a:lvl4pPr>
            <a:lvl5pPr lvl="4" rtl="0">
              <a:spcBef>
                <a:spcPts val="0"/>
              </a:spcBef>
              <a:spcAft>
                <a:spcPts val="0"/>
              </a:spcAft>
              <a:buClr>
                <a:schemeClr val="dk1"/>
              </a:buClr>
              <a:buSzPts val="2300"/>
              <a:buNone/>
              <a:defRPr sz="2300">
                <a:solidFill>
                  <a:schemeClr val="dk1"/>
                </a:solidFill>
              </a:defRPr>
            </a:lvl5pPr>
            <a:lvl6pPr lvl="5" rtl="0">
              <a:spcBef>
                <a:spcPts val="0"/>
              </a:spcBef>
              <a:spcAft>
                <a:spcPts val="0"/>
              </a:spcAft>
              <a:buClr>
                <a:schemeClr val="dk1"/>
              </a:buClr>
              <a:buSzPts val="2300"/>
              <a:buNone/>
              <a:defRPr sz="2300">
                <a:solidFill>
                  <a:schemeClr val="dk1"/>
                </a:solidFill>
              </a:defRPr>
            </a:lvl6pPr>
            <a:lvl7pPr lvl="6" rtl="0">
              <a:spcBef>
                <a:spcPts val="0"/>
              </a:spcBef>
              <a:spcAft>
                <a:spcPts val="0"/>
              </a:spcAft>
              <a:buClr>
                <a:schemeClr val="dk1"/>
              </a:buClr>
              <a:buSzPts val="2300"/>
              <a:buNone/>
              <a:defRPr sz="2300">
                <a:solidFill>
                  <a:schemeClr val="dk1"/>
                </a:solidFill>
              </a:defRPr>
            </a:lvl7pPr>
            <a:lvl8pPr lvl="7" rtl="0">
              <a:spcBef>
                <a:spcPts val="0"/>
              </a:spcBef>
              <a:spcAft>
                <a:spcPts val="0"/>
              </a:spcAft>
              <a:buClr>
                <a:schemeClr val="dk1"/>
              </a:buClr>
              <a:buSzPts val="2300"/>
              <a:buNone/>
              <a:defRPr sz="2300">
                <a:solidFill>
                  <a:schemeClr val="dk1"/>
                </a:solidFill>
              </a:defRPr>
            </a:lvl8pPr>
            <a:lvl9pPr lvl="8" rtl="0">
              <a:spcBef>
                <a:spcPts val="0"/>
              </a:spcBef>
              <a:spcAft>
                <a:spcPts val="0"/>
              </a:spcAft>
              <a:buClr>
                <a:schemeClr val="dk1"/>
              </a:buClr>
              <a:buSzPts val="2300"/>
              <a:buNone/>
              <a:defRPr sz="2300">
                <a:solidFill>
                  <a:schemeClr val="dk1"/>
                </a:solidFill>
              </a:defRPr>
            </a:lvl9pPr>
          </a:lstStyle>
          <a:p/>
        </p:txBody>
      </p:sp>
      <p:sp>
        <p:nvSpPr>
          <p:cNvPr id="60" name="Google Shape;60;p15"/>
          <p:cNvSpPr txBox="1"/>
          <p:nvPr>
            <p:ph idx="1" type="body"/>
          </p:nvPr>
        </p:nvSpPr>
        <p:spPr>
          <a:xfrm>
            <a:off x="258711" y="2397147"/>
            <a:ext cx="7071900" cy="7106100"/>
          </a:xfrm>
          <a:prstGeom prst="rect">
            <a:avLst/>
          </a:prstGeom>
          <a:noFill/>
          <a:ln>
            <a:noFill/>
          </a:ln>
        </p:spPr>
        <p:txBody>
          <a:bodyPr anchorCtr="0" anchor="t" bIns="75550" lIns="75550" spcFirstLastPara="1" rIns="75550" wrap="square" tIns="75550">
            <a:noAutofit/>
          </a:bodyPr>
          <a:lstStyle>
            <a:lvl1pPr indent="-323850" lvl="0" marL="457200" rtl="0">
              <a:lnSpc>
                <a:spcPct val="115000"/>
              </a:lnSpc>
              <a:spcBef>
                <a:spcPts val="0"/>
              </a:spcBef>
              <a:spcAft>
                <a:spcPts val="0"/>
              </a:spcAft>
              <a:buClr>
                <a:schemeClr val="dk2"/>
              </a:buClr>
              <a:buSzPts val="1500"/>
              <a:buChar char="●"/>
              <a:defRPr sz="1500">
                <a:solidFill>
                  <a:schemeClr val="dk2"/>
                </a:solidFill>
              </a:defRPr>
            </a:lvl1pPr>
            <a:lvl2pPr indent="-304800" lvl="1" marL="914400" rtl="0">
              <a:lnSpc>
                <a:spcPct val="115000"/>
              </a:lnSpc>
              <a:spcBef>
                <a:spcPts val="1400"/>
              </a:spcBef>
              <a:spcAft>
                <a:spcPts val="0"/>
              </a:spcAft>
              <a:buClr>
                <a:schemeClr val="dk2"/>
              </a:buClr>
              <a:buSzPts val="1200"/>
              <a:buChar char="○"/>
              <a:defRPr sz="1200">
                <a:solidFill>
                  <a:schemeClr val="dk2"/>
                </a:solidFill>
              </a:defRPr>
            </a:lvl2pPr>
            <a:lvl3pPr indent="-304800" lvl="2" marL="1371600" rtl="0">
              <a:lnSpc>
                <a:spcPct val="115000"/>
              </a:lnSpc>
              <a:spcBef>
                <a:spcPts val="1400"/>
              </a:spcBef>
              <a:spcAft>
                <a:spcPts val="0"/>
              </a:spcAft>
              <a:buClr>
                <a:schemeClr val="dk2"/>
              </a:buClr>
              <a:buSzPts val="1200"/>
              <a:buChar char="■"/>
              <a:defRPr sz="1200">
                <a:solidFill>
                  <a:schemeClr val="dk2"/>
                </a:solidFill>
              </a:defRPr>
            </a:lvl3pPr>
            <a:lvl4pPr indent="-304800" lvl="3" marL="1828800" rtl="0">
              <a:lnSpc>
                <a:spcPct val="115000"/>
              </a:lnSpc>
              <a:spcBef>
                <a:spcPts val="1400"/>
              </a:spcBef>
              <a:spcAft>
                <a:spcPts val="0"/>
              </a:spcAft>
              <a:buClr>
                <a:schemeClr val="dk2"/>
              </a:buClr>
              <a:buSzPts val="1200"/>
              <a:buChar char="●"/>
              <a:defRPr sz="1200">
                <a:solidFill>
                  <a:schemeClr val="dk2"/>
                </a:solidFill>
              </a:defRPr>
            </a:lvl4pPr>
            <a:lvl5pPr indent="-304800" lvl="4" marL="2286000" rtl="0">
              <a:lnSpc>
                <a:spcPct val="115000"/>
              </a:lnSpc>
              <a:spcBef>
                <a:spcPts val="1400"/>
              </a:spcBef>
              <a:spcAft>
                <a:spcPts val="0"/>
              </a:spcAft>
              <a:buClr>
                <a:schemeClr val="dk2"/>
              </a:buClr>
              <a:buSzPts val="1200"/>
              <a:buChar char="○"/>
              <a:defRPr sz="1200">
                <a:solidFill>
                  <a:schemeClr val="dk2"/>
                </a:solidFill>
              </a:defRPr>
            </a:lvl5pPr>
            <a:lvl6pPr indent="-304800" lvl="5" marL="2743200" rtl="0">
              <a:lnSpc>
                <a:spcPct val="115000"/>
              </a:lnSpc>
              <a:spcBef>
                <a:spcPts val="1400"/>
              </a:spcBef>
              <a:spcAft>
                <a:spcPts val="0"/>
              </a:spcAft>
              <a:buClr>
                <a:schemeClr val="dk2"/>
              </a:buClr>
              <a:buSzPts val="1200"/>
              <a:buChar char="■"/>
              <a:defRPr sz="1200">
                <a:solidFill>
                  <a:schemeClr val="dk2"/>
                </a:solidFill>
              </a:defRPr>
            </a:lvl6pPr>
            <a:lvl7pPr indent="-304800" lvl="6" marL="3200400" rtl="0">
              <a:lnSpc>
                <a:spcPct val="115000"/>
              </a:lnSpc>
              <a:spcBef>
                <a:spcPts val="1400"/>
              </a:spcBef>
              <a:spcAft>
                <a:spcPts val="0"/>
              </a:spcAft>
              <a:buClr>
                <a:schemeClr val="dk2"/>
              </a:buClr>
              <a:buSzPts val="1200"/>
              <a:buChar char="●"/>
              <a:defRPr sz="1200">
                <a:solidFill>
                  <a:schemeClr val="dk2"/>
                </a:solidFill>
              </a:defRPr>
            </a:lvl7pPr>
            <a:lvl8pPr indent="-304800" lvl="7" marL="3657600" rtl="0">
              <a:lnSpc>
                <a:spcPct val="115000"/>
              </a:lnSpc>
              <a:spcBef>
                <a:spcPts val="1400"/>
              </a:spcBef>
              <a:spcAft>
                <a:spcPts val="0"/>
              </a:spcAft>
              <a:buClr>
                <a:schemeClr val="dk2"/>
              </a:buClr>
              <a:buSzPts val="1200"/>
              <a:buChar char="○"/>
              <a:defRPr sz="1200">
                <a:solidFill>
                  <a:schemeClr val="dk2"/>
                </a:solidFill>
              </a:defRPr>
            </a:lvl8pPr>
            <a:lvl9pPr indent="-304800" lvl="8" marL="4114800" rtl="0">
              <a:lnSpc>
                <a:spcPct val="115000"/>
              </a:lnSpc>
              <a:spcBef>
                <a:spcPts val="1400"/>
              </a:spcBef>
              <a:spcAft>
                <a:spcPts val="1400"/>
              </a:spcAft>
              <a:buClr>
                <a:schemeClr val="dk2"/>
              </a:buClr>
              <a:buSzPts val="1200"/>
              <a:buChar char="■"/>
              <a:defRPr sz="1200">
                <a:solidFill>
                  <a:schemeClr val="dk2"/>
                </a:solidFill>
              </a:defRPr>
            </a:lvl9pPr>
          </a:lstStyle>
          <a:p/>
        </p:txBody>
      </p:sp>
      <p:sp>
        <p:nvSpPr>
          <p:cNvPr id="61" name="Google Shape;61;p15"/>
          <p:cNvSpPr txBox="1"/>
          <p:nvPr>
            <p:ph idx="12" type="sldNum"/>
          </p:nvPr>
        </p:nvSpPr>
        <p:spPr>
          <a:xfrm>
            <a:off x="7032145" y="9699486"/>
            <a:ext cx="455700" cy="818700"/>
          </a:xfrm>
          <a:prstGeom prst="rect">
            <a:avLst/>
          </a:prstGeom>
          <a:noFill/>
          <a:ln>
            <a:noFill/>
          </a:ln>
        </p:spPr>
        <p:txBody>
          <a:bodyPr anchorCtr="0" anchor="ctr" bIns="75550" lIns="75550" spcFirstLastPara="1" rIns="75550" wrap="square" tIns="75550">
            <a:noAutofit/>
          </a:bodyPr>
          <a:lstStyle>
            <a:lvl1pPr lvl="0" rtl="0" algn="r">
              <a:buNone/>
              <a:defRPr sz="800">
                <a:solidFill>
                  <a:schemeClr val="dk2"/>
                </a:solidFill>
              </a:defRPr>
            </a:lvl1pPr>
            <a:lvl2pPr lvl="1" rtl="0" algn="r">
              <a:buNone/>
              <a:defRPr sz="800">
                <a:solidFill>
                  <a:schemeClr val="dk2"/>
                </a:solidFill>
              </a:defRPr>
            </a:lvl2pPr>
            <a:lvl3pPr lvl="2" rtl="0" algn="r">
              <a:buNone/>
              <a:defRPr sz="800">
                <a:solidFill>
                  <a:schemeClr val="dk2"/>
                </a:solidFill>
              </a:defRPr>
            </a:lvl3pPr>
            <a:lvl4pPr lvl="3" rtl="0" algn="r">
              <a:buNone/>
              <a:defRPr sz="800">
                <a:solidFill>
                  <a:schemeClr val="dk2"/>
                </a:solidFill>
              </a:defRPr>
            </a:lvl4pPr>
            <a:lvl5pPr lvl="4" rtl="0" algn="r">
              <a:buNone/>
              <a:defRPr sz="800">
                <a:solidFill>
                  <a:schemeClr val="dk2"/>
                </a:solidFill>
              </a:defRPr>
            </a:lvl5pPr>
            <a:lvl6pPr lvl="5" rtl="0" algn="r">
              <a:buNone/>
              <a:defRPr sz="800">
                <a:solidFill>
                  <a:schemeClr val="dk2"/>
                </a:solidFill>
              </a:defRPr>
            </a:lvl6pPr>
            <a:lvl7pPr lvl="6" rtl="0" algn="r">
              <a:buNone/>
              <a:defRPr sz="800">
                <a:solidFill>
                  <a:schemeClr val="dk2"/>
                </a:solidFill>
              </a:defRPr>
            </a:lvl7pPr>
            <a:lvl8pPr lvl="7" rtl="0" algn="r">
              <a:buNone/>
              <a:defRPr sz="800">
                <a:solidFill>
                  <a:schemeClr val="dk2"/>
                </a:solidFill>
              </a:defRPr>
            </a:lvl8pPr>
            <a:lvl9pPr lvl="8" rtl="0" algn="r">
              <a:buNone/>
              <a:defRPr sz="8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DBDB"/>
        </a:solidFill>
      </p:bgPr>
    </p:bg>
    <p:spTree>
      <p:nvGrpSpPr>
        <p:cNvPr id="108" name="Shape 108"/>
        <p:cNvGrpSpPr/>
        <p:nvPr/>
      </p:nvGrpSpPr>
      <p:grpSpPr>
        <a:xfrm>
          <a:off x="0" y="0"/>
          <a:ext cx="0" cy="0"/>
          <a:chOff x="0" y="0"/>
          <a:chExt cx="0" cy="0"/>
        </a:xfrm>
      </p:grpSpPr>
      <p:sp>
        <p:nvSpPr>
          <p:cNvPr id="109" name="Google Shape;109;p28"/>
          <p:cNvSpPr/>
          <p:nvPr/>
        </p:nvSpPr>
        <p:spPr>
          <a:xfrm>
            <a:off x="1802525" y="7763500"/>
            <a:ext cx="3861000" cy="1440900"/>
          </a:xfrm>
          <a:prstGeom prst="roundRect">
            <a:avLst>
              <a:gd fmla="val 16667" name="adj"/>
            </a:avLst>
          </a:prstGeom>
          <a:solidFill>
            <a:srgbClr val="FFFFFF"/>
          </a:solidFill>
          <a:ln cap="flat" cmpd="sng" w="9525">
            <a:solidFill>
              <a:srgbClr val="F4CCC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0" name="Google Shape;110;p28"/>
          <p:cNvPicPr preferRelativeResize="0"/>
          <p:nvPr/>
        </p:nvPicPr>
        <p:blipFill rotWithShape="1">
          <a:blip r:embed="rId3">
            <a:alphaModFix/>
          </a:blip>
          <a:srcRect b="7139" l="2588" r="2579" t="7148"/>
          <a:stretch/>
        </p:blipFill>
        <p:spPr>
          <a:xfrm>
            <a:off x="2433850" y="9465050"/>
            <a:ext cx="907200" cy="927000"/>
          </a:xfrm>
          <a:prstGeom prst="roundRect">
            <a:avLst>
              <a:gd fmla="val 16667" name="adj"/>
            </a:avLst>
          </a:prstGeom>
          <a:noFill/>
          <a:ln cap="flat" cmpd="sng" w="9525">
            <a:solidFill>
              <a:srgbClr val="F4CCCC"/>
            </a:solidFill>
            <a:prstDash val="dash"/>
            <a:round/>
            <a:headEnd len="sm" w="sm" type="none"/>
            <a:tailEnd len="sm" w="sm" type="none"/>
          </a:ln>
        </p:spPr>
      </p:pic>
      <p:sp>
        <p:nvSpPr>
          <p:cNvPr id="111" name="Google Shape;111;p28"/>
          <p:cNvSpPr txBox="1"/>
          <p:nvPr/>
        </p:nvSpPr>
        <p:spPr>
          <a:xfrm>
            <a:off x="2678664" y="7915912"/>
            <a:ext cx="2108700" cy="199200"/>
          </a:xfrm>
          <a:prstGeom prst="rect">
            <a:avLst/>
          </a:prstGeom>
          <a:noFill/>
          <a:ln>
            <a:noFill/>
          </a:ln>
        </p:spPr>
        <p:txBody>
          <a:bodyPr anchorCtr="0" anchor="ctr" bIns="91675" lIns="91675" spcFirstLastPara="1" rIns="91675" wrap="square" tIns="91675">
            <a:noAutofit/>
          </a:bodyPr>
          <a:lstStyle/>
          <a:p>
            <a:pPr indent="0" lvl="0" marL="0" rtl="0" algn="ctr">
              <a:spcBef>
                <a:spcPts val="0"/>
              </a:spcBef>
              <a:spcAft>
                <a:spcPts val="0"/>
              </a:spcAft>
              <a:buNone/>
            </a:pPr>
            <a:r>
              <a:rPr b="1" lang="en" sz="1300">
                <a:solidFill>
                  <a:srgbClr val="DAA5A5"/>
                </a:solidFill>
                <a:latin typeface="Nunito"/>
                <a:ea typeface="Nunito"/>
                <a:cs typeface="Nunito"/>
                <a:sym typeface="Nunito"/>
              </a:rPr>
              <a:t>Color index:</a:t>
            </a:r>
            <a:endParaRPr b="1" sz="1300">
              <a:solidFill>
                <a:srgbClr val="DAA5A5"/>
              </a:solidFill>
              <a:latin typeface="Nunito"/>
              <a:ea typeface="Nunito"/>
              <a:cs typeface="Nunito"/>
              <a:sym typeface="Nunito"/>
            </a:endParaRPr>
          </a:p>
        </p:txBody>
      </p:sp>
      <p:sp>
        <p:nvSpPr>
          <p:cNvPr id="112" name="Google Shape;112;p28"/>
          <p:cNvSpPr txBox="1"/>
          <p:nvPr/>
        </p:nvSpPr>
        <p:spPr>
          <a:xfrm>
            <a:off x="2078375" y="8262300"/>
            <a:ext cx="3861000" cy="705900"/>
          </a:xfrm>
          <a:prstGeom prst="rect">
            <a:avLst/>
          </a:prstGeom>
          <a:noFill/>
          <a:ln>
            <a:noFill/>
          </a:ln>
        </p:spPr>
        <p:txBody>
          <a:bodyPr anchorCtr="0" anchor="t" bIns="91675" lIns="91675" spcFirstLastPara="1" rIns="91675" wrap="square" tIns="91675">
            <a:noAutofit/>
          </a:bodyPr>
          <a:lstStyle/>
          <a:p>
            <a:pPr indent="0" lvl="0" marL="0" marR="0" rtl="0" algn="l">
              <a:spcBef>
                <a:spcPts val="0"/>
              </a:spcBef>
              <a:spcAft>
                <a:spcPts val="0"/>
              </a:spcAft>
              <a:buNone/>
            </a:pPr>
            <a:r>
              <a:rPr b="1" lang="en" sz="1300">
                <a:solidFill>
                  <a:srgbClr val="A64D79"/>
                </a:solidFill>
                <a:latin typeface="Nunito"/>
                <a:ea typeface="Nunito"/>
                <a:cs typeface="Nunito"/>
                <a:sym typeface="Nunito"/>
              </a:rPr>
              <a:t>•</a:t>
            </a:r>
            <a:r>
              <a:rPr b="1" lang="en" sz="1400">
                <a:solidFill>
                  <a:srgbClr val="A64D79"/>
                </a:solidFill>
                <a:latin typeface="Nunito"/>
                <a:ea typeface="Nunito"/>
                <a:cs typeface="Nunito"/>
                <a:sym typeface="Nunito"/>
              </a:rPr>
              <a:t> </a:t>
            </a:r>
            <a:r>
              <a:rPr lang="en" sz="1200">
                <a:solidFill>
                  <a:srgbClr val="A64D79"/>
                </a:solidFill>
                <a:latin typeface="Nunito"/>
                <a:ea typeface="Nunito"/>
                <a:cs typeface="Nunito"/>
                <a:sym typeface="Nunito"/>
              </a:rPr>
              <a:t>        </a:t>
            </a:r>
            <a:r>
              <a:rPr lang="en" sz="1200">
                <a:solidFill>
                  <a:srgbClr val="C27BA0"/>
                </a:solidFill>
                <a:latin typeface="Nunito"/>
                <a:ea typeface="Nunito"/>
                <a:cs typeface="Nunito"/>
                <a:sym typeface="Nunito"/>
              </a:rPr>
              <a:t>Girls’ slides   </a:t>
            </a:r>
            <a:r>
              <a:rPr lang="en" sz="1200">
                <a:solidFill>
                  <a:srgbClr val="0000FF"/>
                </a:solidFill>
                <a:latin typeface="Nunito"/>
                <a:ea typeface="Nunito"/>
                <a:cs typeface="Nunito"/>
                <a:sym typeface="Nunito"/>
              </a:rPr>
              <a:t>                </a:t>
            </a:r>
            <a:r>
              <a:rPr b="1" lang="en" sz="1300">
                <a:solidFill>
                  <a:srgbClr val="4A86E8"/>
                </a:solidFill>
                <a:latin typeface="Nunito"/>
                <a:ea typeface="Nunito"/>
                <a:cs typeface="Nunito"/>
                <a:sym typeface="Nunito"/>
              </a:rPr>
              <a:t>  </a:t>
            </a:r>
            <a:r>
              <a:rPr b="1" lang="en" sz="1300">
                <a:latin typeface="Nunito"/>
                <a:ea typeface="Nunito"/>
                <a:cs typeface="Nunito"/>
                <a:sym typeface="Nunito"/>
              </a:rPr>
              <a:t> </a:t>
            </a:r>
            <a:r>
              <a:rPr lang="en" sz="1200">
                <a:solidFill>
                  <a:srgbClr val="3D85C6"/>
                </a:solidFill>
                <a:latin typeface="Nunito"/>
                <a:ea typeface="Nunito"/>
                <a:cs typeface="Nunito"/>
                <a:sym typeface="Nunito"/>
              </a:rPr>
              <a:t>    Boys’ slides</a:t>
            </a:r>
            <a:endParaRPr sz="1200">
              <a:solidFill>
                <a:srgbClr val="3D85C6"/>
              </a:solidFill>
              <a:latin typeface="Nunito"/>
              <a:ea typeface="Nunito"/>
              <a:cs typeface="Nunito"/>
              <a:sym typeface="Nunito"/>
            </a:endParaRPr>
          </a:p>
          <a:p>
            <a:pPr indent="0" lvl="0" marL="0" marR="25400" rtl="0" algn="l">
              <a:spcBef>
                <a:spcPts val="0"/>
              </a:spcBef>
              <a:spcAft>
                <a:spcPts val="0"/>
              </a:spcAft>
              <a:buNone/>
            </a:pPr>
            <a:r>
              <a:rPr b="1" lang="en" sz="1300">
                <a:latin typeface="Nunito"/>
                <a:ea typeface="Nunito"/>
                <a:cs typeface="Nunito"/>
                <a:sym typeface="Nunito"/>
              </a:rPr>
              <a:t>•</a:t>
            </a:r>
            <a:r>
              <a:rPr lang="en" sz="1200">
                <a:latin typeface="Nunito"/>
                <a:ea typeface="Nunito"/>
                <a:cs typeface="Nunito"/>
                <a:sym typeface="Nunito"/>
              </a:rPr>
              <a:t>	Main content		</a:t>
            </a:r>
            <a:r>
              <a:rPr b="1" lang="en" sz="1300">
                <a:solidFill>
                  <a:srgbClr val="999999"/>
                </a:solidFill>
                <a:latin typeface="Nunito"/>
                <a:ea typeface="Nunito"/>
                <a:cs typeface="Nunito"/>
                <a:sym typeface="Nunito"/>
              </a:rPr>
              <a:t>•</a:t>
            </a:r>
            <a:r>
              <a:rPr b="1" lang="en" sz="1200">
                <a:solidFill>
                  <a:srgbClr val="999999"/>
                </a:solidFill>
                <a:latin typeface="Nunito"/>
                <a:ea typeface="Nunito"/>
                <a:cs typeface="Nunito"/>
                <a:sym typeface="Nunito"/>
              </a:rPr>
              <a:t>	</a:t>
            </a:r>
            <a:r>
              <a:rPr lang="en" sz="1200">
                <a:solidFill>
                  <a:srgbClr val="999999"/>
                </a:solidFill>
                <a:latin typeface="Nunito"/>
                <a:ea typeface="Nunito"/>
                <a:cs typeface="Nunito"/>
                <a:sym typeface="Nunito"/>
              </a:rPr>
              <a:t>Extra</a:t>
            </a:r>
            <a:endParaRPr sz="1200">
              <a:solidFill>
                <a:srgbClr val="999999"/>
              </a:solidFill>
              <a:latin typeface="Nunito"/>
              <a:ea typeface="Nunito"/>
              <a:cs typeface="Nunito"/>
              <a:sym typeface="Nunito"/>
            </a:endParaRPr>
          </a:p>
          <a:p>
            <a:pPr indent="0" lvl="0" marL="0" rtl="0" algn="l">
              <a:spcBef>
                <a:spcPts val="0"/>
              </a:spcBef>
              <a:spcAft>
                <a:spcPts val="0"/>
              </a:spcAft>
              <a:buNone/>
            </a:pPr>
            <a:r>
              <a:rPr b="1" lang="en" sz="1300">
                <a:solidFill>
                  <a:srgbClr val="980000"/>
                </a:solidFill>
                <a:latin typeface="Nunito"/>
                <a:ea typeface="Nunito"/>
                <a:cs typeface="Nunito"/>
                <a:sym typeface="Nunito"/>
              </a:rPr>
              <a:t>•</a:t>
            </a:r>
            <a:r>
              <a:rPr lang="en" sz="1200">
                <a:solidFill>
                  <a:srgbClr val="980000"/>
                </a:solidFill>
                <a:latin typeface="Nunito"/>
                <a:ea typeface="Nunito"/>
                <a:cs typeface="Nunito"/>
                <a:sym typeface="Nunito"/>
              </a:rPr>
              <a:t>	</a:t>
            </a:r>
            <a:r>
              <a:rPr lang="en" sz="1200">
                <a:solidFill>
                  <a:srgbClr val="CC0000"/>
                </a:solidFill>
                <a:latin typeface="Nunito"/>
                <a:ea typeface="Nunito"/>
                <a:cs typeface="Nunito"/>
                <a:sym typeface="Nunito"/>
              </a:rPr>
              <a:t>Important 	</a:t>
            </a:r>
            <a:r>
              <a:rPr lang="en" sz="1200">
                <a:latin typeface="Nunito"/>
                <a:ea typeface="Nunito"/>
                <a:cs typeface="Nunito"/>
                <a:sym typeface="Nunito"/>
              </a:rPr>
              <a:t>	</a:t>
            </a:r>
            <a:r>
              <a:rPr b="1" lang="en" sz="1300">
                <a:solidFill>
                  <a:srgbClr val="BF9000"/>
                </a:solidFill>
                <a:latin typeface="Nunito"/>
                <a:ea typeface="Nunito"/>
                <a:cs typeface="Nunito"/>
                <a:sym typeface="Nunito"/>
              </a:rPr>
              <a:t>•</a:t>
            </a:r>
            <a:r>
              <a:rPr lang="en" sz="1200">
                <a:solidFill>
                  <a:srgbClr val="BF9000"/>
                </a:solidFill>
                <a:latin typeface="Nunito"/>
                <a:ea typeface="Nunito"/>
                <a:cs typeface="Nunito"/>
                <a:sym typeface="Nunito"/>
              </a:rPr>
              <a:t>	Drs’ notes</a:t>
            </a:r>
            <a:endParaRPr sz="1200">
              <a:solidFill>
                <a:srgbClr val="BF9000"/>
              </a:solidFill>
              <a:latin typeface="Nunito"/>
              <a:ea typeface="Nunito"/>
              <a:cs typeface="Nunito"/>
              <a:sym typeface="Nunito"/>
            </a:endParaRPr>
          </a:p>
        </p:txBody>
      </p:sp>
      <p:sp>
        <p:nvSpPr>
          <p:cNvPr id="113" name="Google Shape;113;p28"/>
          <p:cNvSpPr/>
          <p:nvPr/>
        </p:nvSpPr>
        <p:spPr>
          <a:xfrm>
            <a:off x="2091850" y="8382375"/>
            <a:ext cx="233700" cy="126000"/>
          </a:xfrm>
          <a:prstGeom prst="roundRect">
            <a:avLst>
              <a:gd fmla="val 16667" name="adj"/>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8"/>
          <p:cNvSpPr/>
          <p:nvPr/>
        </p:nvSpPr>
        <p:spPr>
          <a:xfrm>
            <a:off x="2091850" y="8610975"/>
            <a:ext cx="233700" cy="126000"/>
          </a:xfrm>
          <a:prstGeom prst="roundRect">
            <a:avLst>
              <a:gd fmla="val 16667"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8"/>
          <p:cNvSpPr/>
          <p:nvPr/>
        </p:nvSpPr>
        <p:spPr>
          <a:xfrm>
            <a:off x="2091850" y="8839575"/>
            <a:ext cx="233700" cy="126000"/>
          </a:xfrm>
          <a:prstGeom prst="roundRect">
            <a:avLst>
              <a:gd fmla="val 16667" name="adj"/>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8"/>
          <p:cNvSpPr/>
          <p:nvPr/>
        </p:nvSpPr>
        <p:spPr>
          <a:xfrm>
            <a:off x="3920650" y="8382375"/>
            <a:ext cx="233700" cy="126000"/>
          </a:xfrm>
          <a:prstGeom prst="roundRect">
            <a:avLst>
              <a:gd fmla="val 16667" name="adj"/>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8"/>
          <p:cNvSpPr/>
          <p:nvPr/>
        </p:nvSpPr>
        <p:spPr>
          <a:xfrm>
            <a:off x="3920650" y="8610975"/>
            <a:ext cx="233700" cy="126000"/>
          </a:xfrm>
          <a:prstGeom prst="roundRect">
            <a:avLst>
              <a:gd fmla="val 16667" name="adj"/>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8"/>
          <p:cNvSpPr/>
          <p:nvPr/>
        </p:nvSpPr>
        <p:spPr>
          <a:xfrm>
            <a:off x="3920650" y="8839575"/>
            <a:ext cx="233700" cy="126000"/>
          </a:xfrm>
          <a:prstGeom prst="roundRect">
            <a:avLst>
              <a:gd fmla="val 16667"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9" name="Google Shape;119;p28"/>
          <p:cNvCxnSpPr/>
          <p:nvPr/>
        </p:nvCxnSpPr>
        <p:spPr>
          <a:xfrm rot="10800000">
            <a:off x="1957900" y="8189250"/>
            <a:ext cx="3569400" cy="15300"/>
          </a:xfrm>
          <a:prstGeom prst="straightConnector1">
            <a:avLst/>
          </a:prstGeom>
          <a:noFill/>
          <a:ln cap="flat" cmpd="sng" w="9525">
            <a:solidFill>
              <a:srgbClr val="F4CCCC"/>
            </a:solidFill>
            <a:prstDash val="dash"/>
            <a:round/>
            <a:headEnd len="med" w="med" type="none"/>
            <a:tailEnd len="med" w="med" type="none"/>
          </a:ln>
        </p:spPr>
      </p:cxnSp>
      <p:pic>
        <p:nvPicPr>
          <p:cNvPr id="120" name="Google Shape;120;p28"/>
          <p:cNvPicPr preferRelativeResize="0"/>
          <p:nvPr/>
        </p:nvPicPr>
        <p:blipFill>
          <a:blip r:embed="rId4">
            <a:alphaModFix/>
          </a:blip>
          <a:stretch>
            <a:fillRect/>
          </a:stretch>
        </p:blipFill>
        <p:spPr>
          <a:xfrm>
            <a:off x="4127200" y="9465050"/>
            <a:ext cx="907200" cy="927000"/>
          </a:xfrm>
          <a:prstGeom prst="roundRect">
            <a:avLst>
              <a:gd fmla="val 16667" name="adj"/>
            </a:avLst>
          </a:prstGeom>
          <a:noFill/>
          <a:ln cap="flat" cmpd="sng" w="9525">
            <a:solidFill>
              <a:srgbClr val="F4CCCC"/>
            </a:solidFill>
            <a:prstDash val="dash"/>
            <a:round/>
            <a:headEnd len="sm" w="sm" type="none"/>
            <a:tailEnd len="sm" w="sm" type="none"/>
          </a:ln>
        </p:spPr>
      </p:pic>
      <p:sp>
        <p:nvSpPr>
          <p:cNvPr id="121" name="Google Shape;121;p28"/>
          <p:cNvSpPr/>
          <p:nvPr/>
        </p:nvSpPr>
        <p:spPr>
          <a:xfrm>
            <a:off x="-574450" y="3489100"/>
            <a:ext cx="8890800" cy="3026700"/>
          </a:xfrm>
          <a:prstGeom prst="rect">
            <a:avLst/>
          </a:prstGeom>
          <a:solidFill>
            <a:srgbClr val="FFFFFF"/>
          </a:solidFill>
          <a:ln cap="flat" cmpd="sng" w="38100">
            <a:solidFill>
              <a:srgbClr val="F4CCC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8"/>
          <p:cNvSpPr txBox="1"/>
          <p:nvPr/>
        </p:nvSpPr>
        <p:spPr>
          <a:xfrm>
            <a:off x="700988" y="1303150"/>
            <a:ext cx="6291900" cy="1190100"/>
          </a:xfrm>
          <a:prstGeom prst="rect">
            <a:avLst/>
          </a:prstGeom>
          <a:noFill/>
          <a:ln>
            <a:noFill/>
          </a:ln>
        </p:spPr>
        <p:txBody>
          <a:bodyPr anchorCtr="0" anchor="ctr" bIns="91675" lIns="91675" spcFirstLastPara="1" rIns="91675" wrap="square" tIns="91675">
            <a:noAutofit/>
          </a:bodyPr>
          <a:lstStyle/>
          <a:p>
            <a:pPr indent="0" lvl="0" marL="0" rtl="0" algn="ctr">
              <a:lnSpc>
                <a:spcPct val="115000"/>
              </a:lnSpc>
              <a:spcBef>
                <a:spcPts val="0"/>
              </a:spcBef>
              <a:spcAft>
                <a:spcPts val="0"/>
              </a:spcAft>
              <a:buNone/>
            </a:pPr>
            <a:r>
              <a:rPr b="1" lang="en" sz="3700">
                <a:solidFill>
                  <a:srgbClr val="FFFFFF"/>
                </a:solidFill>
                <a:latin typeface="Nunito"/>
                <a:ea typeface="Nunito"/>
                <a:cs typeface="Nunito"/>
                <a:sym typeface="Nunito"/>
              </a:rPr>
              <a:t>Anatomy and Embryology’s Summary</a:t>
            </a:r>
            <a:endParaRPr b="1" sz="3700">
              <a:solidFill>
                <a:srgbClr val="FFFFFF"/>
              </a:solidFill>
              <a:latin typeface="Nunito"/>
              <a:ea typeface="Nunito"/>
              <a:cs typeface="Nunito"/>
              <a:sym typeface="Nunito"/>
            </a:endParaRPr>
          </a:p>
        </p:txBody>
      </p:sp>
      <p:pic>
        <p:nvPicPr>
          <p:cNvPr id="123" name="Google Shape;123;p28"/>
          <p:cNvPicPr preferRelativeResize="0"/>
          <p:nvPr/>
        </p:nvPicPr>
        <p:blipFill>
          <a:blip r:embed="rId5">
            <a:alphaModFix/>
          </a:blip>
          <a:stretch>
            <a:fillRect/>
          </a:stretch>
        </p:blipFill>
        <p:spPr>
          <a:xfrm>
            <a:off x="2278800" y="3457850"/>
            <a:ext cx="3184300" cy="3184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graphicFrame>
        <p:nvGraphicFramePr>
          <p:cNvPr id="203" name="Google Shape;203;p37"/>
          <p:cNvGraphicFramePr/>
          <p:nvPr/>
        </p:nvGraphicFramePr>
        <p:xfrm>
          <a:off x="32" y="-37"/>
          <a:ext cx="3000000" cy="3000000"/>
        </p:xfrm>
        <a:graphic>
          <a:graphicData uri="http://schemas.openxmlformats.org/drawingml/2006/table">
            <a:tbl>
              <a:tblPr>
                <a:noFill/>
                <a:tableStyleId>{76447A91-6DB8-4E1A-95C5-20A2C349909A}</a:tableStyleId>
              </a:tblPr>
              <a:tblGrid>
                <a:gridCol w="7589500"/>
              </a:tblGrid>
              <a:tr h="388750">
                <a:tc>
                  <a:txBody>
                    <a:bodyPr/>
                    <a:lstStyle/>
                    <a:p>
                      <a:pPr indent="0" lvl="0" marL="0" rtl="0" algn="ctr">
                        <a:spcBef>
                          <a:spcPts val="0"/>
                        </a:spcBef>
                        <a:spcAft>
                          <a:spcPts val="0"/>
                        </a:spcAft>
                        <a:buNone/>
                      </a:pPr>
                      <a:r>
                        <a:rPr b="1" lang="en" sz="2400">
                          <a:solidFill>
                            <a:srgbClr val="FFFFFF"/>
                          </a:solidFill>
                          <a:latin typeface="Nunito"/>
                          <a:ea typeface="Nunito"/>
                          <a:cs typeface="Nunito"/>
                          <a:sym typeface="Nunito"/>
                        </a:rPr>
                        <a:t>Embryology: Gametogenesis and uterine cycles</a:t>
                      </a:r>
                      <a:endParaRPr sz="2400">
                        <a:solidFill>
                          <a:srgbClr val="FFFFFF"/>
                        </a:solidFill>
                        <a:latin typeface="Nunito"/>
                        <a:ea typeface="Nunito"/>
                        <a:cs typeface="Nunito"/>
                        <a:sym typeface="Nunito"/>
                      </a:endParaRPr>
                    </a:p>
                  </a:txBody>
                  <a:tcPr marT="91425" marB="91425" marR="91425" marL="91425">
                    <a:solidFill>
                      <a:srgbClr val="E4B4B4"/>
                    </a:solidFill>
                  </a:tcPr>
                </a:tc>
              </a:tr>
            </a:tbl>
          </a:graphicData>
        </a:graphic>
      </p:graphicFrame>
      <p:graphicFrame>
        <p:nvGraphicFramePr>
          <p:cNvPr id="204" name="Google Shape;204;p37"/>
          <p:cNvGraphicFramePr/>
          <p:nvPr/>
        </p:nvGraphicFramePr>
        <p:xfrm>
          <a:off x="1" y="4352638"/>
          <a:ext cx="3000000" cy="3000000"/>
        </p:xfrm>
        <a:graphic>
          <a:graphicData uri="http://schemas.openxmlformats.org/drawingml/2006/table">
            <a:tbl>
              <a:tblPr>
                <a:noFill/>
                <a:tableStyleId>{76447A91-6DB8-4E1A-95C5-20A2C349909A}</a:tableStyleId>
              </a:tblPr>
              <a:tblGrid>
                <a:gridCol w="1855900"/>
                <a:gridCol w="2064175"/>
                <a:gridCol w="3669450"/>
              </a:tblGrid>
              <a:tr h="37637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1- Follicular phase</a:t>
                      </a:r>
                      <a:endParaRPr b="1" sz="9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Clr>
                          <a:schemeClr val="dk1"/>
                        </a:buClr>
                        <a:buSzPts val="1100"/>
                        <a:buFont typeface="Arial"/>
                        <a:buNone/>
                      </a:pPr>
                      <a:r>
                        <a:rPr b="1" lang="en" sz="900">
                          <a:solidFill>
                            <a:srgbClr val="DAA5A5"/>
                          </a:solidFill>
                          <a:latin typeface="Nunito"/>
                          <a:ea typeface="Nunito"/>
                          <a:cs typeface="Nunito"/>
                          <a:sym typeface="Nunito"/>
                        </a:rPr>
                        <a:t>2-Ovulation phase</a:t>
                      </a:r>
                      <a:endParaRPr b="1" sz="900">
                        <a:solidFill>
                          <a:srgbClr val="DAA5A5"/>
                        </a:solidFill>
                        <a:latin typeface="Bree Serif"/>
                        <a:ea typeface="Bree Serif"/>
                        <a:cs typeface="Bree Serif"/>
                        <a:sym typeface="Bree Serif"/>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Clr>
                          <a:schemeClr val="dk1"/>
                        </a:buClr>
                        <a:buSzPts val="1100"/>
                        <a:buFont typeface="Arial"/>
                        <a:buNone/>
                      </a:pPr>
                      <a:r>
                        <a:rPr b="1" lang="en" sz="900">
                          <a:solidFill>
                            <a:srgbClr val="DAA5A5"/>
                          </a:solidFill>
                          <a:latin typeface="Nunito"/>
                          <a:ea typeface="Nunito"/>
                          <a:cs typeface="Nunito"/>
                          <a:sym typeface="Nunito"/>
                        </a:rPr>
                        <a:t>3- Luteal Phase</a:t>
                      </a:r>
                      <a:endParaRPr b="1" sz="900">
                        <a:solidFill>
                          <a:srgbClr val="DAA5A5"/>
                        </a:solidFill>
                        <a:latin typeface="Bree Serif"/>
                        <a:ea typeface="Bree Serif"/>
                        <a:cs typeface="Bree Serif"/>
                        <a:sym typeface="Bree Serif"/>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r>
              <a:tr h="1612125">
                <a:tc>
                  <a:txBody>
                    <a:bodyPr/>
                    <a:lstStyle/>
                    <a:p>
                      <a:pPr indent="-158750" lvl="0" marL="22860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After puberty the simple flat follicular cells become cuboidal, then columnar then forming many layers around the oocyte forming primary ovarian follicle</a:t>
                      </a:r>
                      <a:endParaRPr sz="700">
                        <a:solidFill>
                          <a:schemeClr val="dk1"/>
                        </a:solidFill>
                        <a:latin typeface="Nunito"/>
                        <a:ea typeface="Nunito"/>
                        <a:cs typeface="Nunito"/>
                        <a:sym typeface="Nunito"/>
                      </a:endParaRPr>
                    </a:p>
                    <a:p>
                      <a:pPr indent="0" lvl="0" marL="0" rtl="0" algn="l">
                        <a:spcBef>
                          <a:spcPts val="0"/>
                        </a:spcBef>
                        <a:spcAft>
                          <a:spcPts val="0"/>
                        </a:spcAft>
                        <a:buNone/>
                      </a:pPr>
                      <a:r>
                        <a:t/>
                      </a:r>
                      <a:endParaRPr sz="300">
                        <a:solidFill>
                          <a:schemeClr val="dk1"/>
                        </a:solidFill>
                        <a:latin typeface="Nunito"/>
                        <a:ea typeface="Nunito"/>
                        <a:cs typeface="Nunito"/>
                        <a:sym typeface="Nunito"/>
                      </a:endParaRPr>
                    </a:p>
                    <a:p>
                      <a:pPr indent="-158750" lvl="0" marL="22860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The follicle enlarges until it gets mature</a:t>
                      </a:r>
                      <a:endParaRPr sz="700">
                        <a:solidFill>
                          <a:schemeClr val="dk1"/>
                        </a:solidFill>
                        <a:latin typeface="Nunito"/>
                        <a:ea typeface="Nunito"/>
                        <a:cs typeface="Nunito"/>
                        <a:sym typeface="Nunito"/>
                      </a:endParaRPr>
                    </a:p>
                    <a:p>
                      <a:pPr indent="0" lvl="0" marL="0" rtl="0" algn="l">
                        <a:spcBef>
                          <a:spcPts val="0"/>
                        </a:spcBef>
                        <a:spcAft>
                          <a:spcPts val="0"/>
                        </a:spcAft>
                        <a:buNone/>
                      </a:pPr>
                      <a:r>
                        <a:t/>
                      </a:r>
                      <a:endParaRPr sz="300">
                        <a:solidFill>
                          <a:schemeClr val="dk1"/>
                        </a:solidFill>
                        <a:latin typeface="Nunito"/>
                        <a:ea typeface="Nunito"/>
                        <a:cs typeface="Nunito"/>
                        <a:sym typeface="Nunito"/>
                      </a:endParaRPr>
                    </a:p>
                    <a:p>
                      <a:pPr indent="-158750" lvl="0" marL="22860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Early development of the follicle is induced by </a:t>
                      </a:r>
                      <a:r>
                        <a:rPr lang="en" sz="700">
                          <a:solidFill>
                            <a:srgbClr val="CC0000"/>
                          </a:solidFill>
                          <a:latin typeface="Nunito"/>
                          <a:ea typeface="Nunito"/>
                          <a:cs typeface="Nunito"/>
                          <a:sym typeface="Nunito"/>
                        </a:rPr>
                        <a:t>FSH</a:t>
                      </a:r>
                      <a:endParaRPr sz="700">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158750" lvl="0" marL="28575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The follicle becomes enlarged until it gets mature. </a:t>
                      </a:r>
                      <a:endParaRPr sz="700">
                        <a:solidFill>
                          <a:schemeClr val="dk1"/>
                        </a:solidFill>
                        <a:latin typeface="Nunito"/>
                        <a:ea typeface="Nunito"/>
                        <a:cs typeface="Nunito"/>
                        <a:sym typeface="Nunito"/>
                      </a:endParaRPr>
                    </a:p>
                    <a:p>
                      <a:pPr indent="0" lvl="0" marL="0" rtl="0" algn="l">
                        <a:spcBef>
                          <a:spcPts val="0"/>
                        </a:spcBef>
                        <a:spcAft>
                          <a:spcPts val="0"/>
                        </a:spcAft>
                        <a:buNone/>
                      </a:pPr>
                      <a:r>
                        <a:t/>
                      </a:r>
                      <a:endParaRPr sz="300">
                        <a:solidFill>
                          <a:schemeClr val="dk1"/>
                        </a:solidFill>
                        <a:latin typeface="Nunito"/>
                        <a:ea typeface="Nunito"/>
                        <a:cs typeface="Nunito"/>
                        <a:sym typeface="Nunito"/>
                      </a:endParaRPr>
                    </a:p>
                    <a:p>
                      <a:pPr indent="-158750" lvl="0" marL="285750" rtl="0" algn="l">
                        <a:spcBef>
                          <a:spcPts val="0"/>
                        </a:spcBef>
                        <a:spcAft>
                          <a:spcPts val="0"/>
                        </a:spcAft>
                        <a:buClr>
                          <a:schemeClr val="dk1"/>
                        </a:buClr>
                        <a:buSzPts val="700"/>
                        <a:buFont typeface="Bree Serif"/>
                        <a:buChar char="●"/>
                      </a:pPr>
                      <a:r>
                        <a:rPr lang="en" sz="700">
                          <a:solidFill>
                            <a:schemeClr val="dk1"/>
                          </a:solidFill>
                          <a:latin typeface="Nunito"/>
                          <a:ea typeface="Nunito"/>
                          <a:cs typeface="Nunito"/>
                          <a:sym typeface="Nunito"/>
                        </a:rPr>
                        <a:t>Early development of ovarian follicle is induced by </a:t>
                      </a:r>
                      <a:r>
                        <a:rPr b="1" lang="en" sz="700">
                          <a:solidFill>
                            <a:schemeClr val="dk1"/>
                          </a:solidFill>
                          <a:latin typeface="Nunito"/>
                          <a:ea typeface="Nunito"/>
                          <a:cs typeface="Nunito"/>
                          <a:sym typeface="Nunito"/>
                        </a:rPr>
                        <a:t>FSH</a:t>
                      </a:r>
                      <a:endParaRPr sz="600">
                        <a:solidFill>
                          <a:schemeClr val="dk1"/>
                        </a:solidFill>
                        <a:latin typeface="Nunito"/>
                        <a:ea typeface="Nunito"/>
                        <a:cs typeface="Nunito"/>
                        <a:sym typeface="Nunito"/>
                      </a:endParaRPr>
                    </a:p>
                    <a:p>
                      <a:pPr indent="0" lvl="0" marL="0" rtl="0" algn="l">
                        <a:spcBef>
                          <a:spcPts val="0"/>
                        </a:spcBef>
                        <a:spcAft>
                          <a:spcPts val="0"/>
                        </a:spcAft>
                        <a:buNone/>
                      </a:pPr>
                      <a:r>
                        <a:t/>
                      </a:r>
                      <a:endParaRPr sz="300">
                        <a:solidFill>
                          <a:schemeClr val="dk1"/>
                        </a:solidFill>
                        <a:latin typeface="Nunito"/>
                        <a:ea typeface="Nunito"/>
                        <a:cs typeface="Nunito"/>
                        <a:sym typeface="Nunito"/>
                      </a:endParaRPr>
                    </a:p>
                    <a:p>
                      <a:pPr indent="-158750" lvl="0" marL="28575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Final stages of maturation requires </a:t>
                      </a:r>
                      <a:r>
                        <a:rPr lang="en" sz="700">
                          <a:solidFill>
                            <a:srgbClr val="CC0000"/>
                          </a:solidFill>
                          <a:latin typeface="Nunito"/>
                          <a:ea typeface="Nunito"/>
                          <a:cs typeface="Nunito"/>
                          <a:sym typeface="Nunito"/>
                        </a:rPr>
                        <a:t>LH</a:t>
                      </a:r>
                      <a:endParaRPr sz="700">
                        <a:solidFill>
                          <a:srgbClr val="CC0000"/>
                        </a:solidFill>
                        <a:latin typeface="Nunito"/>
                        <a:ea typeface="Nunito"/>
                        <a:cs typeface="Nunito"/>
                        <a:sym typeface="Nunito"/>
                      </a:endParaRPr>
                    </a:p>
                    <a:p>
                      <a:pPr indent="0" lvl="0" marL="0" rtl="0" algn="l">
                        <a:spcBef>
                          <a:spcPts val="0"/>
                        </a:spcBef>
                        <a:spcAft>
                          <a:spcPts val="0"/>
                        </a:spcAft>
                        <a:buNone/>
                      </a:pPr>
                      <a:r>
                        <a:t/>
                      </a:r>
                      <a:endParaRPr sz="300">
                        <a:solidFill>
                          <a:srgbClr val="CC0000"/>
                        </a:solidFill>
                        <a:latin typeface="Nunito"/>
                        <a:ea typeface="Nunito"/>
                        <a:cs typeface="Nunito"/>
                        <a:sym typeface="Nunito"/>
                      </a:endParaRPr>
                    </a:p>
                    <a:p>
                      <a:pPr indent="-158750" lvl="0" marL="28575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LH causes </a:t>
                      </a:r>
                      <a:r>
                        <a:rPr b="1" lang="en" sz="700">
                          <a:solidFill>
                            <a:schemeClr val="dk1"/>
                          </a:solidFill>
                          <a:latin typeface="Nunito"/>
                          <a:ea typeface="Nunito"/>
                          <a:cs typeface="Nunito"/>
                          <a:sym typeface="Nunito"/>
                        </a:rPr>
                        <a:t>ovulation</a:t>
                      </a:r>
                      <a:r>
                        <a:rPr lang="en" sz="700">
                          <a:solidFill>
                            <a:schemeClr val="dk1"/>
                          </a:solidFill>
                          <a:latin typeface="Nunito"/>
                          <a:ea typeface="Nunito"/>
                          <a:cs typeface="Nunito"/>
                          <a:sym typeface="Nunito"/>
                        </a:rPr>
                        <a:t> which is the rupture of the mature follicle</a:t>
                      </a:r>
                      <a:endParaRPr sz="700">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158750" lvl="0" marL="22860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Now the remaining part of the ruptured follicle is called corpus luteum which secretes progesterone and small amount of estrogen</a:t>
                      </a:r>
                      <a:endParaRPr sz="700">
                        <a:solidFill>
                          <a:schemeClr val="dk1"/>
                        </a:solidFill>
                        <a:latin typeface="Nunito"/>
                        <a:ea typeface="Nunito"/>
                        <a:cs typeface="Nunito"/>
                        <a:sym typeface="Nunito"/>
                      </a:endParaRPr>
                    </a:p>
                    <a:p>
                      <a:pPr indent="0" lvl="0" marL="0" rtl="0" algn="l">
                        <a:spcBef>
                          <a:spcPts val="0"/>
                        </a:spcBef>
                        <a:spcAft>
                          <a:spcPts val="0"/>
                        </a:spcAft>
                        <a:buNone/>
                      </a:pPr>
                      <a:r>
                        <a:t/>
                      </a:r>
                      <a:endParaRPr sz="500">
                        <a:solidFill>
                          <a:schemeClr val="dk1"/>
                        </a:solidFill>
                        <a:latin typeface="Nunito"/>
                        <a:ea typeface="Nunito"/>
                        <a:cs typeface="Nunito"/>
                        <a:sym typeface="Nunito"/>
                      </a:endParaRPr>
                    </a:p>
                    <a:p>
                      <a:pPr indent="-158750" lvl="0" marL="22860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The 2 hormones stimulate the endometrial glands to secrete and prepare endometrium for implantation of the fertilized ovum (Blastocyst)</a:t>
                      </a:r>
                      <a:endParaRPr sz="700">
                        <a:solidFill>
                          <a:schemeClr val="dk1"/>
                        </a:solidFill>
                        <a:latin typeface="Nunito"/>
                        <a:ea typeface="Nunito"/>
                        <a:cs typeface="Nunito"/>
                        <a:sym typeface="Nunito"/>
                      </a:endParaRPr>
                    </a:p>
                    <a:p>
                      <a:pPr indent="0" lvl="0" marL="0" rtl="0" algn="l">
                        <a:spcBef>
                          <a:spcPts val="0"/>
                        </a:spcBef>
                        <a:spcAft>
                          <a:spcPts val="0"/>
                        </a:spcAft>
                        <a:buNone/>
                      </a:pPr>
                      <a:r>
                        <a:t/>
                      </a:r>
                      <a:endParaRPr sz="500">
                        <a:solidFill>
                          <a:schemeClr val="dk1"/>
                        </a:solidFill>
                        <a:latin typeface="Nunito"/>
                        <a:ea typeface="Nunito"/>
                        <a:cs typeface="Nunito"/>
                        <a:sym typeface="Nunito"/>
                      </a:endParaRPr>
                    </a:p>
                    <a:p>
                      <a:pPr indent="-158750" lvl="0" marL="228600" rtl="0" algn="l">
                        <a:spcBef>
                          <a:spcPts val="0"/>
                        </a:spcBef>
                        <a:spcAft>
                          <a:spcPts val="0"/>
                        </a:spcAft>
                        <a:buClr>
                          <a:schemeClr val="dk1"/>
                        </a:buClr>
                        <a:buSzPts val="700"/>
                        <a:buFont typeface="Nunito"/>
                        <a:buChar char="●"/>
                      </a:pPr>
                      <a:r>
                        <a:rPr lang="en" sz="700">
                          <a:solidFill>
                            <a:srgbClr val="3D85C6"/>
                          </a:solidFill>
                          <a:latin typeface="Nunito"/>
                          <a:ea typeface="Nunito"/>
                          <a:cs typeface="Nunito"/>
                          <a:sym typeface="Nunito"/>
                        </a:rPr>
                        <a:t>By the 14th day of menstrual cycle the ( LH ) of the pituitary gland stimulates the rupture of the mature follicle which changes into corpus luteum </a:t>
                      </a:r>
                      <a:endParaRPr sz="700">
                        <a:solidFill>
                          <a:schemeClr val="dk1"/>
                        </a:solidFill>
                        <a:latin typeface="Nunito"/>
                        <a:ea typeface="Nunito"/>
                        <a:cs typeface="Nunito"/>
                        <a:sym typeface="Nunito"/>
                      </a:endParaRPr>
                    </a:p>
                    <a:p>
                      <a:pPr indent="0" lvl="0" marL="0" rtl="0" algn="l">
                        <a:spcBef>
                          <a:spcPts val="0"/>
                        </a:spcBef>
                        <a:spcAft>
                          <a:spcPts val="0"/>
                        </a:spcAft>
                        <a:buNone/>
                      </a:pPr>
                      <a:r>
                        <a:t/>
                      </a:r>
                      <a:endParaRPr sz="400">
                        <a:solidFill>
                          <a:schemeClr val="dk1"/>
                        </a:solidFill>
                        <a:latin typeface="Nunito"/>
                        <a:ea typeface="Nunito"/>
                        <a:cs typeface="Nunito"/>
                        <a:sym typeface="Nunito"/>
                      </a:endParaRPr>
                    </a:p>
                    <a:p>
                      <a:pPr indent="-158750" lvl="0" marL="400050" rtl="0" algn="l">
                        <a:spcBef>
                          <a:spcPts val="0"/>
                        </a:spcBef>
                        <a:spcAft>
                          <a:spcPts val="0"/>
                        </a:spcAft>
                        <a:buSzPts val="700"/>
                        <a:buFont typeface="Nunito"/>
                        <a:buChar char="-"/>
                      </a:pPr>
                      <a:r>
                        <a:rPr lang="en" sz="700">
                          <a:solidFill>
                            <a:schemeClr val="dk1"/>
                          </a:solidFill>
                          <a:latin typeface="Nunito"/>
                          <a:ea typeface="Nunito"/>
                          <a:cs typeface="Nunito"/>
                          <a:sym typeface="Nunito"/>
                        </a:rPr>
                        <a:t>IF the oocyte is </a:t>
                      </a:r>
                      <a:r>
                        <a:rPr b="1" lang="en" sz="700">
                          <a:solidFill>
                            <a:schemeClr val="dk1"/>
                          </a:solidFill>
                          <a:latin typeface="Nunito"/>
                          <a:ea typeface="Nunito"/>
                          <a:cs typeface="Nunito"/>
                          <a:sym typeface="Nunito"/>
                        </a:rPr>
                        <a:t>fertilized</a:t>
                      </a:r>
                      <a:r>
                        <a:rPr lang="en" sz="700">
                          <a:solidFill>
                            <a:schemeClr val="dk1"/>
                          </a:solidFill>
                          <a:latin typeface="Nunito"/>
                          <a:ea typeface="Nunito"/>
                          <a:cs typeface="Nunito"/>
                          <a:sym typeface="Nunito"/>
                        </a:rPr>
                        <a:t> the </a:t>
                      </a:r>
                      <a:r>
                        <a:rPr lang="en" sz="700">
                          <a:solidFill>
                            <a:srgbClr val="CC0000"/>
                          </a:solidFill>
                          <a:latin typeface="Nunito"/>
                          <a:ea typeface="Nunito"/>
                          <a:cs typeface="Nunito"/>
                          <a:sym typeface="Nunito"/>
                        </a:rPr>
                        <a:t>corpus luteum</a:t>
                      </a:r>
                      <a:r>
                        <a:rPr lang="en" sz="700">
                          <a:solidFill>
                            <a:schemeClr val="dk1"/>
                          </a:solidFill>
                          <a:latin typeface="Nunito"/>
                          <a:ea typeface="Nunito"/>
                          <a:cs typeface="Nunito"/>
                          <a:sym typeface="Nunito"/>
                        </a:rPr>
                        <a:t> </a:t>
                      </a:r>
                      <a:r>
                        <a:rPr b="1" lang="en" sz="700">
                          <a:solidFill>
                            <a:srgbClr val="CC0000"/>
                          </a:solidFill>
                          <a:latin typeface="Nunito"/>
                          <a:ea typeface="Nunito"/>
                          <a:cs typeface="Nunito"/>
                          <a:sym typeface="Nunito"/>
                        </a:rPr>
                        <a:t>enlarges</a:t>
                      </a:r>
                      <a:r>
                        <a:rPr lang="en" sz="700">
                          <a:solidFill>
                            <a:schemeClr val="dk1"/>
                          </a:solidFill>
                          <a:latin typeface="Nunito"/>
                          <a:ea typeface="Nunito"/>
                          <a:cs typeface="Nunito"/>
                          <a:sym typeface="Nunito"/>
                        </a:rPr>
                        <a:t> and remains until the 4th month of pregnancy</a:t>
                      </a:r>
                      <a:endParaRPr sz="700">
                        <a:solidFill>
                          <a:schemeClr val="dk1"/>
                        </a:solidFill>
                        <a:latin typeface="Nunito"/>
                        <a:ea typeface="Nunito"/>
                        <a:cs typeface="Nunito"/>
                        <a:sym typeface="Nunito"/>
                      </a:endParaRPr>
                    </a:p>
                    <a:p>
                      <a:pPr indent="0" lvl="0" marL="0" rtl="0" algn="l">
                        <a:spcBef>
                          <a:spcPts val="0"/>
                        </a:spcBef>
                        <a:spcAft>
                          <a:spcPts val="0"/>
                        </a:spcAft>
                        <a:buNone/>
                      </a:pPr>
                      <a:r>
                        <a:t/>
                      </a:r>
                      <a:endParaRPr sz="300">
                        <a:solidFill>
                          <a:schemeClr val="dk1"/>
                        </a:solidFill>
                        <a:latin typeface="Nunito"/>
                        <a:ea typeface="Nunito"/>
                        <a:cs typeface="Nunito"/>
                        <a:sym typeface="Nunito"/>
                      </a:endParaRPr>
                    </a:p>
                    <a:p>
                      <a:pPr indent="-158750" lvl="0" marL="400050" rtl="0" algn="l">
                        <a:spcBef>
                          <a:spcPts val="0"/>
                        </a:spcBef>
                        <a:spcAft>
                          <a:spcPts val="0"/>
                        </a:spcAft>
                        <a:buSzPts val="700"/>
                        <a:buFont typeface="Nunito"/>
                        <a:buChar char="-"/>
                      </a:pPr>
                      <a:r>
                        <a:rPr lang="en" sz="700">
                          <a:solidFill>
                            <a:schemeClr val="dk1"/>
                          </a:solidFill>
                          <a:latin typeface="Nunito"/>
                          <a:ea typeface="Nunito"/>
                          <a:cs typeface="Nunito"/>
                          <a:sym typeface="Nunito"/>
                        </a:rPr>
                        <a:t>IF the oocyte is </a:t>
                      </a:r>
                      <a:r>
                        <a:rPr b="1" lang="en" sz="700">
                          <a:solidFill>
                            <a:schemeClr val="dk1"/>
                          </a:solidFill>
                          <a:latin typeface="Nunito"/>
                          <a:ea typeface="Nunito"/>
                          <a:cs typeface="Nunito"/>
                          <a:sym typeface="Nunito"/>
                        </a:rPr>
                        <a:t>not fertilized</a:t>
                      </a:r>
                      <a:r>
                        <a:rPr lang="en" sz="700">
                          <a:solidFill>
                            <a:schemeClr val="dk1"/>
                          </a:solidFill>
                          <a:latin typeface="Nunito"/>
                          <a:ea typeface="Nunito"/>
                          <a:cs typeface="Nunito"/>
                          <a:sym typeface="Nunito"/>
                        </a:rPr>
                        <a:t> then the </a:t>
                      </a:r>
                      <a:r>
                        <a:rPr lang="en" sz="700">
                          <a:solidFill>
                            <a:srgbClr val="CC0000"/>
                          </a:solidFill>
                          <a:latin typeface="Nunito"/>
                          <a:ea typeface="Nunito"/>
                          <a:cs typeface="Nunito"/>
                          <a:sym typeface="Nunito"/>
                        </a:rPr>
                        <a:t>corpus luteum will involute and  </a:t>
                      </a:r>
                      <a:r>
                        <a:rPr b="1" lang="en" sz="700">
                          <a:solidFill>
                            <a:srgbClr val="CC0000"/>
                          </a:solidFill>
                          <a:latin typeface="Nunito"/>
                          <a:ea typeface="Nunito"/>
                          <a:cs typeface="Nunito"/>
                          <a:sym typeface="Nunito"/>
                        </a:rPr>
                        <a:t>degenerate</a:t>
                      </a:r>
                      <a:r>
                        <a:rPr lang="en" sz="700">
                          <a:solidFill>
                            <a:schemeClr val="dk1"/>
                          </a:solidFill>
                          <a:latin typeface="Nunito"/>
                          <a:ea typeface="Nunito"/>
                          <a:cs typeface="Nunito"/>
                          <a:sym typeface="Nunito"/>
                        </a:rPr>
                        <a:t> into a </a:t>
                      </a:r>
                      <a:r>
                        <a:rPr lang="en" sz="700">
                          <a:solidFill>
                            <a:srgbClr val="B7B7B7"/>
                          </a:solidFill>
                          <a:latin typeface="Nunito"/>
                          <a:ea typeface="Nunito"/>
                          <a:cs typeface="Nunito"/>
                          <a:sym typeface="Nunito"/>
                        </a:rPr>
                        <a:t>corpus albican </a:t>
                      </a:r>
                      <a:r>
                        <a:rPr lang="en" sz="700">
                          <a:solidFill>
                            <a:schemeClr val="dk1"/>
                          </a:solidFill>
                          <a:latin typeface="Nunito"/>
                          <a:ea typeface="Nunito"/>
                          <a:cs typeface="Nunito"/>
                          <a:sym typeface="Nunito"/>
                        </a:rPr>
                        <a:t>in </a:t>
                      </a:r>
                      <a:r>
                        <a:rPr lang="en" sz="700">
                          <a:solidFill>
                            <a:srgbClr val="C27BA0"/>
                          </a:solidFill>
                          <a:latin typeface="Nunito"/>
                          <a:ea typeface="Nunito"/>
                          <a:cs typeface="Nunito"/>
                          <a:sym typeface="Nunito"/>
                        </a:rPr>
                        <a:t>10</a:t>
                      </a:r>
                      <a:r>
                        <a:rPr lang="en" sz="700">
                          <a:solidFill>
                            <a:schemeClr val="dk1"/>
                          </a:solidFill>
                          <a:latin typeface="Nunito"/>
                          <a:ea typeface="Nunito"/>
                          <a:cs typeface="Nunito"/>
                          <a:sym typeface="Nunito"/>
                        </a:rPr>
                        <a:t>-12 days.  </a:t>
                      </a:r>
                      <a:endParaRPr sz="700">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205" name="Google Shape;205;p37"/>
          <p:cNvGraphicFramePr/>
          <p:nvPr/>
        </p:nvGraphicFramePr>
        <p:xfrm>
          <a:off x="29" y="548566"/>
          <a:ext cx="3000000" cy="3000000"/>
        </p:xfrm>
        <a:graphic>
          <a:graphicData uri="http://schemas.openxmlformats.org/drawingml/2006/table">
            <a:tbl>
              <a:tblPr>
                <a:noFill/>
                <a:tableStyleId>{76447A91-6DB8-4E1A-95C5-20A2C349909A}</a:tableStyleId>
              </a:tblPr>
              <a:tblGrid>
                <a:gridCol w="1855875"/>
                <a:gridCol w="315775"/>
                <a:gridCol w="1584375"/>
                <a:gridCol w="3833450"/>
              </a:tblGrid>
              <a:tr h="393500">
                <a:tc gridSpan="4">
                  <a:txBody>
                    <a:bodyPr/>
                    <a:lstStyle/>
                    <a:p>
                      <a:pPr indent="-228600" lvl="0" marL="457200" rtl="0" algn="ctr">
                        <a:spcBef>
                          <a:spcPts val="0"/>
                        </a:spcBef>
                        <a:spcAft>
                          <a:spcPts val="0"/>
                        </a:spcAft>
                        <a:buNone/>
                      </a:pPr>
                      <a:r>
                        <a:rPr b="1" lang="en" sz="1300">
                          <a:solidFill>
                            <a:srgbClr val="DAA5A5"/>
                          </a:solidFill>
                          <a:latin typeface="Nunito"/>
                          <a:ea typeface="Nunito"/>
                          <a:cs typeface="Nunito"/>
                          <a:sym typeface="Nunito"/>
                        </a:rPr>
                        <a:t>Female Reproductive Cycles</a:t>
                      </a:r>
                      <a:endParaRPr b="1" sz="13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E0E0"/>
                    </a:solidFill>
                  </a:tcPr>
                </a:tc>
                <a:tc hMerge="1"/>
                <a:tc hMerge="1"/>
                <a:tc hMerge="1"/>
              </a:tr>
              <a:tr h="403300">
                <a:tc gridSpan="4">
                  <a:txBody>
                    <a:bodyPr/>
                    <a:lstStyle/>
                    <a:p>
                      <a:pPr indent="-158750" lvl="0" marL="228600" rtl="0" algn="l">
                        <a:spcBef>
                          <a:spcPts val="0"/>
                        </a:spcBef>
                        <a:spcAft>
                          <a:spcPts val="0"/>
                        </a:spcAft>
                        <a:buClr>
                          <a:schemeClr val="dk1"/>
                        </a:buClr>
                        <a:buSzPts val="700"/>
                        <a:buFont typeface="Bree Serif"/>
                        <a:buChar char="●"/>
                      </a:pPr>
                      <a:r>
                        <a:rPr lang="en" sz="700">
                          <a:solidFill>
                            <a:schemeClr val="dk1"/>
                          </a:solidFill>
                          <a:latin typeface="Nunito"/>
                          <a:ea typeface="Nunito"/>
                          <a:cs typeface="Nunito"/>
                          <a:sym typeface="Nunito"/>
                        </a:rPr>
                        <a:t>The reproductive cycle start at </a:t>
                      </a:r>
                      <a:r>
                        <a:rPr b="1" lang="en" sz="700">
                          <a:solidFill>
                            <a:schemeClr val="dk1"/>
                          </a:solidFill>
                          <a:latin typeface="Nunito"/>
                          <a:ea typeface="Nunito"/>
                          <a:cs typeface="Nunito"/>
                          <a:sym typeface="Nunito"/>
                        </a:rPr>
                        <a:t>puberty</a:t>
                      </a:r>
                      <a:r>
                        <a:rPr lang="en" sz="700">
                          <a:solidFill>
                            <a:schemeClr val="dk1"/>
                          </a:solidFill>
                          <a:latin typeface="Nunito"/>
                          <a:ea typeface="Nunito"/>
                          <a:cs typeface="Nunito"/>
                          <a:sym typeface="Nunito"/>
                        </a:rPr>
                        <a:t> normally continues until the menopause</a:t>
                      </a:r>
                      <a:endParaRPr sz="700">
                        <a:solidFill>
                          <a:schemeClr val="dk1"/>
                        </a:solidFill>
                        <a:latin typeface="Nunito"/>
                        <a:ea typeface="Nunito"/>
                        <a:cs typeface="Nunito"/>
                        <a:sym typeface="Nunito"/>
                      </a:endParaRPr>
                    </a:p>
                    <a:p>
                      <a:pPr indent="-158750" lvl="0" marL="22860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Reproductive cycles depend upon activities &amp; coordination of:  Hypothalamus, Pituitary gland, Ovaries, Uterine tubes, Uterus, Vagina, Mammary glands.</a:t>
                      </a:r>
                      <a:endParaRPr sz="700">
                        <a:solidFill>
                          <a:schemeClr val="dk1"/>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r>
              <a:tr h="599100">
                <a:tc>
                  <a:txBody>
                    <a:bodyPr/>
                    <a:lstStyle/>
                    <a:p>
                      <a:pPr indent="0" lvl="0" marL="0" rtl="0" algn="ctr">
                        <a:spcBef>
                          <a:spcPts val="0"/>
                        </a:spcBef>
                        <a:spcAft>
                          <a:spcPts val="0"/>
                        </a:spcAft>
                        <a:buClr>
                          <a:schemeClr val="dk1"/>
                        </a:buClr>
                        <a:buSzPts val="1100"/>
                        <a:buFont typeface="Arial"/>
                        <a:buNone/>
                      </a:pPr>
                      <a:r>
                        <a:rPr b="1" lang="en" sz="900">
                          <a:solidFill>
                            <a:srgbClr val="DAA5A5"/>
                          </a:solidFill>
                          <a:latin typeface="Nunito"/>
                          <a:ea typeface="Nunito"/>
                          <a:cs typeface="Nunito"/>
                          <a:sym typeface="Nunito"/>
                        </a:rPr>
                        <a:t>1- GnRH </a:t>
                      </a:r>
                      <a:endParaRPr b="1" sz="900">
                        <a:solidFill>
                          <a:srgbClr val="DAA5A5"/>
                        </a:solidFill>
                        <a:latin typeface="Nunito"/>
                        <a:ea typeface="Nunito"/>
                        <a:cs typeface="Nunito"/>
                        <a:sym typeface="Nunito"/>
                      </a:endParaRPr>
                    </a:p>
                    <a:p>
                      <a:pPr indent="0" lvl="0" marL="0" rtl="0" algn="ctr">
                        <a:spcBef>
                          <a:spcPts val="0"/>
                        </a:spcBef>
                        <a:spcAft>
                          <a:spcPts val="0"/>
                        </a:spcAft>
                        <a:buClr>
                          <a:schemeClr val="dk1"/>
                        </a:buClr>
                        <a:buSzPts val="1100"/>
                        <a:buFont typeface="Arial"/>
                        <a:buNone/>
                      </a:pPr>
                      <a:r>
                        <a:rPr b="1" lang="en" sz="900">
                          <a:solidFill>
                            <a:srgbClr val="DAA5A5"/>
                          </a:solidFill>
                          <a:latin typeface="Nunito"/>
                          <a:ea typeface="Nunito"/>
                          <a:cs typeface="Nunito"/>
                          <a:sym typeface="Nunito"/>
                        </a:rPr>
                        <a:t>(Gonadotropin-releasing hormone)</a:t>
                      </a:r>
                      <a:endParaRPr b="1" sz="9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3">
                  <a:txBody>
                    <a:bodyPr/>
                    <a:lstStyle/>
                    <a:p>
                      <a:pPr indent="-158750" lvl="0" marL="285750" rtl="0" algn="l">
                        <a:spcBef>
                          <a:spcPts val="0"/>
                        </a:spcBef>
                        <a:spcAft>
                          <a:spcPts val="0"/>
                        </a:spcAft>
                        <a:buClr>
                          <a:schemeClr val="dk1"/>
                        </a:buClr>
                        <a:buSzPts val="700"/>
                        <a:buFont typeface="Bree Serif"/>
                        <a:buChar char="●"/>
                      </a:pPr>
                      <a:r>
                        <a:rPr lang="en" sz="700">
                          <a:solidFill>
                            <a:schemeClr val="dk1"/>
                          </a:solidFill>
                          <a:latin typeface="Nunito"/>
                          <a:ea typeface="Nunito"/>
                          <a:cs typeface="Nunito"/>
                          <a:sym typeface="Nunito"/>
                        </a:rPr>
                        <a:t>The cycle starts by the release of GnRH by neurosecretory cells of the </a:t>
                      </a:r>
                      <a:r>
                        <a:rPr b="1" lang="en" sz="700">
                          <a:solidFill>
                            <a:schemeClr val="dk1"/>
                          </a:solidFill>
                          <a:latin typeface="Nunito"/>
                          <a:ea typeface="Nunito"/>
                          <a:cs typeface="Nunito"/>
                          <a:sym typeface="Nunito"/>
                        </a:rPr>
                        <a:t>hypothalamus</a:t>
                      </a:r>
                      <a:endParaRPr b="1" sz="700">
                        <a:solidFill>
                          <a:schemeClr val="dk1"/>
                        </a:solidFill>
                        <a:latin typeface="Nunito"/>
                        <a:ea typeface="Nunito"/>
                        <a:cs typeface="Nunito"/>
                        <a:sym typeface="Nunito"/>
                      </a:endParaRPr>
                    </a:p>
                    <a:p>
                      <a:pPr indent="-158750" lvl="0" marL="285750" rtl="0" algn="l">
                        <a:spcBef>
                          <a:spcPts val="0"/>
                        </a:spcBef>
                        <a:spcAft>
                          <a:spcPts val="0"/>
                        </a:spcAft>
                        <a:buClr>
                          <a:schemeClr val="dk1"/>
                        </a:buClr>
                        <a:buSzPts val="700"/>
                        <a:buFont typeface="Bree Serif"/>
                        <a:buChar char="●"/>
                      </a:pPr>
                      <a:r>
                        <a:rPr lang="en" sz="700">
                          <a:solidFill>
                            <a:schemeClr val="dk1"/>
                          </a:solidFill>
                          <a:latin typeface="Nunito"/>
                          <a:ea typeface="Nunito"/>
                          <a:cs typeface="Nunito"/>
                          <a:sym typeface="Nunito"/>
                        </a:rPr>
                        <a:t>It is carried to the anterior pituitary gland to stimulate the release of two hormones that act on </a:t>
                      </a:r>
                      <a:r>
                        <a:rPr b="1" lang="en" sz="700">
                          <a:solidFill>
                            <a:schemeClr val="dk1"/>
                          </a:solidFill>
                          <a:latin typeface="Nunito"/>
                          <a:ea typeface="Nunito"/>
                          <a:cs typeface="Nunito"/>
                          <a:sym typeface="Nunito"/>
                        </a:rPr>
                        <a:t>Ovaries</a:t>
                      </a:r>
                      <a:r>
                        <a:rPr lang="en" sz="700">
                          <a:solidFill>
                            <a:schemeClr val="dk1"/>
                          </a:solidFill>
                          <a:latin typeface="Nunito"/>
                          <a:ea typeface="Nunito"/>
                          <a:cs typeface="Nunito"/>
                          <a:sym typeface="Nunito"/>
                        </a:rPr>
                        <a:t> (FSH and LH).</a:t>
                      </a:r>
                      <a:endParaRPr sz="700">
                        <a:solidFill>
                          <a:schemeClr val="dk1"/>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r>
              <a:tr h="657825">
                <a:tc>
                  <a:txBody>
                    <a:bodyPr/>
                    <a:lstStyle/>
                    <a:p>
                      <a:pPr indent="0" lvl="0" marL="0" rtl="0" algn="ctr">
                        <a:spcBef>
                          <a:spcPts val="0"/>
                        </a:spcBef>
                        <a:spcAft>
                          <a:spcPts val="0"/>
                        </a:spcAft>
                        <a:buClr>
                          <a:schemeClr val="dk1"/>
                        </a:buClr>
                        <a:buSzPts val="1100"/>
                        <a:buFont typeface="Arial"/>
                        <a:buNone/>
                      </a:pPr>
                      <a:r>
                        <a:rPr b="1" lang="en" sz="900">
                          <a:solidFill>
                            <a:srgbClr val="DAA5A5"/>
                          </a:solidFill>
                          <a:latin typeface="Nunito"/>
                          <a:ea typeface="Nunito"/>
                          <a:cs typeface="Nunito"/>
                          <a:sym typeface="Nunito"/>
                        </a:rPr>
                        <a:t>2-  FSH </a:t>
                      </a:r>
                      <a:endParaRPr b="1" sz="900">
                        <a:solidFill>
                          <a:srgbClr val="DAA5A5"/>
                        </a:solidFill>
                        <a:latin typeface="Nunito"/>
                        <a:ea typeface="Nunito"/>
                        <a:cs typeface="Nunito"/>
                        <a:sym typeface="Nunito"/>
                      </a:endParaRPr>
                    </a:p>
                    <a:p>
                      <a:pPr indent="0" lvl="0" marL="0" rtl="0" algn="ctr">
                        <a:spcBef>
                          <a:spcPts val="0"/>
                        </a:spcBef>
                        <a:spcAft>
                          <a:spcPts val="0"/>
                        </a:spcAft>
                        <a:buClr>
                          <a:schemeClr val="dk1"/>
                        </a:buClr>
                        <a:buSzPts val="1100"/>
                        <a:buFont typeface="Arial"/>
                        <a:buNone/>
                      </a:pPr>
                      <a:r>
                        <a:rPr b="1" lang="en" sz="900">
                          <a:solidFill>
                            <a:srgbClr val="DAA5A5"/>
                          </a:solidFill>
                          <a:latin typeface="Nunito"/>
                          <a:ea typeface="Nunito"/>
                          <a:cs typeface="Nunito"/>
                          <a:sym typeface="Nunito"/>
                        </a:rPr>
                        <a:t>(Follicle-Stimulating Hormone)</a:t>
                      </a:r>
                      <a:endParaRPr b="1" sz="9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3">
                  <a:txBody>
                    <a:bodyPr/>
                    <a:lstStyle/>
                    <a:p>
                      <a:pPr indent="-158750" lvl="0" marL="28575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It is secreted by the anterior pituitary gland</a:t>
                      </a:r>
                      <a:endParaRPr sz="700">
                        <a:solidFill>
                          <a:schemeClr val="dk1"/>
                        </a:solidFill>
                        <a:latin typeface="Nunito"/>
                        <a:ea typeface="Nunito"/>
                        <a:cs typeface="Nunito"/>
                        <a:sym typeface="Nunito"/>
                      </a:endParaRPr>
                    </a:p>
                    <a:p>
                      <a:pPr indent="-114300" lvl="0" marL="285750" rtl="0" algn="l">
                        <a:spcBef>
                          <a:spcPts val="0"/>
                        </a:spcBef>
                        <a:spcAft>
                          <a:spcPts val="0"/>
                        </a:spcAft>
                        <a:buNone/>
                      </a:pPr>
                      <a:r>
                        <a:t/>
                      </a:r>
                      <a:endParaRPr sz="100">
                        <a:solidFill>
                          <a:schemeClr val="dk1"/>
                        </a:solidFill>
                        <a:latin typeface="Nunito"/>
                        <a:ea typeface="Nunito"/>
                        <a:cs typeface="Nunito"/>
                        <a:sym typeface="Nunito"/>
                      </a:endParaRPr>
                    </a:p>
                    <a:p>
                      <a:pPr indent="-158750" lvl="0" marL="285750" rtl="0" algn="l">
                        <a:spcBef>
                          <a:spcPts val="0"/>
                        </a:spcBef>
                        <a:spcAft>
                          <a:spcPts val="0"/>
                        </a:spcAft>
                        <a:buClr>
                          <a:schemeClr val="dk1"/>
                        </a:buClr>
                        <a:buSzPts val="700"/>
                        <a:buFont typeface="Bree Serif"/>
                        <a:buChar char="●"/>
                      </a:pPr>
                      <a:r>
                        <a:rPr b="1" lang="en" sz="700">
                          <a:solidFill>
                            <a:schemeClr val="dk1"/>
                          </a:solidFill>
                          <a:latin typeface="Nunito"/>
                          <a:ea typeface="Nunito"/>
                          <a:cs typeface="Nunito"/>
                          <a:sym typeface="Nunito"/>
                        </a:rPr>
                        <a:t>Functions:</a:t>
                      </a:r>
                      <a:endParaRPr b="1" sz="700">
                        <a:solidFill>
                          <a:schemeClr val="dk1"/>
                        </a:solidFill>
                        <a:latin typeface="Nunito"/>
                        <a:ea typeface="Nunito"/>
                        <a:cs typeface="Nunito"/>
                        <a:sym typeface="Nunito"/>
                      </a:endParaRPr>
                    </a:p>
                    <a:p>
                      <a:pPr indent="0" lvl="0" marL="0" rtl="0" algn="l">
                        <a:spcBef>
                          <a:spcPts val="0"/>
                        </a:spcBef>
                        <a:spcAft>
                          <a:spcPts val="0"/>
                        </a:spcAft>
                        <a:buNone/>
                      </a:pPr>
                      <a:r>
                        <a:t/>
                      </a:r>
                      <a:endParaRPr b="1" sz="100">
                        <a:solidFill>
                          <a:schemeClr val="dk1"/>
                        </a:solidFill>
                        <a:latin typeface="Nunito"/>
                        <a:ea typeface="Nunito"/>
                        <a:cs typeface="Nunito"/>
                        <a:sym typeface="Nunito"/>
                      </a:endParaRPr>
                    </a:p>
                    <a:p>
                      <a:pPr indent="-158750" lvl="0" marL="514350" rtl="0" algn="l">
                        <a:spcBef>
                          <a:spcPts val="0"/>
                        </a:spcBef>
                        <a:spcAft>
                          <a:spcPts val="0"/>
                        </a:spcAft>
                        <a:buClr>
                          <a:schemeClr val="dk1"/>
                        </a:buClr>
                        <a:buSzPts val="700"/>
                        <a:buFont typeface="Nunito"/>
                        <a:buAutoNum type="arabicPeriod"/>
                      </a:pPr>
                      <a:r>
                        <a:rPr lang="en" sz="700">
                          <a:solidFill>
                            <a:schemeClr val="dk1"/>
                          </a:solidFill>
                          <a:latin typeface="Nunito"/>
                          <a:ea typeface="Nunito"/>
                          <a:cs typeface="Nunito"/>
                          <a:sym typeface="Nunito"/>
                        </a:rPr>
                        <a:t>It stimulates the </a:t>
                      </a:r>
                      <a:r>
                        <a:rPr lang="en" sz="700">
                          <a:solidFill>
                            <a:srgbClr val="C27BA0"/>
                          </a:solidFill>
                          <a:latin typeface="Nunito"/>
                          <a:ea typeface="Nunito"/>
                          <a:cs typeface="Nunito"/>
                          <a:sym typeface="Nunito"/>
                        </a:rPr>
                        <a:t>ovarian</a:t>
                      </a:r>
                      <a:r>
                        <a:rPr lang="en" sz="700">
                          <a:solidFill>
                            <a:schemeClr val="dk1"/>
                          </a:solidFill>
                          <a:latin typeface="Nunito"/>
                          <a:ea typeface="Nunito"/>
                          <a:cs typeface="Nunito"/>
                          <a:sym typeface="Nunito"/>
                        </a:rPr>
                        <a:t> primary follicle to become mature (Follicular Phase)</a:t>
                      </a:r>
                      <a:endParaRPr sz="700">
                        <a:solidFill>
                          <a:schemeClr val="dk1"/>
                        </a:solidFill>
                        <a:latin typeface="Nunito"/>
                        <a:ea typeface="Nunito"/>
                        <a:cs typeface="Nunito"/>
                        <a:sym typeface="Nunito"/>
                      </a:endParaRPr>
                    </a:p>
                    <a:p>
                      <a:pPr indent="-158750" lvl="0" marL="514350" rtl="0" algn="l">
                        <a:spcBef>
                          <a:spcPts val="0"/>
                        </a:spcBef>
                        <a:spcAft>
                          <a:spcPts val="0"/>
                        </a:spcAft>
                        <a:buClr>
                          <a:schemeClr val="dk1"/>
                        </a:buClr>
                        <a:buSzPts val="700"/>
                        <a:buFont typeface="Nunito"/>
                        <a:buAutoNum type="arabicPeriod"/>
                      </a:pPr>
                      <a:r>
                        <a:rPr lang="en" sz="700">
                          <a:solidFill>
                            <a:schemeClr val="dk1"/>
                          </a:solidFill>
                          <a:latin typeface="Nunito"/>
                          <a:ea typeface="Nunito"/>
                          <a:cs typeface="Nunito"/>
                          <a:sym typeface="Nunito"/>
                        </a:rPr>
                        <a:t>It stimulate the follicular cells to produce estrogen</a:t>
                      </a:r>
                      <a:r>
                        <a:rPr lang="en" sz="700">
                          <a:solidFill>
                            <a:srgbClr val="C27BA0"/>
                          </a:solidFill>
                          <a:latin typeface="Nunito"/>
                          <a:ea typeface="Nunito"/>
                          <a:cs typeface="Nunito"/>
                          <a:sym typeface="Nunito"/>
                        </a:rPr>
                        <a:t> which regulates the development and functions of the reproductive organs</a:t>
                      </a:r>
                      <a:endParaRPr sz="700">
                        <a:solidFill>
                          <a:srgbClr val="C27BA0"/>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r>
              <a:tr h="76552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 3- LH</a:t>
                      </a:r>
                      <a:endParaRPr b="1" sz="900">
                        <a:solidFill>
                          <a:srgbClr val="DAA5A5"/>
                        </a:solidFill>
                        <a:latin typeface="Nunito"/>
                        <a:ea typeface="Nunito"/>
                        <a:cs typeface="Nunito"/>
                        <a:sym typeface="Nunito"/>
                      </a:endParaRPr>
                    </a:p>
                    <a:p>
                      <a:pPr indent="0" lvl="0" marL="0" rtl="0" algn="ctr">
                        <a:spcBef>
                          <a:spcPts val="0"/>
                        </a:spcBef>
                        <a:spcAft>
                          <a:spcPts val="0"/>
                        </a:spcAft>
                        <a:buNone/>
                      </a:pPr>
                      <a:r>
                        <a:rPr b="1" lang="en" sz="900">
                          <a:solidFill>
                            <a:srgbClr val="DAA5A5"/>
                          </a:solidFill>
                          <a:latin typeface="Nunito"/>
                          <a:ea typeface="Nunito"/>
                          <a:cs typeface="Nunito"/>
                          <a:sym typeface="Nunito"/>
                        </a:rPr>
                        <a:t> (Luteinizing Hormone)</a:t>
                      </a:r>
                      <a:endParaRPr b="1" sz="9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3">
                  <a:txBody>
                    <a:bodyPr/>
                    <a:lstStyle/>
                    <a:p>
                      <a:pPr indent="-158750" lvl="0" marL="28575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It is secreted by the anterior pituitary gland</a:t>
                      </a:r>
                      <a:endParaRPr sz="700">
                        <a:solidFill>
                          <a:schemeClr val="dk1"/>
                        </a:solidFill>
                        <a:latin typeface="Nunito"/>
                        <a:ea typeface="Nunito"/>
                        <a:cs typeface="Nunito"/>
                        <a:sym typeface="Nunito"/>
                      </a:endParaRPr>
                    </a:p>
                    <a:p>
                      <a:pPr indent="-114300" lvl="0" marL="285750" rtl="0" algn="l">
                        <a:spcBef>
                          <a:spcPts val="0"/>
                        </a:spcBef>
                        <a:spcAft>
                          <a:spcPts val="0"/>
                        </a:spcAft>
                        <a:buNone/>
                      </a:pPr>
                      <a:r>
                        <a:t/>
                      </a:r>
                      <a:endParaRPr sz="100">
                        <a:solidFill>
                          <a:schemeClr val="dk1"/>
                        </a:solidFill>
                        <a:latin typeface="Nunito"/>
                        <a:ea typeface="Nunito"/>
                        <a:cs typeface="Nunito"/>
                        <a:sym typeface="Nunito"/>
                      </a:endParaRPr>
                    </a:p>
                    <a:p>
                      <a:pPr indent="-158750" lvl="0" marL="28575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 </a:t>
                      </a:r>
                      <a:r>
                        <a:rPr b="1" lang="en" sz="700">
                          <a:solidFill>
                            <a:schemeClr val="dk1"/>
                          </a:solidFill>
                          <a:latin typeface="Nunito"/>
                          <a:ea typeface="Nunito"/>
                          <a:cs typeface="Nunito"/>
                          <a:sym typeface="Nunito"/>
                        </a:rPr>
                        <a:t>Functions:</a:t>
                      </a:r>
                      <a:endParaRPr b="1" sz="700">
                        <a:solidFill>
                          <a:schemeClr val="dk1"/>
                        </a:solidFill>
                        <a:latin typeface="Nunito"/>
                        <a:ea typeface="Nunito"/>
                        <a:cs typeface="Nunito"/>
                        <a:sym typeface="Nunito"/>
                      </a:endParaRPr>
                    </a:p>
                    <a:p>
                      <a:pPr indent="0" lvl="0" marL="0" rtl="0" algn="l">
                        <a:spcBef>
                          <a:spcPts val="0"/>
                        </a:spcBef>
                        <a:spcAft>
                          <a:spcPts val="0"/>
                        </a:spcAft>
                        <a:buNone/>
                      </a:pPr>
                      <a:r>
                        <a:t/>
                      </a:r>
                      <a:endParaRPr b="1" sz="100">
                        <a:solidFill>
                          <a:schemeClr val="dk1"/>
                        </a:solidFill>
                        <a:latin typeface="Nunito"/>
                        <a:ea typeface="Nunito"/>
                        <a:cs typeface="Nunito"/>
                        <a:sym typeface="Nunito"/>
                      </a:endParaRPr>
                    </a:p>
                    <a:p>
                      <a:pPr indent="-158750" lvl="0" marL="514350" rtl="0" algn="l">
                        <a:spcBef>
                          <a:spcPts val="0"/>
                        </a:spcBef>
                        <a:spcAft>
                          <a:spcPts val="0"/>
                        </a:spcAft>
                        <a:buClr>
                          <a:schemeClr val="dk1"/>
                        </a:buClr>
                        <a:buSzPts val="700"/>
                        <a:buFont typeface="Nunito"/>
                        <a:buAutoNum type="arabicPeriod"/>
                      </a:pPr>
                      <a:r>
                        <a:rPr lang="en" sz="700">
                          <a:solidFill>
                            <a:schemeClr val="dk1"/>
                          </a:solidFill>
                          <a:latin typeface="Nunito"/>
                          <a:ea typeface="Nunito"/>
                          <a:cs typeface="Nunito"/>
                          <a:sym typeface="Nunito"/>
                        </a:rPr>
                        <a:t>It serves as a trigger for ovulation</a:t>
                      </a:r>
                      <a:endParaRPr sz="700">
                        <a:solidFill>
                          <a:schemeClr val="dk1"/>
                        </a:solidFill>
                        <a:latin typeface="Nunito"/>
                        <a:ea typeface="Nunito"/>
                        <a:cs typeface="Nunito"/>
                        <a:sym typeface="Nunito"/>
                      </a:endParaRPr>
                    </a:p>
                    <a:p>
                      <a:pPr indent="-158750" lvl="0" marL="514350" rtl="0" algn="l">
                        <a:spcBef>
                          <a:spcPts val="0"/>
                        </a:spcBef>
                        <a:spcAft>
                          <a:spcPts val="0"/>
                        </a:spcAft>
                        <a:buClr>
                          <a:schemeClr val="dk1"/>
                        </a:buClr>
                        <a:buSzPts val="700"/>
                        <a:buFont typeface="Nunito"/>
                        <a:buAutoNum type="arabicPeriod"/>
                      </a:pPr>
                      <a:r>
                        <a:rPr lang="en" sz="700">
                          <a:solidFill>
                            <a:schemeClr val="dk1"/>
                          </a:solidFill>
                          <a:latin typeface="Nunito"/>
                          <a:ea typeface="Nunito"/>
                          <a:cs typeface="Nunito"/>
                          <a:sym typeface="Nunito"/>
                        </a:rPr>
                        <a:t>Stimulates the corpus luteum to produce progesterone</a:t>
                      </a:r>
                      <a:endParaRPr sz="700">
                        <a:solidFill>
                          <a:schemeClr val="dk1"/>
                        </a:solidFill>
                        <a:latin typeface="Nunito"/>
                        <a:ea typeface="Nunito"/>
                        <a:cs typeface="Nunito"/>
                        <a:sym typeface="Nunito"/>
                      </a:endParaRPr>
                    </a:p>
                    <a:p>
                      <a:pPr indent="-158750" lvl="0" marL="514350" rtl="0" algn="l">
                        <a:spcBef>
                          <a:spcPts val="0"/>
                        </a:spcBef>
                        <a:spcAft>
                          <a:spcPts val="0"/>
                        </a:spcAft>
                        <a:buClr>
                          <a:srgbClr val="C27BA0"/>
                        </a:buClr>
                        <a:buSzPts val="700"/>
                        <a:buFont typeface="Nunito"/>
                        <a:buAutoNum type="arabicPeriod"/>
                      </a:pPr>
                      <a:r>
                        <a:rPr lang="en" sz="700">
                          <a:solidFill>
                            <a:srgbClr val="C27BA0"/>
                          </a:solidFill>
                          <a:latin typeface="Nunito"/>
                          <a:ea typeface="Nunito"/>
                          <a:cs typeface="Nunito"/>
                          <a:sym typeface="Nunito"/>
                        </a:rPr>
                        <a:t>Stimulates the mature follicles to produce estrogen.</a:t>
                      </a:r>
                      <a:endParaRPr sz="700">
                        <a:solidFill>
                          <a:schemeClr val="dk1"/>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r>
            </a:tbl>
          </a:graphicData>
        </a:graphic>
      </p:graphicFrame>
      <p:graphicFrame>
        <p:nvGraphicFramePr>
          <p:cNvPr id="206" name="Google Shape;206;p37"/>
          <p:cNvGraphicFramePr/>
          <p:nvPr/>
        </p:nvGraphicFramePr>
        <p:xfrm>
          <a:off x="16" y="3367828"/>
          <a:ext cx="3000000" cy="3000000"/>
        </p:xfrm>
        <a:graphic>
          <a:graphicData uri="http://schemas.openxmlformats.org/drawingml/2006/table">
            <a:tbl>
              <a:tblPr>
                <a:noFill/>
                <a:tableStyleId>{76447A91-6DB8-4E1A-95C5-20A2C349909A}</a:tableStyleId>
              </a:tblPr>
              <a:tblGrid>
                <a:gridCol w="1267125"/>
                <a:gridCol w="1848900"/>
                <a:gridCol w="4473475"/>
              </a:tblGrid>
              <a:tr h="233575">
                <a:tc gridSpan="3">
                  <a:txBody>
                    <a:bodyPr/>
                    <a:lstStyle/>
                    <a:p>
                      <a:pPr indent="-228600" lvl="0" marL="457200" rtl="0" algn="ctr">
                        <a:spcBef>
                          <a:spcPts val="0"/>
                        </a:spcBef>
                        <a:spcAft>
                          <a:spcPts val="0"/>
                        </a:spcAft>
                        <a:buNone/>
                      </a:pPr>
                      <a:r>
                        <a:rPr b="1" lang="en" sz="1300">
                          <a:solidFill>
                            <a:srgbClr val="DAA5A5"/>
                          </a:solidFill>
                          <a:latin typeface="Nunito"/>
                          <a:ea typeface="Nunito"/>
                          <a:cs typeface="Nunito"/>
                          <a:sym typeface="Nunito"/>
                        </a:rPr>
                        <a:t>Ovarian Cycle</a:t>
                      </a:r>
                      <a:endParaRPr b="1" sz="13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E0E0"/>
                    </a:solidFill>
                  </a:tcPr>
                </a:tc>
                <a:tc hMerge="1"/>
                <a:tc hMerge="1"/>
              </a:tr>
              <a:tr h="439325">
                <a:tc gridSpan="3">
                  <a:txBody>
                    <a:bodyPr/>
                    <a:lstStyle/>
                    <a:p>
                      <a:pPr indent="-158750" lvl="0" marL="22860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The ovarian cortex contains 400,000-500,000 primary follicle (or </a:t>
                      </a:r>
                      <a:r>
                        <a:rPr lang="en" sz="700">
                          <a:solidFill>
                            <a:srgbClr val="C27BA0"/>
                          </a:solidFill>
                          <a:latin typeface="Nunito"/>
                          <a:ea typeface="Nunito"/>
                          <a:cs typeface="Nunito"/>
                          <a:sym typeface="Nunito"/>
                        </a:rPr>
                        <a:t>primordial follicles</a:t>
                      </a:r>
                      <a:r>
                        <a:rPr lang="en" sz="700">
                          <a:solidFill>
                            <a:schemeClr val="dk1"/>
                          </a:solidFill>
                          <a:latin typeface="Nunito"/>
                          <a:ea typeface="Nunito"/>
                          <a:cs typeface="Nunito"/>
                          <a:sym typeface="Nunito"/>
                        </a:rPr>
                        <a:t>)</a:t>
                      </a:r>
                      <a:endParaRPr sz="700">
                        <a:solidFill>
                          <a:schemeClr val="dk1"/>
                        </a:solidFill>
                        <a:latin typeface="Nunito"/>
                        <a:ea typeface="Nunito"/>
                        <a:cs typeface="Nunito"/>
                        <a:sym typeface="Nunito"/>
                      </a:endParaRPr>
                    </a:p>
                    <a:p>
                      <a:pPr indent="-158750" lvl="0" marL="22860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Each primary follicle consist of one primary oocyte which is encircled by a single layer of flat follicular cells</a:t>
                      </a:r>
                      <a:endParaRPr sz="700">
                        <a:solidFill>
                          <a:schemeClr val="dk1"/>
                        </a:solidFill>
                        <a:latin typeface="Nunito"/>
                        <a:ea typeface="Nunito"/>
                        <a:cs typeface="Nunito"/>
                        <a:sym typeface="Nunito"/>
                      </a:endParaRPr>
                    </a:p>
                    <a:p>
                      <a:pPr indent="-158750" lvl="0" marL="228600" rtl="0" algn="l">
                        <a:spcBef>
                          <a:spcPts val="0"/>
                        </a:spcBef>
                        <a:spcAft>
                          <a:spcPts val="0"/>
                        </a:spcAft>
                        <a:buClr>
                          <a:schemeClr val="dk1"/>
                        </a:buClr>
                        <a:buSzPts val="700"/>
                        <a:buFont typeface="Nunito"/>
                        <a:buChar char="●"/>
                      </a:pPr>
                      <a:r>
                        <a:rPr lang="en" sz="700">
                          <a:solidFill>
                            <a:srgbClr val="3D85C6"/>
                          </a:solidFill>
                          <a:latin typeface="Nunito"/>
                          <a:ea typeface="Nunito"/>
                          <a:cs typeface="Nunito"/>
                          <a:sym typeface="Nunito"/>
                        </a:rPr>
                        <a:t>FSH stimulates a number of primary follicles to develop into mature Graafian follicle </a:t>
                      </a:r>
                      <a:endParaRPr sz="700">
                        <a:solidFill>
                          <a:schemeClr val="dk1"/>
                        </a:solidFill>
                        <a:latin typeface="Nunito"/>
                        <a:ea typeface="Nunito"/>
                        <a:cs typeface="Nunito"/>
                        <a:sym typeface="Nunito"/>
                      </a:endParaRPr>
                    </a:p>
                    <a:p>
                      <a:pPr indent="-158750" lvl="0" marL="22860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The ovarian cycle is under the control of the</a:t>
                      </a:r>
                      <a:r>
                        <a:rPr b="1" lang="en" sz="700">
                          <a:solidFill>
                            <a:schemeClr val="dk1"/>
                          </a:solidFill>
                          <a:latin typeface="Nunito"/>
                          <a:ea typeface="Nunito"/>
                          <a:cs typeface="Nunito"/>
                          <a:sym typeface="Nunito"/>
                        </a:rPr>
                        <a:t> pituitary gland</a:t>
                      </a:r>
                      <a:r>
                        <a:rPr lang="en" sz="700">
                          <a:solidFill>
                            <a:schemeClr val="dk1"/>
                          </a:solidFill>
                          <a:latin typeface="Nunito"/>
                          <a:ea typeface="Nunito"/>
                          <a:cs typeface="Nunito"/>
                          <a:sym typeface="Nunito"/>
                        </a:rPr>
                        <a:t> and is divided into </a:t>
                      </a:r>
                      <a:r>
                        <a:rPr b="1" lang="en" sz="700">
                          <a:solidFill>
                            <a:schemeClr val="dk1"/>
                          </a:solidFill>
                          <a:latin typeface="Nunito"/>
                          <a:ea typeface="Nunito"/>
                          <a:cs typeface="Nunito"/>
                          <a:sym typeface="Nunito"/>
                        </a:rPr>
                        <a:t>3 phases</a:t>
                      </a:r>
                      <a:r>
                        <a:rPr lang="en" sz="700">
                          <a:solidFill>
                            <a:schemeClr val="dk1"/>
                          </a:solidFill>
                          <a:latin typeface="Nunito"/>
                          <a:ea typeface="Nunito"/>
                          <a:cs typeface="Nunito"/>
                          <a:sym typeface="Nunito"/>
                        </a:rPr>
                        <a:t> (</a:t>
                      </a:r>
                      <a:r>
                        <a:rPr lang="en" sz="700">
                          <a:solidFill>
                            <a:srgbClr val="CC0000"/>
                          </a:solidFill>
                          <a:latin typeface="Nunito"/>
                          <a:ea typeface="Nunito"/>
                          <a:cs typeface="Nunito"/>
                          <a:sym typeface="Nunito"/>
                        </a:rPr>
                        <a:t>FOL</a:t>
                      </a:r>
                      <a:r>
                        <a:rPr lang="en" sz="700">
                          <a:solidFill>
                            <a:schemeClr val="dk1"/>
                          </a:solidFill>
                          <a:latin typeface="Nunito"/>
                          <a:ea typeface="Nunito"/>
                          <a:cs typeface="Nunito"/>
                          <a:sym typeface="Nunito"/>
                        </a:rPr>
                        <a:t>):</a:t>
                      </a:r>
                      <a:endParaRPr sz="700">
                        <a:solidFill>
                          <a:schemeClr val="dk1"/>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r>
            </a:tbl>
          </a:graphicData>
        </a:graphic>
      </p:graphicFrame>
      <p:graphicFrame>
        <p:nvGraphicFramePr>
          <p:cNvPr id="207" name="Google Shape;207;p37"/>
          <p:cNvGraphicFramePr/>
          <p:nvPr/>
        </p:nvGraphicFramePr>
        <p:xfrm>
          <a:off x="0" y="6341160"/>
          <a:ext cx="3000000" cy="3000000"/>
        </p:xfrm>
        <a:graphic>
          <a:graphicData uri="http://schemas.openxmlformats.org/drawingml/2006/table">
            <a:tbl>
              <a:tblPr>
                <a:noFill/>
                <a:tableStyleId>{76447A91-6DB8-4E1A-95C5-20A2C349909A}</a:tableStyleId>
              </a:tblPr>
              <a:tblGrid>
                <a:gridCol w="1267125"/>
                <a:gridCol w="1848900"/>
                <a:gridCol w="4473475"/>
              </a:tblGrid>
              <a:tr h="260875">
                <a:tc gridSpan="3">
                  <a:txBody>
                    <a:bodyPr/>
                    <a:lstStyle/>
                    <a:p>
                      <a:pPr indent="-228600" lvl="0" marL="457200" rtl="0" algn="ctr">
                        <a:spcBef>
                          <a:spcPts val="0"/>
                        </a:spcBef>
                        <a:spcAft>
                          <a:spcPts val="0"/>
                        </a:spcAft>
                        <a:buNone/>
                      </a:pPr>
                      <a:r>
                        <a:rPr b="1" lang="en" sz="1300">
                          <a:solidFill>
                            <a:srgbClr val="DAA5A5"/>
                          </a:solidFill>
                          <a:latin typeface="Nunito"/>
                          <a:ea typeface="Nunito"/>
                          <a:cs typeface="Nunito"/>
                          <a:sym typeface="Nunito"/>
                        </a:rPr>
                        <a:t>Menstrual (Uterine) Cycle</a:t>
                      </a:r>
                      <a:endParaRPr b="1" sz="13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E0E0"/>
                    </a:solidFill>
                  </a:tcPr>
                </a:tc>
                <a:tc hMerge="1"/>
                <a:tc hMerge="1"/>
              </a:tr>
              <a:tr h="422600">
                <a:tc gridSpan="3">
                  <a:txBody>
                    <a:bodyPr/>
                    <a:lstStyle/>
                    <a:p>
                      <a:pPr indent="-222250" lvl="0" marL="2857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It is a cyclic change that occurs in the endometrium of the uterus due to the effect of estrogen and progesterone</a:t>
                      </a:r>
                      <a:endParaRPr sz="100">
                        <a:solidFill>
                          <a:schemeClr val="dk1"/>
                        </a:solidFill>
                        <a:latin typeface="Nunito"/>
                        <a:ea typeface="Nunito"/>
                        <a:cs typeface="Nunito"/>
                        <a:sym typeface="Nunito"/>
                      </a:endParaRPr>
                    </a:p>
                    <a:p>
                      <a:pPr indent="-222250" lvl="0" marL="2857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The menstrual cycle ranges from 23-35 days in 90% of women and the average is about 28 days</a:t>
                      </a:r>
                      <a:r>
                        <a:rPr lang="en" sz="800">
                          <a:solidFill>
                            <a:srgbClr val="C27BA0"/>
                          </a:solidFill>
                          <a:latin typeface="Nunito"/>
                          <a:ea typeface="Nunito"/>
                          <a:cs typeface="Nunito"/>
                          <a:sym typeface="Nunito"/>
                        </a:rPr>
                        <a:t> It sometimes varies in the same woman.</a:t>
                      </a:r>
                      <a:endParaRPr sz="100">
                        <a:solidFill>
                          <a:srgbClr val="C27BA0"/>
                        </a:solidFill>
                        <a:latin typeface="Nunito"/>
                        <a:ea typeface="Nunito"/>
                        <a:cs typeface="Nunito"/>
                        <a:sym typeface="Nunito"/>
                      </a:endParaRPr>
                    </a:p>
                    <a:p>
                      <a:pPr indent="-222250" lvl="0" marL="2857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It’s divided into 4 phases: </a:t>
                      </a:r>
                      <a:endParaRPr sz="600">
                        <a:solidFill>
                          <a:schemeClr val="dk1"/>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r>
            </a:tbl>
          </a:graphicData>
        </a:graphic>
      </p:graphicFrame>
      <p:graphicFrame>
        <p:nvGraphicFramePr>
          <p:cNvPr id="208" name="Google Shape;208;p37"/>
          <p:cNvGraphicFramePr/>
          <p:nvPr/>
        </p:nvGraphicFramePr>
        <p:xfrm>
          <a:off x="71" y="7269538"/>
          <a:ext cx="3000000" cy="3000000"/>
        </p:xfrm>
        <a:graphic>
          <a:graphicData uri="http://schemas.openxmlformats.org/drawingml/2006/table">
            <a:tbl>
              <a:tblPr>
                <a:noFill/>
                <a:tableStyleId>{76447A91-6DB8-4E1A-95C5-20A2C349909A}</a:tableStyleId>
              </a:tblPr>
              <a:tblGrid>
                <a:gridCol w="814500"/>
                <a:gridCol w="1041375"/>
                <a:gridCol w="1438100"/>
                <a:gridCol w="2033200"/>
                <a:gridCol w="2262300"/>
              </a:tblGrid>
              <a:tr h="258325">
                <a:tc>
                  <a:txBody>
                    <a:bodyPr/>
                    <a:lstStyle/>
                    <a:p>
                      <a:pPr indent="0" lvl="0" marL="0" rtl="0" algn="ctr">
                        <a:spcBef>
                          <a:spcPts val="0"/>
                        </a:spcBef>
                        <a:spcAft>
                          <a:spcPts val="0"/>
                        </a:spcAft>
                        <a:buNone/>
                      </a:pPr>
                      <a:r>
                        <a:rPr b="1" lang="en" sz="900">
                          <a:solidFill>
                            <a:srgbClr val="FFFFFF"/>
                          </a:solidFill>
                          <a:latin typeface="Nunito"/>
                          <a:ea typeface="Nunito"/>
                          <a:cs typeface="Nunito"/>
                          <a:sym typeface="Nunito"/>
                        </a:rPr>
                        <a:t>Phase</a:t>
                      </a:r>
                      <a:endParaRPr b="1" sz="900">
                        <a:solidFill>
                          <a:srgbClr val="FFFFFF"/>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a:txBody>
                    <a:bodyPr/>
                    <a:lstStyle/>
                    <a:p>
                      <a:pPr indent="0" lvl="0" marL="0" rtl="0" algn="ctr">
                        <a:spcBef>
                          <a:spcPts val="0"/>
                        </a:spcBef>
                        <a:spcAft>
                          <a:spcPts val="0"/>
                        </a:spcAft>
                        <a:buNone/>
                      </a:pPr>
                      <a:r>
                        <a:rPr b="1" lang="en" sz="900">
                          <a:solidFill>
                            <a:srgbClr val="FFFFFF"/>
                          </a:solidFill>
                          <a:latin typeface="Nunito"/>
                          <a:ea typeface="Nunito"/>
                          <a:cs typeface="Nunito"/>
                          <a:sym typeface="Nunito"/>
                        </a:rPr>
                        <a:t>Menstrual</a:t>
                      </a:r>
                      <a:endParaRPr b="1" sz="900">
                        <a:solidFill>
                          <a:srgbClr val="FFFFFF"/>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a:txBody>
                    <a:bodyPr/>
                    <a:lstStyle/>
                    <a:p>
                      <a:pPr indent="0" lvl="0" marL="0" rtl="0" algn="ctr">
                        <a:spcBef>
                          <a:spcPts val="0"/>
                        </a:spcBef>
                        <a:spcAft>
                          <a:spcPts val="0"/>
                        </a:spcAft>
                        <a:buNone/>
                      </a:pPr>
                      <a:r>
                        <a:rPr b="1" lang="en" sz="900">
                          <a:solidFill>
                            <a:srgbClr val="FFFFFF"/>
                          </a:solidFill>
                          <a:latin typeface="Nunito"/>
                          <a:ea typeface="Nunito"/>
                          <a:cs typeface="Nunito"/>
                          <a:sym typeface="Nunito"/>
                        </a:rPr>
                        <a:t>Proliferative</a:t>
                      </a:r>
                      <a:r>
                        <a:rPr b="1" lang="en" sz="900">
                          <a:solidFill>
                            <a:srgbClr val="FFFFFF"/>
                          </a:solidFill>
                          <a:latin typeface="Bree Serif"/>
                          <a:ea typeface="Bree Serif"/>
                          <a:cs typeface="Bree Serif"/>
                          <a:sym typeface="Bree Serif"/>
                        </a:rPr>
                        <a:t> </a:t>
                      </a:r>
                      <a:r>
                        <a:rPr lang="en" sz="900">
                          <a:solidFill>
                            <a:srgbClr val="FFFFFF"/>
                          </a:solidFill>
                          <a:latin typeface="Nunito"/>
                          <a:ea typeface="Nunito"/>
                          <a:cs typeface="Nunito"/>
                          <a:sym typeface="Nunito"/>
                        </a:rPr>
                        <a:t>(Follicular)</a:t>
                      </a:r>
                      <a:endParaRPr b="1" sz="900">
                        <a:solidFill>
                          <a:srgbClr val="FFFFFF"/>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a:txBody>
                    <a:bodyPr/>
                    <a:lstStyle/>
                    <a:p>
                      <a:pPr indent="0" lvl="0" marL="0" rtl="0" algn="ctr">
                        <a:spcBef>
                          <a:spcPts val="0"/>
                        </a:spcBef>
                        <a:spcAft>
                          <a:spcPts val="0"/>
                        </a:spcAft>
                        <a:buNone/>
                      </a:pPr>
                      <a:r>
                        <a:rPr b="1" lang="en" sz="900">
                          <a:solidFill>
                            <a:srgbClr val="FFFFFF"/>
                          </a:solidFill>
                          <a:latin typeface="Nunito"/>
                          <a:ea typeface="Nunito"/>
                          <a:cs typeface="Nunito"/>
                          <a:sym typeface="Nunito"/>
                        </a:rPr>
                        <a:t>Luteal</a:t>
                      </a:r>
                      <a:endParaRPr b="1" sz="900">
                        <a:solidFill>
                          <a:srgbClr val="FFFFFF"/>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a:txBody>
                    <a:bodyPr/>
                    <a:lstStyle/>
                    <a:p>
                      <a:pPr indent="0" lvl="0" marL="0" rtl="0" algn="ctr">
                        <a:spcBef>
                          <a:spcPts val="0"/>
                        </a:spcBef>
                        <a:spcAft>
                          <a:spcPts val="0"/>
                        </a:spcAft>
                        <a:buNone/>
                      </a:pPr>
                      <a:r>
                        <a:rPr b="1" lang="en" sz="900">
                          <a:solidFill>
                            <a:srgbClr val="FFFFFF"/>
                          </a:solidFill>
                          <a:latin typeface="Nunito"/>
                          <a:ea typeface="Nunito"/>
                          <a:cs typeface="Nunito"/>
                          <a:sym typeface="Nunito"/>
                        </a:rPr>
                        <a:t>Ischemic</a:t>
                      </a:r>
                      <a:endParaRPr b="1" sz="900">
                        <a:solidFill>
                          <a:srgbClr val="FFFFFF"/>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r>
              <a:tr h="36862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Start</a:t>
                      </a:r>
                      <a:endParaRPr b="1" sz="9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sz="700">
                          <a:latin typeface="Nunito"/>
                          <a:ea typeface="Nunito"/>
                          <a:cs typeface="Nunito"/>
                          <a:sym typeface="Nunito"/>
                        </a:rPr>
                        <a:t>1st day</a:t>
                      </a:r>
                      <a:r>
                        <a:rPr lang="en" sz="700">
                          <a:latin typeface="Bree Serif"/>
                          <a:ea typeface="Bree Serif"/>
                          <a:cs typeface="Bree Serif"/>
                          <a:sym typeface="Bree Serif"/>
                        </a:rPr>
                        <a:t> </a:t>
                      </a:r>
                      <a:endParaRPr sz="700">
                        <a:latin typeface="Bree Serif"/>
                        <a:ea typeface="Bree Serif"/>
                        <a:cs typeface="Bree Serif"/>
                        <a:sym typeface="Bree Serif"/>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Nunito"/>
                          <a:ea typeface="Nunito"/>
                          <a:cs typeface="Nunito"/>
                          <a:sym typeface="Nunito"/>
                        </a:rPr>
                        <a:t>5th day</a:t>
                      </a:r>
                      <a:endParaRPr sz="7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Nunito"/>
                          <a:ea typeface="Nunito"/>
                          <a:cs typeface="Nunito"/>
                          <a:sym typeface="Nunito"/>
                        </a:rPr>
                        <a:t>14th day</a:t>
                      </a:r>
                      <a:endParaRPr sz="700">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Nunito"/>
                          <a:ea typeface="Nunito"/>
                          <a:cs typeface="Nunito"/>
                          <a:sym typeface="Nunito"/>
                        </a:rPr>
                        <a:t>27th day</a:t>
                      </a:r>
                      <a:endParaRPr sz="700">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6862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Duration</a:t>
                      </a:r>
                      <a:endParaRPr b="1" sz="9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sz="700">
                          <a:solidFill>
                            <a:srgbClr val="000000"/>
                          </a:solidFill>
                          <a:latin typeface="Nunito"/>
                          <a:ea typeface="Nunito"/>
                          <a:cs typeface="Nunito"/>
                          <a:sym typeface="Nunito"/>
                        </a:rPr>
                        <a:t>Lasts for 4-5 days</a:t>
                      </a:r>
                      <a:endParaRPr sz="7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Nunito"/>
                          <a:ea typeface="Nunito"/>
                          <a:cs typeface="Nunito"/>
                          <a:sym typeface="Nunito"/>
                        </a:rPr>
                        <a:t>Lasts for 9 days</a:t>
                      </a:r>
                      <a:endParaRPr sz="7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Nunito"/>
                          <a:ea typeface="Nunito"/>
                          <a:cs typeface="Nunito"/>
                          <a:sym typeface="Nunito"/>
                        </a:rPr>
                        <a:t>Lasts for 13 days</a:t>
                      </a:r>
                      <a:endParaRPr sz="7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Nunito"/>
                          <a:ea typeface="Nunito"/>
                          <a:cs typeface="Nunito"/>
                          <a:sym typeface="Nunito"/>
                        </a:rPr>
                        <a:t>Lasts for ONE day</a:t>
                      </a:r>
                      <a:endParaRPr sz="7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375475">
                <a:tc>
                  <a:txBody>
                    <a:bodyPr/>
                    <a:lstStyle/>
                    <a:p>
                      <a:pPr indent="0" lvl="0" marL="0" rtl="0" algn="ctr">
                        <a:spcBef>
                          <a:spcPts val="0"/>
                        </a:spcBef>
                        <a:spcAft>
                          <a:spcPts val="0"/>
                        </a:spcAft>
                        <a:buNone/>
                      </a:pPr>
                      <a:r>
                        <a:t/>
                      </a:r>
                      <a:endParaRPr b="1" sz="1000">
                        <a:solidFill>
                          <a:srgbClr val="DAA5A5"/>
                        </a:solidFill>
                        <a:latin typeface="Bree Serif"/>
                        <a:ea typeface="Bree Serif"/>
                        <a:cs typeface="Bree Serif"/>
                        <a:sym typeface="Bree Serif"/>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134449" lvl="0" marL="179999" rtl="0" algn="l">
                        <a:spcBef>
                          <a:spcPts val="0"/>
                        </a:spcBef>
                        <a:spcAft>
                          <a:spcPts val="0"/>
                        </a:spcAft>
                        <a:buSzPts val="700"/>
                        <a:buFont typeface="Nunito"/>
                        <a:buChar char="●"/>
                      </a:pPr>
                      <a:r>
                        <a:rPr lang="en" sz="700">
                          <a:latin typeface="Nunito"/>
                          <a:ea typeface="Nunito"/>
                          <a:cs typeface="Nunito"/>
                          <a:sym typeface="Nunito"/>
                        </a:rPr>
                        <a:t>The functional layer of the endometrium is sloughed off and discarded.</a:t>
                      </a:r>
                      <a:endParaRPr sz="700">
                        <a:latin typeface="Nunito"/>
                        <a:ea typeface="Nunito"/>
                        <a:cs typeface="Nunito"/>
                        <a:sym typeface="Nunito"/>
                      </a:endParaRPr>
                    </a:p>
                    <a:p>
                      <a:pPr indent="0" lvl="0" marL="457200" rtl="0" algn="l">
                        <a:spcBef>
                          <a:spcPts val="0"/>
                        </a:spcBef>
                        <a:spcAft>
                          <a:spcPts val="0"/>
                        </a:spcAft>
                        <a:buNone/>
                      </a:pPr>
                      <a:r>
                        <a:t/>
                      </a:r>
                      <a:endParaRPr sz="300">
                        <a:latin typeface="Nunito"/>
                        <a:ea typeface="Nunito"/>
                        <a:cs typeface="Nunito"/>
                        <a:sym typeface="Nunito"/>
                      </a:endParaRPr>
                    </a:p>
                    <a:p>
                      <a:pPr indent="-134449" lvl="0" marL="179999" rtl="0" algn="l">
                        <a:spcBef>
                          <a:spcPts val="0"/>
                        </a:spcBef>
                        <a:spcAft>
                          <a:spcPts val="0"/>
                        </a:spcAft>
                        <a:buSzPts val="700"/>
                        <a:buFont typeface="Bree Serif"/>
                        <a:buChar char="●"/>
                      </a:pPr>
                      <a:r>
                        <a:rPr lang="en" sz="700">
                          <a:latin typeface="Nunito"/>
                          <a:ea typeface="Nunito"/>
                          <a:cs typeface="Nunito"/>
                          <a:sym typeface="Nunito"/>
                        </a:rPr>
                        <a:t>Blood is discharged from the vagina with small pieces of</a:t>
                      </a:r>
                      <a:r>
                        <a:rPr lang="en" sz="700">
                          <a:latin typeface="Bree Serif"/>
                          <a:ea typeface="Bree Serif"/>
                          <a:cs typeface="Bree Serif"/>
                          <a:sym typeface="Bree Serif"/>
                        </a:rPr>
                        <a:t> </a:t>
                      </a:r>
                      <a:r>
                        <a:rPr lang="en" sz="700">
                          <a:latin typeface="Nunito"/>
                          <a:ea typeface="Nunito"/>
                          <a:cs typeface="Nunito"/>
                          <a:sym typeface="Nunito"/>
                        </a:rPr>
                        <a:t>endometrial tissue</a:t>
                      </a:r>
                      <a:r>
                        <a:rPr lang="en" sz="700">
                          <a:latin typeface="Bree Serif"/>
                          <a:ea typeface="Bree Serif"/>
                          <a:cs typeface="Bree Serif"/>
                          <a:sym typeface="Bree Serif"/>
                        </a:rPr>
                        <a:t> </a:t>
                      </a:r>
                      <a:endParaRPr sz="700">
                        <a:latin typeface="Bree Serif"/>
                        <a:ea typeface="Bree Serif"/>
                        <a:cs typeface="Bree Serif"/>
                        <a:sym typeface="Bree Serif"/>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134449" lvl="0" marL="179999" rtl="0" algn="l">
                        <a:spcBef>
                          <a:spcPts val="0"/>
                        </a:spcBef>
                        <a:spcAft>
                          <a:spcPts val="0"/>
                        </a:spcAft>
                        <a:buClr>
                          <a:schemeClr val="dk1"/>
                        </a:buClr>
                        <a:buSzPts val="700"/>
                        <a:buFont typeface="Bree Serif"/>
                        <a:buChar char="●"/>
                      </a:pPr>
                      <a:r>
                        <a:rPr lang="en" sz="700">
                          <a:solidFill>
                            <a:schemeClr val="dk1"/>
                          </a:solidFill>
                          <a:latin typeface="Bree Serif"/>
                          <a:ea typeface="Bree Serif"/>
                          <a:cs typeface="Bree Serif"/>
                          <a:sym typeface="Bree Serif"/>
                        </a:rPr>
                        <a:t>I</a:t>
                      </a:r>
                      <a:r>
                        <a:rPr lang="en" sz="700">
                          <a:solidFill>
                            <a:schemeClr val="dk1"/>
                          </a:solidFill>
                          <a:latin typeface="Nunito"/>
                          <a:ea typeface="Nunito"/>
                          <a:cs typeface="Nunito"/>
                          <a:sym typeface="Nunito"/>
                        </a:rPr>
                        <a:t>s a phase of repair and proliferation.</a:t>
                      </a:r>
                      <a:endParaRPr sz="700">
                        <a:solidFill>
                          <a:schemeClr val="dk1"/>
                        </a:solidFill>
                        <a:latin typeface="Nunito"/>
                        <a:ea typeface="Nunito"/>
                        <a:cs typeface="Nunito"/>
                        <a:sym typeface="Nunito"/>
                      </a:endParaRPr>
                    </a:p>
                    <a:p>
                      <a:pPr indent="0" lvl="0" marL="0" rtl="0" algn="l">
                        <a:spcBef>
                          <a:spcPts val="0"/>
                        </a:spcBef>
                        <a:spcAft>
                          <a:spcPts val="0"/>
                        </a:spcAft>
                        <a:buNone/>
                      </a:pPr>
                      <a:r>
                        <a:t/>
                      </a:r>
                      <a:endParaRPr sz="300">
                        <a:solidFill>
                          <a:schemeClr val="dk1"/>
                        </a:solidFill>
                        <a:latin typeface="Nunito"/>
                        <a:ea typeface="Nunito"/>
                        <a:cs typeface="Nunito"/>
                        <a:sym typeface="Nunito"/>
                      </a:endParaRPr>
                    </a:p>
                    <a:p>
                      <a:pPr indent="-134449" lvl="0" marL="179999" rtl="0" algn="l">
                        <a:spcBef>
                          <a:spcPts val="0"/>
                        </a:spcBef>
                        <a:spcAft>
                          <a:spcPts val="0"/>
                        </a:spcAft>
                        <a:buClr>
                          <a:srgbClr val="CC0000"/>
                        </a:buClr>
                        <a:buSzPts val="700"/>
                        <a:buFont typeface="Nunito"/>
                        <a:buChar char="★"/>
                      </a:pPr>
                      <a:r>
                        <a:rPr lang="en" sz="700">
                          <a:solidFill>
                            <a:srgbClr val="CC0000"/>
                          </a:solidFill>
                          <a:latin typeface="Nunito"/>
                          <a:ea typeface="Nunito"/>
                          <a:cs typeface="Nunito"/>
                          <a:sym typeface="Nunito"/>
                        </a:rPr>
                        <a:t>Coincides with the growth of the ovarian follicle </a:t>
                      </a:r>
                      <a:r>
                        <a:rPr lang="en" sz="700">
                          <a:solidFill>
                            <a:srgbClr val="C27BA0"/>
                          </a:solidFill>
                          <a:latin typeface="Nunito"/>
                          <a:ea typeface="Nunito"/>
                          <a:cs typeface="Nunito"/>
                          <a:sym typeface="Nunito"/>
                        </a:rPr>
                        <a:t>( Follicular phase )</a:t>
                      </a:r>
                      <a:r>
                        <a:rPr lang="en" sz="700">
                          <a:solidFill>
                            <a:srgbClr val="BF9000"/>
                          </a:solidFill>
                          <a:latin typeface="Nunito"/>
                          <a:ea typeface="Nunito"/>
                          <a:cs typeface="Nunito"/>
                          <a:sym typeface="Nunito"/>
                        </a:rPr>
                        <a:t>(MCQ)</a:t>
                      </a:r>
                      <a:endParaRPr sz="700">
                        <a:solidFill>
                          <a:srgbClr val="BF9000"/>
                        </a:solidFill>
                        <a:latin typeface="Nunito"/>
                        <a:ea typeface="Nunito"/>
                        <a:cs typeface="Nunito"/>
                        <a:sym typeface="Nunito"/>
                      </a:endParaRPr>
                    </a:p>
                    <a:p>
                      <a:pPr indent="0" lvl="0" marL="0" rtl="0" algn="l">
                        <a:spcBef>
                          <a:spcPts val="0"/>
                        </a:spcBef>
                        <a:spcAft>
                          <a:spcPts val="0"/>
                        </a:spcAft>
                        <a:buNone/>
                      </a:pPr>
                      <a:r>
                        <a:t/>
                      </a:r>
                      <a:endParaRPr sz="300">
                        <a:solidFill>
                          <a:srgbClr val="BF9000"/>
                        </a:solidFill>
                        <a:latin typeface="Nunito"/>
                        <a:ea typeface="Nunito"/>
                        <a:cs typeface="Nunito"/>
                        <a:sym typeface="Nunito"/>
                      </a:endParaRPr>
                    </a:p>
                    <a:p>
                      <a:pPr indent="-134449" lvl="0" marL="179999" rtl="0" algn="l">
                        <a:spcBef>
                          <a:spcPts val="0"/>
                        </a:spcBef>
                        <a:spcAft>
                          <a:spcPts val="0"/>
                        </a:spcAft>
                        <a:buClr>
                          <a:srgbClr val="CC0000"/>
                        </a:buClr>
                        <a:buSzPts val="700"/>
                        <a:buFont typeface="Nunito"/>
                        <a:buChar char="★"/>
                      </a:pPr>
                      <a:r>
                        <a:rPr lang="en" sz="700">
                          <a:solidFill>
                            <a:schemeClr val="dk1"/>
                          </a:solidFill>
                          <a:latin typeface="Nunito"/>
                          <a:ea typeface="Nunito"/>
                          <a:cs typeface="Nunito"/>
                          <a:sym typeface="Nunito"/>
                        </a:rPr>
                        <a:t>It is controlled by </a:t>
                      </a:r>
                      <a:r>
                        <a:rPr lang="en" sz="700">
                          <a:solidFill>
                            <a:srgbClr val="CC0000"/>
                          </a:solidFill>
                          <a:latin typeface="Nunito"/>
                          <a:ea typeface="Nunito"/>
                          <a:cs typeface="Nunito"/>
                          <a:sym typeface="Nunito"/>
                        </a:rPr>
                        <a:t>Estrogen </a:t>
                      </a:r>
                      <a:r>
                        <a:rPr lang="en" sz="700">
                          <a:solidFill>
                            <a:srgbClr val="BF9000"/>
                          </a:solidFill>
                          <a:latin typeface="Nunito"/>
                          <a:ea typeface="Nunito"/>
                          <a:cs typeface="Nunito"/>
                          <a:sym typeface="Nunito"/>
                        </a:rPr>
                        <a:t>(MCQ) </a:t>
                      </a:r>
                      <a:r>
                        <a:rPr lang="en" sz="700">
                          <a:solidFill>
                            <a:schemeClr val="dk1"/>
                          </a:solidFill>
                          <a:latin typeface="Nunito"/>
                          <a:ea typeface="Nunito"/>
                          <a:cs typeface="Nunito"/>
                          <a:sym typeface="Nunito"/>
                        </a:rPr>
                        <a:t>secreted by follicular cells which increases the thickness of the endometrium into 2-3 folds. </a:t>
                      </a:r>
                      <a:endParaRPr sz="700">
                        <a:solidFill>
                          <a:schemeClr val="dk1"/>
                        </a:solidFill>
                        <a:latin typeface="Nunito"/>
                        <a:ea typeface="Nunito"/>
                        <a:cs typeface="Nunito"/>
                        <a:sym typeface="Nunito"/>
                      </a:endParaRPr>
                    </a:p>
                    <a:p>
                      <a:pPr indent="0" lvl="0" marL="0" rtl="0" algn="l">
                        <a:spcBef>
                          <a:spcPts val="0"/>
                        </a:spcBef>
                        <a:spcAft>
                          <a:spcPts val="0"/>
                        </a:spcAft>
                        <a:buNone/>
                      </a:pPr>
                      <a:r>
                        <a:t/>
                      </a:r>
                      <a:endParaRPr sz="300">
                        <a:solidFill>
                          <a:schemeClr val="dk1"/>
                        </a:solidFill>
                        <a:latin typeface="Nunito"/>
                        <a:ea typeface="Nunito"/>
                        <a:cs typeface="Nunito"/>
                        <a:sym typeface="Nunito"/>
                      </a:endParaRPr>
                    </a:p>
                    <a:p>
                      <a:pPr indent="-134449" lvl="0" marL="179999"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The glands increase in number and length and the spiral arteries elongate. </a:t>
                      </a:r>
                      <a:endParaRPr sz="700">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224449" lvl="0" marL="269999" rtl="0" algn="l">
                        <a:spcBef>
                          <a:spcPts val="0"/>
                        </a:spcBef>
                        <a:spcAft>
                          <a:spcPts val="0"/>
                        </a:spcAft>
                        <a:buClr>
                          <a:srgbClr val="000000"/>
                        </a:buClr>
                        <a:buSzPts val="700"/>
                        <a:buFont typeface="Bree Serif"/>
                        <a:buChar char="●"/>
                      </a:pPr>
                      <a:r>
                        <a:rPr lang="en" sz="700">
                          <a:solidFill>
                            <a:schemeClr val="dk1"/>
                          </a:solidFill>
                          <a:latin typeface="Nunito"/>
                          <a:ea typeface="Nunito"/>
                          <a:cs typeface="Nunito"/>
                          <a:sym typeface="Nunito"/>
                        </a:rPr>
                        <a:t>It is also called </a:t>
                      </a:r>
                      <a:r>
                        <a:rPr b="1" lang="en" sz="700">
                          <a:solidFill>
                            <a:srgbClr val="CC0000"/>
                          </a:solidFill>
                          <a:latin typeface="Nunito"/>
                          <a:ea typeface="Nunito"/>
                          <a:cs typeface="Nunito"/>
                          <a:sym typeface="Nunito"/>
                        </a:rPr>
                        <a:t>secretory </a:t>
                      </a:r>
                      <a:r>
                        <a:rPr lang="en" sz="700">
                          <a:solidFill>
                            <a:srgbClr val="CC0000"/>
                          </a:solidFill>
                          <a:latin typeface="Nunito"/>
                          <a:ea typeface="Nunito"/>
                          <a:cs typeface="Nunito"/>
                          <a:sym typeface="Nunito"/>
                        </a:rPr>
                        <a:t>of progesterone phase</a:t>
                      </a:r>
                      <a:endParaRPr sz="700">
                        <a:solidFill>
                          <a:srgbClr val="CC0000"/>
                        </a:solidFill>
                        <a:latin typeface="Nunito"/>
                        <a:ea typeface="Nunito"/>
                        <a:cs typeface="Nunito"/>
                        <a:sym typeface="Nunito"/>
                      </a:endParaRPr>
                    </a:p>
                    <a:p>
                      <a:pPr indent="0" lvl="0" marL="0" rtl="0" algn="l">
                        <a:spcBef>
                          <a:spcPts val="0"/>
                        </a:spcBef>
                        <a:spcAft>
                          <a:spcPts val="0"/>
                        </a:spcAft>
                        <a:buNone/>
                      </a:pPr>
                      <a:r>
                        <a:t/>
                      </a:r>
                      <a:endParaRPr sz="300">
                        <a:solidFill>
                          <a:srgbClr val="CC0000"/>
                        </a:solidFill>
                        <a:latin typeface="Nunito"/>
                        <a:ea typeface="Nunito"/>
                        <a:cs typeface="Nunito"/>
                        <a:sym typeface="Nunito"/>
                      </a:endParaRPr>
                    </a:p>
                    <a:p>
                      <a:pPr indent="-224449" lvl="0" marL="269999" rtl="0" algn="l">
                        <a:spcBef>
                          <a:spcPts val="0"/>
                        </a:spcBef>
                        <a:spcAft>
                          <a:spcPts val="0"/>
                        </a:spcAft>
                        <a:buClr>
                          <a:srgbClr val="CC0000"/>
                        </a:buClr>
                        <a:buSzPts val="700"/>
                        <a:buFont typeface="Nunito"/>
                        <a:buChar char="★"/>
                      </a:pPr>
                      <a:r>
                        <a:rPr lang="en" sz="700">
                          <a:solidFill>
                            <a:srgbClr val="CC0000"/>
                          </a:solidFill>
                          <a:latin typeface="Nunito"/>
                          <a:ea typeface="Nunito"/>
                          <a:cs typeface="Nunito"/>
                          <a:sym typeface="Nunito"/>
                        </a:rPr>
                        <a:t>Coincides with the growth of the corpus luteum</a:t>
                      </a:r>
                      <a:r>
                        <a:rPr lang="en" sz="700">
                          <a:solidFill>
                            <a:srgbClr val="BF9000"/>
                          </a:solidFill>
                          <a:latin typeface="Nunito"/>
                          <a:ea typeface="Nunito"/>
                          <a:cs typeface="Nunito"/>
                          <a:sym typeface="Nunito"/>
                        </a:rPr>
                        <a:t> </a:t>
                      </a:r>
                      <a:r>
                        <a:rPr lang="en" sz="700">
                          <a:solidFill>
                            <a:srgbClr val="C27BA0"/>
                          </a:solidFill>
                          <a:latin typeface="Nunito"/>
                          <a:ea typeface="Nunito"/>
                          <a:cs typeface="Nunito"/>
                          <a:sym typeface="Nunito"/>
                        </a:rPr>
                        <a:t>( luteal phase ) </a:t>
                      </a:r>
                      <a:r>
                        <a:rPr lang="en" sz="700">
                          <a:solidFill>
                            <a:srgbClr val="BF9000"/>
                          </a:solidFill>
                          <a:latin typeface="Nunito"/>
                          <a:ea typeface="Nunito"/>
                          <a:cs typeface="Nunito"/>
                          <a:sym typeface="Nunito"/>
                        </a:rPr>
                        <a:t>(MCQ)</a:t>
                      </a:r>
                      <a:r>
                        <a:rPr lang="en" sz="700">
                          <a:solidFill>
                            <a:srgbClr val="CC0000"/>
                          </a:solidFill>
                          <a:latin typeface="Nunito"/>
                          <a:ea typeface="Nunito"/>
                          <a:cs typeface="Nunito"/>
                          <a:sym typeface="Nunito"/>
                        </a:rPr>
                        <a:t> </a:t>
                      </a:r>
                      <a:endParaRPr sz="700">
                        <a:solidFill>
                          <a:srgbClr val="CC0000"/>
                        </a:solidFill>
                        <a:latin typeface="Nunito"/>
                        <a:ea typeface="Nunito"/>
                        <a:cs typeface="Nunito"/>
                        <a:sym typeface="Nunito"/>
                      </a:endParaRPr>
                    </a:p>
                    <a:p>
                      <a:pPr indent="0" lvl="0" marL="0" rtl="0" algn="l">
                        <a:spcBef>
                          <a:spcPts val="0"/>
                        </a:spcBef>
                        <a:spcAft>
                          <a:spcPts val="0"/>
                        </a:spcAft>
                        <a:buNone/>
                      </a:pPr>
                      <a:r>
                        <a:t/>
                      </a:r>
                      <a:endParaRPr sz="300">
                        <a:solidFill>
                          <a:srgbClr val="CC0000"/>
                        </a:solidFill>
                        <a:latin typeface="Nunito"/>
                        <a:ea typeface="Nunito"/>
                        <a:cs typeface="Nunito"/>
                        <a:sym typeface="Nunito"/>
                      </a:endParaRPr>
                    </a:p>
                    <a:p>
                      <a:pPr indent="-224449" lvl="0" marL="269999"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Endometrium increases in  thickness under the  influence of </a:t>
                      </a:r>
                      <a:r>
                        <a:rPr lang="en" sz="700">
                          <a:solidFill>
                            <a:srgbClr val="CC0000"/>
                          </a:solidFill>
                          <a:latin typeface="Nunito"/>
                          <a:ea typeface="Nunito"/>
                          <a:cs typeface="Nunito"/>
                          <a:sym typeface="Nunito"/>
                        </a:rPr>
                        <a:t>estrogen and  progesterone </a:t>
                      </a:r>
                      <a:r>
                        <a:rPr lang="en" sz="700">
                          <a:solidFill>
                            <a:srgbClr val="BF9000"/>
                          </a:solidFill>
                          <a:latin typeface="Nunito"/>
                          <a:ea typeface="Nunito"/>
                          <a:cs typeface="Nunito"/>
                          <a:sym typeface="Nunito"/>
                        </a:rPr>
                        <a:t>mostly</a:t>
                      </a:r>
                      <a:r>
                        <a:rPr lang="en" sz="700">
                          <a:solidFill>
                            <a:schemeClr val="dk1"/>
                          </a:solidFill>
                          <a:latin typeface="Nunito"/>
                          <a:ea typeface="Nunito"/>
                          <a:cs typeface="Nunito"/>
                          <a:sym typeface="Nunito"/>
                        </a:rPr>
                        <a:t>.</a:t>
                      </a:r>
                      <a:endParaRPr sz="700">
                        <a:solidFill>
                          <a:schemeClr val="dk1"/>
                        </a:solidFill>
                        <a:latin typeface="Nunito"/>
                        <a:ea typeface="Nunito"/>
                        <a:cs typeface="Nunito"/>
                        <a:sym typeface="Nunito"/>
                      </a:endParaRPr>
                    </a:p>
                    <a:p>
                      <a:pPr indent="0" lvl="0" marL="0" rtl="0" algn="l">
                        <a:spcBef>
                          <a:spcPts val="0"/>
                        </a:spcBef>
                        <a:spcAft>
                          <a:spcPts val="0"/>
                        </a:spcAft>
                        <a:buNone/>
                      </a:pPr>
                      <a:r>
                        <a:t/>
                      </a:r>
                      <a:endParaRPr sz="300">
                        <a:solidFill>
                          <a:schemeClr val="dk1"/>
                        </a:solidFill>
                        <a:latin typeface="Nunito"/>
                        <a:ea typeface="Nunito"/>
                        <a:cs typeface="Nunito"/>
                        <a:sym typeface="Nunito"/>
                      </a:endParaRPr>
                    </a:p>
                    <a:p>
                      <a:pPr indent="-224449" lvl="0" marL="269999"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Glandular epithelium  secretes glycogen rich   material.</a:t>
                      </a:r>
                      <a:endParaRPr sz="700">
                        <a:solidFill>
                          <a:schemeClr val="dk1"/>
                        </a:solidFill>
                        <a:latin typeface="Nunito"/>
                        <a:ea typeface="Nunito"/>
                        <a:cs typeface="Nunito"/>
                        <a:sym typeface="Nunito"/>
                      </a:endParaRPr>
                    </a:p>
                    <a:p>
                      <a:pPr indent="0" lvl="0" marL="0" rtl="0" algn="l">
                        <a:spcBef>
                          <a:spcPts val="0"/>
                        </a:spcBef>
                        <a:spcAft>
                          <a:spcPts val="0"/>
                        </a:spcAft>
                        <a:buNone/>
                      </a:pPr>
                      <a:r>
                        <a:t/>
                      </a:r>
                      <a:endParaRPr sz="300">
                        <a:solidFill>
                          <a:schemeClr val="dk1"/>
                        </a:solidFill>
                        <a:latin typeface="Nunito"/>
                        <a:ea typeface="Nunito"/>
                        <a:cs typeface="Nunito"/>
                        <a:sym typeface="Nunito"/>
                      </a:endParaRPr>
                    </a:p>
                    <a:p>
                      <a:pPr indent="-224449" lvl="0" marL="269999"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Spiral arteries grow into superficial  layer</a:t>
                      </a:r>
                      <a:r>
                        <a:rPr lang="en" sz="700">
                          <a:solidFill>
                            <a:srgbClr val="BF9000"/>
                          </a:solidFill>
                          <a:latin typeface="Nunito"/>
                          <a:ea typeface="Nunito"/>
                          <a:cs typeface="Nunito"/>
                          <a:sym typeface="Nunito"/>
                        </a:rPr>
                        <a:t>  (functional &amp; basal)</a:t>
                      </a:r>
                      <a:r>
                        <a:rPr lang="en" sz="700">
                          <a:solidFill>
                            <a:schemeClr val="dk1"/>
                          </a:solidFill>
                          <a:latin typeface="Nunito"/>
                          <a:ea typeface="Nunito"/>
                          <a:cs typeface="Nunito"/>
                          <a:sym typeface="Nunito"/>
                        </a:rPr>
                        <a:t> and become increasingly oiled</a:t>
                      </a:r>
                      <a:endParaRPr sz="700">
                        <a:solidFill>
                          <a:schemeClr val="dk1"/>
                        </a:solidFill>
                        <a:latin typeface="Nunito"/>
                        <a:ea typeface="Nunito"/>
                        <a:cs typeface="Nunito"/>
                        <a:sym typeface="Nunito"/>
                      </a:endParaRPr>
                    </a:p>
                    <a:p>
                      <a:pPr indent="0" lvl="0" marL="0" rtl="0" algn="l">
                        <a:spcBef>
                          <a:spcPts val="0"/>
                        </a:spcBef>
                        <a:spcAft>
                          <a:spcPts val="0"/>
                        </a:spcAft>
                        <a:buNone/>
                      </a:pPr>
                      <a:r>
                        <a:t/>
                      </a:r>
                      <a:endParaRPr sz="300">
                        <a:solidFill>
                          <a:schemeClr val="dk1"/>
                        </a:solidFill>
                        <a:latin typeface="Nunito"/>
                        <a:ea typeface="Nunito"/>
                        <a:cs typeface="Nunito"/>
                        <a:sym typeface="Nunito"/>
                      </a:endParaRPr>
                    </a:p>
                    <a:p>
                      <a:pPr indent="-224449" lvl="0" marL="269999"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Large venous network develop and direct arterio-venous anastomoses are the prominent features.</a:t>
                      </a:r>
                      <a:endParaRPr sz="700">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700">
                          <a:latin typeface="Nunito"/>
                          <a:ea typeface="Nunito"/>
                          <a:cs typeface="Nunito"/>
                          <a:sym typeface="Nunito"/>
                        </a:rPr>
                        <a:t>Degeneration of the corpus luteum leads to a decrease level of estrogen and progesterone which will lead to:</a:t>
                      </a:r>
                      <a:endParaRPr sz="700">
                        <a:latin typeface="Nunito"/>
                        <a:ea typeface="Nunito"/>
                        <a:cs typeface="Nunito"/>
                        <a:sym typeface="Nunito"/>
                      </a:endParaRPr>
                    </a:p>
                    <a:p>
                      <a:pPr indent="0" lvl="0" marL="0" rtl="0" algn="l">
                        <a:spcBef>
                          <a:spcPts val="0"/>
                        </a:spcBef>
                        <a:spcAft>
                          <a:spcPts val="0"/>
                        </a:spcAft>
                        <a:buNone/>
                      </a:pPr>
                      <a:r>
                        <a:t/>
                      </a:r>
                      <a:endParaRPr sz="100">
                        <a:latin typeface="Nunito"/>
                        <a:ea typeface="Nunito"/>
                        <a:cs typeface="Nunito"/>
                        <a:sym typeface="Nunito"/>
                      </a:endParaRPr>
                    </a:p>
                    <a:p>
                      <a:pPr indent="-134449" lvl="0" marL="269999" rtl="0" algn="l">
                        <a:spcBef>
                          <a:spcPts val="0"/>
                        </a:spcBef>
                        <a:spcAft>
                          <a:spcPts val="0"/>
                        </a:spcAft>
                        <a:buSzPts val="700"/>
                        <a:buFont typeface="Nunito"/>
                        <a:buAutoNum type="arabicPeriod"/>
                      </a:pPr>
                      <a:r>
                        <a:rPr lang="en" sz="700">
                          <a:latin typeface="Nunito"/>
                          <a:ea typeface="Nunito"/>
                          <a:cs typeface="Nunito"/>
                          <a:sym typeface="Nunito"/>
                        </a:rPr>
                        <a:t>Loss of interstitial fluid </a:t>
                      </a:r>
                      <a:endParaRPr sz="700">
                        <a:latin typeface="Nunito"/>
                        <a:ea typeface="Nunito"/>
                        <a:cs typeface="Nunito"/>
                        <a:sym typeface="Nunito"/>
                      </a:endParaRPr>
                    </a:p>
                    <a:p>
                      <a:pPr indent="0" lvl="0" marL="0" rtl="0" algn="l">
                        <a:spcBef>
                          <a:spcPts val="0"/>
                        </a:spcBef>
                        <a:spcAft>
                          <a:spcPts val="0"/>
                        </a:spcAft>
                        <a:buNone/>
                      </a:pPr>
                      <a:r>
                        <a:t/>
                      </a:r>
                      <a:endParaRPr sz="100">
                        <a:latin typeface="Nunito"/>
                        <a:ea typeface="Nunito"/>
                        <a:cs typeface="Nunito"/>
                        <a:sym typeface="Nunito"/>
                      </a:endParaRPr>
                    </a:p>
                    <a:p>
                      <a:pPr indent="-134449" lvl="0" marL="269999" rtl="0" algn="l">
                        <a:spcBef>
                          <a:spcPts val="0"/>
                        </a:spcBef>
                        <a:spcAft>
                          <a:spcPts val="0"/>
                        </a:spcAft>
                        <a:buClr>
                          <a:srgbClr val="3D85C6"/>
                        </a:buClr>
                        <a:buSzPts val="700"/>
                        <a:buFont typeface="Nunito"/>
                        <a:buAutoNum type="arabicPeriod"/>
                      </a:pPr>
                      <a:r>
                        <a:rPr lang="en" sz="700">
                          <a:solidFill>
                            <a:srgbClr val="3D85C6"/>
                          </a:solidFill>
                          <a:latin typeface="Nunito"/>
                          <a:ea typeface="Nunito"/>
                          <a:cs typeface="Nunito"/>
                          <a:sym typeface="Nunito"/>
                        </a:rPr>
                        <a:t>Marked shrinkage of the endometrium</a:t>
                      </a:r>
                      <a:endParaRPr sz="700">
                        <a:solidFill>
                          <a:srgbClr val="3D85C6"/>
                        </a:solidFill>
                        <a:latin typeface="Nunito"/>
                        <a:ea typeface="Nunito"/>
                        <a:cs typeface="Nunito"/>
                        <a:sym typeface="Nunito"/>
                      </a:endParaRPr>
                    </a:p>
                    <a:p>
                      <a:pPr indent="0" lvl="0" marL="0" rtl="0" algn="l">
                        <a:spcBef>
                          <a:spcPts val="0"/>
                        </a:spcBef>
                        <a:spcAft>
                          <a:spcPts val="0"/>
                        </a:spcAft>
                        <a:buNone/>
                      </a:pPr>
                      <a:r>
                        <a:t/>
                      </a:r>
                      <a:endParaRPr sz="100">
                        <a:latin typeface="Nunito"/>
                        <a:ea typeface="Nunito"/>
                        <a:cs typeface="Nunito"/>
                        <a:sym typeface="Nunito"/>
                      </a:endParaRPr>
                    </a:p>
                    <a:p>
                      <a:pPr indent="-134449" lvl="0" marL="269999" rtl="0" algn="l">
                        <a:spcBef>
                          <a:spcPts val="0"/>
                        </a:spcBef>
                        <a:spcAft>
                          <a:spcPts val="0"/>
                        </a:spcAft>
                        <a:buSzPts val="700"/>
                        <a:buFont typeface="Nunito"/>
                        <a:buAutoNum type="arabicPeriod"/>
                      </a:pPr>
                      <a:r>
                        <a:rPr lang="en" sz="700">
                          <a:latin typeface="Nunito"/>
                          <a:ea typeface="Nunito"/>
                          <a:cs typeface="Nunito"/>
                          <a:sym typeface="Nunito"/>
                        </a:rPr>
                        <a:t>Spiral arteries constricts </a:t>
                      </a:r>
                      <a:endParaRPr sz="700">
                        <a:latin typeface="Nunito"/>
                        <a:ea typeface="Nunito"/>
                        <a:cs typeface="Nunito"/>
                        <a:sym typeface="Nunito"/>
                      </a:endParaRPr>
                    </a:p>
                    <a:p>
                      <a:pPr indent="0" lvl="0" marL="0" rtl="0" algn="l">
                        <a:spcBef>
                          <a:spcPts val="0"/>
                        </a:spcBef>
                        <a:spcAft>
                          <a:spcPts val="0"/>
                        </a:spcAft>
                        <a:buNone/>
                      </a:pPr>
                      <a:r>
                        <a:t/>
                      </a:r>
                      <a:endParaRPr sz="100">
                        <a:latin typeface="Nunito"/>
                        <a:ea typeface="Nunito"/>
                        <a:cs typeface="Nunito"/>
                        <a:sym typeface="Nunito"/>
                      </a:endParaRPr>
                    </a:p>
                    <a:p>
                      <a:pPr indent="-134449" lvl="0" marL="269999" rtl="0" algn="l">
                        <a:spcBef>
                          <a:spcPts val="0"/>
                        </a:spcBef>
                        <a:spcAft>
                          <a:spcPts val="0"/>
                        </a:spcAft>
                        <a:buSzPts val="700"/>
                        <a:buFont typeface="Nunito"/>
                        <a:buAutoNum type="arabicPeriod"/>
                      </a:pPr>
                      <a:r>
                        <a:rPr lang="en" sz="700">
                          <a:latin typeface="Nunito"/>
                          <a:ea typeface="Nunito"/>
                          <a:cs typeface="Nunito"/>
                          <a:sym typeface="Nunito"/>
                        </a:rPr>
                        <a:t>Venous stasis</a:t>
                      </a:r>
                      <a:endParaRPr sz="700">
                        <a:latin typeface="Nunito"/>
                        <a:ea typeface="Nunito"/>
                        <a:cs typeface="Nunito"/>
                        <a:sym typeface="Nunito"/>
                      </a:endParaRPr>
                    </a:p>
                    <a:p>
                      <a:pPr indent="0" lvl="0" marL="0" rtl="0" algn="l">
                        <a:spcBef>
                          <a:spcPts val="0"/>
                        </a:spcBef>
                        <a:spcAft>
                          <a:spcPts val="0"/>
                        </a:spcAft>
                        <a:buNone/>
                      </a:pPr>
                      <a:r>
                        <a:t/>
                      </a:r>
                      <a:endParaRPr sz="100">
                        <a:latin typeface="Nunito"/>
                        <a:ea typeface="Nunito"/>
                        <a:cs typeface="Nunito"/>
                        <a:sym typeface="Nunito"/>
                      </a:endParaRPr>
                    </a:p>
                    <a:p>
                      <a:pPr indent="-134449" lvl="0" marL="269999" rtl="0" algn="l">
                        <a:spcBef>
                          <a:spcPts val="0"/>
                        </a:spcBef>
                        <a:spcAft>
                          <a:spcPts val="0"/>
                        </a:spcAft>
                        <a:buSzPts val="700"/>
                        <a:buFont typeface="Nunito"/>
                        <a:buAutoNum type="arabicPeriod"/>
                      </a:pPr>
                      <a:r>
                        <a:rPr lang="en" sz="700">
                          <a:latin typeface="Nunito"/>
                          <a:ea typeface="Nunito"/>
                          <a:cs typeface="Nunito"/>
                          <a:sym typeface="Nunito"/>
                        </a:rPr>
                        <a:t>Ischemic necrosis due to ruptured vessels</a:t>
                      </a:r>
                      <a:endParaRPr sz="700">
                        <a:latin typeface="Nunito"/>
                        <a:ea typeface="Nunito"/>
                        <a:cs typeface="Nunito"/>
                        <a:sym typeface="Nunito"/>
                      </a:endParaRPr>
                    </a:p>
                    <a:p>
                      <a:pPr indent="0" lvl="0" marL="0" rtl="0" algn="l">
                        <a:spcBef>
                          <a:spcPts val="0"/>
                        </a:spcBef>
                        <a:spcAft>
                          <a:spcPts val="0"/>
                        </a:spcAft>
                        <a:buNone/>
                      </a:pPr>
                      <a:r>
                        <a:t/>
                      </a:r>
                      <a:endParaRPr sz="100">
                        <a:latin typeface="Nunito"/>
                        <a:ea typeface="Nunito"/>
                        <a:cs typeface="Nunito"/>
                        <a:sym typeface="Nunito"/>
                      </a:endParaRPr>
                    </a:p>
                    <a:p>
                      <a:pPr indent="-134449" lvl="0" marL="269999" rtl="0" algn="l">
                        <a:spcBef>
                          <a:spcPts val="0"/>
                        </a:spcBef>
                        <a:spcAft>
                          <a:spcPts val="0"/>
                        </a:spcAft>
                        <a:buClr>
                          <a:srgbClr val="3D85C6"/>
                        </a:buClr>
                        <a:buSzPts val="700"/>
                        <a:buFont typeface="Nunito"/>
                        <a:buAutoNum type="arabicPeriod"/>
                      </a:pPr>
                      <a:r>
                        <a:rPr lang="en" sz="700">
                          <a:solidFill>
                            <a:srgbClr val="3D85C6"/>
                          </a:solidFill>
                          <a:latin typeface="Nunito"/>
                          <a:ea typeface="Nunito"/>
                          <a:cs typeface="Nunito"/>
                          <a:sym typeface="Nunito"/>
                        </a:rPr>
                        <a:t>Blood spreads to the connective tissue</a:t>
                      </a:r>
                      <a:endParaRPr sz="700">
                        <a:solidFill>
                          <a:srgbClr val="3D85C6"/>
                        </a:solidFill>
                        <a:latin typeface="Nunito"/>
                        <a:ea typeface="Nunito"/>
                        <a:cs typeface="Nunito"/>
                        <a:sym typeface="Nunito"/>
                      </a:endParaRPr>
                    </a:p>
                    <a:p>
                      <a:pPr indent="0" lvl="0" marL="0" rtl="0" algn="l">
                        <a:spcBef>
                          <a:spcPts val="0"/>
                        </a:spcBef>
                        <a:spcAft>
                          <a:spcPts val="0"/>
                        </a:spcAft>
                        <a:buNone/>
                      </a:pPr>
                      <a:r>
                        <a:t/>
                      </a:r>
                      <a:endParaRPr sz="100">
                        <a:latin typeface="Nunito"/>
                        <a:ea typeface="Nunito"/>
                        <a:cs typeface="Nunito"/>
                        <a:sym typeface="Nunito"/>
                      </a:endParaRPr>
                    </a:p>
                    <a:p>
                      <a:pPr indent="-134449" lvl="0" marL="269999" rtl="0" algn="l">
                        <a:spcBef>
                          <a:spcPts val="0"/>
                        </a:spcBef>
                        <a:spcAft>
                          <a:spcPts val="0"/>
                        </a:spcAft>
                        <a:buSzPts val="700"/>
                        <a:buFont typeface="Nunito"/>
                        <a:buAutoNum type="arabicPeriod"/>
                      </a:pPr>
                      <a:r>
                        <a:rPr lang="en" sz="700">
                          <a:latin typeface="Nunito"/>
                          <a:ea typeface="Nunito"/>
                          <a:cs typeface="Nunito"/>
                          <a:sym typeface="Nunito"/>
                        </a:rPr>
                        <a:t>Loss of </a:t>
                      </a:r>
                      <a:r>
                        <a:rPr lang="en" sz="700">
                          <a:solidFill>
                            <a:srgbClr val="C27BA0"/>
                          </a:solidFill>
                          <a:latin typeface="Bree Serif"/>
                          <a:ea typeface="Bree Serif"/>
                          <a:cs typeface="Bree Serif"/>
                          <a:sym typeface="Bree Serif"/>
                        </a:rPr>
                        <a:t>20-80</a:t>
                      </a:r>
                      <a:r>
                        <a:rPr lang="en" sz="700">
                          <a:solidFill>
                            <a:schemeClr val="dk1"/>
                          </a:solidFill>
                          <a:latin typeface="Bree Serif"/>
                          <a:ea typeface="Bree Serif"/>
                          <a:cs typeface="Bree Serif"/>
                          <a:sym typeface="Bree Serif"/>
                        </a:rPr>
                        <a:t> / </a:t>
                      </a:r>
                      <a:r>
                        <a:rPr lang="en" sz="700">
                          <a:solidFill>
                            <a:srgbClr val="3D85C6"/>
                          </a:solidFill>
                          <a:latin typeface="Bree Serif"/>
                          <a:ea typeface="Bree Serif"/>
                          <a:cs typeface="Bree Serif"/>
                          <a:sym typeface="Bree Serif"/>
                        </a:rPr>
                        <a:t>60 - 80</a:t>
                      </a:r>
                      <a:r>
                        <a:rPr lang="en" sz="700">
                          <a:latin typeface="Nunito"/>
                          <a:ea typeface="Nunito"/>
                          <a:cs typeface="Nunito"/>
                          <a:sym typeface="Nunito"/>
                        </a:rPr>
                        <a:t> ml of blood</a:t>
                      </a:r>
                      <a:endParaRPr sz="700">
                        <a:latin typeface="Nunito"/>
                        <a:ea typeface="Nunito"/>
                        <a:cs typeface="Nunito"/>
                        <a:sym typeface="Nunito"/>
                      </a:endParaRPr>
                    </a:p>
                    <a:p>
                      <a:pPr indent="0" lvl="0" marL="0" rtl="0" algn="l">
                        <a:spcBef>
                          <a:spcPts val="0"/>
                        </a:spcBef>
                        <a:spcAft>
                          <a:spcPts val="0"/>
                        </a:spcAft>
                        <a:buNone/>
                      </a:pPr>
                      <a:r>
                        <a:t/>
                      </a:r>
                      <a:endParaRPr sz="100">
                        <a:latin typeface="Nunito"/>
                        <a:ea typeface="Nunito"/>
                        <a:cs typeface="Nunito"/>
                        <a:sym typeface="Nunito"/>
                      </a:endParaRPr>
                    </a:p>
                    <a:p>
                      <a:pPr indent="-134449" lvl="0" marL="269999" rtl="0" algn="l">
                        <a:spcBef>
                          <a:spcPts val="0"/>
                        </a:spcBef>
                        <a:spcAft>
                          <a:spcPts val="0"/>
                        </a:spcAft>
                        <a:buSzPts val="700"/>
                        <a:buFont typeface="Nunito"/>
                        <a:buAutoNum type="arabicPeriod"/>
                      </a:pPr>
                      <a:r>
                        <a:rPr lang="en" sz="700">
                          <a:latin typeface="Nunito"/>
                          <a:ea typeface="Nunito"/>
                          <a:cs typeface="Nunito"/>
                          <a:sym typeface="Nunito"/>
                        </a:rPr>
                        <a:t>Entire compact and most of the spongy layer of the endometrium is</a:t>
                      </a:r>
                      <a:r>
                        <a:rPr lang="en" sz="700">
                          <a:latin typeface="Bree Serif"/>
                          <a:ea typeface="Bree Serif"/>
                          <a:cs typeface="Bree Serif"/>
                          <a:sym typeface="Bree Serif"/>
                        </a:rPr>
                        <a:t> </a:t>
                      </a:r>
                      <a:r>
                        <a:rPr lang="en" sz="700">
                          <a:latin typeface="Nunito"/>
                          <a:ea typeface="Nunito"/>
                          <a:cs typeface="Nunito"/>
                          <a:sym typeface="Nunito"/>
                        </a:rPr>
                        <a:t>discarded</a:t>
                      </a:r>
                      <a:endParaRPr sz="700">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209" name="Google Shape;209;p37"/>
          <p:cNvSpPr txBox="1"/>
          <p:nvPr/>
        </p:nvSpPr>
        <p:spPr>
          <a:xfrm rot="-5400000">
            <a:off x="-121695" y="9281918"/>
            <a:ext cx="1082100" cy="32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Description </a:t>
            </a:r>
            <a:endParaRPr b="1" sz="1000">
              <a:solidFill>
                <a:srgbClr val="DAA5A5"/>
              </a:solidFill>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graphicFrame>
        <p:nvGraphicFramePr>
          <p:cNvPr id="214" name="Google Shape;214;p38"/>
          <p:cNvGraphicFramePr/>
          <p:nvPr/>
        </p:nvGraphicFramePr>
        <p:xfrm>
          <a:off x="41" y="-11"/>
          <a:ext cx="3000000" cy="3000000"/>
        </p:xfrm>
        <a:graphic>
          <a:graphicData uri="http://schemas.openxmlformats.org/drawingml/2006/table">
            <a:tbl>
              <a:tblPr>
                <a:noFill/>
                <a:tableStyleId>{76447A91-6DB8-4E1A-95C5-20A2C349909A}</a:tableStyleId>
              </a:tblPr>
              <a:tblGrid>
                <a:gridCol w="1267125"/>
                <a:gridCol w="1848900"/>
                <a:gridCol w="4473475"/>
              </a:tblGrid>
              <a:tr h="327400">
                <a:tc gridSpan="3">
                  <a:txBody>
                    <a:bodyPr/>
                    <a:lstStyle/>
                    <a:p>
                      <a:pPr indent="-228600" lvl="0" marL="457200" rtl="0" algn="ctr">
                        <a:spcBef>
                          <a:spcPts val="0"/>
                        </a:spcBef>
                        <a:spcAft>
                          <a:spcPts val="0"/>
                        </a:spcAft>
                        <a:buNone/>
                      </a:pPr>
                      <a:r>
                        <a:rPr b="1" lang="en" sz="1300">
                          <a:solidFill>
                            <a:srgbClr val="DAA5A5"/>
                          </a:solidFill>
                          <a:latin typeface="Nunito"/>
                          <a:ea typeface="Nunito"/>
                          <a:cs typeface="Nunito"/>
                          <a:sym typeface="Nunito"/>
                        </a:rPr>
                        <a:t>Gametogenesis (Gamete formation)</a:t>
                      </a:r>
                      <a:endParaRPr b="1" sz="13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E0E0"/>
                    </a:solidFill>
                  </a:tcPr>
                </a:tc>
                <a:tc hMerge="1"/>
                <a:tc hMerge="1"/>
              </a:tr>
              <a:tr h="562175">
                <a:tc gridSpan="3">
                  <a:txBody>
                    <a:bodyPr/>
                    <a:lstStyle/>
                    <a:p>
                      <a:pPr indent="-273050" lvl="0" marL="457200" rtl="0" algn="l">
                        <a:lnSpc>
                          <a:spcPct val="115000"/>
                        </a:lnSpc>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Gametogenesis is the production of mature male &amp; female gametes (Sperms &amp; Ova).</a:t>
                      </a:r>
                      <a:endParaRPr sz="700">
                        <a:solidFill>
                          <a:schemeClr val="dk1"/>
                        </a:solidFill>
                        <a:latin typeface="Nunito"/>
                        <a:ea typeface="Nunito"/>
                        <a:cs typeface="Nunito"/>
                        <a:sym typeface="Nunito"/>
                      </a:endParaRPr>
                    </a:p>
                    <a:p>
                      <a:pPr indent="-273050" lvl="0" marL="457200" rtl="0" algn="l">
                        <a:lnSpc>
                          <a:spcPct val="115000"/>
                        </a:lnSpc>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Gametes are direct descendant of primordial germ cells.</a:t>
                      </a:r>
                      <a:endParaRPr sz="700">
                        <a:solidFill>
                          <a:schemeClr val="dk1"/>
                        </a:solidFill>
                        <a:latin typeface="Nunito"/>
                        <a:ea typeface="Nunito"/>
                        <a:cs typeface="Nunito"/>
                        <a:sym typeface="Nunito"/>
                      </a:endParaRPr>
                    </a:p>
                    <a:p>
                      <a:pPr indent="-273050" lvl="0" marL="457200" rtl="0" algn="l">
                        <a:lnSpc>
                          <a:spcPct val="115000"/>
                        </a:lnSpc>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Primordial germ cells are first observed in the wall of the yolk sac the 4th week, then it migrate into the future gonad region.</a:t>
                      </a:r>
                      <a:endParaRPr sz="700">
                        <a:solidFill>
                          <a:schemeClr val="dk1"/>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r>
            </a:tbl>
          </a:graphicData>
        </a:graphic>
      </p:graphicFrame>
      <p:graphicFrame>
        <p:nvGraphicFramePr>
          <p:cNvPr id="215" name="Google Shape;215;p38"/>
          <p:cNvGraphicFramePr/>
          <p:nvPr/>
        </p:nvGraphicFramePr>
        <p:xfrm>
          <a:off x="54" y="2695028"/>
          <a:ext cx="3000000" cy="3000000"/>
        </p:xfrm>
        <a:graphic>
          <a:graphicData uri="http://schemas.openxmlformats.org/drawingml/2006/table">
            <a:tbl>
              <a:tblPr>
                <a:noFill/>
                <a:tableStyleId>{76447A91-6DB8-4E1A-95C5-20A2C349909A}</a:tableStyleId>
              </a:tblPr>
              <a:tblGrid>
                <a:gridCol w="1267125"/>
                <a:gridCol w="1848900"/>
                <a:gridCol w="4473475"/>
              </a:tblGrid>
              <a:tr h="400350">
                <a:tc gridSpan="3">
                  <a:txBody>
                    <a:bodyPr/>
                    <a:lstStyle/>
                    <a:p>
                      <a:pPr indent="-228600" lvl="0" marL="457200" rtl="0" algn="ctr">
                        <a:spcBef>
                          <a:spcPts val="0"/>
                        </a:spcBef>
                        <a:spcAft>
                          <a:spcPts val="0"/>
                        </a:spcAft>
                        <a:buNone/>
                      </a:pPr>
                      <a:r>
                        <a:rPr b="1" lang="en" sz="1300">
                          <a:solidFill>
                            <a:srgbClr val="DAA5A5"/>
                          </a:solidFill>
                          <a:latin typeface="Nunito"/>
                          <a:ea typeface="Nunito"/>
                          <a:cs typeface="Nunito"/>
                          <a:sym typeface="Nunito"/>
                        </a:rPr>
                        <a:t>Spermatogenesis</a:t>
                      </a:r>
                      <a:endParaRPr b="1" sz="13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E0E0"/>
                    </a:solidFill>
                  </a:tcPr>
                </a:tc>
                <a:tc hMerge="1"/>
                <a:tc hMerge="1"/>
              </a:tr>
              <a:tr h="2427800">
                <a:tc gridSpan="3">
                  <a:txBody>
                    <a:bodyPr/>
                    <a:lstStyle/>
                    <a:p>
                      <a:pPr indent="0" lvl="0" marL="0" rtl="0" algn="l">
                        <a:spcBef>
                          <a:spcPts val="0"/>
                        </a:spcBef>
                        <a:spcAft>
                          <a:spcPts val="0"/>
                        </a:spcAft>
                        <a:buClr>
                          <a:schemeClr val="dk1"/>
                        </a:buClr>
                        <a:buSzPts val="1100"/>
                        <a:buFont typeface="Arial"/>
                        <a:buNone/>
                      </a:pPr>
                      <a:r>
                        <a:t/>
                      </a:r>
                      <a:endParaRPr sz="1100">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7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7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7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7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7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7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7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1- </a:t>
                      </a:r>
                      <a:r>
                        <a:rPr lang="en" sz="700">
                          <a:solidFill>
                            <a:srgbClr val="3D85C6"/>
                          </a:solidFill>
                          <a:latin typeface="Nunito"/>
                          <a:ea typeface="Nunito"/>
                          <a:cs typeface="Nunito"/>
                          <a:sym typeface="Nunito"/>
                        </a:rPr>
                        <a:t>Each spermatogonium divides by mitosis into 2 daughter Spermatogonia.</a:t>
                      </a:r>
                      <a:endParaRPr sz="700">
                        <a:solidFill>
                          <a:srgbClr val="3D85C6"/>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2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2- Each daughter spermatogonia grows to give rise to primary spermatocyte (46).</a:t>
                      </a:r>
                      <a:endParaRPr sz="7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2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3- Primary spermatocyte undergoes meiosis I to give rise to secondary spermatocyte (22+ x) or (22+y).</a:t>
                      </a:r>
                      <a:endParaRPr sz="7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2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4- Each secondary spermatocyte undergoes meiosis II to form 4 haploid spermatids (half size 23).</a:t>
                      </a:r>
                      <a:endParaRPr sz="7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2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5- Spermatids are transformed into 4 mature sperms by a process called spermiogenesis.</a:t>
                      </a:r>
                      <a:endParaRPr sz="7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2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6- Change in shape (metamorphosis) through which the Spermatids are transformed into mature motile Sperms:</a:t>
                      </a:r>
                      <a:endParaRPr sz="700">
                        <a:solidFill>
                          <a:schemeClr val="dk1"/>
                        </a:solidFill>
                        <a:latin typeface="Nunito"/>
                        <a:ea typeface="Nunito"/>
                        <a:cs typeface="Nunito"/>
                        <a:sym typeface="Nunito"/>
                      </a:endParaRPr>
                    </a:p>
                    <a:p>
                      <a:pPr indent="-101600" lvl="0" marL="28575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Nucleus is condensed and forms most of the head.</a:t>
                      </a:r>
                      <a:endParaRPr sz="7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100">
                        <a:solidFill>
                          <a:schemeClr val="dk1"/>
                        </a:solidFill>
                        <a:latin typeface="Nunito"/>
                        <a:ea typeface="Nunito"/>
                        <a:cs typeface="Nunito"/>
                        <a:sym typeface="Nunito"/>
                      </a:endParaRPr>
                    </a:p>
                    <a:p>
                      <a:pPr indent="-101600" lvl="0" marL="28575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Golgi apparatus forms the Acrosome, (acrosomal cap). </a:t>
                      </a:r>
                      <a:endParaRPr sz="7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100">
                        <a:solidFill>
                          <a:schemeClr val="dk1"/>
                        </a:solidFill>
                        <a:latin typeface="Nunito"/>
                        <a:ea typeface="Nunito"/>
                        <a:cs typeface="Nunito"/>
                        <a:sym typeface="Nunito"/>
                      </a:endParaRPr>
                    </a:p>
                    <a:p>
                      <a:pPr indent="-101600" lvl="0" marL="28575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Mitochondria forms a spiral sheath.</a:t>
                      </a:r>
                      <a:endParaRPr sz="7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100">
                        <a:solidFill>
                          <a:schemeClr val="dk1"/>
                        </a:solidFill>
                        <a:latin typeface="Nunito"/>
                        <a:ea typeface="Nunito"/>
                        <a:cs typeface="Nunito"/>
                        <a:sym typeface="Nunito"/>
                      </a:endParaRPr>
                    </a:p>
                    <a:p>
                      <a:pPr indent="-101600" lvl="0" marL="28575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Centriole elongates to form the axial filament.</a:t>
                      </a:r>
                      <a:endParaRPr sz="11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r>
            </a:tbl>
          </a:graphicData>
        </a:graphic>
      </p:graphicFrame>
      <p:graphicFrame>
        <p:nvGraphicFramePr>
          <p:cNvPr id="216" name="Google Shape;216;p38"/>
          <p:cNvGraphicFramePr/>
          <p:nvPr/>
        </p:nvGraphicFramePr>
        <p:xfrm>
          <a:off x="13" y="3097771"/>
          <a:ext cx="3000000" cy="3000000"/>
        </p:xfrm>
        <a:graphic>
          <a:graphicData uri="http://schemas.openxmlformats.org/drawingml/2006/table">
            <a:tbl>
              <a:tblPr>
                <a:noFill/>
                <a:tableStyleId>{76447A91-6DB8-4E1A-95C5-20A2C349909A}</a:tableStyleId>
              </a:tblPr>
              <a:tblGrid>
                <a:gridCol w="1644950"/>
                <a:gridCol w="894500"/>
                <a:gridCol w="2137275"/>
                <a:gridCol w="1234500"/>
                <a:gridCol w="1678300"/>
              </a:tblGrid>
              <a:tr h="29942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Aim</a:t>
                      </a:r>
                      <a:endParaRPr b="1" sz="9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Site</a:t>
                      </a:r>
                      <a:endParaRPr b="1" sz="9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Time</a:t>
                      </a:r>
                      <a:endParaRPr b="1" sz="9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Duration</a:t>
                      </a:r>
                      <a:endParaRPr b="1" sz="9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Store</a:t>
                      </a:r>
                      <a:endParaRPr b="1" sz="9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r>
              <a:tr h="435775">
                <a:tc>
                  <a:txBody>
                    <a:bodyPr/>
                    <a:lstStyle/>
                    <a:p>
                      <a:pPr indent="0" lvl="0" marL="0" rtl="0" algn="ctr">
                        <a:spcBef>
                          <a:spcPts val="0"/>
                        </a:spcBef>
                        <a:spcAft>
                          <a:spcPts val="0"/>
                        </a:spcAft>
                        <a:buNone/>
                      </a:pPr>
                      <a:r>
                        <a:rPr lang="en" sz="700">
                          <a:latin typeface="Nunito"/>
                          <a:ea typeface="Nunito"/>
                          <a:cs typeface="Nunito"/>
                          <a:sym typeface="Nunito"/>
                        </a:rPr>
                        <a:t>Formation of sperms with haploid number of chromosomes.</a:t>
                      </a:r>
                      <a:endParaRPr sz="700">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 sz="700">
                          <a:solidFill>
                            <a:srgbClr val="CC0000"/>
                          </a:solidFill>
                          <a:latin typeface="Nunito"/>
                          <a:ea typeface="Nunito"/>
                          <a:cs typeface="Nunito"/>
                          <a:sym typeface="Nunito"/>
                        </a:rPr>
                        <a:t>Seminiferous tubules</a:t>
                      </a:r>
                      <a:r>
                        <a:rPr lang="en" sz="700">
                          <a:solidFill>
                            <a:srgbClr val="000000"/>
                          </a:solidFill>
                          <a:latin typeface="Nunito"/>
                          <a:ea typeface="Nunito"/>
                          <a:cs typeface="Nunito"/>
                          <a:sym typeface="Nunito"/>
                        </a:rPr>
                        <a:t> of the testis.</a:t>
                      </a:r>
                      <a:endParaRPr sz="7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 sz="700">
                          <a:solidFill>
                            <a:srgbClr val="000000"/>
                          </a:solidFill>
                          <a:latin typeface="Nunito"/>
                          <a:ea typeface="Nunito"/>
                          <a:cs typeface="Nunito"/>
                          <a:sym typeface="Nunito"/>
                        </a:rPr>
                        <a:t>From puberty till old age</a:t>
                      </a:r>
                      <a:endParaRPr sz="7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Nunito"/>
                          <a:ea typeface="Nunito"/>
                          <a:cs typeface="Nunito"/>
                          <a:sym typeface="Nunito"/>
                        </a:rPr>
                        <a:t>About two months. </a:t>
                      </a:r>
                      <a:endParaRPr sz="7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Nunito"/>
                          <a:ea typeface="Nunito"/>
                          <a:cs typeface="Nunito"/>
                          <a:sym typeface="Nunito"/>
                        </a:rPr>
                        <a:t>Sperms are</a:t>
                      </a:r>
                      <a:r>
                        <a:rPr lang="en" sz="700">
                          <a:solidFill>
                            <a:srgbClr val="3D85C6"/>
                          </a:solidFill>
                          <a:latin typeface="Nunito"/>
                          <a:ea typeface="Nunito"/>
                          <a:cs typeface="Nunito"/>
                          <a:sym typeface="Nunito"/>
                        </a:rPr>
                        <a:t> transformed passively from seminiferous tubules to epididymis</a:t>
                      </a:r>
                      <a:r>
                        <a:rPr lang="en" sz="700">
                          <a:latin typeface="Nunito"/>
                          <a:ea typeface="Nunito"/>
                          <a:cs typeface="Nunito"/>
                          <a:sym typeface="Nunito"/>
                        </a:rPr>
                        <a:t> stored and become functionally mature in the Epididymis</a:t>
                      </a:r>
                      <a:endParaRPr sz="700">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217" name="Google Shape;217;p38"/>
          <p:cNvSpPr txBox="1"/>
          <p:nvPr/>
        </p:nvSpPr>
        <p:spPr>
          <a:xfrm>
            <a:off x="8533650" y="3516200"/>
            <a:ext cx="7248900" cy="292500"/>
          </a:xfrm>
          <a:prstGeom prst="rect">
            <a:avLst/>
          </a:prstGeom>
          <a:noFill/>
          <a:ln>
            <a:noFill/>
          </a:ln>
        </p:spPr>
        <p:txBody>
          <a:bodyPr anchorCtr="0" anchor="t" bIns="91425" lIns="91425" spcFirstLastPara="1" rIns="91425" wrap="square" tIns="91425">
            <a:spAutoFit/>
          </a:bodyPr>
          <a:lstStyle/>
          <a:p>
            <a:pPr indent="-101600" lvl="0" marL="285750" rtl="0" algn="l">
              <a:spcBef>
                <a:spcPts val="0"/>
              </a:spcBef>
              <a:spcAft>
                <a:spcPts val="0"/>
              </a:spcAft>
              <a:buClr>
                <a:schemeClr val="dk1"/>
              </a:buClr>
              <a:buSzPts val="700"/>
              <a:buFont typeface="Nunito"/>
              <a:buChar char="-"/>
            </a:pPr>
            <a:r>
              <a:t/>
            </a:r>
            <a:endParaRPr sz="700">
              <a:solidFill>
                <a:schemeClr val="dk1"/>
              </a:solidFill>
              <a:latin typeface="Nunito"/>
              <a:ea typeface="Nunito"/>
              <a:cs typeface="Nunito"/>
              <a:sym typeface="Nunito"/>
            </a:endParaRPr>
          </a:p>
        </p:txBody>
      </p:sp>
      <p:graphicFrame>
        <p:nvGraphicFramePr>
          <p:cNvPr id="218" name="Google Shape;218;p38"/>
          <p:cNvGraphicFramePr/>
          <p:nvPr/>
        </p:nvGraphicFramePr>
        <p:xfrm>
          <a:off x="54" y="5523166"/>
          <a:ext cx="3000000" cy="3000000"/>
        </p:xfrm>
        <a:graphic>
          <a:graphicData uri="http://schemas.openxmlformats.org/drawingml/2006/table">
            <a:tbl>
              <a:tblPr>
                <a:noFill/>
                <a:tableStyleId>{76447A91-6DB8-4E1A-95C5-20A2C349909A}</a:tableStyleId>
              </a:tblPr>
              <a:tblGrid>
                <a:gridCol w="1267125"/>
                <a:gridCol w="1848900"/>
                <a:gridCol w="4473475"/>
              </a:tblGrid>
              <a:tr h="377025">
                <a:tc gridSpan="3">
                  <a:txBody>
                    <a:bodyPr/>
                    <a:lstStyle/>
                    <a:p>
                      <a:pPr indent="-228600" lvl="0" marL="457200" rtl="0" algn="ctr">
                        <a:spcBef>
                          <a:spcPts val="0"/>
                        </a:spcBef>
                        <a:spcAft>
                          <a:spcPts val="0"/>
                        </a:spcAft>
                        <a:buNone/>
                      </a:pPr>
                      <a:r>
                        <a:rPr b="1" lang="en" sz="1300">
                          <a:solidFill>
                            <a:srgbClr val="DAA5A5"/>
                          </a:solidFill>
                          <a:latin typeface="Nunito"/>
                          <a:ea typeface="Nunito"/>
                          <a:cs typeface="Nunito"/>
                          <a:sym typeface="Nunito"/>
                        </a:rPr>
                        <a:t>Oogenesis</a:t>
                      </a:r>
                      <a:endParaRPr b="1" sz="13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E0E0"/>
                    </a:solidFill>
                  </a:tcPr>
                </a:tc>
                <a:tc hMerge="1"/>
                <a:tc hMerge="1"/>
              </a:tr>
              <a:tr h="3049675">
                <a:tc gridSpan="3">
                  <a:txBody>
                    <a:bodyPr/>
                    <a:lstStyle/>
                    <a:p>
                      <a:pPr indent="0" lvl="0" marL="0" rtl="0" algn="l">
                        <a:spcBef>
                          <a:spcPts val="0"/>
                        </a:spcBef>
                        <a:spcAft>
                          <a:spcPts val="0"/>
                        </a:spcAft>
                        <a:buClr>
                          <a:schemeClr val="dk1"/>
                        </a:buClr>
                        <a:buSzPts val="1100"/>
                        <a:buFont typeface="Arial"/>
                        <a:buNone/>
                      </a:pPr>
                      <a:r>
                        <a:t/>
                      </a:r>
                      <a:endParaRPr sz="1100">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11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r>
            </a:tbl>
          </a:graphicData>
        </a:graphic>
      </p:graphicFrame>
      <p:graphicFrame>
        <p:nvGraphicFramePr>
          <p:cNvPr id="219" name="Google Shape;219;p38"/>
          <p:cNvGraphicFramePr/>
          <p:nvPr/>
        </p:nvGraphicFramePr>
        <p:xfrm>
          <a:off x="-50" y="5904129"/>
          <a:ext cx="3000000" cy="3000000"/>
        </p:xfrm>
        <a:graphic>
          <a:graphicData uri="http://schemas.openxmlformats.org/drawingml/2006/table">
            <a:tbl>
              <a:tblPr>
                <a:noFill/>
                <a:tableStyleId>{76447A91-6DB8-4E1A-95C5-20A2C349909A}</a:tableStyleId>
              </a:tblPr>
              <a:tblGrid>
                <a:gridCol w="1645000"/>
                <a:gridCol w="894525"/>
                <a:gridCol w="3371775"/>
                <a:gridCol w="1678225"/>
              </a:tblGrid>
              <a:tr h="28657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Aim</a:t>
                      </a:r>
                      <a:endParaRPr b="1" sz="9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Site</a:t>
                      </a:r>
                      <a:endParaRPr b="1" sz="9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Time</a:t>
                      </a:r>
                      <a:endParaRPr b="1" sz="9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Duration</a:t>
                      </a:r>
                      <a:endParaRPr b="1" sz="9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r>
              <a:tr h="497175">
                <a:tc>
                  <a:txBody>
                    <a:bodyPr/>
                    <a:lstStyle/>
                    <a:p>
                      <a:pPr indent="0" lvl="0" marL="0" rtl="0" algn="ctr">
                        <a:spcBef>
                          <a:spcPts val="0"/>
                        </a:spcBef>
                        <a:spcAft>
                          <a:spcPts val="0"/>
                        </a:spcAft>
                        <a:buNone/>
                      </a:pPr>
                      <a:r>
                        <a:rPr lang="en" sz="700">
                          <a:latin typeface="Nunito"/>
                          <a:ea typeface="Nunito"/>
                          <a:cs typeface="Nunito"/>
                          <a:sym typeface="Nunito"/>
                        </a:rPr>
                        <a:t>Formation of secondary oocytes with haploid number of chromosomes.</a:t>
                      </a:r>
                      <a:endParaRPr sz="7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700">
                          <a:solidFill>
                            <a:srgbClr val="CC0000"/>
                          </a:solidFill>
                          <a:latin typeface="Nunito"/>
                          <a:ea typeface="Nunito"/>
                          <a:cs typeface="Nunito"/>
                          <a:sym typeface="Nunito"/>
                        </a:rPr>
                        <a:t>Cortex of the ovary</a:t>
                      </a:r>
                      <a:endParaRPr sz="700">
                        <a:solidFill>
                          <a:srgbClr val="CC0000"/>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273050" lvl="0" marL="360000" rtl="0" algn="l">
                        <a:lnSpc>
                          <a:spcPct val="115000"/>
                        </a:lnSpc>
                        <a:spcBef>
                          <a:spcPts val="0"/>
                        </a:spcBef>
                        <a:spcAft>
                          <a:spcPts val="0"/>
                        </a:spcAft>
                        <a:buClr>
                          <a:srgbClr val="000000"/>
                        </a:buClr>
                        <a:buSzPts val="700"/>
                        <a:buFont typeface="Nunito"/>
                        <a:buChar char="●"/>
                      </a:pPr>
                      <a:r>
                        <a:rPr lang="en" sz="700">
                          <a:solidFill>
                            <a:srgbClr val="000000"/>
                          </a:solidFill>
                          <a:latin typeface="Nunito"/>
                          <a:ea typeface="Nunito"/>
                          <a:cs typeface="Nunito"/>
                          <a:sym typeface="Nunito"/>
                        </a:rPr>
                        <a:t>Starts very early during fetal life </a:t>
                      </a:r>
                      <a:endParaRPr sz="700">
                        <a:solidFill>
                          <a:srgbClr val="000000"/>
                        </a:solidFill>
                        <a:latin typeface="Nunito"/>
                        <a:ea typeface="Nunito"/>
                        <a:cs typeface="Nunito"/>
                        <a:sym typeface="Nunito"/>
                      </a:endParaRPr>
                    </a:p>
                    <a:p>
                      <a:pPr indent="-273050" lvl="0" marL="360000" rtl="0" algn="l">
                        <a:lnSpc>
                          <a:spcPct val="115000"/>
                        </a:lnSpc>
                        <a:spcBef>
                          <a:spcPts val="0"/>
                        </a:spcBef>
                        <a:spcAft>
                          <a:spcPts val="0"/>
                        </a:spcAft>
                        <a:buClr>
                          <a:srgbClr val="000000"/>
                        </a:buClr>
                        <a:buSzPts val="700"/>
                        <a:buFont typeface="Nunito"/>
                        <a:buChar char="●"/>
                      </a:pPr>
                      <a:r>
                        <a:rPr lang="en" sz="700">
                          <a:solidFill>
                            <a:srgbClr val="000000"/>
                          </a:solidFill>
                          <a:latin typeface="Nunito"/>
                          <a:ea typeface="Nunito"/>
                          <a:cs typeface="Nunito"/>
                          <a:sym typeface="Nunito"/>
                        </a:rPr>
                        <a:t>Completed after puberty and ends at menopause.</a:t>
                      </a:r>
                      <a:endParaRPr sz="700">
                        <a:solidFill>
                          <a:srgbClr val="000000"/>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700">
                          <a:latin typeface="Nunito"/>
                          <a:ea typeface="Nunito"/>
                          <a:cs typeface="Nunito"/>
                          <a:sym typeface="Nunito"/>
                        </a:rPr>
                        <a:t>It occurs monthly Except during pregnancy and after menopause</a:t>
                      </a:r>
                      <a:endParaRPr sz="7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bl>
          </a:graphicData>
        </a:graphic>
      </p:graphicFrame>
      <p:graphicFrame>
        <p:nvGraphicFramePr>
          <p:cNvPr id="220" name="Google Shape;220;p38"/>
          <p:cNvGraphicFramePr/>
          <p:nvPr/>
        </p:nvGraphicFramePr>
        <p:xfrm>
          <a:off x="-23" y="8439493"/>
          <a:ext cx="3000000" cy="3000000"/>
        </p:xfrm>
        <a:graphic>
          <a:graphicData uri="http://schemas.openxmlformats.org/drawingml/2006/table">
            <a:tbl>
              <a:tblPr>
                <a:noFill/>
                <a:tableStyleId>{76447A91-6DB8-4E1A-95C5-20A2C349909A}</a:tableStyleId>
              </a:tblPr>
              <a:tblGrid>
                <a:gridCol w="1644900"/>
                <a:gridCol w="1471125"/>
                <a:gridCol w="4473475"/>
              </a:tblGrid>
              <a:tr h="421575">
                <a:tc>
                  <a:txBody>
                    <a:bodyPr/>
                    <a:lstStyle/>
                    <a:p>
                      <a:pPr indent="0" lvl="0" marL="0" rtl="0" algn="ctr">
                        <a:spcBef>
                          <a:spcPts val="0"/>
                        </a:spcBef>
                        <a:spcAft>
                          <a:spcPts val="0"/>
                        </a:spcAft>
                        <a:buNone/>
                      </a:pPr>
                      <a:r>
                        <a:rPr b="1" lang="en" sz="900">
                          <a:solidFill>
                            <a:srgbClr val="FFFFFF"/>
                          </a:solidFill>
                          <a:latin typeface="Nunito"/>
                          <a:ea typeface="Nunito"/>
                          <a:cs typeface="Nunito"/>
                          <a:sym typeface="Nunito"/>
                        </a:rPr>
                        <a:t>If the secondary oocyte is fertilized</a:t>
                      </a:r>
                      <a:endParaRPr b="1" sz="900">
                        <a:solidFill>
                          <a:srgbClr val="FFFFFF"/>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gridSpan="2">
                  <a:txBody>
                    <a:bodyPr/>
                    <a:lstStyle/>
                    <a:p>
                      <a:pPr indent="-101600" lvl="0" marL="114300" rtl="0" algn="l">
                        <a:spcBef>
                          <a:spcPts val="0"/>
                        </a:spcBef>
                        <a:spcAft>
                          <a:spcPts val="0"/>
                        </a:spcAft>
                        <a:buSzPts val="700"/>
                        <a:buFont typeface="Nunito"/>
                        <a:buChar char="-"/>
                      </a:pPr>
                      <a:r>
                        <a:rPr lang="en" sz="700">
                          <a:latin typeface="Nunito"/>
                          <a:ea typeface="Nunito"/>
                          <a:cs typeface="Nunito"/>
                          <a:sym typeface="Nunito"/>
                        </a:rPr>
                        <a:t>The second meiotic division is completed as the sperm penetrates the zona pellucida. otherwise it degenerates in 24 hours after ovulation. The secondary oocyte divides into mature ovum and 2nd polar body which degenerates.</a:t>
                      </a:r>
                      <a:endParaRPr sz="700">
                        <a:latin typeface="Nunito"/>
                        <a:ea typeface="Nunito"/>
                        <a:cs typeface="Nunito"/>
                        <a:sym typeface="Nunito"/>
                      </a:endParaRPr>
                    </a:p>
                    <a:p>
                      <a:pPr indent="0" lvl="0" marL="0" rtl="0" algn="l">
                        <a:spcBef>
                          <a:spcPts val="0"/>
                        </a:spcBef>
                        <a:spcAft>
                          <a:spcPts val="0"/>
                        </a:spcAft>
                        <a:buNone/>
                      </a:pPr>
                      <a:r>
                        <a:t/>
                      </a:r>
                      <a:endParaRPr sz="200">
                        <a:latin typeface="Nunito"/>
                        <a:ea typeface="Nunito"/>
                        <a:cs typeface="Nunito"/>
                        <a:sym typeface="Nunito"/>
                      </a:endParaRPr>
                    </a:p>
                    <a:p>
                      <a:pPr indent="-101600" lvl="0" marL="114300" rtl="0" algn="l">
                        <a:spcBef>
                          <a:spcPts val="0"/>
                        </a:spcBef>
                        <a:spcAft>
                          <a:spcPts val="0"/>
                        </a:spcAft>
                        <a:buSzPts val="700"/>
                        <a:buFont typeface="Nunito"/>
                        <a:buChar char="-"/>
                      </a:pPr>
                      <a:r>
                        <a:rPr lang="en" sz="700">
                          <a:latin typeface="Nunito"/>
                          <a:ea typeface="Nunito"/>
                          <a:cs typeface="Nunito"/>
                          <a:sym typeface="Nunito"/>
                        </a:rPr>
                        <a:t>Most of the cytoplasm is retained by the Mature Oocyte (Fertilized Oocyte). The rest is in the 2nd Polar Body which soon degenerates.</a:t>
                      </a:r>
                      <a:endParaRPr sz="7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hMerge="1"/>
              </a:tr>
            </a:tbl>
          </a:graphicData>
        </a:graphic>
      </p:graphicFrame>
      <p:graphicFrame>
        <p:nvGraphicFramePr>
          <p:cNvPr id="221" name="Google Shape;221;p38"/>
          <p:cNvGraphicFramePr/>
          <p:nvPr/>
        </p:nvGraphicFramePr>
        <p:xfrm>
          <a:off x="65" y="6717497"/>
          <a:ext cx="3000000" cy="3000000"/>
        </p:xfrm>
        <a:graphic>
          <a:graphicData uri="http://schemas.openxmlformats.org/drawingml/2006/table">
            <a:tbl>
              <a:tblPr>
                <a:noFill/>
                <a:tableStyleId>{76447A91-6DB8-4E1A-95C5-20A2C349909A}</a:tableStyleId>
              </a:tblPr>
              <a:tblGrid>
                <a:gridCol w="1644900"/>
                <a:gridCol w="1471125"/>
                <a:gridCol w="4473475"/>
              </a:tblGrid>
              <a:tr h="362450">
                <a:tc>
                  <a:txBody>
                    <a:bodyPr/>
                    <a:lstStyle/>
                    <a:p>
                      <a:pPr indent="0" lvl="0" marL="0" rtl="0" algn="ctr">
                        <a:spcBef>
                          <a:spcPts val="0"/>
                        </a:spcBef>
                        <a:spcAft>
                          <a:spcPts val="0"/>
                        </a:spcAft>
                        <a:buNone/>
                      </a:pPr>
                      <a:r>
                        <a:rPr b="1" lang="en" sz="900">
                          <a:solidFill>
                            <a:srgbClr val="FFFFFF"/>
                          </a:solidFill>
                          <a:latin typeface="Nunito"/>
                          <a:ea typeface="Nunito"/>
                          <a:cs typeface="Nunito"/>
                          <a:sym typeface="Nunito"/>
                        </a:rPr>
                        <a:t>Before Birth (During early fetal life)</a:t>
                      </a:r>
                      <a:endParaRPr b="1" sz="900">
                        <a:solidFill>
                          <a:srgbClr val="FFFFFF"/>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gridSpan="2">
                  <a:txBody>
                    <a:bodyPr/>
                    <a:lstStyle/>
                    <a:p>
                      <a:pPr indent="0" lvl="0" marL="114300" rtl="0" algn="l">
                        <a:spcBef>
                          <a:spcPts val="0"/>
                        </a:spcBef>
                        <a:spcAft>
                          <a:spcPts val="0"/>
                        </a:spcAft>
                        <a:buNone/>
                      </a:pPr>
                      <a:r>
                        <a:rPr lang="en" sz="700">
                          <a:solidFill>
                            <a:schemeClr val="dk1"/>
                          </a:solidFill>
                          <a:latin typeface="Nunito"/>
                          <a:ea typeface="Nunito"/>
                          <a:cs typeface="Nunito"/>
                          <a:sym typeface="Nunito"/>
                        </a:rPr>
                        <a:t>Primitive ova (Oogonium, Oogonia) proliferate by mitotic division into 2 daughter oogonium and enlarge to form </a:t>
                      </a:r>
                      <a:r>
                        <a:rPr b="1" lang="en" sz="700">
                          <a:solidFill>
                            <a:schemeClr val="dk1"/>
                          </a:solidFill>
                          <a:latin typeface="Nunito"/>
                          <a:ea typeface="Nunito"/>
                          <a:cs typeface="Nunito"/>
                          <a:sym typeface="Nunito"/>
                        </a:rPr>
                        <a:t>Primary Oocytes </a:t>
                      </a:r>
                      <a:r>
                        <a:rPr lang="en" sz="700">
                          <a:solidFill>
                            <a:schemeClr val="dk1"/>
                          </a:solidFill>
                          <a:latin typeface="Nunito"/>
                          <a:ea typeface="Nunito"/>
                          <a:cs typeface="Nunito"/>
                          <a:sym typeface="Nunito"/>
                        </a:rPr>
                        <a:t>with diploid number of chromosome, (44+XX) =(46).</a:t>
                      </a:r>
                      <a:endParaRPr sz="700">
                        <a:solidFill>
                          <a:schemeClr val="dk1"/>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hMerge="1"/>
              </a:tr>
              <a:tr h="253700">
                <a:tc>
                  <a:txBody>
                    <a:bodyPr/>
                    <a:lstStyle/>
                    <a:p>
                      <a:pPr indent="0" lvl="0" marL="0" rtl="0" algn="ctr">
                        <a:spcBef>
                          <a:spcPts val="0"/>
                        </a:spcBef>
                        <a:spcAft>
                          <a:spcPts val="0"/>
                        </a:spcAft>
                        <a:buNone/>
                      </a:pPr>
                      <a:r>
                        <a:rPr b="1" lang="en" sz="900">
                          <a:solidFill>
                            <a:srgbClr val="C27BA0"/>
                          </a:solidFill>
                          <a:latin typeface="Nunito"/>
                          <a:ea typeface="Nunito"/>
                          <a:cs typeface="Nunito"/>
                          <a:sym typeface="Nunito"/>
                        </a:rPr>
                        <a:t>At</a:t>
                      </a:r>
                      <a:r>
                        <a:rPr b="1" lang="en" sz="900">
                          <a:solidFill>
                            <a:srgbClr val="3D85C6"/>
                          </a:solidFill>
                          <a:latin typeface="Nunito"/>
                          <a:ea typeface="Nunito"/>
                          <a:cs typeface="Nunito"/>
                          <a:sym typeface="Nunito"/>
                        </a:rPr>
                        <a:t> (before) </a:t>
                      </a:r>
                      <a:r>
                        <a:rPr b="1" lang="en" sz="900">
                          <a:solidFill>
                            <a:srgbClr val="FFFFFF"/>
                          </a:solidFill>
                          <a:latin typeface="Nunito"/>
                          <a:ea typeface="Nunito"/>
                          <a:cs typeface="Nunito"/>
                          <a:sym typeface="Nunito"/>
                        </a:rPr>
                        <a:t>Birth</a:t>
                      </a:r>
                      <a:endParaRPr b="1" sz="900">
                        <a:solidFill>
                          <a:srgbClr val="FFFFFF"/>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gridSpan="2">
                  <a:txBody>
                    <a:bodyPr/>
                    <a:lstStyle/>
                    <a:p>
                      <a:pPr indent="0" lvl="0" marL="114300" rtl="0" algn="l">
                        <a:spcBef>
                          <a:spcPts val="0"/>
                        </a:spcBef>
                        <a:spcAft>
                          <a:spcPts val="0"/>
                        </a:spcAft>
                        <a:buNone/>
                      </a:pPr>
                      <a:r>
                        <a:rPr lang="en" sz="700">
                          <a:solidFill>
                            <a:schemeClr val="dk1"/>
                          </a:solidFill>
                          <a:latin typeface="Nunito"/>
                          <a:ea typeface="Nunito"/>
                          <a:cs typeface="Nunito"/>
                          <a:sym typeface="Nunito"/>
                        </a:rPr>
                        <a:t>All primary oocytes have completed the prophase of the 1st meiotic division </a:t>
                      </a:r>
                      <a:r>
                        <a:rPr lang="en" sz="700">
                          <a:solidFill>
                            <a:srgbClr val="CC0000"/>
                          </a:solidFill>
                          <a:latin typeface="Nunito"/>
                          <a:ea typeface="Nunito"/>
                          <a:cs typeface="Nunito"/>
                          <a:sym typeface="Nunito"/>
                        </a:rPr>
                        <a:t>and</a:t>
                      </a:r>
                      <a:r>
                        <a:rPr lang="en" sz="700">
                          <a:solidFill>
                            <a:schemeClr val="dk1"/>
                          </a:solidFill>
                          <a:latin typeface="Nunito"/>
                          <a:ea typeface="Nunito"/>
                          <a:cs typeface="Nunito"/>
                          <a:sym typeface="Nunito"/>
                        </a:rPr>
                        <a:t> </a:t>
                      </a:r>
                      <a:r>
                        <a:rPr lang="en" sz="700">
                          <a:solidFill>
                            <a:srgbClr val="CC0000"/>
                          </a:solidFill>
                          <a:latin typeface="Nunito"/>
                          <a:ea typeface="Nunito"/>
                          <a:cs typeface="Nunito"/>
                          <a:sym typeface="Nunito"/>
                        </a:rPr>
                        <a:t>remain arrested at prophase</a:t>
                      </a:r>
                      <a:endParaRPr sz="700">
                        <a:solidFill>
                          <a:srgbClr val="CC0000"/>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hMerge="1"/>
              </a:tr>
              <a:tr h="537650">
                <a:tc>
                  <a:txBody>
                    <a:bodyPr/>
                    <a:lstStyle/>
                    <a:p>
                      <a:pPr indent="0" lvl="0" marL="0" rtl="0" algn="ctr">
                        <a:spcBef>
                          <a:spcPts val="0"/>
                        </a:spcBef>
                        <a:spcAft>
                          <a:spcPts val="0"/>
                        </a:spcAft>
                        <a:buNone/>
                      </a:pPr>
                      <a:r>
                        <a:rPr b="1" lang="en" sz="900">
                          <a:solidFill>
                            <a:srgbClr val="FFFFFF"/>
                          </a:solidFill>
                          <a:latin typeface="Nunito"/>
                          <a:ea typeface="Nunito"/>
                          <a:cs typeface="Nunito"/>
                          <a:sym typeface="Nunito"/>
                        </a:rPr>
                        <a:t>After Puberty</a:t>
                      </a:r>
                      <a:endParaRPr b="1" sz="900">
                        <a:solidFill>
                          <a:srgbClr val="FFFFFF"/>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gridSpan="2">
                  <a:txBody>
                    <a:bodyPr/>
                    <a:lstStyle/>
                    <a:p>
                      <a:pPr indent="-101600" lvl="0" marL="11430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Shortly before ovulation, A reduction division by which Primary Oocyte completes its first meiotic division (which was arrested at prophase) and give rise to Secondary oocyte (22+X)= (23) &amp; First Polar Body.</a:t>
                      </a:r>
                      <a:endParaRPr sz="7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101600" lvl="0" marL="11430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The Secondary Oocyte receives almost all the cytoplasm.</a:t>
                      </a:r>
                      <a:endParaRPr sz="7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101600" lvl="0" marL="11430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The First Polar Body It is small nonfunctional cell that soon degenerates and receives very little amount of cytoplasm.</a:t>
                      </a:r>
                      <a:endParaRPr sz="700">
                        <a:solidFill>
                          <a:schemeClr val="dk1"/>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hMerge="1"/>
              </a:tr>
              <a:tr h="253700">
                <a:tc>
                  <a:txBody>
                    <a:bodyPr/>
                    <a:lstStyle/>
                    <a:p>
                      <a:pPr indent="0" lvl="0" marL="0" rtl="0" algn="ctr">
                        <a:spcBef>
                          <a:spcPts val="0"/>
                        </a:spcBef>
                        <a:spcAft>
                          <a:spcPts val="0"/>
                        </a:spcAft>
                        <a:buNone/>
                      </a:pPr>
                      <a:r>
                        <a:rPr b="1" lang="en" sz="900">
                          <a:solidFill>
                            <a:srgbClr val="FFFFFF"/>
                          </a:solidFill>
                          <a:latin typeface="Nunito"/>
                          <a:ea typeface="Nunito"/>
                          <a:cs typeface="Nunito"/>
                          <a:sym typeface="Nunito"/>
                        </a:rPr>
                        <a:t>At ovulation</a:t>
                      </a:r>
                      <a:endParaRPr b="1" sz="900">
                        <a:solidFill>
                          <a:srgbClr val="FFFFFF"/>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gridSpan="2">
                  <a:txBody>
                    <a:bodyPr/>
                    <a:lstStyle/>
                    <a:p>
                      <a:pPr indent="0" lvl="0" marL="114300" rtl="0" algn="l">
                        <a:spcBef>
                          <a:spcPts val="0"/>
                        </a:spcBef>
                        <a:spcAft>
                          <a:spcPts val="0"/>
                        </a:spcAft>
                        <a:buNone/>
                      </a:pPr>
                      <a:r>
                        <a:rPr lang="en" sz="700">
                          <a:latin typeface="Nunito"/>
                          <a:ea typeface="Nunito"/>
                          <a:cs typeface="Nunito"/>
                          <a:sym typeface="Nunito"/>
                        </a:rPr>
                        <a:t>The nucleus of the secondary oocyte begins the second meiotic division but </a:t>
                      </a:r>
                      <a:r>
                        <a:rPr lang="en" sz="700">
                          <a:solidFill>
                            <a:srgbClr val="CC0000"/>
                          </a:solidFill>
                          <a:latin typeface="Nunito"/>
                          <a:ea typeface="Nunito"/>
                          <a:cs typeface="Nunito"/>
                          <a:sym typeface="Nunito"/>
                        </a:rPr>
                        <a:t>progresses only to metaphase</a:t>
                      </a:r>
                      <a:r>
                        <a:rPr lang="en" sz="700">
                          <a:latin typeface="Nunito"/>
                          <a:ea typeface="Nunito"/>
                          <a:cs typeface="Nunito"/>
                          <a:sym typeface="Nunito"/>
                        </a:rPr>
                        <a:t> where division is arrested.</a:t>
                      </a:r>
                      <a:endParaRPr sz="7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hMerge="1"/>
              </a:tr>
            </a:tbl>
          </a:graphicData>
        </a:graphic>
      </p:graphicFrame>
      <p:graphicFrame>
        <p:nvGraphicFramePr>
          <p:cNvPr id="222" name="Google Shape;222;p38"/>
          <p:cNvGraphicFramePr/>
          <p:nvPr/>
        </p:nvGraphicFramePr>
        <p:xfrm>
          <a:off x="1644966" y="1459359"/>
          <a:ext cx="3000000" cy="3000000"/>
        </p:xfrm>
        <a:graphic>
          <a:graphicData uri="http://schemas.openxmlformats.org/drawingml/2006/table">
            <a:tbl>
              <a:tblPr>
                <a:noFill/>
                <a:tableStyleId>{76447A91-6DB8-4E1A-95C5-20A2C349909A}</a:tableStyleId>
              </a:tblPr>
              <a:tblGrid>
                <a:gridCol w="894500"/>
                <a:gridCol w="1005925"/>
                <a:gridCol w="4044000"/>
              </a:tblGrid>
              <a:tr h="328750">
                <a:tc>
                  <a:txBody>
                    <a:bodyPr/>
                    <a:lstStyle/>
                    <a:p>
                      <a:pPr indent="0" lvl="0" marL="0" rtl="0" algn="ctr">
                        <a:spcBef>
                          <a:spcPts val="0"/>
                        </a:spcBef>
                        <a:spcAft>
                          <a:spcPts val="0"/>
                        </a:spcAft>
                        <a:buClr>
                          <a:schemeClr val="dk1"/>
                        </a:buClr>
                        <a:buSzPts val="1100"/>
                        <a:buFont typeface="Arial"/>
                        <a:buNone/>
                      </a:pPr>
                      <a:r>
                        <a:rPr b="1" lang="en" sz="900">
                          <a:solidFill>
                            <a:srgbClr val="DAA5A5"/>
                          </a:solidFill>
                          <a:latin typeface="Nunito"/>
                          <a:ea typeface="Nunito"/>
                          <a:cs typeface="Nunito"/>
                          <a:sym typeface="Nunito"/>
                        </a:rPr>
                        <a:t>1-Mitosis</a:t>
                      </a:r>
                      <a:endParaRPr sz="9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0" lvl="0" marL="0" rtl="0" algn="l">
                        <a:spcBef>
                          <a:spcPts val="0"/>
                        </a:spcBef>
                        <a:spcAft>
                          <a:spcPts val="0"/>
                        </a:spcAft>
                        <a:buNone/>
                      </a:pPr>
                      <a:r>
                        <a:rPr lang="en" sz="700">
                          <a:solidFill>
                            <a:srgbClr val="999999"/>
                          </a:solidFill>
                          <a:latin typeface="Nunito"/>
                          <a:ea typeface="Nunito"/>
                          <a:cs typeface="Nunito"/>
                          <a:sym typeface="Nunito"/>
                        </a:rPr>
                        <a:t>A type of cell division that results in two daughter cells each having</a:t>
                      </a:r>
                      <a:r>
                        <a:rPr lang="en" sz="700">
                          <a:solidFill>
                            <a:schemeClr val="dk1"/>
                          </a:solidFill>
                          <a:latin typeface="Nunito"/>
                          <a:ea typeface="Nunito"/>
                          <a:cs typeface="Nunito"/>
                          <a:sym typeface="Nunito"/>
                        </a:rPr>
                        <a:t> </a:t>
                      </a:r>
                      <a:r>
                        <a:rPr lang="en" sz="700">
                          <a:solidFill>
                            <a:srgbClr val="999999"/>
                          </a:solidFill>
                          <a:latin typeface="Nunito"/>
                          <a:ea typeface="Nunito"/>
                          <a:cs typeface="Nunito"/>
                          <a:sym typeface="Nunito"/>
                        </a:rPr>
                        <a:t>the</a:t>
                      </a:r>
                      <a:r>
                        <a:rPr lang="en" sz="700">
                          <a:solidFill>
                            <a:schemeClr val="dk1"/>
                          </a:solidFill>
                          <a:latin typeface="Nunito"/>
                          <a:ea typeface="Nunito"/>
                          <a:cs typeface="Nunito"/>
                          <a:sym typeface="Nunito"/>
                        </a:rPr>
                        <a:t> </a:t>
                      </a:r>
                      <a:r>
                        <a:rPr lang="en" sz="700">
                          <a:solidFill>
                            <a:srgbClr val="CC0000"/>
                          </a:solidFill>
                          <a:latin typeface="Nunito"/>
                          <a:ea typeface="Nunito"/>
                          <a:cs typeface="Nunito"/>
                          <a:sym typeface="Nunito"/>
                        </a:rPr>
                        <a:t>same number (Diploid)</a:t>
                      </a:r>
                      <a:r>
                        <a:rPr lang="en" sz="700">
                          <a:solidFill>
                            <a:schemeClr val="dk1"/>
                          </a:solidFill>
                          <a:latin typeface="Nunito"/>
                          <a:ea typeface="Nunito"/>
                          <a:cs typeface="Nunito"/>
                          <a:sym typeface="Nunito"/>
                        </a:rPr>
                        <a:t> </a:t>
                      </a:r>
                      <a:r>
                        <a:rPr lang="en" sz="700">
                          <a:solidFill>
                            <a:srgbClr val="999999"/>
                          </a:solidFill>
                          <a:latin typeface="Nunito"/>
                          <a:ea typeface="Nunito"/>
                          <a:cs typeface="Nunito"/>
                          <a:sym typeface="Nunito"/>
                        </a:rPr>
                        <a:t>as the parent nucleus.</a:t>
                      </a:r>
                      <a:endParaRPr sz="700">
                        <a:solidFill>
                          <a:srgbClr val="999999"/>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hMerge="1"/>
              </a:tr>
              <a:tr h="90692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2-Meiosis</a:t>
                      </a:r>
                      <a:endParaRPr b="1" sz="9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0" lvl="0" marL="0" rtl="0" algn="l">
                        <a:spcBef>
                          <a:spcPts val="0"/>
                        </a:spcBef>
                        <a:spcAft>
                          <a:spcPts val="0"/>
                        </a:spcAft>
                        <a:buNone/>
                      </a:pPr>
                      <a:r>
                        <a:rPr lang="en" sz="700">
                          <a:solidFill>
                            <a:schemeClr val="dk1"/>
                          </a:solidFill>
                          <a:latin typeface="Nunito"/>
                          <a:ea typeface="Nunito"/>
                          <a:cs typeface="Nunito"/>
                          <a:sym typeface="Nunito"/>
                        </a:rPr>
                        <a:t>Takes place in the germ cells to produce gametes. It consists of two cell divisions, meiosis I &amp; meiosis II, during which the </a:t>
                      </a:r>
                      <a:r>
                        <a:rPr lang="en" sz="700">
                          <a:solidFill>
                            <a:srgbClr val="CC0000"/>
                          </a:solidFill>
                          <a:latin typeface="Nunito"/>
                          <a:ea typeface="Nunito"/>
                          <a:cs typeface="Nunito"/>
                          <a:sym typeface="Nunito"/>
                        </a:rPr>
                        <a:t>Diploid number of chromosomes (46) is reduced to Haploid number (23).</a:t>
                      </a:r>
                      <a:endParaRPr sz="700">
                        <a:solidFill>
                          <a:srgbClr val="CC0000"/>
                        </a:solidFill>
                        <a:latin typeface="Nunito"/>
                        <a:ea typeface="Nunito"/>
                        <a:cs typeface="Nunito"/>
                        <a:sym typeface="Nunito"/>
                      </a:endParaRPr>
                    </a:p>
                    <a:p>
                      <a:pPr indent="0" lvl="0" marL="0" rtl="0" algn="l">
                        <a:spcBef>
                          <a:spcPts val="0"/>
                        </a:spcBef>
                        <a:spcAft>
                          <a:spcPts val="0"/>
                        </a:spcAft>
                        <a:buNone/>
                      </a:pPr>
                      <a:r>
                        <a:t/>
                      </a:r>
                      <a:endParaRPr sz="300">
                        <a:solidFill>
                          <a:srgbClr val="CC0000"/>
                        </a:solidFill>
                        <a:latin typeface="Nunito"/>
                        <a:ea typeface="Nunito"/>
                        <a:cs typeface="Nunito"/>
                        <a:sym typeface="Nunito"/>
                      </a:endParaRPr>
                    </a:p>
                    <a:p>
                      <a:pPr indent="0" lvl="0" marL="0" rtl="0" algn="l">
                        <a:spcBef>
                          <a:spcPts val="0"/>
                        </a:spcBef>
                        <a:spcAft>
                          <a:spcPts val="0"/>
                        </a:spcAft>
                        <a:buNone/>
                      </a:pPr>
                      <a:r>
                        <a:rPr b="1" lang="en" sz="700">
                          <a:solidFill>
                            <a:schemeClr val="dk1"/>
                          </a:solidFill>
                          <a:latin typeface="Nunito"/>
                          <a:ea typeface="Nunito"/>
                          <a:cs typeface="Nunito"/>
                          <a:sym typeface="Nunito"/>
                        </a:rPr>
                        <a:t>Meiosis 1:</a:t>
                      </a:r>
                      <a:r>
                        <a:rPr lang="en" sz="700">
                          <a:solidFill>
                            <a:schemeClr val="dk1"/>
                          </a:solidFill>
                          <a:latin typeface="Nunito"/>
                          <a:ea typeface="Nunito"/>
                          <a:cs typeface="Nunito"/>
                          <a:sym typeface="Nunito"/>
                        </a:rPr>
                        <a:t> </a:t>
                      </a:r>
                      <a:r>
                        <a:rPr lang="en" sz="700">
                          <a:solidFill>
                            <a:srgbClr val="C27BA0"/>
                          </a:solidFill>
                          <a:latin typeface="Nunito"/>
                          <a:ea typeface="Nunito"/>
                          <a:cs typeface="Nunito"/>
                          <a:sym typeface="Nunito"/>
                        </a:rPr>
                        <a:t>At the beginning, </a:t>
                      </a:r>
                      <a:r>
                        <a:rPr lang="en" sz="700">
                          <a:solidFill>
                            <a:srgbClr val="CC0000"/>
                          </a:solidFill>
                          <a:latin typeface="Nunito"/>
                          <a:ea typeface="Nunito"/>
                          <a:cs typeface="Nunito"/>
                          <a:sym typeface="Nunito"/>
                        </a:rPr>
                        <a:t>(prophase)</a:t>
                      </a:r>
                      <a:r>
                        <a:rPr lang="en" sz="700">
                          <a:solidFill>
                            <a:schemeClr val="dk1"/>
                          </a:solidFill>
                          <a:latin typeface="Nunito"/>
                          <a:ea typeface="Nunito"/>
                          <a:cs typeface="Nunito"/>
                          <a:sym typeface="Nunito"/>
                        </a:rPr>
                        <a:t> g</a:t>
                      </a:r>
                      <a:r>
                        <a:rPr lang="en" sz="700">
                          <a:solidFill>
                            <a:srgbClr val="C27BA0"/>
                          </a:solidFill>
                          <a:latin typeface="Nunito"/>
                          <a:ea typeface="Nunito"/>
                          <a:cs typeface="Nunito"/>
                          <a:sym typeface="Nunito"/>
                        </a:rPr>
                        <a:t>erm cells replicate their DNA so that each of the 46 chromosomes is duplicated into sister Chromatid.</a:t>
                      </a:r>
                      <a:r>
                        <a:rPr lang="en" sz="700">
                          <a:solidFill>
                            <a:schemeClr val="dk1"/>
                          </a:solidFill>
                          <a:latin typeface="Nunito"/>
                          <a:ea typeface="Nunito"/>
                          <a:cs typeface="Nunito"/>
                          <a:sym typeface="Nunito"/>
                        </a:rPr>
                        <a:t> By the end, each new cell formed (Secondary Spermatocyte or Secondary Oocyte) has a </a:t>
                      </a:r>
                      <a:r>
                        <a:rPr lang="en" sz="700">
                          <a:solidFill>
                            <a:srgbClr val="CC0000"/>
                          </a:solidFill>
                          <a:latin typeface="Nunito"/>
                          <a:ea typeface="Nunito"/>
                          <a:cs typeface="Nunito"/>
                          <a:sym typeface="Nunito"/>
                        </a:rPr>
                        <a:t>haploid (half) number </a:t>
                      </a:r>
                      <a:r>
                        <a:rPr lang="en" sz="700">
                          <a:solidFill>
                            <a:schemeClr val="dk1"/>
                          </a:solidFill>
                          <a:latin typeface="Nunito"/>
                          <a:ea typeface="Nunito"/>
                          <a:cs typeface="Nunito"/>
                          <a:sym typeface="Nunito"/>
                        </a:rPr>
                        <a:t>and each one of half number of chromosome of the Primary Spermatocyte or primary Oocyte.</a:t>
                      </a:r>
                      <a:endParaRPr sz="700">
                        <a:solidFill>
                          <a:schemeClr val="dk1"/>
                        </a:solidFill>
                        <a:latin typeface="Nunito"/>
                        <a:ea typeface="Nunito"/>
                        <a:cs typeface="Nunito"/>
                        <a:sym typeface="Nunito"/>
                      </a:endParaRPr>
                    </a:p>
                    <a:p>
                      <a:pPr indent="0" lvl="0" marL="0" rtl="0" algn="l">
                        <a:spcBef>
                          <a:spcPts val="0"/>
                        </a:spcBef>
                        <a:spcAft>
                          <a:spcPts val="0"/>
                        </a:spcAft>
                        <a:buNone/>
                      </a:pPr>
                      <a:r>
                        <a:t/>
                      </a:r>
                      <a:endParaRPr sz="3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b="1" lang="en" sz="700">
                          <a:solidFill>
                            <a:schemeClr val="dk1"/>
                          </a:solidFill>
                          <a:latin typeface="Nunito"/>
                          <a:ea typeface="Nunito"/>
                          <a:cs typeface="Nunito"/>
                          <a:sym typeface="Nunito"/>
                        </a:rPr>
                        <a:t>Meiosis 2</a:t>
                      </a:r>
                      <a:endParaRPr sz="700">
                        <a:solidFill>
                          <a:srgbClr val="CC0000"/>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hMerge="1"/>
              </a:tr>
            </a:tbl>
          </a:graphicData>
        </a:graphic>
      </p:graphicFrame>
      <p:graphicFrame>
        <p:nvGraphicFramePr>
          <p:cNvPr id="223" name="Google Shape;223;p38"/>
          <p:cNvGraphicFramePr/>
          <p:nvPr/>
        </p:nvGraphicFramePr>
        <p:xfrm>
          <a:off x="30" y="943135"/>
          <a:ext cx="3000000" cy="3000000"/>
        </p:xfrm>
        <a:graphic>
          <a:graphicData uri="http://schemas.openxmlformats.org/drawingml/2006/table">
            <a:tbl>
              <a:tblPr>
                <a:noFill/>
                <a:tableStyleId>{76447A91-6DB8-4E1A-95C5-20A2C349909A}</a:tableStyleId>
              </a:tblPr>
              <a:tblGrid>
                <a:gridCol w="1644950"/>
                <a:gridCol w="1052425"/>
                <a:gridCol w="4892150"/>
              </a:tblGrid>
              <a:tr h="516225">
                <a:tc>
                  <a:txBody>
                    <a:bodyPr/>
                    <a:lstStyle/>
                    <a:p>
                      <a:pPr indent="0" lvl="0" marL="0" rtl="0" algn="ctr">
                        <a:spcBef>
                          <a:spcPts val="0"/>
                        </a:spcBef>
                        <a:spcAft>
                          <a:spcPts val="0"/>
                        </a:spcAft>
                        <a:buNone/>
                      </a:pPr>
                      <a:r>
                        <a:rPr b="1" lang="en" sz="900">
                          <a:solidFill>
                            <a:srgbClr val="FFFFFF"/>
                          </a:solidFill>
                          <a:latin typeface="Nunito"/>
                          <a:ea typeface="Nunito"/>
                          <a:cs typeface="Nunito"/>
                          <a:sym typeface="Nunito"/>
                        </a:rPr>
                        <a:t>Divided according to the gender to:</a:t>
                      </a:r>
                      <a:endParaRPr sz="900">
                        <a:solidFill>
                          <a:srgbClr val="FFFFFF"/>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gridSpan="2">
                  <a:txBody>
                    <a:bodyPr/>
                    <a:lstStyle/>
                    <a:p>
                      <a:pPr indent="-101600" lvl="0" marL="171450" rtl="0" algn="l">
                        <a:spcBef>
                          <a:spcPts val="0"/>
                        </a:spcBef>
                        <a:spcAft>
                          <a:spcPts val="0"/>
                        </a:spcAft>
                        <a:buClr>
                          <a:schemeClr val="dk1"/>
                        </a:buClr>
                        <a:buSzPts val="700"/>
                        <a:buFont typeface="Nunito"/>
                        <a:buChar char="●"/>
                      </a:pPr>
                      <a:r>
                        <a:rPr b="1" lang="en" sz="700">
                          <a:solidFill>
                            <a:schemeClr val="dk1"/>
                          </a:solidFill>
                          <a:latin typeface="Nunito"/>
                          <a:ea typeface="Nunito"/>
                          <a:cs typeface="Nunito"/>
                          <a:sym typeface="Nunito"/>
                        </a:rPr>
                        <a:t>Male → Spermatogenesis: </a:t>
                      </a:r>
                      <a:r>
                        <a:rPr lang="en" sz="700">
                          <a:solidFill>
                            <a:schemeClr val="dk1"/>
                          </a:solidFill>
                          <a:latin typeface="Nunito"/>
                          <a:ea typeface="Nunito"/>
                          <a:cs typeface="Nunito"/>
                          <a:sym typeface="Nunito"/>
                        </a:rPr>
                        <a:t>It is the series of changes by which the primitive germ cells (spermatogonia) are transformed into mature sperms.</a:t>
                      </a:r>
                      <a:endParaRPr sz="700">
                        <a:solidFill>
                          <a:schemeClr val="dk1"/>
                        </a:solidFill>
                        <a:latin typeface="Nunito"/>
                        <a:ea typeface="Nunito"/>
                        <a:cs typeface="Nunito"/>
                        <a:sym typeface="Nunito"/>
                      </a:endParaRPr>
                    </a:p>
                    <a:p>
                      <a:pPr indent="-57150" lvl="0" marL="171450" rtl="0" algn="l">
                        <a:spcBef>
                          <a:spcPts val="0"/>
                        </a:spcBef>
                        <a:spcAft>
                          <a:spcPts val="0"/>
                        </a:spcAft>
                        <a:buNone/>
                      </a:pPr>
                      <a:r>
                        <a:t/>
                      </a:r>
                      <a:endParaRPr sz="100">
                        <a:solidFill>
                          <a:schemeClr val="dk1"/>
                        </a:solidFill>
                        <a:latin typeface="Nunito"/>
                        <a:ea typeface="Nunito"/>
                        <a:cs typeface="Nunito"/>
                        <a:sym typeface="Nunito"/>
                      </a:endParaRPr>
                    </a:p>
                    <a:p>
                      <a:pPr indent="-101600" lvl="0" marL="171450" rtl="0" algn="l">
                        <a:spcBef>
                          <a:spcPts val="0"/>
                        </a:spcBef>
                        <a:spcAft>
                          <a:spcPts val="0"/>
                        </a:spcAft>
                        <a:buClr>
                          <a:schemeClr val="dk1"/>
                        </a:buClr>
                        <a:buSzPts val="700"/>
                        <a:buFont typeface="Nunito"/>
                        <a:buChar char="●"/>
                      </a:pPr>
                      <a:r>
                        <a:rPr b="1" lang="en" sz="700">
                          <a:solidFill>
                            <a:schemeClr val="dk1"/>
                          </a:solidFill>
                          <a:latin typeface="Nunito"/>
                          <a:ea typeface="Nunito"/>
                          <a:cs typeface="Nunito"/>
                          <a:sym typeface="Nunito"/>
                        </a:rPr>
                        <a:t>Female → Oogenesis: </a:t>
                      </a:r>
                      <a:r>
                        <a:rPr lang="en" sz="700">
                          <a:solidFill>
                            <a:schemeClr val="dk1"/>
                          </a:solidFill>
                          <a:latin typeface="Nunito"/>
                          <a:ea typeface="Nunito"/>
                          <a:cs typeface="Nunito"/>
                          <a:sym typeface="Nunito"/>
                        </a:rPr>
                        <a:t>Sequence of events by which the primitive germ cells (oogonia) are transformed into mature oocytes.</a:t>
                      </a:r>
                      <a:endParaRPr sz="700">
                        <a:solidFill>
                          <a:schemeClr val="dk1"/>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hMerge="1"/>
              </a:tr>
              <a:tr h="1235675">
                <a:tc>
                  <a:txBody>
                    <a:bodyPr/>
                    <a:lstStyle/>
                    <a:p>
                      <a:pPr indent="0" lvl="0" marL="0" rtl="0" algn="ctr">
                        <a:spcBef>
                          <a:spcPts val="0"/>
                        </a:spcBef>
                        <a:spcAft>
                          <a:spcPts val="0"/>
                        </a:spcAft>
                        <a:buNone/>
                      </a:pPr>
                      <a:r>
                        <a:rPr b="1" lang="en" sz="900">
                          <a:solidFill>
                            <a:srgbClr val="FFFFFF"/>
                          </a:solidFill>
                          <a:latin typeface="Nunito"/>
                          <a:ea typeface="Nunito"/>
                          <a:cs typeface="Nunito"/>
                          <a:sym typeface="Nunito"/>
                        </a:rPr>
                        <a:t>Types of cell division happen in gametogenesis:</a:t>
                      </a:r>
                      <a:endParaRPr b="1" sz="900">
                        <a:solidFill>
                          <a:srgbClr val="FFFFFF"/>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gridSpan="2">
                  <a:txBody>
                    <a:bodyPr/>
                    <a:lstStyle/>
                    <a:p>
                      <a:pPr indent="0" lvl="0" marL="0" rtl="0" algn="l">
                        <a:spcBef>
                          <a:spcPts val="0"/>
                        </a:spcBef>
                        <a:spcAft>
                          <a:spcPts val="0"/>
                        </a:spcAft>
                        <a:buNone/>
                      </a:pPr>
                      <a:r>
                        <a:t/>
                      </a:r>
                      <a:endParaRPr sz="1100">
                        <a:solidFill>
                          <a:srgbClr val="CC0000"/>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graphicFrame>
        <p:nvGraphicFramePr>
          <p:cNvPr id="224" name="Google Shape;224;p38"/>
          <p:cNvGraphicFramePr/>
          <p:nvPr/>
        </p:nvGraphicFramePr>
        <p:xfrm>
          <a:off x="-50" y="8958725"/>
          <a:ext cx="3000000" cy="3000000"/>
        </p:xfrm>
        <a:graphic>
          <a:graphicData uri="http://schemas.openxmlformats.org/drawingml/2006/table">
            <a:tbl>
              <a:tblPr>
                <a:noFill/>
                <a:tableStyleId>{76447A91-6DB8-4E1A-95C5-20A2C349909A}</a:tableStyleId>
              </a:tblPr>
              <a:tblGrid>
                <a:gridCol w="2521925"/>
                <a:gridCol w="2537725"/>
                <a:gridCol w="2529825"/>
              </a:tblGrid>
              <a:tr h="383450">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During fetal life</a:t>
                      </a:r>
                      <a:endParaRPr b="1" sz="1000">
                        <a:solidFill>
                          <a:srgbClr val="DAA5A5"/>
                        </a:solidFill>
                        <a:latin typeface="Nunito"/>
                        <a:ea typeface="Nunito"/>
                        <a:cs typeface="Nunito"/>
                        <a:sym typeface="Nunito"/>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en" sz="1000">
                          <a:solidFill>
                            <a:srgbClr val="CC0000"/>
                          </a:solidFill>
                          <a:latin typeface="Nunito"/>
                          <a:ea typeface="Nunito"/>
                          <a:cs typeface="Nunito"/>
                          <a:sym typeface="Nunito"/>
                        </a:rPr>
                        <a:t>After puberty during each ovarian cycle</a:t>
                      </a:r>
                      <a:endParaRPr b="1" sz="1000">
                        <a:solidFill>
                          <a:srgbClr val="CC0000"/>
                        </a:solidFill>
                        <a:latin typeface="Nunito"/>
                        <a:ea typeface="Nunito"/>
                        <a:cs typeface="Nunito"/>
                        <a:sym typeface="Nunito"/>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en" sz="1000">
                          <a:solidFill>
                            <a:srgbClr val="CC0000"/>
                          </a:solidFill>
                          <a:latin typeface="Nunito"/>
                          <a:ea typeface="Nunito"/>
                          <a:cs typeface="Nunito"/>
                          <a:sym typeface="Nunito"/>
                        </a:rPr>
                        <a:t>After fertilization</a:t>
                      </a:r>
                      <a:endParaRPr b="1" sz="1000">
                        <a:solidFill>
                          <a:srgbClr val="CC0000"/>
                        </a:solidFill>
                        <a:latin typeface="Nunito"/>
                        <a:ea typeface="Nunito"/>
                        <a:cs typeface="Nunito"/>
                        <a:sym typeface="Nunito"/>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FEFEF"/>
                    </a:solidFill>
                  </a:tcPr>
                </a:tc>
              </a:tr>
              <a:tr h="1368450">
                <a:tc>
                  <a:txBody>
                    <a:bodyPr/>
                    <a:lstStyle/>
                    <a:p>
                      <a:pPr indent="0" lvl="0" marL="0" rtl="0" algn="l">
                        <a:spcBef>
                          <a:spcPts val="0"/>
                        </a:spcBef>
                        <a:spcAft>
                          <a:spcPts val="0"/>
                        </a:spcAft>
                        <a:buClr>
                          <a:srgbClr val="000000"/>
                        </a:buClr>
                        <a:buSzPts val="1100"/>
                        <a:buFont typeface="Arial"/>
                        <a:buNone/>
                      </a:pPr>
                      <a:r>
                        <a:rPr b="1" lang="en" sz="700">
                          <a:latin typeface="Nunito"/>
                          <a:ea typeface="Nunito"/>
                          <a:cs typeface="Nunito"/>
                          <a:sym typeface="Nunito"/>
                        </a:rPr>
                        <a:t>Proliferation:</a:t>
                      </a:r>
                      <a:endParaRPr b="1" sz="700">
                        <a:latin typeface="Nunito"/>
                        <a:ea typeface="Nunito"/>
                        <a:cs typeface="Nunito"/>
                        <a:sym typeface="Nunito"/>
                      </a:endParaRPr>
                    </a:p>
                    <a:p>
                      <a:pPr indent="0" lvl="0" marL="0" rtl="0" algn="l">
                        <a:spcBef>
                          <a:spcPts val="0"/>
                        </a:spcBef>
                        <a:spcAft>
                          <a:spcPts val="0"/>
                        </a:spcAft>
                        <a:buClr>
                          <a:srgbClr val="000000"/>
                        </a:buClr>
                        <a:buSzPts val="1100"/>
                        <a:buFont typeface="Arial"/>
                        <a:buNone/>
                      </a:pPr>
                      <a:r>
                        <a:t/>
                      </a:r>
                      <a:endParaRPr b="1" sz="300">
                        <a:latin typeface="Nunito"/>
                        <a:ea typeface="Nunito"/>
                        <a:cs typeface="Nunito"/>
                        <a:sym typeface="Nunito"/>
                      </a:endParaRPr>
                    </a:p>
                    <a:p>
                      <a:pPr indent="0" lvl="0" marL="0" rtl="0" algn="l">
                        <a:spcBef>
                          <a:spcPts val="0"/>
                        </a:spcBef>
                        <a:spcAft>
                          <a:spcPts val="0"/>
                        </a:spcAft>
                        <a:buClr>
                          <a:srgbClr val="000000"/>
                        </a:buClr>
                        <a:buSzPts val="1100"/>
                        <a:buFont typeface="Arial"/>
                        <a:buNone/>
                      </a:pPr>
                      <a:r>
                        <a:rPr lang="en" sz="700">
                          <a:latin typeface="Nunito"/>
                          <a:ea typeface="Nunito"/>
                          <a:cs typeface="Nunito"/>
                          <a:sym typeface="Nunito"/>
                        </a:rPr>
                        <a:t>each oogonium divides by mitosis into 2 daughter oogonia (with diploid</a:t>
                      </a:r>
                      <a:endParaRPr sz="700">
                        <a:latin typeface="Nunito"/>
                        <a:ea typeface="Nunito"/>
                        <a:cs typeface="Nunito"/>
                        <a:sym typeface="Nunito"/>
                      </a:endParaRPr>
                    </a:p>
                    <a:p>
                      <a:pPr indent="0" lvl="0" marL="0" rtl="0" algn="l">
                        <a:spcBef>
                          <a:spcPts val="0"/>
                        </a:spcBef>
                        <a:spcAft>
                          <a:spcPts val="0"/>
                        </a:spcAft>
                        <a:buNone/>
                      </a:pPr>
                      <a:r>
                        <a:rPr lang="en" sz="700">
                          <a:latin typeface="Nunito"/>
                          <a:ea typeface="Nunito"/>
                          <a:cs typeface="Nunito"/>
                          <a:sym typeface="Nunito"/>
                        </a:rPr>
                        <a:t>number of chromosomes: (44 + XX)</a:t>
                      </a:r>
                      <a:endParaRPr sz="700">
                        <a:latin typeface="Nunito"/>
                        <a:ea typeface="Nunito"/>
                        <a:cs typeface="Nunito"/>
                        <a:sym typeface="Nunito"/>
                      </a:endParaRPr>
                    </a:p>
                    <a:p>
                      <a:pPr indent="0" lvl="0" marL="0" rtl="0" algn="l">
                        <a:spcBef>
                          <a:spcPts val="0"/>
                        </a:spcBef>
                        <a:spcAft>
                          <a:spcPts val="0"/>
                        </a:spcAft>
                        <a:buClr>
                          <a:srgbClr val="000000"/>
                        </a:buClr>
                        <a:buSzPts val="1100"/>
                        <a:buFont typeface="Arial"/>
                        <a:buNone/>
                      </a:pPr>
                      <a:r>
                        <a:t/>
                      </a:r>
                      <a:endParaRPr sz="500">
                        <a:latin typeface="Nunito"/>
                        <a:ea typeface="Nunito"/>
                        <a:cs typeface="Nunito"/>
                        <a:sym typeface="Nunito"/>
                      </a:endParaRPr>
                    </a:p>
                    <a:p>
                      <a:pPr indent="0" lvl="0" marL="0" rtl="0" algn="l">
                        <a:spcBef>
                          <a:spcPts val="0"/>
                        </a:spcBef>
                        <a:spcAft>
                          <a:spcPts val="0"/>
                        </a:spcAft>
                        <a:buClr>
                          <a:srgbClr val="000000"/>
                        </a:buClr>
                        <a:buSzPts val="1100"/>
                        <a:buFont typeface="Arial"/>
                        <a:buNone/>
                      </a:pPr>
                      <a:r>
                        <a:rPr b="1" lang="en" sz="700">
                          <a:latin typeface="Nunito"/>
                          <a:ea typeface="Nunito"/>
                          <a:cs typeface="Nunito"/>
                          <a:sym typeface="Nunito"/>
                        </a:rPr>
                        <a:t>Growth:</a:t>
                      </a:r>
                      <a:endParaRPr b="1" sz="700">
                        <a:latin typeface="Nunito"/>
                        <a:ea typeface="Nunito"/>
                        <a:cs typeface="Nunito"/>
                        <a:sym typeface="Nunito"/>
                      </a:endParaRPr>
                    </a:p>
                    <a:p>
                      <a:pPr indent="0" lvl="0" marL="0" rtl="0" algn="l">
                        <a:spcBef>
                          <a:spcPts val="0"/>
                        </a:spcBef>
                        <a:spcAft>
                          <a:spcPts val="0"/>
                        </a:spcAft>
                        <a:buClr>
                          <a:srgbClr val="000000"/>
                        </a:buClr>
                        <a:buSzPts val="1100"/>
                        <a:buFont typeface="Arial"/>
                        <a:buNone/>
                      </a:pPr>
                      <a:r>
                        <a:t/>
                      </a:r>
                      <a:endParaRPr b="1" sz="300">
                        <a:latin typeface="Nunito"/>
                        <a:ea typeface="Nunito"/>
                        <a:cs typeface="Nunito"/>
                        <a:sym typeface="Nunito"/>
                      </a:endParaRPr>
                    </a:p>
                    <a:p>
                      <a:pPr indent="0" lvl="0" marL="0" rtl="0" algn="l">
                        <a:spcBef>
                          <a:spcPts val="0"/>
                        </a:spcBef>
                        <a:spcAft>
                          <a:spcPts val="0"/>
                        </a:spcAft>
                        <a:buNone/>
                      </a:pPr>
                      <a:r>
                        <a:rPr lang="en" sz="700">
                          <a:latin typeface="Nunito"/>
                          <a:ea typeface="Nunito"/>
                          <a:cs typeface="Nunito"/>
                          <a:sym typeface="Nunito"/>
                        </a:rPr>
                        <a:t>oogonium enlarges to form primary oocyte (with diploid number).</a:t>
                      </a:r>
                      <a:endParaRPr sz="700">
                        <a:latin typeface="Nunito"/>
                        <a:ea typeface="Nunito"/>
                        <a:cs typeface="Nunito"/>
                        <a:sym typeface="Nunito"/>
                      </a:endParaRPr>
                    </a:p>
                    <a:p>
                      <a:pPr indent="0" lvl="0" marL="0" rtl="0" algn="l">
                        <a:spcBef>
                          <a:spcPts val="0"/>
                        </a:spcBef>
                        <a:spcAft>
                          <a:spcPts val="0"/>
                        </a:spcAft>
                        <a:buClr>
                          <a:srgbClr val="000000"/>
                        </a:buClr>
                        <a:buSzPts val="1100"/>
                        <a:buFont typeface="Arial"/>
                        <a:buNone/>
                      </a:pPr>
                      <a:r>
                        <a:t/>
                      </a:r>
                      <a:endParaRPr sz="400">
                        <a:latin typeface="Nunito"/>
                        <a:ea typeface="Nunito"/>
                        <a:cs typeface="Nunito"/>
                        <a:sym typeface="Nunito"/>
                      </a:endParaRPr>
                    </a:p>
                    <a:p>
                      <a:pPr indent="0" lvl="0" marL="0" rtl="0" algn="l">
                        <a:spcBef>
                          <a:spcPts val="0"/>
                        </a:spcBef>
                        <a:spcAft>
                          <a:spcPts val="0"/>
                        </a:spcAft>
                        <a:buNone/>
                      </a:pPr>
                      <a:r>
                        <a:rPr lang="en" sz="700">
                          <a:latin typeface="Nunito"/>
                          <a:ea typeface="Nunito"/>
                          <a:cs typeface="Nunito"/>
                          <a:sym typeface="Nunito"/>
                        </a:rPr>
                        <a:t>Primary oocytes begin 1st meiotic division which stops at prophase</a:t>
                      </a:r>
                      <a:endParaRPr sz="700">
                        <a:latin typeface="Nunito"/>
                        <a:ea typeface="Nunito"/>
                        <a:cs typeface="Nunito"/>
                        <a:sym typeface="Nunito"/>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b="1" lang="en" sz="700">
                          <a:solidFill>
                            <a:srgbClr val="CC0000"/>
                          </a:solidFill>
                          <a:latin typeface="Nunito"/>
                          <a:ea typeface="Nunito"/>
                          <a:cs typeface="Nunito"/>
                          <a:sym typeface="Nunito"/>
                        </a:rPr>
                        <a:t>1st meiotic division is completed:</a:t>
                      </a:r>
                      <a:endParaRPr b="1" sz="700">
                        <a:solidFill>
                          <a:srgbClr val="CC0000"/>
                        </a:solidFill>
                        <a:latin typeface="Nunito"/>
                        <a:ea typeface="Nunito"/>
                        <a:cs typeface="Nunito"/>
                        <a:sym typeface="Nunito"/>
                      </a:endParaRPr>
                    </a:p>
                    <a:p>
                      <a:pPr indent="0" lvl="0" marL="0" rtl="0" algn="l">
                        <a:spcBef>
                          <a:spcPts val="0"/>
                        </a:spcBef>
                        <a:spcAft>
                          <a:spcPts val="0"/>
                        </a:spcAft>
                        <a:buClr>
                          <a:srgbClr val="000000"/>
                        </a:buClr>
                        <a:buSzPts val="1100"/>
                        <a:buFont typeface="Arial"/>
                        <a:buNone/>
                      </a:pPr>
                      <a:r>
                        <a:t/>
                      </a:r>
                      <a:endParaRPr b="1" sz="300">
                        <a:solidFill>
                          <a:srgbClr val="CC0000"/>
                        </a:solidFill>
                        <a:latin typeface="Nunito"/>
                        <a:ea typeface="Nunito"/>
                        <a:cs typeface="Nunito"/>
                        <a:sym typeface="Nunito"/>
                      </a:endParaRPr>
                    </a:p>
                    <a:p>
                      <a:pPr indent="0" lvl="0" marL="0" rtl="0" algn="l">
                        <a:spcBef>
                          <a:spcPts val="0"/>
                        </a:spcBef>
                        <a:spcAft>
                          <a:spcPts val="0"/>
                        </a:spcAft>
                        <a:buNone/>
                      </a:pPr>
                      <a:r>
                        <a:rPr b="1" lang="en" sz="700">
                          <a:solidFill>
                            <a:srgbClr val="CC0000"/>
                          </a:solidFill>
                          <a:latin typeface="Nunito"/>
                          <a:ea typeface="Nunito"/>
                          <a:cs typeface="Nunito"/>
                          <a:sym typeface="Nunito"/>
                        </a:rPr>
                        <a:t>(shortly before ovulation):</a:t>
                      </a:r>
                      <a:endParaRPr b="1" sz="700">
                        <a:solidFill>
                          <a:srgbClr val="CC0000"/>
                        </a:solidFill>
                        <a:latin typeface="Nunito"/>
                        <a:ea typeface="Nunito"/>
                        <a:cs typeface="Nunito"/>
                        <a:sym typeface="Nunito"/>
                      </a:endParaRPr>
                    </a:p>
                    <a:p>
                      <a:pPr indent="0" lvl="0" marL="0" rtl="0" algn="l">
                        <a:spcBef>
                          <a:spcPts val="0"/>
                        </a:spcBef>
                        <a:spcAft>
                          <a:spcPts val="0"/>
                        </a:spcAft>
                        <a:buClr>
                          <a:srgbClr val="000000"/>
                        </a:buClr>
                        <a:buSzPts val="1100"/>
                        <a:buFont typeface="Arial"/>
                        <a:buNone/>
                      </a:pPr>
                      <a:r>
                        <a:t/>
                      </a:r>
                      <a:endParaRPr sz="300">
                        <a:solidFill>
                          <a:srgbClr val="CC0000"/>
                        </a:solidFill>
                        <a:latin typeface="Nunito"/>
                        <a:ea typeface="Nunito"/>
                        <a:cs typeface="Nunito"/>
                        <a:sym typeface="Nunito"/>
                      </a:endParaRPr>
                    </a:p>
                    <a:p>
                      <a:pPr indent="0" lvl="0" marL="0" rtl="0" algn="l">
                        <a:spcBef>
                          <a:spcPts val="0"/>
                        </a:spcBef>
                        <a:spcAft>
                          <a:spcPts val="0"/>
                        </a:spcAft>
                        <a:buNone/>
                      </a:pPr>
                      <a:r>
                        <a:rPr lang="en" sz="700">
                          <a:solidFill>
                            <a:srgbClr val="CC0000"/>
                          </a:solidFill>
                          <a:latin typeface="Nunito"/>
                          <a:ea typeface="Nunito"/>
                          <a:cs typeface="Nunito"/>
                          <a:sym typeface="Nunito"/>
                        </a:rPr>
                        <a:t>a reduction division by which a primary oocyte divides into one secondary oocyte (haploid number of chromosomes: (22 + X) &amp; 1st polar body (degenerates)</a:t>
                      </a:r>
                      <a:endParaRPr sz="700">
                        <a:solidFill>
                          <a:srgbClr val="CC0000"/>
                        </a:solidFill>
                        <a:latin typeface="Nunito"/>
                        <a:ea typeface="Nunito"/>
                        <a:cs typeface="Nunito"/>
                        <a:sym typeface="Nunito"/>
                      </a:endParaRPr>
                    </a:p>
                    <a:p>
                      <a:pPr indent="0" lvl="0" marL="0" rtl="0" algn="l">
                        <a:spcBef>
                          <a:spcPts val="0"/>
                        </a:spcBef>
                        <a:spcAft>
                          <a:spcPts val="0"/>
                        </a:spcAft>
                        <a:buClr>
                          <a:srgbClr val="000000"/>
                        </a:buClr>
                        <a:buSzPts val="1100"/>
                        <a:buFont typeface="Arial"/>
                        <a:buNone/>
                      </a:pPr>
                      <a:r>
                        <a:t/>
                      </a:r>
                      <a:endParaRPr sz="500">
                        <a:solidFill>
                          <a:srgbClr val="CC0000"/>
                        </a:solidFill>
                        <a:latin typeface="Nunito"/>
                        <a:ea typeface="Nunito"/>
                        <a:cs typeface="Nunito"/>
                        <a:sym typeface="Nunito"/>
                      </a:endParaRPr>
                    </a:p>
                    <a:p>
                      <a:pPr indent="0" lvl="0" marL="0" rtl="0" algn="l">
                        <a:spcBef>
                          <a:spcPts val="0"/>
                        </a:spcBef>
                        <a:spcAft>
                          <a:spcPts val="0"/>
                        </a:spcAft>
                        <a:buNone/>
                      </a:pPr>
                      <a:r>
                        <a:rPr b="1" lang="en" sz="700">
                          <a:solidFill>
                            <a:srgbClr val="CC0000"/>
                          </a:solidFill>
                          <a:latin typeface="Nunito"/>
                          <a:ea typeface="Nunito"/>
                          <a:cs typeface="Nunito"/>
                          <a:sym typeface="Nunito"/>
                        </a:rPr>
                        <a:t>2nd meiotic division begins:</a:t>
                      </a:r>
                      <a:r>
                        <a:rPr lang="en" sz="700">
                          <a:solidFill>
                            <a:srgbClr val="CC0000"/>
                          </a:solidFill>
                          <a:latin typeface="Nunito"/>
                          <a:ea typeface="Nunito"/>
                          <a:cs typeface="Nunito"/>
                          <a:sym typeface="Nunito"/>
                        </a:rPr>
                        <a:t> </a:t>
                      </a:r>
                      <a:endParaRPr sz="700">
                        <a:solidFill>
                          <a:srgbClr val="CC0000"/>
                        </a:solidFill>
                        <a:latin typeface="Nunito"/>
                        <a:ea typeface="Nunito"/>
                        <a:cs typeface="Nunito"/>
                        <a:sym typeface="Nunito"/>
                      </a:endParaRPr>
                    </a:p>
                    <a:p>
                      <a:pPr indent="0" lvl="0" marL="0" rtl="0" algn="l">
                        <a:spcBef>
                          <a:spcPts val="0"/>
                        </a:spcBef>
                        <a:spcAft>
                          <a:spcPts val="0"/>
                        </a:spcAft>
                        <a:buNone/>
                      </a:pPr>
                      <a:r>
                        <a:t/>
                      </a:r>
                      <a:endParaRPr sz="300">
                        <a:solidFill>
                          <a:srgbClr val="CC0000"/>
                        </a:solidFill>
                        <a:latin typeface="Nunito"/>
                        <a:ea typeface="Nunito"/>
                        <a:cs typeface="Nunito"/>
                        <a:sym typeface="Nunito"/>
                      </a:endParaRPr>
                    </a:p>
                    <a:p>
                      <a:pPr indent="0" lvl="0" marL="0" rtl="0" algn="l">
                        <a:spcBef>
                          <a:spcPts val="0"/>
                        </a:spcBef>
                        <a:spcAft>
                          <a:spcPts val="0"/>
                        </a:spcAft>
                        <a:buNone/>
                      </a:pPr>
                      <a:r>
                        <a:rPr lang="en" sz="700">
                          <a:solidFill>
                            <a:srgbClr val="CC0000"/>
                          </a:solidFill>
                          <a:latin typeface="Nunito"/>
                          <a:ea typeface="Nunito"/>
                          <a:cs typeface="Nunito"/>
                          <a:sym typeface="Nunito"/>
                        </a:rPr>
                        <a:t>begins at ovulation, progresses only to metaphase and becomes arrested.</a:t>
                      </a:r>
                      <a:endParaRPr sz="700">
                        <a:solidFill>
                          <a:srgbClr val="CC0000"/>
                        </a:solidFill>
                        <a:latin typeface="Nunito"/>
                        <a:ea typeface="Nunito"/>
                        <a:cs typeface="Nunito"/>
                        <a:sym typeface="Nunito"/>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b="1" lang="en" sz="700">
                          <a:solidFill>
                            <a:srgbClr val="CC0000"/>
                          </a:solidFill>
                          <a:latin typeface="Nunito"/>
                          <a:ea typeface="Nunito"/>
                          <a:cs typeface="Nunito"/>
                          <a:sym typeface="Nunito"/>
                        </a:rPr>
                        <a:t>2nd meiotic division is completed:</a:t>
                      </a:r>
                      <a:endParaRPr b="1" sz="700">
                        <a:solidFill>
                          <a:srgbClr val="CC0000"/>
                        </a:solidFill>
                        <a:latin typeface="Nunito"/>
                        <a:ea typeface="Nunito"/>
                        <a:cs typeface="Nunito"/>
                        <a:sym typeface="Nunito"/>
                      </a:endParaRPr>
                    </a:p>
                    <a:p>
                      <a:pPr indent="0" lvl="0" marL="0" rtl="0" algn="l">
                        <a:spcBef>
                          <a:spcPts val="0"/>
                        </a:spcBef>
                        <a:spcAft>
                          <a:spcPts val="0"/>
                        </a:spcAft>
                        <a:buClr>
                          <a:srgbClr val="000000"/>
                        </a:buClr>
                        <a:buSzPts val="1100"/>
                        <a:buFont typeface="Arial"/>
                        <a:buNone/>
                      </a:pPr>
                      <a:r>
                        <a:t/>
                      </a:r>
                      <a:endParaRPr sz="300">
                        <a:solidFill>
                          <a:srgbClr val="CC0000"/>
                        </a:solidFill>
                        <a:latin typeface="Nunito"/>
                        <a:ea typeface="Nunito"/>
                        <a:cs typeface="Nunito"/>
                        <a:sym typeface="Nunito"/>
                      </a:endParaRPr>
                    </a:p>
                    <a:p>
                      <a:pPr indent="0" lvl="0" marL="0" rtl="0" algn="l">
                        <a:spcBef>
                          <a:spcPts val="0"/>
                        </a:spcBef>
                        <a:spcAft>
                          <a:spcPts val="0"/>
                        </a:spcAft>
                        <a:buNone/>
                      </a:pPr>
                      <a:r>
                        <a:rPr lang="en" sz="700">
                          <a:solidFill>
                            <a:srgbClr val="CC0000"/>
                          </a:solidFill>
                          <a:latin typeface="Nunito"/>
                          <a:ea typeface="Nunito"/>
                          <a:cs typeface="Nunito"/>
                          <a:sym typeface="Nunito"/>
                        </a:rPr>
                        <a:t>2ry oocyte divides into a mature ovum (haploid number) &amp; 2nd polar body (degenerates).</a:t>
                      </a:r>
                      <a:endParaRPr sz="700">
                        <a:solidFill>
                          <a:srgbClr val="CC0000"/>
                        </a:solidFill>
                        <a:latin typeface="Nunito"/>
                        <a:ea typeface="Nunito"/>
                        <a:cs typeface="Nunito"/>
                        <a:sym typeface="Nunito"/>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9"/>
          <p:cNvSpPr txBox="1"/>
          <p:nvPr>
            <p:ph type="title"/>
          </p:nvPr>
        </p:nvSpPr>
        <p:spPr>
          <a:xfrm>
            <a:off x="258711" y="4473766"/>
            <a:ext cx="7072200" cy="1750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sz="9000">
                <a:solidFill>
                  <a:srgbClr val="9E9E9E"/>
                </a:solidFill>
                <a:latin typeface="Nunito"/>
                <a:ea typeface="Nunito"/>
                <a:cs typeface="Nunito"/>
                <a:sym typeface="Nunito"/>
              </a:rPr>
              <a:t>Final</a:t>
            </a:r>
            <a:endParaRPr b="1" sz="9000">
              <a:solidFill>
                <a:srgbClr val="9E9E9E"/>
              </a:solidFill>
              <a:latin typeface="Nunito"/>
              <a:ea typeface="Nunito"/>
              <a:cs typeface="Nunito"/>
              <a:sym typeface="Nuni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graphicFrame>
        <p:nvGraphicFramePr>
          <p:cNvPr id="234" name="Google Shape;234;p40"/>
          <p:cNvGraphicFramePr/>
          <p:nvPr/>
        </p:nvGraphicFramePr>
        <p:xfrm>
          <a:off x="0" y="558888"/>
          <a:ext cx="3000000" cy="3000000"/>
        </p:xfrm>
        <a:graphic>
          <a:graphicData uri="http://schemas.openxmlformats.org/drawingml/2006/table">
            <a:tbl>
              <a:tblPr>
                <a:noFill/>
                <a:tableStyleId>{76447A91-6DB8-4E1A-95C5-20A2C349909A}</a:tableStyleId>
              </a:tblPr>
              <a:tblGrid>
                <a:gridCol w="1011050"/>
                <a:gridCol w="2936175"/>
                <a:gridCol w="3642300"/>
              </a:tblGrid>
              <a:tr h="286400">
                <a:tc gridSpan="3">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Testes: Scrotum</a:t>
                      </a:r>
                      <a:endParaRPr b="1" sz="1000">
                        <a:solidFill>
                          <a:srgbClr val="DAA5A5"/>
                        </a:solidFill>
                        <a:latin typeface="Nunito"/>
                        <a:ea typeface="Nunito"/>
                        <a:cs typeface="Nunito"/>
                        <a:sym typeface="Nunito"/>
                      </a:endParaRPr>
                    </a:p>
                  </a:txBody>
                  <a:tcPr marT="67925" marB="67925" marR="64250" marL="64250" anchor="ctr">
                    <a:solidFill>
                      <a:srgbClr val="F7E0E0"/>
                    </a:solidFill>
                  </a:tcPr>
                </a:tc>
                <a:tc hMerge="1"/>
                <a:tc hMerge="1"/>
              </a:tr>
              <a:tr h="627100">
                <a:tc>
                  <a:txBody>
                    <a:bodyPr/>
                    <a:lstStyle/>
                    <a:p>
                      <a:pPr indent="0" lvl="0" marL="0" rtl="0" algn="ctr">
                        <a:spcBef>
                          <a:spcPts val="0"/>
                        </a:spcBef>
                        <a:spcAft>
                          <a:spcPts val="0"/>
                        </a:spcAft>
                        <a:buNone/>
                      </a:pPr>
                      <a:r>
                        <a:rPr b="1" lang="en" sz="800">
                          <a:solidFill>
                            <a:srgbClr val="DAA5A5"/>
                          </a:solidFill>
                          <a:latin typeface="Nunito"/>
                          <a:ea typeface="Nunito"/>
                          <a:cs typeface="Nunito"/>
                          <a:sym typeface="Nunito"/>
                        </a:rPr>
                        <a:t>Function</a:t>
                      </a:r>
                      <a:endParaRPr b="1" sz="800">
                        <a:solidFill>
                          <a:srgbClr val="DAA5A5"/>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EFEFEF"/>
                    </a:solidFill>
                  </a:tcPr>
                </a:tc>
                <a:tc gridSpan="2">
                  <a:txBody>
                    <a:bodyPr/>
                    <a:lstStyle/>
                    <a:p>
                      <a:pPr indent="-279400" lvl="0" marL="457200" rtl="0" algn="l">
                        <a:spcBef>
                          <a:spcPts val="0"/>
                        </a:spcBef>
                        <a:spcAft>
                          <a:spcPts val="0"/>
                        </a:spcAft>
                        <a:buSzPts val="800"/>
                        <a:buFont typeface="Nunito"/>
                        <a:buAutoNum type="arabicPeriod"/>
                      </a:pPr>
                      <a:r>
                        <a:rPr lang="en" sz="800">
                          <a:latin typeface="Nunito"/>
                          <a:ea typeface="Nunito"/>
                          <a:cs typeface="Nunito"/>
                          <a:sym typeface="Nunito"/>
                        </a:rPr>
                        <a:t>Houses and protects the testis.                </a:t>
                      </a:r>
                      <a:endParaRPr sz="800">
                        <a:latin typeface="Nunito"/>
                        <a:ea typeface="Nunito"/>
                        <a:cs typeface="Nunito"/>
                        <a:sym typeface="Nunito"/>
                      </a:endParaRPr>
                    </a:p>
                    <a:p>
                      <a:pPr indent="-279400" lvl="0" marL="457200" rtl="0" algn="l">
                        <a:spcBef>
                          <a:spcPts val="0"/>
                        </a:spcBef>
                        <a:spcAft>
                          <a:spcPts val="0"/>
                        </a:spcAft>
                        <a:buSzPts val="800"/>
                        <a:buFont typeface="Nunito"/>
                        <a:buAutoNum type="arabicPeriod"/>
                      </a:pPr>
                      <a:r>
                        <a:rPr lang="en" sz="800">
                          <a:latin typeface="Nunito"/>
                          <a:ea typeface="Nunito"/>
                          <a:cs typeface="Nunito"/>
                          <a:sym typeface="Nunito"/>
                        </a:rPr>
                        <a:t>Regulates testicular temperature (no testicular -superficial - fat).</a:t>
                      </a:r>
                      <a:endParaRPr sz="800">
                        <a:latin typeface="Nunito"/>
                        <a:ea typeface="Nunito"/>
                        <a:cs typeface="Nunito"/>
                        <a:sym typeface="Nunito"/>
                      </a:endParaRPr>
                    </a:p>
                    <a:p>
                      <a:pPr indent="-279400" lvl="0" marL="457200" rtl="0" algn="l">
                        <a:spcBef>
                          <a:spcPts val="0"/>
                        </a:spcBef>
                        <a:spcAft>
                          <a:spcPts val="0"/>
                        </a:spcAft>
                        <a:buSzPts val="800"/>
                        <a:buFont typeface="Nunito"/>
                        <a:buAutoNum type="arabicPeriod"/>
                      </a:pPr>
                      <a:r>
                        <a:rPr lang="en" sz="800">
                          <a:latin typeface="Nunito"/>
                          <a:ea typeface="Nunito"/>
                          <a:cs typeface="Nunito"/>
                          <a:sym typeface="Nunito"/>
                        </a:rPr>
                        <a:t>It has thin skin with sparse hair and sweat glands.</a:t>
                      </a:r>
                      <a:endParaRPr sz="800">
                        <a:latin typeface="Nunito"/>
                        <a:ea typeface="Nunito"/>
                        <a:cs typeface="Nunito"/>
                        <a:sym typeface="Nunito"/>
                      </a:endParaRPr>
                    </a:p>
                    <a:p>
                      <a:pPr indent="-279400" lvl="0" marL="457200" rtl="0" algn="l">
                        <a:spcBef>
                          <a:spcPts val="0"/>
                        </a:spcBef>
                        <a:spcAft>
                          <a:spcPts val="0"/>
                        </a:spcAft>
                        <a:buSzPts val="800"/>
                        <a:buFont typeface="Nunito"/>
                        <a:buAutoNum type="arabicPeriod"/>
                      </a:pPr>
                      <a:r>
                        <a:rPr lang="en" sz="800">
                          <a:latin typeface="Nunito"/>
                          <a:ea typeface="Nunito"/>
                          <a:cs typeface="Nunito"/>
                          <a:sym typeface="Nunito"/>
                        </a:rPr>
                        <a:t>The Dartos muscle lies within the superficial fascia and replaces Scarpa's fascia of the anterior abdominal wall.</a:t>
                      </a:r>
                      <a:endParaRPr sz="800">
                        <a:latin typeface="Nunito"/>
                        <a:ea typeface="Nunito"/>
                        <a:cs typeface="Nunito"/>
                        <a:sym typeface="Nunito"/>
                      </a:endParaRPr>
                    </a:p>
                  </a:txBody>
                  <a:tcPr marT="67925" marB="67925" marR="64250" marL="64250" anchor="ctr"/>
                </a:tc>
                <a:tc hMerge="1"/>
              </a:tr>
              <a:tr h="258000">
                <a:tc>
                  <a:txBody>
                    <a:bodyPr/>
                    <a:lstStyle/>
                    <a:p>
                      <a:pPr indent="0" lvl="0" marL="0" rtl="0" algn="ctr">
                        <a:spcBef>
                          <a:spcPts val="0"/>
                        </a:spcBef>
                        <a:spcAft>
                          <a:spcPts val="0"/>
                        </a:spcAft>
                        <a:buNone/>
                      </a:pPr>
                      <a:r>
                        <a:rPr b="1" lang="en" sz="800">
                          <a:solidFill>
                            <a:srgbClr val="38761D"/>
                          </a:solidFill>
                          <a:latin typeface="Nunito"/>
                          <a:ea typeface="Nunito"/>
                          <a:cs typeface="Nunito"/>
                          <a:sym typeface="Nunito"/>
                        </a:rPr>
                        <a:t>Lymphatic</a:t>
                      </a:r>
                      <a:endParaRPr b="1" sz="800">
                        <a:solidFill>
                          <a:srgbClr val="38761D"/>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0" lvl="0" marL="0" rtl="0" algn="l">
                        <a:spcBef>
                          <a:spcPts val="0"/>
                        </a:spcBef>
                        <a:spcAft>
                          <a:spcPts val="0"/>
                        </a:spcAft>
                        <a:buNone/>
                      </a:pPr>
                      <a:r>
                        <a:rPr lang="en" sz="800">
                          <a:solidFill>
                            <a:srgbClr val="38761D"/>
                          </a:solidFill>
                          <a:latin typeface="Nunito"/>
                          <a:ea typeface="Nunito"/>
                          <a:cs typeface="Nunito"/>
                          <a:sym typeface="Nunito"/>
                        </a:rPr>
                        <a:t>Superficial inguinal nodes.</a:t>
                      </a:r>
                      <a:endParaRPr sz="8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c hMerge="1"/>
              </a:tr>
              <a:tr h="286400">
                <a:tc gridSpan="3">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Testes</a:t>
                      </a:r>
                      <a:endParaRPr b="1" sz="1000">
                        <a:solidFill>
                          <a:srgbClr val="DAA5A5"/>
                        </a:solidFill>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solidFill>
                      <a:srgbClr val="F7E0E0"/>
                    </a:solidFill>
                  </a:tcPr>
                </a:tc>
                <a:tc hMerge="1"/>
                <a:tc hMerge="1"/>
              </a:tr>
              <a:tr h="500650">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Notes</a:t>
                      </a:r>
                      <a:endParaRPr b="1" sz="900">
                        <a:solidFill>
                          <a:srgbClr val="DAA5A5"/>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EFEFEF"/>
                    </a:solidFill>
                  </a:tcPr>
                </a:tc>
                <a:tc gridSpan="2">
                  <a:txBody>
                    <a:bodyPr/>
                    <a:lstStyle/>
                    <a:p>
                      <a:pPr indent="-228600" lvl="0" marL="342900" rtl="0" algn="l">
                        <a:spcBef>
                          <a:spcPts val="0"/>
                        </a:spcBef>
                        <a:spcAft>
                          <a:spcPts val="0"/>
                        </a:spcAft>
                        <a:buSzPts val="800"/>
                        <a:buFont typeface="Nunito"/>
                        <a:buChar char="-"/>
                      </a:pPr>
                      <a:r>
                        <a:rPr lang="en" sz="800">
                          <a:solidFill>
                            <a:srgbClr val="C27BA0"/>
                          </a:solidFill>
                          <a:latin typeface="Nunito"/>
                          <a:ea typeface="Nunito"/>
                          <a:cs typeface="Nunito"/>
                          <a:sym typeface="Nunito"/>
                        </a:rPr>
                        <a:t>Paired almond   </a:t>
                      </a:r>
                      <a:r>
                        <a:rPr lang="en" sz="800">
                          <a:latin typeface="Nunito"/>
                          <a:ea typeface="Nunito"/>
                          <a:cs typeface="Nunito"/>
                          <a:sym typeface="Nunito"/>
                        </a:rPr>
                        <a:t>                         - </a:t>
                      </a:r>
                      <a:r>
                        <a:rPr lang="en" sz="800">
                          <a:solidFill>
                            <a:srgbClr val="C27BA0"/>
                          </a:solidFill>
                          <a:latin typeface="Nunito"/>
                          <a:ea typeface="Nunito"/>
                          <a:cs typeface="Nunito"/>
                          <a:sym typeface="Nunito"/>
                        </a:rPr>
                        <a:t>S</a:t>
                      </a:r>
                      <a:r>
                        <a:rPr lang="en" sz="800">
                          <a:solidFill>
                            <a:srgbClr val="C27BA0"/>
                          </a:solidFill>
                          <a:latin typeface="Nunito"/>
                          <a:ea typeface="Nunito"/>
                          <a:cs typeface="Nunito"/>
                          <a:sym typeface="Nunito"/>
                        </a:rPr>
                        <a:t>uspended in the scrotum by the </a:t>
                      </a:r>
                      <a:r>
                        <a:rPr lang="en" sz="800">
                          <a:solidFill>
                            <a:srgbClr val="CC0000"/>
                          </a:solidFill>
                          <a:latin typeface="Nunito"/>
                          <a:ea typeface="Nunito"/>
                          <a:cs typeface="Nunito"/>
                          <a:sym typeface="Nunito"/>
                        </a:rPr>
                        <a:t>spermatic cord.</a:t>
                      </a:r>
                      <a:r>
                        <a:rPr lang="en" sz="800">
                          <a:solidFill>
                            <a:srgbClr val="FF0000"/>
                          </a:solidFill>
                          <a:latin typeface="Nunito"/>
                          <a:ea typeface="Nunito"/>
                          <a:cs typeface="Nunito"/>
                          <a:sym typeface="Nunito"/>
                        </a:rPr>
                        <a:t>       </a:t>
                      </a:r>
                      <a:r>
                        <a:rPr lang="en" sz="800">
                          <a:latin typeface="Nunito"/>
                          <a:ea typeface="Nunito"/>
                          <a:cs typeface="Nunito"/>
                          <a:sym typeface="Nunito"/>
                        </a:rPr>
                        <a:t>-Testis or Testicle </a:t>
                      </a:r>
                      <a:r>
                        <a:rPr lang="en" sz="800">
                          <a:solidFill>
                            <a:srgbClr val="CC0000"/>
                          </a:solidFill>
                          <a:latin typeface="Nunito"/>
                          <a:ea typeface="Nunito"/>
                          <a:cs typeface="Nunito"/>
                          <a:sym typeface="Nunito"/>
                        </a:rPr>
                        <a:t>(singular),</a:t>
                      </a:r>
                      <a:r>
                        <a:rPr lang="en" sz="800">
                          <a:latin typeface="Nunito"/>
                          <a:ea typeface="Nunito"/>
                          <a:cs typeface="Nunito"/>
                          <a:sym typeface="Nunito"/>
                        </a:rPr>
                        <a:t> </a:t>
                      </a:r>
                      <a:r>
                        <a:rPr lang="en" sz="800">
                          <a:latin typeface="Nunito"/>
                          <a:ea typeface="Nunito"/>
                          <a:cs typeface="Nunito"/>
                          <a:sym typeface="Nunito"/>
                        </a:rPr>
                        <a:t>Testes </a:t>
                      </a:r>
                      <a:r>
                        <a:rPr lang="en" sz="800">
                          <a:solidFill>
                            <a:srgbClr val="CC0000"/>
                          </a:solidFill>
                          <a:latin typeface="Nunito"/>
                          <a:ea typeface="Nunito"/>
                          <a:cs typeface="Nunito"/>
                          <a:sym typeface="Nunito"/>
                        </a:rPr>
                        <a:t>(plural).</a:t>
                      </a:r>
                      <a:endParaRPr sz="800">
                        <a:solidFill>
                          <a:srgbClr val="CC0000"/>
                        </a:solidFill>
                        <a:latin typeface="Nunito"/>
                        <a:ea typeface="Nunito"/>
                        <a:cs typeface="Nunito"/>
                        <a:sym typeface="Nunito"/>
                      </a:endParaRPr>
                    </a:p>
                    <a:p>
                      <a:pPr indent="-228600" lvl="0" marL="342900" rtl="0" algn="l">
                        <a:spcBef>
                          <a:spcPts val="0"/>
                        </a:spcBef>
                        <a:spcAft>
                          <a:spcPts val="0"/>
                        </a:spcAft>
                        <a:buSzPts val="800"/>
                        <a:buFont typeface="Nunito"/>
                        <a:buChar char="-"/>
                      </a:pPr>
                      <a:r>
                        <a:rPr lang="en" sz="800">
                          <a:latin typeface="Nunito"/>
                          <a:ea typeface="Nunito"/>
                          <a:cs typeface="Nunito"/>
                          <a:sym typeface="Nunito"/>
                        </a:rPr>
                        <a:t>Its volume is about 20-25 ml.     - Length 4-5 cm. ،Weight 10.5-14 gm.</a:t>
                      </a:r>
                      <a:endParaRPr sz="800">
                        <a:latin typeface="Nunito"/>
                        <a:ea typeface="Nunito"/>
                        <a:cs typeface="Nunito"/>
                        <a:sym typeface="Nunito"/>
                      </a:endParaRPr>
                    </a:p>
                  </a:txBody>
                  <a:tcPr marT="67925" marB="67925" marR="64250" marL="64250" anchor="ctr"/>
                </a:tc>
                <a:tc hMerge="1"/>
              </a:tr>
              <a:tr h="26747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Function</a:t>
                      </a:r>
                      <a:endParaRPr b="1" sz="900">
                        <a:solidFill>
                          <a:srgbClr val="DAA5A5"/>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0" lvl="0" marL="0" rtl="0" algn="l">
                        <a:spcBef>
                          <a:spcPts val="0"/>
                        </a:spcBef>
                        <a:spcAft>
                          <a:spcPts val="0"/>
                        </a:spcAft>
                        <a:buNone/>
                      </a:pPr>
                      <a:r>
                        <a:rPr lang="en" sz="800">
                          <a:latin typeface="Nunito"/>
                          <a:ea typeface="Nunito"/>
                          <a:cs typeface="Nunito"/>
                          <a:sym typeface="Nunito"/>
                        </a:rPr>
                        <a:t>1. Spermatogenesis.     2. Hormone production (Androgens=Testosterone)</a:t>
                      </a:r>
                      <a:endParaRPr sz="8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c hMerge="1"/>
              </a:tr>
              <a:tr h="267475">
                <a:tc rowSpan="4">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Structure</a:t>
                      </a:r>
                      <a:endParaRPr b="1" sz="900">
                        <a:solidFill>
                          <a:srgbClr val="DAA5A5"/>
                        </a:solidFill>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Coverings</a:t>
                      </a:r>
                      <a:endParaRPr b="1" sz="900">
                        <a:solidFill>
                          <a:schemeClr val="lt1"/>
                        </a:solidFill>
                        <a:latin typeface="Nunito"/>
                        <a:ea typeface="Nunito"/>
                        <a:cs typeface="Nunito"/>
                        <a:sym typeface="Nunito"/>
                      </a:endParaRPr>
                    </a:p>
                  </a:txBody>
                  <a:tcPr marT="67925" marB="67925" marR="64250" marL="64250" anchor="ctr">
                    <a:solidFill>
                      <a:srgbClr val="E4B4B4"/>
                    </a:solidFill>
                  </a:tcPr>
                </a:tc>
                <a:tc hMerge="1"/>
              </a:tr>
              <a:tr h="570325">
                <a:tc vMerge="1"/>
                <a:tc>
                  <a:txBody>
                    <a:bodyPr/>
                    <a:lstStyle/>
                    <a:p>
                      <a:pPr indent="0" lvl="0" marL="0" rtl="0" algn="l">
                        <a:spcBef>
                          <a:spcPts val="0"/>
                        </a:spcBef>
                        <a:spcAft>
                          <a:spcPts val="0"/>
                        </a:spcAft>
                        <a:buNone/>
                      </a:pPr>
                      <a:r>
                        <a:rPr lang="en" sz="800">
                          <a:solidFill>
                            <a:schemeClr val="dk1"/>
                          </a:solidFill>
                          <a:latin typeface="Nunito"/>
                          <a:ea typeface="Nunito"/>
                          <a:cs typeface="Nunito"/>
                          <a:sym typeface="Nunito"/>
                        </a:rPr>
                        <a:t>  </a:t>
                      </a:r>
                      <a:r>
                        <a:rPr b="1" lang="en" sz="800">
                          <a:solidFill>
                            <a:schemeClr val="dk1"/>
                          </a:solidFill>
                          <a:latin typeface="Nunito"/>
                          <a:ea typeface="Nunito"/>
                          <a:cs typeface="Nunito"/>
                          <a:sym typeface="Nunito"/>
                        </a:rPr>
                        <a:t>Tunica Vginalis:</a:t>
                      </a:r>
                      <a:endParaRPr b="1" sz="800">
                        <a:latin typeface="Nunito"/>
                        <a:ea typeface="Nunito"/>
                        <a:cs typeface="Nunito"/>
                        <a:sym typeface="Nunito"/>
                      </a:endParaRPr>
                    </a:p>
                    <a:p>
                      <a:pPr indent="-222250" lvl="0" marL="342900" rtl="0" algn="l">
                        <a:spcBef>
                          <a:spcPts val="0"/>
                        </a:spcBef>
                        <a:spcAft>
                          <a:spcPts val="0"/>
                        </a:spcAft>
                        <a:buSzPts val="700"/>
                        <a:buFont typeface="Nunito"/>
                        <a:buChar char="●"/>
                      </a:pPr>
                      <a:r>
                        <a:rPr lang="en" sz="700">
                          <a:latin typeface="Nunito"/>
                          <a:ea typeface="Nunito"/>
                          <a:cs typeface="Nunito"/>
                          <a:sym typeface="Nunito"/>
                        </a:rPr>
                        <a:t>Peritoneal covering formed of parietal and visceral layers.</a:t>
                      </a:r>
                      <a:endParaRPr sz="700">
                        <a:latin typeface="Nunito"/>
                        <a:ea typeface="Nunito"/>
                        <a:cs typeface="Nunito"/>
                        <a:sym typeface="Nunito"/>
                      </a:endParaRPr>
                    </a:p>
                    <a:p>
                      <a:pPr indent="-222250" lvl="0" marL="342900" rtl="0" algn="l">
                        <a:spcBef>
                          <a:spcPts val="0"/>
                        </a:spcBef>
                        <a:spcAft>
                          <a:spcPts val="0"/>
                        </a:spcAft>
                        <a:buSzPts val="700"/>
                        <a:buFont typeface="Nunito"/>
                        <a:buChar char="●"/>
                      </a:pPr>
                      <a:r>
                        <a:rPr lang="en" sz="700">
                          <a:latin typeface="Nunito"/>
                          <a:ea typeface="Nunito"/>
                          <a:cs typeface="Nunito"/>
                          <a:sym typeface="Nunito"/>
                        </a:rPr>
                        <a:t>It surrounds the testis and epididymis.</a:t>
                      </a:r>
                      <a:endParaRPr sz="700">
                        <a:latin typeface="Nunito"/>
                        <a:ea typeface="Nunito"/>
                        <a:cs typeface="Nunito"/>
                        <a:sym typeface="Nunito"/>
                      </a:endParaRPr>
                    </a:p>
                    <a:p>
                      <a:pPr indent="-222250" lvl="0" marL="342900" rtl="0" algn="l">
                        <a:spcBef>
                          <a:spcPts val="0"/>
                        </a:spcBef>
                        <a:spcAft>
                          <a:spcPts val="0"/>
                        </a:spcAft>
                        <a:buSzPts val="700"/>
                        <a:buFont typeface="Nunito"/>
                        <a:buChar char="●"/>
                      </a:pPr>
                      <a:r>
                        <a:rPr lang="en" sz="700">
                          <a:latin typeface="Nunito"/>
                          <a:ea typeface="Nunito"/>
                          <a:cs typeface="Nunito"/>
                          <a:sym typeface="Nunito"/>
                        </a:rPr>
                        <a:t>It </a:t>
                      </a:r>
                      <a:r>
                        <a:rPr lang="en" sz="700">
                          <a:solidFill>
                            <a:srgbClr val="CC0000"/>
                          </a:solidFill>
                          <a:latin typeface="Nunito"/>
                          <a:ea typeface="Nunito"/>
                          <a:cs typeface="Nunito"/>
                          <a:sym typeface="Nunito"/>
                        </a:rPr>
                        <a:t>allows free movement of testis within the scrotum.</a:t>
                      </a:r>
                      <a:endParaRPr sz="1000">
                        <a:solidFill>
                          <a:srgbClr val="CC0000"/>
                        </a:solidFill>
                        <a:latin typeface="Nunito"/>
                        <a:ea typeface="Nunito"/>
                        <a:cs typeface="Nunito"/>
                        <a:sym typeface="Nunito"/>
                      </a:endParaRPr>
                    </a:p>
                  </a:txBody>
                  <a:tcPr marT="67925" marB="67925" marR="64250" marL="64250">
                    <a:lnB cap="flat" cmpd="sng" w="9525">
                      <a:solidFill>
                        <a:srgbClr val="9E9E9E"/>
                      </a:solidFill>
                      <a:prstDash val="solid"/>
                      <a:round/>
                      <a:headEnd len="sm" w="sm" type="none"/>
                      <a:tailEnd len="sm" w="sm" type="none"/>
                    </a:lnB>
                  </a:tcPr>
                </a:tc>
                <a:tc>
                  <a:txBody>
                    <a:bodyPr/>
                    <a:lstStyle/>
                    <a:p>
                      <a:pPr indent="0" lvl="0" marL="342900" rtl="0" algn="l">
                        <a:spcBef>
                          <a:spcPts val="0"/>
                        </a:spcBef>
                        <a:spcAft>
                          <a:spcPts val="0"/>
                        </a:spcAft>
                        <a:buNone/>
                      </a:pPr>
                      <a:r>
                        <a:rPr b="1" lang="en" sz="800">
                          <a:solidFill>
                            <a:schemeClr val="dk1"/>
                          </a:solidFill>
                          <a:latin typeface="Nunito"/>
                          <a:ea typeface="Nunito"/>
                          <a:cs typeface="Nunito"/>
                          <a:sym typeface="Nunito"/>
                        </a:rPr>
                        <a:t>Tunica Albuginea:</a:t>
                      </a:r>
                      <a:endParaRPr b="1" sz="800">
                        <a:solidFill>
                          <a:schemeClr val="dk1"/>
                        </a:solidFill>
                        <a:latin typeface="Nunito"/>
                        <a:ea typeface="Nunito"/>
                        <a:cs typeface="Nunito"/>
                        <a:sym typeface="Nunito"/>
                      </a:endParaRPr>
                    </a:p>
                    <a:p>
                      <a:pPr indent="-222250" lvl="0" marL="34290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It is a whitish fibrous capsule.</a:t>
                      </a:r>
                      <a:endParaRPr sz="1000">
                        <a:latin typeface="Nunito"/>
                        <a:ea typeface="Nunito"/>
                        <a:cs typeface="Nunito"/>
                        <a:sym typeface="Nunito"/>
                      </a:endParaRPr>
                    </a:p>
                  </a:txBody>
                  <a:tcPr marT="67925" marB="67925" marR="64250" marL="64250"/>
                </a:tc>
              </a:tr>
              <a:tr h="267475">
                <a:tc vMerge="1"/>
                <a:tc gridSpan="2">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Internal</a:t>
                      </a:r>
                      <a:endParaRPr b="1" sz="900">
                        <a:solidFill>
                          <a:schemeClr val="lt1"/>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hMerge="1"/>
              </a:tr>
              <a:tr h="996200">
                <a:tc vMerge="1"/>
                <a:tc gridSpan="2">
                  <a:txBody>
                    <a:bodyPr/>
                    <a:lstStyle/>
                    <a:p>
                      <a:pPr indent="-279400" lvl="0" marL="457200" rtl="0" algn="l">
                        <a:spcBef>
                          <a:spcPts val="0"/>
                        </a:spcBef>
                        <a:spcAft>
                          <a:spcPts val="0"/>
                        </a:spcAft>
                        <a:buSzPts val="800"/>
                        <a:buFont typeface="Nunito"/>
                        <a:buChar char="●"/>
                      </a:pPr>
                      <a:r>
                        <a:rPr lang="en" sz="800">
                          <a:latin typeface="Nunito"/>
                          <a:ea typeface="Nunito"/>
                          <a:cs typeface="Nunito"/>
                          <a:sym typeface="Nunito"/>
                        </a:rPr>
                        <a:t> </a:t>
                      </a:r>
                      <a:r>
                        <a:rPr b="1" lang="en" sz="800">
                          <a:latin typeface="Nunito"/>
                          <a:ea typeface="Nunito"/>
                          <a:cs typeface="Nunito"/>
                          <a:sym typeface="Nunito"/>
                        </a:rPr>
                        <a:t>Fibrous septae: </a:t>
                      </a:r>
                      <a:r>
                        <a:rPr lang="en" sz="800">
                          <a:latin typeface="Nunito"/>
                          <a:ea typeface="Nunito"/>
                          <a:cs typeface="Nunito"/>
                          <a:sym typeface="Nunito"/>
                        </a:rPr>
                        <a:t> extend from the capsule, dividing the testis into 200-300 lobules (average 250). </a:t>
                      </a:r>
                      <a:endParaRPr sz="800">
                        <a:latin typeface="Nunito"/>
                        <a:ea typeface="Nunito"/>
                        <a:cs typeface="Nunito"/>
                        <a:sym typeface="Nunito"/>
                      </a:endParaRPr>
                    </a:p>
                    <a:p>
                      <a:pPr indent="-279400" lvl="0" marL="457200" rtl="0" algn="l">
                        <a:spcBef>
                          <a:spcPts val="0"/>
                        </a:spcBef>
                        <a:spcAft>
                          <a:spcPts val="0"/>
                        </a:spcAft>
                        <a:buSzPts val="800"/>
                        <a:buFont typeface="Nunito"/>
                        <a:buChar char="●"/>
                      </a:pPr>
                      <a:r>
                        <a:rPr lang="en" sz="800">
                          <a:latin typeface="Nunito"/>
                          <a:ea typeface="Nunito"/>
                          <a:cs typeface="Nunito"/>
                          <a:sym typeface="Nunito"/>
                        </a:rPr>
                        <a:t> </a:t>
                      </a:r>
                      <a:r>
                        <a:rPr b="1" lang="en" sz="800">
                          <a:latin typeface="Nunito"/>
                          <a:ea typeface="Nunito"/>
                          <a:cs typeface="Nunito"/>
                          <a:sym typeface="Nunito"/>
                        </a:rPr>
                        <a:t>lobules: </a:t>
                      </a:r>
                      <a:r>
                        <a:rPr lang="en" sz="800">
                          <a:latin typeface="Nunito"/>
                          <a:ea typeface="Nunito"/>
                          <a:cs typeface="Nunito"/>
                          <a:sym typeface="Nunito"/>
                        </a:rPr>
                        <a:t>Each lobule contains 1-3 Seminiferous Tubules (each is 60cm coiled tubule) </a:t>
                      </a:r>
                      <a:endParaRPr sz="800">
                        <a:latin typeface="Nunito"/>
                        <a:ea typeface="Nunito"/>
                        <a:cs typeface="Nunito"/>
                        <a:sym typeface="Nunito"/>
                      </a:endParaRPr>
                    </a:p>
                    <a:p>
                      <a:pPr indent="-279400" lvl="0" marL="457200" rtl="0" algn="l">
                        <a:spcBef>
                          <a:spcPts val="0"/>
                        </a:spcBef>
                        <a:spcAft>
                          <a:spcPts val="0"/>
                        </a:spcAft>
                        <a:buSzPts val="800"/>
                        <a:buFont typeface="Nunito"/>
                        <a:buChar char="●"/>
                      </a:pPr>
                      <a:r>
                        <a:rPr lang="en" sz="800">
                          <a:latin typeface="Nunito"/>
                          <a:ea typeface="Nunito"/>
                          <a:cs typeface="Nunito"/>
                          <a:sym typeface="Nunito"/>
                        </a:rPr>
                        <a:t> </a:t>
                      </a:r>
                      <a:r>
                        <a:rPr b="1" lang="en" sz="800">
                          <a:latin typeface="Nunito"/>
                          <a:ea typeface="Nunito"/>
                          <a:cs typeface="Nunito"/>
                          <a:sym typeface="Nunito"/>
                        </a:rPr>
                        <a:t>Seminiferous Tubules:</a:t>
                      </a:r>
                      <a:endParaRPr b="1" sz="800">
                        <a:latin typeface="Nunito"/>
                        <a:ea typeface="Nunito"/>
                        <a:cs typeface="Nunito"/>
                        <a:sym typeface="Nunito"/>
                      </a:endParaRPr>
                    </a:p>
                    <a:p>
                      <a:pPr indent="-165100" lvl="0" marL="628650" rtl="0" algn="l">
                        <a:spcBef>
                          <a:spcPts val="0"/>
                        </a:spcBef>
                        <a:spcAft>
                          <a:spcPts val="0"/>
                        </a:spcAft>
                        <a:buSzPts val="800"/>
                        <a:buFont typeface="Nunito"/>
                        <a:buChar char="-"/>
                      </a:pPr>
                      <a:r>
                        <a:rPr lang="en" sz="800">
                          <a:latin typeface="Nunito"/>
                          <a:ea typeface="Nunito"/>
                          <a:cs typeface="Nunito"/>
                          <a:sym typeface="Nunito"/>
                        </a:rPr>
                        <a:t>They are the site of spermatogenesis.    -They form the bulk of the testicular tissue. </a:t>
                      </a:r>
                      <a:endParaRPr sz="800">
                        <a:latin typeface="Nunito"/>
                        <a:ea typeface="Nunito"/>
                        <a:cs typeface="Nunito"/>
                        <a:sym typeface="Nunito"/>
                      </a:endParaRPr>
                    </a:p>
                    <a:p>
                      <a:pPr indent="-165100" lvl="0" marL="628650" rtl="0" algn="l">
                        <a:spcBef>
                          <a:spcPts val="0"/>
                        </a:spcBef>
                        <a:spcAft>
                          <a:spcPts val="0"/>
                        </a:spcAft>
                        <a:buSzPts val="800"/>
                        <a:buFont typeface="Nunito"/>
                        <a:buChar char="-"/>
                      </a:pPr>
                      <a:r>
                        <a:rPr lang="en" sz="800">
                          <a:latin typeface="Nunito"/>
                          <a:ea typeface="Nunito"/>
                          <a:cs typeface="Nunito"/>
                          <a:sym typeface="Nunito"/>
                        </a:rPr>
                        <a:t>In between the seminiferous tubules lies the Interstitial cells of Leydig which secretes Testosterone hormone. </a:t>
                      </a:r>
                      <a:endParaRPr sz="800">
                        <a:latin typeface="Nunito"/>
                        <a:ea typeface="Nunito"/>
                        <a:cs typeface="Nunito"/>
                        <a:sym typeface="Nunito"/>
                      </a:endParaRPr>
                    </a:p>
                    <a:p>
                      <a:pPr indent="-336550" lvl="0" marL="514350" rtl="0" algn="l">
                        <a:spcBef>
                          <a:spcPts val="0"/>
                        </a:spcBef>
                        <a:spcAft>
                          <a:spcPts val="0"/>
                        </a:spcAft>
                        <a:buSzPts val="800"/>
                        <a:buFont typeface="Nunito"/>
                        <a:buChar char="●"/>
                      </a:pPr>
                      <a:r>
                        <a:rPr b="1" lang="en" sz="800">
                          <a:latin typeface="Nunito"/>
                          <a:ea typeface="Nunito"/>
                          <a:cs typeface="Nunito"/>
                          <a:sym typeface="Nunito"/>
                        </a:rPr>
                        <a:t>Rete testis:</a:t>
                      </a:r>
                      <a:endParaRPr b="1" sz="800">
                        <a:latin typeface="Nunito"/>
                        <a:ea typeface="Nunito"/>
                        <a:cs typeface="Nunito"/>
                        <a:sym typeface="Nunito"/>
                      </a:endParaRPr>
                    </a:p>
                    <a:p>
                      <a:pPr indent="-165100" lvl="0" marL="628650" rtl="0" algn="l">
                        <a:spcBef>
                          <a:spcPts val="0"/>
                        </a:spcBef>
                        <a:spcAft>
                          <a:spcPts val="0"/>
                        </a:spcAft>
                        <a:buSzPts val="800"/>
                        <a:buFont typeface="Nunito"/>
                        <a:buChar char="-"/>
                      </a:pPr>
                      <a:r>
                        <a:rPr lang="en" sz="800">
                          <a:latin typeface="Nunito"/>
                          <a:ea typeface="Nunito"/>
                          <a:cs typeface="Nunito"/>
                          <a:sym typeface="Nunito"/>
                        </a:rPr>
                        <a:t>A network of tubules.                                - It is the site of merging of the seminiferous tubules.</a:t>
                      </a:r>
                      <a:endParaRPr sz="800">
                        <a:solidFill>
                          <a:schemeClr val="dk1"/>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267475">
                <a:tc>
                  <a:txBody>
                    <a:bodyPr/>
                    <a:lstStyle/>
                    <a:p>
                      <a:pPr indent="0" lvl="0" marL="0" rtl="0" algn="ctr">
                        <a:spcBef>
                          <a:spcPts val="0"/>
                        </a:spcBef>
                        <a:spcAft>
                          <a:spcPts val="0"/>
                        </a:spcAft>
                        <a:buNone/>
                      </a:pPr>
                      <a:r>
                        <a:rPr b="1" lang="en" sz="900">
                          <a:solidFill>
                            <a:srgbClr val="CC0000"/>
                          </a:solidFill>
                          <a:latin typeface="Nunito"/>
                          <a:ea typeface="Nunito"/>
                          <a:cs typeface="Nunito"/>
                          <a:sym typeface="Nunito"/>
                        </a:rPr>
                        <a:t>Arterial</a:t>
                      </a:r>
                      <a:endParaRPr b="1" sz="900">
                        <a:solidFill>
                          <a:srgbClr val="CC0000"/>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222250" lvl="0" marL="400050" rtl="0" algn="l">
                        <a:spcBef>
                          <a:spcPts val="0"/>
                        </a:spcBef>
                        <a:spcAft>
                          <a:spcPts val="0"/>
                        </a:spcAft>
                        <a:buSzPts val="800"/>
                        <a:buFont typeface="Nunito"/>
                        <a:buChar char="●"/>
                      </a:pPr>
                      <a:r>
                        <a:rPr lang="en" sz="800">
                          <a:solidFill>
                            <a:srgbClr val="CC0000"/>
                          </a:solidFill>
                          <a:latin typeface="Nunito"/>
                          <a:ea typeface="Nunito"/>
                          <a:cs typeface="Nunito"/>
                          <a:sym typeface="Nunito"/>
                        </a:rPr>
                        <a:t>Testicular Artery </a:t>
                      </a:r>
                      <a:r>
                        <a:rPr lang="en" sz="800">
                          <a:latin typeface="Nunito"/>
                          <a:ea typeface="Nunito"/>
                          <a:cs typeface="Nunito"/>
                          <a:sym typeface="Nunito"/>
                        </a:rPr>
                        <a:t>it arises from the abdominal aorta at the level of </a:t>
                      </a:r>
                      <a:r>
                        <a:rPr lang="en" sz="800">
                          <a:solidFill>
                            <a:srgbClr val="CC0000"/>
                          </a:solidFill>
                          <a:latin typeface="Nunito"/>
                          <a:ea typeface="Nunito"/>
                          <a:cs typeface="Nunito"/>
                          <a:sym typeface="Nunito"/>
                        </a:rPr>
                        <a:t>L3</a:t>
                      </a:r>
                      <a:endParaRPr sz="800">
                        <a:solidFill>
                          <a:srgbClr val="CC0000"/>
                        </a:solidFill>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tcPr>
                </a:tc>
                <a:tc hMerge="1"/>
              </a:tr>
              <a:tr h="627100">
                <a:tc>
                  <a:txBody>
                    <a:bodyPr/>
                    <a:lstStyle/>
                    <a:p>
                      <a:pPr indent="0" lvl="0" marL="0" rtl="0" algn="ctr">
                        <a:spcBef>
                          <a:spcPts val="0"/>
                        </a:spcBef>
                        <a:spcAft>
                          <a:spcPts val="0"/>
                        </a:spcAft>
                        <a:buNone/>
                      </a:pPr>
                      <a:r>
                        <a:rPr b="1" lang="en" sz="900">
                          <a:solidFill>
                            <a:srgbClr val="1155CC"/>
                          </a:solidFill>
                          <a:latin typeface="Nunito"/>
                          <a:ea typeface="Nunito"/>
                          <a:cs typeface="Nunito"/>
                          <a:sym typeface="Nunito"/>
                        </a:rPr>
                        <a:t>Venous</a:t>
                      </a:r>
                      <a:endParaRPr b="1" sz="900">
                        <a:solidFill>
                          <a:srgbClr val="1155CC"/>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0" lvl="0" marL="0" rtl="0" algn="l">
                        <a:spcBef>
                          <a:spcPts val="0"/>
                        </a:spcBef>
                        <a:spcAft>
                          <a:spcPts val="0"/>
                        </a:spcAft>
                        <a:buNone/>
                      </a:pPr>
                      <a:r>
                        <a:rPr lang="en" sz="800">
                          <a:solidFill>
                            <a:srgbClr val="1155CC"/>
                          </a:solidFill>
                          <a:latin typeface="Nunito"/>
                          <a:ea typeface="Nunito"/>
                          <a:cs typeface="Nunito"/>
                          <a:sym typeface="Nunito"/>
                        </a:rPr>
                        <a:t>Pampiniform plexus of veins : </a:t>
                      </a:r>
                      <a:r>
                        <a:rPr lang="en" sz="800">
                          <a:latin typeface="Nunito"/>
                          <a:ea typeface="Nunito"/>
                          <a:cs typeface="Nunito"/>
                          <a:sym typeface="Nunito"/>
                        </a:rPr>
                        <a:t>About dozen of veins which forms a network within the spermatic cord, they become larger as they approach the inguinal canal to form the </a:t>
                      </a:r>
                      <a:r>
                        <a:rPr lang="en" sz="800">
                          <a:solidFill>
                            <a:srgbClr val="1155CC"/>
                          </a:solidFill>
                          <a:latin typeface="Nunito"/>
                          <a:ea typeface="Nunito"/>
                          <a:cs typeface="Nunito"/>
                          <a:sym typeface="Nunito"/>
                        </a:rPr>
                        <a:t>Testicular vein.</a:t>
                      </a:r>
                      <a:endParaRPr sz="800">
                        <a:solidFill>
                          <a:srgbClr val="1155CC"/>
                        </a:solidFill>
                        <a:latin typeface="Nunito"/>
                        <a:ea typeface="Nunito"/>
                        <a:cs typeface="Nunito"/>
                        <a:sym typeface="Nunito"/>
                      </a:endParaRPr>
                    </a:p>
                    <a:p>
                      <a:pPr indent="-228600" lvl="0" marL="342900" rtl="0" algn="l">
                        <a:spcBef>
                          <a:spcPts val="0"/>
                        </a:spcBef>
                        <a:spcAft>
                          <a:spcPts val="0"/>
                        </a:spcAft>
                        <a:buSzPts val="800"/>
                        <a:buFont typeface="Nunito"/>
                        <a:buChar char="●"/>
                      </a:pPr>
                      <a:r>
                        <a:rPr lang="en" sz="800">
                          <a:latin typeface="Nunito"/>
                          <a:ea typeface="Nunito"/>
                          <a:cs typeface="Nunito"/>
                          <a:sym typeface="Nunito"/>
                        </a:rPr>
                        <a:t>Right vein drains into </a:t>
                      </a:r>
                      <a:r>
                        <a:rPr lang="en" sz="800">
                          <a:solidFill>
                            <a:srgbClr val="1155CC"/>
                          </a:solidFill>
                          <a:latin typeface="Nunito"/>
                          <a:ea typeface="Nunito"/>
                          <a:cs typeface="Nunito"/>
                          <a:sym typeface="Nunito"/>
                        </a:rPr>
                        <a:t>IVC</a:t>
                      </a:r>
                      <a:endParaRPr sz="800">
                        <a:latin typeface="Nunito"/>
                        <a:ea typeface="Nunito"/>
                        <a:cs typeface="Nunito"/>
                        <a:sym typeface="Nunito"/>
                      </a:endParaRPr>
                    </a:p>
                    <a:p>
                      <a:pPr indent="-228600" lvl="0" marL="342900" rtl="0" algn="l">
                        <a:spcBef>
                          <a:spcPts val="0"/>
                        </a:spcBef>
                        <a:spcAft>
                          <a:spcPts val="0"/>
                        </a:spcAft>
                        <a:buSzPts val="800"/>
                        <a:buFont typeface="Nunito"/>
                        <a:buChar char="●"/>
                      </a:pPr>
                      <a:r>
                        <a:rPr lang="en" sz="800">
                          <a:latin typeface="Nunito"/>
                          <a:ea typeface="Nunito"/>
                          <a:cs typeface="Nunito"/>
                          <a:sym typeface="Nunito"/>
                        </a:rPr>
                        <a:t>Left vein drains into </a:t>
                      </a:r>
                      <a:r>
                        <a:rPr lang="en" sz="800">
                          <a:solidFill>
                            <a:srgbClr val="CC0000"/>
                          </a:solidFill>
                          <a:latin typeface="Nunito"/>
                          <a:ea typeface="Nunito"/>
                          <a:cs typeface="Nunito"/>
                          <a:sym typeface="Nunito"/>
                        </a:rPr>
                        <a:t>Left renal vein</a:t>
                      </a:r>
                      <a:endParaRPr sz="800">
                        <a:latin typeface="Nunito"/>
                        <a:ea typeface="Nunito"/>
                        <a:cs typeface="Nunito"/>
                        <a:sym typeface="Nunito"/>
                      </a:endParaRPr>
                    </a:p>
                  </a:txBody>
                  <a:tcPr marT="67925" marB="67925" marR="64250" marL="64250" anchor="ctr"/>
                </a:tc>
                <a:tc hMerge="1"/>
              </a:tr>
              <a:tr h="381050">
                <a:tc>
                  <a:txBody>
                    <a:bodyPr/>
                    <a:lstStyle/>
                    <a:p>
                      <a:pPr indent="0" lvl="0" marL="0" rtl="0" algn="ctr">
                        <a:spcBef>
                          <a:spcPts val="0"/>
                        </a:spcBef>
                        <a:spcAft>
                          <a:spcPts val="0"/>
                        </a:spcAft>
                        <a:buNone/>
                      </a:pPr>
                      <a:r>
                        <a:rPr b="1" lang="en" sz="900">
                          <a:solidFill>
                            <a:srgbClr val="38761D"/>
                          </a:solidFill>
                          <a:latin typeface="Nunito"/>
                          <a:ea typeface="Nunito"/>
                          <a:cs typeface="Nunito"/>
                          <a:sym typeface="Nunito"/>
                        </a:rPr>
                        <a:t>Lymphatic</a:t>
                      </a:r>
                      <a:endParaRPr b="1" sz="900">
                        <a:solidFill>
                          <a:srgbClr val="38761D"/>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228600" lvl="0" marL="342900" rtl="0" algn="l">
                        <a:spcBef>
                          <a:spcPts val="0"/>
                        </a:spcBef>
                        <a:spcAft>
                          <a:spcPts val="0"/>
                        </a:spcAft>
                        <a:buSzPts val="800"/>
                        <a:buFont typeface="Bree Serif"/>
                        <a:buChar char="●"/>
                      </a:pPr>
                      <a:r>
                        <a:rPr b="1" lang="en" sz="800">
                          <a:latin typeface="Nunito"/>
                          <a:ea typeface="Nunito"/>
                          <a:cs typeface="Nunito"/>
                          <a:sym typeface="Nunito"/>
                        </a:rPr>
                        <a:t>Testicular </a:t>
                      </a:r>
                      <a:r>
                        <a:rPr lang="en" sz="800">
                          <a:latin typeface="Nunito"/>
                          <a:ea typeface="Nunito"/>
                          <a:cs typeface="Nunito"/>
                          <a:sym typeface="Nunito"/>
                        </a:rPr>
                        <a:t>Lymphatics</a:t>
                      </a:r>
                      <a:r>
                        <a:rPr lang="en" sz="800">
                          <a:solidFill>
                            <a:srgbClr val="38761D"/>
                          </a:solidFill>
                          <a:latin typeface="Nunito"/>
                          <a:ea typeface="Nunito"/>
                          <a:cs typeface="Nunito"/>
                          <a:sym typeface="Nunito"/>
                        </a:rPr>
                        <a:t> </a:t>
                      </a:r>
                      <a:r>
                        <a:rPr lang="en" sz="800">
                          <a:latin typeface="Nunito"/>
                          <a:ea typeface="Nunito"/>
                          <a:cs typeface="Nunito"/>
                          <a:sym typeface="Nunito"/>
                        </a:rPr>
                        <a:t>follow arteries and veins of the testis and end in the </a:t>
                      </a:r>
                      <a:r>
                        <a:rPr lang="en" sz="800">
                          <a:solidFill>
                            <a:srgbClr val="38761D"/>
                          </a:solidFill>
                          <a:latin typeface="Nunito"/>
                          <a:ea typeface="Nunito"/>
                          <a:cs typeface="Nunito"/>
                          <a:sym typeface="Nunito"/>
                        </a:rPr>
                        <a:t>Lumbar(paraortic) nodes.</a:t>
                      </a:r>
                      <a:endParaRPr sz="800">
                        <a:solidFill>
                          <a:srgbClr val="38761D"/>
                        </a:solidFill>
                        <a:latin typeface="Nunito"/>
                        <a:ea typeface="Nunito"/>
                        <a:cs typeface="Nunito"/>
                        <a:sym typeface="Nunito"/>
                      </a:endParaRPr>
                    </a:p>
                    <a:p>
                      <a:pPr indent="-228600" lvl="0" marL="342900" rtl="0" algn="l">
                        <a:spcBef>
                          <a:spcPts val="0"/>
                        </a:spcBef>
                        <a:spcAft>
                          <a:spcPts val="0"/>
                        </a:spcAft>
                        <a:buSzPts val="800"/>
                        <a:buFont typeface="Bree Serif"/>
                        <a:buChar char="●"/>
                      </a:pPr>
                      <a:r>
                        <a:rPr b="1" lang="en" sz="800">
                          <a:latin typeface="Nunito"/>
                          <a:ea typeface="Nunito"/>
                          <a:cs typeface="Nunito"/>
                          <a:sym typeface="Nunito"/>
                        </a:rPr>
                        <a:t>Scrotum, Penis and Prepuce </a:t>
                      </a:r>
                      <a:r>
                        <a:rPr lang="en" sz="800">
                          <a:latin typeface="Nunito"/>
                          <a:ea typeface="Nunito"/>
                          <a:cs typeface="Nunito"/>
                          <a:sym typeface="Nunito"/>
                        </a:rPr>
                        <a:t>terminate in </a:t>
                      </a:r>
                      <a:r>
                        <a:rPr lang="en" sz="800">
                          <a:solidFill>
                            <a:srgbClr val="38761D"/>
                          </a:solidFill>
                          <a:latin typeface="Nunito"/>
                          <a:ea typeface="Nunito"/>
                          <a:cs typeface="Nunito"/>
                          <a:sym typeface="Nunito"/>
                        </a:rPr>
                        <a:t>Superficial inguinal nodes.</a:t>
                      </a:r>
                      <a:endParaRPr sz="800">
                        <a:latin typeface="Nunito"/>
                        <a:ea typeface="Nunito"/>
                        <a:cs typeface="Nunito"/>
                        <a:sym typeface="Nunito"/>
                      </a:endParaRPr>
                    </a:p>
                  </a:txBody>
                  <a:tcPr marT="67925" marB="67925" marR="64250" marL="64250" anchor="ctr"/>
                </a:tc>
                <a:tc hMerge="1"/>
              </a:tr>
              <a:tr h="286400">
                <a:tc gridSpan="3">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Epididymis</a:t>
                      </a:r>
                      <a:endParaRPr b="1" sz="1000">
                        <a:solidFill>
                          <a:srgbClr val="DAA5A5"/>
                        </a:solidFill>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solidFill>
                      <a:srgbClr val="F7E0E0"/>
                    </a:solidFill>
                  </a:tcPr>
                </a:tc>
                <a:tc hMerge="1"/>
                <a:tc hMerge="1"/>
              </a:tr>
              <a:tr h="33372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Notes</a:t>
                      </a:r>
                      <a:endParaRPr b="1" sz="900">
                        <a:solidFill>
                          <a:srgbClr val="DAA5A5"/>
                        </a:solidFill>
                        <a:latin typeface="Nunito"/>
                        <a:ea typeface="Nunito"/>
                        <a:cs typeface="Nunito"/>
                        <a:sym typeface="Nunito"/>
                      </a:endParaRPr>
                    </a:p>
                  </a:txBody>
                  <a:tcPr marT="67925" marB="67925" marR="64250" marL="64250" anchor="ctr">
                    <a:solidFill>
                      <a:srgbClr val="EFEFEF"/>
                    </a:solidFill>
                  </a:tcPr>
                </a:tc>
                <a:tc gridSpan="2">
                  <a:txBody>
                    <a:bodyPr/>
                    <a:lstStyle/>
                    <a:p>
                      <a:pPr indent="0" lvl="0" marL="0" rtl="0" algn="l">
                        <a:lnSpc>
                          <a:spcPct val="90000"/>
                        </a:lnSpc>
                        <a:spcBef>
                          <a:spcPts val="700"/>
                        </a:spcBef>
                        <a:spcAft>
                          <a:spcPts val="0"/>
                        </a:spcAft>
                        <a:buNone/>
                      </a:pPr>
                      <a:r>
                        <a:rPr lang="en" sz="800">
                          <a:solidFill>
                            <a:schemeClr val="dk1"/>
                          </a:solidFill>
                          <a:latin typeface="Nunito"/>
                          <a:ea typeface="Nunito"/>
                          <a:cs typeface="Nunito"/>
                          <a:sym typeface="Nunito"/>
                        </a:rPr>
                        <a:t>Shape </a:t>
                      </a:r>
                      <a:r>
                        <a:rPr lang="en" sz="800">
                          <a:latin typeface="Nunito"/>
                          <a:ea typeface="Nunito"/>
                          <a:cs typeface="Nunito"/>
                          <a:sym typeface="Nunito"/>
                        </a:rPr>
                        <a:t>It is a single </a:t>
                      </a:r>
                      <a:r>
                        <a:rPr lang="en" sz="800">
                          <a:solidFill>
                            <a:srgbClr val="CC0000"/>
                          </a:solidFill>
                          <a:latin typeface="Nunito"/>
                          <a:ea typeface="Nunito"/>
                          <a:cs typeface="Nunito"/>
                          <a:sym typeface="Nunito"/>
                        </a:rPr>
                        <a:t>coiled tubule. 6 meters long.    </a:t>
                      </a:r>
                      <a:r>
                        <a:rPr lang="en" sz="800">
                          <a:solidFill>
                            <a:srgbClr val="FF0000"/>
                          </a:solidFill>
                          <a:latin typeface="Nunito"/>
                          <a:ea typeface="Nunito"/>
                          <a:cs typeface="Nunito"/>
                          <a:sym typeface="Nunito"/>
                        </a:rPr>
                        <a:t>   </a:t>
                      </a:r>
                      <a:r>
                        <a:rPr lang="en" sz="800">
                          <a:solidFill>
                            <a:schemeClr val="dk1"/>
                          </a:solidFill>
                          <a:latin typeface="Nunito"/>
                          <a:ea typeface="Nunito"/>
                          <a:cs typeface="Nunito"/>
                          <a:sym typeface="Nunito"/>
                        </a:rPr>
                        <a:t>location:</a:t>
                      </a:r>
                      <a:r>
                        <a:rPr lang="en" sz="800">
                          <a:solidFill>
                            <a:srgbClr val="FF0000"/>
                          </a:solidFill>
                          <a:latin typeface="Nunito"/>
                          <a:ea typeface="Nunito"/>
                          <a:cs typeface="Nunito"/>
                          <a:sym typeface="Nunito"/>
                        </a:rPr>
                        <a:t>  </a:t>
                      </a:r>
                      <a:r>
                        <a:rPr lang="en" sz="800">
                          <a:latin typeface="Nunito"/>
                          <a:ea typeface="Nunito"/>
                          <a:cs typeface="Nunito"/>
                          <a:sym typeface="Nunito"/>
                        </a:rPr>
                        <a:t>Located on the </a:t>
                      </a:r>
                      <a:r>
                        <a:rPr lang="en" sz="800">
                          <a:solidFill>
                            <a:srgbClr val="C27BA0"/>
                          </a:solidFill>
                          <a:latin typeface="Nunito"/>
                          <a:ea typeface="Nunito"/>
                          <a:cs typeface="Nunito"/>
                          <a:sym typeface="Nunito"/>
                        </a:rPr>
                        <a:t>posterior and</a:t>
                      </a:r>
                      <a:r>
                        <a:rPr lang="en" sz="800">
                          <a:solidFill>
                            <a:srgbClr val="674EA7"/>
                          </a:solidFill>
                          <a:latin typeface="Nunito"/>
                          <a:ea typeface="Nunito"/>
                          <a:cs typeface="Nunito"/>
                          <a:sym typeface="Nunito"/>
                        </a:rPr>
                        <a:t> </a:t>
                      </a:r>
                      <a:r>
                        <a:rPr lang="en" sz="800">
                          <a:latin typeface="Nunito"/>
                          <a:ea typeface="Nunito"/>
                          <a:cs typeface="Nunito"/>
                          <a:sym typeface="Nunito"/>
                        </a:rPr>
                        <a:t>superior</a:t>
                      </a:r>
                      <a:r>
                        <a:rPr lang="en" sz="800">
                          <a:latin typeface="Nunito"/>
                          <a:ea typeface="Nunito"/>
                          <a:cs typeface="Nunito"/>
                          <a:sym typeface="Nunito"/>
                        </a:rPr>
                        <a:t> margins of the testis.</a:t>
                      </a:r>
                      <a:endParaRPr sz="800">
                        <a:latin typeface="Nunito"/>
                        <a:ea typeface="Nunito"/>
                        <a:cs typeface="Nunito"/>
                        <a:sym typeface="Nunito"/>
                      </a:endParaRPr>
                    </a:p>
                  </a:txBody>
                  <a:tcPr marT="67925" marB="67925" marR="64250" marL="64250" anchor="ctr"/>
                </a:tc>
                <a:tc hMerge="1"/>
              </a:tr>
              <a:tr h="50407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Parts</a:t>
                      </a:r>
                      <a:endParaRPr b="1" sz="900">
                        <a:solidFill>
                          <a:srgbClr val="DAA5A5"/>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EFEFEF"/>
                    </a:solidFill>
                  </a:tcPr>
                </a:tc>
                <a:tc gridSpan="2">
                  <a:txBody>
                    <a:bodyPr/>
                    <a:lstStyle/>
                    <a:p>
                      <a:pPr indent="-279400" lvl="0" marL="457200" rtl="0" algn="l">
                        <a:spcBef>
                          <a:spcPts val="0"/>
                        </a:spcBef>
                        <a:spcAft>
                          <a:spcPts val="0"/>
                        </a:spcAft>
                        <a:buSzPts val="800"/>
                        <a:buFont typeface="Nunito"/>
                        <a:buAutoNum type="arabicPeriod"/>
                      </a:pPr>
                      <a:r>
                        <a:rPr lang="en" sz="800">
                          <a:latin typeface="Nunito"/>
                          <a:ea typeface="Nunito"/>
                          <a:cs typeface="Nunito"/>
                          <a:sym typeface="Nunito"/>
                        </a:rPr>
                        <a:t>Head: receives (rete testis) efferent ductules from the testes. </a:t>
                      </a:r>
                      <a:r>
                        <a:rPr lang="en" sz="800">
                          <a:solidFill>
                            <a:srgbClr val="B7B7B7"/>
                          </a:solidFill>
                          <a:latin typeface="Nunito"/>
                          <a:ea typeface="Nunito"/>
                          <a:cs typeface="Nunito"/>
                          <a:sym typeface="Nunito"/>
                        </a:rPr>
                        <a:t>(the most expanded part </a:t>
                      </a:r>
                      <a:r>
                        <a:rPr lang="en" sz="800">
                          <a:solidFill>
                            <a:srgbClr val="CC0000"/>
                          </a:solidFill>
                          <a:latin typeface="Nunito"/>
                          <a:ea typeface="Nunito"/>
                          <a:cs typeface="Nunito"/>
                          <a:sym typeface="Nunito"/>
                        </a:rPr>
                        <a:t>above</a:t>
                      </a:r>
                      <a:r>
                        <a:rPr lang="en" sz="800">
                          <a:solidFill>
                            <a:srgbClr val="FF0000"/>
                          </a:solidFill>
                          <a:latin typeface="Nunito"/>
                          <a:ea typeface="Nunito"/>
                          <a:cs typeface="Nunito"/>
                          <a:sym typeface="Nunito"/>
                        </a:rPr>
                        <a:t> </a:t>
                      </a:r>
                      <a:r>
                        <a:rPr lang="en" sz="800">
                          <a:solidFill>
                            <a:srgbClr val="B7B7B7"/>
                          </a:solidFill>
                          <a:latin typeface="Nunito"/>
                          <a:ea typeface="Nunito"/>
                          <a:cs typeface="Nunito"/>
                          <a:sym typeface="Nunito"/>
                        </a:rPr>
                        <a:t>the Testicle)</a:t>
                      </a:r>
                      <a:endParaRPr sz="800">
                        <a:solidFill>
                          <a:srgbClr val="B7B7B7"/>
                        </a:solidFill>
                        <a:latin typeface="Nunito"/>
                        <a:ea typeface="Nunito"/>
                        <a:cs typeface="Nunito"/>
                        <a:sym typeface="Nunito"/>
                      </a:endParaRPr>
                    </a:p>
                    <a:p>
                      <a:pPr indent="-279400" lvl="0" marL="457200" rtl="0" algn="l">
                        <a:spcBef>
                          <a:spcPts val="0"/>
                        </a:spcBef>
                        <a:spcAft>
                          <a:spcPts val="0"/>
                        </a:spcAft>
                        <a:buSzPts val="800"/>
                        <a:buFont typeface="Nunito"/>
                        <a:buAutoNum type="arabicPeriod"/>
                      </a:pPr>
                      <a:r>
                        <a:rPr lang="en" sz="800">
                          <a:latin typeface="Nunito"/>
                          <a:ea typeface="Nunito"/>
                          <a:cs typeface="Nunito"/>
                          <a:sym typeface="Nunito"/>
                        </a:rPr>
                        <a:t>Body: </a:t>
                      </a:r>
                      <a:r>
                        <a:rPr lang="en" sz="800">
                          <a:solidFill>
                            <a:srgbClr val="CC0000"/>
                          </a:solidFill>
                          <a:latin typeface="Nunito"/>
                          <a:ea typeface="Nunito"/>
                          <a:cs typeface="Nunito"/>
                          <a:sym typeface="Nunito"/>
                        </a:rPr>
                        <a:t>behind</a:t>
                      </a:r>
                      <a:r>
                        <a:rPr lang="en" sz="800">
                          <a:solidFill>
                            <a:srgbClr val="FF0000"/>
                          </a:solidFill>
                          <a:latin typeface="Nunito"/>
                          <a:ea typeface="Nunito"/>
                          <a:cs typeface="Nunito"/>
                          <a:sym typeface="Nunito"/>
                        </a:rPr>
                        <a:t> </a:t>
                      </a:r>
                      <a:r>
                        <a:rPr lang="en" sz="800">
                          <a:solidFill>
                            <a:srgbClr val="B7B7B7"/>
                          </a:solidFill>
                          <a:latin typeface="Nunito"/>
                          <a:ea typeface="Nunito"/>
                          <a:cs typeface="Nunito"/>
                          <a:sym typeface="Nunito"/>
                        </a:rPr>
                        <a:t>the Testicle</a:t>
                      </a:r>
                      <a:endParaRPr sz="800">
                        <a:solidFill>
                          <a:srgbClr val="B7B7B7"/>
                        </a:solidFill>
                        <a:latin typeface="Nunito"/>
                        <a:ea typeface="Nunito"/>
                        <a:cs typeface="Nunito"/>
                        <a:sym typeface="Nunito"/>
                      </a:endParaRPr>
                    </a:p>
                    <a:p>
                      <a:pPr indent="-279400" lvl="0" marL="457200" rtl="0" algn="l">
                        <a:spcBef>
                          <a:spcPts val="0"/>
                        </a:spcBef>
                        <a:spcAft>
                          <a:spcPts val="0"/>
                        </a:spcAft>
                        <a:buSzPts val="800"/>
                        <a:buFont typeface="Nunito"/>
                        <a:buAutoNum type="arabicPeriod"/>
                      </a:pPr>
                      <a:r>
                        <a:rPr lang="en" sz="800">
                          <a:latin typeface="Nunito"/>
                          <a:ea typeface="Nunito"/>
                          <a:cs typeface="Nunito"/>
                          <a:sym typeface="Nunito"/>
                        </a:rPr>
                        <a:t>Tail: continuous with vas deferens. </a:t>
                      </a:r>
                      <a:endParaRPr sz="800">
                        <a:latin typeface="Nunito"/>
                        <a:ea typeface="Nunito"/>
                        <a:cs typeface="Nunito"/>
                        <a:sym typeface="Nunito"/>
                      </a:endParaRPr>
                    </a:p>
                  </a:txBody>
                  <a:tcPr marT="67925" marB="67925" marR="64250" marL="64250" anchor="ctr"/>
                </a:tc>
                <a:tc hMerge="1"/>
              </a:tr>
              <a:tr h="50407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Function</a:t>
                      </a:r>
                      <a:endParaRPr b="1" sz="900">
                        <a:solidFill>
                          <a:srgbClr val="DAA5A5"/>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0" lvl="0" marL="0" rtl="0" algn="l">
                        <a:spcBef>
                          <a:spcPts val="0"/>
                        </a:spcBef>
                        <a:spcAft>
                          <a:spcPts val="0"/>
                        </a:spcAft>
                        <a:buNone/>
                      </a:pPr>
                      <a:r>
                        <a:rPr lang="en" sz="800">
                          <a:latin typeface="Nunito"/>
                          <a:ea typeface="Nunito"/>
                          <a:cs typeface="Nunito"/>
                          <a:sym typeface="Nunito"/>
                        </a:rPr>
                        <a:t>●</a:t>
                      </a:r>
                      <a:r>
                        <a:rPr lang="en" sz="800">
                          <a:latin typeface="Nunito"/>
                          <a:ea typeface="Nunito"/>
                          <a:cs typeface="Nunito"/>
                          <a:sym typeface="Nunito"/>
                        </a:rPr>
                        <a:t> </a:t>
                      </a:r>
                      <a:r>
                        <a:rPr lang="en" sz="800">
                          <a:latin typeface="Nunito"/>
                          <a:ea typeface="Nunito"/>
                          <a:cs typeface="Nunito"/>
                          <a:sym typeface="Nunito"/>
                        </a:rPr>
                        <a:t>Secrete and absorbs the nourishing fluid. </a:t>
                      </a:r>
                      <a:endParaRPr sz="800">
                        <a:latin typeface="Nunito"/>
                        <a:ea typeface="Nunito"/>
                        <a:cs typeface="Nunito"/>
                        <a:sym typeface="Nunito"/>
                      </a:endParaRPr>
                    </a:p>
                    <a:p>
                      <a:pPr indent="0" lvl="0" marL="0" rtl="0" algn="l">
                        <a:spcBef>
                          <a:spcPts val="0"/>
                        </a:spcBef>
                        <a:spcAft>
                          <a:spcPts val="0"/>
                        </a:spcAft>
                        <a:buNone/>
                      </a:pPr>
                      <a:r>
                        <a:rPr lang="en" sz="800">
                          <a:latin typeface="Nunito"/>
                          <a:ea typeface="Nunito"/>
                          <a:cs typeface="Nunito"/>
                          <a:sym typeface="Nunito"/>
                        </a:rPr>
                        <a:t>● Recycles damaged spermatozoa. </a:t>
                      </a:r>
                      <a:endParaRPr sz="800">
                        <a:latin typeface="Nunito"/>
                        <a:ea typeface="Nunito"/>
                        <a:cs typeface="Nunito"/>
                        <a:sym typeface="Nunito"/>
                      </a:endParaRPr>
                    </a:p>
                    <a:p>
                      <a:pPr indent="0" lvl="0" marL="0" rtl="0" algn="l">
                        <a:spcBef>
                          <a:spcPts val="0"/>
                        </a:spcBef>
                        <a:spcAft>
                          <a:spcPts val="0"/>
                        </a:spcAft>
                        <a:buNone/>
                      </a:pPr>
                      <a:r>
                        <a:rPr lang="en" sz="800">
                          <a:latin typeface="Nunito"/>
                          <a:ea typeface="Nunito"/>
                          <a:cs typeface="Nunito"/>
                          <a:sym typeface="Nunito"/>
                        </a:rPr>
                        <a:t>● Stores spermatozoa up to 2 weeks to allow for physiological maturation of sperms</a:t>
                      </a:r>
                      <a:endParaRPr sz="8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c hMerge="1"/>
              </a:tr>
              <a:tr h="286400">
                <a:tc gridSpan="3">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Vas Deferens</a:t>
                      </a:r>
                      <a:endParaRPr b="1" sz="1000">
                        <a:solidFill>
                          <a:srgbClr val="DAA5A5"/>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E0E0"/>
                    </a:solidFill>
                  </a:tcPr>
                </a:tc>
                <a:tc hMerge="1"/>
                <a:tc hMerge="1"/>
              </a:tr>
              <a:tr h="873150">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Notes</a:t>
                      </a:r>
                      <a:endParaRPr b="1" sz="900">
                        <a:solidFill>
                          <a:srgbClr val="DAA5A5"/>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0" lvl="0" marL="0" rtl="0" algn="l">
                        <a:spcBef>
                          <a:spcPts val="0"/>
                        </a:spcBef>
                        <a:spcAft>
                          <a:spcPts val="0"/>
                        </a:spcAft>
                        <a:buNone/>
                      </a:pPr>
                      <a:r>
                        <a:rPr lang="en" sz="800">
                          <a:latin typeface="Nunito"/>
                          <a:ea typeface="Nunito"/>
                          <a:cs typeface="Nunito"/>
                          <a:sym typeface="Nunito"/>
                        </a:rPr>
                        <a:t>● It is a muscular tube about 45 cm long.          </a:t>
                      </a:r>
                      <a:endParaRPr sz="800">
                        <a:latin typeface="Nunito"/>
                        <a:ea typeface="Nunito"/>
                        <a:cs typeface="Nunito"/>
                        <a:sym typeface="Nunito"/>
                      </a:endParaRPr>
                    </a:p>
                    <a:p>
                      <a:pPr indent="0" lvl="0" marL="0" rtl="0" algn="l">
                        <a:spcBef>
                          <a:spcPts val="0"/>
                        </a:spcBef>
                        <a:spcAft>
                          <a:spcPts val="0"/>
                        </a:spcAft>
                        <a:buNone/>
                      </a:pPr>
                      <a:r>
                        <a:rPr lang="en" sz="800">
                          <a:latin typeface="Nunito"/>
                          <a:ea typeface="Nunito"/>
                          <a:cs typeface="Nunito"/>
                          <a:sym typeface="Nunito"/>
                        </a:rPr>
                        <a:t>● Carries sperms from the epididymis to pelvic cavity. </a:t>
                      </a:r>
                      <a:endParaRPr sz="800">
                        <a:latin typeface="Nunito"/>
                        <a:ea typeface="Nunito"/>
                        <a:cs typeface="Nunito"/>
                        <a:sym typeface="Nunito"/>
                      </a:endParaRPr>
                    </a:p>
                    <a:p>
                      <a:pPr indent="0" lvl="0" marL="0" rtl="0" algn="l">
                        <a:spcBef>
                          <a:spcPts val="0"/>
                        </a:spcBef>
                        <a:spcAft>
                          <a:spcPts val="0"/>
                        </a:spcAft>
                        <a:buNone/>
                      </a:pPr>
                      <a:r>
                        <a:rPr lang="en" sz="800">
                          <a:latin typeface="Nunito"/>
                          <a:ea typeface="Nunito"/>
                          <a:cs typeface="Nunito"/>
                          <a:sym typeface="Nunito"/>
                        </a:rPr>
                        <a:t>● Passes through the inguinal canal as one of the contents of the spermatic cord . </a:t>
                      </a:r>
                      <a:endParaRPr sz="800">
                        <a:latin typeface="Nunito"/>
                        <a:ea typeface="Nunito"/>
                        <a:cs typeface="Nunito"/>
                        <a:sym typeface="Nunito"/>
                      </a:endParaRPr>
                    </a:p>
                    <a:p>
                      <a:pPr indent="0" lvl="0" marL="0" rtl="0" algn="l">
                        <a:spcBef>
                          <a:spcPts val="0"/>
                        </a:spcBef>
                        <a:spcAft>
                          <a:spcPts val="0"/>
                        </a:spcAft>
                        <a:buNone/>
                      </a:pPr>
                      <a:r>
                        <a:rPr lang="en" sz="800">
                          <a:latin typeface="Nunito"/>
                          <a:ea typeface="Nunito"/>
                          <a:cs typeface="Nunito"/>
                          <a:sym typeface="Nunito"/>
                        </a:rPr>
                        <a:t>● It crosses the lower end of the ureter.           </a:t>
                      </a:r>
                      <a:endParaRPr sz="800">
                        <a:latin typeface="Nunito"/>
                        <a:ea typeface="Nunito"/>
                        <a:cs typeface="Nunito"/>
                        <a:sym typeface="Nunito"/>
                      </a:endParaRPr>
                    </a:p>
                    <a:p>
                      <a:pPr indent="0" lvl="0" marL="0" rtl="0" algn="l">
                        <a:spcBef>
                          <a:spcPts val="0"/>
                        </a:spcBef>
                        <a:spcAft>
                          <a:spcPts val="0"/>
                        </a:spcAft>
                        <a:buNone/>
                      </a:pPr>
                      <a:r>
                        <a:rPr lang="en" sz="800">
                          <a:latin typeface="Nunito"/>
                          <a:ea typeface="Nunito"/>
                          <a:cs typeface="Nunito"/>
                          <a:sym typeface="Nunito"/>
                        </a:rPr>
                        <a:t>● Its terminal part is dilated to form the Ampulla of the vas. </a:t>
                      </a:r>
                      <a:endParaRPr sz="800">
                        <a:latin typeface="Nunito"/>
                        <a:ea typeface="Nunito"/>
                        <a:cs typeface="Nunito"/>
                        <a:sym typeface="Nunito"/>
                      </a:endParaRPr>
                    </a:p>
                    <a:p>
                      <a:pPr indent="0" lvl="0" marL="0" rtl="0" algn="l">
                        <a:spcBef>
                          <a:spcPts val="0"/>
                        </a:spcBef>
                        <a:spcAft>
                          <a:spcPts val="0"/>
                        </a:spcAft>
                        <a:buNone/>
                      </a:pPr>
                      <a:r>
                        <a:rPr lang="en" sz="800">
                          <a:latin typeface="Nunito"/>
                          <a:ea typeface="Nunito"/>
                          <a:cs typeface="Nunito"/>
                          <a:sym typeface="Nunito"/>
                        </a:rPr>
                        <a:t>● It joins the duct of the seminal vesicle to form the ejaculatory duct which opens into the prostatic urethra.</a:t>
                      </a:r>
                      <a:endParaRPr sz="8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c hMerge="1"/>
              </a:tr>
            </a:tbl>
          </a:graphicData>
        </a:graphic>
      </p:graphicFrame>
      <p:graphicFrame>
        <p:nvGraphicFramePr>
          <p:cNvPr id="235" name="Google Shape;235;p40"/>
          <p:cNvGraphicFramePr/>
          <p:nvPr/>
        </p:nvGraphicFramePr>
        <p:xfrm>
          <a:off x="5" y="8949810"/>
          <a:ext cx="3000000" cy="3000000"/>
        </p:xfrm>
        <a:graphic>
          <a:graphicData uri="http://schemas.openxmlformats.org/drawingml/2006/table">
            <a:tbl>
              <a:tblPr>
                <a:noFill/>
                <a:tableStyleId>{76447A91-6DB8-4E1A-95C5-20A2C349909A}</a:tableStyleId>
              </a:tblPr>
              <a:tblGrid>
                <a:gridCol w="1011050"/>
                <a:gridCol w="2660700"/>
                <a:gridCol w="3917800"/>
              </a:tblGrid>
              <a:tr h="277850">
                <a:tc gridSpan="3">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Accessory Gland</a:t>
                      </a:r>
                      <a:endParaRPr b="1" sz="1000">
                        <a:solidFill>
                          <a:srgbClr val="DAA5A5"/>
                        </a:solidFill>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solidFill>
                      <a:srgbClr val="F7E0E0"/>
                    </a:solidFill>
                  </a:tcPr>
                </a:tc>
                <a:tc hMerge="1"/>
                <a:tc hMerge="1"/>
              </a:tr>
              <a:tr h="274425">
                <a:tc>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Gland</a:t>
                      </a:r>
                      <a:endParaRPr b="1" sz="900">
                        <a:solidFill>
                          <a:schemeClr val="lt1"/>
                        </a:solidFill>
                        <a:latin typeface="Nunito"/>
                        <a:ea typeface="Nunito"/>
                        <a:cs typeface="Nunito"/>
                        <a:sym typeface="Nunito"/>
                      </a:endParaRPr>
                    </a:p>
                  </a:txBody>
                  <a:tcPr marT="67925" marB="67925" marR="64250" marL="64250" anchor="ctr">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solidFill>
                      <a:srgbClr val="E4B4B4"/>
                    </a:solidFill>
                  </a:tcPr>
                </a:tc>
                <a:tc>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Location</a:t>
                      </a:r>
                      <a:endParaRPr b="1" sz="900">
                        <a:solidFill>
                          <a:schemeClr val="lt1"/>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Function</a:t>
                      </a:r>
                      <a:endParaRPr b="1" sz="900">
                        <a:solidFill>
                          <a:schemeClr val="lt1"/>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r>
              <a:tr h="27442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Seminal Vesicle</a:t>
                      </a:r>
                      <a:endParaRPr b="1" sz="900">
                        <a:solidFill>
                          <a:srgbClr val="DAA5A5"/>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800">
                          <a:latin typeface="Nunito"/>
                          <a:ea typeface="Nunito"/>
                          <a:cs typeface="Nunito"/>
                          <a:sym typeface="Nunito"/>
                        </a:rPr>
                        <a:t>P</a:t>
                      </a:r>
                      <a:r>
                        <a:rPr lang="en" sz="800">
                          <a:latin typeface="Nunito"/>
                          <a:ea typeface="Nunito"/>
                          <a:cs typeface="Nunito"/>
                          <a:sym typeface="Nunito"/>
                        </a:rPr>
                        <a:t>osterior &amp; inferior to the  urinary bladder.</a:t>
                      </a:r>
                      <a:endParaRPr sz="8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800">
                          <a:latin typeface="Nunito"/>
                          <a:ea typeface="Nunito"/>
                          <a:cs typeface="Nunito"/>
                          <a:sym typeface="Nunito"/>
                        </a:rPr>
                        <a:t>Secrete (60%  of the Seminal fluid).</a:t>
                      </a:r>
                      <a:endParaRPr sz="8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tcPr>
                </a:tc>
              </a:tr>
              <a:tr h="27442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Bulbourethral </a:t>
                      </a:r>
                      <a:endParaRPr b="1" sz="900">
                        <a:solidFill>
                          <a:srgbClr val="DAA5A5"/>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lang="en" sz="800">
                          <a:solidFill>
                            <a:schemeClr val="dk1"/>
                          </a:solidFill>
                          <a:latin typeface="Nunito"/>
                          <a:ea typeface="Nunito"/>
                          <a:cs typeface="Nunito"/>
                          <a:sym typeface="Nunito"/>
                        </a:rPr>
                        <a:t>T</a:t>
                      </a:r>
                      <a:r>
                        <a:rPr lang="en" sz="800">
                          <a:solidFill>
                            <a:schemeClr val="dk1"/>
                          </a:solidFill>
                          <a:latin typeface="Nunito"/>
                          <a:ea typeface="Nunito"/>
                          <a:cs typeface="Nunito"/>
                          <a:sym typeface="Nunito"/>
                        </a:rPr>
                        <a:t>he base of the penis. </a:t>
                      </a:r>
                      <a:endParaRPr sz="8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800">
                          <a:solidFill>
                            <a:schemeClr val="dk1"/>
                          </a:solidFill>
                          <a:latin typeface="Nunito"/>
                          <a:ea typeface="Nunito"/>
                          <a:cs typeface="Nunito"/>
                          <a:sym typeface="Nunito"/>
                        </a:rPr>
                        <a:t>Secrete alkaline mucus for: </a:t>
                      </a:r>
                      <a:r>
                        <a:rPr lang="en" sz="800">
                          <a:solidFill>
                            <a:schemeClr val="dk1"/>
                          </a:solidFill>
                          <a:latin typeface="Nunito"/>
                          <a:ea typeface="Nunito"/>
                          <a:cs typeface="Nunito"/>
                          <a:sym typeface="Nunito"/>
                        </a:rPr>
                        <a:t> 1-Neutralization of urinary acids   2- Lubrication</a:t>
                      </a:r>
                      <a:endParaRPr sz="8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r>
              <a:tr h="277850">
                <a:tc gridSpan="3">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Ejaculatory ducts</a:t>
                      </a:r>
                      <a:endParaRPr b="1" sz="1000">
                        <a:solidFill>
                          <a:srgbClr val="DAA5A5"/>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E0E0"/>
                    </a:solidFill>
                  </a:tcPr>
                </a:tc>
                <a:tc hMerge="1"/>
                <a:tc hMerge="1"/>
              </a:tr>
              <a:tr h="369675">
                <a:tc gridSpan="3">
                  <a:txBody>
                    <a:bodyPr/>
                    <a:lstStyle/>
                    <a:p>
                      <a:pPr indent="-228600" lvl="0" marL="342900" rtl="0" algn="l">
                        <a:spcBef>
                          <a:spcPts val="0"/>
                        </a:spcBef>
                        <a:spcAft>
                          <a:spcPts val="0"/>
                        </a:spcAft>
                        <a:buSzPts val="800"/>
                        <a:buFont typeface="Nunito"/>
                        <a:buChar char="-"/>
                      </a:pPr>
                      <a:r>
                        <a:rPr lang="en" sz="800">
                          <a:latin typeface="Nunito"/>
                          <a:ea typeface="Nunito"/>
                          <a:cs typeface="Nunito"/>
                          <a:sym typeface="Nunito"/>
                        </a:rPr>
                        <a:t>Formed by the union of the lower end of the vas deferens and the duct of the seminal vesicle.    -Its length is about 2.5cm (1 inch) </a:t>
                      </a:r>
                      <a:endParaRPr sz="800">
                        <a:latin typeface="Nunito"/>
                        <a:ea typeface="Nunito"/>
                        <a:cs typeface="Nunito"/>
                        <a:sym typeface="Nunito"/>
                      </a:endParaRPr>
                    </a:p>
                    <a:p>
                      <a:pPr indent="-228600" lvl="0" marL="342900" rtl="0" algn="l">
                        <a:spcBef>
                          <a:spcPts val="0"/>
                        </a:spcBef>
                        <a:spcAft>
                          <a:spcPts val="0"/>
                        </a:spcAft>
                        <a:buSzPts val="800"/>
                        <a:buFont typeface="Nunito"/>
                        <a:buChar char="-"/>
                      </a:pPr>
                      <a:r>
                        <a:rPr lang="en" sz="800">
                          <a:latin typeface="Nunito"/>
                          <a:ea typeface="Nunito"/>
                          <a:cs typeface="Nunito"/>
                          <a:sym typeface="Nunito"/>
                        </a:rPr>
                        <a:t>The 2 ejaculatory ducts open into the prostatic urethra on both sides of the seminal colliculus.    -They drain the seminal fluid into the prostatic urethra.</a:t>
                      </a:r>
                      <a:endParaRPr sz="800">
                        <a:solidFill>
                          <a:schemeClr val="dk1"/>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hMerge="1"/>
                <a:tc hMerge="1"/>
              </a:tr>
            </a:tbl>
          </a:graphicData>
        </a:graphic>
      </p:graphicFrame>
      <p:sp>
        <p:nvSpPr>
          <p:cNvPr id="236" name="Google Shape;236;p40"/>
          <p:cNvSpPr txBox="1"/>
          <p:nvPr/>
        </p:nvSpPr>
        <p:spPr>
          <a:xfrm>
            <a:off x="87" y="0"/>
            <a:ext cx="7589400" cy="558900"/>
          </a:xfrm>
          <a:prstGeom prst="rect">
            <a:avLst/>
          </a:prstGeom>
          <a:solidFill>
            <a:srgbClr val="E4B4B4"/>
          </a:solidFill>
          <a:ln cap="flat" cmpd="sng" w="9525">
            <a:solidFill>
              <a:srgbClr val="9E9E9E"/>
            </a:solidFill>
            <a:prstDash val="solid"/>
            <a:round/>
            <a:headEnd len="sm" w="sm" type="none"/>
            <a:tailEnd len="sm" w="sm" type="none"/>
          </a:ln>
        </p:spPr>
        <p:txBody>
          <a:bodyPr anchorCtr="0" anchor="ctr" bIns="75550" lIns="75550" spcFirstLastPara="1" rIns="75550" wrap="square" tIns="75550">
            <a:noAutofit/>
          </a:bodyPr>
          <a:lstStyle/>
          <a:p>
            <a:pPr indent="0" lvl="0" marL="0" rtl="0" algn="ctr">
              <a:spcBef>
                <a:spcPts val="0"/>
              </a:spcBef>
              <a:spcAft>
                <a:spcPts val="0"/>
              </a:spcAft>
              <a:buNone/>
            </a:pPr>
            <a:r>
              <a:rPr b="1" lang="en" sz="2400">
                <a:solidFill>
                  <a:schemeClr val="lt1"/>
                </a:solidFill>
                <a:latin typeface="Nunito"/>
                <a:ea typeface="Nunito"/>
                <a:cs typeface="Nunito"/>
                <a:sym typeface="Nunito"/>
              </a:rPr>
              <a:t>Anatomy: </a:t>
            </a:r>
            <a:r>
              <a:rPr b="1" lang="en" sz="2400">
                <a:solidFill>
                  <a:schemeClr val="lt1"/>
                </a:solidFill>
                <a:latin typeface="Calibri"/>
                <a:ea typeface="Calibri"/>
                <a:cs typeface="Calibri"/>
                <a:sym typeface="Calibri"/>
              </a:rPr>
              <a:t>Male Reproductive System</a:t>
            </a:r>
            <a:endParaRPr b="1" sz="2400">
              <a:solidFill>
                <a:srgbClr val="4C1130"/>
              </a:solidFill>
              <a:latin typeface="Hind"/>
              <a:ea typeface="Hind"/>
              <a:cs typeface="Hind"/>
              <a:sym typeface="Hin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graphicFrame>
        <p:nvGraphicFramePr>
          <p:cNvPr id="241" name="Google Shape;241;p41"/>
          <p:cNvGraphicFramePr/>
          <p:nvPr/>
        </p:nvGraphicFramePr>
        <p:xfrm>
          <a:off x="-35" y="8"/>
          <a:ext cx="3000000" cy="3000000"/>
        </p:xfrm>
        <a:graphic>
          <a:graphicData uri="http://schemas.openxmlformats.org/drawingml/2006/table">
            <a:tbl>
              <a:tblPr>
                <a:noFill/>
                <a:tableStyleId>{76447A91-6DB8-4E1A-95C5-20A2C349909A}</a:tableStyleId>
              </a:tblPr>
              <a:tblGrid>
                <a:gridCol w="756200"/>
                <a:gridCol w="944850"/>
                <a:gridCol w="1165175"/>
                <a:gridCol w="794100"/>
                <a:gridCol w="1177000"/>
                <a:gridCol w="2752225"/>
              </a:tblGrid>
              <a:tr h="274600">
                <a:tc gridSpan="6">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Prostate</a:t>
                      </a:r>
                      <a:endParaRPr b="1" sz="1000">
                        <a:solidFill>
                          <a:srgbClr val="DAA5A5"/>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F7E0E0"/>
                    </a:solidFill>
                  </a:tcPr>
                </a:tc>
                <a:tc hMerge="1"/>
                <a:tc hMerge="1"/>
                <a:tc hMerge="1"/>
                <a:tc hMerge="1"/>
                <a:tc hMerge="1"/>
              </a:tr>
              <a:tr h="254575">
                <a:tc rowSpan="2">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Relations </a:t>
                      </a:r>
                      <a:endParaRPr b="1" sz="900">
                        <a:solidFill>
                          <a:srgbClr val="DAA5A5"/>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Anterior</a:t>
                      </a:r>
                      <a:endParaRPr b="1" sz="900">
                        <a:solidFill>
                          <a:schemeClr val="lt1"/>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solidFill>
                      <a:srgbClr val="E4B4B4"/>
                    </a:solidFill>
                  </a:tcPr>
                </a:tc>
                <a:tc>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Superior </a:t>
                      </a:r>
                      <a:endParaRPr b="1" sz="900">
                        <a:solidFill>
                          <a:schemeClr val="lt1"/>
                        </a:solidFill>
                        <a:latin typeface="Nunito"/>
                        <a:ea typeface="Nunito"/>
                        <a:cs typeface="Nunito"/>
                        <a:sym typeface="Nunito"/>
                      </a:endParaRPr>
                    </a:p>
                  </a:txBody>
                  <a:tcPr marT="67925" marB="67925" marR="64250" marL="64250" anchor="ctr">
                    <a:solidFill>
                      <a:srgbClr val="E4B4B4"/>
                    </a:solidFill>
                  </a:tcPr>
                </a:tc>
                <a:tc>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Posterior</a:t>
                      </a:r>
                      <a:endParaRPr b="1" sz="900">
                        <a:solidFill>
                          <a:schemeClr val="lt1"/>
                        </a:solidFill>
                        <a:latin typeface="Nunito"/>
                        <a:ea typeface="Nunito"/>
                        <a:cs typeface="Nunito"/>
                        <a:sym typeface="Nunito"/>
                      </a:endParaRPr>
                    </a:p>
                  </a:txBody>
                  <a:tcPr marT="67925" marB="67925" marR="64250" marL="64250" anchor="ctr">
                    <a:solidFill>
                      <a:srgbClr val="E4B4B4"/>
                    </a:solidFill>
                  </a:tcPr>
                </a:tc>
                <a:tc>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Inferior</a:t>
                      </a:r>
                      <a:endParaRPr b="1" sz="900">
                        <a:solidFill>
                          <a:schemeClr val="lt1"/>
                        </a:solidFill>
                        <a:latin typeface="Nunito"/>
                        <a:ea typeface="Nunito"/>
                        <a:cs typeface="Nunito"/>
                        <a:sym typeface="Nunito"/>
                      </a:endParaRPr>
                    </a:p>
                  </a:txBody>
                  <a:tcPr marT="67925" marB="67925" marR="64250" marL="64250" anchor="ctr">
                    <a:solidFill>
                      <a:srgbClr val="E4B4B4"/>
                    </a:solidFill>
                  </a:tcPr>
                </a:tc>
                <a:tc>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Lateral </a:t>
                      </a:r>
                      <a:endParaRPr b="1" sz="900">
                        <a:solidFill>
                          <a:schemeClr val="lt1"/>
                        </a:solidFill>
                        <a:latin typeface="Nunito"/>
                        <a:ea typeface="Nunito"/>
                        <a:cs typeface="Nunito"/>
                        <a:sym typeface="Nunito"/>
                      </a:endParaRPr>
                    </a:p>
                  </a:txBody>
                  <a:tcPr marT="67925" marB="67925" marR="64250" marL="64250" anchor="ctr">
                    <a:solidFill>
                      <a:srgbClr val="E4B4B4"/>
                    </a:solidFill>
                  </a:tcPr>
                </a:tc>
              </a:tr>
              <a:tr h="254575">
                <a:tc vMerge="1"/>
                <a:tc>
                  <a:txBody>
                    <a:bodyPr/>
                    <a:lstStyle/>
                    <a:p>
                      <a:pPr indent="0" lvl="0" marL="0" rtl="0" algn="ctr">
                        <a:spcBef>
                          <a:spcPts val="0"/>
                        </a:spcBef>
                        <a:spcAft>
                          <a:spcPts val="0"/>
                        </a:spcAft>
                        <a:buNone/>
                      </a:pPr>
                      <a:r>
                        <a:rPr lang="en" sz="800">
                          <a:latin typeface="Nunito"/>
                          <a:ea typeface="Nunito"/>
                          <a:cs typeface="Nunito"/>
                          <a:sym typeface="Nunito"/>
                        </a:rPr>
                        <a:t>Symphysis pubis</a:t>
                      </a:r>
                      <a:endParaRPr sz="8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en" sz="800">
                          <a:latin typeface="Nunito"/>
                          <a:ea typeface="Nunito"/>
                          <a:cs typeface="Nunito"/>
                          <a:sym typeface="Nunito"/>
                        </a:rPr>
                        <a:t>Neck of the bladder</a:t>
                      </a:r>
                      <a:endParaRPr sz="800">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None/>
                      </a:pPr>
                      <a:r>
                        <a:rPr lang="en" sz="800">
                          <a:latin typeface="Nunito"/>
                          <a:ea typeface="Nunito"/>
                          <a:cs typeface="Nunito"/>
                          <a:sym typeface="Nunito"/>
                        </a:rPr>
                        <a:t>Rectum</a:t>
                      </a:r>
                      <a:endParaRPr sz="800">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None/>
                      </a:pPr>
                      <a:r>
                        <a:rPr lang="en" sz="800">
                          <a:latin typeface="Nunito"/>
                          <a:ea typeface="Nunito"/>
                          <a:cs typeface="Nunito"/>
                          <a:sym typeface="Nunito"/>
                        </a:rPr>
                        <a:t>Urogenital diaphragm</a:t>
                      </a:r>
                      <a:endParaRPr sz="800">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None/>
                      </a:pPr>
                      <a:r>
                        <a:rPr lang="en" sz="800">
                          <a:latin typeface="Nunito"/>
                          <a:ea typeface="Nunito"/>
                          <a:cs typeface="Nunito"/>
                          <a:sym typeface="Nunito"/>
                        </a:rPr>
                        <a:t>Medial margins of levator ani muscles (levator prostate)</a:t>
                      </a:r>
                      <a:endParaRPr sz="800">
                        <a:latin typeface="Nunito"/>
                        <a:ea typeface="Nunito"/>
                        <a:cs typeface="Nunito"/>
                        <a:sym typeface="Nunito"/>
                      </a:endParaRPr>
                    </a:p>
                  </a:txBody>
                  <a:tcPr marT="67925" marB="67925" marR="64250" marL="64250" anchor="ctr"/>
                </a:tc>
              </a:tr>
              <a:tr h="55637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Function</a:t>
                      </a:r>
                      <a:endParaRPr b="1" sz="900">
                        <a:solidFill>
                          <a:srgbClr val="DAA5A5"/>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5">
                  <a:txBody>
                    <a:bodyPr/>
                    <a:lstStyle/>
                    <a:p>
                      <a:pPr indent="-228600" lvl="0" marL="342900" rtl="0" algn="l">
                        <a:spcBef>
                          <a:spcPts val="0"/>
                        </a:spcBef>
                        <a:spcAft>
                          <a:spcPts val="0"/>
                        </a:spcAft>
                        <a:buSzPts val="800"/>
                        <a:buFont typeface="Nunito"/>
                        <a:buChar char="●"/>
                      </a:pPr>
                      <a:r>
                        <a:rPr lang="en" sz="800">
                          <a:latin typeface="Nunito"/>
                          <a:ea typeface="Nunito"/>
                          <a:cs typeface="Nunito"/>
                          <a:sym typeface="Nunito"/>
                        </a:rPr>
                        <a:t>It secretes enzymes which has the following functions:</a:t>
                      </a:r>
                      <a:endParaRPr sz="800">
                        <a:latin typeface="Nunito"/>
                        <a:ea typeface="Nunito"/>
                        <a:cs typeface="Nunito"/>
                        <a:sym typeface="Nunito"/>
                      </a:endParaRPr>
                    </a:p>
                    <a:p>
                      <a:pPr indent="0" lvl="0" marL="0" rtl="0" algn="l">
                        <a:spcBef>
                          <a:spcPts val="0"/>
                        </a:spcBef>
                        <a:spcAft>
                          <a:spcPts val="0"/>
                        </a:spcAft>
                        <a:buNone/>
                      </a:pPr>
                      <a:r>
                        <a:rPr lang="en" sz="800">
                          <a:latin typeface="Nunito"/>
                          <a:ea typeface="Nunito"/>
                          <a:cs typeface="Nunito"/>
                          <a:sym typeface="Nunito"/>
                        </a:rPr>
                        <a:t>             1. Aid in activating sperm motility.        2. Mucus degradation.      3. Neutralize the acidity of female reproductive tract (Alkaline </a:t>
                      </a:r>
                      <a:r>
                        <a:rPr lang="en" sz="800">
                          <a:latin typeface="Nunito"/>
                          <a:ea typeface="Nunito"/>
                          <a:cs typeface="Nunito"/>
                          <a:sym typeface="Nunito"/>
                        </a:rPr>
                        <a:t>fluid).                 </a:t>
                      </a:r>
                      <a:r>
                        <a:rPr lang="en" sz="100">
                          <a:latin typeface="Nunito"/>
                          <a:ea typeface="Nunito"/>
                          <a:cs typeface="Nunito"/>
                          <a:sym typeface="Nunito"/>
                        </a:rPr>
                        <a:t>.</a:t>
                      </a:r>
                      <a:r>
                        <a:rPr lang="en" sz="800">
                          <a:latin typeface="Nunito"/>
                          <a:ea typeface="Nunito"/>
                          <a:cs typeface="Nunito"/>
                          <a:sym typeface="Nunito"/>
                        </a:rPr>
                        <a:t>             </a:t>
                      </a:r>
                      <a:r>
                        <a:rPr lang="en" sz="800">
                          <a:solidFill>
                            <a:schemeClr val="dk1"/>
                          </a:solidFill>
                          <a:latin typeface="Nunito"/>
                          <a:ea typeface="Nunito"/>
                          <a:cs typeface="Nunito"/>
                          <a:sym typeface="Nunito"/>
                        </a:rPr>
                        <a:t>4. Antibiotic.</a:t>
                      </a:r>
                      <a:r>
                        <a:rPr lang="en" sz="800">
                          <a:latin typeface="Nunito"/>
                          <a:ea typeface="Nunito"/>
                          <a:cs typeface="Nunito"/>
                          <a:sym typeface="Nunito"/>
                        </a:rPr>
                        <a:t>                                </a:t>
                      </a:r>
                      <a:endParaRPr sz="800">
                        <a:latin typeface="Nunito"/>
                        <a:ea typeface="Nunito"/>
                        <a:cs typeface="Nunito"/>
                        <a:sym typeface="Nunito"/>
                      </a:endParaRPr>
                    </a:p>
                    <a:p>
                      <a:pPr indent="-228600" lvl="0" marL="342900" rtl="0" algn="l">
                        <a:spcBef>
                          <a:spcPts val="0"/>
                        </a:spcBef>
                        <a:spcAft>
                          <a:spcPts val="0"/>
                        </a:spcAft>
                        <a:buSzPts val="800"/>
                        <a:buFont typeface="Nunito"/>
                        <a:buChar char="●"/>
                      </a:pPr>
                      <a:r>
                        <a:rPr lang="en" sz="800">
                          <a:latin typeface="Nunito"/>
                          <a:ea typeface="Nunito"/>
                          <a:cs typeface="Nunito"/>
                          <a:sym typeface="Nunito"/>
                        </a:rPr>
                        <a:t>It secretes (20-30% of seminal fluid.)</a:t>
                      </a:r>
                      <a:endParaRPr sz="8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c hMerge="1"/>
                <a:tc hMerge="1"/>
                <a:tc hMerge="1"/>
                <a:tc hMerge="1"/>
              </a:tr>
              <a:tr h="63452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Capsule </a:t>
                      </a:r>
                      <a:endParaRPr b="1" sz="900">
                        <a:solidFill>
                          <a:srgbClr val="DAA5A5"/>
                        </a:solidFill>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solidFill>
                      <a:srgbClr val="EFEFEF"/>
                    </a:solidFill>
                  </a:tcPr>
                </a:tc>
                <a:tc gridSpan="5">
                  <a:txBody>
                    <a:bodyPr/>
                    <a:lstStyle/>
                    <a:p>
                      <a:pPr indent="-228600" lvl="0" marL="342900" rtl="0" algn="l">
                        <a:spcBef>
                          <a:spcPts val="0"/>
                        </a:spcBef>
                        <a:spcAft>
                          <a:spcPts val="0"/>
                        </a:spcAft>
                        <a:buSzPts val="800"/>
                        <a:buFont typeface="Calibri"/>
                        <a:buChar char="●"/>
                      </a:pPr>
                      <a:r>
                        <a:rPr b="1" lang="en" sz="800">
                          <a:latin typeface="Nunito"/>
                          <a:ea typeface="Nunito"/>
                          <a:cs typeface="Nunito"/>
                          <a:sym typeface="Nunito"/>
                        </a:rPr>
                        <a:t>Internally</a:t>
                      </a:r>
                      <a:r>
                        <a:rPr lang="en" sz="800">
                          <a:latin typeface="Nunito"/>
                          <a:ea typeface="Nunito"/>
                          <a:cs typeface="Nunito"/>
                          <a:sym typeface="Nunito"/>
                        </a:rPr>
                        <a:t>: it has a dense fibrous capsule (prostatic\true capsule) </a:t>
                      </a:r>
                      <a:endParaRPr sz="800">
                        <a:latin typeface="Nunito"/>
                        <a:ea typeface="Nunito"/>
                        <a:cs typeface="Nunito"/>
                        <a:sym typeface="Nunito"/>
                      </a:endParaRPr>
                    </a:p>
                    <a:p>
                      <a:pPr indent="-228600" lvl="0" marL="342900" rtl="0" algn="l">
                        <a:spcBef>
                          <a:spcPts val="0"/>
                        </a:spcBef>
                        <a:spcAft>
                          <a:spcPts val="0"/>
                        </a:spcAft>
                        <a:buSzPts val="800"/>
                        <a:buFont typeface="Calibri"/>
                        <a:buChar char="●"/>
                      </a:pPr>
                      <a:r>
                        <a:rPr b="1" lang="en" sz="800">
                          <a:latin typeface="Nunito"/>
                          <a:ea typeface="Nunito"/>
                          <a:cs typeface="Nunito"/>
                          <a:sym typeface="Nunito"/>
                        </a:rPr>
                        <a:t>Externally</a:t>
                      </a:r>
                      <a:r>
                        <a:rPr lang="en" sz="800">
                          <a:latin typeface="Nunito"/>
                          <a:ea typeface="Nunito"/>
                          <a:cs typeface="Nunito"/>
                          <a:sym typeface="Nunito"/>
                        </a:rPr>
                        <a:t>: surrounded from outside  by a fibrous prostatic sheath(false capsule)which is continuous with the puboprostatic part of the levator ani muscle, (levator prostate).</a:t>
                      </a:r>
                      <a:endParaRPr sz="800">
                        <a:latin typeface="Nunito"/>
                        <a:ea typeface="Nunito"/>
                        <a:cs typeface="Nunito"/>
                        <a:sym typeface="Nunito"/>
                      </a:endParaRPr>
                    </a:p>
                    <a:p>
                      <a:pPr indent="-228600" lvl="0" marL="342900" rtl="0" algn="l">
                        <a:spcBef>
                          <a:spcPts val="0"/>
                        </a:spcBef>
                        <a:spcAft>
                          <a:spcPts val="0"/>
                        </a:spcAft>
                        <a:buSzPts val="800"/>
                        <a:buFont typeface="Calibri"/>
                        <a:buChar char="●"/>
                      </a:pPr>
                      <a:r>
                        <a:rPr b="1" lang="en" sz="800">
                          <a:latin typeface="Nunito"/>
                          <a:ea typeface="Nunito"/>
                          <a:cs typeface="Nunito"/>
                          <a:sym typeface="Nunito"/>
                        </a:rPr>
                        <a:t>In between</a:t>
                      </a:r>
                      <a:r>
                        <a:rPr lang="en" sz="800">
                          <a:latin typeface="Nunito"/>
                          <a:ea typeface="Nunito"/>
                          <a:cs typeface="Nunito"/>
                          <a:sym typeface="Nunito"/>
                        </a:rPr>
                        <a:t> the prostatic capsule and the prostatic fibrous sheath lies the prostatic venous plexus.</a:t>
                      </a:r>
                      <a:endParaRPr sz="800">
                        <a:latin typeface="Nunito"/>
                        <a:ea typeface="Nunito"/>
                        <a:cs typeface="Nunito"/>
                        <a:sym typeface="Nunito"/>
                      </a:endParaRPr>
                    </a:p>
                  </a:txBody>
                  <a:tcPr marT="67925" marB="67925" marR="64250" marL="64250" anchor="ctr"/>
                </a:tc>
                <a:tc hMerge="1"/>
                <a:tc hMerge="1"/>
                <a:tc hMerge="1"/>
                <a:tc hMerge="1"/>
              </a:tr>
            </a:tbl>
          </a:graphicData>
        </a:graphic>
      </p:graphicFrame>
      <p:graphicFrame>
        <p:nvGraphicFramePr>
          <p:cNvPr id="242" name="Google Shape;242;p41"/>
          <p:cNvGraphicFramePr/>
          <p:nvPr/>
        </p:nvGraphicFramePr>
        <p:xfrm>
          <a:off x="-20" y="2082788"/>
          <a:ext cx="3000000" cy="3000000"/>
        </p:xfrm>
        <a:graphic>
          <a:graphicData uri="http://schemas.openxmlformats.org/drawingml/2006/table">
            <a:tbl>
              <a:tblPr>
                <a:noFill/>
                <a:tableStyleId>{76447A91-6DB8-4E1A-95C5-20A2C349909A}</a:tableStyleId>
              </a:tblPr>
              <a:tblGrid>
                <a:gridCol w="756200"/>
                <a:gridCol w="1931700"/>
                <a:gridCol w="641750"/>
                <a:gridCol w="1323075"/>
                <a:gridCol w="1671900"/>
                <a:gridCol w="1264925"/>
              </a:tblGrid>
              <a:tr h="373125">
                <a:tc rowSpan="7">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Lobes</a:t>
                      </a:r>
                      <a:endParaRPr b="1" sz="900">
                        <a:solidFill>
                          <a:srgbClr val="DAA5A5"/>
                        </a:solidFill>
                        <a:latin typeface="Nunito"/>
                        <a:ea typeface="Nunito"/>
                        <a:cs typeface="Nunito"/>
                        <a:sym typeface="Nunito"/>
                      </a:endParaRPr>
                    </a:p>
                  </a:txBody>
                  <a:tcPr marT="67925" marB="67925" marR="64250" marL="64250" anchor="ctr">
                    <a:solidFill>
                      <a:srgbClr val="EFEFEF"/>
                    </a:solidFill>
                  </a:tcPr>
                </a:tc>
                <a:tc gridSpan="5">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Anatomically</a:t>
                      </a:r>
                      <a:endParaRPr b="1" sz="900">
                        <a:solidFill>
                          <a:schemeClr val="lt1"/>
                        </a:solidFill>
                        <a:latin typeface="Nunito"/>
                        <a:ea typeface="Nunito"/>
                        <a:cs typeface="Nunito"/>
                        <a:sym typeface="Nunito"/>
                      </a:endParaRPr>
                    </a:p>
                    <a:p>
                      <a:pPr indent="0" lvl="0" marL="0" rtl="0" algn="ctr">
                        <a:spcBef>
                          <a:spcPts val="0"/>
                        </a:spcBef>
                        <a:spcAft>
                          <a:spcPts val="0"/>
                        </a:spcAft>
                        <a:buNone/>
                      </a:pPr>
                      <a:r>
                        <a:rPr b="1" lang="en" sz="900">
                          <a:solidFill>
                            <a:schemeClr val="lt1"/>
                          </a:solidFill>
                          <a:latin typeface="Nunito"/>
                          <a:ea typeface="Nunito"/>
                          <a:cs typeface="Nunito"/>
                          <a:sym typeface="Nunito"/>
                        </a:rPr>
                        <a:t>5 lobes according to their relation to the urethra</a:t>
                      </a:r>
                      <a:endParaRPr b="1" sz="900">
                        <a:solidFill>
                          <a:schemeClr val="lt1"/>
                        </a:solidFill>
                        <a:latin typeface="Nunito"/>
                        <a:ea typeface="Nunito"/>
                        <a:cs typeface="Nunito"/>
                        <a:sym typeface="Nunito"/>
                      </a:endParaRPr>
                    </a:p>
                  </a:txBody>
                  <a:tcPr marT="67925" marB="67925" marR="64250" marL="64250" anchor="ctr">
                    <a:solidFill>
                      <a:srgbClr val="E4B4B4"/>
                    </a:solidFill>
                  </a:tcPr>
                </a:tc>
                <a:tc hMerge="1"/>
                <a:tc hMerge="1"/>
                <a:tc hMerge="1"/>
                <a:tc hMerge="1"/>
              </a:tr>
              <a:tr h="249175">
                <a:tc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Anterior lobe (isthmus): </a:t>
                      </a:r>
                      <a:endParaRPr sz="900">
                        <a:solidFill>
                          <a:srgbClr val="434343"/>
                        </a:solidFill>
                        <a:latin typeface="Nunito"/>
                        <a:ea typeface="Nunito"/>
                        <a:cs typeface="Nunito"/>
                        <a:sym typeface="Nunito"/>
                      </a:endParaRPr>
                    </a:p>
                  </a:txBody>
                  <a:tcPr marT="67925" marB="67925" marR="64250" marL="64250" anchor="ctr">
                    <a:solidFill>
                      <a:srgbClr val="EFEFEF"/>
                    </a:solidFill>
                  </a:tcPr>
                </a:tc>
                <a:tc gridSpan="4">
                  <a:txBody>
                    <a:bodyPr/>
                    <a:lstStyle/>
                    <a:p>
                      <a:pPr indent="-228600" lvl="0" marL="34290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Lies anterior to the urethra.     - Fibromuscular.      -has no glandular tissue</a:t>
                      </a:r>
                      <a:endParaRPr b="1" sz="800">
                        <a:latin typeface="Nunito"/>
                        <a:ea typeface="Nunito"/>
                        <a:cs typeface="Nunito"/>
                        <a:sym typeface="Nunito"/>
                      </a:endParaRPr>
                    </a:p>
                  </a:txBody>
                  <a:tcPr marT="67925" marB="67925" marR="64250" marL="64250" anchor="ctr"/>
                </a:tc>
                <a:tc hMerge="1"/>
                <a:tc hMerge="1"/>
                <a:tc hMerge="1"/>
              </a:tr>
              <a:tr h="478525">
                <a:tc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Posterior lobe</a:t>
                      </a:r>
                      <a:endParaRPr b="1" sz="900">
                        <a:solidFill>
                          <a:srgbClr val="434343"/>
                        </a:solidFill>
                        <a:latin typeface="Nunito"/>
                        <a:ea typeface="Nunito"/>
                        <a:cs typeface="Nunito"/>
                        <a:sym typeface="Nunito"/>
                      </a:endParaRPr>
                    </a:p>
                    <a:p>
                      <a:pPr indent="0" lvl="0" marL="0" rtl="0" algn="ctr">
                        <a:spcBef>
                          <a:spcPts val="0"/>
                        </a:spcBef>
                        <a:spcAft>
                          <a:spcPts val="0"/>
                        </a:spcAft>
                        <a:buNone/>
                      </a:pPr>
                      <a:r>
                        <a:rPr b="1" lang="en" sz="900">
                          <a:solidFill>
                            <a:srgbClr val="434343"/>
                          </a:solidFill>
                          <a:latin typeface="Nunito"/>
                          <a:ea typeface="Nunito"/>
                          <a:cs typeface="Nunito"/>
                          <a:sym typeface="Nunito"/>
                        </a:rPr>
                        <a:t>(correspond to peripheral zone): </a:t>
                      </a:r>
                      <a:endParaRPr sz="900">
                        <a:solidFill>
                          <a:srgbClr val="434343"/>
                        </a:solidFill>
                        <a:latin typeface="Nunito"/>
                        <a:ea typeface="Nunito"/>
                        <a:cs typeface="Nunito"/>
                        <a:sym typeface="Nunito"/>
                      </a:endParaRPr>
                    </a:p>
                  </a:txBody>
                  <a:tcPr marT="67925" marB="67925" marR="64250" marL="64250" anchor="ctr">
                    <a:solidFill>
                      <a:srgbClr val="EFEFEF"/>
                    </a:solidFill>
                  </a:tcPr>
                </a:tc>
                <a:tc gridSpan="4">
                  <a:txBody>
                    <a:bodyPr/>
                    <a:lstStyle/>
                    <a:p>
                      <a:pPr indent="-228600" lvl="0" marL="34290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Posterior to the urethra and inferior to the ejaculatory ducts.</a:t>
                      </a:r>
                      <a:endParaRPr b="1" sz="800">
                        <a:latin typeface="Nunito"/>
                        <a:ea typeface="Nunito"/>
                        <a:cs typeface="Nunito"/>
                        <a:sym typeface="Nunito"/>
                      </a:endParaRPr>
                    </a:p>
                  </a:txBody>
                  <a:tcPr marT="67925" marB="67925" marR="64250" marL="64250" anchor="ctr"/>
                </a:tc>
                <a:tc hMerge="1"/>
                <a:tc hMerge="1"/>
                <a:tc hMerge="1"/>
              </a:tr>
              <a:tr h="249175">
                <a:tc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Two lateral lobes:</a:t>
                      </a:r>
                      <a:endParaRPr sz="900">
                        <a:solidFill>
                          <a:srgbClr val="434343"/>
                        </a:solidFill>
                        <a:latin typeface="Nunito"/>
                        <a:ea typeface="Nunito"/>
                        <a:cs typeface="Nunito"/>
                        <a:sym typeface="Nunito"/>
                      </a:endParaRPr>
                    </a:p>
                  </a:txBody>
                  <a:tcPr marT="67925" marB="67925" marR="64250" marL="64250" anchor="ctr">
                    <a:solidFill>
                      <a:srgbClr val="EFEFEF"/>
                    </a:solidFill>
                  </a:tcPr>
                </a:tc>
                <a:tc gridSpan="4">
                  <a:txBody>
                    <a:bodyPr/>
                    <a:lstStyle/>
                    <a:p>
                      <a:pPr indent="-228600" lvl="0" marL="34290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On each side of urethra.           -Rich in glandular tissue.</a:t>
                      </a:r>
                      <a:endParaRPr b="1" sz="800">
                        <a:latin typeface="Nunito"/>
                        <a:ea typeface="Nunito"/>
                        <a:cs typeface="Nunito"/>
                        <a:sym typeface="Nunito"/>
                      </a:endParaRPr>
                    </a:p>
                  </a:txBody>
                  <a:tcPr marT="67925" marB="67925" marR="64250" marL="64250" anchor="ctr"/>
                </a:tc>
                <a:tc hMerge="1"/>
                <a:tc hMerge="1"/>
                <a:tc hMerge="1"/>
              </a:tr>
              <a:tr h="744925">
                <a:tc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Middle (median):</a:t>
                      </a:r>
                      <a:endParaRPr sz="900">
                        <a:solidFill>
                          <a:srgbClr val="434343"/>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EFEFEF"/>
                    </a:solidFill>
                  </a:tcPr>
                </a:tc>
                <a:tc gridSpan="4">
                  <a:txBody>
                    <a:bodyPr/>
                    <a:lstStyle/>
                    <a:p>
                      <a:pPr indent="-228600" lvl="0" marL="34290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Represented by The Central zone </a:t>
                      </a:r>
                      <a:endParaRPr sz="800">
                        <a:solidFill>
                          <a:schemeClr val="dk1"/>
                        </a:solidFill>
                        <a:latin typeface="Nunito"/>
                        <a:ea typeface="Nunito"/>
                        <a:cs typeface="Nunito"/>
                        <a:sym typeface="Nunito"/>
                      </a:endParaRPr>
                    </a:p>
                    <a:p>
                      <a:pPr indent="-228600" lvl="0" marL="34290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Between the urethra and ejaculatory ducts &amp; closely related to neck of urinary bladder.  </a:t>
                      </a:r>
                      <a:endParaRPr sz="800">
                        <a:solidFill>
                          <a:schemeClr val="dk1"/>
                        </a:solidFill>
                        <a:latin typeface="Nunito"/>
                        <a:ea typeface="Nunito"/>
                        <a:cs typeface="Nunito"/>
                        <a:sym typeface="Nunito"/>
                      </a:endParaRPr>
                    </a:p>
                    <a:p>
                      <a:pPr indent="-228600" lvl="0" marL="34290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Usually it projects into lumen of the urinary bladder distorting the internal urethral sphincter, after the age of 40 years, (Benign Prostatic Hyperplasia). </a:t>
                      </a:r>
                      <a:endParaRPr sz="800">
                        <a:solidFill>
                          <a:schemeClr val="dk1"/>
                        </a:solidFill>
                        <a:latin typeface="Nunito"/>
                        <a:ea typeface="Nunito"/>
                        <a:cs typeface="Nunito"/>
                        <a:sym typeface="Nunito"/>
                      </a:endParaRPr>
                    </a:p>
                    <a:p>
                      <a:pPr indent="-228600" lvl="0" marL="34290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Rich in glandular tissue.</a:t>
                      </a:r>
                      <a:endParaRPr b="1" sz="800">
                        <a:solidFill>
                          <a:schemeClr val="dk1"/>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tcPr>
                </a:tc>
                <a:tc hMerge="1"/>
                <a:tc hMerge="1"/>
                <a:tc hMerge="1"/>
              </a:tr>
              <a:tr h="249175">
                <a:tc vMerge="1"/>
                <a:tc gridSpan="5">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Urologists &amp; Sonographer</a:t>
                      </a:r>
                      <a:r>
                        <a:rPr b="1" lang="en" sz="900">
                          <a:solidFill>
                            <a:schemeClr val="lt1"/>
                          </a:solidFill>
                          <a:latin typeface="Nunito"/>
                          <a:ea typeface="Nunito"/>
                          <a:cs typeface="Nunito"/>
                          <a:sym typeface="Nunito"/>
                        </a:rPr>
                        <a:t>s</a:t>
                      </a:r>
                      <a:endParaRPr b="1" sz="900">
                        <a:solidFill>
                          <a:schemeClr val="lt1"/>
                        </a:solidFill>
                        <a:highlight>
                          <a:srgbClr val="FFFF00"/>
                        </a:highlight>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hMerge="1"/>
                <a:tc hMerge="1"/>
                <a:tc hMerge="1"/>
                <a:tc hMerge="1"/>
              </a:tr>
              <a:tr h="373125">
                <a:tc vMerge="1"/>
                <a:tc gridSpan="5">
                  <a:txBody>
                    <a:bodyPr/>
                    <a:lstStyle/>
                    <a:p>
                      <a:pPr indent="-228600" lvl="0" marL="342900" rtl="0" algn="l">
                        <a:spcBef>
                          <a:spcPts val="0"/>
                        </a:spcBef>
                        <a:spcAft>
                          <a:spcPts val="0"/>
                        </a:spcAft>
                        <a:buSzPts val="800"/>
                        <a:buFont typeface="Nunito"/>
                        <a:buChar char="-"/>
                      </a:pPr>
                      <a:r>
                        <a:rPr lang="en" sz="800">
                          <a:latin typeface="Nunito"/>
                          <a:ea typeface="Nunito"/>
                          <a:cs typeface="Nunito"/>
                          <a:sym typeface="Nunito"/>
                        </a:rPr>
                        <a:t>divide the prostate into Peripheral and Central (Internal) zones instead of lobes </a:t>
                      </a:r>
                      <a:endParaRPr sz="800">
                        <a:latin typeface="Nunito"/>
                        <a:ea typeface="Nunito"/>
                        <a:cs typeface="Nunito"/>
                        <a:sym typeface="Nunito"/>
                      </a:endParaRPr>
                    </a:p>
                    <a:p>
                      <a:pPr indent="-228600" lvl="0" marL="342900" rtl="0" algn="l">
                        <a:spcBef>
                          <a:spcPts val="0"/>
                        </a:spcBef>
                        <a:spcAft>
                          <a:spcPts val="0"/>
                        </a:spcAft>
                        <a:buSzPts val="800"/>
                        <a:buFont typeface="Nunito"/>
                        <a:buChar char="-"/>
                      </a:pPr>
                      <a:r>
                        <a:rPr lang="en" sz="800">
                          <a:latin typeface="Nunito"/>
                          <a:ea typeface="Nunito"/>
                          <a:cs typeface="Nunito"/>
                          <a:sym typeface="Nunito"/>
                        </a:rPr>
                        <a:t>Within each lobe are four lobules, which are defined by the ducts and connective tissue</a:t>
                      </a:r>
                      <a:endParaRPr sz="800">
                        <a:highlight>
                          <a:srgbClr val="FFFF00"/>
                        </a:highlight>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r>
            </a:tbl>
          </a:graphicData>
        </a:graphic>
      </p:graphicFrame>
      <p:graphicFrame>
        <p:nvGraphicFramePr>
          <p:cNvPr id="243" name="Google Shape;243;p41"/>
          <p:cNvGraphicFramePr/>
          <p:nvPr/>
        </p:nvGraphicFramePr>
        <p:xfrm>
          <a:off x="-31" y="4909957"/>
          <a:ext cx="3000000" cy="3000000"/>
        </p:xfrm>
        <a:graphic>
          <a:graphicData uri="http://schemas.openxmlformats.org/drawingml/2006/table">
            <a:tbl>
              <a:tblPr>
                <a:noFill/>
                <a:tableStyleId>{76447A91-6DB8-4E1A-95C5-20A2C349909A}</a:tableStyleId>
              </a:tblPr>
              <a:tblGrid>
                <a:gridCol w="756200"/>
                <a:gridCol w="832575"/>
                <a:gridCol w="1867000"/>
                <a:gridCol w="1196950"/>
                <a:gridCol w="1671900"/>
                <a:gridCol w="1264925"/>
              </a:tblGrid>
              <a:tr h="168125">
                <a:tc rowSpan="2">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Clinical</a:t>
                      </a:r>
                      <a:endParaRPr b="1" sz="900">
                        <a:solidFill>
                          <a:srgbClr val="DAA5A5"/>
                        </a:solidFill>
                        <a:latin typeface="Nunito"/>
                        <a:ea typeface="Nunito"/>
                        <a:cs typeface="Nunito"/>
                        <a:sym typeface="Nunito"/>
                      </a:endParaRPr>
                    </a:p>
                  </a:txBody>
                  <a:tcPr marT="67925" marB="67925" marR="64250" marL="64250" anchor="ctr">
                    <a:solidFill>
                      <a:srgbClr val="EFEFEF"/>
                    </a:solidFill>
                  </a:tcPr>
                </a:tc>
                <a:tc gridSpan="3">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Benign: Hypertrophy of the prostate</a:t>
                      </a:r>
                      <a:endParaRPr b="1" sz="900">
                        <a:solidFill>
                          <a:schemeClr val="lt1"/>
                        </a:solidFill>
                        <a:latin typeface="Nunito"/>
                        <a:ea typeface="Nunito"/>
                        <a:cs typeface="Nunito"/>
                        <a:sym typeface="Nunito"/>
                      </a:endParaRPr>
                    </a:p>
                  </a:txBody>
                  <a:tcPr marT="67925" marB="67925" marR="64250" marL="64250" anchor="ctr">
                    <a:solidFill>
                      <a:srgbClr val="E4B4B4"/>
                    </a:solidFill>
                  </a:tcPr>
                </a:tc>
                <a:tc hMerge="1"/>
                <a:tc hMerge="1"/>
                <a:tc gridSpan="2">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Malignant: Prostatic carcinoma</a:t>
                      </a:r>
                      <a:endParaRPr b="1" sz="900">
                        <a:solidFill>
                          <a:schemeClr val="lt1"/>
                        </a:solidFill>
                        <a:latin typeface="Nunito"/>
                        <a:ea typeface="Nunito"/>
                        <a:cs typeface="Nunito"/>
                        <a:sym typeface="Nunito"/>
                      </a:endParaRPr>
                    </a:p>
                  </a:txBody>
                  <a:tcPr marT="67925" marB="67925" marR="64250" marL="64250" anchor="ctr">
                    <a:solidFill>
                      <a:srgbClr val="E4B4B4"/>
                    </a:solidFill>
                  </a:tcPr>
                </a:tc>
                <a:tc hMerge="1"/>
              </a:tr>
              <a:tr h="626225">
                <a:tc vMerge="1"/>
                <a:tc gridSpan="3">
                  <a:txBody>
                    <a:bodyPr/>
                    <a:lstStyle/>
                    <a:p>
                      <a:pPr indent="-228600" lvl="0" marL="342900" rtl="0" algn="l">
                        <a:spcBef>
                          <a:spcPts val="0"/>
                        </a:spcBef>
                        <a:spcAft>
                          <a:spcPts val="0"/>
                        </a:spcAft>
                        <a:buSzPts val="800"/>
                        <a:buFont typeface="Nunito"/>
                        <a:buChar char="-"/>
                      </a:pPr>
                      <a:r>
                        <a:rPr lang="en" sz="800">
                          <a:latin typeface="Nunito"/>
                          <a:ea typeface="Nunito"/>
                          <a:cs typeface="Nunito"/>
                          <a:sym typeface="Nunito"/>
                        </a:rPr>
                        <a:t>Common after middle age.</a:t>
                      </a:r>
                      <a:endParaRPr sz="800">
                        <a:latin typeface="Nunito"/>
                        <a:ea typeface="Nunito"/>
                        <a:cs typeface="Nunito"/>
                        <a:sym typeface="Nunito"/>
                      </a:endParaRPr>
                    </a:p>
                    <a:p>
                      <a:pPr indent="-228600" lvl="0" marL="342900" rtl="0" algn="l">
                        <a:spcBef>
                          <a:spcPts val="0"/>
                        </a:spcBef>
                        <a:spcAft>
                          <a:spcPts val="0"/>
                        </a:spcAft>
                        <a:buSzPts val="800"/>
                        <a:buFont typeface="Nunito"/>
                        <a:buChar char="-"/>
                      </a:pPr>
                      <a:r>
                        <a:rPr lang="en" sz="800">
                          <a:latin typeface="Nunito"/>
                          <a:ea typeface="Nunito"/>
                          <a:cs typeface="Nunito"/>
                          <a:sym typeface="Nunito"/>
                        </a:rPr>
                        <a:t>An enlarged prostate projects into the urinary bladder and distorts the prostatic urethra.</a:t>
                      </a:r>
                      <a:endParaRPr sz="800">
                        <a:latin typeface="Nunito"/>
                        <a:ea typeface="Nunito"/>
                        <a:cs typeface="Nunito"/>
                        <a:sym typeface="Nunito"/>
                      </a:endParaRPr>
                    </a:p>
                    <a:p>
                      <a:pPr indent="-228600" lvl="0" marL="342900" rtl="0" algn="l">
                        <a:spcBef>
                          <a:spcPts val="0"/>
                        </a:spcBef>
                        <a:spcAft>
                          <a:spcPts val="0"/>
                        </a:spcAft>
                        <a:buSzPts val="800"/>
                        <a:buFont typeface="Nunito"/>
                        <a:buChar char="-"/>
                      </a:pPr>
                      <a:r>
                        <a:rPr lang="en" sz="800">
                          <a:latin typeface="Nunito"/>
                          <a:ea typeface="Nunito"/>
                          <a:cs typeface="Nunito"/>
                          <a:sym typeface="Nunito"/>
                        </a:rPr>
                        <a:t>The middle lobe often enlarges and obstructs the internal urethral orifice, this leads to Nocturia, Dysuria, Frequency and Urgency.</a:t>
                      </a:r>
                      <a:endParaRPr b="1" sz="800">
                        <a:latin typeface="Nunito"/>
                        <a:ea typeface="Nunito"/>
                        <a:cs typeface="Nunito"/>
                        <a:sym typeface="Nunito"/>
                      </a:endParaRPr>
                    </a:p>
                  </a:txBody>
                  <a:tcPr marT="67925" marB="67925" marR="64250" marL="64250" anchor="ctr"/>
                </a:tc>
                <a:tc hMerge="1"/>
                <a:tc hMerge="1"/>
                <a:tc gridSpan="2">
                  <a:txBody>
                    <a:bodyPr/>
                    <a:lstStyle/>
                    <a:p>
                      <a:pPr indent="-228600" lvl="0" marL="342900" rtl="0" algn="l">
                        <a:spcBef>
                          <a:spcPts val="0"/>
                        </a:spcBef>
                        <a:spcAft>
                          <a:spcPts val="0"/>
                        </a:spcAft>
                        <a:buSzPts val="800"/>
                        <a:buFont typeface="Nunito"/>
                        <a:buChar char="-"/>
                      </a:pPr>
                      <a:r>
                        <a:rPr lang="en" sz="800">
                          <a:latin typeface="Nunito"/>
                          <a:ea typeface="Nunito"/>
                          <a:cs typeface="Nunito"/>
                          <a:sym typeface="Nunito"/>
                        </a:rPr>
                        <a:t>Common after the age of 55.</a:t>
                      </a:r>
                      <a:endParaRPr sz="800">
                        <a:latin typeface="Nunito"/>
                        <a:ea typeface="Nunito"/>
                        <a:cs typeface="Nunito"/>
                        <a:sym typeface="Nunito"/>
                      </a:endParaRPr>
                    </a:p>
                    <a:p>
                      <a:pPr indent="-228600" lvl="0" marL="342900" rtl="0" algn="l">
                        <a:spcBef>
                          <a:spcPts val="0"/>
                        </a:spcBef>
                        <a:spcAft>
                          <a:spcPts val="0"/>
                        </a:spcAft>
                        <a:buSzPts val="800"/>
                        <a:buFont typeface="Nunito"/>
                        <a:buChar char="-"/>
                      </a:pPr>
                      <a:r>
                        <a:rPr lang="en" sz="800">
                          <a:latin typeface="Nunito"/>
                          <a:ea typeface="Nunito"/>
                          <a:cs typeface="Nunito"/>
                          <a:sym typeface="Nunito"/>
                        </a:rPr>
                        <a:t>prostate is felt hard &amp; irregular in per- rectal examination, malignant cells metastasize first to internal iliac &amp; sacral lymph nodes (lymphatic spread). </a:t>
                      </a:r>
                      <a:endParaRPr sz="800">
                        <a:latin typeface="Nunito"/>
                        <a:ea typeface="Nunito"/>
                        <a:cs typeface="Nunito"/>
                        <a:sym typeface="Nunito"/>
                      </a:endParaRPr>
                    </a:p>
                    <a:p>
                      <a:pPr indent="-228600" lvl="0" marL="342900" rtl="0" algn="l">
                        <a:spcBef>
                          <a:spcPts val="0"/>
                        </a:spcBef>
                        <a:spcAft>
                          <a:spcPts val="0"/>
                        </a:spcAft>
                        <a:buSzPts val="800"/>
                        <a:buFont typeface="Nunito"/>
                        <a:buChar char="-"/>
                      </a:pPr>
                      <a:r>
                        <a:rPr lang="en" sz="800">
                          <a:latin typeface="Nunito"/>
                          <a:ea typeface="Nunito"/>
                          <a:cs typeface="Nunito"/>
                          <a:sym typeface="Nunito"/>
                        </a:rPr>
                        <a:t>Later to distant nodes , bone &amp; brain through internal vertebral venous plexuses. (venous spread)</a:t>
                      </a:r>
                      <a:endParaRPr b="1" sz="800">
                        <a:latin typeface="Nunito"/>
                        <a:ea typeface="Nunito"/>
                        <a:cs typeface="Nunito"/>
                        <a:sym typeface="Nunito"/>
                      </a:endParaRPr>
                    </a:p>
                  </a:txBody>
                  <a:tcPr marT="67925" marB="67925" marR="64250" marL="64250" anchor="ctr"/>
                </a:tc>
                <a:tc hMerge="1"/>
              </a:tr>
              <a:tr h="251425">
                <a:tc rowSpan="2">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Prostatic Urethra</a:t>
                      </a:r>
                      <a:endParaRPr b="1" sz="900">
                        <a:solidFill>
                          <a:srgbClr val="DAA5A5"/>
                        </a:solidFill>
                        <a:latin typeface="Nunito"/>
                        <a:ea typeface="Nunito"/>
                        <a:cs typeface="Nunito"/>
                        <a:sym typeface="Nunito"/>
                      </a:endParaRPr>
                    </a:p>
                    <a:p>
                      <a:pPr indent="0" lvl="0" marL="0" rtl="0" algn="ctr">
                        <a:spcBef>
                          <a:spcPts val="0"/>
                        </a:spcBef>
                        <a:spcAft>
                          <a:spcPts val="0"/>
                        </a:spcAft>
                        <a:buNone/>
                      </a:pPr>
                      <a:r>
                        <a:rPr b="1" lang="en" sz="500">
                          <a:solidFill>
                            <a:srgbClr val="DAA5A5"/>
                          </a:solidFill>
                          <a:latin typeface="Nunito"/>
                          <a:ea typeface="Nunito"/>
                          <a:cs typeface="Nunito"/>
                          <a:sym typeface="Nunito"/>
                        </a:rPr>
                        <a:t>The following structures are seen on the posterior wall of the prostatic urethra:</a:t>
                      </a:r>
                      <a:endParaRPr b="1" sz="500">
                        <a:solidFill>
                          <a:srgbClr val="DAA5A5"/>
                        </a:solidFill>
                        <a:latin typeface="Nunito"/>
                        <a:ea typeface="Nunito"/>
                        <a:cs typeface="Nunito"/>
                        <a:sym typeface="Nunito"/>
                      </a:endParaRPr>
                    </a:p>
                    <a:p>
                      <a:pPr indent="0" lvl="0" marL="0" rtl="0" algn="ctr">
                        <a:spcBef>
                          <a:spcPts val="0"/>
                        </a:spcBef>
                        <a:spcAft>
                          <a:spcPts val="0"/>
                        </a:spcAft>
                        <a:buNone/>
                      </a:pPr>
                      <a:r>
                        <a:t/>
                      </a:r>
                      <a:endParaRPr b="1" sz="1000">
                        <a:solidFill>
                          <a:srgbClr val="DAA5A5"/>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Urethral crest</a:t>
                      </a:r>
                      <a:endParaRPr b="1" sz="900">
                        <a:solidFill>
                          <a:schemeClr val="lt1"/>
                        </a:solidFill>
                        <a:latin typeface="Nunito"/>
                        <a:ea typeface="Nunito"/>
                        <a:cs typeface="Nunito"/>
                        <a:sym typeface="Nunito"/>
                      </a:endParaRPr>
                    </a:p>
                  </a:txBody>
                  <a:tcPr marT="67925" marB="67925" marR="64250" marL="64250" anchor="ctr">
                    <a:lnR cap="flat" cmpd="sng" w="9525">
                      <a:solidFill>
                        <a:srgbClr val="9E9E9E"/>
                      </a:solidFill>
                      <a:prstDash val="solid"/>
                      <a:round/>
                      <a:headEnd len="sm" w="sm" type="none"/>
                      <a:tailEnd len="sm" w="sm" type="none"/>
                    </a:lnR>
                    <a:solidFill>
                      <a:srgbClr val="E4B4B4"/>
                    </a:solidFill>
                  </a:tcPr>
                </a:tc>
                <a:tc>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Prostatic sinus</a:t>
                      </a:r>
                      <a:endParaRPr b="1" sz="900">
                        <a:solidFill>
                          <a:schemeClr val="lt1"/>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Seminal colliculus:</a:t>
                      </a:r>
                      <a:endParaRPr b="1" sz="900">
                        <a:solidFill>
                          <a:schemeClr val="lt1"/>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solidFill>
                      <a:srgbClr val="E4B4B4"/>
                    </a:solidFill>
                  </a:tcPr>
                </a:tc>
                <a:tc gridSpan="2">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Prostatic utricle</a:t>
                      </a:r>
                      <a:endParaRPr b="1" sz="900">
                        <a:solidFill>
                          <a:schemeClr val="lt1"/>
                        </a:solidFill>
                        <a:latin typeface="Nunito"/>
                        <a:ea typeface="Nunito"/>
                        <a:cs typeface="Nunito"/>
                        <a:sym typeface="Nunito"/>
                      </a:endParaRPr>
                    </a:p>
                  </a:txBody>
                  <a:tcPr marT="67925" marB="67925" marR="64250" marL="64250" anchor="ctr">
                    <a:solidFill>
                      <a:srgbClr val="E4B4B4"/>
                    </a:solidFill>
                  </a:tcPr>
                </a:tc>
                <a:tc hMerge="1"/>
              </a:tr>
              <a:tr h="386475">
                <a:tc vMerge="1"/>
                <a:tc>
                  <a:txBody>
                    <a:bodyPr/>
                    <a:lstStyle/>
                    <a:p>
                      <a:pPr indent="0" lvl="0" marL="0" rtl="0" algn="ctr">
                        <a:spcBef>
                          <a:spcPts val="0"/>
                        </a:spcBef>
                        <a:spcAft>
                          <a:spcPts val="0"/>
                        </a:spcAft>
                        <a:buNone/>
                      </a:pPr>
                      <a:r>
                        <a:rPr lang="en" sz="800">
                          <a:latin typeface="Nunito"/>
                          <a:ea typeface="Nunito"/>
                          <a:cs typeface="Nunito"/>
                          <a:sym typeface="Nunito"/>
                        </a:rPr>
                        <a:t>E</a:t>
                      </a:r>
                      <a:r>
                        <a:rPr lang="en" sz="800">
                          <a:latin typeface="Nunito"/>
                          <a:ea typeface="Nunito"/>
                          <a:cs typeface="Nunito"/>
                          <a:sym typeface="Nunito"/>
                        </a:rPr>
                        <a:t>levated ridge</a:t>
                      </a:r>
                      <a:endParaRPr b="1" sz="800">
                        <a:latin typeface="Nunito"/>
                        <a:ea typeface="Nunito"/>
                        <a:cs typeface="Nunito"/>
                        <a:sym typeface="Nunito"/>
                      </a:endParaRPr>
                    </a:p>
                  </a:txBody>
                  <a:tcPr marT="67925" marB="67925" marR="64250" marL="64250" anchor="ctr"/>
                </a:tc>
                <a:tc>
                  <a:txBody>
                    <a:bodyPr/>
                    <a:lstStyle/>
                    <a:p>
                      <a:pPr indent="0" lvl="0" marL="0" rtl="0" algn="l">
                        <a:spcBef>
                          <a:spcPts val="0"/>
                        </a:spcBef>
                        <a:spcAft>
                          <a:spcPts val="0"/>
                        </a:spcAft>
                        <a:buNone/>
                      </a:pPr>
                      <a:r>
                        <a:rPr lang="en" sz="800">
                          <a:latin typeface="Nunito"/>
                          <a:ea typeface="Nunito"/>
                          <a:cs typeface="Nunito"/>
                          <a:sym typeface="Nunito"/>
                        </a:rPr>
                        <a:t>- A groove on each side of the crest.</a:t>
                      </a:r>
                      <a:endParaRPr sz="800">
                        <a:latin typeface="Nunito"/>
                        <a:ea typeface="Nunito"/>
                        <a:cs typeface="Nunito"/>
                        <a:sym typeface="Nunito"/>
                      </a:endParaRPr>
                    </a:p>
                    <a:p>
                      <a:pPr indent="0" lvl="0" marL="0" rtl="0" algn="l">
                        <a:spcBef>
                          <a:spcPts val="0"/>
                        </a:spcBef>
                        <a:spcAft>
                          <a:spcPts val="0"/>
                        </a:spcAft>
                        <a:buNone/>
                      </a:pPr>
                      <a:r>
                        <a:rPr lang="en" sz="800">
                          <a:latin typeface="Nunito"/>
                          <a:ea typeface="Nunito"/>
                          <a:cs typeface="Nunito"/>
                          <a:sym typeface="Nunito"/>
                        </a:rPr>
                        <a:t>- The prostatic gland opens into the prostatic sinus.</a:t>
                      </a:r>
                      <a:endParaRPr sz="800">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 sz="800">
                          <a:latin typeface="Nunito"/>
                          <a:ea typeface="Nunito"/>
                          <a:cs typeface="Nunito"/>
                          <a:sym typeface="Nunito"/>
                        </a:rPr>
                        <a:t>- A rounded eminence that opens into the prostatic utricle.</a:t>
                      </a:r>
                      <a:endParaRPr b="1" sz="800">
                        <a:latin typeface="Nunito"/>
                        <a:ea typeface="Nunito"/>
                        <a:cs typeface="Nunito"/>
                        <a:sym typeface="Nunito"/>
                      </a:endParaRPr>
                    </a:p>
                  </a:txBody>
                  <a:tcPr marT="67925" marB="67925" marR="64250" marL="64250" anchor="ctr"/>
                </a:tc>
                <a:tc gridSpan="2">
                  <a:txBody>
                    <a:bodyPr/>
                    <a:lstStyle/>
                    <a:p>
                      <a:pPr indent="0" lvl="0" marL="0" rtl="0" algn="l">
                        <a:spcBef>
                          <a:spcPts val="0"/>
                        </a:spcBef>
                        <a:spcAft>
                          <a:spcPts val="0"/>
                        </a:spcAft>
                        <a:buNone/>
                      </a:pPr>
                      <a:r>
                        <a:rPr lang="en" sz="800">
                          <a:latin typeface="Nunito"/>
                          <a:ea typeface="Nunito"/>
                          <a:cs typeface="Nunito"/>
                          <a:sym typeface="Nunito"/>
                        </a:rPr>
                        <a:t>- A depression on the summit of the urethral crest. </a:t>
                      </a:r>
                      <a:endParaRPr sz="800">
                        <a:latin typeface="Nunito"/>
                        <a:ea typeface="Nunito"/>
                        <a:cs typeface="Nunito"/>
                        <a:sym typeface="Nunito"/>
                      </a:endParaRPr>
                    </a:p>
                    <a:p>
                      <a:pPr indent="0" lvl="0" marL="0" rtl="0" algn="l">
                        <a:spcBef>
                          <a:spcPts val="0"/>
                        </a:spcBef>
                        <a:spcAft>
                          <a:spcPts val="0"/>
                        </a:spcAft>
                        <a:buNone/>
                      </a:pPr>
                      <a:r>
                        <a:rPr lang="en" sz="800">
                          <a:latin typeface="Nunito"/>
                          <a:ea typeface="Nunito"/>
                          <a:cs typeface="Nunito"/>
                          <a:sym typeface="Nunito"/>
                        </a:rPr>
                        <a:t>- The ejaculatory ducts open on the sides of the utricle</a:t>
                      </a:r>
                      <a:endParaRPr b="1" sz="800">
                        <a:latin typeface="Nunito"/>
                        <a:ea typeface="Nunito"/>
                        <a:cs typeface="Nunito"/>
                        <a:sym typeface="Nunito"/>
                      </a:endParaRPr>
                    </a:p>
                  </a:txBody>
                  <a:tcPr marT="67925" marB="67925" marR="64250" marL="64250" anchor="ctr"/>
                </a:tc>
                <a:tc hMerge="1"/>
              </a:tr>
              <a:tr h="168125">
                <a:tc>
                  <a:txBody>
                    <a:bodyPr/>
                    <a:lstStyle/>
                    <a:p>
                      <a:pPr indent="0" lvl="0" marL="0" rtl="0" algn="ctr">
                        <a:spcBef>
                          <a:spcPts val="0"/>
                        </a:spcBef>
                        <a:spcAft>
                          <a:spcPts val="0"/>
                        </a:spcAft>
                        <a:buNone/>
                      </a:pPr>
                      <a:r>
                        <a:rPr b="1" lang="en" sz="900">
                          <a:solidFill>
                            <a:srgbClr val="CC0000"/>
                          </a:solidFill>
                          <a:latin typeface="Nunito"/>
                          <a:ea typeface="Nunito"/>
                          <a:cs typeface="Nunito"/>
                          <a:sym typeface="Nunito"/>
                        </a:rPr>
                        <a:t>Arterial</a:t>
                      </a:r>
                      <a:endParaRPr b="1" sz="900">
                        <a:solidFill>
                          <a:srgbClr val="CC0000"/>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5">
                  <a:txBody>
                    <a:bodyPr/>
                    <a:lstStyle/>
                    <a:p>
                      <a:pPr indent="-228600" lvl="0" marL="342900" rtl="0" algn="l">
                        <a:spcBef>
                          <a:spcPts val="0"/>
                        </a:spcBef>
                        <a:spcAft>
                          <a:spcPts val="0"/>
                        </a:spcAft>
                        <a:buSzPts val="800"/>
                        <a:buFont typeface="Nunito"/>
                        <a:buChar char="●"/>
                      </a:pPr>
                      <a:r>
                        <a:rPr lang="en" sz="800">
                          <a:latin typeface="Nunito"/>
                          <a:ea typeface="Nunito"/>
                          <a:cs typeface="Nunito"/>
                          <a:sym typeface="Nunito"/>
                        </a:rPr>
                        <a:t>Inferior vesical artery (Internal Iliac Artery)</a:t>
                      </a:r>
                      <a:endParaRPr b="1" sz="8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c hMerge="1"/>
                <a:tc hMerge="1"/>
                <a:tc hMerge="1"/>
                <a:tc hMerge="1"/>
              </a:tr>
              <a:tr h="471550">
                <a:tc>
                  <a:txBody>
                    <a:bodyPr/>
                    <a:lstStyle/>
                    <a:p>
                      <a:pPr indent="0" lvl="0" marL="0" rtl="0" algn="ctr">
                        <a:spcBef>
                          <a:spcPts val="0"/>
                        </a:spcBef>
                        <a:spcAft>
                          <a:spcPts val="0"/>
                        </a:spcAft>
                        <a:buNone/>
                      </a:pPr>
                      <a:r>
                        <a:rPr b="1" lang="en" sz="900">
                          <a:solidFill>
                            <a:srgbClr val="1155CC"/>
                          </a:solidFill>
                          <a:latin typeface="Nunito"/>
                          <a:ea typeface="Nunito"/>
                          <a:cs typeface="Nunito"/>
                          <a:sym typeface="Nunito"/>
                        </a:rPr>
                        <a:t>Venous</a:t>
                      </a:r>
                      <a:endParaRPr b="1" sz="900">
                        <a:solidFill>
                          <a:srgbClr val="1155CC"/>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5">
                  <a:txBody>
                    <a:bodyPr/>
                    <a:lstStyle/>
                    <a:p>
                      <a:pPr indent="0" lvl="0" marL="0" rtl="0" algn="l">
                        <a:spcBef>
                          <a:spcPts val="0"/>
                        </a:spcBef>
                        <a:spcAft>
                          <a:spcPts val="0"/>
                        </a:spcAft>
                        <a:buNone/>
                      </a:pPr>
                      <a:r>
                        <a:rPr lang="en" sz="800">
                          <a:solidFill>
                            <a:srgbClr val="1155CC"/>
                          </a:solidFill>
                          <a:latin typeface="Nunito"/>
                          <a:ea typeface="Nunito"/>
                          <a:cs typeface="Nunito"/>
                          <a:sym typeface="Nunito"/>
                        </a:rPr>
                        <a:t>Prostatic venous plexus.</a:t>
                      </a:r>
                      <a:endParaRPr sz="800">
                        <a:solidFill>
                          <a:srgbClr val="1155CC"/>
                        </a:solidFill>
                        <a:latin typeface="Nunito"/>
                        <a:ea typeface="Nunito"/>
                        <a:cs typeface="Nunito"/>
                        <a:sym typeface="Nunito"/>
                      </a:endParaRPr>
                    </a:p>
                    <a:p>
                      <a:pPr indent="-228600" lvl="0" marL="342900" rtl="0" algn="l">
                        <a:spcBef>
                          <a:spcPts val="0"/>
                        </a:spcBef>
                        <a:spcAft>
                          <a:spcPts val="0"/>
                        </a:spcAft>
                        <a:buSzPts val="800"/>
                        <a:buFont typeface="Nunito"/>
                        <a:buChar char="●"/>
                      </a:pPr>
                      <a:r>
                        <a:rPr lang="en" sz="800">
                          <a:latin typeface="Nunito"/>
                          <a:ea typeface="Nunito"/>
                          <a:cs typeface="Nunito"/>
                          <a:sym typeface="Nunito"/>
                        </a:rPr>
                        <a:t>Lies between</a:t>
                      </a:r>
                      <a:r>
                        <a:rPr lang="en" sz="800">
                          <a:solidFill>
                            <a:srgbClr val="8E7CC3"/>
                          </a:solidFill>
                          <a:latin typeface="Nunito"/>
                          <a:ea typeface="Nunito"/>
                          <a:cs typeface="Nunito"/>
                          <a:sym typeface="Nunito"/>
                        </a:rPr>
                        <a:t> </a:t>
                      </a:r>
                      <a:r>
                        <a:rPr lang="en" sz="800">
                          <a:solidFill>
                            <a:srgbClr val="CC4125"/>
                          </a:solidFill>
                          <a:latin typeface="Nunito"/>
                          <a:ea typeface="Nunito"/>
                          <a:cs typeface="Nunito"/>
                          <a:sym typeface="Nunito"/>
                        </a:rPr>
                        <a:t>prostatic fibrous capsule</a:t>
                      </a:r>
                      <a:r>
                        <a:rPr lang="en" sz="800">
                          <a:latin typeface="Nunito"/>
                          <a:ea typeface="Nunito"/>
                          <a:cs typeface="Nunito"/>
                          <a:sym typeface="Nunito"/>
                        </a:rPr>
                        <a:t> and </a:t>
                      </a:r>
                      <a:r>
                        <a:rPr lang="en" sz="800">
                          <a:solidFill>
                            <a:srgbClr val="CC4125"/>
                          </a:solidFill>
                          <a:latin typeface="Nunito"/>
                          <a:ea typeface="Nunito"/>
                          <a:cs typeface="Nunito"/>
                          <a:sym typeface="Nunito"/>
                        </a:rPr>
                        <a:t>prostatic sheath</a:t>
                      </a:r>
                      <a:r>
                        <a:rPr lang="en" sz="800">
                          <a:latin typeface="Nunito"/>
                          <a:ea typeface="Nunito"/>
                          <a:cs typeface="Nunito"/>
                          <a:sym typeface="Nunito"/>
                        </a:rPr>
                        <a:t>.</a:t>
                      </a:r>
                      <a:endParaRPr sz="800">
                        <a:latin typeface="Nunito"/>
                        <a:ea typeface="Nunito"/>
                        <a:cs typeface="Nunito"/>
                        <a:sym typeface="Nunito"/>
                      </a:endParaRPr>
                    </a:p>
                    <a:p>
                      <a:pPr indent="-228600" lvl="0" marL="342900" rtl="0" algn="l">
                        <a:spcBef>
                          <a:spcPts val="0"/>
                        </a:spcBef>
                        <a:spcAft>
                          <a:spcPts val="0"/>
                        </a:spcAft>
                        <a:buSzPts val="800"/>
                        <a:buFont typeface="Nunito"/>
                        <a:buChar char="●"/>
                      </a:pPr>
                      <a:r>
                        <a:rPr lang="en" sz="800">
                          <a:solidFill>
                            <a:srgbClr val="CC4125"/>
                          </a:solidFill>
                          <a:latin typeface="Nunito"/>
                          <a:ea typeface="Nunito"/>
                          <a:cs typeface="Nunito"/>
                          <a:sym typeface="Nunito"/>
                        </a:rPr>
                        <a:t>Drains </a:t>
                      </a:r>
                      <a:r>
                        <a:rPr lang="en" sz="800">
                          <a:latin typeface="Nunito"/>
                          <a:ea typeface="Nunito"/>
                          <a:cs typeface="Nunito"/>
                          <a:sym typeface="Nunito"/>
                        </a:rPr>
                        <a:t>into the internal iliac veins.</a:t>
                      </a:r>
                      <a:endParaRPr sz="800">
                        <a:latin typeface="Nunito"/>
                        <a:ea typeface="Nunito"/>
                        <a:cs typeface="Nunito"/>
                        <a:sym typeface="Nunito"/>
                      </a:endParaRPr>
                    </a:p>
                    <a:p>
                      <a:pPr indent="-228600" lvl="0" marL="342900" rtl="0" algn="l">
                        <a:spcBef>
                          <a:spcPts val="0"/>
                        </a:spcBef>
                        <a:spcAft>
                          <a:spcPts val="0"/>
                        </a:spcAft>
                        <a:buSzPts val="800"/>
                        <a:buFont typeface="Bree Serif"/>
                        <a:buChar char="●"/>
                      </a:pPr>
                      <a:r>
                        <a:rPr lang="en" sz="800">
                          <a:latin typeface="Nunito"/>
                          <a:ea typeface="Nunito"/>
                          <a:cs typeface="Nunito"/>
                          <a:sym typeface="Nunito"/>
                        </a:rPr>
                        <a:t>Continuous </a:t>
                      </a:r>
                      <a:r>
                        <a:rPr b="1" lang="en" sz="800">
                          <a:latin typeface="Nunito"/>
                          <a:ea typeface="Nunito"/>
                          <a:cs typeface="Nunito"/>
                          <a:sym typeface="Nunito"/>
                        </a:rPr>
                        <a:t>superiorly</a:t>
                      </a:r>
                      <a:r>
                        <a:rPr lang="en" sz="800">
                          <a:latin typeface="Nunito"/>
                          <a:ea typeface="Nunito"/>
                          <a:cs typeface="Nunito"/>
                          <a:sym typeface="Nunito"/>
                        </a:rPr>
                        <a:t> with the vesical venous plexus of the urinary bladder. continuous </a:t>
                      </a:r>
                      <a:r>
                        <a:rPr b="1" lang="en" sz="800">
                          <a:latin typeface="Nunito"/>
                          <a:ea typeface="Nunito"/>
                          <a:cs typeface="Nunito"/>
                          <a:sym typeface="Nunito"/>
                        </a:rPr>
                        <a:t>posteriorly</a:t>
                      </a:r>
                      <a:r>
                        <a:rPr lang="en" sz="800">
                          <a:latin typeface="Nunito"/>
                          <a:ea typeface="Nunito"/>
                          <a:cs typeface="Nunito"/>
                          <a:sym typeface="Nunito"/>
                        </a:rPr>
                        <a:t> to the internal vertebral venous plexus </a:t>
                      </a:r>
                      <a:r>
                        <a:rPr lang="en" sz="800">
                          <a:solidFill>
                            <a:srgbClr val="B7B7B7"/>
                          </a:solidFill>
                          <a:latin typeface="Nunito"/>
                          <a:ea typeface="Nunito"/>
                          <a:cs typeface="Nunito"/>
                          <a:sym typeface="Nunito"/>
                        </a:rPr>
                        <a:t>Within the vertebral canal (in case of prostate cancer it could metastasis to vertebral column and the brain)</a:t>
                      </a:r>
                      <a:endParaRPr b="1" sz="8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c hMerge="1"/>
                <a:tc hMerge="1"/>
                <a:tc hMerge="1"/>
                <a:tc hMerge="1"/>
              </a:tr>
              <a:tr h="393025">
                <a:tc>
                  <a:txBody>
                    <a:bodyPr/>
                    <a:lstStyle/>
                    <a:p>
                      <a:pPr indent="0" lvl="0" marL="0" rtl="0" algn="ctr">
                        <a:spcBef>
                          <a:spcPts val="0"/>
                        </a:spcBef>
                        <a:spcAft>
                          <a:spcPts val="0"/>
                        </a:spcAft>
                        <a:buNone/>
                      </a:pPr>
                      <a:r>
                        <a:rPr b="1" lang="en" sz="900">
                          <a:solidFill>
                            <a:srgbClr val="38761D"/>
                          </a:solidFill>
                          <a:latin typeface="Nunito"/>
                          <a:ea typeface="Nunito"/>
                          <a:cs typeface="Nunito"/>
                          <a:sym typeface="Nunito"/>
                        </a:rPr>
                        <a:t>Lymphatic</a:t>
                      </a:r>
                      <a:endParaRPr b="1" sz="900">
                        <a:solidFill>
                          <a:srgbClr val="38761D"/>
                        </a:solidFill>
                        <a:latin typeface="Nunito"/>
                        <a:ea typeface="Nunito"/>
                        <a:cs typeface="Nunito"/>
                        <a:sym typeface="Nunito"/>
                      </a:endParaRPr>
                    </a:p>
                  </a:txBody>
                  <a:tcPr marT="67925" marB="67925" marR="64250" marL="64250">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5">
                  <a:txBody>
                    <a:bodyPr/>
                    <a:lstStyle/>
                    <a:p>
                      <a:pPr indent="-228600" lvl="0" marL="342900" rtl="0" algn="l">
                        <a:spcBef>
                          <a:spcPts val="0"/>
                        </a:spcBef>
                        <a:spcAft>
                          <a:spcPts val="0"/>
                        </a:spcAft>
                        <a:buSzPts val="800"/>
                        <a:buFont typeface="Nunito"/>
                        <a:buChar char="●"/>
                      </a:pPr>
                      <a:r>
                        <a:rPr lang="en" sz="800">
                          <a:solidFill>
                            <a:srgbClr val="38761D"/>
                          </a:solidFill>
                          <a:latin typeface="Nunito"/>
                          <a:ea typeface="Nunito"/>
                          <a:cs typeface="Nunito"/>
                          <a:sym typeface="Nunito"/>
                        </a:rPr>
                        <a:t>Internal iliac lymph nodes</a:t>
                      </a:r>
                      <a:endParaRPr sz="800">
                        <a:solidFill>
                          <a:srgbClr val="38761D"/>
                        </a:solidFill>
                        <a:latin typeface="Nunito"/>
                        <a:ea typeface="Nunito"/>
                        <a:cs typeface="Nunito"/>
                        <a:sym typeface="Nunito"/>
                      </a:endParaRPr>
                    </a:p>
                    <a:p>
                      <a:pPr indent="0" lvl="0" marL="0" rtl="0" algn="l">
                        <a:spcBef>
                          <a:spcPts val="0"/>
                        </a:spcBef>
                        <a:spcAft>
                          <a:spcPts val="0"/>
                        </a:spcAft>
                        <a:buNone/>
                      </a:pPr>
                      <a:r>
                        <a:t/>
                      </a:r>
                      <a:endParaRPr sz="800">
                        <a:solidFill>
                          <a:srgbClr val="38761D"/>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c hMerge="1"/>
                <a:tc hMerge="1"/>
                <a:tc hMerge="1"/>
                <a:tc hMerge="1"/>
              </a:tr>
            </a:tbl>
          </a:graphicData>
        </a:graphic>
      </p:graphicFrame>
      <p:sp>
        <p:nvSpPr>
          <p:cNvPr id="244" name="Google Shape;244;p41"/>
          <p:cNvSpPr txBox="1"/>
          <p:nvPr/>
        </p:nvSpPr>
        <p:spPr>
          <a:xfrm>
            <a:off x="1517913" y="-1730366"/>
            <a:ext cx="6071700" cy="748800"/>
          </a:xfrm>
          <a:prstGeom prst="rect">
            <a:avLst/>
          </a:prstGeom>
          <a:noFill/>
          <a:ln>
            <a:noFill/>
          </a:ln>
        </p:spPr>
        <p:txBody>
          <a:bodyPr anchorCtr="0" anchor="t" bIns="65475" lIns="65475" spcFirstLastPara="1" rIns="65475" wrap="square" tIns="65475">
            <a:noAutofit/>
          </a:bodyPr>
          <a:lstStyle/>
          <a:p>
            <a:pPr indent="0" lvl="0" marL="0" rtl="0" algn="l">
              <a:spcBef>
                <a:spcPts val="0"/>
              </a:spcBef>
              <a:spcAft>
                <a:spcPts val="0"/>
              </a:spcAft>
              <a:buNone/>
            </a:pPr>
            <a:r>
              <a:t/>
            </a:r>
            <a:endParaRPr/>
          </a:p>
        </p:txBody>
      </p:sp>
      <p:graphicFrame>
        <p:nvGraphicFramePr>
          <p:cNvPr id="245" name="Google Shape;245;p41"/>
          <p:cNvGraphicFramePr/>
          <p:nvPr/>
        </p:nvGraphicFramePr>
        <p:xfrm>
          <a:off x="-1300" y="8562231"/>
          <a:ext cx="3000000" cy="3000000"/>
        </p:xfrm>
        <a:graphic>
          <a:graphicData uri="http://schemas.openxmlformats.org/drawingml/2006/table">
            <a:tbl>
              <a:tblPr>
                <a:noFill/>
                <a:tableStyleId>{76447A91-6DB8-4E1A-95C5-20A2C349909A}</a:tableStyleId>
              </a:tblPr>
              <a:tblGrid>
                <a:gridCol w="751025"/>
                <a:gridCol w="1227400"/>
                <a:gridCol w="1328475"/>
                <a:gridCol w="382850"/>
                <a:gridCol w="2646100"/>
                <a:gridCol w="1256275"/>
              </a:tblGrid>
              <a:tr h="311825">
                <a:tc gridSpan="6">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Penis</a:t>
                      </a:r>
                      <a:endParaRPr b="1" sz="1000">
                        <a:solidFill>
                          <a:srgbClr val="DAA5A5"/>
                        </a:solidFill>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solidFill>
                      <a:srgbClr val="F7E0E0"/>
                    </a:solidFill>
                  </a:tcPr>
                </a:tc>
                <a:tc hMerge="1"/>
                <a:tc hMerge="1"/>
                <a:tc hMerge="1"/>
                <a:tc hMerge="1"/>
                <a:tc hMerge="1"/>
              </a:tr>
              <a:tr h="29122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Note </a:t>
                      </a:r>
                      <a:endParaRPr b="1" sz="900">
                        <a:solidFill>
                          <a:srgbClr val="DAA5A5"/>
                        </a:solidFill>
                        <a:latin typeface="Nunito"/>
                        <a:ea typeface="Nunito"/>
                        <a:cs typeface="Nunito"/>
                        <a:sym typeface="Nunito"/>
                      </a:endParaRPr>
                    </a:p>
                  </a:txBody>
                  <a:tcPr marT="67925" marB="67925" marR="64250" marL="64250" anchor="ctr">
                    <a:solidFill>
                      <a:srgbClr val="EFEFEF"/>
                    </a:solidFill>
                  </a:tcPr>
                </a:tc>
                <a:tc gridSpan="5">
                  <a:txBody>
                    <a:bodyPr/>
                    <a:lstStyle/>
                    <a:p>
                      <a:pPr indent="0" lvl="0" marL="0" rtl="0" algn="l">
                        <a:spcBef>
                          <a:spcPts val="0"/>
                        </a:spcBef>
                        <a:spcAft>
                          <a:spcPts val="0"/>
                        </a:spcAft>
                        <a:buNone/>
                      </a:pPr>
                      <a:r>
                        <a:rPr b="1" lang="en" sz="800">
                          <a:latin typeface="Nunito"/>
                          <a:ea typeface="Nunito"/>
                          <a:cs typeface="Nunito"/>
                          <a:sym typeface="Nunito"/>
                        </a:rPr>
                        <a:t>Excretory part: </a:t>
                      </a:r>
                      <a:r>
                        <a:rPr lang="en" sz="800">
                          <a:latin typeface="Nunito"/>
                          <a:ea typeface="Nunito"/>
                          <a:cs typeface="Nunito"/>
                          <a:sym typeface="Nunito"/>
                        </a:rPr>
                        <a:t>Penile urethra transmits urine &amp; seminal fluid.   </a:t>
                      </a:r>
                      <a:r>
                        <a:rPr b="1" lang="en" sz="800">
                          <a:latin typeface="Nunito"/>
                          <a:ea typeface="Nunito"/>
                          <a:cs typeface="Nunito"/>
                          <a:sym typeface="Nunito"/>
                        </a:rPr>
                        <a:t>Capulatory part: </a:t>
                      </a:r>
                      <a:r>
                        <a:rPr lang="en" sz="800">
                          <a:latin typeface="Nunito"/>
                          <a:ea typeface="Nunito"/>
                          <a:cs typeface="Nunito"/>
                          <a:sym typeface="Nunito"/>
                        </a:rPr>
                        <a:t>Has (3) cylindrical masses of erectile tissue</a:t>
                      </a:r>
                      <a:endParaRPr b="1" sz="800">
                        <a:latin typeface="Nunito"/>
                        <a:ea typeface="Nunito"/>
                        <a:cs typeface="Nunito"/>
                        <a:sym typeface="Nunito"/>
                      </a:endParaRPr>
                    </a:p>
                  </a:txBody>
                  <a:tcPr marT="67925" marB="67925" marR="64250" marL="64250" anchor="ctr"/>
                </a:tc>
                <a:tc hMerge="1"/>
                <a:tc hMerge="1"/>
                <a:tc hMerge="1"/>
                <a:tc hMerge="1"/>
              </a:tr>
              <a:tr h="291225">
                <a:tc rowSpan="2">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Division</a:t>
                      </a:r>
                      <a:endParaRPr b="1" sz="900">
                        <a:solidFill>
                          <a:srgbClr val="DAA5A5"/>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EFEFEF"/>
                    </a:solidFill>
                  </a:tcPr>
                </a:tc>
                <a:tc gridSpan="3">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Two Corpora Cavernosa</a:t>
                      </a:r>
                      <a:endParaRPr b="1" sz="900">
                        <a:solidFill>
                          <a:schemeClr val="lt1"/>
                        </a:solidFill>
                        <a:latin typeface="Nunito"/>
                        <a:ea typeface="Nunito"/>
                        <a:cs typeface="Nunito"/>
                        <a:sym typeface="Nunito"/>
                      </a:endParaRPr>
                    </a:p>
                  </a:txBody>
                  <a:tcPr marT="67925" marB="67925" marR="64250" marL="64250" anchor="ctr">
                    <a:solidFill>
                      <a:srgbClr val="E4B4B4"/>
                    </a:solidFill>
                  </a:tcPr>
                </a:tc>
                <a:tc hMerge="1"/>
                <a:tc hMerge="1"/>
                <a:tc gridSpan="2">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One Corpus spongiosum</a:t>
                      </a:r>
                      <a:endParaRPr b="1" sz="900">
                        <a:solidFill>
                          <a:schemeClr val="lt1"/>
                        </a:solidFill>
                        <a:latin typeface="Nunito"/>
                        <a:ea typeface="Nunito"/>
                        <a:cs typeface="Nunito"/>
                        <a:sym typeface="Nunito"/>
                      </a:endParaRPr>
                    </a:p>
                  </a:txBody>
                  <a:tcPr marT="67925" marB="67925" marR="64250" marL="64250" anchor="ctr">
                    <a:solidFill>
                      <a:srgbClr val="E4B4B4"/>
                    </a:solidFill>
                  </a:tcPr>
                </a:tc>
                <a:tc hMerge="1"/>
              </a:tr>
              <a:tr h="950700">
                <a:tc vMerge="1"/>
                <a:tc gridSpan="3">
                  <a:txBody>
                    <a:bodyPr/>
                    <a:lstStyle/>
                    <a:p>
                      <a:pPr indent="-228600" lvl="0" marL="342900" rtl="0" algn="l">
                        <a:spcBef>
                          <a:spcPts val="0"/>
                        </a:spcBef>
                        <a:spcAft>
                          <a:spcPts val="0"/>
                        </a:spcAft>
                        <a:buSzPts val="800"/>
                        <a:buFont typeface="Nunito"/>
                        <a:buChar char="-"/>
                      </a:pPr>
                      <a:r>
                        <a:rPr lang="en" sz="800">
                          <a:latin typeface="Nunito"/>
                          <a:ea typeface="Nunito"/>
                          <a:cs typeface="Nunito"/>
                          <a:sym typeface="Nunito"/>
                        </a:rPr>
                        <a:t>Two superior (right &amp; left) masses of (Primary erectile tissue). </a:t>
                      </a:r>
                      <a:endParaRPr sz="800">
                        <a:latin typeface="Nunito"/>
                        <a:ea typeface="Nunito"/>
                        <a:cs typeface="Nunito"/>
                        <a:sym typeface="Nunito"/>
                      </a:endParaRPr>
                    </a:p>
                    <a:p>
                      <a:pPr indent="-228600" lvl="0" marL="342900" rtl="0" algn="l">
                        <a:spcBef>
                          <a:spcPts val="0"/>
                        </a:spcBef>
                        <a:spcAft>
                          <a:spcPts val="0"/>
                        </a:spcAft>
                        <a:buSzPts val="800"/>
                        <a:buFont typeface="Nunito"/>
                        <a:buChar char="-"/>
                      </a:pPr>
                      <a:r>
                        <a:rPr lang="en" sz="800">
                          <a:latin typeface="Nunito"/>
                          <a:ea typeface="Nunito"/>
                          <a:cs typeface="Nunito"/>
                          <a:sym typeface="Nunito"/>
                        </a:rPr>
                        <a:t>Provide the majority of rigidity &amp; length of penis. </a:t>
                      </a:r>
                      <a:endParaRPr sz="800">
                        <a:latin typeface="Nunito"/>
                        <a:ea typeface="Nunito"/>
                        <a:cs typeface="Nunito"/>
                        <a:sym typeface="Nunito"/>
                      </a:endParaRPr>
                    </a:p>
                    <a:p>
                      <a:pPr indent="-228600" lvl="0" marL="342900" rtl="0" algn="l">
                        <a:spcBef>
                          <a:spcPts val="0"/>
                        </a:spcBef>
                        <a:spcAft>
                          <a:spcPts val="0"/>
                        </a:spcAft>
                        <a:buSzPts val="800"/>
                        <a:buFont typeface="Nunito"/>
                        <a:buChar char="-"/>
                      </a:pPr>
                      <a:r>
                        <a:rPr lang="en" sz="800">
                          <a:latin typeface="Nunito"/>
                          <a:ea typeface="Nunito"/>
                          <a:cs typeface="Nunito"/>
                          <a:sym typeface="Nunito"/>
                        </a:rPr>
                        <a:t>Their posterior expansions, forms  the 2 Crurae </a:t>
                      </a:r>
                      <a:endParaRPr sz="800">
                        <a:solidFill>
                          <a:srgbClr val="B7B7B7"/>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tcPr>
                </a:tc>
                <a:tc hMerge="1"/>
                <a:tc hMerge="1"/>
                <a:tc gridSpan="2">
                  <a:txBody>
                    <a:bodyPr/>
                    <a:lstStyle/>
                    <a:p>
                      <a:pPr indent="-228600" lvl="0" marL="342900" rtl="0" algn="l">
                        <a:spcBef>
                          <a:spcPts val="0"/>
                        </a:spcBef>
                        <a:spcAft>
                          <a:spcPts val="0"/>
                        </a:spcAft>
                        <a:buSzPts val="800"/>
                        <a:buFont typeface="Nunito"/>
                        <a:buChar char="-"/>
                      </a:pPr>
                      <a:r>
                        <a:rPr lang="en" sz="800">
                          <a:latin typeface="Nunito"/>
                          <a:ea typeface="Nunito"/>
                          <a:cs typeface="Nunito"/>
                          <a:sym typeface="Nunito"/>
                        </a:rPr>
                        <a:t>The single inferior mass (Secondary erectile tissue). </a:t>
                      </a:r>
                      <a:endParaRPr sz="800">
                        <a:latin typeface="Nunito"/>
                        <a:ea typeface="Nunito"/>
                        <a:cs typeface="Nunito"/>
                        <a:sym typeface="Nunito"/>
                      </a:endParaRPr>
                    </a:p>
                    <a:p>
                      <a:pPr indent="-228600" lvl="0" marL="342900" rtl="0" algn="l">
                        <a:spcBef>
                          <a:spcPts val="0"/>
                        </a:spcBef>
                        <a:spcAft>
                          <a:spcPts val="0"/>
                        </a:spcAft>
                        <a:buSzPts val="800"/>
                        <a:buFont typeface="Nunito"/>
                        <a:buChar char="-"/>
                      </a:pPr>
                      <a:r>
                        <a:rPr lang="en" sz="800">
                          <a:latin typeface="Nunito"/>
                          <a:ea typeface="Nunito"/>
                          <a:cs typeface="Nunito"/>
                          <a:sym typeface="Nunito"/>
                        </a:rPr>
                        <a:t>It is traversed by the  penile urethra. </a:t>
                      </a:r>
                      <a:endParaRPr sz="800">
                        <a:latin typeface="Nunito"/>
                        <a:ea typeface="Nunito"/>
                        <a:cs typeface="Nunito"/>
                        <a:sym typeface="Nunito"/>
                      </a:endParaRPr>
                    </a:p>
                    <a:p>
                      <a:pPr indent="-228600" lvl="0" marL="342900" rtl="0" algn="l">
                        <a:spcBef>
                          <a:spcPts val="0"/>
                        </a:spcBef>
                        <a:spcAft>
                          <a:spcPts val="0"/>
                        </a:spcAft>
                        <a:buSzPts val="800"/>
                        <a:buFont typeface="Calibri"/>
                        <a:buChar char="-"/>
                      </a:pPr>
                      <a:r>
                        <a:rPr b="1" lang="en" sz="800">
                          <a:latin typeface="Nunito"/>
                          <a:ea typeface="Nunito"/>
                          <a:cs typeface="Nunito"/>
                          <a:sym typeface="Nunito"/>
                        </a:rPr>
                        <a:t>Anterior expansion:</a:t>
                      </a:r>
                      <a:r>
                        <a:rPr lang="en" sz="800">
                          <a:latin typeface="Nunito"/>
                          <a:ea typeface="Nunito"/>
                          <a:cs typeface="Nunito"/>
                          <a:sym typeface="Nunito"/>
                        </a:rPr>
                        <a:t> forms the Glans penis. </a:t>
                      </a:r>
                      <a:endParaRPr sz="800">
                        <a:latin typeface="Nunito"/>
                        <a:ea typeface="Nunito"/>
                        <a:cs typeface="Nunito"/>
                        <a:sym typeface="Nunito"/>
                      </a:endParaRPr>
                    </a:p>
                    <a:p>
                      <a:pPr indent="-228600" lvl="0" marL="342900" rtl="0" algn="l">
                        <a:spcBef>
                          <a:spcPts val="0"/>
                        </a:spcBef>
                        <a:spcAft>
                          <a:spcPts val="0"/>
                        </a:spcAft>
                        <a:buSzPts val="800"/>
                        <a:buFont typeface="Calibri"/>
                        <a:buChar char="-"/>
                      </a:pPr>
                      <a:r>
                        <a:rPr b="1" lang="en" sz="800">
                          <a:latin typeface="Nunito"/>
                          <a:ea typeface="Nunito"/>
                          <a:cs typeface="Nunito"/>
                          <a:sym typeface="Nunito"/>
                        </a:rPr>
                        <a:t>Posterior expansion:</a:t>
                      </a:r>
                      <a:r>
                        <a:rPr lang="en" sz="800">
                          <a:latin typeface="Nunito"/>
                          <a:ea typeface="Nunito"/>
                          <a:cs typeface="Nunito"/>
                          <a:sym typeface="Nunito"/>
                        </a:rPr>
                        <a:t> forms the bulb of the penis. </a:t>
                      </a:r>
                      <a:endParaRPr sz="800">
                        <a:latin typeface="Nunito"/>
                        <a:ea typeface="Nunito"/>
                        <a:cs typeface="Nunito"/>
                        <a:sym typeface="Nunito"/>
                      </a:endParaRPr>
                    </a:p>
                    <a:p>
                      <a:pPr indent="-228600" lvl="0" marL="342900" rtl="0" algn="l">
                        <a:spcBef>
                          <a:spcPts val="0"/>
                        </a:spcBef>
                        <a:spcAft>
                          <a:spcPts val="0"/>
                        </a:spcAft>
                        <a:buSzPts val="800"/>
                        <a:buFont typeface="Calibri"/>
                        <a:buChar char="-"/>
                      </a:pPr>
                      <a:r>
                        <a:rPr b="1" lang="en" sz="800">
                          <a:latin typeface="Nunito"/>
                          <a:ea typeface="Nunito"/>
                          <a:cs typeface="Nunito"/>
                          <a:sym typeface="Nunito"/>
                        </a:rPr>
                        <a:t>Prepuce or foreskin:</a:t>
                      </a:r>
                      <a:r>
                        <a:rPr lang="en" sz="800">
                          <a:latin typeface="Nunito"/>
                          <a:ea typeface="Nunito"/>
                          <a:cs typeface="Nunito"/>
                          <a:sym typeface="Nunito"/>
                        </a:rPr>
                        <a:t> fold of skin covering glans penis (before circumcision)</a:t>
                      </a:r>
                      <a:endParaRPr b="1" sz="800">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tcPr>
                </a:tc>
                <a:tc hMerge="1"/>
              </a:tr>
              <a:tr h="291225">
                <a:tc>
                  <a:txBody>
                    <a:bodyPr/>
                    <a:lstStyle/>
                    <a:p>
                      <a:pPr indent="0" lvl="0" marL="0" rtl="0" algn="ctr">
                        <a:spcBef>
                          <a:spcPts val="0"/>
                        </a:spcBef>
                        <a:spcAft>
                          <a:spcPts val="0"/>
                        </a:spcAft>
                        <a:buNone/>
                      </a:pPr>
                      <a:r>
                        <a:rPr b="1" lang="en" sz="900">
                          <a:solidFill>
                            <a:srgbClr val="38761D"/>
                          </a:solidFill>
                          <a:latin typeface="Nunito"/>
                          <a:ea typeface="Nunito"/>
                          <a:cs typeface="Nunito"/>
                          <a:sym typeface="Nunito"/>
                        </a:rPr>
                        <a:t>Lymphatic</a:t>
                      </a:r>
                      <a:endParaRPr b="1" sz="900">
                        <a:solidFill>
                          <a:srgbClr val="38761D"/>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5">
                  <a:txBody>
                    <a:bodyPr/>
                    <a:lstStyle/>
                    <a:p>
                      <a:pPr indent="0" lvl="0" marL="0" rtl="0" algn="l">
                        <a:spcBef>
                          <a:spcPts val="0"/>
                        </a:spcBef>
                        <a:spcAft>
                          <a:spcPts val="0"/>
                        </a:spcAft>
                        <a:buNone/>
                      </a:pPr>
                      <a:r>
                        <a:rPr lang="en" sz="800">
                          <a:solidFill>
                            <a:srgbClr val="38761D"/>
                          </a:solidFill>
                          <a:latin typeface="Nunito"/>
                          <a:ea typeface="Nunito"/>
                          <a:cs typeface="Nunito"/>
                          <a:sym typeface="Nunito"/>
                        </a:rPr>
                        <a:t>Superficial inguinal nodes</a:t>
                      </a:r>
                      <a:endParaRPr b="1" sz="800">
                        <a:solidFill>
                          <a:srgbClr val="38761D"/>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graphicFrame>
        <p:nvGraphicFramePr>
          <p:cNvPr id="250" name="Google Shape;250;p42"/>
          <p:cNvGraphicFramePr/>
          <p:nvPr/>
        </p:nvGraphicFramePr>
        <p:xfrm>
          <a:off x="-12" y="554311"/>
          <a:ext cx="3000000" cy="3000000"/>
        </p:xfrm>
        <a:graphic>
          <a:graphicData uri="http://schemas.openxmlformats.org/drawingml/2006/table">
            <a:tbl>
              <a:tblPr>
                <a:noFill/>
                <a:tableStyleId>{76447A91-6DB8-4E1A-95C5-20A2C349909A}</a:tableStyleId>
              </a:tblPr>
              <a:tblGrid>
                <a:gridCol w="823025"/>
                <a:gridCol w="2670650"/>
                <a:gridCol w="2260300"/>
                <a:gridCol w="317625"/>
                <a:gridCol w="1517900"/>
              </a:tblGrid>
              <a:tr h="305200">
                <a:tc rowSpan="2">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Parts</a:t>
                      </a:r>
                      <a:endParaRPr b="1" sz="900">
                        <a:solidFill>
                          <a:srgbClr val="DAA5A5"/>
                        </a:solidFill>
                        <a:latin typeface="Nunito"/>
                        <a:ea typeface="Nunito"/>
                        <a:cs typeface="Nunito"/>
                        <a:sym typeface="Nunito"/>
                      </a:endParaRPr>
                    </a:p>
                  </a:txBody>
                  <a:tcPr marT="67925" marB="67925" marR="64250" marL="64250" anchor="ctr">
                    <a:lnR cap="flat" cmpd="sng" w="9525">
                      <a:solidFill>
                        <a:srgbClr val="9E9E9E"/>
                      </a:solidFill>
                      <a:prstDash val="solid"/>
                      <a:round/>
                      <a:headEnd len="sm" w="sm" type="none"/>
                      <a:tailEnd len="sm" w="sm" type="none"/>
                    </a:lnR>
                    <a:solidFill>
                      <a:srgbClr val="EFEFEF"/>
                    </a:solidFill>
                  </a:tcPr>
                </a:tc>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Apex (nipple)</a:t>
                      </a:r>
                      <a:endParaRPr b="1" sz="900">
                        <a:solidFill>
                          <a:srgbClr val="DAA5A5"/>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E0E0"/>
                    </a:solidFill>
                  </a:tcPr>
                </a:tc>
                <a:tc>
                  <a:txBody>
                    <a:bodyPr/>
                    <a:lstStyle/>
                    <a:p>
                      <a:pPr indent="0" lvl="0" marL="0" rtl="0" algn="ctr">
                        <a:spcBef>
                          <a:spcPts val="0"/>
                        </a:spcBef>
                        <a:spcAft>
                          <a:spcPts val="0"/>
                        </a:spcAft>
                        <a:buClr>
                          <a:schemeClr val="dk1"/>
                        </a:buClr>
                        <a:buSzPts val="800"/>
                        <a:buFont typeface="Arial"/>
                        <a:buNone/>
                      </a:pPr>
                      <a:r>
                        <a:rPr b="1" lang="en" sz="900">
                          <a:solidFill>
                            <a:srgbClr val="DAA5A5"/>
                          </a:solidFill>
                          <a:latin typeface="Nunito"/>
                          <a:ea typeface="Nunito"/>
                          <a:cs typeface="Nunito"/>
                          <a:sym typeface="Nunito"/>
                        </a:rPr>
                        <a:t>Base (3 muscles)</a:t>
                      </a:r>
                      <a:endParaRPr b="1" sz="900">
                        <a:solidFill>
                          <a:srgbClr val="DAA5A5"/>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solidFill>
                      <a:srgbClr val="F7E0E0"/>
                    </a:solidFill>
                  </a:tcPr>
                </a:tc>
                <a:tc gridSpan="2">
                  <a:txBody>
                    <a:bodyPr/>
                    <a:lstStyle/>
                    <a:p>
                      <a:pPr indent="0" lvl="0" marL="0" rtl="0" algn="ctr">
                        <a:spcBef>
                          <a:spcPts val="0"/>
                        </a:spcBef>
                        <a:spcAft>
                          <a:spcPts val="0"/>
                        </a:spcAft>
                        <a:buClr>
                          <a:schemeClr val="dk1"/>
                        </a:buClr>
                        <a:buSzPts val="800"/>
                        <a:buFont typeface="Arial"/>
                        <a:buNone/>
                      </a:pPr>
                      <a:r>
                        <a:rPr b="1" lang="en" sz="900">
                          <a:solidFill>
                            <a:srgbClr val="DAA5A5"/>
                          </a:solidFill>
                          <a:latin typeface="Nunito"/>
                          <a:ea typeface="Nunito"/>
                          <a:cs typeface="Nunito"/>
                          <a:sym typeface="Nunito"/>
                        </a:rPr>
                        <a:t>Tail (axillary tail/process)</a:t>
                      </a:r>
                      <a:endParaRPr b="1" sz="900">
                        <a:solidFill>
                          <a:srgbClr val="DAA5A5"/>
                        </a:solidFill>
                        <a:latin typeface="Nunito"/>
                        <a:ea typeface="Nunito"/>
                        <a:cs typeface="Nunito"/>
                        <a:sym typeface="Nunito"/>
                      </a:endParaRPr>
                    </a:p>
                  </a:txBody>
                  <a:tcPr marT="67925" marB="67925" marR="64250" marL="64250" anchor="ctr">
                    <a:solidFill>
                      <a:srgbClr val="F7E0E0"/>
                    </a:solidFill>
                  </a:tcPr>
                </a:tc>
                <a:tc hMerge="1"/>
              </a:tr>
              <a:tr h="1181850">
                <a:tc vMerge="1"/>
                <a:tc>
                  <a:txBody>
                    <a:bodyPr/>
                    <a:lstStyle/>
                    <a:p>
                      <a:pPr indent="-222250" lvl="0" marL="342900" rtl="0" algn="l">
                        <a:spcBef>
                          <a:spcPts val="0"/>
                        </a:spcBef>
                        <a:spcAft>
                          <a:spcPts val="0"/>
                        </a:spcAft>
                        <a:buSzPts val="700"/>
                        <a:buFont typeface="Nunito"/>
                        <a:buChar char="●"/>
                      </a:pPr>
                      <a:r>
                        <a:rPr lang="en" sz="700">
                          <a:latin typeface="Nunito"/>
                          <a:ea typeface="Nunito"/>
                          <a:cs typeface="Nunito"/>
                          <a:sym typeface="Nunito"/>
                        </a:rPr>
                        <a:t>Conical eminence that projects forwards from the anterior surface of the breast </a:t>
                      </a:r>
                      <a:endParaRPr sz="700">
                        <a:latin typeface="Nunito"/>
                        <a:ea typeface="Nunito"/>
                        <a:cs typeface="Nunito"/>
                        <a:sym typeface="Nunito"/>
                      </a:endParaRPr>
                    </a:p>
                    <a:p>
                      <a:pPr indent="-222250" lvl="0" marL="342900" rtl="0" algn="l">
                        <a:spcBef>
                          <a:spcPts val="0"/>
                        </a:spcBef>
                        <a:spcAft>
                          <a:spcPts val="0"/>
                        </a:spcAft>
                        <a:buSzPts val="700"/>
                        <a:buFont typeface="Calibri"/>
                        <a:buChar char="●"/>
                      </a:pPr>
                      <a:r>
                        <a:rPr lang="en" sz="700">
                          <a:latin typeface="Nunito"/>
                          <a:ea typeface="Nunito"/>
                          <a:cs typeface="Nunito"/>
                          <a:sym typeface="Nunito"/>
                        </a:rPr>
                        <a:t>It lies </a:t>
                      </a:r>
                      <a:r>
                        <a:rPr b="1" lang="en" sz="700">
                          <a:latin typeface="Nunito"/>
                          <a:ea typeface="Nunito"/>
                          <a:cs typeface="Nunito"/>
                          <a:sym typeface="Nunito"/>
                        </a:rPr>
                        <a:t>opposite </a:t>
                      </a:r>
                      <a:r>
                        <a:rPr b="1" lang="en" sz="700">
                          <a:solidFill>
                            <a:srgbClr val="CC0000"/>
                          </a:solidFill>
                          <a:latin typeface="Nunito"/>
                          <a:ea typeface="Nunito"/>
                          <a:cs typeface="Nunito"/>
                          <a:sym typeface="Nunito"/>
                        </a:rPr>
                        <a:t>4th</a:t>
                      </a:r>
                      <a:r>
                        <a:rPr b="1" lang="en" sz="700">
                          <a:latin typeface="Nunito"/>
                          <a:ea typeface="Nunito"/>
                          <a:cs typeface="Nunito"/>
                          <a:sym typeface="Nunito"/>
                        </a:rPr>
                        <a:t> intercostal space </a:t>
                      </a:r>
                      <a:endParaRPr b="1" sz="700">
                        <a:latin typeface="Nunito"/>
                        <a:ea typeface="Nunito"/>
                        <a:cs typeface="Nunito"/>
                        <a:sym typeface="Nunito"/>
                      </a:endParaRPr>
                    </a:p>
                    <a:p>
                      <a:pPr indent="-222250" lvl="0" marL="342900" rtl="0" algn="l">
                        <a:spcBef>
                          <a:spcPts val="0"/>
                        </a:spcBef>
                        <a:spcAft>
                          <a:spcPts val="0"/>
                        </a:spcAft>
                        <a:buSzPts val="700"/>
                        <a:buFont typeface="Nunito"/>
                        <a:buChar char="●"/>
                      </a:pPr>
                      <a:r>
                        <a:rPr lang="en" sz="700">
                          <a:latin typeface="Nunito"/>
                          <a:ea typeface="Nunito"/>
                          <a:cs typeface="Nunito"/>
                          <a:sym typeface="Nunito"/>
                        </a:rPr>
                        <a:t>It carries 15-20 narrow pores of the lactiferous ducts</a:t>
                      </a:r>
                      <a:endParaRPr sz="700">
                        <a:latin typeface="Nunito"/>
                        <a:ea typeface="Nunito"/>
                        <a:cs typeface="Nunito"/>
                        <a:sym typeface="Nunito"/>
                      </a:endParaRPr>
                    </a:p>
                    <a:p>
                      <a:pPr indent="-222250" lvl="0" marL="342900" rtl="0" algn="l">
                        <a:spcBef>
                          <a:spcPts val="0"/>
                        </a:spcBef>
                        <a:spcAft>
                          <a:spcPts val="0"/>
                        </a:spcAft>
                        <a:buSzPts val="700"/>
                        <a:buFont typeface="Nunito"/>
                        <a:buChar char="●"/>
                      </a:pPr>
                      <a:r>
                        <a:rPr lang="en" sz="700">
                          <a:latin typeface="Nunito"/>
                          <a:ea typeface="Nunito"/>
                          <a:cs typeface="Nunito"/>
                          <a:sym typeface="Nunito"/>
                        </a:rPr>
                        <a:t>It is surrounded by Areola which it’s dark pink brownish circular area of skin </a:t>
                      </a:r>
                      <a:endParaRPr sz="700">
                        <a:latin typeface="Nunito"/>
                        <a:ea typeface="Nunito"/>
                        <a:cs typeface="Nunito"/>
                        <a:sym typeface="Nunito"/>
                      </a:endParaRPr>
                    </a:p>
                    <a:p>
                      <a:pPr indent="-222250" lvl="0" marL="342900" rtl="0" algn="l">
                        <a:spcBef>
                          <a:spcPts val="0"/>
                        </a:spcBef>
                        <a:spcAft>
                          <a:spcPts val="0"/>
                        </a:spcAft>
                        <a:buSzPts val="700"/>
                        <a:buFont typeface="Nunito"/>
                        <a:buChar char="●"/>
                      </a:pPr>
                      <a:r>
                        <a:rPr lang="en" sz="700">
                          <a:latin typeface="Nunito"/>
                          <a:ea typeface="Nunito"/>
                          <a:cs typeface="Nunito"/>
                          <a:sym typeface="Nunito"/>
                        </a:rPr>
                        <a:t>The subcutaneous tissues of nipple &amp; areola are devoid of fat (It has erectile tissue)</a:t>
                      </a:r>
                      <a:endParaRPr sz="700">
                        <a:latin typeface="Nunito"/>
                        <a:ea typeface="Nunito"/>
                        <a:cs typeface="Nunito"/>
                        <a:sym typeface="Nunito"/>
                      </a:endParaRPr>
                    </a:p>
                  </a:txBody>
                  <a:tcPr marT="67925" marB="67925" marR="64250" marL="64250">
                    <a:lnT cap="flat" cmpd="sng" w="9525">
                      <a:solidFill>
                        <a:srgbClr val="9E9E9E"/>
                      </a:solidFill>
                      <a:prstDash val="solid"/>
                      <a:round/>
                      <a:headEnd len="sm" w="sm" type="none"/>
                      <a:tailEnd len="sm" w="sm" type="none"/>
                    </a:lnT>
                  </a:tcPr>
                </a:tc>
                <a:tc>
                  <a:txBody>
                    <a:bodyPr/>
                    <a:lstStyle/>
                    <a:p>
                      <a:pPr indent="-222250" lvl="0" marL="342900" rtl="0" algn="l">
                        <a:spcBef>
                          <a:spcPts val="0"/>
                        </a:spcBef>
                        <a:spcAft>
                          <a:spcPts val="0"/>
                        </a:spcAft>
                        <a:buSzPts val="700"/>
                        <a:buFont typeface="Calibri"/>
                        <a:buChar char="●"/>
                      </a:pPr>
                      <a:r>
                        <a:rPr lang="en" sz="700">
                          <a:latin typeface="Nunito"/>
                          <a:ea typeface="Nunito"/>
                          <a:cs typeface="Nunito"/>
                          <a:sym typeface="Nunito"/>
                        </a:rPr>
                        <a:t>Upper ⅔  of its base lies on  fascia over </a:t>
                      </a:r>
                      <a:r>
                        <a:rPr b="1" lang="en" sz="700">
                          <a:solidFill>
                            <a:srgbClr val="CC0000"/>
                          </a:solidFill>
                          <a:latin typeface="Nunito"/>
                          <a:ea typeface="Nunito"/>
                          <a:cs typeface="Nunito"/>
                          <a:sym typeface="Nunito"/>
                        </a:rPr>
                        <a:t>Pectoralis major muscle</a:t>
                      </a:r>
                      <a:endParaRPr b="1" sz="700">
                        <a:solidFill>
                          <a:srgbClr val="CC0000"/>
                        </a:solidFill>
                        <a:latin typeface="Nunito"/>
                        <a:ea typeface="Nunito"/>
                        <a:cs typeface="Nunito"/>
                        <a:sym typeface="Nunito"/>
                      </a:endParaRPr>
                    </a:p>
                    <a:p>
                      <a:pPr indent="-222250" lvl="0" marL="342900" rtl="0" algn="l">
                        <a:spcBef>
                          <a:spcPts val="0"/>
                        </a:spcBef>
                        <a:spcAft>
                          <a:spcPts val="0"/>
                        </a:spcAft>
                        <a:buSzPts val="700"/>
                        <a:buFont typeface="Calibri"/>
                        <a:buChar char="●"/>
                      </a:pPr>
                      <a:r>
                        <a:rPr lang="en" sz="700">
                          <a:latin typeface="Nunito"/>
                          <a:ea typeface="Nunito"/>
                          <a:cs typeface="Nunito"/>
                          <a:sym typeface="Nunito"/>
                        </a:rPr>
                        <a:t>While its Inferolateral ⅓ lies on fascia over  </a:t>
                      </a:r>
                      <a:r>
                        <a:rPr b="1" lang="en" sz="700">
                          <a:solidFill>
                            <a:schemeClr val="dk1"/>
                          </a:solidFill>
                          <a:latin typeface="Nunito"/>
                          <a:ea typeface="Nunito"/>
                          <a:cs typeface="Nunito"/>
                          <a:sym typeface="Nunito"/>
                        </a:rPr>
                        <a:t>Serratus anterior</a:t>
                      </a:r>
                      <a:r>
                        <a:rPr lang="en" sz="700">
                          <a:latin typeface="Nunito"/>
                          <a:ea typeface="Nunito"/>
                          <a:cs typeface="Nunito"/>
                          <a:sym typeface="Nunito"/>
                        </a:rPr>
                        <a:t> &amp; </a:t>
                      </a:r>
                      <a:r>
                        <a:rPr b="1" lang="en" sz="700">
                          <a:solidFill>
                            <a:schemeClr val="dk1"/>
                          </a:solidFill>
                          <a:latin typeface="Nunito"/>
                          <a:ea typeface="Nunito"/>
                          <a:cs typeface="Nunito"/>
                          <a:sym typeface="Nunito"/>
                        </a:rPr>
                        <a:t>External oblique muscle</a:t>
                      </a:r>
                      <a:r>
                        <a:rPr lang="en" sz="700">
                          <a:solidFill>
                            <a:schemeClr val="dk1"/>
                          </a:solidFill>
                          <a:latin typeface="Nunito"/>
                          <a:ea typeface="Nunito"/>
                          <a:cs typeface="Nunito"/>
                          <a:sym typeface="Nunito"/>
                        </a:rPr>
                        <a:t>s</a:t>
                      </a:r>
                      <a:endParaRPr sz="700">
                        <a:solidFill>
                          <a:schemeClr val="dk1"/>
                        </a:solidFill>
                        <a:latin typeface="Nunito"/>
                        <a:ea typeface="Nunito"/>
                        <a:cs typeface="Nunito"/>
                        <a:sym typeface="Nunito"/>
                      </a:endParaRPr>
                    </a:p>
                    <a:p>
                      <a:pPr indent="-222250" lvl="0" marL="342900" rtl="0" algn="l">
                        <a:spcBef>
                          <a:spcPts val="0"/>
                        </a:spcBef>
                        <a:spcAft>
                          <a:spcPts val="0"/>
                        </a:spcAft>
                        <a:buSzPts val="700"/>
                        <a:buFont typeface="Bree Serif"/>
                        <a:buChar char="●"/>
                      </a:pPr>
                      <a:r>
                        <a:rPr b="1" lang="en" sz="700">
                          <a:latin typeface="Nunito"/>
                          <a:ea typeface="Nunito"/>
                          <a:cs typeface="Nunito"/>
                          <a:sym typeface="Nunito"/>
                        </a:rPr>
                        <a:t>Vertically</a:t>
                      </a:r>
                      <a:r>
                        <a:rPr lang="en" sz="700">
                          <a:latin typeface="Nunito"/>
                          <a:ea typeface="Nunito"/>
                          <a:cs typeface="Nunito"/>
                          <a:sym typeface="Nunito"/>
                        </a:rPr>
                        <a:t> It </a:t>
                      </a:r>
                      <a:r>
                        <a:rPr lang="en" sz="700">
                          <a:solidFill>
                            <a:srgbClr val="CC0000"/>
                          </a:solidFill>
                          <a:latin typeface="Nunito"/>
                          <a:ea typeface="Nunito"/>
                          <a:cs typeface="Nunito"/>
                          <a:sym typeface="Nunito"/>
                        </a:rPr>
                        <a:t>extends from </a:t>
                      </a:r>
                      <a:r>
                        <a:rPr b="1" lang="en" sz="700">
                          <a:solidFill>
                            <a:srgbClr val="CC0000"/>
                          </a:solidFill>
                          <a:latin typeface="Nunito"/>
                          <a:ea typeface="Nunito"/>
                          <a:cs typeface="Nunito"/>
                          <a:sym typeface="Nunito"/>
                        </a:rPr>
                        <a:t>2nd</a:t>
                      </a:r>
                      <a:r>
                        <a:rPr lang="en" sz="700">
                          <a:solidFill>
                            <a:srgbClr val="CC0000"/>
                          </a:solidFill>
                          <a:latin typeface="Nunito"/>
                          <a:ea typeface="Nunito"/>
                          <a:cs typeface="Nunito"/>
                          <a:sym typeface="Nunito"/>
                        </a:rPr>
                        <a:t> rib superiorly to </a:t>
                      </a:r>
                      <a:r>
                        <a:rPr b="1" lang="en" sz="700">
                          <a:solidFill>
                            <a:srgbClr val="CC0000"/>
                          </a:solidFill>
                          <a:latin typeface="Nunito"/>
                          <a:ea typeface="Nunito"/>
                          <a:cs typeface="Nunito"/>
                          <a:sym typeface="Nunito"/>
                        </a:rPr>
                        <a:t>6th</a:t>
                      </a:r>
                      <a:r>
                        <a:rPr lang="en" sz="700">
                          <a:solidFill>
                            <a:srgbClr val="CC0000"/>
                          </a:solidFill>
                          <a:latin typeface="Nunito"/>
                          <a:ea typeface="Nunito"/>
                          <a:cs typeface="Nunito"/>
                          <a:sym typeface="Nunito"/>
                        </a:rPr>
                        <a:t> ribs inferiorly</a:t>
                      </a:r>
                      <a:endParaRPr sz="700">
                        <a:solidFill>
                          <a:srgbClr val="CC0000"/>
                        </a:solidFill>
                        <a:latin typeface="Nunito"/>
                        <a:ea typeface="Nunito"/>
                        <a:cs typeface="Nunito"/>
                        <a:sym typeface="Nunito"/>
                      </a:endParaRPr>
                    </a:p>
                    <a:p>
                      <a:pPr indent="-222250" lvl="0" marL="342900" rtl="0" algn="l">
                        <a:spcBef>
                          <a:spcPts val="0"/>
                        </a:spcBef>
                        <a:spcAft>
                          <a:spcPts val="0"/>
                        </a:spcAft>
                        <a:buSzPts val="700"/>
                        <a:buFont typeface="Bree Serif"/>
                        <a:buChar char="●"/>
                      </a:pPr>
                      <a:r>
                        <a:rPr b="1" lang="en" sz="700">
                          <a:latin typeface="Nunito"/>
                          <a:ea typeface="Nunito"/>
                          <a:cs typeface="Nunito"/>
                          <a:sym typeface="Nunito"/>
                        </a:rPr>
                        <a:t>Horizontally</a:t>
                      </a:r>
                      <a:r>
                        <a:rPr lang="en" sz="700">
                          <a:latin typeface="Nunito"/>
                          <a:ea typeface="Nunito"/>
                          <a:cs typeface="Nunito"/>
                          <a:sym typeface="Nunito"/>
                        </a:rPr>
                        <a:t> It extends from lateral margin of the sternum medially to midaxillary line laterally</a:t>
                      </a:r>
                      <a:endParaRPr sz="700">
                        <a:latin typeface="Nunito"/>
                        <a:ea typeface="Nunito"/>
                        <a:cs typeface="Nunito"/>
                        <a:sym typeface="Nunito"/>
                      </a:endParaRPr>
                    </a:p>
                  </a:txBody>
                  <a:tcPr marT="67925" marB="67925" marR="64250" marL="64250"/>
                </a:tc>
                <a:tc gridSpan="2">
                  <a:txBody>
                    <a:bodyPr/>
                    <a:lstStyle/>
                    <a:p>
                      <a:pPr indent="-222250" lvl="0" marL="342900" rtl="0" algn="l">
                        <a:spcBef>
                          <a:spcPts val="0"/>
                        </a:spcBef>
                        <a:spcAft>
                          <a:spcPts val="0"/>
                        </a:spcAft>
                        <a:buSzPts val="700"/>
                        <a:buFont typeface="Nunito"/>
                        <a:buChar char="●"/>
                      </a:pPr>
                      <a:r>
                        <a:rPr lang="en" sz="700">
                          <a:latin typeface="Nunito"/>
                          <a:ea typeface="Nunito"/>
                          <a:cs typeface="Nunito"/>
                          <a:sym typeface="Nunito"/>
                        </a:rPr>
                        <a:t>Small  superolateral part of the breast extends upward and laterally</a:t>
                      </a:r>
                      <a:r>
                        <a:rPr lang="en" sz="700">
                          <a:solidFill>
                            <a:srgbClr val="674EA7"/>
                          </a:solidFill>
                          <a:latin typeface="Nunito"/>
                          <a:ea typeface="Nunito"/>
                          <a:cs typeface="Nunito"/>
                          <a:sym typeface="Nunito"/>
                        </a:rPr>
                        <a:t>	</a:t>
                      </a:r>
                      <a:endParaRPr sz="700">
                        <a:solidFill>
                          <a:srgbClr val="674EA7"/>
                        </a:solidFill>
                        <a:latin typeface="Nunito"/>
                        <a:ea typeface="Nunito"/>
                        <a:cs typeface="Nunito"/>
                        <a:sym typeface="Nunito"/>
                      </a:endParaRPr>
                    </a:p>
                    <a:p>
                      <a:pPr indent="0" lvl="0" marL="0" rtl="0" algn="l">
                        <a:spcBef>
                          <a:spcPts val="0"/>
                        </a:spcBef>
                        <a:spcAft>
                          <a:spcPts val="0"/>
                        </a:spcAft>
                        <a:buNone/>
                      </a:pPr>
                      <a:r>
                        <a:t/>
                      </a:r>
                      <a:endParaRPr sz="700">
                        <a:solidFill>
                          <a:srgbClr val="674EA7"/>
                        </a:solidFill>
                        <a:latin typeface="Nunito"/>
                        <a:ea typeface="Nunito"/>
                        <a:cs typeface="Nunito"/>
                        <a:sym typeface="Nunito"/>
                      </a:endParaRPr>
                    </a:p>
                    <a:p>
                      <a:pPr indent="-222250" lvl="0" marL="342900" rtl="0" algn="l">
                        <a:spcBef>
                          <a:spcPts val="0"/>
                        </a:spcBef>
                        <a:spcAft>
                          <a:spcPts val="0"/>
                        </a:spcAft>
                        <a:buSzPts val="700"/>
                        <a:buFont typeface="Nunito"/>
                        <a:buChar char="●"/>
                      </a:pPr>
                      <a:r>
                        <a:rPr lang="en" sz="700">
                          <a:solidFill>
                            <a:srgbClr val="3D85C6"/>
                          </a:solidFill>
                          <a:latin typeface="Nunito"/>
                          <a:ea typeface="Nunito"/>
                          <a:cs typeface="Nunito"/>
                          <a:sym typeface="Nunito"/>
                        </a:rPr>
                        <a:t>Pierce The fascia at the lower border of pectoralis major muscle </a:t>
                      </a:r>
                      <a:r>
                        <a:rPr lang="en" sz="700">
                          <a:latin typeface="Nunito"/>
                          <a:ea typeface="Nunito"/>
                          <a:cs typeface="Nunito"/>
                          <a:sym typeface="Nunito"/>
                        </a:rPr>
                        <a:t>and</a:t>
                      </a:r>
                      <a:r>
                        <a:rPr lang="en" sz="700">
                          <a:solidFill>
                            <a:srgbClr val="674EA7"/>
                          </a:solidFill>
                          <a:latin typeface="Nunito"/>
                          <a:ea typeface="Nunito"/>
                          <a:cs typeface="Nunito"/>
                          <a:sym typeface="Nunito"/>
                        </a:rPr>
                        <a:t> </a:t>
                      </a:r>
                      <a:r>
                        <a:rPr lang="en" sz="700">
                          <a:latin typeface="Nunito"/>
                          <a:ea typeface="Nunito"/>
                          <a:cs typeface="Nunito"/>
                          <a:sym typeface="Nunito"/>
                        </a:rPr>
                        <a:t>sends a process into the axilla called t</a:t>
                      </a:r>
                      <a:r>
                        <a:rPr lang="en" sz="700">
                          <a:solidFill>
                            <a:schemeClr val="dk1"/>
                          </a:solidFill>
                          <a:latin typeface="Nunito"/>
                          <a:ea typeface="Nunito"/>
                          <a:cs typeface="Nunito"/>
                          <a:sym typeface="Nunito"/>
                        </a:rPr>
                        <a:t>he axillary tail or axillary process</a:t>
                      </a:r>
                      <a:endParaRPr sz="700">
                        <a:solidFill>
                          <a:schemeClr val="dk1"/>
                        </a:solidFill>
                        <a:latin typeface="Nunito"/>
                        <a:ea typeface="Nunito"/>
                        <a:cs typeface="Nunito"/>
                        <a:sym typeface="Nunito"/>
                      </a:endParaRPr>
                    </a:p>
                  </a:txBody>
                  <a:tcPr marT="67925" marB="67925" marR="64250" marL="64250"/>
                </a:tc>
                <a:tc hMerge="1"/>
              </a:tr>
              <a:tr h="110217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Mammary Gland</a:t>
                      </a:r>
                      <a:endParaRPr b="1" sz="900">
                        <a:solidFill>
                          <a:srgbClr val="DAA5A5"/>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EFEFEF"/>
                    </a:solidFill>
                  </a:tcPr>
                </a:tc>
                <a:tc gridSpan="4">
                  <a:txBody>
                    <a:bodyPr/>
                    <a:lstStyle/>
                    <a:p>
                      <a:pPr indent="-222250" lvl="0" marL="342900" rtl="0" algn="l">
                        <a:spcBef>
                          <a:spcPts val="0"/>
                        </a:spcBef>
                        <a:spcAft>
                          <a:spcPts val="0"/>
                        </a:spcAft>
                        <a:buSzPts val="700"/>
                        <a:buFont typeface="Nunito"/>
                        <a:buChar char="●"/>
                      </a:pPr>
                      <a:r>
                        <a:rPr lang="en" sz="700">
                          <a:latin typeface="Nunito"/>
                          <a:ea typeface="Nunito"/>
                          <a:cs typeface="Nunito"/>
                          <a:sym typeface="Nunito"/>
                        </a:rPr>
                        <a:t>Non-capsulated &amp; embedded in subcutaneous fatty tissue of superficial fascia.</a:t>
                      </a:r>
                      <a:endParaRPr sz="700">
                        <a:latin typeface="Nunito"/>
                        <a:ea typeface="Nunito"/>
                        <a:cs typeface="Nunito"/>
                        <a:sym typeface="Nunito"/>
                      </a:endParaRPr>
                    </a:p>
                    <a:p>
                      <a:pPr indent="-222250" lvl="0" marL="342900" rtl="0" algn="l">
                        <a:spcBef>
                          <a:spcPts val="0"/>
                        </a:spcBef>
                        <a:spcAft>
                          <a:spcPts val="0"/>
                        </a:spcAft>
                        <a:buSzPts val="700"/>
                        <a:buFont typeface="Calibri"/>
                        <a:buChar char="●"/>
                      </a:pPr>
                      <a:r>
                        <a:rPr lang="en" sz="700">
                          <a:solidFill>
                            <a:schemeClr val="dk1"/>
                          </a:solidFill>
                          <a:latin typeface="Nunito"/>
                          <a:ea typeface="Nunito"/>
                          <a:cs typeface="Nunito"/>
                          <a:sym typeface="Nunito"/>
                        </a:rPr>
                        <a:t>The glands are separated from th</a:t>
                      </a:r>
                      <a:r>
                        <a:rPr lang="en" sz="700">
                          <a:latin typeface="Nunito"/>
                          <a:ea typeface="Nunito"/>
                          <a:cs typeface="Nunito"/>
                          <a:sym typeface="Nunito"/>
                        </a:rPr>
                        <a:t>e deep fascia by </a:t>
                      </a:r>
                      <a:r>
                        <a:rPr b="1" lang="en" sz="700">
                          <a:latin typeface="Nunito"/>
                          <a:ea typeface="Nunito"/>
                          <a:cs typeface="Nunito"/>
                          <a:sym typeface="Nunito"/>
                        </a:rPr>
                        <a:t>retromammary space</a:t>
                      </a:r>
                      <a:r>
                        <a:rPr lang="en" sz="700">
                          <a:latin typeface="Nunito"/>
                          <a:ea typeface="Nunito"/>
                          <a:cs typeface="Nunito"/>
                          <a:sym typeface="Nunito"/>
                        </a:rPr>
                        <a:t>. Importance: allows the breast to move freely</a:t>
                      </a:r>
                      <a:endParaRPr sz="700">
                        <a:latin typeface="Nunito"/>
                        <a:ea typeface="Nunito"/>
                        <a:cs typeface="Nunito"/>
                        <a:sym typeface="Nunito"/>
                      </a:endParaRPr>
                    </a:p>
                    <a:p>
                      <a:pPr indent="-222250" lvl="0" marL="342900" rtl="0" algn="l">
                        <a:spcBef>
                          <a:spcPts val="0"/>
                        </a:spcBef>
                        <a:spcAft>
                          <a:spcPts val="0"/>
                        </a:spcAft>
                        <a:buClr>
                          <a:schemeClr val="dk1"/>
                        </a:buClr>
                        <a:buSzPts val="700"/>
                        <a:buFont typeface="Nunito"/>
                        <a:buChar char="●"/>
                      </a:pPr>
                      <a:r>
                        <a:rPr lang="en" sz="700">
                          <a:latin typeface="Nunito"/>
                          <a:ea typeface="Nunito"/>
                          <a:cs typeface="Nunito"/>
                          <a:sym typeface="Nunito"/>
                        </a:rPr>
                        <a:t>It is formed of 15-20 lobes, each lobe is formed of a number of lobules </a:t>
                      </a:r>
                      <a:r>
                        <a:rPr lang="en" sz="700">
                          <a:solidFill>
                            <a:srgbClr val="3D85C6"/>
                          </a:solidFill>
                          <a:latin typeface="Nunito"/>
                          <a:ea typeface="Nunito"/>
                          <a:cs typeface="Nunito"/>
                          <a:sym typeface="Nunito"/>
                        </a:rPr>
                        <a:t>which are embedded in the subcutaneous fatty tissue of superficial fascia</a:t>
                      </a:r>
                      <a:endParaRPr sz="700">
                        <a:solidFill>
                          <a:srgbClr val="3D85C6"/>
                        </a:solidFill>
                        <a:latin typeface="Nunito"/>
                        <a:ea typeface="Nunito"/>
                        <a:cs typeface="Nunito"/>
                        <a:sym typeface="Nunito"/>
                      </a:endParaRPr>
                    </a:p>
                    <a:p>
                      <a:pPr indent="-222250" lvl="0" marL="342900" rtl="0" algn="l">
                        <a:spcBef>
                          <a:spcPts val="0"/>
                        </a:spcBef>
                        <a:spcAft>
                          <a:spcPts val="0"/>
                        </a:spcAft>
                        <a:buSzPts val="700"/>
                        <a:buFont typeface="Bree Serif"/>
                        <a:buChar char="●"/>
                      </a:pPr>
                      <a:r>
                        <a:rPr lang="en" sz="700">
                          <a:latin typeface="Nunito"/>
                          <a:ea typeface="Nunito"/>
                          <a:cs typeface="Nunito"/>
                          <a:sym typeface="Nunito"/>
                        </a:rPr>
                        <a:t>The lobes and lobules are separated by </a:t>
                      </a:r>
                      <a:r>
                        <a:rPr b="1" lang="en" sz="700">
                          <a:latin typeface="Nunito"/>
                          <a:ea typeface="Nunito"/>
                          <a:cs typeface="Nunito"/>
                          <a:sym typeface="Nunito"/>
                        </a:rPr>
                        <a:t>interlobar</a:t>
                      </a:r>
                      <a:r>
                        <a:rPr lang="en" sz="700">
                          <a:latin typeface="Nunito"/>
                          <a:ea typeface="Nunito"/>
                          <a:cs typeface="Nunito"/>
                          <a:sym typeface="Nunito"/>
                        </a:rPr>
                        <a:t> and </a:t>
                      </a:r>
                      <a:r>
                        <a:rPr b="1" lang="en" sz="700">
                          <a:latin typeface="Nunito"/>
                          <a:ea typeface="Nunito"/>
                          <a:cs typeface="Nunito"/>
                          <a:sym typeface="Nunito"/>
                        </a:rPr>
                        <a:t>interlobular</a:t>
                      </a:r>
                      <a:r>
                        <a:rPr lang="en" sz="700">
                          <a:latin typeface="Nunito"/>
                          <a:ea typeface="Nunito"/>
                          <a:cs typeface="Nunito"/>
                          <a:sym typeface="Nunito"/>
                        </a:rPr>
                        <a:t> fibrous &amp; fatty tissue </a:t>
                      </a:r>
                      <a:r>
                        <a:rPr b="1" lang="en" sz="700">
                          <a:latin typeface="Nunito"/>
                          <a:ea typeface="Nunito"/>
                          <a:cs typeface="Nunito"/>
                          <a:sym typeface="Nunito"/>
                        </a:rPr>
                        <a:t>called</a:t>
                      </a:r>
                      <a:r>
                        <a:rPr lang="en" sz="700">
                          <a:solidFill>
                            <a:srgbClr val="CC0000"/>
                          </a:solidFill>
                          <a:latin typeface="Nunito"/>
                          <a:ea typeface="Nunito"/>
                          <a:cs typeface="Nunito"/>
                          <a:sym typeface="Nunito"/>
                        </a:rPr>
                        <a:t> </a:t>
                      </a:r>
                      <a:r>
                        <a:rPr b="1" lang="en" sz="700">
                          <a:solidFill>
                            <a:srgbClr val="CC0000"/>
                          </a:solidFill>
                          <a:latin typeface="Nunito"/>
                          <a:ea typeface="Nunito"/>
                          <a:cs typeface="Nunito"/>
                          <a:sym typeface="Nunito"/>
                        </a:rPr>
                        <a:t>suspensory ligaments or ligaments of Cooper</a:t>
                      </a:r>
                      <a:endParaRPr b="1" sz="700">
                        <a:solidFill>
                          <a:srgbClr val="CC0000"/>
                        </a:solidFill>
                        <a:latin typeface="Nunito"/>
                        <a:ea typeface="Nunito"/>
                        <a:cs typeface="Nunito"/>
                        <a:sym typeface="Nunito"/>
                      </a:endParaRPr>
                    </a:p>
                    <a:p>
                      <a:pPr indent="-222250" lvl="0" marL="342900" rtl="0" algn="l">
                        <a:spcBef>
                          <a:spcPts val="0"/>
                        </a:spcBef>
                        <a:spcAft>
                          <a:spcPts val="0"/>
                        </a:spcAft>
                        <a:buSzPts val="700"/>
                        <a:buFont typeface="Calibri"/>
                        <a:buChar char="●"/>
                      </a:pPr>
                      <a:r>
                        <a:rPr lang="en" sz="700">
                          <a:latin typeface="Nunito"/>
                          <a:ea typeface="Nunito"/>
                          <a:cs typeface="Nunito"/>
                          <a:sym typeface="Nunito"/>
                        </a:rPr>
                        <a:t>run </a:t>
                      </a:r>
                      <a:r>
                        <a:rPr b="1" lang="en" sz="700">
                          <a:solidFill>
                            <a:srgbClr val="CC0000"/>
                          </a:solidFill>
                          <a:latin typeface="Nunito"/>
                          <a:ea typeface="Nunito"/>
                          <a:cs typeface="Nunito"/>
                          <a:sym typeface="Nunito"/>
                        </a:rPr>
                        <a:t>radially</a:t>
                      </a:r>
                      <a:r>
                        <a:rPr lang="en" sz="700">
                          <a:latin typeface="Nunito"/>
                          <a:ea typeface="Nunito"/>
                          <a:cs typeface="Nunito"/>
                          <a:sym typeface="Nunito"/>
                        </a:rPr>
                        <a:t> and connect the skin of breast with deep fascia of underlying pectoralis major muscle</a:t>
                      </a:r>
                      <a:endParaRPr sz="700">
                        <a:latin typeface="Nunito"/>
                        <a:ea typeface="Nunito"/>
                        <a:cs typeface="Nunito"/>
                        <a:sym typeface="Nunito"/>
                      </a:endParaRPr>
                    </a:p>
                    <a:p>
                      <a:pPr indent="-222250" lvl="0" marL="342900" rtl="0" algn="l">
                        <a:spcBef>
                          <a:spcPts val="0"/>
                        </a:spcBef>
                        <a:spcAft>
                          <a:spcPts val="0"/>
                        </a:spcAft>
                        <a:buSzPts val="700"/>
                        <a:buFont typeface="Nunito"/>
                        <a:buChar char="●"/>
                      </a:pPr>
                      <a:r>
                        <a:rPr lang="en" sz="700">
                          <a:latin typeface="Nunito"/>
                          <a:ea typeface="Nunito"/>
                          <a:cs typeface="Nunito"/>
                          <a:sym typeface="Nunito"/>
                        </a:rPr>
                        <a:t>importance: helps to give the breasts SUPPORT </a:t>
                      </a:r>
                      <a:endParaRPr sz="700">
                        <a:latin typeface="Nunito"/>
                        <a:ea typeface="Nunito"/>
                        <a:cs typeface="Nunito"/>
                        <a:sym typeface="Nunito"/>
                      </a:endParaRPr>
                    </a:p>
                    <a:p>
                      <a:pPr indent="-222250" lvl="0" marL="342900" rtl="0" algn="l">
                        <a:spcBef>
                          <a:spcPts val="0"/>
                        </a:spcBef>
                        <a:spcAft>
                          <a:spcPts val="0"/>
                        </a:spcAft>
                        <a:buClr>
                          <a:schemeClr val="dk1"/>
                        </a:buClr>
                        <a:buSzPts val="700"/>
                        <a:buFont typeface="Calibri"/>
                        <a:buChar char="●"/>
                      </a:pPr>
                      <a:r>
                        <a:rPr lang="en" sz="700">
                          <a:latin typeface="Nunito"/>
                          <a:ea typeface="Nunito"/>
                          <a:cs typeface="Nunito"/>
                          <a:sym typeface="Nunito"/>
                        </a:rPr>
                        <a:t>It has from </a:t>
                      </a:r>
                      <a:r>
                        <a:rPr b="1" lang="en" sz="700">
                          <a:solidFill>
                            <a:srgbClr val="CC0000"/>
                          </a:solidFill>
                          <a:latin typeface="Nunito"/>
                          <a:ea typeface="Nunito"/>
                          <a:cs typeface="Nunito"/>
                          <a:sym typeface="Nunito"/>
                        </a:rPr>
                        <a:t>15-20 lactiferous ducts </a:t>
                      </a:r>
                      <a:r>
                        <a:rPr lang="en" sz="700">
                          <a:latin typeface="Nunito"/>
                          <a:ea typeface="Nunito"/>
                          <a:cs typeface="Nunito"/>
                          <a:sym typeface="Nunito"/>
                        </a:rPr>
                        <a:t>which open by the same number of openings on the summit of the nipple</a:t>
                      </a:r>
                      <a:endParaRPr sz="700">
                        <a:latin typeface="Nunito"/>
                        <a:ea typeface="Nunito"/>
                        <a:cs typeface="Nunito"/>
                        <a:sym typeface="Nunito"/>
                      </a:endParaRPr>
                    </a:p>
                  </a:txBody>
                  <a:tcPr marT="67925" marB="67925" marR="64250" marL="64250" anchor="ctr"/>
                </a:tc>
                <a:tc hMerge="1"/>
                <a:tc hMerge="1"/>
                <a:tc hMerge="1"/>
              </a:tr>
              <a:tr h="551800">
                <a:tc>
                  <a:txBody>
                    <a:bodyPr/>
                    <a:lstStyle/>
                    <a:p>
                      <a:pPr indent="0" lvl="0" marL="0" rtl="0" algn="ctr">
                        <a:spcBef>
                          <a:spcPts val="0"/>
                        </a:spcBef>
                        <a:spcAft>
                          <a:spcPts val="0"/>
                        </a:spcAft>
                        <a:buNone/>
                      </a:pPr>
                      <a:r>
                        <a:rPr b="1" lang="en" sz="900">
                          <a:solidFill>
                            <a:srgbClr val="CC0000"/>
                          </a:solidFill>
                          <a:latin typeface="Nunito"/>
                          <a:ea typeface="Nunito"/>
                          <a:cs typeface="Nunito"/>
                          <a:sym typeface="Nunito"/>
                        </a:rPr>
                        <a:t>Arterial</a:t>
                      </a:r>
                      <a:endParaRPr b="1" sz="900">
                        <a:solidFill>
                          <a:srgbClr val="CC0000"/>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4">
                  <a:txBody>
                    <a:bodyPr/>
                    <a:lstStyle/>
                    <a:p>
                      <a:pPr indent="-222250" lvl="0" marL="342900" rtl="0" algn="l">
                        <a:spcBef>
                          <a:spcPts val="0"/>
                        </a:spcBef>
                        <a:spcAft>
                          <a:spcPts val="0"/>
                        </a:spcAft>
                        <a:buSzPts val="700"/>
                        <a:buFont typeface="Nunito"/>
                        <a:buAutoNum type="arabicPeriod"/>
                      </a:pPr>
                      <a:r>
                        <a:rPr lang="en" sz="700">
                          <a:latin typeface="Nunito"/>
                          <a:ea typeface="Nunito"/>
                          <a:cs typeface="Nunito"/>
                          <a:sym typeface="Nunito"/>
                        </a:rPr>
                        <a:t>Perforating branches &amp; medial mammary branches of</a:t>
                      </a:r>
                      <a:r>
                        <a:rPr lang="en" sz="700">
                          <a:solidFill>
                            <a:srgbClr val="CC0000"/>
                          </a:solidFill>
                          <a:latin typeface="Nunito"/>
                          <a:ea typeface="Nunito"/>
                          <a:cs typeface="Nunito"/>
                          <a:sym typeface="Nunito"/>
                        </a:rPr>
                        <a:t> internal thoracic (internal mammary) artery </a:t>
                      </a:r>
                      <a:endParaRPr sz="700">
                        <a:solidFill>
                          <a:srgbClr val="CC0000"/>
                        </a:solidFill>
                        <a:latin typeface="Nunito"/>
                        <a:ea typeface="Nunito"/>
                        <a:cs typeface="Nunito"/>
                        <a:sym typeface="Nunito"/>
                      </a:endParaRPr>
                    </a:p>
                    <a:p>
                      <a:pPr indent="-222250" lvl="0" marL="342900" rtl="0" algn="l">
                        <a:spcBef>
                          <a:spcPts val="0"/>
                        </a:spcBef>
                        <a:spcAft>
                          <a:spcPts val="0"/>
                        </a:spcAft>
                        <a:buSzPts val="700"/>
                        <a:buFont typeface="Nunito"/>
                        <a:buAutoNum type="arabicPeriod"/>
                      </a:pPr>
                      <a:r>
                        <a:rPr lang="en" sz="700">
                          <a:latin typeface="Nunito"/>
                          <a:ea typeface="Nunito"/>
                          <a:cs typeface="Nunito"/>
                          <a:sym typeface="Nunito"/>
                        </a:rPr>
                        <a:t>Mammary branches of </a:t>
                      </a:r>
                      <a:r>
                        <a:rPr lang="en" sz="700">
                          <a:solidFill>
                            <a:srgbClr val="CC0000"/>
                          </a:solidFill>
                          <a:latin typeface="Nunito"/>
                          <a:ea typeface="Nunito"/>
                          <a:cs typeface="Nunito"/>
                          <a:sym typeface="Nunito"/>
                        </a:rPr>
                        <a:t>lateral thoracic artery </a:t>
                      </a:r>
                      <a:endParaRPr sz="700">
                        <a:solidFill>
                          <a:srgbClr val="CC0000"/>
                        </a:solidFill>
                        <a:latin typeface="Nunito"/>
                        <a:ea typeface="Nunito"/>
                        <a:cs typeface="Nunito"/>
                        <a:sym typeface="Nunito"/>
                      </a:endParaRPr>
                    </a:p>
                    <a:p>
                      <a:pPr indent="-222250" lvl="0" marL="342900" rtl="0" algn="l">
                        <a:spcBef>
                          <a:spcPts val="0"/>
                        </a:spcBef>
                        <a:spcAft>
                          <a:spcPts val="0"/>
                        </a:spcAft>
                        <a:buSzPts val="700"/>
                        <a:buFont typeface="Nunito"/>
                        <a:buAutoNum type="arabicPeriod"/>
                      </a:pPr>
                      <a:r>
                        <a:rPr lang="en" sz="700">
                          <a:latin typeface="Nunito"/>
                          <a:ea typeface="Nunito"/>
                          <a:cs typeface="Nunito"/>
                          <a:sym typeface="Nunito"/>
                        </a:rPr>
                        <a:t>Mammary branches of the posterior </a:t>
                      </a:r>
                      <a:r>
                        <a:rPr lang="en" sz="700">
                          <a:solidFill>
                            <a:srgbClr val="CC0000"/>
                          </a:solidFill>
                          <a:latin typeface="Nunito"/>
                          <a:ea typeface="Nunito"/>
                          <a:cs typeface="Nunito"/>
                          <a:sym typeface="Nunito"/>
                        </a:rPr>
                        <a:t>Intercostal arteries</a:t>
                      </a:r>
                      <a:endParaRPr sz="700">
                        <a:solidFill>
                          <a:srgbClr val="CC0000"/>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c hMerge="1"/>
                <a:tc hMerge="1"/>
                <a:tc hMerge="1"/>
              </a:tr>
              <a:tr h="675700">
                <a:tc>
                  <a:txBody>
                    <a:bodyPr/>
                    <a:lstStyle/>
                    <a:p>
                      <a:pPr indent="0" lvl="0" marL="0" rtl="0" algn="ctr">
                        <a:spcBef>
                          <a:spcPts val="0"/>
                        </a:spcBef>
                        <a:spcAft>
                          <a:spcPts val="0"/>
                        </a:spcAft>
                        <a:buNone/>
                      </a:pPr>
                      <a:r>
                        <a:rPr b="1" lang="en" sz="900">
                          <a:solidFill>
                            <a:srgbClr val="1155CC"/>
                          </a:solidFill>
                          <a:latin typeface="Nunito"/>
                          <a:ea typeface="Nunito"/>
                          <a:cs typeface="Nunito"/>
                          <a:sym typeface="Nunito"/>
                        </a:rPr>
                        <a:t>Venous</a:t>
                      </a:r>
                      <a:endParaRPr b="1" sz="900">
                        <a:solidFill>
                          <a:srgbClr val="1155CC"/>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4">
                  <a:txBody>
                    <a:bodyPr/>
                    <a:lstStyle/>
                    <a:p>
                      <a:pPr indent="-222250" lvl="0" marL="342900" rtl="0" algn="l">
                        <a:spcBef>
                          <a:spcPts val="0"/>
                        </a:spcBef>
                        <a:spcAft>
                          <a:spcPts val="0"/>
                        </a:spcAft>
                        <a:buSzPts val="700"/>
                        <a:buFont typeface="Nunito"/>
                        <a:buChar char="●"/>
                      </a:pPr>
                      <a:r>
                        <a:rPr lang="en" sz="700">
                          <a:latin typeface="Nunito"/>
                          <a:ea typeface="Nunito"/>
                          <a:cs typeface="Nunito"/>
                          <a:sym typeface="Nunito"/>
                        </a:rPr>
                        <a:t>Veins are corresponding to the arteries: </a:t>
                      </a:r>
                      <a:endParaRPr sz="700">
                        <a:latin typeface="Nunito"/>
                        <a:ea typeface="Nunito"/>
                        <a:cs typeface="Nunito"/>
                        <a:sym typeface="Nunito"/>
                      </a:endParaRPr>
                    </a:p>
                    <a:p>
                      <a:pPr indent="-101600" lvl="0" marL="457200" rtl="0" algn="l">
                        <a:spcBef>
                          <a:spcPts val="0"/>
                        </a:spcBef>
                        <a:spcAft>
                          <a:spcPts val="0"/>
                        </a:spcAft>
                        <a:buSzPts val="700"/>
                        <a:buFont typeface="Nunito"/>
                        <a:buAutoNum type="arabicPeriod"/>
                      </a:pPr>
                      <a:r>
                        <a:rPr lang="en" sz="700">
                          <a:latin typeface="Nunito"/>
                          <a:ea typeface="Nunito"/>
                          <a:cs typeface="Nunito"/>
                          <a:sym typeface="Nunito"/>
                        </a:rPr>
                        <a:t>Internal thoracic → brachiocephalic vein</a:t>
                      </a:r>
                      <a:endParaRPr sz="700">
                        <a:latin typeface="Nunito"/>
                        <a:ea typeface="Nunito"/>
                        <a:cs typeface="Nunito"/>
                        <a:sym typeface="Nunito"/>
                      </a:endParaRPr>
                    </a:p>
                    <a:p>
                      <a:pPr indent="-101600" lvl="0" marL="457200" rtl="0" algn="l">
                        <a:spcBef>
                          <a:spcPts val="0"/>
                        </a:spcBef>
                        <a:spcAft>
                          <a:spcPts val="0"/>
                        </a:spcAft>
                        <a:buSzPts val="700"/>
                        <a:buFont typeface="Nunito"/>
                        <a:buAutoNum type="arabicPeriod"/>
                      </a:pPr>
                      <a:r>
                        <a:rPr lang="en" sz="700">
                          <a:latin typeface="Nunito"/>
                          <a:ea typeface="Nunito"/>
                          <a:cs typeface="Nunito"/>
                          <a:sym typeface="Nunito"/>
                        </a:rPr>
                        <a:t>Axillary → subclavian vein</a:t>
                      </a:r>
                      <a:endParaRPr sz="700">
                        <a:latin typeface="Nunito"/>
                        <a:ea typeface="Nunito"/>
                        <a:cs typeface="Nunito"/>
                        <a:sym typeface="Nunito"/>
                      </a:endParaRPr>
                    </a:p>
                    <a:p>
                      <a:pPr indent="-101600" lvl="0" marL="457200" rtl="0" algn="l">
                        <a:spcBef>
                          <a:spcPts val="0"/>
                        </a:spcBef>
                        <a:spcAft>
                          <a:spcPts val="0"/>
                        </a:spcAft>
                        <a:buSzPts val="700"/>
                        <a:buFont typeface="Nunito"/>
                        <a:buAutoNum type="arabicPeriod"/>
                      </a:pPr>
                      <a:r>
                        <a:rPr lang="en" sz="700">
                          <a:latin typeface="Nunito"/>
                          <a:ea typeface="Nunito"/>
                          <a:cs typeface="Nunito"/>
                          <a:sym typeface="Nunito"/>
                        </a:rPr>
                        <a:t>Intercostal → azygous (Rt) or hemiazygous (Lt) venous system	</a:t>
                      </a:r>
                      <a:endParaRPr sz="700">
                        <a:latin typeface="Nunito"/>
                        <a:ea typeface="Nunito"/>
                        <a:cs typeface="Nunito"/>
                        <a:sym typeface="Nunito"/>
                      </a:endParaRPr>
                    </a:p>
                    <a:p>
                      <a:pPr indent="-222250" lvl="0" marL="342900" rtl="0" algn="l">
                        <a:spcBef>
                          <a:spcPts val="0"/>
                        </a:spcBef>
                        <a:spcAft>
                          <a:spcPts val="0"/>
                        </a:spcAft>
                        <a:buSzPts val="700"/>
                        <a:buFont typeface="Nunito"/>
                        <a:buChar char="●"/>
                      </a:pPr>
                      <a:r>
                        <a:rPr lang="en" sz="700">
                          <a:latin typeface="Nunito"/>
                          <a:ea typeface="Nunito"/>
                          <a:cs typeface="Nunito"/>
                          <a:sym typeface="Nunito"/>
                        </a:rPr>
                        <a:t>Circular venous plexus </a:t>
                      </a:r>
                      <a:r>
                        <a:rPr lang="en" sz="700">
                          <a:solidFill>
                            <a:srgbClr val="999999"/>
                          </a:solidFill>
                          <a:latin typeface="Nunito"/>
                          <a:ea typeface="Nunito"/>
                          <a:cs typeface="Nunito"/>
                          <a:sym typeface="Nunito"/>
                        </a:rPr>
                        <a:t>(superficial)</a:t>
                      </a:r>
                      <a:r>
                        <a:rPr lang="en" sz="700">
                          <a:latin typeface="Nunito"/>
                          <a:ea typeface="Nunito"/>
                          <a:cs typeface="Nunito"/>
                          <a:sym typeface="Nunito"/>
                        </a:rPr>
                        <a:t> are found at the base of nipple→Finally, veins of this plexus drain into </a:t>
                      </a:r>
                      <a:r>
                        <a:rPr lang="en" sz="700">
                          <a:solidFill>
                            <a:srgbClr val="CC0000"/>
                          </a:solidFill>
                          <a:latin typeface="Nunito"/>
                          <a:ea typeface="Nunito"/>
                          <a:cs typeface="Nunito"/>
                          <a:sym typeface="Nunito"/>
                        </a:rPr>
                        <a:t>axillary &amp; internal thoracic veins</a:t>
                      </a:r>
                      <a:endParaRPr sz="700">
                        <a:solidFill>
                          <a:srgbClr val="CC0000"/>
                        </a:solidFill>
                        <a:latin typeface="Nunito"/>
                        <a:ea typeface="Nunito"/>
                        <a:cs typeface="Nunito"/>
                        <a:sym typeface="Nunito"/>
                      </a:endParaRPr>
                    </a:p>
                  </a:txBody>
                  <a:tcPr marT="67925" marB="67925" marR="64250" marL="64250">
                    <a:lnL cap="flat" cmpd="sng" w="9525">
                      <a:solidFill>
                        <a:srgbClr val="9E9E9E"/>
                      </a:solidFill>
                      <a:prstDash val="solid"/>
                      <a:round/>
                      <a:headEnd len="sm" w="sm" type="none"/>
                      <a:tailEnd len="sm" w="sm" type="none"/>
                    </a:lnL>
                  </a:tcPr>
                </a:tc>
                <a:tc hMerge="1"/>
                <a:tc hMerge="1"/>
                <a:tc hMerge="1"/>
              </a:tr>
            </a:tbl>
          </a:graphicData>
        </a:graphic>
      </p:graphicFrame>
      <p:graphicFrame>
        <p:nvGraphicFramePr>
          <p:cNvPr id="251" name="Google Shape;251;p42"/>
          <p:cNvGraphicFramePr/>
          <p:nvPr/>
        </p:nvGraphicFramePr>
        <p:xfrm>
          <a:off x="-25" y="8430694"/>
          <a:ext cx="3000000" cy="3000000"/>
        </p:xfrm>
        <a:graphic>
          <a:graphicData uri="http://schemas.openxmlformats.org/drawingml/2006/table">
            <a:tbl>
              <a:tblPr>
                <a:noFill/>
                <a:tableStyleId>{76447A91-6DB8-4E1A-95C5-20A2C349909A}</a:tableStyleId>
              </a:tblPr>
              <a:tblGrid>
                <a:gridCol w="1434975"/>
                <a:gridCol w="1594900"/>
                <a:gridCol w="1285325"/>
                <a:gridCol w="3274325"/>
              </a:tblGrid>
              <a:tr h="245475">
                <a:tc>
                  <a:txBody>
                    <a:bodyPr/>
                    <a:lstStyle/>
                    <a:p>
                      <a:pPr indent="0" lvl="0" marL="0" rtl="0" algn="ctr">
                        <a:spcBef>
                          <a:spcPts val="0"/>
                        </a:spcBef>
                        <a:spcAft>
                          <a:spcPts val="0"/>
                        </a:spcAft>
                        <a:buNone/>
                      </a:pPr>
                      <a:r>
                        <a:rPr b="1" lang="en" sz="800">
                          <a:solidFill>
                            <a:srgbClr val="38761D"/>
                          </a:solidFill>
                          <a:latin typeface="Nunito"/>
                          <a:ea typeface="Nunito"/>
                          <a:cs typeface="Nunito"/>
                          <a:sym typeface="Nunito"/>
                        </a:rPr>
                        <a:t>Axillary lymph nodes</a:t>
                      </a:r>
                      <a:endParaRPr b="1" sz="800">
                        <a:solidFill>
                          <a:srgbClr val="38761D"/>
                        </a:solidFill>
                        <a:latin typeface="Nunito"/>
                        <a:ea typeface="Nunito"/>
                        <a:cs typeface="Nunito"/>
                        <a:sym typeface="Nunito"/>
                      </a:endParaRPr>
                    </a:p>
                  </a:txBody>
                  <a:tcPr marT="67925" marB="67925" marR="64250" marL="64250">
                    <a:solidFill>
                      <a:srgbClr val="E4B4B4"/>
                    </a:solidFill>
                  </a:tcPr>
                </a:tc>
                <a:tc>
                  <a:txBody>
                    <a:bodyPr/>
                    <a:lstStyle/>
                    <a:p>
                      <a:pPr indent="0" lvl="0" marL="0" rtl="0" algn="ctr">
                        <a:spcBef>
                          <a:spcPts val="0"/>
                        </a:spcBef>
                        <a:spcAft>
                          <a:spcPts val="0"/>
                        </a:spcAft>
                        <a:buNone/>
                      </a:pPr>
                      <a:r>
                        <a:rPr b="1" lang="en" sz="800">
                          <a:solidFill>
                            <a:schemeClr val="lt1"/>
                          </a:solidFill>
                          <a:latin typeface="Nunito"/>
                          <a:ea typeface="Nunito"/>
                          <a:cs typeface="Nunito"/>
                          <a:sym typeface="Nunito"/>
                        </a:rPr>
                        <a:t>Drains</a:t>
                      </a:r>
                      <a:endParaRPr b="1" sz="800">
                        <a:solidFill>
                          <a:schemeClr val="lt1"/>
                        </a:solidFill>
                        <a:latin typeface="Nunito"/>
                        <a:ea typeface="Nunito"/>
                        <a:cs typeface="Nunito"/>
                        <a:sym typeface="Nunito"/>
                      </a:endParaRPr>
                    </a:p>
                  </a:txBody>
                  <a:tcPr marT="67925" marB="67925" marR="64250" marL="64250">
                    <a:solidFill>
                      <a:srgbClr val="E4B4B4"/>
                    </a:solidFill>
                  </a:tcPr>
                </a:tc>
                <a:tc>
                  <a:txBody>
                    <a:bodyPr/>
                    <a:lstStyle/>
                    <a:p>
                      <a:pPr indent="0" lvl="0" marL="0" rtl="0" algn="ctr">
                        <a:spcBef>
                          <a:spcPts val="0"/>
                        </a:spcBef>
                        <a:spcAft>
                          <a:spcPts val="0"/>
                        </a:spcAft>
                        <a:buNone/>
                      </a:pPr>
                      <a:r>
                        <a:rPr b="1" lang="en" sz="800">
                          <a:solidFill>
                            <a:schemeClr val="lt1"/>
                          </a:solidFill>
                          <a:latin typeface="Nunito"/>
                          <a:ea typeface="Nunito"/>
                          <a:cs typeface="Nunito"/>
                          <a:sym typeface="Nunito"/>
                        </a:rPr>
                        <a:t>Related vessel</a:t>
                      </a:r>
                      <a:endParaRPr b="1" sz="800">
                        <a:solidFill>
                          <a:schemeClr val="lt1"/>
                        </a:solidFill>
                        <a:latin typeface="Nunito"/>
                        <a:ea typeface="Nunito"/>
                        <a:cs typeface="Nunito"/>
                        <a:sym typeface="Nunito"/>
                      </a:endParaRPr>
                    </a:p>
                  </a:txBody>
                  <a:tcPr marT="67925" marB="67925" marR="64250" marL="64250">
                    <a:solidFill>
                      <a:srgbClr val="E4B4B4"/>
                    </a:solidFill>
                  </a:tcPr>
                </a:tc>
                <a:tc>
                  <a:txBody>
                    <a:bodyPr/>
                    <a:lstStyle/>
                    <a:p>
                      <a:pPr indent="0" lvl="0" marL="0" rtl="0" algn="ctr">
                        <a:spcBef>
                          <a:spcPts val="0"/>
                        </a:spcBef>
                        <a:spcAft>
                          <a:spcPts val="0"/>
                        </a:spcAft>
                        <a:buNone/>
                      </a:pPr>
                      <a:r>
                        <a:rPr b="1" lang="en" sz="800">
                          <a:solidFill>
                            <a:schemeClr val="lt1"/>
                          </a:solidFill>
                          <a:latin typeface="Nunito"/>
                          <a:ea typeface="Nunito"/>
                          <a:cs typeface="Nunito"/>
                          <a:sym typeface="Nunito"/>
                        </a:rPr>
                        <a:t>Location</a:t>
                      </a:r>
                      <a:endParaRPr b="1" sz="800">
                        <a:solidFill>
                          <a:schemeClr val="lt1"/>
                        </a:solidFill>
                        <a:latin typeface="Nunito"/>
                        <a:ea typeface="Nunito"/>
                        <a:cs typeface="Nunito"/>
                        <a:sym typeface="Nunito"/>
                      </a:endParaRPr>
                    </a:p>
                  </a:txBody>
                  <a:tcPr marT="67925" marB="67925" marR="64250" marL="64250">
                    <a:solidFill>
                      <a:srgbClr val="E4B4B4"/>
                    </a:solidFill>
                  </a:tcPr>
                </a:tc>
              </a:tr>
              <a:tr h="25447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Pectoral (anterior)</a:t>
                      </a:r>
                      <a:endParaRPr b="1" sz="900">
                        <a:solidFill>
                          <a:srgbClr val="DAA5A5"/>
                        </a:solidFill>
                        <a:latin typeface="Nunito"/>
                        <a:ea typeface="Nunito"/>
                        <a:cs typeface="Nunito"/>
                        <a:sym typeface="Nunito"/>
                      </a:endParaRPr>
                    </a:p>
                  </a:txBody>
                  <a:tcPr marT="67925" marB="67925" marR="64250" marL="64250">
                    <a:solidFill>
                      <a:srgbClr val="F3F3F3"/>
                    </a:solidFill>
                  </a:tcPr>
                </a:tc>
                <a:tc>
                  <a:txBody>
                    <a:bodyPr/>
                    <a:lstStyle/>
                    <a:p>
                      <a:pPr indent="0" lvl="0" marL="0" rtl="0" algn="ctr">
                        <a:spcBef>
                          <a:spcPts val="0"/>
                        </a:spcBef>
                        <a:spcAft>
                          <a:spcPts val="0"/>
                        </a:spcAft>
                        <a:buNone/>
                      </a:pPr>
                      <a:r>
                        <a:rPr b="1" lang="en" sz="700">
                          <a:solidFill>
                            <a:srgbClr val="CC0000"/>
                          </a:solidFill>
                          <a:latin typeface="Nunito"/>
                          <a:ea typeface="Nunito"/>
                          <a:cs typeface="Nunito"/>
                          <a:sym typeface="Nunito"/>
                        </a:rPr>
                        <a:t>Central</a:t>
                      </a:r>
                      <a:r>
                        <a:rPr lang="en" sz="700">
                          <a:solidFill>
                            <a:srgbClr val="CC0000"/>
                          </a:solidFill>
                          <a:latin typeface="Nunito"/>
                          <a:ea typeface="Nunito"/>
                          <a:cs typeface="Nunito"/>
                          <a:sym typeface="Nunito"/>
                        </a:rPr>
                        <a:t> &amp; </a:t>
                      </a:r>
                      <a:r>
                        <a:rPr b="1" lang="en" sz="700">
                          <a:solidFill>
                            <a:srgbClr val="CC0000"/>
                          </a:solidFill>
                          <a:latin typeface="Nunito"/>
                          <a:ea typeface="Nunito"/>
                          <a:cs typeface="Nunito"/>
                          <a:sym typeface="Nunito"/>
                        </a:rPr>
                        <a:t>lateral</a:t>
                      </a:r>
                      <a:r>
                        <a:rPr lang="en" sz="700">
                          <a:solidFill>
                            <a:srgbClr val="CC0000"/>
                          </a:solidFill>
                          <a:latin typeface="Nunito"/>
                          <a:ea typeface="Nunito"/>
                          <a:cs typeface="Nunito"/>
                          <a:sym typeface="Nunito"/>
                        </a:rPr>
                        <a:t> part of breast</a:t>
                      </a:r>
                      <a:endParaRPr sz="700">
                        <a:solidFill>
                          <a:srgbClr val="CC0000"/>
                        </a:solidFill>
                        <a:latin typeface="Nunito"/>
                        <a:ea typeface="Nunito"/>
                        <a:cs typeface="Nunito"/>
                        <a:sym typeface="Nunito"/>
                      </a:endParaRPr>
                    </a:p>
                  </a:txBody>
                  <a:tcPr marT="67925" marB="67925" marR="64250" marL="64250"/>
                </a:tc>
                <a:tc>
                  <a:txBody>
                    <a:bodyPr/>
                    <a:lstStyle/>
                    <a:p>
                      <a:pPr indent="0" lvl="0" marL="0" rtl="0" algn="ctr">
                        <a:spcBef>
                          <a:spcPts val="0"/>
                        </a:spcBef>
                        <a:spcAft>
                          <a:spcPts val="0"/>
                        </a:spcAft>
                        <a:buNone/>
                      </a:pPr>
                      <a:r>
                        <a:rPr lang="en" sz="700">
                          <a:latin typeface="Nunito"/>
                          <a:ea typeface="Nunito"/>
                          <a:cs typeface="Nunito"/>
                          <a:sym typeface="Nunito"/>
                        </a:rPr>
                        <a:t>thoracic vessels</a:t>
                      </a:r>
                      <a:endParaRPr sz="700">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None/>
                      </a:pPr>
                      <a:r>
                        <a:rPr lang="en" sz="700">
                          <a:latin typeface="Nunito"/>
                          <a:ea typeface="Nunito"/>
                          <a:cs typeface="Nunito"/>
                          <a:sym typeface="Nunito"/>
                        </a:rPr>
                        <a:t>lies on the pectoralis minor</a:t>
                      </a:r>
                      <a:endParaRPr sz="700">
                        <a:latin typeface="Nunito"/>
                        <a:ea typeface="Nunito"/>
                        <a:cs typeface="Nunito"/>
                        <a:sym typeface="Nunito"/>
                      </a:endParaRPr>
                    </a:p>
                  </a:txBody>
                  <a:tcPr marT="67925" marB="67925" marR="64250" marL="64250" anchor="ctr"/>
                </a:tc>
              </a:tr>
              <a:tr h="38052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Subscapular (Posterior) group</a:t>
                      </a:r>
                      <a:endParaRPr b="1" sz="900">
                        <a:solidFill>
                          <a:srgbClr val="DAA5A5"/>
                        </a:solidFill>
                        <a:latin typeface="Nunito"/>
                        <a:ea typeface="Nunito"/>
                        <a:cs typeface="Nunito"/>
                        <a:sym typeface="Nunito"/>
                      </a:endParaRPr>
                    </a:p>
                  </a:txBody>
                  <a:tcPr marT="67925" marB="67925" marR="64250" marL="64250">
                    <a:solidFill>
                      <a:srgbClr val="F3F3F3"/>
                    </a:solidFill>
                  </a:tcPr>
                </a:tc>
                <a:tc>
                  <a:txBody>
                    <a:bodyPr/>
                    <a:lstStyle/>
                    <a:p>
                      <a:pPr indent="0" lvl="0" marL="0" rtl="0" algn="ctr">
                        <a:spcBef>
                          <a:spcPts val="0"/>
                        </a:spcBef>
                        <a:spcAft>
                          <a:spcPts val="0"/>
                        </a:spcAft>
                        <a:buNone/>
                      </a:pPr>
                      <a:r>
                        <a:rPr lang="en" sz="700">
                          <a:latin typeface="Nunito"/>
                          <a:ea typeface="Nunito"/>
                          <a:cs typeface="Nunito"/>
                          <a:sym typeface="Nunito"/>
                        </a:rPr>
                        <a:t>-</a:t>
                      </a:r>
                      <a:endParaRPr sz="700">
                        <a:latin typeface="Nunito"/>
                        <a:ea typeface="Nunito"/>
                        <a:cs typeface="Nunito"/>
                        <a:sym typeface="Nunito"/>
                      </a:endParaRPr>
                    </a:p>
                  </a:txBody>
                  <a:tcPr marT="67925" marB="67925" marR="64250" marL="64250"/>
                </a:tc>
                <a:tc>
                  <a:txBody>
                    <a:bodyPr/>
                    <a:lstStyle/>
                    <a:p>
                      <a:pPr indent="0" lvl="0" marL="0" rtl="0" algn="ctr">
                        <a:spcBef>
                          <a:spcPts val="0"/>
                        </a:spcBef>
                        <a:spcAft>
                          <a:spcPts val="0"/>
                        </a:spcAft>
                        <a:buNone/>
                      </a:pPr>
                      <a:r>
                        <a:rPr lang="en" sz="700">
                          <a:latin typeface="Nunito"/>
                          <a:ea typeface="Nunito"/>
                          <a:cs typeface="Nunito"/>
                          <a:sym typeface="Nunito"/>
                        </a:rPr>
                        <a:t>subscapular vessels</a:t>
                      </a:r>
                      <a:endParaRPr sz="700">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None/>
                      </a:pPr>
                      <a:r>
                        <a:rPr lang="en" sz="700">
                          <a:latin typeface="Nunito"/>
                          <a:ea typeface="Nunito"/>
                          <a:cs typeface="Nunito"/>
                          <a:sym typeface="Nunito"/>
                        </a:rPr>
                        <a:t>lies on posterior wall of axilla on lower border of subscapularis</a:t>
                      </a:r>
                      <a:endParaRPr sz="700">
                        <a:latin typeface="Nunito"/>
                        <a:ea typeface="Nunito"/>
                        <a:cs typeface="Nunito"/>
                        <a:sym typeface="Nunito"/>
                      </a:endParaRPr>
                    </a:p>
                  </a:txBody>
                  <a:tcPr marT="67925" marB="67925" marR="64250" marL="64250" anchor="ctr"/>
                </a:tc>
              </a:tr>
              <a:tr h="25447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Brachial (Lateral) group</a:t>
                      </a:r>
                      <a:endParaRPr b="1" sz="900">
                        <a:solidFill>
                          <a:srgbClr val="DAA5A5"/>
                        </a:solidFill>
                        <a:latin typeface="Nunito"/>
                        <a:ea typeface="Nunito"/>
                        <a:cs typeface="Nunito"/>
                        <a:sym typeface="Nunito"/>
                      </a:endParaRPr>
                    </a:p>
                  </a:txBody>
                  <a:tcPr marT="67925" marB="67925" marR="64250" marL="64250">
                    <a:solidFill>
                      <a:srgbClr val="F3F3F3"/>
                    </a:solidFill>
                  </a:tcPr>
                </a:tc>
                <a:tc>
                  <a:txBody>
                    <a:bodyPr/>
                    <a:lstStyle/>
                    <a:p>
                      <a:pPr indent="0" lvl="0" marL="0" rtl="0" algn="ctr">
                        <a:spcBef>
                          <a:spcPts val="0"/>
                        </a:spcBef>
                        <a:spcAft>
                          <a:spcPts val="0"/>
                        </a:spcAft>
                        <a:buNone/>
                      </a:pPr>
                      <a:r>
                        <a:rPr lang="en" sz="700">
                          <a:latin typeface="Nunito"/>
                          <a:ea typeface="Nunito"/>
                          <a:cs typeface="Nunito"/>
                          <a:sym typeface="Nunito"/>
                        </a:rPr>
                        <a:t>-</a:t>
                      </a:r>
                      <a:endParaRPr sz="700">
                        <a:latin typeface="Nunito"/>
                        <a:ea typeface="Nunito"/>
                        <a:cs typeface="Nunito"/>
                        <a:sym typeface="Nunito"/>
                      </a:endParaRPr>
                    </a:p>
                  </a:txBody>
                  <a:tcPr marT="67925" marB="67925" marR="64250" marL="64250"/>
                </a:tc>
                <a:tc>
                  <a:txBody>
                    <a:bodyPr/>
                    <a:lstStyle/>
                    <a:p>
                      <a:pPr indent="0" lvl="0" marL="0" rtl="0" algn="ctr">
                        <a:spcBef>
                          <a:spcPts val="0"/>
                        </a:spcBef>
                        <a:spcAft>
                          <a:spcPts val="0"/>
                        </a:spcAft>
                        <a:buNone/>
                      </a:pPr>
                      <a:r>
                        <a:rPr lang="en" sz="700">
                          <a:latin typeface="Nunito"/>
                          <a:ea typeface="Nunito"/>
                          <a:cs typeface="Nunito"/>
                          <a:sym typeface="Nunito"/>
                        </a:rPr>
                        <a:t>3rd part of axillary vessels.</a:t>
                      </a:r>
                      <a:endParaRPr sz="700">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None/>
                      </a:pPr>
                      <a:r>
                        <a:rPr lang="en" sz="700">
                          <a:latin typeface="Nunito"/>
                          <a:ea typeface="Nunito"/>
                          <a:cs typeface="Nunito"/>
                          <a:sym typeface="Nunito"/>
                        </a:rPr>
                        <a:t>lies on lateral wall of axilla</a:t>
                      </a:r>
                      <a:endParaRPr sz="700">
                        <a:latin typeface="Nunito"/>
                        <a:ea typeface="Nunito"/>
                        <a:cs typeface="Nunito"/>
                        <a:sym typeface="Nunito"/>
                      </a:endParaRPr>
                    </a:p>
                  </a:txBody>
                  <a:tcPr marT="67925" marB="67925" marR="64250" marL="64250" anchor="ctr"/>
                </a:tc>
              </a:tr>
              <a:tr h="25447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Central group</a:t>
                      </a:r>
                      <a:endParaRPr b="1" sz="900">
                        <a:solidFill>
                          <a:srgbClr val="DAA5A5"/>
                        </a:solidFill>
                        <a:latin typeface="Nunito"/>
                        <a:ea typeface="Nunito"/>
                        <a:cs typeface="Nunito"/>
                        <a:sym typeface="Nunito"/>
                      </a:endParaRPr>
                    </a:p>
                  </a:txBody>
                  <a:tcPr marT="67925" marB="67925" marR="64250" marL="64250">
                    <a:solidFill>
                      <a:srgbClr val="F3F3F3"/>
                    </a:solidFill>
                  </a:tcPr>
                </a:tc>
                <a:tc>
                  <a:txBody>
                    <a:bodyPr/>
                    <a:lstStyle/>
                    <a:p>
                      <a:pPr indent="0" lvl="0" marL="0" rtl="0" algn="ctr">
                        <a:spcBef>
                          <a:spcPts val="0"/>
                        </a:spcBef>
                        <a:spcAft>
                          <a:spcPts val="0"/>
                        </a:spcAft>
                        <a:buNone/>
                      </a:pPr>
                      <a:r>
                        <a:rPr lang="en" sz="700">
                          <a:latin typeface="Nunito"/>
                          <a:ea typeface="Nunito"/>
                          <a:cs typeface="Nunito"/>
                          <a:sym typeface="Nunito"/>
                        </a:rPr>
                        <a:t>-</a:t>
                      </a:r>
                      <a:endParaRPr sz="700">
                        <a:latin typeface="Nunito"/>
                        <a:ea typeface="Nunito"/>
                        <a:cs typeface="Nunito"/>
                        <a:sym typeface="Nunito"/>
                      </a:endParaRPr>
                    </a:p>
                  </a:txBody>
                  <a:tcPr marT="67925" marB="67925" marR="64250" marL="64250"/>
                </a:tc>
                <a:tc>
                  <a:txBody>
                    <a:bodyPr/>
                    <a:lstStyle/>
                    <a:p>
                      <a:pPr indent="0" lvl="0" marL="0" rtl="0" algn="ctr">
                        <a:spcBef>
                          <a:spcPts val="0"/>
                        </a:spcBef>
                        <a:spcAft>
                          <a:spcPts val="0"/>
                        </a:spcAft>
                        <a:buNone/>
                      </a:pPr>
                      <a:r>
                        <a:rPr lang="en" sz="700">
                          <a:latin typeface="Nunito"/>
                          <a:ea typeface="Nunito"/>
                          <a:cs typeface="Nunito"/>
                          <a:sym typeface="Nunito"/>
                        </a:rPr>
                        <a:t>-</a:t>
                      </a:r>
                      <a:endParaRPr sz="700">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None/>
                      </a:pPr>
                      <a:r>
                        <a:rPr lang="en" sz="700">
                          <a:latin typeface="Nunito"/>
                          <a:ea typeface="Nunito"/>
                          <a:cs typeface="Nunito"/>
                          <a:sym typeface="Nunito"/>
                        </a:rPr>
                        <a:t>lies in axillary fat at the base of axilla.</a:t>
                      </a:r>
                      <a:endParaRPr sz="700">
                        <a:latin typeface="Nunito"/>
                        <a:ea typeface="Nunito"/>
                        <a:cs typeface="Nunito"/>
                        <a:sym typeface="Nunito"/>
                      </a:endParaRPr>
                    </a:p>
                  </a:txBody>
                  <a:tcPr marT="67925" marB="67925" marR="64250" marL="64250" anchor="ctr"/>
                </a:tc>
              </a:tr>
              <a:tr h="254475">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Apical group</a:t>
                      </a:r>
                      <a:endParaRPr b="1" sz="900">
                        <a:solidFill>
                          <a:srgbClr val="DAA5A5"/>
                        </a:solidFill>
                        <a:latin typeface="Nunito"/>
                        <a:ea typeface="Nunito"/>
                        <a:cs typeface="Nunito"/>
                        <a:sym typeface="Nunito"/>
                      </a:endParaRPr>
                    </a:p>
                  </a:txBody>
                  <a:tcPr marT="67925" marB="67925" marR="64250" marL="64250">
                    <a:solidFill>
                      <a:srgbClr val="F3F3F3"/>
                    </a:solidFill>
                  </a:tcPr>
                </a:tc>
                <a:tc>
                  <a:txBody>
                    <a:bodyPr/>
                    <a:lstStyle/>
                    <a:p>
                      <a:pPr indent="0" lvl="0" marL="0" rtl="0" algn="ctr">
                        <a:spcBef>
                          <a:spcPts val="0"/>
                        </a:spcBef>
                        <a:spcAft>
                          <a:spcPts val="0"/>
                        </a:spcAft>
                        <a:buNone/>
                      </a:pPr>
                      <a:r>
                        <a:rPr lang="en" sz="700">
                          <a:latin typeface="Nunito"/>
                          <a:ea typeface="Nunito"/>
                          <a:cs typeface="Nunito"/>
                          <a:sym typeface="Nunito"/>
                        </a:rPr>
                        <a:t>Upper part</a:t>
                      </a:r>
                      <a:endParaRPr sz="700">
                        <a:latin typeface="Nunito"/>
                        <a:ea typeface="Nunito"/>
                        <a:cs typeface="Nunito"/>
                        <a:sym typeface="Nunito"/>
                      </a:endParaRPr>
                    </a:p>
                  </a:txBody>
                  <a:tcPr marT="67925" marB="67925" marR="64250" marL="64250"/>
                </a:tc>
                <a:tc>
                  <a:txBody>
                    <a:bodyPr/>
                    <a:lstStyle/>
                    <a:p>
                      <a:pPr indent="0" lvl="0" marL="0" rtl="0" algn="ctr">
                        <a:spcBef>
                          <a:spcPts val="0"/>
                        </a:spcBef>
                        <a:spcAft>
                          <a:spcPts val="0"/>
                        </a:spcAft>
                        <a:buNone/>
                      </a:pPr>
                      <a:r>
                        <a:rPr lang="en" sz="700">
                          <a:latin typeface="Nunito"/>
                          <a:ea typeface="Nunito"/>
                          <a:cs typeface="Nunito"/>
                          <a:sym typeface="Nunito"/>
                        </a:rPr>
                        <a:t>-</a:t>
                      </a:r>
                      <a:endParaRPr sz="700">
                        <a:latin typeface="Nunito"/>
                        <a:ea typeface="Nunito"/>
                        <a:cs typeface="Nunito"/>
                        <a:sym typeface="Nunito"/>
                      </a:endParaRPr>
                    </a:p>
                  </a:txBody>
                  <a:tcPr marT="67925" marB="67925" marR="64250" marL="64250"/>
                </a:tc>
                <a:tc>
                  <a:txBody>
                    <a:bodyPr/>
                    <a:lstStyle/>
                    <a:p>
                      <a:pPr indent="0" lvl="0" marL="0" rtl="0" algn="ctr">
                        <a:spcBef>
                          <a:spcPts val="0"/>
                        </a:spcBef>
                        <a:spcAft>
                          <a:spcPts val="0"/>
                        </a:spcAft>
                        <a:buNone/>
                      </a:pPr>
                      <a:r>
                        <a:rPr lang="en" sz="700">
                          <a:latin typeface="Nunito"/>
                          <a:ea typeface="Nunito"/>
                          <a:cs typeface="Nunito"/>
                          <a:sym typeface="Nunito"/>
                        </a:rPr>
                        <a:t>lies at apex of axilla immediately behind the clavicle.</a:t>
                      </a:r>
                      <a:endParaRPr sz="700">
                        <a:latin typeface="Nunito"/>
                        <a:ea typeface="Nunito"/>
                        <a:cs typeface="Nunito"/>
                        <a:sym typeface="Nunito"/>
                      </a:endParaRPr>
                    </a:p>
                  </a:txBody>
                  <a:tcPr marT="67925" marB="67925" marR="64250" marL="64250" anchor="ctr"/>
                </a:tc>
              </a:tr>
              <a:tr h="526700">
                <a:tc gridSpan="4">
                  <a:txBody>
                    <a:bodyPr/>
                    <a:lstStyle/>
                    <a:p>
                      <a:pPr indent="0" lvl="0" marL="0" rtl="0" algn="l">
                        <a:spcBef>
                          <a:spcPts val="0"/>
                        </a:spcBef>
                        <a:spcAft>
                          <a:spcPts val="0"/>
                        </a:spcAft>
                        <a:buNone/>
                      </a:pPr>
                      <a:r>
                        <a:rPr lang="en" sz="700">
                          <a:latin typeface="Nunito"/>
                          <a:ea typeface="Nunito"/>
                          <a:cs typeface="Nunito"/>
                          <a:sym typeface="Nunito"/>
                        </a:rPr>
                        <a:t>● Efferent drainage continues with cervical lymph nodes.</a:t>
                      </a:r>
                      <a:endParaRPr sz="700">
                        <a:latin typeface="Nunito"/>
                        <a:ea typeface="Nunito"/>
                        <a:cs typeface="Nunito"/>
                        <a:sym typeface="Nunito"/>
                      </a:endParaRPr>
                    </a:p>
                    <a:p>
                      <a:pPr indent="0" lvl="0" marL="0" rtl="0" algn="l">
                        <a:spcBef>
                          <a:spcPts val="0"/>
                        </a:spcBef>
                        <a:spcAft>
                          <a:spcPts val="0"/>
                        </a:spcAft>
                        <a:buNone/>
                      </a:pPr>
                      <a:r>
                        <a:rPr lang="en" sz="700">
                          <a:latin typeface="Nunito"/>
                          <a:ea typeface="Nunito"/>
                          <a:cs typeface="Nunito"/>
                          <a:sym typeface="Nunito"/>
                        </a:rPr>
                        <a:t>● On the right side: It usually opens in right lymphatic duct (subclavian vein)</a:t>
                      </a:r>
                      <a:endParaRPr sz="700">
                        <a:latin typeface="Nunito"/>
                        <a:ea typeface="Nunito"/>
                        <a:cs typeface="Nunito"/>
                        <a:sym typeface="Nunito"/>
                      </a:endParaRPr>
                    </a:p>
                    <a:p>
                      <a:pPr indent="0" lvl="0" marL="0" rtl="0" algn="l">
                        <a:spcBef>
                          <a:spcPts val="0"/>
                        </a:spcBef>
                        <a:spcAft>
                          <a:spcPts val="0"/>
                        </a:spcAft>
                        <a:buNone/>
                      </a:pPr>
                      <a:r>
                        <a:rPr lang="en" sz="700">
                          <a:latin typeface="Nunito"/>
                          <a:ea typeface="Nunito"/>
                          <a:cs typeface="Nunito"/>
                          <a:sym typeface="Nunito"/>
                        </a:rPr>
                        <a:t>● On the left side: it usually opens into thoracic duct</a:t>
                      </a:r>
                      <a:endParaRPr sz="700">
                        <a:latin typeface="Nunito"/>
                        <a:ea typeface="Nunito"/>
                        <a:cs typeface="Nunito"/>
                        <a:sym typeface="Nunito"/>
                      </a:endParaRPr>
                    </a:p>
                    <a:p>
                      <a:pPr indent="0" lvl="0" marL="0" rtl="0" algn="l">
                        <a:spcBef>
                          <a:spcPts val="0"/>
                        </a:spcBef>
                        <a:spcAft>
                          <a:spcPts val="0"/>
                        </a:spcAft>
                        <a:buNone/>
                      </a:pPr>
                      <a:r>
                        <a:rPr lang="en" sz="700">
                          <a:latin typeface="Nunito"/>
                          <a:ea typeface="Nunito"/>
                          <a:cs typeface="Nunito"/>
                          <a:sym typeface="Nunito"/>
                        </a:rPr>
                        <a:t>● Both will terminate at the junction between the internal jugular and the subclavian vein,thus, the lymphatic drainage returns back to the circulation.</a:t>
                      </a:r>
                      <a:endParaRPr sz="700">
                        <a:latin typeface="Nunito"/>
                        <a:ea typeface="Nunito"/>
                        <a:cs typeface="Nunito"/>
                        <a:sym typeface="Nunito"/>
                      </a:endParaRPr>
                    </a:p>
                  </a:txBody>
                  <a:tcPr marT="67925" marB="67925" marR="64250" marL="64250"/>
                </a:tc>
                <a:tc hMerge="1"/>
                <a:tc hMerge="1"/>
                <a:tc hMerge="1"/>
              </a:tr>
            </a:tbl>
          </a:graphicData>
        </a:graphic>
      </p:graphicFrame>
      <p:graphicFrame>
        <p:nvGraphicFramePr>
          <p:cNvPr id="252" name="Google Shape;252;p42"/>
          <p:cNvGraphicFramePr/>
          <p:nvPr/>
        </p:nvGraphicFramePr>
        <p:xfrm>
          <a:off x="-25" y="4371034"/>
          <a:ext cx="3000000" cy="3000000"/>
        </p:xfrm>
        <a:graphic>
          <a:graphicData uri="http://schemas.openxmlformats.org/drawingml/2006/table">
            <a:tbl>
              <a:tblPr>
                <a:noFill/>
                <a:tableStyleId>{76447A91-6DB8-4E1A-95C5-20A2C349909A}</a:tableStyleId>
              </a:tblPr>
              <a:tblGrid>
                <a:gridCol w="823025"/>
                <a:gridCol w="1662450"/>
                <a:gridCol w="1829725"/>
                <a:gridCol w="1756425"/>
                <a:gridCol w="1517900"/>
              </a:tblGrid>
              <a:tr h="246875">
                <a:tc rowSpan="7">
                  <a:txBody>
                    <a:bodyPr/>
                    <a:lstStyle/>
                    <a:p>
                      <a:pPr indent="0" lvl="0" marL="0" rtl="0" algn="ctr">
                        <a:spcBef>
                          <a:spcPts val="0"/>
                        </a:spcBef>
                        <a:spcAft>
                          <a:spcPts val="0"/>
                        </a:spcAft>
                        <a:buNone/>
                      </a:pPr>
                      <a:r>
                        <a:rPr b="1" lang="en" sz="900">
                          <a:solidFill>
                            <a:srgbClr val="38761D"/>
                          </a:solidFill>
                          <a:latin typeface="Nunito"/>
                          <a:ea typeface="Nunito"/>
                          <a:cs typeface="Nunito"/>
                          <a:sym typeface="Nunito"/>
                        </a:rPr>
                        <a:t>Lymphatic</a:t>
                      </a:r>
                      <a:endParaRPr b="1" sz="900">
                        <a:solidFill>
                          <a:srgbClr val="38761D"/>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solidFill>
                      <a:srgbClr val="EFEFEF"/>
                    </a:solidFill>
                  </a:tcPr>
                </a:tc>
                <a:tc gridSpan="4">
                  <a:txBody>
                    <a:bodyPr/>
                    <a:lstStyle/>
                    <a:p>
                      <a:pPr indent="0" lvl="0" marL="0" rtl="0" algn="ctr">
                        <a:lnSpc>
                          <a:spcPct val="100000"/>
                        </a:lnSpc>
                        <a:spcBef>
                          <a:spcPts val="0"/>
                        </a:spcBef>
                        <a:spcAft>
                          <a:spcPts val="0"/>
                        </a:spcAft>
                        <a:buNone/>
                      </a:pPr>
                      <a:r>
                        <a:rPr b="1" lang="en" sz="900">
                          <a:solidFill>
                            <a:schemeClr val="lt1"/>
                          </a:solidFill>
                          <a:latin typeface="Nunito"/>
                          <a:ea typeface="Nunito"/>
                          <a:cs typeface="Nunito"/>
                          <a:sym typeface="Nunito"/>
                        </a:rPr>
                        <a:t>1) Plexus</a:t>
                      </a:r>
                      <a:endParaRPr sz="900">
                        <a:solidFill>
                          <a:schemeClr val="lt1"/>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solidFill>
                      <a:srgbClr val="E4B4B4"/>
                    </a:solidFill>
                  </a:tcPr>
                </a:tc>
                <a:tc hMerge="1"/>
                <a:tc hMerge="1"/>
                <a:tc hMerge="1"/>
              </a:tr>
              <a:tr h="246875">
                <a:tc vMerge="1"/>
                <a:tc>
                  <a:txBody>
                    <a:bodyPr/>
                    <a:lstStyle/>
                    <a:p>
                      <a:pPr indent="0" lvl="0" marL="0" rtl="0" algn="ctr">
                        <a:lnSpc>
                          <a:spcPct val="100000"/>
                        </a:lnSpc>
                        <a:spcBef>
                          <a:spcPts val="0"/>
                        </a:spcBef>
                        <a:spcAft>
                          <a:spcPts val="0"/>
                        </a:spcAft>
                        <a:buNone/>
                      </a:pPr>
                      <a:r>
                        <a:rPr b="1" lang="en" sz="800">
                          <a:solidFill>
                            <a:srgbClr val="DAA5A5"/>
                          </a:solidFill>
                          <a:latin typeface="Nunito"/>
                          <a:ea typeface="Nunito"/>
                          <a:cs typeface="Nunito"/>
                          <a:sym typeface="Nunito"/>
                        </a:rPr>
                        <a:t>Superficial lymphatic plexus</a:t>
                      </a:r>
                      <a:endParaRPr sz="800">
                        <a:solidFill>
                          <a:srgbClr val="DAA5A5"/>
                        </a:solidFill>
                        <a:latin typeface="Nunito"/>
                        <a:ea typeface="Nunito"/>
                        <a:cs typeface="Nunito"/>
                        <a:sym typeface="Nunito"/>
                      </a:endParaRPr>
                    </a:p>
                  </a:txBody>
                  <a:tcPr marT="67925" marB="67925" marR="64250" marL="64250" anchor="ctr">
                    <a:solidFill>
                      <a:srgbClr val="F7E0E0"/>
                    </a:solidFill>
                  </a:tcPr>
                </a:tc>
                <a:tc>
                  <a:txBody>
                    <a:bodyPr/>
                    <a:lstStyle/>
                    <a:p>
                      <a:pPr indent="0" lvl="0" marL="0" rtl="0" algn="ctr">
                        <a:lnSpc>
                          <a:spcPct val="100000"/>
                        </a:lnSpc>
                        <a:spcBef>
                          <a:spcPts val="0"/>
                        </a:spcBef>
                        <a:spcAft>
                          <a:spcPts val="0"/>
                        </a:spcAft>
                        <a:buNone/>
                      </a:pPr>
                      <a:r>
                        <a:rPr b="1" lang="en" sz="800">
                          <a:solidFill>
                            <a:srgbClr val="DAA5A5"/>
                          </a:solidFill>
                          <a:latin typeface="Nunito"/>
                          <a:ea typeface="Nunito"/>
                          <a:cs typeface="Nunito"/>
                          <a:sym typeface="Nunito"/>
                        </a:rPr>
                        <a:t>Both</a:t>
                      </a:r>
                      <a:endParaRPr sz="800">
                        <a:solidFill>
                          <a:srgbClr val="DAA5A5"/>
                        </a:solidFill>
                        <a:latin typeface="Nunito"/>
                        <a:ea typeface="Nunito"/>
                        <a:cs typeface="Nunito"/>
                        <a:sym typeface="Nunito"/>
                      </a:endParaRPr>
                    </a:p>
                  </a:txBody>
                  <a:tcPr marT="67925" marB="67925" marR="64250" marL="64250" anchor="ctr">
                    <a:solidFill>
                      <a:srgbClr val="F7E0E0"/>
                    </a:solidFill>
                  </a:tcPr>
                </a:tc>
                <a:tc gridSpan="2">
                  <a:txBody>
                    <a:bodyPr/>
                    <a:lstStyle/>
                    <a:p>
                      <a:pPr indent="0" lvl="0" marL="0" rtl="0" algn="ctr">
                        <a:lnSpc>
                          <a:spcPct val="100000"/>
                        </a:lnSpc>
                        <a:spcBef>
                          <a:spcPts val="0"/>
                        </a:spcBef>
                        <a:spcAft>
                          <a:spcPts val="0"/>
                        </a:spcAft>
                        <a:buNone/>
                      </a:pPr>
                      <a:r>
                        <a:rPr b="1" lang="en" sz="800">
                          <a:solidFill>
                            <a:srgbClr val="DAA5A5"/>
                          </a:solidFill>
                          <a:latin typeface="Nunito"/>
                          <a:ea typeface="Nunito"/>
                          <a:cs typeface="Nunito"/>
                          <a:sym typeface="Nunito"/>
                        </a:rPr>
                        <a:t>Deep lymphatic plexus</a:t>
                      </a:r>
                      <a:endParaRPr sz="800">
                        <a:solidFill>
                          <a:srgbClr val="DAA5A5"/>
                        </a:solidFill>
                        <a:latin typeface="Nunito"/>
                        <a:ea typeface="Nunito"/>
                        <a:cs typeface="Nunito"/>
                        <a:sym typeface="Nunito"/>
                      </a:endParaRPr>
                    </a:p>
                  </a:txBody>
                  <a:tcPr marT="67925" marB="67925" marR="64250" marL="64250" anchor="ctr">
                    <a:solidFill>
                      <a:srgbClr val="F7E0E0"/>
                    </a:solidFill>
                  </a:tcPr>
                </a:tc>
                <a:tc hMerge="1"/>
              </a:tr>
              <a:tr h="615300">
                <a:tc vMerge="1"/>
                <a:tc>
                  <a:txBody>
                    <a:bodyPr/>
                    <a:lstStyle/>
                    <a:p>
                      <a:pPr indent="0" lvl="0" marL="0" rtl="0" algn="ctr">
                        <a:lnSpc>
                          <a:spcPct val="100000"/>
                        </a:lnSpc>
                        <a:spcBef>
                          <a:spcPts val="0"/>
                        </a:spcBef>
                        <a:spcAft>
                          <a:spcPts val="0"/>
                        </a:spcAft>
                        <a:buNone/>
                      </a:pPr>
                      <a:r>
                        <a:rPr lang="en" sz="700">
                          <a:solidFill>
                            <a:schemeClr val="dk1"/>
                          </a:solidFill>
                          <a:latin typeface="Nunito"/>
                          <a:ea typeface="Nunito"/>
                          <a:cs typeface="Nunito"/>
                          <a:sym typeface="Nunito"/>
                        </a:rPr>
                        <a:t>Also called </a:t>
                      </a:r>
                      <a:r>
                        <a:rPr b="1" lang="en" sz="700">
                          <a:solidFill>
                            <a:schemeClr val="dk1"/>
                          </a:solidFill>
                          <a:latin typeface="Nunito"/>
                          <a:ea typeface="Nunito"/>
                          <a:cs typeface="Nunito"/>
                          <a:sym typeface="Nunito"/>
                        </a:rPr>
                        <a:t>Subareolar lymphatic plexus.</a:t>
                      </a:r>
                      <a:endParaRPr sz="700">
                        <a:solidFill>
                          <a:schemeClr val="dk1"/>
                        </a:solidFill>
                        <a:latin typeface="Nunito"/>
                        <a:ea typeface="Nunito"/>
                        <a:cs typeface="Nunito"/>
                        <a:sym typeface="Nunito"/>
                      </a:endParaRPr>
                    </a:p>
                    <a:p>
                      <a:pPr indent="0" lvl="0" marL="0" rtl="0" algn="ctr">
                        <a:lnSpc>
                          <a:spcPct val="100000"/>
                        </a:lnSpc>
                        <a:spcBef>
                          <a:spcPts val="0"/>
                        </a:spcBef>
                        <a:spcAft>
                          <a:spcPts val="0"/>
                        </a:spcAft>
                        <a:buNone/>
                      </a:pPr>
                      <a:r>
                        <a:rPr lang="en" sz="700">
                          <a:solidFill>
                            <a:schemeClr val="dk1"/>
                          </a:solidFill>
                          <a:latin typeface="Nunito"/>
                          <a:ea typeface="Nunito"/>
                          <a:cs typeface="Nunito"/>
                          <a:sym typeface="Nunito"/>
                        </a:rPr>
                        <a:t>Lies beneath the areola</a:t>
                      </a:r>
                      <a:endParaRPr sz="700">
                        <a:latin typeface="Nunito"/>
                        <a:ea typeface="Nunito"/>
                        <a:cs typeface="Nunito"/>
                        <a:sym typeface="Nunito"/>
                      </a:endParaRPr>
                    </a:p>
                  </a:txBody>
                  <a:tcPr marT="67925" marB="67925" marR="64250" marL="64250" anchor="ctr"/>
                </a:tc>
                <a:tc>
                  <a:txBody>
                    <a:bodyPr/>
                    <a:lstStyle/>
                    <a:p>
                      <a:pPr indent="0" lvl="0" marL="0" rtl="0" algn="ctr">
                        <a:lnSpc>
                          <a:spcPct val="100000"/>
                        </a:lnSpc>
                        <a:spcBef>
                          <a:spcPts val="0"/>
                        </a:spcBef>
                        <a:spcAft>
                          <a:spcPts val="0"/>
                        </a:spcAft>
                        <a:buNone/>
                      </a:pPr>
                      <a:r>
                        <a:rPr lang="en" sz="700">
                          <a:solidFill>
                            <a:schemeClr val="dk1"/>
                          </a:solidFill>
                          <a:latin typeface="Nunito"/>
                          <a:ea typeface="Nunito"/>
                          <a:cs typeface="Nunito"/>
                          <a:sym typeface="Nunito"/>
                        </a:rPr>
                        <a:t>Both plexuses radiate in many directions and drain into different lymph nodes </a:t>
                      </a:r>
                      <a:r>
                        <a:rPr lang="en" sz="700">
                          <a:solidFill>
                            <a:srgbClr val="CC0000"/>
                          </a:solidFill>
                          <a:latin typeface="Nunito"/>
                          <a:ea typeface="Nunito"/>
                          <a:cs typeface="Nunito"/>
                          <a:sym typeface="Nunito"/>
                        </a:rPr>
                        <a:t>(Axillary groups and Internal thoracic lymph nodes.)</a:t>
                      </a:r>
                      <a:endParaRPr sz="700">
                        <a:solidFill>
                          <a:srgbClr val="CC0000"/>
                        </a:solidFill>
                        <a:latin typeface="Nunito"/>
                        <a:ea typeface="Nunito"/>
                        <a:cs typeface="Nunito"/>
                        <a:sym typeface="Nunito"/>
                      </a:endParaRPr>
                    </a:p>
                  </a:txBody>
                  <a:tcPr marT="67925" marB="67925" marR="64250" marL="64250" anchor="ctr"/>
                </a:tc>
                <a:tc gridSpan="2">
                  <a:txBody>
                    <a:bodyPr/>
                    <a:lstStyle/>
                    <a:p>
                      <a:pPr indent="0" lvl="0" marL="0" rtl="0" algn="ctr">
                        <a:lnSpc>
                          <a:spcPct val="100000"/>
                        </a:lnSpc>
                        <a:spcBef>
                          <a:spcPts val="0"/>
                        </a:spcBef>
                        <a:spcAft>
                          <a:spcPts val="0"/>
                        </a:spcAft>
                        <a:buNone/>
                      </a:pPr>
                      <a:r>
                        <a:rPr lang="en" sz="700">
                          <a:solidFill>
                            <a:schemeClr val="dk1"/>
                          </a:solidFill>
                          <a:latin typeface="Nunito"/>
                          <a:ea typeface="Nunito"/>
                          <a:cs typeface="Nunito"/>
                          <a:sym typeface="Nunito"/>
                        </a:rPr>
                        <a:t>Also called </a:t>
                      </a:r>
                      <a:r>
                        <a:rPr b="1" lang="en" sz="700">
                          <a:solidFill>
                            <a:schemeClr val="dk1"/>
                          </a:solidFill>
                          <a:latin typeface="Nunito"/>
                          <a:ea typeface="Nunito"/>
                          <a:cs typeface="Nunito"/>
                          <a:sym typeface="Nunito"/>
                        </a:rPr>
                        <a:t>submammary plexus </a:t>
                      </a:r>
                      <a:endParaRPr b="1" sz="700">
                        <a:solidFill>
                          <a:schemeClr val="dk1"/>
                        </a:solidFill>
                        <a:latin typeface="Nunito"/>
                        <a:ea typeface="Nunito"/>
                        <a:cs typeface="Nunito"/>
                        <a:sym typeface="Nunito"/>
                      </a:endParaRPr>
                    </a:p>
                    <a:p>
                      <a:pPr indent="0" lvl="0" marL="0" rtl="0" algn="ctr">
                        <a:lnSpc>
                          <a:spcPct val="100000"/>
                        </a:lnSpc>
                        <a:spcBef>
                          <a:spcPts val="0"/>
                        </a:spcBef>
                        <a:spcAft>
                          <a:spcPts val="0"/>
                        </a:spcAft>
                        <a:buNone/>
                      </a:pPr>
                      <a:r>
                        <a:rPr lang="en" sz="700">
                          <a:solidFill>
                            <a:schemeClr val="dk1"/>
                          </a:solidFill>
                          <a:latin typeface="Nunito"/>
                          <a:ea typeface="Nunito"/>
                          <a:cs typeface="Nunito"/>
                          <a:sym typeface="Nunito"/>
                        </a:rPr>
                        <a:t>Lies on the deep fascia covering pectoralis major.</a:t>
                      </a:r>
                      <a:endParaRPr sz="700">
                        <a:latin typeface="Nunito"/>
                        <a:ea typeface="Nunito"/>
                        <a:cs typeface="Nunito"/>
                        <a:sym typeface="Nunito"/>
                      </a:endParaRPr>
                    </a:p>
                  </a:txBody>
                  <a:tcPr marT="67925" marB="67925" marR="64250" marL="64250" anchor="ctr"/>
                </a:tc>
                <a:tc hMerge="1"/>
              </a:tr>
              <a:tr h="246875">
                <a:tc vMerge="1"/>
                <a:tc gridSpan="4">
                  <a:txBody>
                    <a:bodyPr/>
                    <a:lstStyle/>
                    <a:p>
                      <a:pPr indent="0" lvl="0" marL="0" rtl="0" algn="ctr">
                        <a:lnSpc>
                          <a:spcPct val="100000"/>
                        </a:lnSpc>
                        <a:spcBef>
                          <a:spcPts val="0"/>
                        </a:spcBef>
                        <a:spcAft>
                          <a:spcPts val="0"/>
                        </a:spcAft>
                        <a:buNone/>
                      </a:pPr>
                      <a:r>
                        <a:rPr b="1" lang="en" sz="900">
                          <a:solidFill>
                            <a:schemeClr val="lt1"/>
                          </a:solidFill>
                          <a:latin typeface="Nunito"/>
                          <a:ea typeface="Nunito"/>
                          <a:cs typeface="Nunito"/>
                          <a:sym typeface="Nunito"/>
                        </a:rPr>
                        <a:t>2) Gland parts </a:t>
                      </a:r>
                      <a:endParaRPr sz="900">
                        <a:solidFill>
                          <a:schemeClr val="lt1"/>
                        </a:solidFill>
                        <a:latin typeface="Nunito"/>
                        <a:ea typeface="Nunito"/>
                        <a:cs typeface="Nunito"/>
                        <a:sym typeface="Nunito"/>
                      </a:endParaRPr>
                    </a:p>
                  </a:txBody>
                  <a:tcPr marT="67925" marB="67925" marR="64250" marL="64250" anchor="ctr">
                    <a:solidFill>
                      <a:srgbClr val="E4B4B4"/>
                    </a:solidFill>
                  </a:tcPr>
                </a:tc>
                <a:tc hMerge="1"/>
                <a:tc hMerge="1"/>
                <a:tc hMerge="1"/>
              </a:tr>
              <a:tr h="246875">
                <a:tc vMerge="1"/>
                <a:tc>
                  <a:txBody>
                    <a:bodyPr/>
                    <a:lstStyle/>
                    <a:p>
                      <a:pPr indent="0" lvl="0" marL="0" rtl="0" algn="ctr">
                        <a:lnSpc>
                          <a:spcPct val="100000"/>
                        </a:lnSpc>
                        <a:spcBef>
                          <a:spcPts val="0"/>
                        </a:spcBef>
                        <a:spcAft>
                          <a:spcPts val="0"/>
                        </a:spcAft>
                        <a:buNone/>
                      </a:pPr>
                      <a:r>
                        <a:rPr b="1" lang="en" sz="800">
                          <a:solidFill>
                            <a:srgbClr val="DAA5A5"/>
                          </a:solidFill>
                          <a:latin typeface="Nunito"/>
                          <a:ea typeface="Nunito"/>
                          <a:cs typeface="Nunito"/>
                          <a:sym typeface="Nunito"/>
                        </a:rPr>
                        <a:t>Central &amp; lateral parts</a:t>
                      </a:r>
                      <a:endParaRPr sz="800">
                        <a:solidFill>
                          <a:srgbClr val="DAA5A5"/>
                        </a:solidFill>
                        <a:latin typeface="Nunito"/>
                        <a:ea typeface="Nunito"/>
                        <a:cs typeface="Nunito"/>
                        <a:sym typeface="Nunito"/>
                      </a:endParaRPr>
                    </a:p>
                  </a:txBody>
                  <a:tcPr marT="67925" marB="67925" marR="64250" marL="64250" anchor="ctr">
                    <a:solidFill>
                      <a:srgbClr val="F7E0E0"/>
                    </a:solidFill>
                  </a:tcPr>
                </a:tc>
                <a:tc>
                  <a:txBody>
                    <a:bodyPr/>
                    <a:lstStyle/>
                    <a:p>
                      <a:pPr indent="0" lvl="0" marL="0" rtl="0" algn="ctr">
                        <a:lnSpc>
                          <a:spcPct val="100000"/>
                        </a:lnSpc>
                        <a:spcBef>
                          <a:spcPts val="0"/>
                        </a:spcBef>
                        <a:spcAft>
                          <a:spcPts val="0"/>
                        </a:spcAft>
                        <a:buNone/>
                      </a:pPr>
                      <a:r>
                        <a:rPr b="1" lang="en" sz="800">
                          <a:solidFill>
                            <a:srgbClr val="DAA5A5"/>
                          </a:solidFill>
                          <a:latin typeface="Nunito"/>
                          <a:ea typeface="Nunito"/>
                          <a:cs typeface="Nunito"/>
                          <a:sym typeface="Nunito"/>
                        </a:rPr>
                        <a:t>Upper part</a:t>
                      </a:r>
                      <a:endParaRPr sz="800">
                        <a:solidFill>
                          <a:srgbClr val="DAA5A5"/>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F7E0E0"/>
                    </a:solidFill>
                  </a:tcPr>
                </a:tc>
                <a:tc>
                  <a:txBody>
                    <a:bodyPr/>
                    <a:lstStyle/>
                    <a:p>
                      <a:pPr indent="0" lvl="0" marL="0" rtl="0" algn="ctr">
                        <a:lnSpc>
                          <a:spcPct val="100000"/>
                        </a:lnSpc>
                        <a:spcBef>
                          <a:spcPts val="0"/>
                        </a:spcBef>
                        <a:spcAft>
                          <a:spcPts val="0"/>
                        </a:spcAft>
                        <a:buNone/>
                      </a:pPr>
                      <a:r>
                        <a:rPr b="1" lang="en" sz="800">
                          <a:solidFill>
                            <a:srgbClr val="DAA5A5"/>
                          </a:solidFill>
                          <a:latin typeface="Nunito"/>
                          <a:ea typeface="Nunito"/>
                          <a:cs typeface="Nunito"/>
                          <a:sym typeface="Nunito"/>
                        </a:rPr>
                        <a:t>Medial part</a:t>
                      </a:r>
                      <a:endParaRPr sz="800">
                        <a:solidFill>
                          <a:srgbClr val="DAA5A5"/>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F7E0E0"/>
                    </a:solidFill>
                  </a:tcPr>
                </a:tc>
                <a:tc>
                  <a:txBody>
                    <a:bodyPr/>
                    <a:lstStyle/>
                    <a:p>
                      <a:pPr indent="0" lvl="0" marL="0" rtl="0" algn="ctr">
                        <a:lnSpc>
                          <a:spcPct val="100000"/>
                        </a:lnSpc>
                        <a:spcBef>
                          <a:spcPts val="0"/>
                        </a:spcBef>
                        <a:spcAft>
                          <a:spcPts val="0"/>
                        </a:spcAft>
                        <a:buNone/>
                      </a:pPr>
                      <a:r>
                        <a:rPr b="1" lang="en" sz="800">
                          <a:solidFill>
                            <a:srgbClr val="DAA5A5"/>
                          </a:solidFill>
                          <a:latin typeface="Nunito"/>
                          <a:ea typeface="Nunito"/>
                          <a:cs typeface="Nunito"/>
                          <a:sym typeface="Nunito"/>
                        </a:rPr>
                        <a:t>Inferomedial part</a:t>
                      </a:r>
                      <a:endParaRPr sz="800">
                        <a:solidFill>
                          <a:srgbClr val="DAA5A5"/>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F7E0E0"/>
                    </a:solidFill>
                  </a:tcPr>
                </a:tc>
              </a:tr>
              <a:tr h="667025">
                <a:tc vMerge="1"/>
                <a:tc>
                  <a:txBody>
                    <a:bodyPr/>
                    <a:lstStyle/>
                    <a:p>
                      <a:pPr indent="0" lvl="0" marL="0" rtl="0" algn="ctr">
                        <a:spcBef>
                          <a:spcPts val="0"/>
                        </a:spcBef>
                        <a:spcAft>
                          <a:spcPts val="0"/>
                        </a:spcAft>
                        <a:buNone/>
                      </a:pPr>
                      <a:r>
                        <a:rPr lang="en" sz="700">
                          <a:solidFill>
                            <a:schemeClr val="dk1"/>
                          </a:solidFill>
                          <a:latin typeface="Nunito"/>
                          <a:ea typeface="Nunito"/>
                          <a:cs typeface="Nunito"/>
                          <a:sym typeface="Nunito"/>
                        </a:rPr>
                        <a:t>Drains into </a:t>
                      </a:r>
                      <a:r>
                        <a:rPr b="1" lang="en" sz="700">
                          <a:solidFill>
                            <a:schemeClr val="dk1"/>
                          </a:solidFill>
                          <a:latin typeface="Nunito"/>
                          <a:ea typeface="Nunito"/>
                          <a:cs typeface="Nunito"/>
                          <a:sym typeface="Nunito"/>
                        </a:rPr>
                        <a:t>pectoral</a:t>
                      </a:r>
                      <a:r>
                        <a:rPr b="1" lang="en" sz="700">
                          <a:solidFill>
                            <a:schemeClr val="dk1"/>
                          </a:solidFill>
                          <a:latin typeface="Nunito"/>
                          <a:ea typeface="Nunito"/>
                          <a:cs typeface="Nunito"/>
                          <a:sym typeface="Nunito"/>
                        </a:rPr>
                        <a:t> group of axillary</a:t>
                      </a:r>
                      <a:r>
                        <a:rPr lang="en" sz="700">
                          <a:solidFill>
                            <a:schemeClr val="dk1"/>
                          </a:solidFill>
                          <a:latin typeface="Nunito"/>
                          <a:ea typeface="Nunito"/>
                          <a:cs typeface="Nunito"/>
                          <a:sym typeface="Nunito"/>
                        </a:rPr>
                        <a:t> lymph nodes.</a:t>
                      </a:r>
                      <a:endParaRPr b="1" sz="700">
                        <a:solidFill>
                          <a:schemeClr val="dk1"/>
                        </a:solidFill>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None/>
                      </a:pPr>
                      <a:r>
                        <a:rPr lang="en" sz="700">
                          <a:latin typeface="Nunito"/>
                          <a:ea typeface="Nunito"/>
                          <a:cs typeface="Nunito"/>
                          <a:sym typeface="Nunito"/>
                        </a:rPr>
                        <a:t>Apical group of the axillary LN</a:t>
                      </a:r>
                      <a:endParaRPr b="1" sz="700">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Drains into internal thoracic (parasternal) lymph nodes, forming a chain along the internal thoracic vessels</a:t>
                      </a:r>
                      <a:endParaRPr b="1" sz="700">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700">
                          <a:latin typeface="Nunito"/>
                          <a:ea typeface="Nunito"/>
                          <a:cs typeface="Nunito"/>
                          <a:sym typeface="Nunito"/>
                        </a:rPr>
                        <a:t>Anastomose</a:t>
                      </a:r>
                      <a:r>
                        <a:rPr lang="en" sz="700">
                          <a:latin typeface="Nunito"/>
                          <a:ea typeface="Nunito"/>
                          <a:cs typeface="Nunito"/>
                          <a:sym typeface="Nunito"/>
                        </a:rPr>
                        <a:t> with lymphatics of rectus sheath,linea alba and sub- diaphragmatic lymphatics.</a:t>
                      </a:r>
                      <a:endParaRPr b="1" sz="700">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5550">
                <a:tc vMerge="1"/>
                <a:tc gridSpan="4">
                  <a:txBody>
                    <a:bodyPr/>
                    <a:lstStyle/>
                    <a:p>
                      <a:pPr indent="0" lvl="0" marL="0" rtl="0" algn="ctr">
                        <a:spcBef>
                          <a:spcPts val="0"/>
                        </a:spcBef>
                        <a:spcAft>
                          <a:spcPts val="0"/>
                        </a:spcAft>
                        <a:buNone/>
                      </a:pPr>
                      <a:r>
                        <a:rPr lang="en" sz="700">
                          <a:solidFill>
                            <a:schemeClr val="dk1"/>
                          </a:solidFill>
                          <a:latin typeface="Nunito"/>
                          <a:ea typeface="Nunito"/>
                          <a:cs typeface="Nunito"/>
                          <a:sym typeface="Nunito"/>
                        </a:rPr>
                        <a:t>Some lymphatics from the medial part of the gland pass across the front of sternum to anastomose with that of</a:t>
                      </a:r>
                      <a:r>
                        <a:rPr lang="en" sz="700">
                          <a:solidFill>
                            <a:srgbClr val="CC0000"/>
                          </a:solidFill>
                          <a:latin typeface="Nunito"/>
                          <a:ea typeface="Nunito"/>
                          <a:cs typeface="Nunito"/>
                          <a:sym typeface="Nunito"/>
                        </a:rPr>
                        <a:t> opposite side, </a:t>
                      </a:r>
                      <a:r>
                        <a:rPr b="1" lang="en" sz="700">
                          <a:solidFill>
                            <a:srgbClr val="CC0000"/>
                          </a:solidFill>
                          <a:latin typeface="Nunito"/>
                          <a:ea typeface="Nunito"/>
                          <a:cs typeface="Nunito"/>
                          <a:sym typeface="Nunito"/>
                        </a:rPr>
                        <a:t>Dangerous</a:t>
                      </a:r>
                      <a:r>
                        <a:rPr b="1" lang="en" sz="700">
                          <a:solidFill>
                            <a:srgbClr val="999999"/>
                          </a:solidFill>
                          <a:latin typeface="Nunito"/>
                          <a:ea typeface="Nunito"/>
                          <a:cs typeface="Nunito"/>
                          <a:sym typeface="Nunito"/>
                        </a:rPr>
                        <a:t> </a:t>
                      </a:r>
                      <a:r>
                        <a:rPr lang="en" sz="700">
                          <a:solidFill>
                            <a:srgbClr val="999999"/>
                          </a:solidFill>
                          <a:latin typeface="Nunito"/>
                          <a:ea typeface="Nunito"/>
                          <a:cs typeface="Nunito"/>
                          <a:sym typeface="Nunito"/>
                        </a:rPr>
                        <a:t>because even if the breast cancer was removed it still can  appear in the opposite side </a:t>
                      </a:r>
                      <a:endParaRPr sz="700">
                        <a:solidFill>
                          <a:schemeClr val="dk1"/>
                        </a:solidFill>
                        <a:latin typeface="Nunito"/>
                        <a:ea typeface="Nunito"/>
                        <a:cs typeface="Nunito"/>
                        <a:sym typeface="Nunito"/>
                      </a:endParaRPr>
                    </a:p>
                  </a:txBody>
                  <a:tcPr marT="67925" marB="67925" marR="64250" marL="64250" anchor="ctr"/>
                </a:tc>
                <a:tc hMerge="1"/>
                <a:tc hMerge="1"/>
                <a:tc hMerge="1"/>
              </a:tr>
            </a:tbl>
          </a:graphicData>
        </a:graphic>
      </p:graphicFrame>
      <p:graphicFrame>
        <p:nvGraphicFramePr>
          <p:cNvPr id="253" name="Google Shape;253;p42"/>
          <p:cNvGraphicFramePr/>
          <p:nvPr/>
        </p:nvGraphicFramePr>
        <p:xfrm>
          <a:off x="27" y="7106638"/>
          <a:ext cx="3000000" cy="3000000"/>
        </p:xfrm>
        <a:graphic>
          <a:graphicData uri="http://schemas.openxmlformats.org/drawingml/2006/table">
            <a:tbl>
              <a:tblPr>
                <a:noFill/>
                <a:tableStyleId>{76447A91-6DB8-4E1A-95C5-20A2C349909A}</a:tableStyleId>
              </a:tblPr>
              <a:tblGrid>
                <a:gridCol w="823025"/>
                <a:gridCol w="1662450"/>
                <a:gridCol w="1829725"/>
                <a:gridCol w="1756425"/>
                <a:gridCol w="1517900"/>
              </a:tblGrid>
              <a:tr h="246875">
                <a:tc rowSpan="2">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Clinical</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gridSpan="2">
                  <a:txBody>
                    <a:bodyPr/>
                    <a:lstStyle/>
                    <a:p>
                      <a:pPr indent="0" lvl="0" marL="0" rtl="0" algn="ctr">
                        <a:spcBef>
                          <a:spcPts val="0"/>
                        </a:spcBef>
                        <a:spcAft>
                          <a:spcPts val="0"/>
                        </a:spcAft>
                        <a:buClr>
                          <a:schemeClr val="dk1"/>
                        </a:buClr>
                        <a:buSzPts val="800"/>
                        <a:buFont typeface="Arial"/>
                        <a:buNone/>
                      </a:pPr>
                      <a:r>
                        <a:rPr b="1" lang="en" sz="900">
                          <a:solidFill>
                            <a:schemeClr val="lt1"/>
                          </a:solidFill>
                          <a:latin typeface="Nunito"/>
                          <a:ea typeface="Nunito"/>
                          <a:cs typeface="Nunito"/>
                          <a:sym typeface="Nunito"/>
                        </a:rPr>
                        <a:t>Breast cancer</a:t>
                      </a:r>
                      <a:endParaRPr b="1" sz="900">
                        <a:solidFill>
                          <a:schemeClr val="lt1"/>
                        </a:solidFill>
                        <a:latin typeface="Nunito"/>
                        <a:ea typeface="Nunito"/>
                        <a:cs typeface="Nunito"/>
                        <a:sym typeface="Nunito"/>
                      </a:endParaRPr>
                    </a:p>
                  </a:txBody>
                  <a:tcPr marT="67925" marB="67925" marR="64250" marL="64250" anchor="ctr">
                    <a:solidFill>
                      <a:srgbClr val="E4B4B4"/>
                    </a:solidFill>
                  </a:tcPr>
                </a:tc>
                <a:tc hMerge="1"/>
                <a:tc gridSpan="2">
                  <a:txBody>
                    <a:bodyPr/>
                    <a:lstStyle/>
                    <a:p>
                      <a:pPr indent="0" lvl="0" marL="0" rtl="0" algn="ctr">
                        <a:spcBef>
                          <a:spcPts val="0"/>
                        </a:spcBef>
                        <a:spcAft>
                          <a:spcPts val="0"/>
                        </a:spcAft>
                        <a:buNone/>
                      </a:pPr>
                      <a:r>
                        <a:rPr b="1" lang="en" sz="900">
                          <a:solidFill>
                            <a:srgbClr val="CC0000"/>
                          </a:solidFill>
                          <a:latin typeface="Nunito"/>
                          <a:ea typeface="Nunito"/>
                          <a:cs typeface="Nunito"/>
                          <a:sym typeface="Nunito"/>
                        </a:rPr>
                        <a:t>Applied anatomy</a:t>
                      </a:r>
                      <a:endParaRPr b="1" sz="900">
                        <a:solidFill>
                          <a:srgbClr val="CC0000"/>
                        </a:solidFill>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hMerge="1"/>
              </a:tr>
              <a:tr h="1054850">
                <a:tc vMerge="1"/>
                <a:tc gridSpan="2">
                  <a:txBody>
                    <a:bodyPr/>
                    <a:lstStyle/>
                    <a:p>
                      <a:pPr indent="0" lvl="0" marL="0" rtl="0" algn="l">
                        <a:spcBef>
                          <a:spcPts val="0"/>
                        </a:spcBef>
                        <a:spcAft>
                          <a:spcPts val="0"/>
                        </a:spcAft>
                        <a:buNone/>
                      </a:pPr>
                      <a:r>
                        <a:rPr lang="en" sz="700">
                          <a:latin typeface="Nunito"/>
                          <a:ea typeface="Nunito"/>
                          <a:cs typeface="Nunito"/>
                          <a:sym typeface="Nunito"/>
                        </a:rPr>
                        <a:t>● It is a common surgical condition. </a:t>
                      </a:r>
                      <a:endParaRPr sz="700">
                        <a:latin typeface="Nunito"/>
                        <a:ea typeface="Nunito"/>
                        <a:cs typeface="Nunito"/>
                        <a:sym typeface="Nunito"/>
                      </a:endParaRPr>
                    </a:p>
                    <a:p>
                      <a:pPr indent="0" lvl="0" marL="0" rtl="0" algn="l">
                        <a:spcBef>
                          <a:spcPts val="0"/>
                        </a:spcBef>
                        <a:spcAft>
                          <a:spcPts val="0"/>
                        </a:spcAft>
                        <a:buNone/>
                      </a:pPr>
                      <a:r>
                        <a:rPr lang="en" sz="700">
                          <a:latin typeface="Nunito"/>
                          <a:ea typeface="Nunito"/>
                          <a:cs typeface="Nunito"/>
                          <a:sym typeface="Nunito"/>
                        </a:rPr>
                        <a:t>● 60%  of carcinomas of breast occur in the </a:t>
                      </a:r>
                      <a:r>
                        <a:rPr b="1" lang="en" sz="700">
                          <a:solidFill>
                            <a:srgbClr val="CC0000"/>
                          </a:solidFill>
                          <a:latin typeface="Nunito"/>
                          <a:ea typeface="Nunito"/>
                          <a:cs typeface="Nunito"/>
                          <a:sym typeface="Nunito"/>
                        </a:rPr>
                        <a:t>upper lateral quadrant. </a:t>
                      </a:r>
                      <a:endParaRPr b="1" sz="700">
                        <a:solidFill>
                          <a:srgbClr val="CC0000"/>
                        </a:solidFill>
                        <a:latin typeface="Nunito"/>
                        <a:ea typeface="Nunito"/>
                        <a:cs typeface="Nunito"/>
                        <a:sym typeface="Nunito"/>
                      </a:endParaRPr>
                    </a:p>
                    <a:p>
                      <a:pPr indent="0" lvl="0" marL="0" rtl="0" algn="l">
                        <a:spcBef>
                          <a:spcPts val="0"/>
                        </a:spcBef>
                        <a:spcAft>
                          <a:spcPts val="0"/>
                        </a:spcAft>
                        <a:buNone/>
                      </a:pPr>
                      <a:r>
                        <a:rPr lang="en" sz="700">
                          <a:latin typeface="Nunito"/>
                          <a:ea typeface="Nunito"/>
                          <a:cs typeface="Nunito"/>
                          <a:sym typeface="Nunito"/>
                        </a:rPr>
                        <a:t>●</a:t>
                      </a:r>
                      <a:r>
                        <a:rPr lang="en" sz="700">
                          <a:solidFill>
                            <a:srgbClr val="CC0000"/>
                          </a:solidFill>
                          <a:latin typeface="Nunito"/>
                          <a:ea typeface="Nunito"/>
                          <a:cs typeface="Nunito"/>
                          <a:sym typeface="Nunito"/>
                        </a:rPr>
                        <a:t> 75% of lymph from the breast drains into the axillary lymph nodes. </a:t>
                      </a:r>
                      <a:endParaRPr sz="700">
                        <a:solidFill>
                          <a:srgbClr val="CC0000"/>
                        </a:solidFill>
                        <a:latin typeface="Nunito"/>
                        <a:ea typeface="Nunito"/>
                        <a:cs typeface="Nunito"/>
                        <a:sym typeface="Nunito"/>
                      </a:endParaRPr>
                    </a:p>
                    <a:p>
                      <a:pPr indent="0" lvl="0" marL="0" rtl="0" algn="l">
                        <a:spcBef>
                          <a:spcPts val="0"/>
                        </a:spcBef>
                        <a:spcAft>
                          <a:spcPts val="0"/>
                        </a:spcAft>
                        <a:buNone/>
                      </a:pPr>
                      <a:r>
                        <a:rPr lang="en" sz="700">
                          <a:latin typeface="Nunito"/>
                          <a:ea typeface="Nunito"/>
                          <a:cs typeface="Nunito"/>
                          <a:sym typeface="Nunito"/>
                        </a:rPr>
                        <a:t>● In case of carcinoma of one breast, the other breast and the opposite axillary</a:t>
                      </a:r>
                      <a:endParaRPr sz="700">
                        <a:latin typeface="Nunito"/>
                        <a:ea typeface="Nunito"/>
                        <a:cs typeface="Nunito"/>
                        <a:sym typeface="Nunito"/>
                      </a:endParaRPr>
                    </a:p>
                    <a:p>
                      <a:pPr indent="0" lvl="0" marL="0" rtl="0" algn="l">
                        <a:spcBef>
                          <a:spcPts val="0"/>
                        </a:spcBef>
                        <a:spcAft>
                          <a:spcPts val="0"/>
                        </a:spcAft>
                        <a:buNone/>
                      </a:pPr>
                      <a:r>
                        <a:rPr lang="en" sz="700">
                          <a:latin typeface="Nunito"/>
                          <a:ea typeface="Nunito"/>
                          <a:cs typeface="Nunito"/>
                          <a:sym typeface="Nunito"/>
                        </a:rPr>
                        <a:t>lymph nodes are affected  because of the anastomosing lymphatics between</a:t>
                      </a:r>
                      <a:endParaRPr sz="700">
                        <a:latin typeface="Nunito"/>
                        <a:ea typeface="Nunito"/>
                        <a:cs typeface="Nunito"/>
                        <a:sym typeface="Nunito"/>
                      </a:endParaRPr>
                    </a:p>
                    <a:p>
                      <a:pPr indent="0" lvl="0" marL="0" rtl="0" algn="l">
                        <a:spcBef>
                          <a:spcPts val="0"/>
                        </a:spcBef>
                        <a:spcAft>
                          <a:spcPts val="0"/>
                        </a:spcAft>
                        <a:buNone/>
                      </a:pPr>
                      <a:r>
                        <a:rPr lang="en" sz="700">
                          <a:latin typeface="Nunito"/>
                          <a:ea typeface="Nunito"/>
                          <a:cs typeface="Nunito"/>
                          <a:sym typeface="Nunito"/>
                        </a:rPr>
                        <a:t>both breasts. </a:t>
                      </a:r>
                      <a:endParaRPr sz="700">
                        <a:latin typeface="Nunito"/>
                        <a:ea typeface="Nunito"/>
                        <a:cs typeface="Nunito"/>
                        <a:sym typeface="Nunito"/>
                      </a:endParaRPr>
                    </a:p>
                    <a:p>
                      <a:pPr indent="0" lvl="0" marL="0" rtl="0" algn="l">
                        <a:spcBef>
                          <a:spcPts val="0"/>
                        </a:spcBef>
                        <a:spcAft>
                          <a:spcPts val="0"/>
                        </a:spcAft>
                        <a:buNone/>
                      </a:pPr>
                      <a:r>
                        <a:rPr lang="en" sz="700">
                          <a:latin typeface="Nunito"/>
                          <a:ea typeface="Nunito"/>
                          <a:cs typeface="Nunito"/>
                          <a:sym typeface="Nunito"/>
                        </a:rPr>
                        <a:t>● In patients with localized cancer breast, a simple mastectomy, followed by</a:t>
                      </a:r>
                      <a:endParaRPr sz="700">
                        <a:latin typeface="Nunito"/>
                        <a:ea typeface="Nunito"/>
                        <a:cs typeface="Nunito"/>
                        <a:sym typeface="Nunito"/>
                      </a:endParaRPr>
                    </a:p>
                    <a:p>
                      <a:pPr indent="0" lvl="0" marL="0" rtl="0" algn="l">
                        <a:spcBef>
                          <a:spcPts val="0"/>
                        </a:spcBef>
                        <a:spcAft>
                          <a:spcPts val="0"/>
                        </a:spcAft>
                        <a:buNone/>
                      </a:pPr>
                      <a:r>
                        <a:rPr lang="en" sz="700">
                          <a:latin typeface="Nunito"/>
                          <a:ea typeface="Nunito"/>
                          <a:cs typeface="Nunito"/>
                          <a:sym typeface="Nunito"/>
                        </a:rPr>
                        <a:t>radiotherapy to the axillary lymph nodes is the treatment of choice.</a:t>
                      </a:r>
                      <a:endParaRPr sz="700">
                        <a:latin typeface="Nunito"/>
                        <a:ea typeface="Nunito"/>
                        <a:cs typeface="Nunito"/>
                        <a:sym typeface="Nunito"/>
                      </a:endParaRPr>
                    </a:p>
                  </a:txBody>
                  <a:tcPr marT="67925" marB="67925" marR="64250" marL="64250" anchor="ctr"/>
                </a:tc>
                <a:tc hMerge="1"/>
                <a:tc gridSpan="2">
                  <a:txBody>
                    <a:bodyPr/>
                    <a:lstStyle/>
                    <a:p>
                      <a:pPr indent="0" lvl="0" marL="0" rtl="0" algn="l">
                        <a:spcBef>
                          <a:spcPts val="0"/>
                        </a:spcBef>
                        <a:spcAft>
                          <a:spcPts val="0"/>
                        </a:spcAft>
                        <a:buNone/>
                      </a:pPr>
                      <a:r>
                        <a:rPr lang="en" sz="700">
                          <a:solidFill>
                            <a:schemeClr val="dk1"/>
                          </a:solidFill>
                          <a:latin typeface="Nunito"/>
                          <a:ea typeface="Nunito"/>
                          <a:cs typeface="Nunito"/>
                          <a:sym typeface="Nunito"/>
                        </a:rPr>
                        <a:t>● The lactiferous ducts are radially arranged from the nipple, so incision of the gland should be made in a radial direction to avoid cutting through the ducts. </a:t>
                      </a:r>
                      <a:endParaRPr sz="700">
                        <a:solidFill>
                          <a:schemeClr val="dk1"/>
                        </a:solidFill>
                        <a:latin typeface="Nunito"/>
                        <a:ea typeface="Nunito"/>
                        <a:cs typeface="Nunito"/>
                        <a:sym typeface="Nunito"/>
                      </a:endParaRPr>
                    </a:p>
                    <a:p>
                      <a:pPr indent="0" lvl="0" marL="0" rtl="0" algn="l">
                        <a:spcBef>
                          <a:spcPts val="0"/>
                        </a:spcBef>
                        <a:spcAft>
                          <a:spcPts val="0"/>
                        </a:spcAft>
                        <a:buNone/>
                      </a:pPr>
                      <a:r>
                        <a:rPr lang="en" sz="700">
                          <a:solidFill>
                            <a:schemeClr val="dk1"/>
                          </a:solidFill>
                          <a:latin typeface="Nunito"/>
                          <a:ea typeface="Nunito"/>
                          <a:cs typeface="Nunito"/>
                          <a:sym typeface="Nunito"/>
                        </a:rPr>
                        <a:t>● Infiltration of the </a:t>
                      </a:r>
                      <a:r>
                        <a:rPr b="1" lang="en" sz="700">
                          <a:solidFill>
                            <a:srgbClr val="CC0000"/>
                          </a:solidFill>
                          <a:latin typeface="Nunito"/>
                          <a:ea typeface="Nunito"/>
                          <a:cs typeface="Nunito"/>
                          <a:sym typeface="Nunito"/>
                        </a:rPr>
                        <a:t>ligaments of Cooper</a:t>
                      </a:r>
                      <a:r>
                        <a:rPr lang="en" sz="700">
                          <a:solidFill>
                            <a:schemeClr val="dk1"/>
                          </a:solidFill>
                          <a:latin typeface="Nunito"/>
                          <a:ea typeface="Nunito"/>
                          <a:cs typeface="Nunito"/>
                          <a:sym typeface="Nunito"/>
                        </a:rPr>
                        <a:t> leads to its shortening giving </a:t>
                      </a:r>
                      <a:r>
                        <a:rPr lang="en" sz="700">
                          <a:solidFill>
                            <a:srgbClr val="CC0000"/>
                          </a:solidFill>
                          <a:latin typeface="Nunito"/>
                          <a:ea typeface="Nunito"/>
                          <a:cs typeface="Nunito"/>
                          <a:sym typeface="Nunito"/>
                        </a:rPr>
                        <a:t>peau</a:t>
                      </a:r>
                      <a:r>
                        <a:rPr lang="en" sz="700">
                          <a:solidFill>
                            <a:schemeClr val="dk1"/>
                          </a:solidFill>
                          <a:latin typeface="Nunito"/>
                          <a:ea typeface="Nunito"/>
                          <a:cs typeface="Nunito"/>
                          <a:sym typeface="Nunito"/>
                        </a:rPr>
                        <a:t> </a:t>
                      </a:r>
                      <a:r>
                        <a:rPr lang="en" sz="700">
                          <a:solidFill>
                            <a:srgbClr val="CC0000"/>
                          </a:solidFill>
                          <a:latin typeface="Nunito"/>
                          <a:ea typeface="Nunito"/>
                          <a:cs typeface="Nunito"/>
                          <a:sym typeface="Nunito"/>
                        </a:rPr>
                        <a:t>de’orange</a:t>
                      </a:r>
                      <a:r>
                        <a:rPr lang="en" sz="700">
                          <a:solidFill>
                            <a:schemeClr val="dk1"/>
                          </a:solidFill>
                          <a:latin typeface="Nunito"/>
                          <a:ea typeface="Nunito"/>
                          <a:cs typeface="Nunito"/>
                          <a:sym typeface="Nunito"/>
                        </a:rPr>
                        <a:t> (</a:t>
                      </a:r>
                      <a:r>
                        <a:rPr lang="en" sz="700">
                          <a:solidFill>
                            <a:srgbClr val="CC0000"/>
                          </a:solidFill>
                          <a:latin typeface="Nunito"/>
                          <a:ea typeface="Nunito"/>
                          <a:cs typeface="Nunito"/>
                          <a:sym typeface="Nunito"/>
                        </a:rPr>
                        <a:t>skin</a:t>
                      </a:r>
                      <a:r>
                        <a:rPr lang="en" sz="700">
                          <a:solidFill>
                            <a:srgbClr val="FF0000"/>
                          </a:solidFill>
                          <a:latin typeface="Nunito"/>
                          <a:ea typeface="Nunito"/>
                          <a:cs typeface="Nunito"/>
                          <a:sym typeface="Nunito"/>
                        </a:rPr>
                        <a:t> </a:t>
                      </a:r>
                      <a:r>
                        <a:rPr lang="en" sz="700">
                          <a:solidFill>
                            <a:srgbClr val="CC0000"/>
                          </a:solidFill>
                          <a:latin typeface="Nunito"/>
                          <a:ea typeface="Nunito"/>
                          <a:cs typeface="Nunito"/>
                          <a:sym typeface="Nunito"/>
                        </a:rPr>
                        <a:t>dimpling</a:t>
                      </a:r>
                      <a:r>
                        <a:rPr lang="en" sz="700">
                          <a:solidFill>
                            <a:schemeClr val="dk1"/>
                          </a:solidFill>
                          <a:latin typeface="Nunito"/>
                          <a:ea typeface="Nunito"/>
                          <a:cs typeface="Nunito"/>
                          <a:sym typeface="Nunito"/>
                        </a:rPr>
                        <a:t>) appearance of the breast.</a:t>
                      </a:r>
                      <a:endParaRPr sz="700">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tcPr>
                </a:tc>
                <a:tc hMerge="1"/>
              </a:tr>
            </a:tbl>
          </a:graphicData>
        </a:graphic>
      </p:graphicFrame>
      <p:sp>
        <p:nvSpPr>
          <p:cNvPr id="254" name="Google Shape;254;p42"/>
          <p:cNvSpPr txBox="1"/>
          <p:nvPr/>
        </p:nvSpPr>
        <p:spPr>
          <a:xfrm>
            <a:off x="87" y="0"/>
            <a:ext cx="7589400" cy="558900"/>
          </a:xfrm>
          <a:prstGeom prst="rect">
            <a:avLst/>
          </a:prstGeom>
          <a:solidFill>
            <a:srgbClr val="E4B4B4"/>
          </a:solidFill>
          <a:ln cap="flat" cmpd="sng" w="9525">
            <a:solidFill>
              <a:srgbClr val="9E9E9E"/>
            </a:solidFill>
            <a:prstDash val="solid"/>
            <a:round/>
            <a:headEnd len="sm" w="sm" type="none"/>
            <a:tailEnd len="sm" w="sm" type="none"/>
          </a:ln>
        </p:spPr>
        <p:txBody>
          <a:bodyPr anchorCtr="0" anchor="ctr" bIns="75550" lIns="75550" spcFirstLastPara="1" rIns="75550" wrap="square" tIns="75550">
            <a:noAutofit/>
          </a:bodyPr>
          <a:lstStyle/>
          <a:p>
            <a:pPr indent="0" lvl="0" marL="0" rtl="0" algn="ctr">
              <a:spcBef>
                <a:spcPts val="0"/>
              </a:spcBef>
              <a:spcAft>
                <a:spcPts val="0"/>
              </a:spcAft>
              <a:buNone/>
            </a:pPr>
            <a:r>
              <a:rPr b="1" lang="en" sz="2400">
                <a:solidFill>
                  <a:schemeClr val="lt1"/>
                </a:solidFill>
                <a:latin typeface="Nunito"/>
                <a:ea typeface="Nunito"/>
                <a:cs typeface="Nunito"/>
                <a:sym typeface="Nunito"/>
              </a:rPr>
              <a:t>Anatomy</a:t>
            </a:r>
            <a:r>
              <a:rPr b="1" lang="en" sz="2400">
                <a:solidFill>
                  <a:schemeClr val="lt1"/>
                </a:solidFill>
                <a:latin typeface="Nunito"/>
                <a:ea typeface="Nunito"/>
                <a:cs typeface="Nunito"/>
                <a:sym typeface="Nunito"/>
              </a:rPr>
              <a:t>: Breast</a:t>
            </a:r>
            <a:endParaRPr b="1" sz="2200">
              <a:solidFill>
                <a:srgbClr val="4C1130"/>
              </a:solidFill>
              <a:latin typeface="Hind"/>
              <a:ea typeface="Hind"/>
              <a:cs typeface="Hind"/>
              <a:sym typeface="Hin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cxnSp>
        <p:nvCxnSpPr>
          <p:cNvPr id="259" name="Google Shape;259;p43"/>
          <p:cNvCxnSpPr/>
          <p:nvPr/>
        </p:nvCxnSpPr>
        <p:spPr>
          <a:xfrm>
            <a:off x="-4853433" y="6305498"/>
            <a:ext cx="156900" cy="7500"/>
          </a:xfrm>
          <a:prstGeom prst="straightConnector1">
            <a:avLst/>
          </a:prstGeom>
          <a:noFill/>
          <a:ln>
            <a:noFill/>
          </a:ln>
        </p:spPr>
      </p:cxnSp>
      <p:sp>
        <p:nvSpPr>
          <p:cNvPr id="260" name="Google Shape;260;p43"/>
          <p:cNvSpPr txBox="1"/>
          <p:nvPr/>
        </p:nvSpPr>
        <p:spPr>
          <a:xfrm flipH="1" rot="10800000">
            <a:off x="-2134466" y="12605764"/>
            <a:ext cx="527100" cy="230700"/>
          </a:xfrm>
          <a:prstGeom prst="rect">
            <a:avLst/>
          </a:prstGeom>
          <a:noFill/>
          <a:ln>
            <a:noFill/>
          </a:ln>
        </p:spPr>
        <p:txBody>
          <a:bodyPr anchorCtr="0" anchor="ctr" bIns="65475" lIns="65475" spcFirstLastPara="1" rIns="65475" wrap="square" tIns="65475">
            <a:noAutofit/>
          </a:bodyPr>
          <a:lstStyle/>
          <a:p>
            <a:pPr indent="0" lvl="0" marL="0" rtl="0" algn="l">
              <a:spcBef>
                <a:spcPts val="0"/>
              </a:spcBef>
              <a:spcAft>
                <a:spcPts val="0"/>
              </a:spcAft>
              <a:buNone/>
            </a:pPr>
            <a:r>
              <a:t/>
            </a:r>
            <a:endParaRPr sz="1000"/>
          </a:p>
        </p:txBody>
      </p:sp>
      <p:graphicFrame>
        <p:nvGraphicFramePr>
          <p:cNvPr id="261" name="Google Shape;261;p43"/>
          <p:cNvGraphicFramePr/>
          <p:nvPr/>
        </p:nvGraphicFramePr>
        <p:xfrm>
          <a:off x="-12" y="-12"/>
          <a:ext cx="3000000" cy="3000000"/>
        </p:xfrm>
        <a:graphic>
          <a:graphicData uri="http://schemas.openxmlformats.org/drawingml/2006/table">
            <a:tbl>
              <a:tblPr>
                <a:noFill/>
                <a:tableStyleId>{76447A91-6DB8-4E1A-95C5-20A2C349909A}</a:tableStyleId>
              </a:tblPr>
              <a:tblGrid>
                <a:gridCol w="2434050"/>
                <a:gridCol w="770525"/>
                <a:gridCol w="1351175"/>
                <a:gridCol w="3033850"/>
              </a:tblGrid>
              <a:tr h="462475">
                <a:tc gridSpan="4">
                  <a:txBody>
                    <a:bodyPr/>
                    <a:lstStyle/>
                    <a:p>
                      <a:pPr indent="0" lvl="0" marL="0" rtl="0" algn="ctr">
                        <a:spcBef>
                          <a:spcPts val="0"/>
                        </a:spcBef>
                        <a:spcAft>
                          <a:spcPts val="0"/>
                        </a:spcAft>
                        <a:buNone/>
                      </a:pPr>
                      <a:r>
                        <a:rPr b="1" lang="en" sz="2200">
                          <a:solidFill>
                            <a:schemeClr val="lt1"/>
                          </a:solidFill>
                          <a:latin typeface="Nunito"/>
                          <a:ea typeface="Nunito"/>
                          <a:cs typeface="Nunito"/>
                          <a:sym typeface="Nunito"/>
                        </a:rPr>
                        <a:t>Embryology: Development of male reproductive organs</a:t>
                      </a:r>
                      <a:endParaRPr sz="1200"/>
                    </a:p>
                  </a:txBody>
                  <a:tcPr marT="91425" marB="91425" marR="91425" marL="91425">
                    <a:solidFill>
                      <a:srgbClr val="E4B4B4"/>
                    </a:solidFill>
                  </a:tcPr>
                </a:tc>
                <a:tc hMerge="1"/>
                <a:tc hMerge="1"/>
                <a:tc hMerge="1"/>
              </a:tr>
              <a:tr h="397825">
                <a:tc>
                  <a:txBody>
                    <a:bodyPr/>
                    <a:lstStyle/>
                    <a:p>
                      <a:pPr indent="0" lvl="0" marL="0" rtl="0" algn="ctr">
                        <a:spcBef>
                          <a:spcPts val="0"/>
                        </a:spcBef>
                        <a:spcAft>
                          <a:spcPts val="0"/>
                        </a:spcAft>
                        <a:buClr>
                          <a:schemeClr val="dk1"/>
                        </a:buClr>
                        <a:buSzPts val="1100"/>
                        <a:buFont typeface="Arial"/>
                        <a:buNone/>
                      </a:pPr>
                      <a:r>
                        <a:rPr b="1" lang="en" sz="900">
                          <a:solidFill>
                            <a:srgbClr val="434343"/>
                          </a:solidFill>
                          <a:latin typeface="Nunito"/>
                          <a:ea typeface="Nunito"/>
                          <a:cs typeface="Nunito"/>
                          <a:sym typeface="Nunito"/>
                        </a:rPr>
                        <a:t>Gonad</a:t>
                      </a:r>
                      <a:endParaRPr/>
                    </a:p>
                  </a:txBody>
                  <a:tcPr marT="91425" marB="91425" marR="91425" marL="91425" anchor="ctr">
                    <a:solidFill>
                      <a:srgbClr val="F7E0E0"/>
                    </a:solidFill>
                  </a:tcPr>
                </a:tc>
                <a:tc>
                  <a:txBody>
                    <a:bodyPr/>
                    <a:lstStyle/>
                    <a:p>
                      <a:pPr indent="0" lvl="0" marL="0" rtl="0" algn="ctr">
                        <a:spcBef>
                          <a:spcPts val="0"/>
                        </a:spcBef>
                        <a:spcAft>
                          <a:spcPts val="0"/>
                        </a:spcAft>
                        <a:buNone/>
                      </a:pPr>
                      <a:r>
                        <a:rPr lang="en" sz="700">
                          <a:latin typeface="Nunito"/>
                          <a:ea typeface="Nunito"/>
                          <a:cs typeface="Nunito"/>
                          <a:sym typeface="Nunito"/>
                        </a:rPr>
                        <a:t>Testis </a:t>
                      </a:r>
                      <a:endParaRPr sz="700">
                        <a:latin typeface="Nunito"/>
                        <a:ea typeface="Nunito"/>
                        <a:cs typeface="Nunito"/>
                        <a:sym typeface="Nunito"/>
                      </a:endParaRPr>
                    </a:p>
                  </a:txBody>
                  <a:tcPr marT="91425" marB="91425" marR="91425" marL="91425" anchor="ctr"/>
                </a:tc>
                <a:tc>
                  <a:txBody>
                    <a:bodyPr/>
                    <a:lstStyle/>
                    <a:p>
                      <a:pPr indent="0" lvl="0" marL="0" rtl="0" algn="ctr">
                        <a:spcBef>
                          <a:spcPts val="0"/>
                        </a:spcBef>
                        <a:spcAft>
                          <a:spcPts val="0"/>
                        </a:spcAft>
                        <a:buNone/>
                      </a:pPr>
                      <a:r>
                        <a:rPr b="1" lang="en" sz="800">
                          <a:solidFill>
                            <a:srgbClr val="DAA5A5"/>
                          </a:solidFill>
                          <a:latin typeface="Nunito"/>
                          <a:ea typeface="Nunito"/>
                          <a:cs typeface="Nunito"/>
                          <a:sym typeface="Nunito"/>
                        </a:rPr>
                        <a:t>Which is derived from</a:t>
                      </a:r>
                      <a:endParaRPr b="1" sz="800">
                        <a:solidFill>
                          <a:srgbClr val="DAA5A5"/>
                        </a:solidFill>
                        <a:latin typeface="Nunito"/>
                        <a:ea typeface="Nunito"/>
                        <a:cs typeface="Nunito"/>
                        <a:sym typeface="Nunito"/>
                      </a:endParaRPr>
                    </a:p>
                  </a:txBody>
                  <a:tcPr marT="91425" marB="91425" marR="91425" marL="91425" anchor="ctr">
                    <a:solidFill>
                      <a:srgbClr val="EFEFEF"/>
                    </a:solidFill>
                  </a:tcPr>
                </a:tc>
                <a:tc>
                  <a:txBody>
                    <a:bodyPr/>
                    <a:lstStyle/>
                    <a:p>
                      <a:pPr indent="-101600" lvl="0" marL="171450" rtl="0" algn="l">
                        <a:spcBef>
                          <a:spcPts val="0"/>
                        </a:spcBef>
                        <a:spcAft>
                          <a:spcPts val="0"/>
                        </a:spcAft>
                        <a:buClr>
                          <a:schemeClr val="dk1"/>
                        </a:buClr>
                        <a:buSzPts val="700"/>
                        <a:buFont typeface="Nunito"/>
                        <a:buAutoNum type="arabicPeriod"/>
                      </a:pPr>
                      <a:r>
                        <a:rPr lang="en" sz="700">
                          <a:solidFill>
                            <a:schemeClr val="dk1"/>
                          </a:solidFill>
                          <a:latin typeface="Nunito"/>
                          <a:ea typeface="Nunito"/>
                          <a:cs typeface="Nunito"/>
                          <a:sym typeface="Nunito"/>
                        </a:rPr>
                        <a:t>Primordial germ cells</a:t>
                      </a:r>
                      <a:endParaRPr sz="700">
                        <a:solidFill>
                          <a:schemeClr val="dk1"/>
                        </a:solidFill>
                        <a:latin typeface="Nunito"/>
                        <a:ea typeface="Nunito"/>
                        <a:cs typeface="Nunito"/>
                        <a:sym typeface="Nunito"/>
                      </a:endParaRPr>
                    </a:p>
                    <a:p>
                      <a:pPr indent="-101600" lvl="0" marL="171450" rtl="0" algn="l">
                        <a:spcBef>
                          <a:spcPts val="0"/>
                        </a:spcBef>
                        <a:spcAft>
                          <a:spcPts val="0"/>
                        </a:spcAft>
                        <a:buClr>
                          <a:schemeClr val="dk1"/>
                        </a:buClr>
                        <a:buSzPts val="700"/>
                        <a:buFont typeface="Nunito"/>
                        <a:buAutoNum type="arabicPeriod"/>
                      </a:pPr>
                      <a:r>
                        <a:rPr lang="en" sz="700">
                          <a:solidFill>
                            <a:schemeClr val="dk1"/>
                          </a:solidFill>
                          <a:latin typeface="Nunito"/>
                          <a:ea typeface="Nunito"/>
                          <a:cs typeface="Nunito"/>
                          <a:sym typeface="Nunito"/>
                        </a:rPr>
                        <a:t>Underlying mesenchyme</a:t>
                      </a:r>
                      <a:endParaRPr sz="700">
                        <a:solidFill>
                          <a:schemeClr val="dk1"/>
                        </a:solidFill>
                        <a:latin typeface="Nunito"/>
                        <a:ea typeface="Nunito"/>
                        <a:cs typeface="Nunito"/>
                        <a:sym typeface="Nunito"/>
                      </a:endParaRPr>
                    </a:p>
                    <a:p>
                      <a:pPr indent="-101600" lvl="0" marL="171450" rtl="0" algn="l">
                        <a:spcBef>
                          <a:spcPts val="0"/>
                        </a:spcBef>
                        <a:spcAft>
                          <a:spcPts val="0"/>
                        </a:spcAft>
                        <a:buClr>
                          <a:schemeClr val="dk1"/>
                        </a:buClr>
                        <a:buSzPts val="700"/>
                        <a:buFont typeface="Nunito"/>
                        <a:buAutoNum type="arabicPeriod"/>
                      </a:pPr>
                      <a:r>
                        <a:rPr lang="en" sz="700">
                          <a:solidFill>
                            <a:schemeClr val="dk1"/>
                          </a:solidFill>
                          <a:latin typeface="Nunito"/>
                          <a:ea typeface="Nunito"/>
                          <a:cs typeface="Nunito"/>
                          <a:sym typeface="Nunito"/>
                        </a:rPr>
                        <a:t>Mesothelium (</a:t>
                      </a:r>
                      <a:r>
                        <a:rPr lang="en" sz="700">
                          <a:solidFill>
                            <a:srgbClr val="3D85C6"/>
                          </a:solidFill>
                          <a:latin typeface="Nunito"/>
                          <a:ea typeface="Nunito"/>
                          <a:cs typeface="Nunito"/>
                          <a:sym typeface="Nunito"/>
                        </a:rPr>
                        <a:t>mesodermal </a:t>
                      </a:r>
                      <a:r>
                        <a:rPr lang="en" sz="700">
                          <a:latin typeface="Nunito"/>
                          <a:ea typeface="Nunito"/>
                          <a:cs typeface="Nunito"/>
                          <a:sym typeface="Nunito"/>
                        </a:rPr>
                        <a:t>epithelium lining the coelomic cavity)</a:t>
                      </a:r>
                      <a:endParaRPr sz="700">
                        <a:latin typeface="Nunito"/>
                        <a:ea typeface="Nunito"/>
                        <a:cs typeface="Nunito"/>
                        <a:sym typeface="Nunito"/>
                      </a:endParaRPr>
                    </a:p>
                  </a:txBody>
                  <a:tcPr marT="91425" marB="91425" marR="91425" marL="91425" anchor="ctr"/>
                </a:tc>
              </a:tr>
              <a:tr h="287750">
                <a:tc>
                  <a:txBody>
                    <a:bodyPr/>
                    <a:lstStyle/>
                    <a:p>
                      <a:pPr indent="0" lvl="0" marL="0" rtl="0" algn="ctr">
                        <a:spcBef>
                          <a:spcPts val="0"/>
                        </a:spcBef>
                        <a:spcAft>
                          <a:spcPts val="0"/>
                        </a:spcAft>
                        <a:buClr>
                          <a:schemeClr val="dk1"/>
                        </a:buClr>
                        <a:buSzPts val="1100"/>
                        <a:buFont typeface="Arial"/>
                        <a:buNone/>
                      </a:pPr>
                      <a:r>
                        <a:rPr b="1" lang="en" sz="900">
                          <a:solidFill>
                            <a:srgbClr val="434343"/>
                          </a:solidFill>
                          <a:latin typeface="Nunito"/>
                          <a:ea typeface="Nunito"/>
                          <a:cs typeface="Nunito"/>
                          <a:sym typeface="Nunito"/>
                        </a:rPr>
                        <a:t>Genital ducts</a:t>
                      </a:r>
                      <a:endParaRPr/>
                    </a:p>
                  </a:txBody>
                  <a:tcPr marT="91425" marB="91425" marR="91425" marL="91425" anchor="ctr">
                    <a:solidFill>
                      <a:srgbClr val="F7E0E0"/>
                    </a:solidFill>
                  </a:tcPr>
                </a:tc>
                <a:tc gridSpan="3">
                  <a:txBody>
                    <a:bodyPr/>
                    <a:lstStyle/>
                    <a:p>
                      <a:pPr indent="-101600" lvl="0" marL="171450" rtl="0" algn="l">
                        <a:spcBef>
                          <a:spcPts val="0"/>
                        </a:spcBef>
                        <a:spcAft>
                          <a:spcPts val="0"/>
                        </a:spcAft>
                        <a:buSzPts val="700"/>
                        <a:buFont typeface="Nunito"/>
                        <a:buAutoNum type="arabicPeriod"/>
                      </a:pPr>
                      <a:r>
                        <a:rPr lang="en" sz="700">
                          <a:latin typeface="Nunito"/>
                          <a:ea typeface="Nunito"/>
                          <a:cs typeface="Nunito"/>
                          <a:sym typeface="Nunito"/>
                        </a:rPr>
                        <a:t>Epididymis    2. Vas deferens     3. Urethra</a:t>
                      </a:r>
                      <a:endParaRPr sz="700">
                        <a:latin typeface="Nunito"/>
                        <a:ea typeface="Nunito"/>
                        <a:cs typeface="Nunito"/>
                        <a:sym typeface="Nunito"/>
                      </a:endParaRPr>
                    </a:p>
                  </a:txBody>
                  <a:tcPr marT="91425" marB="91425" marR="91425" marL="91425" anchor="ctr"/>
                </a:tc>
                <a:tc hMerge="1"/>
                <a:tc hMerge="1"/>
              </a:tr>
              <a:tr h="285650">
                <a:tc>
                  <a:txBody>
                    <a:bodyPr/>
                    <a:lstStyle/>
                    <a:p>
                      <a:pPr indent="0" lvl="0" marL="0" rtl="0" algn="ctr">
                        <a:spcBef>
                          <a:spcPts val="0"/>
                        </a:spcBef>
                        <a:spcAft>
                          <a:spcPts val="0"/>
                        </a:spcAft>
                        <a:buClr>
                          <a:schemeClr val="dk1"/>
                        </a:buClr>
                        <a:buSzPts val="1100"/>
                        <a:buFont typeface="Arial"/>
                        <a:buNone/>
                      </a:pPr>
                      <a:r>
                        <a:rPr b="1" lang="en" sz="900">
                          <a:solidFill>
                            <a:srgbClr val="434343"/>
                          </a:solidFill>
                          <a:latin typeface="Nunito"/>
                          <a:ea typeface="Nunito"/>
                          <a:cs typeface="Nunito"/>
                          <a:sym typeface="Nunito"/>
                        </a:rPr>
                        <a:t>Genital glad</a:t>
                      </a:r>
                      <a:endParaRPr/>
                    </a:p>
                  </a:txBody>
                  <a:tcPr marT="91425" marB="91425" marR="91425" marL="91425" anchor="ctr">
                    <a:solidFill>
                      <a:srgbClr val="F7E0E0"/>
                    </a:solidFill>
                  </a:tcPr>
                </a:tc>
                <a:tc gridSpan="3">
                  <a:txBody>
                    <a:bodyPr/>
                    <a:lstStyle/>
                    <a:p>
                      <a:pPr indent="-101600" lvl="0" marL="171450" rtl="0" algn="l">
                        <a:spcBef>
                          <a:spcPts val="0"/>
                        </a:spcBef>
                        <a:spcAft>
                          <a:spcPts val="0"/>
                        </a:spcAft>
                        <a:buSzPts val="700"/>
                        <a:buFont typeface="Nunito"/>
                        <a:buAutoNum type="arabicPeriod"/>
                      </a:pPr>
                      <a:r>
                        <a:rPr lang="en" sz="700">
                          <a:latin typeface="Nunito"/>
                          <a:ea typeface="Nunito"/>
                          <a:cs typeface="Nunito"/>
                          <a:sym typeface="Nunito"/>
                        </a:rPr>
                        <a:t>Seminal vesicle   2. Prostate   3. Bulbourethral gland</a:t>
                      </a:r>
                      <a:endParaRPr sz="700">
                        <a:latin typeface="Nunito"/>
                        <a:ea typeface="Nunito"/>
                        <a:cs typeface="Nunito"/>
                        <a:sym typeface="Nunito"/>
                      </a:endParaRPr>
                    </a:p>
                  </a:txBody>
                  <a:tcPr marT="91425" marB="91425" marR="91425" marL="91425" anchor="ctr"/>
                </a:tc>
                <a:tc hMerge="1"/>
                <a:tc hMerge="1"/>
              </a:tr>
            </a:tbl>
          </a:graphicData>
        </a:graphic>
      </p:graphicFrame>
      <p:graphicFrame>
        <p:nvGraphicFramePr>
          <p:cNvPr id="262" name="Google Shape;262;p43"/>
          <p:cNvGraphicFramePr/>
          <p:nvPr/>
        </p:nvGraphicFramePr>
        <p:xfrm>
          <a:off x="-12" y="1656500"/>
          <a:ext cx="3000000" cy="3000000"/>
        </p:xfrm>
        <a:graphic>
          <a:graphicData uri="http://schemas.openxmlformats.org/drawingml/2006/table">
            <a:tbl>
              <a:tblPr>
                <a:noFill/>
                <a:tableStyleId>{76447A91-6DB8-4E1A-95C5-20A2C349909A}</a:tableStyleId>
              </a:tblPr>
              <a:tblGrid>
                <a:gridCol w="1006875"/>
                <a:gridCol w="382850"/>
                <a:gridCol w="1044325"/>
                <a:gridCol w="5155500"/>
              </a:tblGrid>
              <a:tr h="325925">
                <a:tc gridSpan="3">
                  <a:txBody>
                    <a:bodyPr/>
                    <a:lstStyle/>
                    <a:p>
                      <a:pPr indent="0" lvl="0" marL="0" rtl="0" algn="ctr">
                        <a:spcBef>
                          <a:spcPts val="0"/>
                        </a:spcBef>
                        <a:spcAft>
                          <a:spcPts val="0"/>
                        </a:spcAft>
                        <a:buNone/>
                      </a:pPr>
                      <a:r>
                        <a:rPr b="1" lang="en" sz="1300">
                          <a:solidFill>
                            <a:srgbClr val="FFFFFF"/>
                          </a:solidFill>
                          <a:latin typeface="Nunito"/>
                          <a:ea typeface="Nunito"/>
                          <a:cs typeface="Nunito"/>
                          <a:sym typeface="Nunito"/>
                        </a:rPr>
                        <a:t>Date</a:t>
                      </a:r>
                      <a:endParaRPr b="1" sz="1300">
                        <a:solidFill>
                          <a:srgbClr val="FFFFFF"/>
                        </a:solidFill>
                        <a:latin typeface="Nunito"/>
                        <a:ea typeface="Nunito"/>
                        <a:cs typeface="Nunito"/>
                        <a:sym typeface="Nunito"/>
                      </a:endParaRPr>
                    </a:p>
                  </a:txBody>
                  <a:tcPr marT="67925" marB="67925" marR="64250" marL="64250" anchor="ctr">
                    <a:solidFill>
                      <a:srgbClr val="E4B4B4"/>
                    </a:solidFill>
                  </a:tcPr>
                </a:tc>
                <a:tc hMerge="1"/>
                <a:tc hMerge="1"/>
                <a:tc>
                  <a:txBody>
                    <a:bodyPr/>
                    <a:lstStyle/>
                    <a:p>
                      <a:pPr indent="0" lvl="0" marL="0" rtl="0" algn="ctr">
                        <a:spcBef>
                          <a:spcPts val="0"/>
                        </a:spcBef>
                        <a:spcAft>
                          <a:spcPts val="0"/>
                        </a:spcAft>
                        <a:buNone/>
                      </a:pPr>
                      <a:r>
                        <a:rPr b="1" lang="en" sz="1300">
                          <a:solidFill>
                            <a:srgbClr val="FFFFFF"/>
                          </a:solidFill>
                          <a:latin typeface="Nunito"/>
                          <a:ea typeface="Nunito"/>
                          <a:cs typeface="Nunito"/>
                          <a:sym typeface="Nunito"/>
                        </a:rPr>
                        <a:t>Event</a:t>
                      </a:r>
                      <a:endParaRPr b="1" sz="1300">
                        <a:solidFill>
                          <a:srgbClr val="FFFFFF"/>
                        </a:solidFill>
                        <a:latin typeface="Nunito"/>
                        <a:ea typeface="Nunito"/>
                        <a:cs typeface="Nunito"/>
                        <a:sym typeface="Nunito"/>
                      </a:endParaRPr>
                    </a:p>
                  </a:txBody>
                  <a:tcPr marT="67925" marB="67925" marR="64250" marL="64250" anchor="ctr">
                    <a:solidFill>
                      <a:srgbClr val="E4B4B4"/>
                    </a:solidFill>
                  </a:tcPr>
                </a:tc>
              </a:tr>
              <a:tr h="291525">
                <a:tc rowSpan="3">
                  <a:txBody>
                    <a:bodyPr/>
                    <a:lstStyle/>
                    <a:p>
                      <a:pPr indent="0" lvl="0" marL="0" rtl="0" algn="ctr">
                        <a:spcBef>
                          <a:spcPts val="0"/>
                        </a:spcBef>
                        <a:spcAft>
                          <a:spcPts val="0"/>
                        </a:spcAft>
                        <a:buNone/>
                      </a:pPr>
                      <a:r>
                        <a:rPr b="1" lang="en" sz="900">
                          <a:solidFill>
                            <a:srgbClr val="595959"/>
                          </a:solidFill>
                          <a:latin typeface="Nunito"/>
                          <a:ea typeface="Nunito"/>
                          <a:cs typeface="Nunito"/>
                          <a:sym typeface="Nunito"/>
                        </a:rPr>
                        <a:t>From 4</a:t>
                      </a:r>
                      <a:r>
                        <a:rPr b="1" baseline="30000" lang="en" sz="900">
                          <a:solidFill>
                            <a:srgbClr val="595959"/>
                          </a:solidFill>
                          <a:latin typeface="Nunito"/>
                          <a:ea typeface="Nunito"/>
                          <a:cs typeface="Nunito"/>
                          <a:sym typeface="Nunito"/>
                        </a:rPr>
                        <a:t>th</a:t>
                      </a:r>
                      <a:r>
                        <a:rPr b="1" lang="en" sz="900">
                          <a:solidFill>
                            <a:srgbClr val="595959"/>
                          </a:solidFill>
                          <a:latin typeface="Nunito"/>
                          <a:ea typeface="Nunito"/>
                          <a:cs typeface="Nunito"/>
                          <a:sym typeface="Nunito"/>
                        </a:rPr>
                        <a:t> week to 7</a:t>
                      </a:r>
                      <a:r>
                        <a:rPr b="1" baseline="30000" lang="en" sz="900">
                          <a:solidFill>
                            <a:srgbClr val="595959"/>
                          </a:solidFill>
                          <a:latin typeface="Nunito"/>
                          <a:ea typeface="Nunito"/>
                          <a:cs typeface="Nunito"/>
                          <a:sym typeface="Nunito"/>
                        </a:rPr>
                        <a:t>th</a:t>
                      </a:r>
                      <a:r>
                        <a:rPr b="1" lang="en" sz="900">
                          <a:solidFill>
                            <a:srgbClr val="595959"/>
                          </a:solidFill>
                          <a:latin typeface="Nunito"/>
                          <a:ea typeface="Nunito"/>
                          <a:cs typeface="Nunito"/>
                          <a:sym typeface="Nunito"/>
                        </a:rPr>
                        <a:t> week</a:t>
                      </a:r>
                      <a:endParaRPr b="1" sz="900">
                        <a:solidFill>
                          <a:srgbClr val="595959"/>
                        </a:solidFill>
                        <a:latin typeface="Nunito"/>
                        <a:ea typeface="Nunito"/>
                        <a:cs typeface="Nunito"/>
                        <a:sym typeface="Nunito"/>
                      </a:endParaRPr>
                    </a:p>
                  </a:txBody>
                  <a:tcPr marT="67925" marB="67925" marR="64250" marL="64250" anchor="ctr">
                    <a:solidFill>
                      <a:srgbClr val="F7E0E0"/>
                    </a:solidFill>
                  </a:tcPr>
                </a:tc>
                <a:tc rowSpan="3">
                  <a:txBody>
                    <a:bodyPr/>
                    <a:lstStyle/>
                    <a:p>
                      <a:pPr indent="0" lvl="0" marL="0" rtl="0" algn="ctr">
                        <a:spcBef>
                          <a:spcPts val="0"/>
                        </a:spcBef>
                        <a:spcAft>
                          <a:spcPts val="0"/>
                        </a:spcAft>
                        <a:buNone/>
                      </a:pPr>
                      <a:r>
                        <a:t/>
                      </a:r>
                      <a:endParaRPr b="1" sz="900">
                        <a:solidFill>
                          <a:srgbClr val="434343"/>
                        </a:solidFill>
                        <a:latin typeface="Nunito"/>
                        <a:ea typeface="Nunito"/>
                        <a:cs typeface="Nunito"/>
                        <a:sym typeface="Nunito"/>
                      </a:endParaRPr>
                    </a:p>
                  </a:txBody>
                  <a:tcPr marT="67925" marB="67925" marR="64250" marL="64250">
                    <a:solidFill>
                      <a:srgbClr val="F3F3F3"/>
                    </a:solidFill>
                  </a:tcPr>
                </a:tc>
                <a:tc>
                  <a:txBody>
                    <a:bodyPr/>
                    <a:lstStyle/>
                    <a:p>
                      <a:pPr indent="0" lvl="0" marL="0" rtl="0" algn="ctr">
                        <a:spcBef>
                          <a:spcPts val="0"/>
                        </a:spcBef>
                        <a:spcAft>
                          <a:spcPts val="0"/>
                        </a:spcAft>
                        <a:buClr>
                          <a:schemeClr val="dk1"/>
                        </a:buClr>
                        <a:buSzPts val="1100"/>
                        <a:buFont typeface="Arial"/>
                        <a:buNone/>
                      </a:pPr>
                      <a:r>
                        <a:rPr b="1" lang="en" sz="800">
                          <a:solidFill>
                            <a:srgbClr val="595959"/>
                          </a:solidFill>
                          <a:latin typeface="Nunito"/>
                          <a:ea typeface="Nunito"/>
                          <a:cs typeface="Nunito"/>
                          <a:sym typeface="Nunito"/>
                        </a:rPr>
                        <a:t>Gentital tubercle</a:t>
                      </a:r>
                      <a:endParaRPr b="1" sz="800">
                        <a:solidFill>
                          <a:srgbClr val="595959"/>
                        </a:solidFill>
                        <a:latin typeface="Nunito"/>
                        <a:ea typeface="Nunito"/>
                        <a:cs typeface="Nunito"/>
                        <a:sym typeface="Nunito"/>
                      </a:endParaRPr>
                    </a:p>
                  </a:txBody>
                  <a:tcPr marT="67925" marB="67925" marR="64250" marL="64250">
                    <a:solidFill>
                      <a:srgbClr val="F3F3F3"/>
                    </a:solidFill>
                  </a:tcPr>
                </a:tc>
                <a:tc>
                  <a:txBody>
                    <a:bodyPr/>
                    <a:lstStyle/>
                    <a:p>
                      <a:pPr indent="0" lvl="0" marL="0" rtl="0" algn="l">
                        <a:spcBef>
                          <a:spcPts val="0"/>
                        </a:spcBef>
                        <a:spcAft>
                          <a:spcPts val="0"/>
                        </a:spcAft>
                        <a:buNone/>
                      </a:pPr>
                      <a:r>
                        <a:rPr lang="en" sz="700">
                          <a:solidFill>
                            <a:schemeClr val="dk1"/>
                          </a:solidFill>
                          <a:latin typeface="Nunito"/>
                          <a:ea typeface="Nunito"/>
                          <a:cs typeface="Nunito"/>
                          <a:sym typeface="Nunito"/>
                        </a:rPr>
                        <a:t>Produced from mesenchyme at the cranial end of cloacal membrane. It elongates to form a primordial phallus. </a:t>
                      </a:r>
                      <a:r>
                        <a:rPr lang="en" sz="700">
                          <a:solidFill>
                            <a:srgbClr val="BF9000"/>
                          </a:solidFill>
                          <a:latin typeface="Nunito"/>
                          <a:ea typeface="Nunito"/>
                          <a:cs typeface="Nunito"/>
                          <a:sym typeface="Nunito"/>
                        </a:rPr>
                        <a:t>“When the genital tubercle enlarge it’s called phallus”</a:t>
                      </a:r>
                      <a:r>
                        <a:rPr lang="en" sz="700">
                          <a:solidFill>
                            <a:schemeClr val="dk1"/>
                          </a:solidFill>
                          <a:latin typeface="Nunito"/>
                          <a:ea typeface="Nunito"/>
                          <a:cs typeface="Nunito"/>
                          <a:sym typeface="Nunito"/>
                        </a:rPr>
                        <a:t> </a:t>
                      </a:r>
                      <a:endParaRPr sz="700">
                        <a:latin typeface="Nunito"/>
                        <a:ea typeface="Nunito"/>
                        <a:cs typeface="Nunito"/>
                        <a:sym typeface="Nunito"/>
                      </a:endParaRPr>
                    </a:p>
                  </a:txBody>
                  <a:tcPr marT="67925" marB="67925" marR="64250" marL="64250" anchor="ctr"/>
                </a:tc>
              </a:tr>
              <a:tr h="291525">
                <a:tc vMerge="1"/>
                <a:tc vMerge="1"/>
                <a:tc>
                  <a:txBody>
                    <a:bodyPr/>
                    <a:lstStyle/>
                    <a:p>
                      <a:pPr indent="0" lvl="0" marL="0" rtl="0" algn="ctr">
                        <a:spcBef>
                          <a:spcPts val="0"/>
                        </a:spcBef>
                        <a:spcAft>
                          <a:spcPts val="0"/>
                        </a:spcAft>
                        <a:buNone/>
                      </a:pPr>
                      <a:r>
                        <a:rPr b="1" lang="en" sz="800">
                          <a:solidFill>
                            <a:srgbClr val="595959"/>
                          </a:solidFill>
                          <a:latin typeface="Nunito"/>
                          <a:ea typeface="Nunito"/>
                          <a:cs typeface="Nunito"/>
                          <a:sym typeface="Nunito"/>
                        </a:rPr>
                        <a:t>Urogenital fold</a:t>
                      </a:r>
                      <a:endParaRPr b="1" sz="800">
                        <a:solidFill>
                          <a:srgbClr val="595959"/>
                        </a:solidFill>
                        <a:latin typeface="Nunito"/>
                        <a:ea typeface="Nunito"/>
                        <a:cs typeface="Nunito"/>
                        <a:sym typeface="Nunito"/>
                      </a:endParaRPr>
                    </a:p>
                  </a:txBody>
                  <a:tcPr marT="67925" marB="67925" marR="64250" marL="64250">
                    <a:solidFill>
                      <a:srgbClr val="F3F3F3"/>
                    </a:solidFill>
                  </a:tcPr>
                </a:tc>
                <a:tc>
                  <a:txBody>
                    <a:bodyPr/>
                    <a:lstStyle/>
                    <a:p>
                      <a:pPr indent="0" lvl="0" marL="0" rtl="0" algn="l">
                        <a:spcBef>
                          <a:spcPts val="0"/>
                        </a:spcBef>
                        <a:spcAft>
                          <a:spcPts val="0"/>
                        </a:spcAft>
                        <a:buNone/>
                      </a:pPr>
                      <a:r>
                        <a:rPr lang="en" sz="700">
                          <a:solidFill>
                            <a:schemeClr val="dk1"/>
                          </a:solidFill>
                          <a:latin typeface="Nunito"/>
                          <a:ea typeface="Nunito"/>
                          <a:cs typeface="Nunito"/>
                          <a:sym typeface="Nunito"/>
                        </a:rPr>
                        <a:t>Develop on each side of cloacal membrane</a:t>
                      </a:r>
                      <a:endParaRPr sz="700">
                        <a:latin typeface="Nunito"/>
                        <a:ea typeface="Nunito"/>
                        <a:cs typeface="Nunito"/>
                        <a:sym typeface="Nunito"/>
                      </a:endParaRPr>
                    </a:p>
                  </a:txBody>
                  <a:tcPr marT="67925" marB="67925" marR="64250" marL="64250" anchor="ctr"/>
                </a:tc>
              </a:tr>
              <a:tr h="291525">
                <a:tc vMerge="1"/>
                <a:tc vMerge="1"/>
                <a:tc>
                  <a:txBody>
                    <a:bodyPr/>
                    <a:lstStyle/>
                    <a:p>
                      <a:pPr indent="0" lvl="0" marL="0" rtl="0" algn="ctr">
                        <a:spcBef>
                          <a:spcPts val="0"/>
                        </a:spcBef>
                        <a:spcAft>
                          <a:spcPts val="0"/>
                        </a:spcAft>
                        <a:buNone/>
                      </a:pPr>
                      <a:r>
                        <a:rPr b="1" lang="en" sz="800">
                          <a:solidFill>
                            <a:srgbClr val="595959"/>
                          </a:solidFill>
                          <a:latin typeface="Nunito"/>
                          <a:ea typeface="Nunito"/>
                          <a:cs typeface="Nunito"/>
                          <a:sym typeface="Nunito"/>
                        </a:rPr>
                        <a:t>Labioscrotal swelling</a:t>
                      </a:r>
                      <a:endParaRPr b="1" sz="800">
                        <a:solidFill>
                          <a:srgbClr val="595959"/>
                        </a:solidFill>
                        <a:latin typeface="Nunito"/>
                        <a:ea typeface="Nunito"/>
                        <a:cs typeface="Nunito"/>
                        <a:sym typeface="Nunito"/>
                      </a:endParaRPr>
                    </a:p>
                  </a:txBody>
                  <a:tcPr marT="67925" marB="67925" marR="64250" marL="64250">
                    <a:solidFill>
                      <a:srgbClr val="F3F3F3"/>
                    </a:solidFill>
                  </a:tcPr>
                </a:tc>
                <a:tc>
                  <a:txBody>
                    <a:bodyPr/>
                    <a:lstStyle/>
                    <a:p>
                      <a:pPr indent="0" lvl="0" marL="0" rtl="0" algn="l">
                        <a:spcBef>
                          <a:spcPts val="0"/>
                        </a:spcBef>
                        <a:spcAft>
                          <a:spcPts val="0"/>
                        </a:spcAft>
                        <a:buNone/>
                      </a:pPr>
                      <a:r>
                        <a:rPr lang="en" sz="700">
                          <a:solidFill>
                            <a:schemeClr val="dk1"/>
                          </a:solidFill>
                          <a:latin typeface="Nunito"/>
                          <a:ea typeface="Nunito"/>
                          <a:cs typeface="Nunito"/>
                          <a:sym typeface="Nunito"/>
                        </a:rPr>
                        <a:t>Develop on each side of urogenital folds</a:t>
                      </a:r>
                      <a:endParaRPr sz="700">
                        <a:latin typeface="Nunito"/>
                        <a:ea typeface="Nunito"/>
                        <a:cs typeface="Nunito"/>
                        <a:sym typeface="Nunito"/>
                      </a:endParaRPr>
                    </a:p>
                  </a:txBody>
                  <a:tcPr marT="67925" marB="67925" marR="64250" marL="64250" anchor="ctr"/>
                </a:tc>
              </a:tr>
              <a:tr h="291525">
                <a:tc gridSpan="3">
                  <a:txBody>
                    <a:bodyPr/>
                    <a:lstStyle/>
                    <a:p>
                      <a:pPr indent="0" lvl="0" marL="0" rtl="0" algn="ctr">
                        <a:spcBef>
                          <a:spcPts val="0"/>
                        </a:spcBef>
                        <a:spcAft>
                          <a:spcPts val="0"/>
                        </a:spcAft>
                        <a:buNone/>
                      </a:pPr>
                      <a:r>
                        <a:rPr b="1" lang="en" sz="900">
                          <a:solidFill>
                            <a:srgbClr val="595959"/>
                          </a:solidFill>
                          <a:latin typeface="Nunito"/>
                          <a:ea typeface="Nunito"/>
                          <a:cs typeface="Nunito"/>
                          <a:sym typeface="Nunito"/>
                        </a:rPr>
                        <a:t>During 5</a:t>
                      </a:r>
                      <a:r>
                        <a:rPr b="1" baseline="30000" lang="en" sz="900">
                          <a:solidFill>
                            <a:srgbClr val="595959"/>
                          </a:solidFill>
                          <a:latin typeface="Nunito"/>
                          <a:ea typeface="Nunito"/>
                          <a:cs typeface="Nunito"/>
                          <a:sym typeface="Nunito"/>
                        </a:rPr>
                        <a:t>th</a:t>
                      </a:r>
                      <a:r>
                        <a:rPr b="1" lang="en" sz="900">
                          <a:solidFill>
                            <a:srgbClr val="595959"/>
                          </a:solidFill>
                          <a:latin typeface="Nunito"/>
                          <a:ea typeface="Nunito"/>
                          <a:cs typeface="Nunito"/>
                          <a:sym typeface="Nunito"/>
                        </a:rPr>
                        <a:t> week</a:t>
                      </a:r>
                      <a:endParaRPr b="1" sz="900">
                        <a:solidFill>
                          <a:srgbClr val="595959"/>
                        </a:solidFill>
                        <a:latin typeface="Nunito"/>
                        <a:ea typeface="Nunito"/>
                        <a:cs typeface="Nunito"/>
                        <a:sym typeface="Nunito"/>
                      </a:endParaRPr>
                    </a:p>
                  </a:txBody>
                  <a:tcPr marT="67925" marB="67925" marR="64250" marL="64250" anchor="ctr">
                    <a:solidFill>
                      <a:srgbClr val="F7E0E0"/>
                    </a:solidFill>
                  </a:tcPr>
                </a:tc>
                <a:tc hMerge="1"/>
                <a:tc hMerge="1"/>
                <a:tc>
                  <a:txBody>
                    <a:bodyPr/>
                    <a:lstStyle/>
                    <a:p>
                      <a:pPr indent="0" lvl="0" marL="0" rtl="0" algn="l">
                        <a:spcBef>
                          <a:spcPts val="0"/>
                        </a:spcBef>
                        <a:spcAft>
                          <a:spcPts val="0"/>
                        </a:spcAft>
                        <a:buNone/>
                      </a:pPr>
                      <a:r>
                        <a:rPr lang="en" sz="700">
                          <a:latin typeface="Nunito"/>
                          <a:ea typeface="Nunito"/>
                          <a:cs typeface="Nunito"/>
                          <a:sym typeface="Nunito"/>
                        </a:rPr>
                        <a:t>Gonadal development occurs.</a:t>
                      </a:r>
                      <a:endParaRPr sz="700">
                        <a:latin typeface="Nunito"/>
                        <a:ea typeface="Nunito"/>
                        <a:cs typeface="Nunito"/>
                        <a:sym typeface="Nunito"/>
                      </a:endParaRPr>
                    </a:p>
                  </a:txBody>
                  <a:tcPr marT="67925" marB="67925" marR="64250" marL="64250" anchor="ctr"/>
                </a:tc>
              </a:tr>
              <a:tr h="291525">
                <a:tc gridSpan="3">
                  <a:txBody>
                    <a:bodyPr/>
                    <a:lstStyle/>
                    <a:p>
                      <a:pPr indent="0" lvl="0" marL="0" rtl="0" algn="ctr">
                        <a:spcBef>
                          <a:spcPts val="0"/>
                        </a:spcBef>
                        <a:spcAft>
                          <a:spcPts val="0"/>
                        </a:spcAft>
                        <a:buNone/>
                      </a:pPr>
                      <a:r>
                        <a:rPr b="1" lang="en" sz="900" u="sng">
                          <a:solidFill>
                            <a:srgbClr val="595959"/>
                          </a:solidFill>
                          <a:latin typeface="Nunito"/>
                          <a:ea typeface="Nunito"/>
                          <a:cs typeface="Nunito"/>
                          <a:sym typeface="Nunito"/>
                        </a:rPr>
                        <a:t>Until</a:t>
                      </a:r>
                      <a:r>
                        <a:rPr b="1" lang="en" sz="900">
                          <a:solidFill>
                            <a:srgbClr val="595959"/>
                          </a:solidFill>
                          <a:latin typeface="Nunito"/>
                          <a:ea typeface="Nunito"/>
                          <a:cs typeface="Nunito"/>
                          <a:sym typeface="Nunito"/>
                        </a:rPr>
                        <a:t> 7</a:t>
                      </a:r>
                      <a:r>
                        <a:rPr b="1" baseline="30000" lang="en" sz="900">
                          <a:solidFill>
                            <a:srgbClr val="595959"/>
                          </a:solidFill>
                          <a:latin typeface="Nunito"/>
                          <a:ea typeface="Nunito"/>
                          <a:cs typeface="Nunito"/>
                          <a:sym typeface="Nunito"/>
                        </a:rPr>
                        <a:t>th</a:t>
                      </a:r>
                      <a:r>
                        <a:rPr b="1" lang="en" sz="900">
                          <a:solidFill>
                            <a:srgbClr val="595959"/>
                          </a:solidFill>
                          <a:latin typeface="Nunito"/>
                          <a:ea typeface="Nunito"/>
                          <a:cs typeface="Nunito"/>
                          <a:sym typeface="Nunito"/>
                        </a:rPr>
                        <a:t> week</a:t>
                      </a:r>
                      <a:endParaRPr b="1" sz="900">
                        <a:solidFill>
                          <a:srgbClr val="595959"/>
                        </a:solidFill>
                        <a:latin typeface="Nunito"/>
                        <a:ea typeface="Nunito"/>
                        <a:cs typeface="Nunito"/>
                        <a:sym typeface="Nunito"/>
                      </a:endParaRPr>
                    </a:p>
                  </a:txBody>
                  <a:tcPr marT="67925" marB="67925" marR="64250" marL="64250" anchor="ctr">
                    <a:solidFill>
                      <a:srgbClr val="F7E0E0"/>
                    </a:solidFill>
                  </a:tcPr>
                </a:tc>
                <a:tc hMerge="1"/>
                <a:tc hMerge="1"/>
                <a:tc>
                  <a:txBody>
                    <a:bodyPr/>
                    <a:lstStyle/>
                    <a:p>
                      <a:pPr indent="0" lvl="0" marL="0" rtl="0" algn="l">
                        <a:spcBef>
                          <a:spcPts val="0"/>
                        </a:spcBef>
                        <a:spcAft>
                          <a:spcPts val="0"/>
                        </a:spcAft>
                        <a:buNone/>
                      </a:pPr>
                      <a:r>
                        <a:rPr lang="en" sz="700">
                          <a:solidFill>
                            <a:schemeClr val="dk1"/>
                          </a:solidFill>
                          <a:latin typeface="Nunito"/>
                          <a:ea typeface="Nunito"/>
                          <a:cs typeface="Nunito"/>
                          <a:sym typeface="Nunito"/>
                        </a:rPr>
                        <a:t>Gonads are similar in both sexes and called </a:t>
                      </a:r>
                      <a:r>
                        <a:rPr b="1" lang="en" sz="700" u="sng">
                          <a:solidFill>
                            <a:schemeClr val="dk1"/>
                          </a:solidFill>
                          <a:latin typeface="Nunito"/>
                          <a:ea typeface="Nunito"/>
                          <a:cs typeface="Nunito"/>
                          <a:sym typeface="Nunito"/>
                        </a:rPr>
                        <a:t>indifferent gonads</a:t>
                      </a:r>
                      <a:endParaRPr b="1" sz="700" u="sng">
                        <a:solidFill>
                          <a:schemeClr val="dk1"/>
                        </a:solidFill>
                        <a:latin typeface="Nunito"/>
                        <a:ea typeface="Nunito"/>
                        <a:cs typeface="Nunito"/>
                        <a:sym typeface="Nunito"/>
                      </a:endParaRPr>
                    </a:p>
                    <a:p>
                      <a:pPr indent="-273050" lvl="0" marL="457200" rtl="0" algn="l">
                        <a:spcBef>
                          <a:spcPts val="0"/>
                        </a:spcBef>
                        <a:spcAft>
                          <a:spcPts val="0"/>
                        </a:spcAft>
                        <a:buClr>
                          <a:schemeClr val="dk1"/>
                        </a:buClr>
                        <a:buSzPts val="700"/>
                        <a:buFont typeface="Nunito"/>
                        <a:buChar char="-"/>
                      </a:pPr>
                      <a:r>
                        <a:rPr b="1" lang="en" sz="700">
                          <a:solidFill>
                            <a:schemeClr val="dk1"/>
                          </a:solidFill>
                          <a:latin typeface="Nunito"/>
                          <a:ea typeface="Nunito"/>
                          <a:cs typeface="Nunito"/>
                          <a:sym typeface="Nunito"/>
                        </a:rPr>
                        <a:t>Gonadal ridge: </a:t>
                      </a:r>
                      <a:r>
                        <a:rPr lang="en" sz="700">
                          <a:solidFill>
                            <a:schemeClr val="dk1"/>
                          </a:solidFill>
                          <a:latin typeface="Nunito"/>
                          <a:ea typeface="Nunito"/>
                          <a:cs typeface="Nunito"/>
                          <a:sym typeface="Nunito"/>
                        </a:rPr>
                        <a:t>A bulge on the medial side of mesonephros produced by:</a:t>
                      </a:r>
                      <a:endParaRPr sz="700">
                        <a:solidFill>
                          <a:schemeClr val="dk1"/>
                        </a:solidFill>
                        <a:latin typeface="Nunito"/>
                        <a:ea typeface="Nunito"/>
                        <a:cs typeface="Nunito"/>
                        <a:sym typeface="Nunito"/>
                      </a:endParaRPr>
                    </a:p>
                    <a:p>
                      <a:pPr indent="-158750" lvl="0" marL="685800" rtl="0" algn="l">
                        <a:spcBef>
                          <a:spcPts val="0"/>
                        </a:spcBef>
                        <a:spcAft>
                          <a:spcPts val="0"/>
                        </a:spcAft>
                        <a:buClr>
                          <a:schemeClr val="dk1"/>
                        </a:buClr>
                        <a:buSzPts val="700"/>
                        <a:buFont typeface="Nunito"/>
                        <a:buAutoNum type="arabicPeriod"/>
                      </a:pPr>
                      <a:r>
                        <a:rPr lang="en" sz="700">
                          <a:solidFill>
                            <a:schemeClr val="dk1"/>
                          </a:solidFill>
                          <a:latin typeface="Nunito"/>
                          <a:ea typeface="Nunito"/>
                          <a:cs typeface="Nunito"/>
                          <a:sym typeface="Nunito"/>
                        </a:rPr>
                        <a:t>Proliferation of mesothelium (cortex)</a:t>
                      </a:r>
                      <a:endParaRPr sz="700">
                        <a:solidFill>
                          <a:schemeClr val="dk1"/>
                        </a:solidFill>
                        <a:latin typeface="Nunito"/>
                        <a:ea typeface="Nunito"/>
                        <a:cs typeface="Nunito"/>
                        <a:sym typeface="Nunito"/>
                      </a:endParaRPr>
                    </a:p>
                    <a:p>
                      <a:pPr indent="-158750" lvl="0" marL="685800" rtl="0" algn="l">
                        <a:spcBef>
                          <a:spcPts val="0"/>
                        </a:spcBef>
                        <a:spcAft>
                          <a:spcPts val="0"/>
                        </a:spcAft>
                        <a:buClr>
                          <a:schemeClr val="dk1"/>
                        </a:buClr>
                        <a:buSzPts val="700"/>
                        <a:buFont typeface="Nunito"/>
                        <a:buAutoNum type="arabicPeriod"/>
                      </a:pPr>
                      <a:r>
                        <a:rPr lang="en" sz="700">
                          <a:solidFill>
                            <a:schemeClr val="dk1"/>
                          </a:solidFill>
                          <a:latin typeface="Nunito"/>
                          <a:ea typeface="Nunito"/>
                          <a:cs typeface="Nunito"/>
                          <a:sym typeface="Nunito"/>
                        </a:rPr>
                        <a:t>Proliferation of mesenchyme (medulla)</a:t>
                      </a:r>
                      <a:endParaRPr sz="7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273050" lvl="0" marL="457200" rtl="0" algn="l">
                        <a:spcBef>
                          <a:spcPts val="0"/>
                        </a:spcBef>
                        <a:spcAft>
                          <a:spcPts val="0"/>
                        </a:spcAft>
                        <a:buClr>
                          <a:schemeClr val="dk1"/>
                        </a:buClr>
                        <a:buSzPts val="700"/>
                        <a:buFont typeface="Nunito"/>
                        <a:buChar char="-"/>
                      </a:pPr>
                      <a:r>
                        <a:rPr b="1" lang="en" sz="700">
                          <a:solidFill>
                            <a:schemeClr val="dk1"/>
                          </a:solidFill>
                          <a:latin typeface="Nunito"/>
                          <a:ea typeface="Nunito"/>
                          <a:cs typeface="Nunito"/>
                          <a:sym typeface="Nunito"/>
                        </a:rPr>
                        <a:t>Gonadal primary sex cords:</a:t>
                      </a:r>
                      <a:r>
                        <a:rPr lang="en" sz="700">
                          <a:solidFill>
                            <a:schemeClr val="dk1"/>
                          </a:solidFill>
                          <a:latin typeface="Nunito"/>
                          <a:ea typeface="Nunito"/>
                          <a:cs typeface="Nunito"/>
                          <a:sym typeface="Nunito"/>
                        </a:rPr>
                        <a:t> The proliferating mesothelial cells fuse and </a:t>
                      </a:r>
                      <a:r>
                        <a:rPr lang="en" sz="700">
                          <a:solidFill>
                            <a:srgbClr val="C27BA0"/>
                          </a:solidFill>
                          <a:latin typeface="Nunito"/>
                          <a:ea typeface="Nunito"/>
                          <a:cs typeface="Nunito"/>
                          <a:sym typeface="Nunito"/>
                        </a:rPr>
                        <a:t>penetrate the underlying mesenchyme</a:t>
                      </a:r>
                      <a:r>
                        <a:rPr lang="en" sz="700">
                          <a:solidFill>
                            <a:srgbClr val="674EA7"/>
                          </a:solidFill>
                          <a:latin typeface="Nunito"/>
                          <a:ea typeface="Nunito"/>
                          <a:cs typeface="Nunito"/>
                          <a:sym typeface="Nunito"/>
                        </a:rPr>
                        <a:t> </a:t>
                      </a:r>
                      <a:r>
                        <a:rPr lang="en" sz="700">
                          <a:solidFill>
                            <a:schemeClr val="dk1"/>
                          </a:solidFill>
                          <a:latin typeface="Nunito"/>
                          <a:ea typeface="Nunito"/>
                          <a:cs typeface="Nunito"/>
                          <a:sym typeface="Nunito"/>
                        </a:rPr>
                        <a:t>to form </a:t>
                      </a:r>
                      <a:r>
                        <a:rPr lang="en" sz="700">
                          <a:solidFill>
                            <a:srgbClr val="C27BA0"/>
                          </a:solidFill>
                          <a:latin typeface="Nunito"/>
                          <a:ea typeface="Nunito"/>
                          <a:cs typeface="Nunito"/>
                          <a:sym typeface="Nunito"/>
                        </a:rPr>
                        <a:t>primitive gonadal</a:t>
                      </a:r>
                      <a:r>
                        <a:rPr lang="en" sz="700">
                          <a:solidFill>
                            <a:srgbClr val="674EA7"/>
                          </a:solidFill>
                          <a:latin typeface="Nunito"/>
                          <a:ea typeface="Nunito"/>
                          <a:cs typeface="Nunito"/>
                          <a:sym typeface="Nunito"/>
                        </a:rPr>
                        <a:t> </a:t>
                      </a:r>
                      <a:r>
                        <a:rPr lang="en" sz="700">
                          <a:solidFill>
                            <a:schemeClr val="dk1"/>
                          </a:solidFill>
                          <a:latin typeface="Nunito"/>
                          <a:ea typeface="Nunito"/>
                          <a:cs typeface="Nunito"/>
                          <a:sym typeface="Nunito"/>
                        </a:rPr>
                        <a:t>cords.</a:t>
                      </a:r>
                      <a:endParaRPr sz="7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273050" lvl="0" marL="457200" rtl="0" algn="l">
                        <a:spcBef>
                          <a:spcPts val="0"/>
                        </a:spcBef>
                        <a:spcAft>
                          <a:spcPts val="0"/>
                        </a:spcAft>
                        <a:buClr>
                          <a:schemeClr val="dk1"/>
                        </a:buClr>
                        <a:buSzPts val="700"/>
                        <a:buFont typeface="Nunito"/>
                        <a:buChar char="-"/>
                      </a:pPr>
                      <a:r>
                        <a:rPr b="1" lang="en" sz="700">
                          <a:solidFill>
                            <a:schemeClr val="dk1"/>
                          </a:solidFill>
                          <a:latin typeface="Nunito"/>
                          <a:ea typeface="Nunito"/>
                          <a:cs typeface="Nunito"/>
                          <a:sym typeface="Nunito"/>
                        </a:rPr>
                        <a:t>Primordial germ cells</a:t>
                      </a:r>
                      <a:r>
                        <a:rPr lang="en" sz="700">
                          <a:solidFill>
                            <a:schemeClr val="dk1"/>
                          </a:solidFill>
                          <a:latin typeface="Nunito"/>
                          <a:ea typeface="Nunito"/>
                          <a:cs typeface="Nunito"/>
                          <a:sym typeface="Nunito"/>
                        </a:rPr>
                        <a:t>: Endodermal cells of the yolk sac migrate along dorsal mesentery of hindgut to gonadal ridges &amp; become incorporated into gonadal cords.</a:t>
                      </a:r>
                      <a:endParaRPr sz="700">
                        <a:solidFill>
                          <a:schemeClr val="dk1"/>
                        </a:solidFill>
                        <a:latin typeface="Nunito"/>
                        <a:ea typeface="Nunito"/>
                        <a:cs typeface="Nunito"/>
                        <a:sym typeface="Nunito"/>
                      </a:endParaRPr>
                    </a:p>
                  </a:txBody>
                  <a:tcPr marT="67925" marB="67925" marR="64250" marL="64250" anchor="ctr"/>
                </a:tc>
              </a:tr>
              <a:tr h="291525">
                <a:tc gridSpan="3">
                  <a:txBody>
                    <a:bodyPr/>
                    <a:lstStyle/>
                    <a:p>
                      <a:pPr indent="0" lvl="0" marL="0" rtl="0" algn="ctr">
                        <a:spcBef>
                          <a:spcPts val="0"/>
                        </a:spcBef>
                        <a:spcAft>
                          <a:spcPts val="0"/>
                        </a:spcAft>
                        <a:buNone/>
                      </a:pPr>
                      <a:r>
                        <a:rPr b="1" lang="en" sz="900" u="sng">
                          <a:solidFill>
                            <a:srgbClr val="595959"/>
                          </a:solidFill>
                          <a:latin typeface="Nunito"/>
                          <a:ea typeface="Nunito"/>
                          <a:cs typeface="Nunito"/>
                          <a:sym typeface="Nunito"/>
                        </a:rPr>
                        <a:t>At </a:t>
                      </a:r>
                      <a:r>
                        <a:rPr b="1" lang="en" sz="900">
                          <a:solidFill>
                            <a:srgbClr val="595959"/>
                          </a:solidFill>
                          <a:latin typeface="Nunito"/>
                          <a:ea typeface="Nunito"/>
                          <a:cs typeface="Nunito"/>
                          <a:sym typeface="Nunito"/>
                        </a:rPr>
                        <a:t>the 7</a:t>
                      </a:r>
                      <a:r>
                        <a:rPr b="1" baseline="30000" lang="en" sz="900">
                          <a:solidFill>
                            <a:srgbClr val="595959"/>
                          </a:solidFill>
                          <a:latin typeface="Nunito"/>
                          <a:ea typeface="Nunito"/>
                          <a:cs typeface="Nunito"/>
                          <a:sym typeface="Nunito"/>
                        </a:rPr>
                        <a:t>th</a:t>
                      </a:r>
                      <a:r>
                        <a:rPr b="1" lang="en" sz="900">
                          <a:solidFill>
                            <a:srgbClr val="595959"/>
                          </a:solidFill>
                          <a:latin typeface="Nunito"/>
                          <a:ea typeface="Nunito"/>
                          <a:cs typeface="Nunito"/>
                          <a:sym typeface="Nunito"/>
                        </a:rPr>
                        <a:t> week</a:t>
                      </a:r>
                      <a:endParaRPr b="1" sz="900" u="sng">
                        <a:solidFill>
                          <a:srgbClr val="595959"/>
                        </a:solidFill>
                        <a:latin typeface="Nunito"/>
                        <a:ea typeface="Nunito"/>
                        <a:cs typeface="Nunito"/>
                        <a:sym typeface="Nunito"/>
                      </a:endParaRPr>
                    </a:p>
                  </a:txBody>
                  <a:tcPr marT="67925" marB="67925" marR="64250" marL="64250" anchor="ctr">
                    <a:solidFill>
                      <a:srgbClr val="F7E0E0"/>
                    </a:solidFill>
                  </a:tcPr>
                </a:tc>
                <a:tc hMerge="1"/>
                <a:tc hMerge="1"/>
                <a:tc>
                  <a:txBody>
                    <a:bodyPr/>
                    <a:lstStyle/>
                    <a:p>
                      <a:pPr indent="0" lvl="0" marL="0" rtl="0" algn="l">
                        <a:spcBef>
                          <a:spcPts val="0"/>
                        </a:spcBef>
                        <a:spcAft>
                          <a:spcPts val="0"/>
                        </a:spcAft>
                        <a:buNone/>
                      </a:pPr>
                      <a:r>
                        <a:rPr lang="en" sz="700">
                          <a:solidFill>
                            <a:srgbClr val="BF9000"/>
                          </a:solidFill>
                          <a:latin typeface="Nunito"/>
                          <a:ea typeface="Nunito"/>
                          <a:cs typeface="Nunito"/>
                          <a:sym typeface="Nunito"/>
                        </a:rPr>
                        <a:t>The genetic sex determined at fertilization and the presence of</a:t>
                      </a:r>
                      <a:r>
                        <a:rPr lang="en" sz="700">
                          <a:solidFill>
                            <a:srgbClr val="B45F06"/>
                          </a:solidFill>
                          <a:latin typeface="Nunito"/>
                          <a:ea typeface="Nunito"/>
                          <a:cs typeface="Nunito"/>
                          <a:sym typeface="Nunito"/>
                        </a:rPr>
                        <a:t> </a:t>
                      </a:r>
                      <a:r>
                        <a:rPr lang="en" sz="700">
                          <a:solidFill>
                            <a:schemeClr val="dk1"/>
                          </a:solidFill>
                          <a:latin typeface="Nunito"/>
                          <a:ea typeface="Nunito"/>
                          <a:cs typeface="Nunito"/>
                          <a:sym typeface="Nunito"/>
                        </a:rPr>
                        <a:t>Y chromosome representante </a:t>
                      </a:r>
                      <a:r>
                        <a:rPr lang="en" sz="700">
                          <a:solidFill>
                            <a:srgbClr val="BF9000"/>
                          </a:solidFill>
                          <a:latin typeface="Nunito"/>
                          <a:ea typeface="Nunito"/>
                          <a:cs typeface="Nunito"/>
                          <a:sym typeface="Nunito"/>
                        </a:rPr>
                        <a:t>the male phenotype and it </a:t>
                      </a:r>
                      <a:r>
                        <a:rPr lang="en" sz="700">
                          <a:solidFill>
                            <a:schemeClr val="dk1"/>
                          </a:solidFill>
                          <a:latin typeface="Nunito"/>
                          <a:ea typeface="Nunito"/>
                          <a:cs typeface="Nunito"/>
                          <a:sym typeface="Nunito"/>
                        </a:rPr>
                        <a:t>has a testis- determining factor (TDF) that differentiates primitive </a:t>
                      </a:r>
                      <a:r>
                        <a:rPr lang="en" sz="700">
                          <a:solidFill>
                            <a:srgbClr val="BF9000"/>
                          </a:solidFill>
                          <a:latin typeface="Nunito"/>
                          <a:ea typeface="Nunito"/>
                          <a:cs typeface="Nunito"/>
                          <a:sym typeface="Nunito"/>
                        </a:rPr>
                        <a:t>(indifferent) </a:t>
                      </a:r>
                      <a:r>
                        <a:rPr lang="en" sz="700">
                          <a:solidFill>
                            <a:schemeClr val="dk1"/>
                          </a:solidFill>
                          <a:latin typeface="Nunito"/>
                          <a:ea typeface="Nunito"/>
                          <a:cs typeface="Nunito"/>
                          <a:sym typeface="Nunito"/>
                        </a:rPr>
                        <a:t> gonad into testis </a:t>
                      </a:r>
                      <a:r>
                        <a:rPr lang="en" sz="700">
                          <a:solidFill>
                            <a:srgbClr val="BF9000"/>
                          </a:solidFill>
                          <a:latin typeface="Nunito"/>
                          <a:ea typeface="Nunito"/>
                          <a:cs typeface="Nunito"/>
                          <a:sym typeface="Nunito"/>
                        </a:rPr>
                        <a:t>and also differentiates germ cell </a:t>
                      </a:r>
                      <a:endParaRPr sz="700">
                        <a:solidFill>
                          <a:srgbClr val="BF9000"/>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200">
                        <a:solidFill>
                          <a:srgbClr val="BF9000"/>
                        </a:solidFill>
                        <a:latin typeface="Nunito"/>
                        <a:ea typeface="Nunito"/>
                        <a:cs typeface="Nunito"/>
                        <a:sym typeface="Nunito"/>
                      </a:endParaRPr>
                    </a:p>
                    <a:p>
                      <a:pPr indent="-101600" lvl="0" marL="400050" rtl="0" algn="l">
                        <a:lnSpc>
                          <a:spcPct val="115000"/>
                        </a:lnSpc>
                        <a:spcBef>
                          <a:spcPts val="0"/>
                        </a:spcBef>
                        <a:spcAft>
                          <a:spcPts val="0"/>
                        </a:spcAft>
                        <a:buClr>
                          <a:schemeClr val="dk1"/>
                        </a:buClr>
                        <a:buSzPts val="700"/>
                        <a:buFont typeface="Nunito"/>
                        <a:buAutoNum type="arabicPeriod"/>
                      </a:pPr>
                      <a:r>
                        <a:rPr lang="en" sz="700">
                          <a:solidFill>
                            <a:schemeClr val="dk1"/>
                          </a:solidFill>
                          <a:latin typeface="Nunito"/>
                          <a:ea typeface="Nunito"/>
                          <a:cs typeface="Nunito"/>
                          <a:sym typeface="Nunito"/>
                        </a:rPr>
                        <a:t>Regression of cortex &amp; differentiation of medulla (</a:t>
                      </a:r>
                      <a:r>
                        <a:rPr lang="en" sz="700">
                          <a:solidFill>
                            <a:srgbClr val="C27BA0"/>
                          </a:solidFill>
                          <a:latin typeface="Nunito"/>
                          <a:ea typeface="Nunito"/>
                          <a:cs typeface="Nunito"/>
                          <a:sym typeface="Nunito"/>
                        </a:rPr>
                        <a:t>of primitive gonad</a:t>
                      </a:r>
                      <a:r>
                        <a:rPr lang="en" sz="700">
                          <a:solidFill>
                            <a:schemeClr val="dk1"/>
                          </a:solidFill>
                          <a:latin typeface="Nunito"/>
                          <a:ea typeface="Nunito"/>
                          <a:cs typeface="Nunito"/>
                          <a:sym typeface="Nunito"/>
                        </a:rPr>
                        <a:t>) into testis.</a:t>
                      </a:r>
                      <a:endParaRPr sz="700">
                        <a:solidFill>
                          <a:schemeClr val="dk1"/>
                        </a:solidFill>
                        <a:latin typeface="Nunito"/>
                        <a:ea typeface="Nunito"/>
                        <a:cs typeface="Nunito"/>
                        <a:sym typeface="Nunito"/>
                      </a:endParaRPr>
                    </a:p>
                    <a:p>
                      <a:pPr indent="-57150" lvl="0" marL="400050" rtl="0" algn="l">
                        <a:lnSpc>
                          <a:spcPct val="115000"/>
                        </a:lnSpc>
                        <a:spcBef>
                          <a:spcPts val="0"/>
                        </a:spcBef>
                        <a:spcAft>
                          <a:spcPts val="0"/>
                        </a:spcAft>
                        <a:buClr>
                          <a:schemeClr val="dk1"/>
                        </a:buClr>
                        <a:buSzPts val="1100"/>
                        <a:buFont typeface="Arial"/>
                        <a:buNone/>
                      </a:pPr>
                      <a:r>
                        <a:rPr lang="en" sz="700">
                          <a:solidFill>
                            <a:srgbClr val="BF9000"/>
                          </a:solidFill>
                          <a:latin typeface="Nunito"/>
                          <a:ea typeface="Nunito"/>
                          <a:cs typeface="Nunito"/>
                          <a:sym typeface="Nunito"/>
                        </a:rPr>
                        <a:t>  “Medulla is the important part in males because it gives rise to the testis” </a:t>
                      </a:r>
                      <a:endParaRPr sz="700">
                        <a:solidFill>
                          <a:srgbClr val="BF9000"/>
                        </a:solidFill>
                        <a:latin typeface="Nunito"/>
                        <a:ea typeface="Nunito"/>
                        <a:cs typeface="Nunito"/>
                        <a:sym typeface="Nunito"/>
                      </a:endParaRPr>
                    </a:p>
                    <a:p>
                      <a:pPr indent="-57150" lvl="0" marL="400050" rtl="0" algn="l">
                        <a:lnSpc>
                          <a:spcPct val="115000"/>
                        </a:lnSpc>
                        <a:spcBef>
                          <a:spcPts val="0"/>
                        </a:spcBef>
                        <a:spcAft>
                          <a:spcPts val="0"/>
                        </a:spcAft>
                        <a:buClr>
                          <a:schemeClr val="dk1"/>
                        </a:buClr>
                        <a:buSzPts val="1100"/>
                        <a:buFont typeface="Arial"/>
                        <a:buNone/>
                      </a:pPr>
                      <a:r>
                        <a:t/>
                      </a:r>
                      <a:endParaRPr sz="100">
                        <a:solidFill>
                          <a:srgbClr val="BF9000"/>
                        </a:solidFill>
                        <a:latin typeface="Nunito"/>
                        <a:ea typeface="Nunito"/>
                        <a:cs typeface="Nunito"/>
                        <a:sym typeface="Nunito"/>
                      </a:endParaRPr>
                    </a:p>
                    <a:p>
                      <a:pPr indent="-101600" lvl="0" marL="400050" rtl="0" algn="l">
                        <a:lnSpc>
                          <a:spcPct val="115000"/>
                        </a:lnSpc>
                        <a:spcBef>
                          <a:spcPts val="0"/>
                        </a:spcBef>
                        <a:spcAft>
                          <a:spcPts val="0"/>
                        </a:spcAft>
                        <a:buClr>
                          <a:schemeClr val="dk1"/>
                        </a:buClr>
                        <a:buSzPts val="700"/>
                        <a:buFont typeface="Nunito"/>
                        <a:buAutoNum type="arabicPeriod"/>
                      </a:pPr>
                      <a:r>
                        <a:rPr lang="en" sz="700">
                          <a:solidFill>
                            <a:schemeClr val="dk1"/>
                          </a:solidFill>
                          <a:latin typeface="Nunito"/>
                          <a:ea typeface="Nunito"/>
                          <a:cs typeface="Nunito"/>
                          <a:sym typeface="Nunito"/>
                        </a:rPr>
                        <a:t>The characteristic feature is the development of a thick fibrous capsule (tunica albuginea) that separates the enlarging testis from mesonephros.</a:t>
                      </a:r>
                      <a:endParaRPr sz="700">
                        <a:solidFill>
                          <a:schemeClr val="dk1"/>
                        </a:solidFill>
                        <a:latin typeface="Nunito"/>
                        <a:ea typeface="Nunito"/>
                        <a:cs typeface="Nunito"/>
                        <a:sym typeface="Nunito"/>
                      </a:endParaRPr>
                    </a:p>
                    <a:p>
                      <a:pPr indent="-57150" lvl="0" marL="400050" rtl="0" algn="l">
                        <a:lnSpc>
                          <a:spcPct val="115000"/>
                        </a:lnSpc>
                        <a:spcBef>
                          <a:spcPts val="0"/>
                        </a:spcBef>
                        <a:spcAft>
                          <a:spcPts val="0"/>
                        </a:spcAft>
                        <a:buClr>
                          <a:schemeClr val="dk1"/>
                        </a:buClr>
                        <a:buSzPts val="1100"/>
                        <a:buFont typeface="Arial"/>
                        <a:buNone/>
                      </a:pPr>
                      <a:r>
                        <a:t/>
                      </a:r>
                      <a:endParaRPr sz="100">
                        <a:solidFill>
                          <a:schemeClr val="dk1"/>
                        </a:solidFill>
                        <a:latin typeface="Nunito"/>
                        <a:ea typeface="Nunito"/>
                        <a:cs typeface="Nunito"/>
                        <a:sym typeface="Nunito"/>
                      </a:endParaRPr>
                    </a:p>
                    <a:p>
                      <a:pPr indent="-101600" lvl="0" marL="400050" rtl="0" algn="l">
                        <a:lnSpc>
                          <a:spcPct val="115000"/>
                        </a:lnSpc>
                        <a:spcBef>
                          <a:spcPts val="0"/>
                        </a:spcBef>
                        <a:spcAft>
                          <a:spcPts val="0"/>
                        </a:spcAft>
                        <a:buClr>
                          <a:schemeClr val="dk1"/>
                        </a:buClr>
                        <a:buSzPts val="700"/>
                        <a:buFont typeface="Nunito"/>
                        <a:buAutoNum type="arabicPeriod"/>
                      </a:pPr>
                      <a:r>
                        <a:rPr lang="en" sz="700">
                          <a:solidFill>
                            <a:schemeClr val="dk1"/>
                          </a:solidFill>
                          <a:latin typeface="Nunito"/>
                          <a:ea typeface="Nunito"/>
                          <a:cs typeface="Nunito"/>
                          <a:sym typeface="Nunito"/>
                        </a:rPr>
                        <a:t>Gonadal cords condense &amp; extend into all the medulla (Medullary cords) to form Seminiferous cords.</a:t>
                      </a:r>
                      <a:endParaRPr sz="700">
                        <a:solidFill>
                          <a:schemeClr val="dk1"/>
                        </a:solidFill>
                        <a:latin typeface="Nunito"/>
                        <a:ea typeface="Nunito"/>
                        <a:cs typeface="Nunito"/>
                        <a:sym typeface="Nunito"/>
                      </a:endParaRPr>
                    </a:p>
                    <a:p>
                      <a:pPr indent="-57150" lvl="0" marL="400050" rtl="0" algn="l">
                        <a:lnSpc>
                          <a:spcPct val="115000"/>
                        </a:lnSpc>
                        <a:spcBef>
                          <a:spcPts val="0"/>
                        </a:spcBef>
                        <a:spcAft>
                          <a:spcPts val="0"/>
                        </a:spcAft>
                        <a:buClr>
                          <a:schemeClr val="dk1"/>
                        </a:buClr>
                        <a:buSzPts val="1100"/>
                        <a:buFont typeface="Arial"/>
                        <a:buNone/>
                      </a:pPr>
                      <a:r>
                        <a:t/>
                      </a:r>
                      <a:endParaRPr sz="100">
                        <a:solidFill>
                          <a:schemeClr val="dk1"/>
                        </a:solidFill>
                        <a:latin typeface="Nunito"/>
                        <a:ea typeface="Nunito"/>
                        <a:cs typeface="Nunito"/>
                        <a:sym typeface="Nunito"/>
                      </a:endParaRPr>
                    </a:p>
                    <a:p>
                      <a:pPr indent="-101600" lvl="0" marL="400050" rtl="0" algn="l">
                        <a:lnSpc>
                          <a:spcPct val="115000"/>
                        </a:lnSpc>
                        <a:spcBef>
                          <a:spcPts val="0"/>
                        </a:spcBef>
                        <a:spcAft>
                          <a:spcPts val="0"/>
                        </a:spcAft>
                        <a:buClr>
                          <a:schemeClr val="dk1"/>
                        </a:buClr>
                        <a:buSzPts val="700"/>
                        <a:buFont typeface="Nunito"/>
                        <a:buAutoNum type="arabicPeriod"/>
                      </a:pPr>
                      <a:r>
                        <a:rPr lang="en" sz="700">
                          <a:solidFill>
                            <a:schemeClr val="dk1"/>
                          </a:solidFill>
                          <a:latin typeface="Nunito"/>
                          <a:ea typeface="Nunito"/>
                          <a:cs typeface="Nunito"/>
                          <a:sym typeface="Nunito"/>
                        </a:rPr>
                        <a:t>Seminiferous cords develop into </a:t>
                      </a:r>
                      <a:r>
                        <a:rPr b="1" lang="en" sz="700">
                          <a:solidFill>
                            <a:srgbClr val="E06666"/>
                          </a:solidFill>
                          <a:latin typeface="Nunito"/>
                          <a:ea typeface="Nunito"/>
                          <a:cs typeface="Nunito"/>
                          <a:sym typeface="Nunito"/>
                        </a:rPr>
                        <a:t>→</a:t>
                      </a:r>
                      <a:r>
                        <a:rPr lang="en" sz="700">
                          <a:solidFill>
                            <a:schemeClr val="dk1"/>
                          </a:solidFill>
                          <a:latin typeface="Nunito"/>
                          <a:ea typeface="Nunito"/>
                          <a:cs typeface="Nunito"/>
                          <a:sym typeface="Nunito"/>
                        </a:rPr>
                        <a:t> Seminiferous tubules.</a:t>
                      </a:r>
                      <a:endParaRPr sz="700">
                        <a:solidFill>
                          <a:schemeClr val="dk1"/>
                        </a:solidFill>
                        <a:latin typeface="Nunito"/>
                        <a:ea typeface="Nunito"/>
                        <a:cs typeface="Nunito"/>
                        <a:sym typeface="Nunito"/>
                      </a:endParaRPr>
                    </a:p>
                    <a:p>
                      <a:pPr indent="-57150" lvl="0" marL="400050" rtl="0" algn="l">
                        <a:lnSpc>
                          <a:spcPct val="115000"/>
                        </a:lnSpc>
                        <a:spcBef>
                          <a:spcPts val="0"/>
                        </a:spcBef>
                        <a:spcAft>
                          <a:spcPts val="0"/>
                        </a:spcAft>
                        <a:buClr>
                          <a:schemeClr val="dk1"/>
                        </a:buClr>
                        <a:buSzPts val="1100"/>
                        <a:buFont typeface="Arial"/>
                        <a:buNone/>
                      </a:pPr>
                      <a:r>
                        <a:t/>
                      </a:r>
                      <a:endParaRPr sz="100">
                        <a:solidFill>
                          <a:schemeClr val="dk1"/>
                        </a:solidFill>
                        <a:latin typeface="Nunito"/>
                        <a:ea typeface="Nunito"/>
                        <a:cs typeface="Nunito"/>
                        <a:sym typeface="Nunito"/>
                      </a:endParaRPr>
                    </a:p>
                    <a:p>
                      <a:pPr indent="-101600" lvl="0" marL="400050" rtl="0" algn="l">
                        <a:lnSpc>
                          <a:spcPct val="115000"/>
                        </a:lnSpc>
                        <a:spcBef>
                          <a:spcPts val="0"/>
                        </a:spcBef>
                        <a:spcAft>
                          <a:spcPts val="0"/>
                        </a:spcAft>
                        <a:buClr>
                          <a:schemeClr val="dk1"/>
                        </a:buClr>
                        <a:buSzPts val="700"/>
                        <a:buFont typeface="Nunito"/>
                        <a:buAutoNum type="arabicPeriod"/>
                      </a:pPr>
                      <a:r>
                        <a:rPr lang="en" sz="700">
                          <a:solidFill>
                            <a:schemeClr val="dk1"/>
                          </a:solidFill>
                          <a:latin typeface="Nunito"/>
                          <a:ea typeface="Nunito"/>
                          <a:cs typeface="Nunito"/>
                          <a:sym typeface="Nunito"/>
                        </a:rPr>
                        <a:t>Seminiferous tubules remain solid until puberty and Its walls are composed of:</a:t>
                      </a:r>
                      <a:endParaRPr sz="700">
                        <a:solidFill>
                          <a:schemeClr val="dk1"/>
                        </a:solidFill>
                        <a:latin typeface="Nunito"/>
                        <a:ea typeface="Nunito"/>
                        <a:cs typeface="Nunito"/>
                        <a:sym typeface="Nunito"/>
                      </a:endParaRPr>
                    </a:p>
                    <a:p>
                      <a:pPr indent="-273050" lvl="0" marL="914400" rtl="0" algn="l">
                        <a:lnSpc>
                          <a:spcPct val="115000"/>
                        </a:lnSpc>
                        <a:spcBef>
                          <a:spcPts val="0"/>
                        </a:spcBef>
                        <a:spcAft>
                          <a:spcPts val="0"/>
                        </a:spcAft>
                        <a:buClr>
                          <a:schemeClr val="dk1"/>
                        </a:buClr>
                        <a:buSzPts val="700"/>
                        <a:buFont typeface="Nunito"/>
                        <a:buAutoNum type="alphaUcParenR"/>
                      </a:pPr>
                      <a:r>
                        <a:rPr lang="en" sz="700" u="sng">
                          <a:solidFill>
                            <a:schemeClr val="dk1"/>
                          </a:solidFill>
                          <a:latin typeface="Nunito"/>
                          <a:ea typeface="Nunito"/>
                          <a:cs typeface="Nunito"/>
                          <a:sym typeface="Nunito"/>
                        </a:rPr>
                        <a:t>Sertoli</a:t>
                      </a:r>
                      <a:r>
                        <a:rPr lang="en" sz="700">
                          <a:solidFill>
                            <a:schemeClr val="dk1"/>
                          </a:solidFill>
                          <a:latin typeface="Nunito"/>
                          <a:ea typeface="Nunito"/>
                          <a:cs typeface="Nunito"/>
                          <a:sym typeface="Nunito"/>
                        </a:rPr>
                        <a:t> cells </a:t>
                      </a:r>
                      <a:r>
                        <a:rPr b="1" lang="en" sz="700">
                          <a:solidFill>
                            <a:srgbClr val="E06666"/>
                          </a:solidFill>
                          <a:latin typeface="Nunito"/>
                          <a:ea typeface="Nunito"/>
                          <a:cs typeface="Nunito"/>
                          <a:sym typeface="Nunito"/>
                        </a:rPr>
                        <a:t>→ </a:t>
                      </a:r>
                      <a:r>
                        <a:rPr lang="en" sz="700">
                          <a:solidFill>
                            <a:schemeClr val="dk1"/>
                          </a:solidFill>
                          <a:latin typeface="Nunito"/>
                          <a:ea typeface="Nunito"/>
                          <a:cs typeface="Nunito"/>
                          <a:sym typeface="Nunito"/>
                        </a:rPr>
                        <a:t>derived from surface epithelium of testis (mesothelial cells)</a:t>
                      </a:r>
                      <a:endParaRPr sz="700">
                        <a:solidFill>
                          <a:schemeClr val="dk1"/>
                        </a:solidFill>
                        <a:latin typeface="Nunito"/>
                        <a:ea typeface="Nunito"/>
                        <a:cs typeface="Nunito"/>
                        <a:sym typeface="Nunito"/>
                      </a:endParaRPr>
                    </a:p>
                    <a:p>
                      <a:pPr indent="-273050" lvl="0" marL="914400" rtl="0" algn="l">
                        <a:lnSpc>
                          <a:spcPct val="115000"/>
                        </a:lnSpc>
                        <a:spcBef>
                          <a:spcPts val="0"/>
                        </a:spcBef>
                        <a:spcAft>
                          <a:spcPts val="0"/>
                        </a:spcAft>
                        <a:buClr>
                          <a:schemeClr val="dk1"/>
                        </a:buClr>
                        <a:buSzPts val="700"/>
                        <a:buFont typeface="Nunito"/>
                        <a:buAutoNum type="alphaUcParenR"/>
                      </a:pPr>
                      <a:r>
                        <a:rPr lang="en" sz="700" u="sng">
                          <a:solidFill>
                            <a:schemeClr val="dk1"/>
                          </a:solidFill>
                          <a:latin typeface="Nunito"/>
                          <a:ea typeface="Nunito"/>
                          <a:cs typeface="Nunito"/>
                          <a:sym typeface="Nunito"/>
                        </a:rPr>
                        <a:t>Spermatogonia</a:t>
                      </a:r>
                      <a:r>
                        <a:rPr lang="en" sz="700">
                          <a:solidFill>
                            <a:schemeClr val="dk1"/>
                          </a:solidFill>
                          <a:latin typeface="Nunito"/>
                          <a:ea typeface="Nunito"/>
                          <a:cs typeface="Nunito"/>
                          <a:sym typeface="Nunito"/>
                        </a:rPr>
                        <a:t> </a:t>
                      </a:r>
                      <a:r>
                        <a:rPr b="1" lang="en" sz="700">
                          <a:solidFill>
                            <a:srgbClr val="E06666"/>
                          </a:solidFill>
                          <a:latin typeface="Nunito"/>
                          <a:ea typeface="Nunito"/>
                          <a:cs typeface="Nunito"/>
                          <a:sym typeface="Nunito"/>
                        </a:rPr>
                        <a:t>→ </a:t>
                      </a:r>
                      <a:r>
                        <a:rPr lang="en" sz="700">
                          <a:solidFill>
                            <a:schemeClr val="dk1"/>
                          </a:solidFill>
                          <a:latin typeface="Nunito"/>
                          <a:ea typeface="Nunito"/>
                          <a:cs typeface="Nunito"/>
                          <a:sym typeface="Nunito"/>
                        </a:rPr>
                        <a:t>derived from primordial germ cells (endodermal in origin).</a:t>
                      </a:r>
                      <a:endParaRPr sz="700">
                        <a:solidFill>
                          <a:schemeClr val="dk1"/>
                        </a:solidFill>
                        <a:latin typeface="Nunito"/>
                        <a:ea typeface="Nunito"/>
                        <a:cs typeface="Nunito"/>
                        <a:sym typeface="Nunito"/>
                      </a:endParaRPr>
                    </a:p>
                  </a:txBody>
                  <a:tcPr marT="67925" marB="67925" marR="64250" marL="64250" anchor="ctr"/>
                </a:tc>
              </a:tr>
              <a:tr h="291525">
                <a:tc gridSpan="3">
                  <a:txBody>
                    <a:bodyPr/>
                    <a:lstStyle/>
                    <a:p>
                      <a:pPr indent="0" lvl="0" marL="0" rtl="0" algn="ctr">
                        <a:spcBef>
                          <a:spcPts val="0"/>
                        </a:spcBef>
                        <a:spcAft>
                          <a:spcPts val="0"/>
                        </a:spcAft>
                        <a:buNone/>
                      </a:pPr>
                      <a:r>
                        <a:rPr b="1" lang="en" sz="900">
                          <a:solidFill>
                            <a:srgbClr val="595959"/>
                          </a:solidFill>
                          <a:latin typeface="Nunito"/>
                          <a:ea typeface="Nunito"/>
                          <a:cs typeface="Nunito"/>
                          <a:sym typeface="Nunito"/>
                        </a:rPr>
                        <a:t>At the 8</a:t>
                      </a:r>
                      <a:r>
                        <a:rPr b="1" baseline="30000" lang="en" sz="900">
                          <a:solidFill>
                            <a:srgbClr val="595959"/>
                          </a:solidFill>
                          <a:latin typeface="Nunito"/>
                          <a:ea typeface="Nunito"/>
                          <a:cs typeface="Nunito"/>
                          <a:sym typeface="Nunito"/>
                        </a:rPr>
                        <a:t>th</a:t>
                      </a:r>
                      <a:r>
                        <a:rPr b="1" lang="en" sz="900">
                          <a:solidFill>
                            <a:srgbClr val="595959"/>
                          </a:solidFill>
                          <a:latin typeface="Nunito"/>
                          <a:ea typeface="Nunito"/>
                          <a:cs typeface="Nunito"/>
                          <a:sym typeface="Nunito"/>
                        </a:rPr>
                        <a:t> week</a:t>
                      </a:r>
                      <a:endParaRPr b="1" sz="900">
                        <a:solidFill>
                          <a:srgbClr val="595959"/>
                        </a:solidFill>
                        <a:latin typeface="Nunito"/>
                        <a:ea typeface="Nunito"/>
                        <a:cs typeface="Nunito"/>
                        <a:sym typeface="Nunito"/>
                      </a:endParaRPr>
                    </a:p>
                  </a:txBody>
                  <a:tcPr marT="67925" marB="67925" marR="64250" marL="64250" anchor="ctr">
                    <a:solidFill>
                      <a:srgbClr val="F7E0E0"/>
                    </a:solidFill>
                  </a:tcPr>
                </a:tc>
                <a:tc hMerge="1"/>
                <a:tc hMerge="1"/>
                <a:tc>
                  <a:txBody>
                    <a:bodyPr/>
                    <a:lstStyle/>
                    <a:p>
                      <a:pPr indent="0" lvl="0" marL="0" rtl="0" algn="l">
                        <a:spcBef>
                          <a:spcPts val="0"/>
                        </a:spcBef>
                        <a:spcAft>
                          <a:spcPts val="0"/>
                        </a:spcAft>
                        <a:buNone/>
                      </a:pPr>
                      <a:r>
                        <a:rPr lang="en" sz="700">
                          <a:solidFill>
                            <a:schemeClr val="dk1"/>
                          </a:solidFill>
                          <a:latin typeface="Nunito"/>
                          <a:ea typeface="Nunito"/>
                          <a:cs typeface="Nunito"/>
                          <a:sym typeface="Nunito"/>
                        </a:rPr>
                        <a:t>Mesenchyme surrounding seminiferous cords mesothelial cells gives rise to interstitial cells (of </a:t>
                      </a:r>
                      <a:r>
                        <a:rPr lang="en" sz="700" u="sng">
                          <a:solidFill>
                            <a:schemeClr val="dk1"/>
                          </a:solidFill>
                          <a:latin typeface="Nunito"/>
                          <a:ea typeface="Nunito"/>
                          <a:cs typeface="Nunito"/>
                          <a:sym typeface="Nunito"/>
                        </a:rPr>
                        <a:t>Leydig</a:t>
                      </a:r>
                      <a:r>
                        <a:rPr lang="en" sz="700">
                          <a:solidFill>
                            <a:schemeClr val="dk1"/>
                          </a:solidFill>
                          <a:latin typeface="Nunito"/>
                          <a:ea typeface="Nunito"/>
                          <a:cs typeface="Nunito"/>
                          <a:sym typeface="Nunito"/>
                        </a:rPr>
                        <a:t>) secreting testosterone.</a:t>
                      </a:r>
                      <a:endParaRPr sz="700">
                        <a:solidFill>
                          <a:srgbClr val="BF9000"/>
                        </a:solidFill>
                        <a:latin typeface="Nunito"/>
                        <a:ea typeface="Nunito"/>
                        <a:cs typeface="Nunito"/>
                        <a:sym typeface="Nunito"/>
                      </a:endParaRPr>
                    </a:p>
                  </a:txBody>
                  <a:tcPr marT="67925" marB="67925" marR="64250" marL="64250" anchor="ctr"/>
                </a:tc>
              </a:tr>
              <a:tr h="100000">
                <a:tc gridSpan="2">
                  <a:txBody>
                    <a:bodyPr/>
                    <a:lstStyle/>
                    <a:p>
                      <a:pPr indent="0" lvl="0" marL="0" rtl="0" algn="ctr">
                        <a:spcBef>
                          <a:spcPts val="0"/>
                        </a:spcBef>
                        <a:spcAft>
                          <a:spcPts val="0"/>
                        </a:spcAft>
                        <a:buNone/>
                      </a:pPr>
                      <a:r>
                        <a:rPr b="1" lang="en" sz="900">
                          <a:solidFill>
                            <a:schemeClr val="dk2"/>
                          </a:solidFill>
                          <a:latin typeface="Nunito"/>
                          <a:ea typeface="Nunito"/>
                          <a:cs typeface="Nunito"/>
                          <a:sym typeface="Nunito"/>
                        </a:rPr>
                        <a:t>At the 9</a:t>
                      </a:r>
                      <a:r>
                        <a:rPr b="1" baseline="30000" lang="en" sz="900">
                          <a:solidFill>
                            <a:schemeClr val="dk2"/>
                          </a:solidFill>
                          <a:latin typeface="Nunito"/>
                          <a:ea typeface="Nunito"/>
                          <a:cs typeface="Nunito"/>
                          <a:sym typeface="Nunito"/>
                        </a:rPr>
                        <a:t>th</a:t>
                      </a:r>
                      <a:r>
                        <a:rPr b="1" lang="en" sz="900">
                          <a:solidFill>
                            <a:schemeClr val="dk2"/>
                          </a:solidFill>
                          <a:latin typeface="Nunito"/>
                          <a:ea typeface="Nunito"/>
                          <a:cs typeface="Nunito"/>
                          <a:sym typeface="Nunito"/>
                        </a:rPr>
                        <a:t> week</a:t>
                      </a:r>
                      <a:endParaRPr b="1" sz="900">
                        <a:solidFill>
                          <a:srgbClr val="595959"/>
                        </a:solidFill>
                        <a:latin typeface="Nunito"/>
                        <a:ea typeface="Nunito"/>
                        <a:cs typeface="Nunito"/>
                        <a:sym typeface="Nunito"/>
                      </a:endParaRPr>
                    </a:p>
                  </a:txBody>
                  <a:tcPr marT="67925" marB="67925" marR="64250" marL="64250" anchor="ctr">
                    <a:solidFill>
                      <a:srgbClr val="F7E0E0"/>
                    </a:solidFill>
                  </a:tcPr>
                </a:tc>
                <a:tc hMerge="1"/>
                <a:tc>
                  <a:txBody>
                    <a:bodyPr/>
                    <a:lstStyle/>
                    <a:p>
                      <a:pPr indent="0" lvl="0" marL="0" rtl="0" algn="ctr">
                        <a:spcBef>
                          <a:spcPts val="0"/>
                        </a:spcBef>
                        <a:spcAft>
                          <a:spcPts val="0"/>
                        </a:spcAft>
                        <a:buClr>
                          <a:schemeClr val="dk1"/>
                        </a:buClr>
                        <a:buSzPts val="1100"/>
                        <a:buFont typeface="Arial"/>
                        <a:buNone/>
                      </a:pPr>
                      <a:r>
                        <a:rPr b="1" lang="en" sz="800">
                          <a:solidFill>
                            <a:srgbClr val="DAA5A5"/>
                          </a:solidFill>
                          <a:latin typeface="Nunito"/>
                          <a:ea typeface="Nunito"/>
                          <a:cs typeface="Nunito"/>
                          <a:sym typeface="Nunito"/>
                        </a:rPr>
                        <a:t>Differentiation stage </a:t>
                      </a:r>
                      <a:r>
                        <a:rPr b="1" lang="en" sz="800" u="sng">
                          <a:solidFill>
                            <a:srgbClr val="DAA5A5"/>
                          </a:solidFill>
                          <a:latin typeface="Nunito"/>
                          <a:ea typeface="Nunito"/>
                          <a:cs typeface="Nunito"/>
                          <a:sym typeface="Nunito"/>
                        </a:rPr>
                        <a:t>begins</a:t>
                      </a:r>
                      <a:endParaRPr sz="800" u="sng"/>
                    </a:p>
                  </a:txBody>
                  <a:tcPr marT="67925" marB="67925" marR="64250" marL="64250" anchor="ctr">
                    <a:solidFill>
                      <a:srgbClr val="F3F3F3"/>
                    </a:solidFill>
                  </a:tcPr>
                </a:tc>
                <a:tc>
                  <a:txBody>
                    <a:bodyPr/>
                    <a:lstStyle/>
                    <a:p>
                      <a:pPr indent="0" lvl="0" marL="0" rtl="0" algn="l">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Stimulated by testosterone</a:t>
                      </a:r>
                      <a:endParaRPr sz="700">
                        <a:solidFill>
                          <a:schemeClr val="dk1"/>
                        </a:solidFill>
                        <a:latin typeface="Nunito"/>
                        <a:ea typeface="Nunito"/>
                        <a:cs typeface="Nunito"/>
                        <a:sym typeface="Nunito"/>
                      </a:endParaRPr>
                    </a:p>
                  </a:txBody>
                  <a:tcPr marT="67925" marB="67925" marR="64250" marL="64250" anchor="ctr"/>
                </a:tc>
              </a:tr>
              <a:tr h="291525">
                <a:tc gridSpan="2" rowSpan="3">
                  <a:txBody>
                    <a:bodyPr/>
                    <a:lstStyle/>
                    <a:p>
                      <a:pPr indent="0" lvl="0" marL="0" rtl="0" algn="ctr">
                        <a:spcBef>
                          <a:spcPts val="0"/>
                        </a:spcBef>
                        <a:spcAft>
                          <a:spcPts val="0"/>
                        </a:spcAft>
                        <a:buNone/>
                      </a:pPr>
                      <a:r>
                        <a:rPr b="1" lang="en" sz="900">
                          <a:solidFill>
                            <a:schemeClr val="dk2"/>
                          </a:solidFill>
                          <a:latin typeface="Nunito"/>
                          <a:ea typeface="Nunito"/>
                          <a:cs typeface="Nunito"/>
                          <a:sym typeface="Nunito"/>
                        </a:rPr>
                        <a:t>At the 12</a:t>
                      </a:r>
                      <a:r>
                        <a:rPr b="1" baseline="30000" lang="en" sz="900">
                          <a:solidFill>
                            <a:schemeClr val="dk2"/>
                          </a:solidFill>
                          <a:latin typeface="Nunito"/>
                          <a:ea typeface="Nunito"/>
                          <a:cs typeface="Nunito"/>
                          <a:sym typeface="Nunito"/>
                        </a:rPr>
                        <a:t>th </a:t>
                      </a:r>
                      <a:r>
                        <a:rPr b="1" lang="en" sz="900">
                          <a:solidFill>
                            <a:schemeClr val="dk2"/>
                          </a:solidFill>
                          <a:latin typeface="Nunito"/>
                          <a:ea typeface="Nunito"/>
                          <a:cs typeface="Nunito"/>
                          <a:sym typeface="Nunito"/>
                        </a:rPr>
                        <a:t>week</a:t>
                      </a:r>
                      <a:endParaRPr b="1" sz="900">
                        <a:solidFill>
                          <a:schemeClr val="dk2"/>
                        </a:solidFill>
                        <a:latin typeface="Nunito"/>
                        <a:ea typeface="Nunito"/>
                        <a:cs typeface="Nunito"/>
                        <a:sym typeface="Nunito"/>
                      </a:endParaRPr>
                    </a:p>
                  </a:txBody>
                  <a:tcPr marT="67925" marB="67925" marR="64250" marL="64250" anchor="ctr">
                    <a:solidFill>
                      <a:srgbClr val="F7E0E0"/>
                    </a:solidFill>
                  </a:tcPr>
                </a:tc>
                <a:tc rowSpan="3" hMerge="1"/>
                <a:tc>
                  <a:txBody>
                    <a:bodyPr/>
                    <a:lstStyle/>
                    <a:p>
                      <a:pPr indent="0" lvl="0" marL="0" rtl="0" algn="ctr">
                        <a:spcBef>
                          <a:spcPts val="0"/>
                        </a:spcBef>
                        <a:spcAft>
                          <a:spcPts val="0"/>
                        </a:spcAft>
                        <a:buClr>
                          <a:schemeClr val="dk1"/>
                        </a:buClr>
                        <a:buSzPts val="1100"/>
                        <a:buFont typeface="Arial"/>
                        <a:buNone/>
                      </a:pPr>
                      <a:r>
                        <a:rPr b="1" lang="en" sz="800" u="sng">
                          <a:solidFill>
                            <a:srgbClr val="DAA5A5"/>
                          </a:solidFill>
                          <a:latin typeface="Nunito"/>
                          <a:ea typeface="Nunito"/>
                          <a:cs typeface="Nunito"/>
                          <a:sym typeface="Nunito"/>
                        </a:rPr>
                        <a:t>Complete</a:t>
                      </a:r>
                      <a:r>
                        <a:rPr b="1" lang="en" sz="800">
                          <a:solidFill>
                            <a:srgbClr val="DAA5A5"/>
                          </a:solidFill>
                          <a:latin typeface="Nunito"/>
                          <a:ea typeface="Nunito"/>
                          <a:cs typeface="Nunito"/>
                          <a:sym typeface="Nunito"/>
                        </a:rPr>
                        <a:t> differentiation</a:t>
                      </a:r>
                      <a:endParaRPr b="1" sz="800">
                        <a:solidFill>
                          <a:srgbClr val="DAA5A5"/>
                        </a:solidFill>
                        <a:latin typeface="Nunito"/>
                        <a:ea typeface="Nunito"/>
                        <a:cs typeface="Nunito"/>
                        <a:sym typeface="Nunito"/>
                      </a:endParaRPr>
                    </a:p>
                  </a:txBody>
                  <a:tcPr marT="67925" marB="67925" marR="64250" marL="64250" anchor="ctr">
                    <a:solidFill>
                      <a:srgbClr val="F3F3F3"/>
                    </a:solidFill>
                  </a:tcPr>
                </a:tc>
                <a:tc>
                  <a:txBody>
                    <a:bodyPr/>
                    <a:lstStyle/>
                    <a:p>
                      <a:pPr indent="-101600" lvl="0" marL="114300" rtl="0" algn="l">
                        <a:lnSpc>
                          <a:spcPct val="115000"/>
                        </a:lnSpc>
                        <a:spcBef>
                          <a:spcPts val="0"/>
                        </a:spcBef>
                        <a:spcAft>
                          <a:spcPts val="0"/>
                        </a:spcAft>
                        <a:buClr>
                          <a:schemeClr val="dk1"/>
                        </a:buClr>
                        <a:buSzPts val="700"/>
                        <a:buFont typeface="Nunito"/>
                        <a:buAutoNum type="arabicPeriod"/>
                      </a:pPr>
                      <a:r>
                        <a:rPr lang="en" sz="700">
                          <a:solidFill>
                            <a:schemeClr val="dk1"/>
                          </a:solidFill>
                          <a:latin typeface="Nunito"/>
                          <a:ea typeface="Nunito"/>
                          <a:cs typeface="Nunito"/>
                          <a:sym typeface="Nunito"/>
                        </a:rPr>
                        <a:t>The phallus enlarges to form the penis</a:t>
                      </a:r>
                      <a:endParaRPr sz="700">
                        <a:solidFill>
                          <a:schemeClr val="dk1"/>
                        </a:solidFill>
                        <a:latin typeface="Nunito"/>
                        <a:ea typeface="Nunito"/>
                        <a:cs typeface="Nunito"/>
                        <a:sym typeface="Nunito"/>
                      </a:endParaRPr>
                    </a:p>
                    <a:p>
                      <a:pPr indent="-101600" lvl="0" marL="114300" rtl="0" algn="l">
                        <a:lnSpc>
                          <a:spcPct val="115000"/>
                        </a:lnSpc>
                        <a:spcBef>
                          <a:spcPts val="0"/>
                        </a:spcBef>
                        <a:spcAft>
                          <a:spcPts val="0"/>
                        </a:spcAft>
                        <a:buClr>
                          <a:schemeClr val="dk1"/>
                        </a:buClr>
                        <a:buSzPts val="700"/>
                        <a:buFont typeface="Nunito"/>
                        <a:buAutoNum type="arabicPeriod"/>
                      </a:pPr>
                      <a:r>
                        <a:rPr lang="en" sz="700">
                          <a:solidFill>
                            <a:schemeClr val="dk1"/>
                          </a:solidFill>
                          <a:latin typeface="Nunito"/>
                          <a:ea typeface="Nunito"/>
                          <a:cs typeface="Nunito"/>
                          <a:sym typeface="Nunito"/>
                        </a:rPr>
                        <a:t>The urogenital folds fuse to form the spongy (penile) urethra</a:t>
                      </a:r>
                      <a:endParaRPr sz="700">
                        <a:solidFill>
                          <a:schemeClr val="dk1"/>
                        </a:solidFill>
                        <a:latin typeface="Nunito"/>
                        <a:ea typeface="Nunito"/>
                        <a:cs typeface="Nunito"/>
                        <a:sym typeface="Nunito"/>
                      </a:endParaRPr>
                    </a:p>
                    <a:p>
                      <a:pPr indent="-101600" lvl="0" marL="114300" rtl="0" algn="l">
                        <a:lnSpc>
                          <a:spcPct val="115000"/>
                        </a:lnSpc>
                        <a:spcBef>
                          <a:spcPts val="0"/>
                        </a:spcBef>
                        <a:spcAft>
                          <a:spcPts val="0"/>
                        </a:spcAft>
                        <a:buClr>
                          <a:schemeClr val="dk1"/>
                        </a:buClr>
                        <a:buSzPts val="700"/>
                        <a:buFont typeface="Nunito"/>
                        <a:buAutoNum type="arabicPeriod"/>
                      </a:pPr>
                      <a:r>
                        <a:rPr lang="en" sz="700">
                          <a:solidFill>
                            <a:schemeClr val="dk1"/>
                          </a:solidFill>
                          <a:latin typeface="Nunito"/>
                          <a:ea typeface="Nunito"/>
                          <a:cs typeface="Nunito"/>
                          <a:sym typeface="Nunito"/>
                        </a:rPr>
                        <a:t>The labioscrotal folds (swellings) fuse to form the scrotum</a:t>
                      </a:r>
                      <a:endParaRPr sz="700">
                        <a:solidFill>
                          <a:schemeClr val="dk1"/>
                        </a:solidFill>
                        <a:latin typeface="Nunito"/>
                        <a:ea typeface="Nunito"/>
                        <a:cs typeface="Nunito"/>
                        <a:sym typeface="Nunito"/>
                      </a:endParaRPr>
                    </a:p>
                  </a:txBody>
                  <a:tcPr marT="67925" marB="67925" marR="64250" marL="342900" anchor="ctr"/>
                </a:tc>
              </a:tr>
              <a:tr h="372375">
                <a:tc gridSpan="2" vMerge="1"/>
                <a:tc hMerge="1" vMerge="1"/>
                <a:tc rowSpan="2">
                  <a:txBody>
                    <a:bodyPr/>
                    <a:lstStyle/>
                    <a:p>
                      <a:pPr indent="0" lvl="0" marL="0" rtl="0" algn="l">
                        <a:spcBef>
                          <a:spcPts val="0"/>
                        </a:spcBef>
                        <a:spcAft>
                          <a:spcPts val="0"/>
                        </a:spcAft>
                        <a:buNone/>
                      </a:pPr>
                      <a:r>
                        <a:t/>
                      </a:r>
                      <a:endParaRPr sz="500">
                        <a:solidFill>
                          <a:schemeClr val="dk1"/>
                        </a:solidFill>
                        <a:latin typeface="Nunito"/>
                        <a:ea typeface="Nunito"/>
                        <a:cs typeface="Nunito"/>
                        <a:sym typeface="Nunito"/>
                      </a:endParaRPr>
                    </a:p>
                    <a:p>
                      <a:pPr indent="0" lvl="0" marL="0" rtl="0" algn="ctr">
                        <a:spcBef>
                          <a:spcPts val="0"/>
                        </a:spcBef>
                        <a:spcAft>
                          <a:spcPts val="0"/>
                        </a:spcAft>
                        <a:buNone/>
                      </a:pPr>
                      <a:r>
                        <a:rPr b="1" lang="en" sz="800">
                          <a:solidFill>
                            <a:schemeClr val="dk1"/>
                          </a:solidFill>
                          <a:latin typeface="Nunito"/>
                          <a:ea typeface="Nunito"/>
                          <a:cs typeface="Nunito"/>
                          <a:sym typeface="Nunito"/>
                        </a:rPr>
                        <a:t>Descent of testis occurs in 2 steps:</a:t>
                      </a:r>
                      <a:endParaRPr b="1" sz="800">
                        <a:solidFill>
                          <a:schemeClr val="dk1"/>
                        </a:solidFill>
                        <a:latin typeface="Nunito"/>
                        <a:ea typeface="Nunito"/>
                        <a:cs typeface="Nunito"/>
                        <a:sym typeface="Nunito"/>
                      </a:endParaRPr>
                    </a:p>
                    <a:p>
                      <a:pPr indent="0" lvl="0" marL="0" rtl="0" algn="l">
                        <a:spcBef>
                          <a:spcPts val="0"/>
                        </a:spcBef>
                        <a:spcAft>
                          <a:spcPts val="0"/>
                        </a:spcAft>
                        <a:buNone/>
                      </a:pPr>
                      <a:r>
                        <a:t/>
                      </a:r>
                      <a:endParaRPr b="1" sz="800">
                        <a:solidFill>
                          <a:schemeClr val="dk1"/>
                        </a:solidFill>
                        <a:latin typeface="Nunito"/>
                        <a:ea typeface="Nunito"/>
                        <a:cs typeface="Nunito"/>
                        <a:sym typeface="Nunito"/>
                      </a:endParaRPr>
                    </a:p>
                    <a:p>
                      <a:pPr indent="0" lvl="0" marL="0" rtl="0" algn="ctr">
                        <a:spcBef>
                          <a:spcPts val="0"/>
                        </a:spcBef>
                        <a:spcAft>
                          <a:spcPts val="0"/>
                        </a:spcAft>
                        <a:buNone/>
                      </a:pPr>
                      <a:r>
                        <a:rPr b="1" lang="en" sz="800">
                          <a:solidFill>
                            <a:srgbClr val="DAA5A5"/>
                          </a:solidFill>
                          <a:latin typeface="Nunito"/>
                          <a:ea typeface="Nunito"/>
                          <a:cs typeface="Nunito"/>
                          <a:sym typeface="Nunito"/>
                        </a:rPr>
                        <a:t>1) Internal descent of the testis </a:t>
                      </a:r>
                      <a:endParaRPr b="1" sz="800" u="sng">
                        <a:solidFill>
                          <a:srgbClr val="DAA5A5"/>
                        </a:solidFill>
                        <a:latin typeface="Nunito"/>
                        <a:ea typeface="Nunito"/>
                        <a:cs typeface="Nunito"/>
                        <a:sym typeface="Nunito"/>
                      </a:endParaRPr>
                    </a:p>
                  </a:txBody>
                  <a:tcPr marT="67925" marB="67925" marR="64250" marL="64250" anchor="ctr">
                    <a:solidFill>
                      <a:srgbClr val="F3F3F3"/>
                    </a:solidFill>
                  </a:tcPr>
                </a:tc>
                <a:tc>
                  <a:txBody>
                    <a:bodyPr/>
                    <a:lstStyle/>
                    <a:p>
                      <a:pPr indent="0" lvl="0" marL="0" rtl="0" algn="l">
                        <a:spcBef>
                          <a:spcPts val="0"/>
                        </a:spcBef>
                        <a:spcAft>
                          <a:spcPts val="0"/>
                        </a:spcAft>
                        <a:buNone/>
                      </a:pPr>
                      <a:r>
                        <a:rPr lang="en" sz="700">
                          <a:solidFill>
                            <a:srgbClr val="BF9000"/>
                          </a:solidFill>
                          <a:latin typeface="Nunito"/>
                          <a:ea typeface="Nunito"/>
                          <a:cs typeface="Nunito"/>
                          <a:sym typeface="Nunito"/>
                        </a:rPr>
                        <a:t>The testes are initially located on the posterior abdominal wall,  to descend it needs 3 things:</a:t>
                      </a:r>
                      <a:endParaRPr b="1" sz="700">
                        <a:solidFill>
                          <a:schemeClr val="dk1"/>
                        </a:solidFill>
                        <a:latin typeface="Nunito"/>
                        <a:ea typeface="Nunito"/>
                        <a:cs typeface="Nunito"/>
                        <a:sym typeface="Nunito"/>
                      </a:endParaRPr>
                    </a:p>
                    <a:p>
                      <a:pPr indent="-101600" lvl="0" marL="400050" rtl="0" algn="l">
                        <a:spcBef>
                          <a:spcPts val="0"/>
                        </a:spcBef>
                        <a:spcAft>
                          <a:spcPts val="0"/>
                        </a:spcAft>
                        <a:buClr>
                          <a:schemeClr val="dk1"/>
                        </a:buClr>
                        <a:buSzPts val="700"/>
                        <a:buFont typeface="Nunito"/>
                        <a:buAutoNum type="arabicPeriod"/>
                      </a:pPr>
                      <a:r>
                        <a:rPr b="1" lang="en" sz="700">
                          <a:solidFill>
                            <a:schemeClr val="dk1"/>
                          </a:solidFill>
                          <a:latin typeface="Nunito"/>
                          <a:ea typeface="Nunito"/>
                          <a:cs typeface="Nunito"/>
                          <a:sym typeface="Nunito"/>
                        </a:rPr>
                        <a:t>Gubernaculum</a:t>
                      </a:r>
                      <a:r>
                        <a:rPr lang="en" sz="700">
                          <a:solidFill>
                            <a:schemeClr val="dk1"/>
                          </a:solidFill>
                          <a:latin typeface="Nunito"/>
                          <a:ea typeface="Nunito"/>
                          <a:cs typeface="Nunito"/>
                          <a:sym typeface="Nunito"/>
                        </a:rPr>
                        <a:t>:  a mesenchymal band extending from inferior pole of gonad to labioscrotal fold.</a:t>
                      </a:r>
                      <a:endParaRPr sz="700">
                        <a:solidFill>
                          <a:schemeClr val="dk1"/>
                        </a:solidFill>
                        <a:latin typeface="Nunito"/>
                        <a:ea typeface="Nunito"/>
                        <a:cs typeface="Nunito"/>
                        <a:sym typeface="Nunito"/>
                      </a:endParaRPr>
                    </a:p>
                    <a:p>
                      <a:pPr indent="-101600" lvl="0" marL="400050" rtl="0" algn="l">
                        <a:spcBef>
                          <a:spcPts val="0"/>
                        </a:spcBef>
                        <a:spcAft>
                          <a:spcPts val="0"/>
                        </a:spcAft>
                        <a:buClr>
                          <a:schemeClr val="dk1"/>
                        </a:buClr>
                        <a:buSzPts val="700"/>
                        <a:buFont typeface="Nunito"/>
                        <a:buAutoNum type="arabicPeriod"/>
                      </a:pPr>
                      <a:r>
                        <a:rPr b="1" lang="en" sz="700">
                          <a:solidFill>
                            <a:schemeClr val="dk1"/>
                          </a:solidFill>
                          <a:latin typeface="Nunito"/>
                          <a:ea typeface="Nunito"/>
                          <a:cs typeface="Nunito"/>
                          <a:sym typeface="Nunito"/>
                        </a:rPr>
                        <a:t>Inguinal canal</a:t>
                      </a:r>
                      <a:r>
                        <a:rPr lang="en" sz="700">
                          <a:solidFill>
                            <a:schemeClr val="dk1"/>
                          </a:solidFill>
                          <a:latin typeface="Nunito"/>
                          <a:ea typeface="Nunito"/>
                          <a:cs typeface="Nunito"/>
                          <a:sym typeface="Nunito"/>
                        </a:rPr>
                        <a:t>:   a pathway formed by gubernaculum through layers of anterior abdominal wall.</a:t>
                      </a:r>
                      <a:endParaRPr sz="700">
                        <a:solidFill>
                          <a:schemeClr val="dk1"/>
                        </a:solidFill>
                        <a:latin typeface="Nunito"/>
                        <a:ea typeface="Nunito"/>
                        <a:cs typeface="Nunito"/>
                        <a:sym typeface="Nunito"/>
                      </a:endParaRPr>
                    </a:p>
                    <a:p>
                      <a:pPr indent="-101600" lvl="0" marL="400050" rtl="0" algn="l">
                        <a:spcBef>
                          <a:spcPts val="0"/>
                        </a:spcBef>
                        <a:spcAft>
                          <a:spcPts val="0"/>
                        </a:spcAft>
                        <a:buClr>
                          <a:schemeClr val="dk1"/>
                        </a:buClr>
                        <a:buSzPts val="700"/>
                        <a:buFont typeface="Nunito"/>
                        <a:buAutoNum type="arabicPeriod"/>
                      </a:pPr>
                      <a:r>
                        <a:rPr b="1" lang="en" sz="700">
                          <a:solidFill>
                            <a:schemeClr val="dk1"/>
                          </a:solidFill>
                          <a:latin typeface="Nunito"/>
                          <a:ea typeface="Nunito"/>
                          <a:cs typeface="Nunito"/>
                          <a:sym typeface="Nunito"/>
                        </a:rPr>
                        <a:t>Processus vaginalis</a:t>
                      </a:r>
                      <a:r>
                        <a:rPr lang="en" sz="700">
                          <a:solidFill>
                            <a:schemeClr val="dk1"/>
                          </a:solidFill>
                          <a:latin typeface="Nunito"/>
                          <a:ea typeface="Nunito"/>
                          <a:cs typeface="Nunito"/>
                          <a:sym typeface="Nunito"/>
                        </a:rPr>
                        <a:t>:   a peritoneal fold passing through inguinal canal before testis, to facilitate its descent</a:t>
                      </a:r>
                      <a:endParaRPr sz="700">
                        <a:solidFill>
                          <a:schemeClr val="dk1"/>
                        </a:solidFill>
                        <a:latin typeface="Nunito"/>
                        <a:ea typeface="Nunito"/>
                        <a:cs typeface="Nunito"/>
                        <a:sym typeface="Nunito"/>
                      </a:endParaRPr>
                    </a:p>
                  </a:txBody>
                  <a:tcPr marT="67925" marB="67925" marR="64250" marL="64250" anchor="ctr"/>
                </a:tc>
              </a:tr>
              <a:tr h="270225">
                <a:tc gridSpan="2" vMerge="1"/>
                <a:tc hMerge="1" vMerge="1"/>
                <a:tc vMerge="1"/>
                <a:tc>
                  <a:txBody>
                    <a:bodyPr/>
                    <a:lstStyle/>
                    <a:p>
                      <a:pPr indent="-285750" lvl="0" marL="285750" rtl="0" algn="l">
                        <a:lnSpc>
                          <a:spcPct val="115000"/>
                        </a:lnSpc>
                        <a:spcBef>
                          <a:spcPts val="0"/>
                        </a:spcBef>
                        <a:spcAft>
                          <a:spcPts val="0"/>
                        </a:spcAft>
                        <a:buClr>
                          <a:schemeClr val="dk1"/>
                        </a:buClr>
                        <a:buSzPts val="1100"/>
                        <a:buFont typeface="Arial"/>
                        <a:buNone/>
                      </a:pPr>
                      <a:r>
                        <a:rPr b="1" lang="en" sz="700">
                          <a:solidFill>
                            <a:schemeClr val="dk1"/>
                          </a:solidFill>
                          <a:latin typeface="Nunito"/>
                          <a:ea typeface="Nunito"/>
                          <a:cs typeface="Nunito"/>
                          <a:sym typeface="Nunito"/>
                        </a:rPr>
                        <a:t>Definition</a:t>
                      </a:r>
                      <a:r>
                        <a:rPr lang="en" sz="700">
                          <a:solidFill>
                            <a:schemeClr val="dk1"/>
                          </a:solidFill>
                          <a:latin typeface="Nunito"/>
                          <a:ea typeface="Nunito"/>
                          <a:cs typeface="Nunito"/>
                          <a:sym typeface="Nunito"/>
                        </a:rPr>
                        <a:t>: Descent of testis from posterior abdominal wall to deep inguinal ring.</a:t>
                      </a:r>
                      <a:endParaRPr sz="700">
                        <a:solidFill>
                          <a:schemeClr val="dk1"/>
                        </a:solidFill>
                        <a:latin typeface="Nunito"/>
                        <a:ea typeface="Nunito"/>
                        <a:cs typeface="Nunito"/>
                        <a:sym typeface="Nunito"/>
                      </a:endParaRPr>
                    </a:p>
                    <a:p>
                      <a:pPr indent="-285750" lvl="0" marL="285750" rtl="0" algn="l">
                        <a:lnSpc>
                          <a:spcPct val="115000"/>
                        </a:lnSpc>
                        <a:spcBef>
                          <a:spcPts val="0"/>
                        </a:spcBef>
                        <a:spcAft>
                          <a:spcPts val="0"/>
                        </a:spcAft>
                        <a:buNone/>
                      </a:pPr>
                      <a:r>
                        <a:rPr b="1" lang="en" sz="700">
                          <a:solidFill>
                            <a:schemeClr val="dk1"/>
                          </a:solidFill>
                          <a:latin typeface="Nunito"/>
                          <a:ea typeface="Nunito"/>
                          <a:cs typeface="Nunito"/>
                          <a:sym typeface="Nunito"/>
                        </a:rPr>
                        <a:t>Causes</a:t>
                      </a:r>
                      <a:r>
                        <a:rPr lang="en" sz="700">
                          <a:solidFill>
                            <a:schemeClr val="dk1"/>
                          </a:solidFill>
                          <a:latin typeface="Nunito"/>
                          <a:ea typeface="Nunito"/>
                          <a:cs typeface="Nunito"/>
                          <a:sym typeface="Nunito"/>
                        </a:rPr>
                        <a:t>: A  relative movement </a:t>
                      </a:r>
                      <a:r>
                        <a:rPr lang="en" sz="700">
                          <a:solidFill>
                            <a:srgbClr val="BF9000"/>
                          </a:solidFill>
                          <a:latin typeface="Nunito"/>
                          <a:ea typeface="Nunito"/>
                          <a:cs typeface="Nunito"/>
                          <a:sym typeface="Nunito"/>
                        </a:rPr>
                        <a:t>(حركة نسبية) </a:t>
                      </a:r>
                      <a:r>
                        <a:rPr lang="en" sz="700">
                          <a:solidFill>
                            <a:schemeClr val="dk1"/>
                          </a:solidFill>
                          <a:latin typeface="Nunito"/>
                          <a:ea typeface="Nunito"/>
                          <a:cs typeface="Nunito"/>
                          <a:sym typeface="Nunito"/>
                        </a:rPr>
                        <a:t>resulting from elongation of cranial part of abdomen away from its caudal part  (future pelvic Inguinal canal cavity).</a:t>
                      </a:r>
                      <a:endParaRPr sz="700">
                        <a:solidFill>
                          <a:srgbClr val="BF9000"/>
                        </a:solidFill>
                        <a:latin typeface="Nunito"/>
                        <a:ea typeface="Nunito"/>
                        <a:cs typeface="Nunito"/>
                        <a:sym typeface="Nunito"/>
                      </a:endParaRPr>
                    </a:p>
                  </a:txBody>
                  <a:tcPr marT="67925" marB="67925" marR="64250" marL="64250" anchor="ctr"/>
                </a:tc>
              </a:tr>
              <a:tr h="270225">
                <a:tc gridSpan="2">
                  <a:txBody>
                    <a:bodyPr/>
                    <a:lstStyle/>
                    <a:p>
                      <a:pPr indent="0" lvl="0" marL="0" rtl="0" algn="ctr">
                        <a:spcBef>
                          <a:spcPts val="0"/>
                        </a:spcBef>
                        <a:spcAft>
                          <a:spcPts val="0"/>
                        </a:spcAft>
                        <a:buClr>
                          <a:schemeClr val="dk1"/>
                        </a:buClr>
                        <a:buSzPts val="1100"/>
                        <a:buFont typeface="Arial"/>
                        <a:buNone/>
                      </a:pPr>
                      <a:r>
                        <a:rPr b="1" lang="en" sz="900">
                          <a:solidFill>
                            <a:schemeClr val="dk2"/>
                          </a:solidFill>
                          <a:latin typeface="Nunito"/>
                          <a:ea typeface="Nunito"/>
                          <a:cs typeface="Nunito"/>
                          <a:sym typeface="Nunito"/>
                        </a:rPr>
                        <a:t>At the 7</a:t>
                      </a:r>
                      <a:r>
                        <a:rPr b="1" baseline="30000" lang="en" sz="900">
                          <a:solidFill>
                            <a:schemeClr val="dk2"/>
                          </a:solidFill>
                          <a:latin typeface="Nunito"/>
                          <a:ea typeface="Nunito"/>
                          <a:cs typeface="Nunito"/>
                          <a:sym typeface="Nunito"/>
                        </a:rPr>
                        <a:t>th</a:t>
                      </a:r>
                      <a:r>
                        <a:rPr b="1" lang="en" sz="900">
                          <a:solidFill>
                            <a:schemeClr val="dk2"/>
                          </a:solidFill>
                          <a:latin typeface="Nunito"/>
                          <a:ea typeface="Nunito"/>
                          <a:cs typeface="Nunito"/>
                          <a:sym typeface="Nunito"/>
                        </a:rPr>
                        <a:t> </a:t>
                      </a:r>
                      <a:r>
                        <a:rPr b="1" lang="en" sz="900" u="sng">
                          <a:solidFill>
                            <a:schemeClr val="dk2"/>
                          </a:solidFill>
                          <a:latin typeface="Nunito"/>
                          <a:ea typeface="Nunito"/>
                          <a:cs typeface="Nunito"/>
                          <a:sym typeface="Nunito"/>
                        </a:rPr>
                        <a:t>month</a:t>
                      </a:r>
                      <a:endParaRPr b="1" sz="900" u="sng">
                        <a:solidFill>
                          <a:schemeClr val="dk2"/>
                        </a:solidFill>
                        <a:latin typeface="Nunito"/>
                        <a:ea typeface="Nunito"/>
                        <a:cs typeface="Nunito"/>
                        <a:sym typeface="Nunito"/>
                      </a:endParaRPr>
                    </a:p>
                  </a:txBody>
                  <a:tcPr marT="67925" marB="67925" marR="64250" marL="64250" anchor="ctr">
                    <a:solidFill>
                      <a:srgbClr val="F7E0E0"/>
                    </a:solidFill>
                  </a:tcPr>
                </a:tc>
                <a:tc hMerge="1"/>
                <a:tc>
                  <a:txBody>
                    <a:bodyPr/>
                    <a:lstStyle/>
                    <a:p>
                      <a:pPr indent="0" lvl="0" marL="0" rtl="0" algn="ctr">
                        <a:spcBef>
                          <a:spcPts val="0"/>
                        </a:spcBef>
                        <a:spcAft>
                          <a:spcPts val="0"/>
                        </a:spcAft>
                        <a:buClr>
                          <a:schemeClr val="dk1"/>
                        </a:buClr>
                        <a:buSzPts val="1100"/>
                        <a:buFont typeface="Arial"/>
                        <a:buNone/>
                      </a:pPr>
                      <a:r>
                        <a:rPr b="1" lang="en" sz="800">
                          <a:solidFill>
                            <a:srgbClr val="DAA5A5"/>
                          </a:solidFill>
                          <a:latin typeface="Nunito"/>
                          <a:ea typeface="Nunito"/>
                          <a:cs typeface="Nunito"/>
                          <a:sym typeface="Nunito"/>
                        </a:rPr>
                        <a:t>2) External descent of the testis </a:t>
                      </a:r>
                      <a:endParaRPr sz="400">
                        <a:solidFill>
                          <a:schemeClr val="dk1"/>
                        </a:solidFill>
                        <a:latin typeface="Nunito"/>
                        <a:ea typeface="Nunito"/>
                        <a:cs typeface="Nunito"/>
                        <a:sym typeface="Nunito"/>
                      </a:endParaRPr>
                    </a:p>
                  </a:txBody>
                  <a:tcPr marT="67925" marB="67925" marR="64250" marL="64250" anchor="ctr">
                    <a:solidFill>
                      <a:srgbClr val="F3F3F3"/>
                    </a:solidFill>
                  </a:tcPr>
                </a:tc>
                <a:tc>
                  <a:txBody>
                    <a:bodyPr/>
                    <a:lstStyle/>
                    <a:p>
                      <a:pPr indent="-285750" lvl="0" marL="285750" rtl="0" algn="l">
                        <a:lnSpc>
                          <a:spcPct val="115000"/>
                        </a:lnSpc>
                        <a:spcBef>
                          <a:spcPts val="0"/>
                        </a:spcBef>
                        <a:spcAft>
                          <a:spcPts val="0"/>
                        </a:spcAft>
                        <a:buNone/>
                      </a:pPr>
                      <a:r>
                        <a:rPr b="1" lang="en" sz="700">
                          <a:solidFill>
                            <a:schemeClr val="dk1"/>
                          </a:solidFill>
                          <a:latin typeface="Nunito"/>
                          <a:ea typeface="Nunito"/>
                          <a:cs typeface="Nunito"/>
                          <a:sym typeface="Nunito"/>
                        </a:rPr>
                        <a:t>Takes 2-3 days</a:t>
                      </a:r>
                      <a:endParaRPr b="1" sz="700">
                        <a:solidFill>
                          <a:schemeClr val="dk1"/>
                        </a:solidFill>
                        <a:latin typeface="Nunito"/>
                        <a:ea typeface="Nunito"/>
                        <a:cs typeface="Nunito"/>
                        <a:sym typeface="Nunito"/>
                      </a:endParaRPr>
                    </a:p>
                    <a:p>
                      <a:pPr indent="-285750" lvl="0" marL="285750" rtl="0" algn="l">
                        <a:lnSpc>
                          <a:spcPct val="115000"/>
                        </a:lnSpc>
                        <a:spcBef>
                          <a:spcPts val="0"/>
                        </a:spcBef>
                        <a:spcAft>
                          <a:spcPts val="0"/>
                        </a:spcAft>
                        <a:buClr>
                          <a:schemeClr val="dk1"/>
                        </a:buClr>
                        <a:buSzPts val="1100"/>
                        <a:buFont typeface="Arial"/>
                        <a:buNone/>
                      </a:pPr>
                      <a:r>
                        <a:rPr b="1" lang="en" sz="700">
                          <a:solidFill>
                            <a:schemeClr val="dk1"/>
                          </a:solidFill>
                          <a:latin typeface="Nunito"/>
                          <a:ea typeface="Nunito"/>
                          <a:cs typeface="Nunito"/>
                          <a:sym typeface="Nunito"/>
                        </a:rPr>
                        <a:t>Definition</a:t>
                      </a:r>
                      <a:r>
                        <a:rPr lang="en" sz="700">
                          <a:solidFill>
                            <a:schemeClr val="dk1"/>
                          </a:solidFill>
                          <a:latin typeface="Nunito"/>
                          <a:ea typeface="Nunito"/>
                          <a:cs typeface="Nunito"/>
                          <a:sym typeface="Nunito"/>
                        </a:rPr>
                        <a:t>: Descent of testis from deep inguinal ring, through inguinal canal, to scrotum</a:t>
                      </a:r>
                      <a:endParaRPr sz="700">
                        <a:solidFill>
                          <a:schemeClr val="dk1"/>
                        </a:solidFill>
                        <a:latin typeface="Nunito"/>
                        <a:ea typeface="Nunito"/>
                        <a:cs typeface="Nunito"/>
                        <a:sym typeface="Nunito"/>
                      </a:endParaRPr>
                    </a:p>
                    <a:p>
                      <a:pPr indent="-285750" lvl="0" marL="285750" rtl="0" algn="l">
                        <a:lnSpc>
                          <a:spcPct val="115000"/>
                        </a:lnSpc>
                        <a:spcBef>
                          <a:spcPts val="0"/>
                        </a:spcBef>
                        <a:spcAft>
                          <a:spcPts val="0"/>
                        </a:spcAft>
                        <a:buNone/>
                      </a:pPr>
                      <a:r>
                        <a:rPr b="1" lang="en" sz="700">
                          <a:solidFill>
                            <a:schemeClr val="dk1"/>
                          </a:solidFill>
                          <a:latin typeface="Nunito"/>
                          <a:ea typeface="Nunito"/>
                          <a:cs typeface="Nunito"/>
                          <a:sym typeface="Nunito"/>
                        </a:rPr>
                        <a:t>Causes</a:t>
                      </a:r>
                      <a:r>
                        <a:rPr lang="en" sz="700">
                          <a:solidFill>
                            <a:schemeClr val="dk1"/>
                          </a:solidFill>
                          <a:latin typeface="Nunito"/>
                          <a:ea typeface="Nunito"/>
                          <a:cs typeface="Nunito"/>
                          <a:sym typeface="Nunito"/>
                        </a:rPr>
                        <a:t>: 1. Controlled by androgens.  2. Guided by gubernaculum.  3. Facilitated by processus vaginalis.  </a:t>
                      </a:r>
                      <a:endParaRPr sz="700">
                        <a:solidFill>
                          <a:schemeClr val="dk1"/>
                        </a:solidFill>
                        <a:latin typeface="Nunito"/>
                        <a:ea typeface="Nunito"/>
                        <a:cs typeface="Nunito"/>
                        <a:sym typeface="Nunito"/>
                      </a:endParaRPr>
                    </a:p>
                    <a:p>
                      <a:pPr indent="-171450" lvl="0" marL="514350" rtl="0" algn="l">
                        <a:lnSpc>
                          <a:spcPct val="115000"/>
                        </a:lnSpc>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4. Helped by increased intra-abdominal pressure resulting from growth of abdominal viscera.</a:t>
                      </a:r>
                      <a:endParaRPr sz="700">
                        <a:solidFill>
                          <a:schemeClr val="dk1"/>
                        </a:solidFill>
                        <a:latin typeface="Nunito"/>
                        <a:ea typeface="Nunito"/>
                        <a:cs typeface="Nunito"/>
                        <a:sym typeface="Nunito"/>
                      </a:endParaRPr>
                    </a:p>
                  </a:txBody>
                  <a:tcPr marT="67925" marB="67925" marR="64250" marL="64250" anchor="ctr"/>
                </a:tc>
              </a:tr>
              <a:tr h="270225">
                <a:tc gridSpan="3">
                  <a:txBody>
                    <a:bodyPr/>
                    <a:lstStyle/>
                    <a:p>
                      <a:pPr indent="0" lvl="0" marL="0" rtl="0" algn="ctr">
                        <a:spcBef>
                          <a:spcPts val="0"/>
                        </a:spcBef>
                        <a:spcAft>
                          <a:spcPts val="0"/>
                        </a:spcAft>
                        <a:buNone/>
                      </a:pPr>
                      <a:r>
                        <a:rPr b="1" lang="en" sz="900">
                          <a:solidFill>
                            <a:schemeClr val="dk2"/>
                          </a:solidFill>
                          <a:latin typeface="Nunito"/>
                          <a:ea typeface="Nunito"/>
                          <a:cs typeface="Nunito"/>
                          <a:sym typeface="Nunito"/>
                        </a:rPr>
                        <a:t>Full-term newborn</a:t>
                      </a:r>
                      <a:endParaRPr b="1" sz="900">
                        <a:solidFill>
                          <a:schemeClr val="dk2"/>
                        </a:solidFill>
                        <a:latin typeface="Nunito"/>
                        <a:ea typeface="Nunito"/>
                        <a:cs typeface="Nunito"/>
                        <a:sym typeface="Nunito"/>
                      </a:endParaRPr>
                    </a:p>
                  </a:txBody>
                  <a:tcPr marT="67925" marB="67925" marR="64250" marL="64250" anchor="ctr">
                    <a:solidFill>
                      <a:srgbClr val="F7E0E0"/>
                    </a:solidFill>
                  </a:tcPr>
                </a:tc>
                <a:tc hMerge="1"/>
                <a:tc hMerge="1"/>
                <a:tc>
                  <a:txBody>
                    <a:bodyPr/>
                    <a:lstStyle/>
                    <a:p>
                      <a:pPr indent="0" lvl="0" marL="0" rtl="0" algn="l">
                        <a:spcBef>
                          <a:spcPts val="0"/>
                        </a:spcBef>
                        <a:spcAft>
                          <a:spcPts val="0"/>
                        </a:spcAft>
                        <a:buNone/>
                      </a:pPr>
                      <a:r>
                        <a:rPr lang="en" sz="700">
                          <a:solidFill>
                            <a:schemeClr val="dk1"/>
                          </a:solidFill>
                          <a:latin typeface="Nunito"/>
                          <a:ea typeface="Nunito"/>
                          <a:cs typeface="Nunito"/>
                          <a:sym typeface="Nunito"/>
                        </a:rPr>
                        <a:t>More than 97% have both testes in scrotum.</a:t>
                      </a:r>
                      <a:endParaRPr sz="700">
                        <a:solidFill>
                          <a:schemeClr val="dk1"/>
                        </a:solidFill>
                        <a:latin typeface="Nunito"/>
                        <a:ea typeface="Nunito"/>
                        <a:cs typeface="Nunito"/>
                        <a:sym typeface="Nunito"/>
                      </a:endParaRPr>
                    </a:p>
                  </a:txBody>
                  <a:tcPr marT="67925" marB="67925" marR="64250" marL="64250" anchor="ctr"/>
                </a:tc>
              </a:tr>
              <a:tr h="270225">
                <a:tc gridSpan="3">
                  <a:txBody>
                    <a:bodyPr/>
                    <a:lstStyle/>
                    <a:p>
                      <a:pPr indent="0" lvl="0" marL="0" rtl="0" algn="ctr">
                        <a:spcBef>
                          <a:spcPts val="0"/>
                        </a:spcBef>
                        <a:spcAft>
                          <a:spcPts val="0"/>
                        </a:spcAft>
                        <a:buClr>
                          <a:schemeClr val="dk1"/>
                        </a:buClr>
                        <a:buSzPts val="1100"/>
                        <a:buFont typeface="Arial"/>
                        <a:buNone/>
                      </a:pPr>
                      <a:r>
                        <a:rPr b="1" lang="en" sz="900">
                          <a:solidFill>
                            <a:schemeClr val="dk2"/>
                          </a:solidFill>
                          <a:latin typeface="Nunito"/>
                          <a:ea typeface="Nunito"/>
                          <a:cs typeface="Nunito"/>
                          <a:sym typeface="Nunito"/>
                        </a:rPr>
                        <a:t>During the first 3 </a:t>
                      </a:r>
                      <a:r>
                        <a:rPr b="1" lang="en" sz="900" u="sng">
                          <a:solidFill>
                            <a:schemeClr val="dk2"/>
                          </a:solidFill>
                          <a:latin typeface="Nunito"/>
                          <a:ea typeface="Nunito"/>
                          <a:cs typeface="Nunito"/>
                          <a:sym typeface="Nunito"/>
                        </a:rPr>
                        <a:t>months after birth</a:t>
                      </a:r>
                      <a:endParaRPr b="1" sz="900" u="sng">
                        <a:solidFill>
                          <a:schemeClr val="dk2"/>
                        </a:solidFill>
                        <a:latin typeface="Nunito"/>
                        <a:ea typeface="Nunito"/>
                        <a:cs typeface="Nunito"/>
                        <a:sym typeface="Nunito"/>
                      </a:endParaRPr>
                    </a:p>
                  </a:txBody>
                  <a:tcPr marT="67925" marB="67925" marR="64250" marL="64250" anchor="ctr">
                    <a:solidFill>
                      <a:srgbClr val="F7E0E0"/>
                    </a:solidFill>
                  </a:tcPr>
                </a:tc>
                <a:tc hMerge="1"/>
                <a:tc hMerge="1"/>
                <a:tc>
                  <a:txBody>
                    <a:bodyPr/>
                    <a:lstStyle/>
                    <a:p>
                      <a:pPr indent="0" lvl="0" marL="0" rtl="0" algn="l">
                        <a:spcBef>
                          <a:spcPts val="0"/>
                        </a:spcBef>
                        <a:spcAft>
                          <a:spcPts val="0"/>
                        </a:spcAft>
                        <a:buNone/>
                      </a:pPr>
                      <a:r>
                        <a:rPr lang="en" sz="700">
                          <a:solidFill>
                            <a:schemeClr val="dk1"/>
                          </a:solidFill>
                          <a:latin typeface="Nunito"/>
                          <a:ea typeface="Nunito"/>
                          <a:cs typeface="Nunito"/>
                          <a:sym typeface="Nunito"/>
                        </a:rPr>
                        <a:t>Most undescended testes descend into scrotum</a:t>
                      </a:r>
                      <a:endParaRPr b="1" sz="700">
                        <a:solidFill>
                          <a:schemeClr val="dk1"/>
                        </a:solidFill>
                        <a:latin typeface="Nunito"/>
                        <a:ea typeface="Nunito"/>
                        <a:cs typeface="Nunito"/>
                        <a:sym typeface="Nunito"/>
                      </a:endParaRPr>
                    </a:p>
                  </a:txBody>
                  <a:tcPr marT="67925" marB="67925" marR="64250" marL="64250" anchor="ctr"/>
                </a:tc>
              </a:tr>
              <a:tr h="183925">
                <a:tc gridSpan="3">
                  <a:txBody>
                    <a:bodyPr/>
                    <a:lstStyle/>
                    <a:p>
                      <a:pPr indent="0" lvl="0" marL="0" rtl="0" algn="ctr">
                        <a:spcBef>
                          <a:spcPts val="0"/>
                        </a:spcBef>
                        <a:spcAft>
                          <a:spcPts val="0"/>
                        </a:spcAft>
                        <a:buNone/>
                      </a:pPr>
                      <a:r>
                        <a:rPr b="1" lang="en" sz="900">
                          <a:solidFill>
                            <a:schemeClr val="dk2"/>
                          </a:solidFill>
                          <a:latin typeface="Nunito"/>
                          <a:ea typeface="Nunito"/>
                          <a:cs typeface="Nunito"/>
                          <a:sym typeface="Nunito"/>
                        </a:rPr>
                        <a:t>After the age of  1 year </a:t>
                      </a:r>
                      <a:endParaRPr b="1" sz="900">
                        <a:solidFill>
                          <a:schemeClr val="dk2"/>
                        </a:solidFill>
                        <a:latin typeface="Nunito"/>
                        <a:ea typeface="Nunito"/>
                        <a:cs typeface="Nunito"/>
                        <a:sym typeface="Nunito"/>
                      </a:endParaRPr>
                    </a:p>
                  </a:txBody>
                  <a:tcPr marT="67925" marB="67925" marR="64250" marL="64250" anchor="ctr">
                    <a:solidFill>
                      <a:srgbClr val="F7E0E0"/>
                    </a:solidFill>
                  </a:tcPr>
                </a:tc>
                <a:tc hMerge="1"/>
                <a:tc hMerge="1"/>
                <a:tc>
                  <a:txBody>
                    <a:bodyPr/>
                    <a:lstStyle/>
                    <a:p>
                      <a:pPr indent="0" lvl="0" marL="0" rtl="0" algn="l">
                        <a:spcBef>
                          <a:spcPts val="0"/>
                        </a:spcBef>
                        <a:spcAft>
                          <a:spcPts val="0"/>
                        </a:spcAft>
                        <a:buNone/>
                      </a:pPr>
                      <a:r>
                        <a:rPr lang="en" sz="700">
                          <a:solidFill>
                            <a:schemeClr val="dk1"/>
                          </a:solidFill>
                          <a:latin typeface="Nunito"/>
                          <a:ea typeface="Nunito"/>
                          <a:cs typeface="Nunito"/>
                          <a:sym typeface="Nunito"/>
                        </a:rPr>
                        <a:t>No spontaneous descent occurs </a:t>
                      </a:r>
                      <a:endParaRPr b="1" sz="700">
                        <a:solidFill>
                          <a:schemeClr val="dk1"/>
                        </a:solidFill>
                        <a:latin typeface="Nunito"/>
                        <a:ea typeface="Nunito"/>
                        <a:cs typeface="Nunito"/>
                        <a:sym typeface="Nunito"/>
                      </a:endParaRPr>
                    </a:p>
                  </a:txBody>
                  <a:tcPr marT="67925" marB="67925" marR="64250" marL="64250" anchor="ctr"/>
                </a:tc>
              </a:tr>
              <a:tr h="173950">
                <a:tc gridSpan="3">
                  <a:txBody>
                    <a:bodyPr/>
                    <a:lstStyle/>
                    <a:p>
                      <a:pPr indent="0" lvl="0" marL="0" rtl="0" algn="ctr">
                        <a:spcBef>
                          <a:spcPts val="0"/>
                        </a:spcBef>
                        <a:spcAft>
                          <a:spcPts val="0"/>
                        </a:spcAft>
                        <a:buClr>
                          <a:schemeClr val="dk1"/>
                        </a:buClr>
                        <a:buSzPts val="1100"/>
                        <a:buFont typeface="Arial"/>
                        <a:buNone/>
                      </a:pPr>
                      <a:r>
                        <a:rPr b="1" lang="en" sz="900">
                          <a:solidFill>
                            <a:schemeClr val="dk2"/>
                          </a:solidFill>
                          <a:latin typeface="Nunito"/>
                          <a:ea typeface="Nunito"/>
                          <a:cs typeface="Nunito"/>
                          <a:sym typeface="Nunito"/>
                        </a:rPr>
                        <a:t>At puberty</a:t>
                      </a:r>
                      <a:endParaRPr b="1" sz="900">
                        <a:solidFill>
                          <a:schemeClr val="dk2"/>
                        </a:solidFill>
                        <a:latin typeface="Nunito"/>
                        <a:ea typeface="Nunito"/>
                        <a:cs typeface="Nunito"/>
                        <a:sym typeface="Nunito"/>
                      </a:endParaRPr>
                    </a:p>
                  </a:txBody>
                  <a:tcPr marT="67925" marB="67925" marR="64250" marL="64250" anchor="ctr">
                    <a:solidFill>
                      <a:srgbClr val="F7E0E0"/>
                    </a:solidFill>
                  </a:tcPr>
                </a:tc>
                <a:tc hMerge="1"/>
                <a:tc hMerge="1"/>
                <a:tc>
                  <a:txBody>
                    <a:bodyPr/>
                    <a:lstStyle/>
                    <a:p>
                      <a:pPr indent="0" lvl="0" marL="0" rtl="0" algn="l">
                        <a:spcBef>
                          <a:spcPts val="0"/>
                        </a:spcBef>
                        <a:spcAft>
                          <a:spcPts val="0"/>
                        </a:spcAft>
                        <a:buClr>
                          <a:schemeClr val="dk1"/>
                        </a:buClr>
                        <a:buSzPts val="1100"/>
                        <a:buFont typeface="Arial"/>
                        <a:buNone/>
                      </a:pPr>
                      <a:r>
                        <a:rPr lang="en" sz="700">
                          <a:solidFill>
                            <a:srgbClr val="3C4043"/>
                          </a:solidFill>
                          <a:latin typeface="Nunito"/>
                          <a:ea typeface="Nunito"/>
                          <a:cs typeface="Nunito"/>
                          <a:sym typeface="Nunito"/>
                        </a:rPr>
                        <a:t>Canalization of semineferous tubules.</a:t>
                      </a:r>
                      <a:endParaRPr sz="700">
                        <a:solidFill>
                          <a:schemeClr val="dk1"/>
                        </a:solidFill>
                        <a:latin typeface="Nunito"/>
                        <a:ea typeface="Nunito"/>
                        <a:cs typeface="Nunito"/>
                        <a:sym typeface="Nunito"/>
                      </a:endParaRPr>
                    </a:p>
                  </a:txBody>
                  <a:tcPr marT="67925" marB="67925" marR="64250" marL="64250" anchor="ctr"/>
                </a:tc>
              </a:tr>
              <a:tr h="270225">
                <a:tc gridSpan="4">
                  <a:txBody>
                    <a:bodyPr/>
                    <a:lstStyle/>
                    <a:p>
                      <a:pPr indent="-311150" lvl="0" marL="457200" rtl="0" algn="ctr">
                        <a:spcBef>
                          <a:spcPts val="0"/>
                        </a:spcBef>
                        <a:spcAft>
                          <a:spcPts val="0"/>
                        </a:spcAft>
                        <a:buClr>
                          <a:srgbClr val="CC0000"/>
                        </a:buClr>
                        <a:buSzPts val="1300"/>
                        <a:buFont typeface="Nunito"/>
                        <a:buChar char="★"/>
                      </a:pPr>
                      <a:r>
                        <a:rPr b="1" lang="en" sz="1300">
                          <a:solidFill>
                            <a:srgbClr val="CC0000"/>
                          </a:solidFill>
                          <a:latin typeface="Nunito"/>
                          <a:ea typeface="Nunito"/>
                          <a:cs typeface="Nunito"/>
                          <a:sym typeface="Nunito"/>
                        </a:rPr>
                        <a:t>Complete descent of testis is associated by:</a:t>
                      </a:r>
                      <a:endParaRPr b="1" sz="800">
                        <a:solidFill>
                          <a:schemeClr val="dk2"/>
                        </a:solidFill>
                        <a:latin typeface="Nunito"/>
                        <a:ea typeface="Nunito"/>
                        <a:cs typeface="Nunito"/>
                        <a:sym typeface="Nunito"/>
                      </a:endParaRPr>
                    </a:p>
                  </a:txBody>
                  <a:tcPr marT="67925" marB="67925" marR="64250" marL="64250" anchor="ctr">
                    <a:solidFill>
                      <a:srgbClr val="E4B4B4"/>
                    </a:solidFill>
                  </a:tcPr>
                </a:tc>
                <a:tc hMerge="1"/>
                <a:tc hMerge="1"/>
                <a:tc hMerge="1"/>
              </a:tr>
              <a:tr h="308725">
                <a:tc gridSpan="4">
                  <a:txBody>
                    <a:bodyPr/>
                    <a:lstStyle/>
                    <a:p>
                      <a:pPr indent="-273050" lvl="0" marL="457200" rtl="0" algn="l">
                        <a:spcBef>
                          <a:spcPts val="0"/>
                        </a:spcBef>
                        <a:spcAft>
                          <a:spcPts val="0"/>
                        </a:spcAft>
                        <a:buSzPts val="700"/>
                        <a:buFont typeface="Nunito"/>
                        <a:buAutoNum type="arabicPeriod"/>
                      </a:pPr>
                      <a:r>
                        <a:rPr lang="en" sz="700">
                          <a:latin typeface="Nunito"/>
                          <a:ea typeface="Nunito"/>
                          <a:cs typeface="Nunito"/>
                          <a:sym typeface="Nunito"/>
                        </a:rPr>
                        <a:t>Degeneration of gubernaculum. “to prevent herniation”</a:t>
                      </a:r>
                      <a:endParaRPr sz="700">
                        <a:latin typeface="Nunito"/>
                        <a:ea typeface="Nunito"/>
                        <a:cs typeface="Nunito"/>
                        <a:sym typeface="Nunito"/>
                      </a:endParaRPr>
                    </a:p>
                    <a:p>
                      <a:pPr indent="-273050" lvl="0" marL="457200" rtl="0" algn="l">
                        <a:spcBef>
                          <a:spcPts val="0"/>
                        </a:spcBef>
                        <a:spcAft>
                          <a:spcPts val="0"/>
                        </a:spcAft>
                        <a:buSzPts val="700"/>
                        <a:buFont typeface="Nunito"/>
                        <a:buAutoNum type="arabicPeriod"/>
                      </a:pPr>
                      <a:r>
                        <a:rPr lang="en" sz="700">
                          <a:latin typeface="Nunito"/>
                          <a:ea typeface="Nunito"/>
                          <a:cs typeface="Nunito"/>
                          <a:sym typeface="Nunito"/>
                        </a:rPr>
                        <a:t>Obliteration of stalk of processus vaginalis.</a:t>
                      </a:r>
                      <a:endParaRPr sz="700">
                        <a:latin typeface="Nunito"/>
                        <a:ea typeface="Nunito"/>
                        <a:cs typeface="Nunito"/>
                        <a:sym typeface="Nunito"/>
                      </a:endParaRPr>
                    </a:p>
                    <a:p>
                      <a:pPr indent="-273050" lvl="0" marL="457200" rtl="0" algn="l">
                        <a:spcBef>
                          <a:spcPts val="0"/>
                        </a:spcBef>
                        <a:spcAft>
                          <a:spcPts val="0"/>
                        </a:spcAft>
                        <a:buSzPts val="700"/>
                        <a:buFont typeface="Nunito"/>
                        <a:buAutoNum type="arabicPeriod"/>
                      </a:pPr>
                      <a:r>
                        <a:rPr lang="en" sz="700">
                          <a:latin typeface="Nunito"/>
                          <a:ea typeface="Nunito"/>
                          <a:cs typeface="Nunito"/>
                          <a:sym typeface="Nunito"/>
                        </a:rPr>
                        <a:t>Persistence of part of processus vaginalis surrounding the testis in the scrotum to form “tunica vaginalis”</a:t>
                      </a:r>
                      <a:endParaRPr sz="700">
                        <a:latin typeface="Nunito"/>
                        <a:ea typeface="Nunito"/>
                        <a:cs typeface="Nunito"/>
                        <a:sym typeface="Nunito"/>
                      </a:endParaRPr>
                    </a:p>
                  </a:txBody>
                  <a:tcPr marT="67925" marB="67925" marR="64250" marL="64250" anchor="ctr"/>
                </a:tc>
                <a:tc hMerge="1"/>
                <a:tc hMerge="1"/>
                <a:tc hMerge="1"/>
              </a:tr>
            </a:tbl>
          </a:graphicData>
        </a:graphic>
      </p:graphicFrame>
      <p:sp>
        <p:nvSpPr>
          <p:cNvPr id="263" name="Google Shape;263;p43"/>
          <p:cNvSpPr txBox="1"/>
          <p:nvPr/>
        </p:nvSpPr>
        <p:spPr>
          <a:xfrm rot="-5400000">
            <a:off x="579450" y="2343075"/>
            <a:ext cx="1238700" cy="31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800">
                <a:solidFill>
                  <a:srgbClr val="DAA5A5"/>
                </a:solidFill>
                <a:latin typeface="Nunito"/>
                <a:ea typeface="Nunito"/>
                <a:cs typeface="Nunito"/>
                <a:sym typeface="Nunito"/>
              </a:rPr>
              <a:t>Indifferent stage</a:t>
            </a:r>
            <a:endParaRPr b="1" sz="800">
              <a:solidFill>
                <a:srgbClr val="DAA5A5"/>
              </a:solidFill>
              <a:latin typeface="Nunito"/>
              <a:ea typeface="Nunito"/>
              <a:cs typeface="Nunito"/>
              <a:sym typeface="Nuni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4"/>
          <p:cNvSpPr txBox="1"/>
          <p:nvPr/>
        </p:nvSpPr>
        <p:spPr>
          <a:xfrm flipH="1" rot="10800000">
            <a:off x="-2134466" y="12605764"/>
            <a:ext cx="527100" cy="230700"/>
          </a:xfrm>
          <a:prstGeom prst="rect">
            <a:avLst/>
          </a:prstGeom>
          <a:noFill/>
          <a:ln>
            <a:noFill/>
          </a:ln>
        </p:spPr>
        <p:txBody>
          <a:bodyPr anchorCtr="0" anchor="ctr" bIns="65475" lIns="65475" spcFirstLastPara="1" rIns="65475" wrap="square" tIns="65475">
            <a:noAutofit/>
          </a:bodyPr>
          <a:lstStyle/>
          <a:p>
            <a:pPr indent="0" lvl="0" marL="0" rtl="0" algn="l">
              <a:spcBef>
                <a:spcPts val="0"/>
              </a:spcBef>
              <a:spcAft>
                <a:spcPts val="0"/>
              </a:spcAft>
              <a:buNone/>
            </a:pPr>
            <a:r>
              <a:t/>
            </a:r>
            <a:endParaRPr sz="1000"/>
          </a:p>
        </p:txBody>
      </p:sp>
      <p:graphicFrame>
        <p:nvGraphicFramePr>
          <p:cNvPr id="269" name="Google Shape;269;p44"/>
          <p:cNvGraphicFramePr/>
          <p:nvPr/>
        </p:nvGraphicFramePr>
        <p:xfrm>
          <a:off x="-37" y="5083263"/>
          <a:ext cx="3000000" cy="3000000"/>
        </p:xfrm>
        <a:graphic>
          <a:graphicData uri="http://schemas.openxmlformats.org/drawingml/2006/table">
            <a:tbl>
              <a:tblPr>
                <a:noFill/>
                <a:tableStyleId>{76447A91-6DB8-4E1A-95C5-20A2C349909A}</a:tableStyleId>
              </a:tblPr>
              <a:tblGrid>
                <a:gridCol w="1160950"/>
                <a:gridCol w="2826525"/>
                <a:gridCol w="1184650"/>
                <a:gridCol w="2417425"/>
              </a:tblGrid>
              <a:tr h="300000">
                <a:tc gridSpan="2">
                  <a:txBody>
                    <a:bodyPr/>
                    <a:lstStyle/>
                    <a:p>
                      <a:pPr indent="0" lvl="0" marL="0" rtl="0" algn="ctr">
                        <a:spcBef>
                          <a:spcPts val="0"/>
                        </a:spcBef>
                        <a:spcAft>
                          <a:spcPts val="0"/>
                        </a:spcAft>
                        <a:buClr>
                          <a:srgbClr val="000000"/>
                        </a:buClr>
                        <a:buSzPts val="1100"/>
                        <a:buFont typeface="Arial"/>
                        <a:buNone/>
                      </a:pPr>
                      <a:r>
                        <a:rPr b="1" lang="en" sz="1300">
                          <a:solidFill>
                            <a:srgbClr val="FFFFFF"/>
                          </a:solidFill>
                          <a:latin typeface="Nunito"/>
                          <a:ea typeface="Nunito"/>
                          <a:cs typeface="Nunito"/>
                          <a:sym typeface="Nunito"/>
                        </a:rPr>
                        <a:t>Mesodermal structures</a:t>
                      </a:r>
                      <a:endParaRPr sz="1300">
                        <a:solidFill>
                          <a:srgbClr val="FFFFFF"/>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hMerge="1"/>
                <a:tc gridSpan="2">
                  <a:txBody>
                    <a:bodyPr/>
                    <a:lstStyle/>
                    <a:p>
                      <a:pPr indent="0" lvl="0" marL="0" rtl="0" algn="ctr">
                        <a:spcBef>
                          <a:spcPts val="0"/>
                        </a:spcBef>
                        <a:spcAft>
                          <a:spcPts val="0"/>
                        </a:spcAft>
                        <a:buClr>
                          <a:srgbClr val="000000"/>
                        </a:buClr>
                        <a:buSzPts val="1100"/>
                        <a:buFont typeface="Arial"/>
                        <a:buNone/>
                      </a:pPr>
                      <a:r>
                        <a:rPr b="1" lang="en" sz="1300">
                          <a:solidFill>
                            <a:srgbClr val="FFFFFF"/>
                          </a:solidFill>
                          <a:latin typeface="Nunito"/>
                          <a:ea typeface="Nunito"/>
                          <a:cs typeface="Nunito"/>
                          <a:sym typeface="Nunito"/>
                        </a:rPr>
                        <a:t>Endodermal structures</a:t>
                      </a:r>
                      <a:endParaRPr sz="1300">
                        <a:solidFill>
                          <a:srgbClr val="FFFFFF"/>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hMerge="1"/>
              </a:tr>
              <a:tr h="304775">
                <a:tc>
                  <a:txBody>
                    <a:bodyPr/>
                    <a:lstStyle/>
                    <a:p>
                      <a:pPr indent="0" lvl="0" marL="0" rtl="0" algn="ctr">
                        <a:spcBef>
                          <a:spcPts val="0"/>
                        </a:spcBef>
                        <a:spcAft>
                          <a:spcPts val="0"/>
                        </a:spcAft>
                        <a:buClr>
                          <a:srgbClr val="000000"/>
                        </a:buClr>
                        <a:buSzPts val="1100"/>
                        <a:buFont typeface="Arial"/>
                        <a:buNone/>
                      </a:pPr>
                      <a:r>
                        <a:rPr b="1" lang="en" sz="1000">
                          <a:solidFill>
                            <a:srgbClr val="DAA5A5"/>
                          </a:solidFill>
                          <a:latin typeface="Nunito"/>
                          <a:ea typeface="Nunito"/>
                          <a:cs typeface="Nunito"/>
                          <a:sym typeface="Nunito"/>
                        </a:rPr>
                        <a:t>Testis</a:t>
                      </a:r>
                      <a:endParaRPr sz="10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rgbClr val="000000"/>
                        </a:buClr>
                        <a:buSzPts val="1100"/>
                        <a:buFont typeface="Arial"/>
                        <a:buNone/>
                      </a:pPr>
                      <a:r>
                        <a:rPr lang="en" sz="800">
                          <a:latin typeface="Nunito"/>
                          <a:ea typeface="Nunito"/>
                          <a:cs typeface="Nunito"/>
                          <a:sym typeface="Nunito"/>
                        </a:rPr>
                        <a:t>F</a:t>
                      </a:r>
                      <a:r>
                        <a:rPr lang="en" sz="800">
                          <a:solidFill>
                            <a:srgbClr val="000000"/>
                          </a:solidFill>
                          <a:latin typeface="Nunito"/>
                          <a:ea typeface="Nunito"/>
                          <a:cs typeface="Nunito"/>
                          <a:sym typeface="Nunito"/>
                        </a:rPr>
                        <a:t>rom medulla of genital ridge</a:t>
                      </a:r>
                      <a:endParaRPr sz="8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2">
                  <a:txBody>
                    <a:bodyPr/>
                    <a:lstStyle/>
                    <a:p>
                      <a:pPr indent="0" lvl="0" marL="0" rtl="0" algn="ctr">
                        <a:spcBef>
                          <a:spcPts val="0"/>
                        </a:spcBef>
                        <a:spcAft>
                          <a:spcPts val="0"/>
                        </a:spcAft>
                        <a:buClr>
                          <a:srgbClr val="000000"/>
                        </a:buClr>
                        <a:buSzPts val="1100"/>
                        <a:buFont typeface="Arial"/>
                        <a:buNone/>
                      </a:pPr>
                      <a:r>
                        <a:rPr b="1" lang="en" sz="1000">
                          <a:solidFill>
                            <a:srgbClr val="DAA5A5"/>
                          </a:solidFill>
                          <a:latin typeface="Nunito"/>
                          <a:ea typeface="Nunito"/>
                          <a:cs typeface="Nunito"/>
                          <a:sym typeface="Nunito"/>
                        </a:rPr>
                        <a:t>Spermatogonia</a:t>
                      </a:r>
                      <a:endParaRPr sz="10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rowSpan="2">
                  <a:txBody>
                    <a:bodyPr/>
                    <a:lstStyle/>
                    <a:p>
                      <a:pPr indent="0" lvl="0" marL="0" rtl="0" algn="l">
                        <a:spcBef>
                          <a:spcPts val="0"/>
                        </a:spcBef>
                        <a:spcAft>
                          <a:spcPts val="0"/>
                        </a:spcAft>
                        <a:buClr>
                          <a:srgbClr val="000000"/>
                        </a:buClr>
                        <a:buSzPts val="1100"/>
                        <a:buFont typeface="Arial"/>
                        <a:buNone/>
                      </a:pPr>
                      <a:r>
                        <a:rPr lang="en" sz="800">
                          <a:latin typeface="Nunito"/>
                          <a:ea typeface="Nunito"/>
                          <a:cs typeface="Nunito"/>
                          <a:sym typeface="Nunito"/>
                        </a:rPr>
                        <a:t>F</a:t>
                      </a:r>
                      <a:r>
                        <a:rPr lang="en" sz="800">
                          <a:solidFill>
                            <a:srgbClr val="000000"/>
                          </a:solidFill>
                          <a:latin typeface="Nunito"/>
                          <a:ea typeface="Nunito"/>
                          <a:cs typeface="Nunito"/>
                          <a:sym typeface="Nunito"/>
                        </a:rPr>
                        <a:t>rom primordial germ cells of yolk sac</a:t>
                      </a:r>
                      <a:endParaRPr sz="8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04775">
                <a:tc>
                  <a:txBody>
                    <a:bodyPr/>
                    <a:lstStyle/>
                    <a:p>
                      <a:pPr indent="0" lvl="0" marL="0" rtl="0" algn="ctr">
                        <a:spcBef>
                          <a:spcPts val="0"/>
                        </a:spcBef>
                        <a:spcAft>
                          <a:spcPts val="0"/>
                        </a:spcAft>
                        <a:buClr>
                          <a:srgbClr val="000000"/>
                        </a:buClr>
                        <a:buSzPts val="1100"/>
                        <a:buFont typeface="Arial"/>
                        <a:buNone/>
                      </a:pPr>
                      <a:r>
                        <a:rPr b="1" lang="en" sz="1000">
                          <a:solidFill>
                            <a:srgbClr val="DAA5A5"/>
                          </a:solidFill>
                          <a:latin typeface="Nunito"/>
                          <a:ea typeface="Nunito"/>
                          <a:cs typeface="Nunito"/>
                          <a:sym typeface="Nunito"/>
                        </a:rPr>
                        <a:t>Seminiferous tubules</a:t>
                      </a:r>
                      <a:endParaRPr sz="10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rgbClr val="000000"/>
                        </a:buClr>
                        <a:buSzPts val="1100"/>
                        <a:buFont typeface="Arial"/>
                        <a:buNone/>
                      </a:pPr>
                      <a:r>
                        <a:rPr lang="en" sz="800">
                          <a:latin typeface="Nunito"/>
                          <a:ea typeface="Nunito"/>
                          <a:cs typeface="Nunito"/>
                          <a:sym typeface="Nunito"/>
                        </a:rPr>
                        <a:t>F</a:t>
                      </a:r>
                      <a:r>
                        <a:rPr lang="en" sz="800">
                          <a:solidFill>
                            <a:srgbClr val="000000"/>
                          </a:solidFill>
                          <a:latin typeface="Nunito"/>
                          <a:ea typeface="Nunito"/>
                          <a:cs typeface="Nunito"/>
                          <a:sym typeface="Nunito"/>
                        </a:rPr>
                        <a:t>rom medullary cords of ridge</a:t>
                      </a:r>
                      <a:endParaRPr sz="8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c vMerge="1"/>
              </a:tr>
              <a:tr h="304775">
                <a:tc>
                  <a:txBody>
                    <a:bodyPr/>
                    <a:lstStyle/>
                    <a:p>
                      <a:pPr indent="0" lvl="0" marL="0" rtl="0" algn="ctr">
                        <a:spcBef>
                          <a:spcPts val="0"/>
                        </a:spcBef>
                        <a:spcAft>
                          <a:spcPts val="0"/>
                        </a:spcAft>
                        <a:buClr>
                          <a:srgbClr val="000000"/>
                        </a:buClr>
                        <a:buSzPts val="1100"/>
                        <a:buFont typeface="Arial"/>
                        <a:buNone/>
                      </a:pPr>
                      <a:r>
                        <a:rPr b="1" lang="en" sz="1000">
                          <a:solidFill>
                            <a:srgbClr val="DAA5A5"/>
                          </a:solidFill>
                          <a:latin typeface="Nunito"/>
                          <a:ea typeface="Nunito"/>
                          <a:cs typeface="Nunito"/>
                          <a:sym typeface="Nunito"/>
                        </a:rPr>
                        <a:t>Sertoli cells</a:t>
                      </a:r>
                      <a:endParaRPr sz="10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rgbClr val="000000"/>
                        </a:buClr>
                        <a:buSzPts val="1100"/>
                        <a:buFont typeface="Arial"/>
                        <a:buNone/>
                      </a:pPr>
                      <a:r>
                        <a:rPr lang="en" sz="800">
                          <a:latin typeface="Nunito"/>
                          <a:ea typeface="Nunito"/>
                          <a:cs typeface="Nunito"/>
                          <a:sym typeface="Nunito"/>
                        </a:rPr>
                        <a:t>F</a:t>
                      </a:r>
                      <a:r>
                        <a:rPr lang="en" sz="800">
                          <a:solidFill>
                            <a:srgbClr val="000000"/>
                          </a:solidFill>
                          <a:latin typeface="Nunito"/>
                          <a:ea typeface="Nunito"/>
                          <a:cs typeface="Nunito"/>
                          <a:sym typeface="Nunito"/>
                        </a:rPr>
                        <a:t>rom mesothelial cells of ridge</a:t>
                      </a:r>
                      <a:endParaRPr sz="8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2">
                  <a:txBody>
                    <a:bodyPr/>
                    <a:lstStyle/>
                    <a:p>
                      <a:pPr indent="0" lvl="0" marL="0" rtl="0" algn="ctr">
                        <a:spcBef>
                          <a:spcPts val="0"/>
                        </a:spcBef>
                        <a:spcAft>
                          <a:spcPts val="0"/>
                        </a:spcAft>
                        <a:buClr>
                          <a:srgbClr val="000000"/>
                        </a:buClr>
                        <a:buSzPts val="1100"/>
                        <a:buFont typeface="Arial"/>
                        <a:buNone/>
                      </a:pPr>
                      <a:r>
                        <a:rPr b="1" lang="en" sz="1000">
                          <a:solidFill>
                            <a:srgbClr val="DAA5A5"/>
                          </a:solidFill>
                          <a:latin typeface="Nunito"/>
                          <a:ea typeface="Nunito"/>
                          <a:cs typeface="Nunito"/>
                          <a:sym typeface="Nunito"/>
                        </a:rPr>
                        <a:t>Prostate gland</a:t>
                      </a:r>
                      <a:endParaRPr sz="10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rowSpan="2">
                  <a:txBody>
                    <a:bodyPr/>
                    <a:lstStyle/>
                    <a:p>
                      <a:pPr indent="0" lvl="0" marL="0" rtl="0" algn="l">
                        <a:spcBef>
                          <a:spcPts val="0"/>
                        </a:spcBef>
                        <a:spcAft>
                          <a:spcPts val="0"/>
                        </a:spcAft>
                        <a:buClr>
                          <a:srgbClr val="000000"/>
                        </a:buClr>
                        <a:buSzPts val="1100"/>
                        <a:buFont typeface="Arial"/>
                        <a:buNone/>
                      </a:pPr>
                      <a:r>
                        <a:rPr lang="en" sz="800">
                          <a:latin typeface="Nunito"/>
                          <a:ea typeface="Nunito"/>
                          <a:cs typeface="Nunito"/>
                          <a:sym typeface="Nunito"/>
                        </a:rPr>
                        <a:t>F</a:t>
                      </a:r>
                      <a:r>
                        <a:rPr lang="en" sz="800">
                          <a:solidFill>
                            <a:srgbClr val="000000"/>
                          </a:solidFill>
                          <a:latin typeface="Nunito"/>
                          <a:ea typeface="Nunito"/>
                          <a:cs typeface="Nunito"/>
                          <a:sym typeface="Nunito"/>
                        </a:rPr>
                        <a:t>rom prostatic urethra</a:t>
                      </a:r>
                      <a:endParaRPr sz="8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04775">
                <a:tc>
                  <a:txBody>
                    <a:bodyPr/>
                    <a:lstStyle/>
                    <a:p>
                      <a:pPr indent="0" lvl="0" marL="0" rtl="0" algn="ctr">
                        <a:spcBef>
                          <a:spcPts val="0"/>
                        </a:spcBef>
                        <a:spcAft>
                          <a:spcPts val="0"/>
                        </a:spcAft>
                        <a:buClr>
                          <a:srgbClr val="000000"/>
                        </a:buClr>
                        <a:buSzPts val="1100"/>
                        <a:buFont typeface="Arial"/>
                        <a:buNone/>
                      </a:pPr>
                      <a:r>
                        <a:rPr b="1" lang="en" sz="1000">
                          <a:solidFill>
                            <a:srgbClr val="DAA5A5"/>
                          </a:solidFill>
                          <a:latin typeface="Nunito"/>
                          <a:ea typeface="Nunito"/>
                          <a:cs typeface="Nunito"/>
                          <a:sym typeface="Nunito"/>
                        </a:rPr>
                        <a:t>Leydig cells</a:t>
                      </a:r>
                      <a:endParaRPr sz="10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rgbClr val="000000"/>
                        </a:buClr>
                        <a:buSzPts val="1100"/>
                        <a:buFont typeface="Arial"/>
                        <a:buNone/>
                      </a:pPr>
                      <a:r>
                        <a:rPr lang="en" sz="800">
                          <a:latin typeface="Nunito"/>
                          <a:ea typeface="Nunito"/>
                          <a:cs typeface="Nunito"/>
                          <a:sym typeface="Nunito"/>
                        </a:rPr>
                        <a:t>F</a:t>
                      </a:r>
                      <a:r>
                        <a:rPr lang="en" sz="800">
                          <a:solidFill>
                            <a:srgbClr val="000000"/>
                          </a:solidFill>
                          <a:latin typeface="Nunito"/>
                          <a:ea typeface="Nunito"/>
                          <a:cs typeface="Nunito"/>
                          <a:sym typeface="Nunito"/>
                        </a:rPr>
                        <a:t>rom mesenchyme surrounding the tubules</a:t>
                      </a:r>
                      <a:endParaRPr sz="8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c vMerge="1"/>
              </a:tr>
              <a:tr h="426675">
                <a:tc>
                  <a:txBody>
                    <a:bodyPr/>
                    <a:lstStyle/>
                    <a:p>
                      <a:pPr indent="0" lvl="0" marL="0" rtl="0" algn="ctr">
                        <a:spcBef>
                          <a:spcPts val="0"/>
                        </a:spcBef>
                        <a:spcAft>
                          <a:spcPts val="0"/>
                        </a:spcAft>
                        <a:buClr>
                          <a:srgbClr val="000000"/>
                        </a:buClr>
                        <a:buSzPts val="1100"/>
                        <a:buFont typeface="Arial"/>
                        <a:buNone/>
                      </a:pPr>
                      <a:r>
                        <a:rPr b="1" lang="en" sz="1000">
                          <a:solidFill>
                            <a:srgbClr val="DAA5A5"/>
                          </a:solidFill>
                          <a:latin typeface="Nunito"/>
                          <a:ea typeface="Nunito"/>
                          <a:cs typeface="Nunito"/>
                          <a:sym typeface="Nunito"/>
                        </a:rPr>
                        <a:t>Epididymis,</a:t>
                      </a:r>
                      <a:endParaRPr b="1" sz="1000">
                        <a:solidFill>
                          <a:srgbClr val="DAA5A5"/>
                        </a:solidFill>
                        <a:latin typeface="Nunito"/>
                        <a:ea typeface="Nunito"/>
                        <a:cs typeface="Nunito"/>
                        <a:sym typeface="Nunito"/>
                      </a:endParaRPr>
                    </a:p>
                    <a:p>
                      <a:pPr indent="0" lvl="0" marL="0" rtl="0" algn="ctr">
                        <a:spcBef>
                          <a:spcPts val="0"/>
                        </a:spcBef>
                        <a:spcAft>
                          <a:spcPts val="0"/>
                        </a:spcAft>
                        <a:buClr>
                          <a:srgbClr val="000000"/>
                        </a:buClr>
                        <a:buSzPts val="1100"/>
                        <a:buFont typeface="Arial"/>
                        <a:buNone/>
                      </a:pPr>
                      <a:r>
                        <a:rPr b="1" lang="en" sz="1000">
                          <a:solidFill>
                            <a:srgbClr val="DAA5A5"/>
                          </a:solidFill>
                          <a:latin typeface="Nunito"/>
                          <a:ea typeface="Nunito"/>
                          <a:cs typeface="Nunito"/>
                          <a:sym typeface="Nunito"/>
                        </a:rPr>
                        <a:t> vas deferens, seminal gland, ejaculatory duct</a:t>
                      </a:r>
                      <a:endParaRPr b="1" sz="10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rgbClr val="000000"/>
                        </a:buClr>
                        <a:buSzPts val="1100"/>
                        <a:buFont typeface="Arial"/>
                        <a:buNone/>
                      </a:pPr>
                      <a:r>
                        <a:rPr lang="en" sz="800">
                          <a:latin typeface="Nunito"/>
                          <a:ea typeface="Nunito"/>
                          <a:cs typeface="Nunito"/>
                          <a:sym typeface="Nunito"/>
                        </a:rPr>
                        <a:t>F</a:t>
                      </a:r>
                      <a:r>
                        <a:rPr lang="en" sz="800">
                          <a:solidFill>
                            <a:srgbClr val="000000"/>
                          </a:solidFill>
                          <a:latin typeface="Nunito"/>
                          <a:ea typeface="Nunito"/>
                          <a:cs typeface="Nunito"/>
                          <a:sym typeface="Nunito"/>
                        </a:rPr>
                        <a:t>rom mesonephric duct</a:t>
                      </a:r>
                      <a:endParaRPr sz="8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b="1" lang="en" sz="1000">
                          <a:solidFill>
                            <a:srgbClr val="DAA5A5"/>
                          </a:solidFill>
                          <a:latin typeface="Nunito"/>
                          <a:ea typeface="Nunito"/>
                          <a:cs typeface="Nunito"/>
                          <a:sym typeface="Nunito"/>
                        </a:rPr>
                        <a:t>Bulbourethral gland</a:t>
                      </a:r>
                      <a:endParaRPr sz="10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l">
                        <a:spcBef>
                          <a:spcPts val="0"/>
                        </a:spcBef>
                        <a:spcAft>
                          <a:spcPts val="0"/>
                        </a:spcAft>
                        <a:buClr>
                          <a:srgbClr val="000000"/>
                        </a:buClr>
                        <a:buSzPts val="1100"/>
                        <a:buFont typeface="Arial"/>
                        <a:buNone/>
                      </a:pPr>
                      <a:r>
                        <a:rPr lang="en" sz="800">
                          <a:latin typeface="Nunito"/>
                          <a:ea typeface="Nunito"/>
                          <a:cs typeface="Nunito"/>
                          <a:sym typeface="Nunito"/>
                        </a:rPr>
                        <a:t>F</a:t>
                      </a:r>
                      <a:r>
                        <a:rPr lang="en" sz="800">
                          <a:solidFill>
                            <a:srgbClr val="000000"/>
                          </a:solidFill>
                          <a:latin typeface="Nunito"/>
                          <a:ea typeface="Nunito"/>
                          <a:cs typeface="Nunito"/>
                          <a:sym typeface="Nunito"/>
                        </a:rPr>
                        <a:t>rom spongy urethra</a:t>
                      </a:r>
                      <a:endParaRPr sz="8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270" name="Google Shape;270;p44"/>
          <p:cNvGraphicFramePr/>
          <p:nvPr/>
        </p:nvGraphicFramePr>
        <p:xfrm>
          <a:off x="0" y="7750069"/>
          <a:ext cx="3000000" cy="3000000"/>
        </p:xfrm>
        <a:graphic>
          <a:graphicData uri="http://schemas.openxmlformats.org/drawingml/2006/table">
            <a:tbl>
              <a:tblPr>
                <a:noFill/>
                <a:tableStyleId>{76447A91-6DB8-4E1A-95C5-20A2C349909A}</a:tableStyleId>
              </a:tblPr>
              <a:tblGrid>
                <a:gridCol w="1163450"/>
                <a:gridCol w="5340325"/>
                <a:gridCol w="1085725"/>
              </a:tblGrid>
              <a:tr h="355725">
                <a:tc gridSpan="3">
                  <a:txBody>
                    <a:bodyPr/>
                    <a:lstStyle/>
                    <a:p>
                      <a:pPr indent="0" lvl="0" marL="0" rtl="0" algn="ctr">
                        <a:spcBef>
                          <a:spcPts val="0"/>
                        </a:spcBef>
                        <a:spcAft>
                          <a:spcPts val="0"/>
                        </a:spcAft>
                        <a:buNone/>
                      </a:pPr>
                      <a:r>
                        <a:rPr b="1" lang="en" sz="1300">
                          <a:solidFill>
                            <a:srgbClr val="FFFFFF"/>
                          </a:solidFill>
                          <a:latin typeface="Nunito"/>
                          <a:ea typeface="Nunito"/>
                          <a:cs typeface="Nunito"/>
                          <a:sym typeface="Nunito"/>
                        </a:rPr>
                        <a:t>Congenital Deformities</a:t>
                      </a:r>
                      <a:endParaRPr b="1" sz="1300">
                        <a:solidFill>
                          <a:srgbClr val="FFFFFF"/>
                        </a:solidFill>
                        <a:latin typeface="Nunito"/>
                        <a:ea typeface="Nunito"/>
                        <a:cs typeface="Nunito"/>
                        <a:sym typeface="Nunito"/>
                      </a:endParaRPr>
                    </a:p>
                  </a:txBody>
                  <a:tcPr marT="67925" marB="67925" marR="64250" marL="64250" anchor="ctr">
                    <a:solidFill>
                      <a:srgbClr val="E4B4B4"/>
                    </a:solidFill>
                  </a:tcPr>
                </a:tc>
                <a:tc hMerge="1"/>
                <a:tc hMerge="1"/>
              </a:tr>
              <a:tr h="836375">
                <a:tc>
                  <a:txBody>
                    <a:bodyPr/>
                    <a:lstStyle/>
                    <a:p>
                      <a:pPr indent="0" lvl="0" marL="0" rtl="0" algn="ctr">
                        <a:spcBef>
                          <a:spcPts val="0"/>
                        </a:spcBef>
                        <a:spcAft>
                          <a:spcPts val="0"/>
                        </a:spcAft>
                        <a:buNone/>
                      </a:pPr>
                      <a:r>
                        <a:rPr b="1" lang="en" sz="1000">
                          <a:solidFill>
                            <a:srgbClr val="CC0000"/>
                          </a:solidFill>
                          <a:latin typeface="Nunito"/>
                          <a:ea typeface="Nunito"/>
                          <a:cs typeface="Nunito"/>
                          <a:sym typeface="Nunito"/>
                        </a:rPr>
                        <a:t>Cryptorchidism descended testis</a:t>
                      </a:r>
                      <a:endParaRPr b="1" sz="1000">
                        <a:solidFill>
                          <a:srgbClr val="CC0000"/>
                        </a:solidFill>
                        <a:latin typeface="Nunito"/>
                        <a:ea typeface="Nunito"/>
                        <a:cs typeface="Nunito"/>
                        <a:sym typeface="Nunito"/>
                      </a:endParaRPr>
                    </a:p>
                  </a:txBody>
                  <a:tcPr marT="67925" marB="67925" marR="64250" marL="64250" anchor="ctr">
                    <a:solidFill>
                      <a:srgbClr val="F3F3F3"/>
                    </a:solidFill>
                  </a:tcPr>
                </a:tc>
                <a:tc>
                  <a:txBody>
                    <a:bodyPr/>
                    <a:lstStyle/>
                    <a:p>
                      <a:pPr indent="-107950" lvl="0" marL="114300" rtl="0" algn="l">
                        <a:spcBef>
                          <a:spcPts val="0"/>
                        </a:spcBef>
                        <a:spcAft>
                          <a:spcPts val="0"/>
                        </a:spcAft>
                        <a:buClr>
                          <a:schemeClr val="dk1"/>
                        </a:buClr>
                        <a:buSzPts val="800"/>
                        <a:buFont typeface="Nunito"/>
                        <a:buChar char="-"/>
                      </a:pPr>
                      <a:r>
                        <a:rPr b="1" lang="en" sz="800">
                          <a:solidFill>
                            <a:schemeClr val="dk1"/>
                          </a:solidFill>
                          <a:latin typeface="Nunito"/>
                          <a:ea typeface="Nunito"/>
                          <a:cs typeface="Nunito"/>
                          <a:sym typeface="Nunito"/>
                        </a:rPr>
                        <a:t>Incidence:</a:t>
                      </a:r>
                      <a:r>
                        <a:rPr lang="en" sz="800">
                          <a:solidFill>
                            <a:schemeClr val="dk1"/>
                          </a:solidFill>
                          <a:latin typeface="Nunito"/>
                          <a:ea typeface="Nunito"/>
                          <a:cs typeface="Nunito"/>
                          <a:sym typeface="Nunito"/>
                        </a:rPr>
                        <a:t> is up to 30% of premature &amp; 3-4% of full term males</a:t>
                      </a:r>
                      <a:endParaRPr sz="8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107950" lvl="0" marL="114300" rtl="0" algn="l">
                        <a:spcBef>
                          <a:spcPts val="0"/>
                        </a:spcBef>
                        <a:spcAft>
                          <a:spcPts val="0"/>
                        </a:spcAft>
                        <a:buClr>
                          <a:schemeClr val="dk1"/>
                        </a:buClr>
                        <a:buSzPts val="800"/>
                        <a:buFont typeface="Nunito"/>
                        <a:buChar char="-"/>
                      </a:pPr>
                      <a:r>
                        <a:rPr b="1" lang="en" sz="800">
                          <a:solidFill>
                            <a:schemeClr val="dk1"/>
                          </a:solidFill>
                          <a:latin typeface="Nunito"/>
                          <a:ea typeface="Nunito"/>
                          <a:cs typeface="Nunito"/>
                          <a:sym typeface="Nunito"/>
                        </a:rPr>
                        <a:t>Cause:</a:t>
                      </a:r>
                      <a:r>
                        <a:rPr lang="en" sz="800">
                          <a:solidFill>
                            <a:schemeClr val="dk1"/>
                          </a:solidFill>
                          <a:latin typeface="Nunito"/>
                          <a:ea typeface="Nunito"/>
                          <a:cs typeface="Nunito"/>
                          <a:sym typeface="Nunito"/>
                        </a:rPr>
                        <a:t> </a:t>
                      </a:r>
                      <a:r>
                        <a:rPr lang="en" sz="800">
                          <a:solidFill>
                            <a:srgbClr val="CC0000"/>
                          </a:solidFill>
                          <a:latin typeface="Nunito"/>
                          <a:ea typeface="Nunito"/>
                          <a:cs typeface="Nunito"/>
                          <a:sym typeface="Nunito"/>
                        </a:rPr>
                        <a:t>deficiency of androgens</a:t>
                      </a:r>
                      <a:r>
                        <a:rPr lang="en" sz="800">
                          <a:solidFill>
                            <a:srgbClr val="FF0000"/>
                          </a:solidFill>
                          <a:latin typeface="Nunito"/>
                          <a:ea typeface="Nunito"/>
                          <a:cs typeface="Nunito"/>
                          <a:sym typeface="Nunito"/>
                        </a:rPr>
                        <a:t>.</a:t>
                      </a:r>
                      <a:endParaRPr sz="800">
                        <a:solidFill>
                          <a:srgbClr val="FF0000"/>
                        </a:solidFill>
                        <a:latin typeface="Nunito"/>
                        <a:ea typeface="Nunito"/>
                        <a:cs typeface="Nunito"/>
                        <a:sym typeface="Nunito"/>
                      </a:endParaRPr>
                    </a:p>
                    <a:p>
                      <a:pPr indent="0" lvl="0" marL="0" rtl="0" algn="l">
                        <a:spcBef>
                          <a:spcPts val="0"/>
                        </a:spcBef>
                        <a:spcAft>
                          <a:spcPts val="0"/>
                        </a:spcAft>
                        <a:buNone/>
                      </a:pPr>
                      <a:r>
                        <a:t/>
                      </a:r>
                      <a:endParaRPr sz="100">
                        <a:solidFill>
                          <a:srgbClr val="FF0000"/>
                        </a:solidFill>
                        <a:latin typeface="Nunito"/>
                        <a:ea typeface="Nunito"/>
                        <a:cs typeface="Nunito"/>
                        <a:sym typeface="Nunito"/>
                      </a:endParaRPr>
                    </a:p>
                    <a:p>
                      <a:pPr indent="-107950" lvl="0" marL="114300" rtl="0" algn="l">
                        <a:spcBef>
                          <a:spcPts val="0"/>
                        </a:spcBef>
                        <a:spcAft>
                          <a:spcPts val="0"/>
                        </a:spcAft>
                        <a:buClr>
                          <a:schemeClr val="dk1"/>
                        </a:buClr>
                        <a:buSzPts val="800"/>
                        <a:buFont typeface="Nunito"/>
                        <a:buChar char="-"/>
                      </a:pPr>
                      <a:r>
                        <a:rPr b="1" lang="en" sz="800">
                          <a:solidFill>
                            <a:schemeClr val="dk1"/>
                          </a:solidFill>
                          <a:latin typeface="Nunito"/>
                          <a:ea typeface="Nunito"/>
                          <a:cs typeface="Nunito"/>
                          <a:sym typeface="Nunito"/>
                        </a:rPr>
                        <a:t>Common sites:</a:t>
                      </a:r>
                      <a:r>
                        <a:rPr lang="en" sz="800">
                          <a:solidFill>
                            <a:schemeClr val="dk1"/>
                          </a:solidFill>
                          <a:latin typeface="Nunito"/>
                          <a:ea typeface="Nunito"/>
                          <a:cs typeface="Nunito"/>
                          <a:sym typeface="Nunito"/>
                        </a:rPr>
                        <a:t> (</a:t>
                      </a:r>
                      <a:r>
                        <a:rPr lang="en" sz="800">
                          <a:solidFill>
                            <a:srgbClr val="BF9000"/>
                          </a:solidFill>
                          <a:latin typeface="Nunito"/>
                          <a:ea typeface="Nunito"/>
                          <a:cs typeface="Nunito"/>
                          <a:sym typeface="Nunito"/>
                        </a:rPr>
                        <a:t>cryptorchid testes may be in the abdominal cavity or anywhere along the usual path of descent of the testis, but they are usually in the inguinal canal.</a:t>
                      </a:r>
                      <a:r>
                        <a:rPr lang="en" sz="800">
                          <a:solidFill>
                            <a:schemeClr val="dk1"/>
                          </a:solidFill>
                          <a:latin typeface="Nunito"/>
                          <a:ea typeface="Nunito"/>
                          <a:cs typeface="Nunito"/>
                          <a:sym typeface="Nunito"/>
                        </a:rPr>
                        <a:t> </a:t>
                      </a:r>
                      <a:r>
                        <a:rPr lang="en" sz="800">
                          <a:solidFill>
                            <a:schemeClr val="dk1"/>
                          </a:solidFill>
                          <a:latin typeface="Nunito"/>
                          <a:ea typeface="Nunito"/>
                          <a:cs typeface="Nunito"/>
                          <a:sym typeface="Nunito"/>
                        </a:rPr>
                        <a:t>look at the figure.</a:t>
                      </a:r>
                      <a:endParaRPr sz="8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107950" lvl="0" marL="114300" rtl="0" algn="l">
                        <a:spcBef>
                          <a:spcPts val="0"/>
                        </a:spcBef>
                        <a:spcAft>
                          <a:spcPts val="0"/>
                        </a:spcAft>
                        <a:buClr>
                          <a:schemeClr val="dk1"/>
                        </a:buClr>
                        <a:buSzPts val="800"/>
                        <a:buFont typeface="Nunito"/>
                        <a:buChar char="-"/>
                      </a:pPr>
                      <a:r>
                        <a:rPr b="1" lang="en" sz="800">
                          <a:solidFill>
                            <a:schemeClr val="dk1"/>
                          </a:solidFill>
                          <a:latin typeface="Nunito"/>
                          <a:ea typeface="Nunito"/>
                          <a:cs typeface="Nunito"/>
                          <a:sym typeface="Nunito"/>
                        </a:rPr>
                        <a:t>Complications:</a:t>
                      </a:r>
                      <a:r>
                        <a:rPr lang="en" sz="800">
                          <a:solidFill>
                            <a:schemeClr val="dk1"/>
                          </a:solidFill>
                          <a:latin typeface="Nunito"/>
                          <a:ea typeface="Nunito"/>
                          <a:cs typeface="Nunito"/>
                          <a:sym typeface="Nunito"/>
                        </a:rPr>
                        <a:t>  1. </a:t>
                      </a:r>
                      <a:r>
                        <a:rPr lang="en" sz="800">
                          <a:solidFill>
                            <a:srgbClr val="CC0000"/>
                          </a:solidFill>
                          <a:latin typeface="Nunito"/>
                          <a:ea typeface="Nunito"/>
                          <a:cs typeface="Nunito"/>
                          <a:sym typeface="Nunito"/>
                        </a:rPr>
                        <a:t>Sterility, if bilateral.</a:t>
                      </a:r>
                      <a:r>
                        <a:rPr lang="en" sz="800">
                          <a:solidFill>
                            <a:schemeClr val="dk1"/>
                          </a:solidFill>
                          <a:latin typeface="Nunito"/>
                          <a:ea typeface="Nunito"/>
                          <a:cs typeface="Nunito"/>
                          <a:sym typeface="Nunito"/>
                        </a:rPr>
                        <a:t>    2. Testicular cancer (20-44%)</a:t>
                      </a:r>
                      <a:endParaRPr sz="800">
                        <a:latin typeface="Nunito"/>
                        <a:ea typeface="Nunito"/>
                        <a:cs typeface="Nunito"/>
                        <a:sym typeface="Nunito"/>
                      </a:endParaRPr>
                    </a:p>
                  </a:txBody>
                  <a:tcPr marT="67925" marB="67925" marR="64250" marL="64250"/>
                </a:tc>
                <a:tc>
                  <a:txBody>
                    <a:bodyPr/>
                    <a:lstStyle/>
                    <a:p>
                      <a:pPr indent="-76200" lvl="0" marL="139700" rtl="0" algn="l">
                        <a:spcBef>
                          <a:spcPts val="0"/>
                        </a:spcBef>
                        <a:spcAft>
                          <a:spcPts val="0"/>
                        </a:spcAft>
                        <a:buNone/>
                      </a:pPr>
                      <a:r>
                        <a:t/>
                      </a:r>
                      <a:endParaRPr b="1" sz="1000">
                        <a:solidFill>
                          <a:schemeClr val="dk1"/>
                        </a:solidFill>
                        <a:latin typeface="Nunito"/>
                        <a:ea typeface="Nunito"/>
                        <a:cs typeface="Nunito"/>
                        <a:sym typeface="Nunito"/>
                      </a:endParaRPr>
                    </a:p>
                  </a:txBody>
                  <a:tcPr marT="67925" marB="67925" marR="64250" marL="64250"/>
                </a:tc>
              </a:tr>
              <a:tr h="426975">
                <a:tc>
                  <a:txBody>
                    <a:bodyPr/>
                    <a:lstStyle/>
                    <a:p>
                      <a:pPr indent="0" lvl="0" marL="0" rtl="0" algn="ctr">
                        <a:spcBef>
                          <a:spcPts val="0"/>
                        </a:spcBef>
                        <a:spcAft>
                          <a:spcPts val="0"/>
                        </a:spcAft>
                        <a:buNone/>
                      </a:pPr>
                      <a:r>
                        <a:rPr b="1" lang="en" sz="1000">
                          <a:solidFill>
                            <a:srgbClr val="CC0000"/>
                          </a:solidFill>
                          <a:latin typeface="Nunito"/>
                          <a:ea typeface="Nunito"/>
                          <a:cs typeface="Nunito"/>
                          <a:sym typeface="Nunito"/>
                        </a:rPr>
                        <a:t>Hydrocele of spermatic cord</a:t>
                      </a:r>
                      <a:endParaRPr b="1" sz="1000">
                        <a:solidFill>
                          <a:srgbClr val="CC0000"/>
                        </a:solidFill>
                        <a:latin typeface="Nunito"/>
                        <a:ea typeface="Nunito"/>
                        <a:cs typeface="Nunito"/>
                        <a:sym typeface="Nunito"/>
                      </a:endParaRPr>
                    </a:p>
                  </a:txBody>
                  <a:tcPr marT="67925" marB="67925" marR="64250" marL="64250" anchor="ctr">
                    <a:solidFill>
                      <a:srgbClr val="F3F3F3"/>
                    </a:solidFill>
                  </a:tcPr>
                </a:tc>
                <a:tc>
                  <a:txBody>
                    <a:bodyPr/>
                    <a:lstStyle/>
                    <a:p>
                      <a:pPr indent="0" lvl="0" marL="0" rtl="0" algn="l">
                        <a:spcBef>
                          <a:spcPts val="0"/>
                        </a:spcBef>
                        <a:spcAft>
                          <a:spcPts val="0"/>
                        </a:spcAft>
                        <a:buClr>
                          <a:schemeClr val="dk1"/>
                        </a:buClr>
                        <a:buSzPts val="800"/>
                        <a:buFont typeface="Arial"/>
                        <a:buNone/>
                      </a:pPr>
                      <a:r>
                        <a:rPr lang="en" sz="800">
                          <a:solidFill>
                            <a:schemeClr val="dk1"/>
                          </a:solidFill>
                          <a:latin typeface="Nunito"/>
                          <a:ea typeface="Nunito"/>
                          <a:cs typeface="Nunito"/>
                          <a:sym typeface="Nunito"/>
                        </a:rPr>
                        <a:t>Accumulation of fluid in </a:t>
                      </a:r>
                      <a:r>
                        <a:rPr b="1" lang="en" sz="800">
                          <a:solidFill>
                            <a:srgbClr val="CC0000"/>
                          </a:solidFill>
                          <a:latin typeface="Nunito"/>
                          <a:ea typeface="Nunito"/>
                          <a:cs typeface="Nunito"/>
                          <a:sym typeface="Nunito"/>
                        </a:rPr>
                        <a:t>spermatic cord </a:t>
                      </a:r>
                      <a:r>
                        <a:rPr lang="en" sz="800">
                          <a:solidFill>
                            <a:schemeClr val="dk1"/>
                          </a:solidFill>
                          <a:latin typeface="Nunito"/>
                          <a:ea typeface="Nunito"/>
                          <a:cs typeface="Nunito"/>
                          <a:sym typeface="Nunito"/>
                        </a:rPr>
                        <a:t>due to a non-obliterated </a:t>
                      </a:r>
                      <a:r>
                        <a:rPr b="1" lang="en" sz="800">
                          <a:solidFill>
                            <a:schemeClr val="dk1"/>
                          </a:solidFill>
                          <a:latin typeface="Nunito"/>
                          <a:ea typeface="Nunito"/>
                          <a:cs typeface="Nunito"/>
                          <a:sym typeface="Nunito"/>
                        </a:rPr>
                        <a:t>portion</a:t>
                      </a:r>
                      <a:r>
                        <a:rPr lang="en" sz="800">
                          <a:solidFill>
                            <a:schemeClr val="dk1"/>
                          </a:solidFill>
                          <a:latin typeface="Nunito"/>
                          <a:ea typeface="Nunito"/>
                          <a:cs typeface="Nunito"/>
                          <a:sym typeface="Nunito"/>
                        </a:rPr>
                        <a:t> of stalk of processus vaginalis</a:t>
                      </a:r>
                      <a:endParaRPr sz="800">
                        <a:latin typeface="Nunito"/>
                        <a:ea typeface="Nunito"/>
                        <a:cs typeface="Nunito"/>
                        <a:sym typeface="Nunito"/>
                      </a:endParaRPr>
                    </a:p>
                  </a:txBody>
                  <a:tcPr marT="67925" marB="67925" marR="64250" marL="64250" anchor="ctr"/>
                </a:tc>
                <a:tc>
                  <a:txBody>
                    <a:bodyPr/>
                    <a:lstStyle/>
                    <a:p>
                      <a:pPr indent="0" lvl="0" marL="0" rtl="0" algn="l">
                        <a:spcBef>
                          <a:spcPts val="0"/>
                        </a:spcBef>
                        <a:spcAft>
                          <a:spcPts val="0"/>
                        </a:spcAft>
                        <a:buNone/>
                      </a:pPr>
                      <a:r>
                        <a:t/>
                      </a:r>
                      <a:endParaRPr sz="1000">
                        <a:solidFill>
                          <a:schemeClr val="dk1"/>
                        </a:solidFill>
                        <a:latin typeface="Nunito"/>
                        <a:ea typeface="Nunito"/>
                        <a:cs typeface="Nunito"/>
                        <a:sym typeface="Nunito"/>
                      </a:endParaRPr>
                    </a:p>
                  </a:txBody>
                  <a:tcPr marT="67925" marB="67925" marR="64250" marL="64250"/>
                </a:tc>
              </a:tr>
              <a:tr h="814375">
                <a:tc>
                  <a:txBody>
                    <a:bodyPr/>
                    <a:lstStyle/>
                    <a:p>
                      <a:pPr indent="0" lvl="0" marL="0" rtl="0" algn="ctr">
                        <a:spcBef>
                          <a:spcPts val="0"/>
                        </a:spcBef>
                        <a:spcAft>
                          <a:spcPts val="0"/>
                        </a:spcAft>
                        <a:buNone/>
                      </a:pPr>
                      <a:r>
                        <a:rPr b="1" lang="en" sz="1000">
                          <a:solidFill>
                            <a:srgbClr val="434343"/>
                          </a:solidFill>
                          <a:latin typeface="Nunito"/>
                          <a:ea typeface="Nunito"/>
                          <a:cs typeface="Nunito"/>
                          <a:sym typeface="Nunito"/>
                        </a:rPr>
                        <a:t>Congenital inguinal hernia</a:t>
                      </a:r>
                      <a:endParaRPr b="1" sz="1000">
                        <a:solidFill>
                          <a:srgbClr val="434343"/>
                        </a:solidFill>
                        <a:latin typeface="Nunito"/>
                        <a:ea typeface="Nunito"/>
                        <a:cs typeface="Nunito"/>
                        <a:sym typeface="Nunito"/>
                      </a:endParaRPr>
                    </a:p>
                  </a:txBody>
                  <a:tcPr marT="67925" marB="67925" marR="64250" marL="64250" anchor="ctr">
                    <a:solidFill>
                      <a:srgbClr val="F3F3F3"/>
                    </a:solidFill>
                  </a:tcPr>
                </a:tc>
                <a:tc>
                  <a:txBody>
                    <a:bodyPr/>
                    <a:lstStyle/>
                    <a:p>
                      <a:pPr indent="-107950" lvl="0" marL="114300" rtl="0" algn="l">
                        <a:spcBef>
                          <a:spcPts val="0"/>
                        </a:spcBef>
                        <a:spcAft>
                          <a:spcPts val="0"/>
                        </a:spcAft>
                        <a:buClr>
                          <a:schemeClr val="dk1"/>
                        </a:buClr>
                        <a:buSzPts val="800"/>
                        <a:buFont typeface="Nunito"/>
                        <a:buChar char="-"/>
                      </a:pPr>
                      <a:r>
                        <a:rPr b="1" lang="en" sz="800">
                          <a:solidFill>
                            <a:schemeClr val="dk1"/>
                          </a:solidFill>
                          <a:latin typeface="Nunito"/>
                          <a:ea typeface="Nunito"/>
                          <a:cs typeface="Nunito"/>
                          <a:sym typeface="Nunito"/>
                        </a:rPr>
                        <a:t>Definition: </a:t>
                      </a:r>
                      <a:r>
                        <a:rPr lang="en" sz="800">
                          <a:solidFill>
                            <a:schemeClr val="dk1"/>
                          </a:solidFill>
                          <a:latin typeface="Nunito"/>
                          <a:ea typeface="Nunito"/>
                          <a:cs typeface="Nunito"/>
                          <a:sym typeface="Nunito"/>
                        </a:rPr>
                        <a:t>Herniation of a loop of intestine through a non- obliterated processus vaginalis .</a:t>
                      </a:r>
                      <a:endParaRPr sz="800">
                        <a:solidFill>
                          <a:schemeClr val="dk1"/>
                        </a:solidFill>
                        <a:latin typeface="Nunito"/>
                        <a:ea typeface="Nunito"/>
                        <a:cs typeface="Nunito"/>
                        <a:sym typeface="Nunito"/>
                      </a:endParaRPr>
                    </a:p>
                    <a:p>
                      <a:pPr indent="-57150" lvl="0" marL="114300" rtl="0" algn="l">
                        <a:spcBef>
                          <a:spcPts val="0"/>
                        </a:spcBef>
                        <a:spcAft>
                          <a:spcPts val="0"/>
                        </a:spcAft>
                        <a:buClr>
                          <a:schemeClr val="dk1"/>
                        </a:buClr>
                        <a:buSzPts val="800"/>
                        <a:buFont typeface="Arial"/>
                        <a:buNone/>
                      </a:pPr>
                      <a:r>
                        <a:t/>
                      </a:r>
                      <a:endParaRPr sz="300">
                        <a:solidFill>
                          <a:schemeClr val="dk1"/>
                        </a:solidFill>
                        <a:latin typeface="Nunito"/>
                        <a:ea typeface="Nunito"/>
                        <a:cs typeface="Nunito"/>
                        <a:sym typeface="Nunito"/>
                      </a:endParaRPr>
                    </a:p>
                    <a:p>
                      <a:pPr indent="-107950" lvl="0" marL="114300" rtl="0" algn="l">
                        <a:spcBef>
                          <a:spcPts val="0"/>
                        </a:spcBef>
                        <a:spcAft>
                          <a:spcPts val="0"/>
                        </a:spcAft>
                        <a:buClr>
                          <a:schemeClr val="dk1"/>
                        </a:buClr>
                        <a:buSzPts val="800"/>
                        <a:buFont typeface="Nunito"/>
                        <a:buChar char="-"/>
                      </a:pPr>
                      <a:r>
                        <a:rPr b="1" lang="en" sz="800">
                          <a:solidFill>
                            <a:schemeClr val="dk1"/>
                          </a:solidFill>
                          <a:latin typeface="Nunito"/>
                          <a:ea typeface="Nunito"/>
                          <a:cs typeface="Nunito"/>
                          <a:sym typeface="Nunito"/>
                        </a:rPr>
                        <a:t>Types:</a:t>
                      </a:r>
                      <a:r>
                        <a:rPr lang="en" sz="800">
                          <a:solidFill>
                            <a:schemeClr val="dk1"/>
                          </a:solidFill>
                          <a:latin typeface="Nunito"/>
                          <a:ea typeface="Nunito"/>
                          <a:cs typeface="Nunito"/>
                          <a:sym typeface="Nunito"/>
                        </a:rPr>
                        <a:t>   A: incomplete       B: complete (in scrotum)</a:t>
                      </a:r>
                      <a:endParaRPr sz="800">
                        <a:solidFill>
                          <a:schemeClr val="dk1"/>
                        </a:solidFill>
                        <a:latin typeface="Nunito"/>
                        <a:ea typeface="Nunito"/>
                        <a:cs typeface="Nunito"/>
                        <a:sym typeface="Nunito"/>
                      </a:endParaRPr>
                    </a:p>
                    <a:p>
                      <a:pPr indent="-57150" lvl="0" marL="114300" rtl="0" algn="l">
                        <a:spcBef>
                          <a:spcPts val="0"/>
                        </a:spcBef>
                        <a:spcAft>
                          <a:spcPts val="0"/>
                        </a:spcAft>
                        <a:buClr>
                          <a:schemeClr val="dk1"/>
                        </a:buClr>
                        <a:buSzPts val="800"/>
                        <a:buFont typeface="Arial"/>
                        <a:buNone/>
                      </a:pPr>
                      <a:r>
                        <a:t/>
                      </a:r>
                      <a:endParaRPr sz="300">
                        <a:solidFill>
                          <a:schemeClr val="dk1"/>
                        </a:solidFill>
                        <a:latin typeface="Nunito"/>
                        <a:ea typeface="Nunito"/>
                        <a:cs typeface="Nunito"/>
                        <a:sym typeface="Nunito"/>
                      </a:endParaRPr>
                    </a:p>
                    <a:p>
                      <a:pPr indent="-107950" lvl="0" marL="114300" rtl="0" algn="l">
                        <a:spcBef>
                          <a:spcPts val="0"/>
                        </a:spcBef>
                        <a:spcAft>
                          <a:spcPts val="0"/>
                        </a:spcAft>
                        <a:buClr>
                          <a:schemeClr val="dk1"/>
                        </a:buClr>
                        <a:buSzPts val="800"/>
                        <a:buFont typeface="Nunito"/>
                        <a:buChar char="-"/>
                      </a:pPr>
                      <a:r>
                        <a:rPr b="1" lang="en" sz="800">
                          <a:solidFill>
                            <a:schemeClr val="dk1"/>
                          </a:solidFill>
                          <a:latin typeface="Nunito"/>
                          <a:ea typeface="Nunito"/>
                          <a:cs typeface="Nunito"/>
                          <a:sym typeface="Nunito"/>
                        </a:rPr>
                        <a:t>Cause:</a:t>
                      </a:r>
                      <a:r>
                        <a:rPr lang="en" sz="800">
                          <a:solidFill>
                            <a:schemeClr val="dk1"/>
                          </a:solidFill>
                          <a:latin typeface="Nunito"/>
                          <a:ea typeface="Nunito"/>
                          <a:cs typeface="Nunito"/>
                          <a:sym typeface="Nunito"/>
                        </a:rPr>
                        <a:t> The processus vaginalis does not obliterate &amp; remains in open communication with the peritoneal cavity</a:t>
                      </a:r>
                      <a:endParaRPr sz="800">
                        <a:latin typeface="Nunito"/>
                        <a:ea typeface="Nunito"/>
                        <a:cs typeface="Nunito"/>
                        <a:sym typeface="Nunito"/>
                      </a:endParaRPr>
                    </a:p>
                  </a:txBody>
                  <a:tcPr marT="67925" marB="67925" marR="64250" marL="64250" anchor="ctr"/>
                </a:tc>
                <a:tc>
                  <a:txBody>
                    <a:bodyPr/>
                    <a:lstStyle/>
                    <a:p>
                      <a:pPr indent="0" lvl="0" marL="0" rtl="0" algn="l">
                        <a:spcBef>
                          <a:spcPts val="0"/>
                        </a:spcBef>
                        <a:spcAft>
                          <a:spcPts val="0"/>
                        </a:spcAft>
                        <a:buNone/>
                      </a:pPr>
                      <a:r>
                        <a:t/>
                      </a:r>
                      <a:endParaRPr b="1" sz="1000">
                        <a:solidFill>
                          <a:schemeClr val="dk1"/>
                        </a:solidFill>
                        <a:latin typeface="Nunito"/>
                        <a:ea typeface="Nunito"/>
                        <a:cs typeface="Nunito"/>
                        <a:sym typeface="Nunito"/>
                      </a:endParaRPr>
                    </a:p>
                  </a:txBody>
                  <a:tcPr marT="67925" marB="67925" marR="64250" marL="64250"/>
                </a:tc>
              </a:tr>
              <a:tr h="514925">
                <a:tc>
                  <a:txBody>
                    <a:bodyPr/>
                    <a:lstStyle/>
                    <a:p>
                      <a:pPr indent="0" lvl="0" marL="0" rtl="0" algn="ctr">
                        <a:spcBef>
                          <a:spcPts val="0"/>
                        </a:spcBef>
                        <a:spcAft>
                          <a:spcPts val="0"/>
                        </a:spcAft>
                        <a:buNone/>
                      </a:pPr>
                      <a:r>
                        <a:rPr b="1" lang="en" sz="1000">
                          <a:solidFill>
                            <a:srgbClr val="CC0000"/>
                          </a:solidFill>
                          <a:latin typeface="Nunito"/>
                          <a:ea typeface="Nunito"/>
                          <a:cs typeface="Nunito"/>
                          <a:sym typeface="Nunito"/>
                        </a:rPr>
                        <a:t>Hydrocele of testis</a:t>
                      </a:r>
                      <a:endParaRPr b="1" sz="1000">
                        <a:solidFill>
                          <a:srgbClr val="FF0000"/>
                        </a:solidFill>
                        <a:latin typeface="Nunito"/>
                        <a:ea typeface="Nunito"/>
                        <a:cs typeface="Nunito"/>
                        <a:sym typeface="Nunito"/>
                      </a:endParaRPr>
                    </a:p>
                  </a:txBody>
                  <a:tcPr marT="67925" marB="67925" marR="64250" marL="64250" anchor="ctr">
                    <a:solidFill>
                      <a:srgbClr val="F3F3F3"/>
                    </a:solidFill>
                  </a:tcPr>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Nunito"/>
                          <a:ea typeface="Nunito"/>
                          <a:cs typeface="Nunito"/>
                          <a:sym typeface="Nunito"/>
                        </a:rPr>
                        <a:t>Accumulation of fluid in tunica vaginalis (in scrotum </a:t>
                      </a:r>
                      <a:r>
                        <a:rPr lang="en" sz="800">
                          <a:solidFill>
                            <a:srgbClr val="BF9000"/>
                          </a:solidFill>
                          <a:latin typeface="Nunito"/>
                          <a:ea typeface="Nunito"/>
                          <a:cs typeface="Nunito"/>
                          <a:sym typeface="Nunito"/>
                        </a:rPr>
                        <a:t>surrounding the testis</a:t>
                      </a:r>
                      <a:r>
                        <a:rPr lang="en" sz="800">
                          <a:solidFill>
                            <a:schemeClr val="dk1"/>
                          </a:solidFill>
                          <a:latin typeface="Nunito"/>
                          <a:ea typeface="Nunito"/>
                          <a:cs typeface="Nunito"/>
                          <a:sym typeface="Nunito"/>
                        </a:rPr>
                        <a:t>) due to non-obliteration of the </a:t>
                      </a:r>
                      <a:r>
                        <a:rPr b="1" lang="en" sz="800">
                          <a:solidFill>
                            <a:schemeClr val="dk1"/>
                          </a:solidFill>
                          <a:latin typeface="Nunito"/>
                          <a:ea typeface="Nunito"/>
                          <a:cs typeface="Nunito"/>
                          <a:sym typeface="Nunito"/>
                        </a:rPr>
                        <a:t>whole</a:t>
                      </a:r>
                      <a:r>
                        <a:rPr lang="en" sz="800">
                          <a:solidFill>
                            <a:schemeClr val="dk1"/>
                          </a:solidFill>
                          <a:latin typeface="Nunito"/>
                          <a:ea typeface="Nunito"/>
                          <a:cs typeface="Nunito"/>
                          <a:sym typeface="Nunito"/>
                        </a:rPr>
                        <a:t> stalk of Processus vaginalis</a:t>
                      </a:r>
                      <a:endParaRPr sz="900">
                        <a:latin typeface="Nunito"/>
                        <a:ea typeface="Nunito"/>
                        <a:cs typeface="Nunito"/>
                        <a:sym typeface="Nunito"/>
                      </a:endParaRPr>
                    </a:p>
                  </a:txBody>
                  <a:tcPr marT="67925" marB="67925" marR="64250" marL="64250" anchor="ctr"/>
                </a:tc>
                <a:tc>
                  <a:txBody>
                    <a:bodyPr/>
                    <a:lstStyle/>
                    <a:p>
                      <a:pPr indent="0" lvl="0" marL="0" rtl="0" algn="l">
                        <a:spcBef>
                          <a:spcPts val="0"/>
                        </a:spcBef>
                        <a:spcAft>
                          <a:spcPts val="0"/>
                        </a:spcAft>
                        <a:buNone/>
                      </a:pPr>
                      <a:r>
                        <a:t/>
                      </a:r>
                      <a:endParaRPr sz="1000">
                        <a:solidFill>
                          <a:schemeClr val="dk1"/>
                        </a:solidFill>
                        <a:latin typeface="Nunito"/>
                        <a:ea typeface="Nunito"/>
                        <a:cs typeface="Nunito"/>
                        <a:sym typeface="Nunito"/>
                      </a:endParaRPr>
                    </a:p>
                  </a:txBody>
                  <a:tcPr marT="67925" marB="67925" marR="64250" marL="64250"/>
                </a:tc>
              </a:tr>
            </a:tbl>
          </a:graphicData>
        </a:graphic>
      </p:graphicFrame>
      <p:pic>
        <p:nvPicPr>
          <p:cNvPr id="271" name="Google Shape;271;p44"/>
          <p:cNvPicPr preferRelativeResize="0"/>
          <p:nvPr/>
        </p:nvPicPr>
        <p:blipFill rotWithShape="1">
          <a:blip r:embed="rId3">
            <a:alphaModFix/>
          </a:blip>
          <a:srcRect b="32178" l="37646" r="32974" t="43808"/>
          <a:stretch/>
        </p:blipFill>
        <p:spPr>
          <a:xfrm>
            <a:off x="6760294" y="8964749"/>
            <a:ext cx="578279" cy="374971"/>
          </a:xfrm>
          <a:prstGeom prst="rect">
            <a:avLst/>
          </a:prstGeom>
          <a:noFill/>
          <a:ln>
            <a:noFill/>
          </a:ln>
        </p:spPr>
      </p:pic>
      <p:pic>
        <p:nvPicPr>
          <p:cNvPr id="272" name="Google Shape;272;p44"/>
          <p:cNvPicPr preferRelativeResize="0"/>
          <p:nvPr/>
        </p:nvPicPr>
        <p:blipFill rotWithShape="1">
          <a:blip r:embed="rId3">
            <a:alphaModFix/>
          </a:blip>
          <a:srcRect b="33147" l="68656" r="11081" t="43809"/>
          <a:stretch/>
        </p:blipFill>
        <p:spPr>
          <a:xfrm>
            <a:off x="6781778" y="10262376"/>
            <a:ext cx="578279" cy="370526"/>
          </a:xfrm>
          <a:prstGeom prst="rect">
            <a:avLst/>
          </a:prstGeom>
          <a:noFill/>
          <a:ln>
            <a:noFill/>
          </a:ln>
        </p:spPr>
      </p:pic>
      <p:pic>
        <p:nvPicPr>
          <p:cNvPr id="273" name="Google Shape;273;p44"/>
          <p:cNvPicPr preferRelativeResize="0"/>
          <p:nvPr/>
        </p:nvPicPr>
        <p:blipFill rotWithShape="1">
          <a:blip r:embed="rId3">
            <a:alphaModFix/>
          </a:blip>
          <a:srcRect b="61102" l="34337" r="11080" t="11654"/>
          <a:stretch/>
        </p:blipFill>
        <p:spPr>
          <a:xfrm>
            <a:off x="6531865" y="9642982"/>
            <a:ext cx="1035123" cy="370526"/>
          </a:xfrm>
          <a:prstGeom prst="rect">
            <a:avLst/>
          </a:prstGeom>
          <a:noFill/>
          <a:ln>
            <a:noFill/>
          </a:ln>
        </p:spPr>
      </p:pic>
      <p:graphicFrame>
        <p:nvGraphicFramePr>
          <p:cNvPr id="274" name="Google Shape;274;p44"/>
          <p:cNvGraphicFramePr/>
          <p:nvPr/>
        </p:nvGraphicFramePr>
        <p:xfrm>
          <a:off x="-25" y="0"/>
          <a:ext cx="3000000" cy="3000000"/>
        </p:xfrm>
        <a:graphic>
          <a:graphicData uri="http://schemas.openxmlformats.org/drawingml/2006/table">
            <a:tbl>
              <a:tblPr>
                <a:noFill/>
                <a:tableStyleId>{76447A91-6DB8-4E1A-95C5-20A2C349909A}</a:tableStyleId>
              </a:tblPr>
              <a:tblGrid>
                <a:gridCol w="1160950"/>
                <a:gridCol w="642825"/>
                <a:gridCol w="2173775"/>
                <a:gridCol w="3612000"/>
              </a:tblGrid>
              <a:tr h="373075">
                <a:tc gridSpan="4">
                  <a:txBody>
                    <a:bodyPr/>
                    <a:lstStyle/>
                    <a:p>
                      <a:pPr indent="0" lvl="0" marL="0" rtl="0" algn="ctr">
                        <a:spcBef>
                          <a:spcPts val="0"/>
                        </a:spcBef>
                        <a:spcAft>
                          <a:spcPts val="0"/>
                        </a:spcAft>
                        <a:buNone/>
                      </a:pPr>
                      <a:r>
                        <a:rPr b="1" lang="en">
                          <a:solidFill>
                            <a:srgbClr val="FFFFFF"/>
                          </a:solidFill>
                          <a:latin typeface="Nunito"/>
                          <a:ea typeface="Nunito"/>
                          <a:cs typeface="Nunito"/>
                          <a:sym typeface="Nunito"/>
                        </a:rPr>
                        <a:t>Development of internal genitalia </a:t>
                      </a:r>
                      <a:endParaRPr b="1">
                        <a:solidFill>
                          <a:srgbClr val="FFFFFF"/>
                        </a:solidFill>
                        <a:latin typeface="Nunito"/>
                        <a:ea typeface="Nunito"/>
                        <a:cs typeface="Nunito"/>
                        <a:sym typeface="Nunito"/>
                      </a:endParaRPr>
                    </a:p>
                  </a:txBody>
                  <a:tcPr marT="67925" marB="67925" marR="64250" marL="64250" anchor="ctr">
                    <a:solidFill>
                      <a:srgbClr val="E4B4B4"/>
                    </a:solidFill>
                  </a:tcPr>
                </a:tc>
                <a:tc hMerge="1"/>
                <a:tc hMerge="1"/>
                <a:tc hMerge="1"/>
              </a:tr>
              <a:tr h="373075">
                <a:tc gridSpan="4">
                  <a:txBody>
                    <a:bodyPr/>
                    <a:lstStyle/>
                    <a:p>
                      <a:pPr indent="-146050" lvl="0" marL="400050" marR="209550" rtl="0" algn="ctr">
                        <a:spcBef>
                          <a:spcPts val="0"/>
                        </a:spcBef>
                        <a:spcAft>
                          <a:spcPts val="0"/>
                        </a:spcAft>
                        <a:buClr>
                          <a:srgbClr val="DAA5A5"/>
                        </a:buClr>
                        <a:buSzPts val="1400"/>
                        <a:buFont typeface="Nunito"/>
                        <a:buAutoNum type="arabicParenR"/>
                      </a:pPr>
                      <a:r>
                        <a:rPr b="1" lang="en">
                          <a:solidFill>
                            <a:srgbClr val="DAA5A5"/>
                          </a:solidFill>
                          <a:latin typeface="Nunito"/>
                          <a:ea typeface="Nunito"/>
                          <a:cs typeface="Nunito"/>
                          <a:sym typeface="Nunito"/>
                        </a:rPr>
                        <a:t>Ducts </a:t>
                      </a:r>
                      <a:endParaRPr b="1">
                        <a:solidFill>
                          <a:srgbClr val="DAA5A5"/>
                        </a:solidFill>
                        <a:latin typeface="Nunito"/>
                        <a:ea typeface="Nunito"/>
                        <a:cs typeface="Nunito"/>
                        <a:sym typeface="Nunito"/>
                      </a:endParaRPr>
                    </a:p>
                  </a:txBody>
                  <a:tcPr marT="67925" marB="67925" marR="64250" marL="64250" anchor="ctr">
                    <a:solidFill>
                      <a:srgbClr val="F7E0E0"/>
                    </a:solidFill>
                  </a:tcPr>
                </a:tc>
                <a:tc hMerge="1"/>
                <a:tc hMerge="1"/>
                <a:tc hMerge="1"/>
              </a:tr>
              <a:tr h="373075">
                <a:tc>
                  <a:txBody>
                    <a:bodyPr/>
                    <a:lstStyle/>
                    <a:p>
                      <a:pPr indent="0" lvl="0" marL="0" marR="209550" rtl="0" algn="l">
                        <a:spcBef>
                          <a:spcPts val="0"/>
                        </a:spcBef>
                        <a:spcAft>
                          <a:spcPts val="0"/>
                        </a:spcAft>
                        <a:buNone/>
                      </a:pPr>
                      <a:r>
                        <a:rPr b="1" lang="en">
                          <a:solidFill>
                            <a:srgbClr val="DAA5A5"/>
                          </a:solidFill>
                          <a:latin typeface="Nunito"/>
                          <a:ea typeface="Nunito"/>
                          <a:cs typeface="Nunito"/>
                          <a:sym typeface="Nunito"/>
                        </a:rPr>
                        <a:t>        </a:t>
                      </a:r>
                      <a:r>
                        <a:rPr b="1" lang="en" sz="1000">
                          <a:solidFill>
                            <a:srgbClr val="DAA5A5"/>
                          </a:solidFill>
                          <a:latin typeface="Nunito"/>
                          <a:ea typeface="Nunito"/>
                          <a:cs typeface="Nunito"/>
                          <a:sym typeface="Nunito"/>
                        </a:rPr>
                        <a:t>Cell</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gridSpan="2">
                  <a:txBody>
                    <a:bodyPr/>
                    <a:lstStyle/>
                    <a:p>
                      <a:pPr indent="0" lvl="0" marL="0" rtl="0" algn="ctr">
                        <a:spcBef>
                          <a:spcPts val="0"/>
                        </a:spcBef>
                        <a:spcAft>
                          <a:spcPts val="0"/>
                        </a:spcAft>
                        <a:buNone/>
                      </a:pPr>
                      <a:r>
                        <a:rPr b="1" lang="en" sz="1000">
                          <a:solidFill>
                            <a:srgbClr val="595959"/>
                          </a:solidFill>
                          <a:latin typeface="Nunito"/>
                          <a:ea typeface="Nunito"/>
                          <a:cs typeface="Nunito"/>
                          <a:sym typeface="Nunito"/>
                        </a:rPr>
                        <a:t>Leydig cells</a:t>
                      </a:r>
                      <a:endParaRPr b="1" sz="1000">
                        <a:solidFill>
                          <a:srgbClr val="595959"/>
                        </a:solidFill>
                        <a:latin typeface="Nunito"/>
                        <a:ea typeface="Nunito"/>
                        <a:cs typeface="Nunito"/>
                        <a:sym typeface="Nunito"/>
                      </a:endParaRPr>
                    </a:p>
                  </a:txBody>
                  <a:tcPr marT="67925" marB="67925" marR="64250" marL="64250" anchor="ctr">
                    <a:solidFill>
                      <a:srgbClr val="EFEFEF"/>
                    </a:solidFill>
                  </a:tcPr>
                </a:tc>
                <a:tc hMerge="1"/>
                <a:tc>
                  <a:txBody>
                    <a:bodyPr/>
                    <a:lstStyle/>
                    <a:p>
                      <a:pPr indent="0" lvl="0" marL="0" rtl="0" algn="ctr">
                        <a:spcBef>
                          <a:spcPts val="0"/>
                        </a:spcBef>
                        <a:spcAft>
                          <a:spcPts val="0"/>
                        </a:spcAft>
                        <a:buNone/>
                      </a:pPr>
                      <a:r>
                        <a:rPr b="1" lang="en" sz="1000">
                          <a:solidFill>
                            <a:srgbClr val="595959"/>
                          </a:solidFill>
                          <a:latin typeface="Nunito"/>
                          <a:ea typeface="Nunito"/>
                          <a:cs typeface="Nunito"/>
                          <a:sym typeface="Nunito"/>
                        </a:rPr>
                        <a:t>Sertoli Cells</a:t>
                      </a:r>
                      <a:endParaRPr b="1" sz="1000">
                        <a:solidFill>
                          <a:srgbClr val="595959"/>
                        </a:solidFill>
                        <a:latin typeface="Nunito"/>
                        <a:ea typeface="Nunito"/>
                        <a:cs typeface="Nunito"/>
                        <a:sym typeface="Nunito"/>
                      </a:endParaRPr>
                    </a:p>
                  </a:txBody>
                  <a:tcPr marT="67925" marB="67925" marR="64250" marL="64250" anchor="ctr">
                    <a:solidFill>
                      <a:srgbClr val="EFEFEF"/>
                    </a:solidFill>
                  </a:tcPr>
                </a:tc>
              </a:tr>
              <a:tr h="414225">
                <a:tc>
                  <a:txBody>
                    <a:bodyPr/>
                    <a:lstStyle/>
                    <a:p>
                      <a:pPr indent="0" lvl="0" marL="171450" marR="209550" rtl="0" algn="l">
                        <a:spcBef>
                          <a:spcPts val="0"/>
                        </a:spcBef>
                        <a:spcAft>
                          <a:spcPts val="0"/>
                        </a:spcAft>
                        <a:buNone/>
                      </a:pPr>
                      <a:r>
                        <a:rPr b="1" lang="en" sz="1000">
                          <a:solidFill>
                            <a:srgbClr val="434343"/>
                          </a:solidFill>
                          <a:latin typeface="Nunito"/>
                          <a:ea typeface="Nunito"/>
                          <a:cs typeface="Nunito"/>
                          <a:sym typeface="Nunito"/>
                        </a:rPr>
                        <a:t>   Secretes</a:t>
                      </a:r>
                      <a:endParaRPr b="1" sz="1000">
                        <a:solidFill>
                          <a:srgbClr val="434343"/>
                        </a:solidFill>
                        <a:latin typeface="Nunito"/>
                        <a:ea typeface="Nunito"/>
                        <a:cs typeface="Nunito"/>
                        <a:sym typeface="Nunito"/>
                      </a:endParaRPr>
                    </a:p>
                  </a:txBody>
                  <a:tcPr marT="67925" marB="67925" marR="64250" marL="64250" anchor="ctr">
                    <a:solidFill>
                      <a:srgbClr val="F3F3F3"/>
                    </a:solidFill>
                  </a:tcPr>
                </a:tc>
                <a:tc gridSpan="2">
                  <a:txBody>
                    <a:bodyPr/>
                    <a:lstStyle/>
                    <a:p>
                      <a:pPr indent="0" lvl="0" marL="0" rtl="0" algn="ctr">
                        <a:spcBef>
                          <a:spcPts val="0"/>
                        </a:spcBef>
                        <a:spcAft>
                          <a:spcPts val="0"/>
                        </a:spcAft>
                        <a:buNone/>
                      </a:pPr>
                      <a:r>
                        <a:rPr lang="en" sz="800">
                          <a:latin typeface="Nunito"/>
                          <a:ea typeface="Nunito"/>
                          <a:cs typeface="Nunito"/>
                          <a:sym typeface="Nunito"/>
                        </a:rPr>
                        <a:t>Testosterone ( 8th week )</a:t>
                      </a:r>
                      <a:endParaRPr sz="800">
                        <a:latin typeface="Nunito"/>
                        <a:ea typeface="Nunito"/>
                        <a:cs typeface="Nunito"/>
                        <a:sym typeface="Nunito"/>
                      </a:endParaRPr>
                    </a:p>
                  </a:txBody>
                  <a:tcPr marT="67925" marB="67925" marR="64250" marL="64250" anchor="ctr">
                    <a:solidFill>
                      <a:srgbClr val="FFFFFF"/>
                    </a:solidFill>
                  </a:tcPr>
                </a:tc>
                <a:tc hMerge="1"/>
                <a:tc>
                  <a:txBody>
                    <a:bodyPr/>
                    <a:lstStyle/>
                    <a:p>
                      <a:pPr indent="0" lvl="0" marL="0" rtl="0" algn="ctr">
                        <a:spcBef>
                          <a:spcPts val="0"/>
                        </a:spcBef>
                        <a:spcAft>
                          <a:spcPts val="0"/>
                        </a:spcAft>
                        <a:buNone/>
                      </a:pPr>
                      <a:r>
                        <a:rPr lang="en" sz="800">
                          <a:latin typeface="Nunito"/>
                          <a:ea typeface="Nunito"/>
                          <a:cs typeface="Nunito"/>
                          <a:sym typeface="Nunito"/>
                        </a:rPr>
                        <a:t>Müllerian inhibiting substance ( Anti-Müllerian hormone )</a:t>
                      </a:r>
                      <a:endParaRPr sz="800">
                        <a:latin typeface="Nunito"/>
                        <a:ea typeface="Nunito"/>
                        <a:cs typeface="Nunito"/>
                        <a:sym typeface="Nunito"/>
                      </a:endParaRPr>
                    </a:p>
                    <a:p>
                      <a:pPr indent="0" lvl="0" marL="0" rtl="0" algn="ctr">
                        <a:spcBef>
                          <a:spcPts val="0"/>
                        </a:spcBef>
                        <a:spcAft>
                          <a:spcPts val="0"/>
                        </a:spcAft>
                        <a:buNone/>
                      </a:pPr>
                      <a:r>
                        <a:rPr lang="en" sz="800">
                          <a:latin typeface="Nunito"/>
                          <a:ea typeface="Nunito"/>
                          <a:cs typeface="Nunito"/>
                          <a:sym typeface="Nunito"/>
                        </a:rPr>
                        <a:t>( 7th week )</a:t>
                      </a:r>
                      <a:endParaRPr sz="800">
                        <a:latin typeface="Nunito"/>
                        <a:ea typeface="Nunito"/>
                        <a:cs typeface="Nunito"/>
                        <a:sym typeface="Nunito"/>
                      </a:endParaRPr>
                    </a:p>
                  </a:txBody>
                  <a:tcPr marT="67925" marB="67925" marR="64250" marL="64250" anchor="ctr">
                    <a:solidFill>
                      <a:srgbClr val="FFFFFF"/>
                    </a:solidFill>
                  </a:tcPr>
                </a:tc>
              </a:tr>
              <a:tr h="1000625">
                <a:tc>
                  <a:txBody>
                    <a:bodyPr/>
                    <a:lstStyle/>
                    <a:p>
                      <a:pPr indent="0" lvl="0" marL="114300" marR="209550" rtl="0" algn="l">
                        <a:spcBef>
                          <a:spcPts val="0"/>
                        </a:spcBef>
                        <a:spcAft>
                          <a:spcPts val="0"/>
                        </a:spcAft>
                        <a:buNone/>
                      </a:pPr>
                      <a:r>
                        <a:rPr b="1" lang="en" sz="1000">
                          <a:solidFill>
                            <a:srgbClr val="434343"/>
                          </a:solidFill>
                          <a:latin typeface="Nunito"/>
                          <a:ea typeface="Nunito"/>
                          <a:cs typeface="Nunito"/>
                          <a:sym typeface="Nunito"/>
                        </a:rPr>
                        <a:t>   Functions</a:t>
                      </a:r>
                      <a:r>
                        <a:rPr b="1" lang="en" sz="1300">
                          <a:solidFill>
                            <a:srgbClr val="434343"/>
                          </a:solidFill>
                          <a:latin typeface="Nunito"/>
                          <a:ea typeface="Nunito"/>
                          <a:cs typeface="Nunito"/>
                          <a:sym typeface="Nunito"/>
                        </a:rPr>
                        <a:t> </a:t>
                      </a:r>
                      <a:endParaRPr b="1" sz="1300">
                        <a:solidFill>
                          <a:srgbClr val="434343"/>
                        </a:solidFill>
                        <a:latin typeface="Nunito"/>
                        <a:ea typeface="Nunito"/>
                        <a:cs typeface="Nunito"/>
                        <a:sym typeface="Nunito"/>
                      </a:endParaRPr>
                    </a:p>
                  </a:txBody>
                  <a:tcPr marT="67925" marB="67925" marR="64250" marL="64250" anchor="ctr">
                    <a:solidFill>
                      <a:srgbClr val="F3F3F3"/>
                    </a:solidFill>
                  </a:tcPr>
                </a:tc>
                <a:tc gridSpan="2">
                  <a:txBody>
                    <a:bodyPr/>
                    <a:lstStyle/>
                    <a:p>
                      <a:pPr indent="-146050" lvl="0" marL="228600" rtl="0" algn="l">
                        <a:spcBef>
                          <a:spcPts val="0"/>
                        </a:spcBef>
                        <a:spcAft>
                          <a:spcPts val="0"/>
                        </a:spcAft>
                        <a:buClr>
                          <a:schemeClr val="dk1"/>
                        </a:buClr>
                        <a:buSzPts val="800"/>
                        <a:buFont typeface="Nunito"/>
                        <a:buAutoNum type="arabicPeriod"/>
                      </a:pPr>
                      <a:r>
                        <a:rPr lang="en" sz="800">
                          <a:solidFill>
                            <a:schemeClr val="dk1"/>
                          </a:solidFill>
                          <a:latin typeface="Nunito"/>
                          <a:ea typeface="Nunito"/>
                          <a:cs typeface="Nunito"/>
                          <a:sym typeface="Nunito"/>
                        </a:rPr>
                        <a:t>Masculine differentiation of mesonephric duct : </a:t>
                      </a:r>
                      <a:r>
                        <a:rPr lang="en" sz="800">
                          <a:solidFill>
                            <a:srgbClr val="CC0000"/>
                          </a:solidFill>
                          <a:latin typeface="Nunito"/>
                          <a:ea typeface="Nunito"/>
                          <a:cs typeface="Nunito"/>
                          <a:sym typeface="Nunito"/>
                        </a:rPr>
                        <a:t>epididymis, vas deferens, </a:t>
                      </a:r>
                      <a:r>
                        <a:rPr b="1" lang="en" sz="800">
                          <a:solidFill>
                            <a:srgbClr val="CC0000"/>
                          </a:solidFill>
                          <a:latin typeface="Nunito"/>
                          <a:ea typeface="Nunito"/>
                          <a:cs typeface="Nunito"/>
                          <a:sym typeface="Nunito"/>
                        </a:rPr>
                        <a:t>seminal glands</a:t>
                      </a:r>
                      <a:r>
                        <a:rPr lang="en" sz="800">
                          <a:solidFill>
                            <a:srgbClr val="CC0000"/>
                          </a:solidFill>
                          <a:latin typeface="Nunito"/>
                          <a:ea typeface="Nunito"/>
                          <a:cs typeface="Nunito"/>
                          <a:sym typeface="Nunito"/>
                        </a:rPr>
                        <a:t>, ejaculatory duct.</a:t>
                      </a:r>
                      <a:endParaRPr sz="800">
                        <a:solidFill>
                          <a:srgbClr val="CC0000"/>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300">
                        <a:solidFill>
                          <a:srgbClr val="CC0000"/>
                        </a:solidFill>
                        <a:latin typeface="Nunito"/>
                        <a:ea typeface="Nunito"/>
                        <a:cs typeface="Nunito"/>
                        <a:sym typeface="Nunito"/>
                      </a:endParaRPr>
                    </a:p>
                    <a:p>
                      <a:pPr indent="-146050" lvl="0" marL="228600" rtl="0" algn="l">
                        <a:spcBef>
                          <a:spcPts val="0"/>
                        </a:spcBef>
                        <a:spcAft>
                          <a:spcPts val="0"/>
                        </a:spcAft>
                        <a:buClr>
                          <a:schemeClr val="dk1"/>
                        </a:buClr>
                        <a:buSzPts val="800"/>
                        <a:buFont typeface="Nunito"/>
                        <a:buAutoNum type="arabicPeriod"/>
                      </a:pPr>
                      <a:r>
                        <a:rPr lang="en" sz="800">
                          <a:solidFill>
                            <a:schemeClr val="dk1"/>
                          </a:solidFill>
                          <a:latin typeface="Nunito"/>
                          <a:ea typeface="Nunito"/>
                          <a:cs typeface="Nunito"/>
                          <a:sym typeface="Nunito"/>
                        </a:rPr>
                        <a:t> Masculine differentiation of external genitalia </a:t>
                      </a:r>
                      <a:r>
                        <a:rPr lang="en" sz="800">
                          <a:solidFill>
                            <a:srgbClr val="BF9000"/>
                          </a:solidFill>
                          <a:latin typeface="Nunito"/>
                          <a:ea typeface="Nunito"/>
                          <a:cs typeface="Nunito"/>
                          <a:sym typeface="Nunito"/>
                        </a:rPr>
                        <a:t>(in female the mesonephric duct will turn into ureter only)</a:t>
                      </a:r>
                      <a:endParaRPr sz="800">
                        <a:solidFill>
                          <a:srgbClr val="BF9000"/>
                        </a:solidFill>
                        <a:latin typeface="Nunito"/>
                        <a:ea typeface="Nunito"/>
                        <a:cs typeface="Nunito"/>
                        <a:sym typeface="Nunito"/>
                      </a:endParaRPr>
                    </a:p>
                  </a:txBody>
                  <a:tcPr marT="67925" marB="67925" marR="64250" marL="64250" anchor="ctr">
                    <a:solidFill>
                      <a:srgbClr val="FFFFFF"/>
                    </a:solidFill>
                  </a:tcPr>
                </a:tc>
                <a:tc hMerge="1"/>
                <a:tc>
                  <a:txBody>
                    <a:bodyPr/>
                    <a:lstStyle/>
                    <a:p>
                      <a:pPr indent="0" lvl="0" marL="0" rtl="0" algn="ctr">
                        <a:spcBef>
                          <a:spcPts val="0"/>
                        </a:spcBef>
                        <a:spcAft>
                          <a:spcPts val="0"/>
                        </a:spcAft>
                        <a:buNone/>
                      </a:pPr>
                      <a:r>
                        <a:rPr lang="en" sz="800">
                          <a:solidFill>
                            <a:schemeClr val="dk1"/>
                          </a:solidFill>
                          <a:latin typeface="Nunito"/>
                          <a:ea typeface="Nunito"/>
                          <a:cs typeface="Nunito"/>
                          <a:sym typeface="Nunito"/>
                        </a:rPr>
                        <a:t>Suppression of development of paramesonephric</a:t>
                      </a:r>
                      <a:endParaRPr sz="800">
                        <a:solidFill>
                          <a:schemeClr val="dk1"/>
                        </a:solidFill>
                        <a:latin typeface="Nunito"/>
                        <a:ea typeface="Nunito"/>
                        <a:cs typeface="Nunito"/>
                        <a:sym typeface="Nunito"/>
                      </a:endParaRPr>
                    </a:p>
                    <a:p>
                      <a:pPr indent="0" lvl="0" marL="0" rtl="0" algn="ctr">
                        <a:spcBef>
                          <a:spcPts val="0"/>
                        </a:spcBef>
                        <a:spcAft>
                          <a:spcPts val="0"/>
                        </a:spcAft>
                        <a:buNone/>
                      </a:pPr>
                      <a:r>
                        <a:t/>
                      </a:r>
                      <a:endParaRPr sz="300">
                        <a:solidFill>
                          <a:schemeClr val="dk1"/>
                        </a:solidFill>
                        <a:latin typeface="Nunito"/>
                        <a:ea typeface="Nunito"/>
                        <a:cs typeface="Nunito"/>
                        <a:sym typeface="Nunito"/>
                      </a:endParaRPr>
                    </a:p>
                    <a:p>
                      <a:pPr indent="0" lvl="0" marL="0" rtl="0" algn="ctr">
                        <a:spcBef>
                          <a:spcPts val="0"/>
                        </a:spcBef>
                        <a:spcAft>
                          <a:spcPts val="0"/>
                        </a:spcAft>
                        <a:buNone/>
                      </a:pPr>
                      <a:r>
                        <a:rPr lang="en" sz="800">
                          <a:solidFill>
                            <a:srgbClr val="BF9000"/>
                          </a:solidFill>
                          <a:latin typeface="Nunito"/>
                          <a:ea typeface="Nunito"/>
                          <a:cs typeface="Nunito"/>
                          <a:sym typeface="Nunito"/>
                        </a:rPr>
                        <a:t>Also it gives support </a:t>
                      </a:r>
                      <a:endParaRPr sz="800">
                        <a:solidFill>
                          <a:srgbClr val="BF9000"/>
                        </a:solidFill>
                        <a:latin typeface="Nunito"/>
                        <a:ea typeface="Nunito"/>
                        <a:cs typeface="Nunito"/>
                        <a:sym typeface="Nunito"/>
                      </a:endParaRPr>
                    </a:p>
                    <a:p>
                      <a:pPr indent="0" lvl="0" marL="0" rtl="0" algn="ctr">
                        <a:spcBef>
                          <a:spcPts val="0"/>
                        </a:spcBef>
                        <a:spcAft>
                          <a:spcPts val="0"/>
                        </a:spcAft>
                        <a:buClr>
                          <a:schemeClr val="dk1"/>
                        </a:buClr>
                        <a:buSzPts val="1100"/>
                        <a:buFont typeface="Arial"/>
                        <a:buNone/>
                      </a:pPr>
                      <a:r>
                        <a:rPr lang="en" sz="800">
                          <a:solidFill>
                            <a:srgbClr val="BF9000"/>
                          </a:solidFill>
                          <a:latin typeface="Nunito"/>
                          <a:ea typeface="Nunito"/>
                          <a:cs typeface="Nunito"/>
                          <a:sym typeface="Nunito"/>
                        </a:rPr>
                        <a:t>“Paramesonephric duct is the main duct in female that give rise to their reproductive organs, that’s why it needs to be suppressed</a:t>
                      </a:r>
                      <a:endParaRPr sz="800">
                        <a:solidFill>
                          <a:schemeClr val="dk1"/>
                        </a:solidFill>
                        <a:latin typeface="Nunito"/>
                        <a:ea typeface="Nunito"/>
                        <a:cs typeface="Nunito"/>
                        <a:sym typeface="Nunito"/>
                      </a:endParaRPr>
                    </a:p>
                  </a:txBody>
                  <a:tcPr marT="67925" marB="67925" marR="64250" marL="64250" anchor="ctr">
                    <a:solidFill>
                      <a:srgbClr val="FFFFFF"/>
                    </a:solidFill>
                  </a:tcPr>
                </a:tc>
              </a:tr>
              <a:tr h="373075">
                <a:tc gridSpan="4">
                  <a:txBody>
                    <a:bodyPr/>
                    <a:lstStyle/>
                    <a:p>
                      <a:pPr indent="0" lvl="0" marL="457200" marR="209550" rtl="0" algn="ctr">
                        <a:spcBef>
                          <a:spcPts val="0"/>
                        </a:spcBef>
                        <a:spcAft>
                          <a:spcPts val="0"/>
                        </a:spcAft>
                        <a:buNone/>
                      </a:pPr>
                      <a:r>
                        <a:rPr b="1" lang="en">
                          <a:solidFill>
                            <a:srgbClr val="DAA5A5"/>
                          </a:solidFill>
                          <a:latin typeface="Nunito"/>
                          <a:ea typeface="Nunito"/>
                          <a:cs typeface="Nunito"/>
                          <a:sym typeface="Nunito"/>
                        </a:rPr>
                        <a:t>2) Glands </a:t>
                      </a:r>
                      <a:endParaRPr b="1">
                        <a:solidFill>
                          <a:srgbClr val="DAA5A5"/>
                        </a:solidFill>
                        <a:latin typeface="Nunito"/>
                        <a:ea typeface="Nunito"/>
                        <a:cs typeface="Nunito"/>
                        <a:sym typeface="Nunito"/>
                      </a:endParaRPr>
                    </a:p>
                  </a:txBody>
                  <a:tcPr marT="67925" marB="67925" marR="64250" marL="64250" anchor="ctr">
                    <a:solidFill>
                      <a:srgbClr val="F7E0E0"/>
                    </a:solidFill>
                  </a:tcPr>
                </a:tc>
                <a:tc hMerge="1"/>
                <a:tc hMerge="1"/>
                <a:tc hMerge="1"/>
              </a:tr>
              <a:tr h="475950">
                <a:tc gridSpan="3">
                  <a:txBody>
                    <a:bodyPr/>
                    <a:lstStyle/>
                    <a:p>
                      <a:pPr indent="0" lvl="0" marL="0" marR="209550" rtl="0" algn="ctr">
                        <a:spcBef>
                          <a:spcPts val="0"/>
                        </a:spcBef>
                        <a:spcAft>
                          <a:spcPts val="0"/>
                        </a:spcAft>
                        <a:buNone/>
                      </a:pPr>
                      <a:r>
                        <a:rPr b="1" lang="en" sz="1000">
                          <a:solidFill>
                            <a:srgbClr val="DAA5A5"/>
                          </a:solidFill>
                          <a:latin typeface="Nunito"/>
                          <a:ea typeface="Nunito"/>
                          <a:cs typeface="Nunito"/>
                          <a:sym typeface="Nunito"/>
                        </a:rPr>
                        <a:t>Glands</a:t>
                      </a:r>
                      <a:r>
                        <a:rPr b="1" lang="en">
                          <a:solidFill>
                            <a:srgbClr val="DAA5A5"/>
                          </a:solidFill>
                          <a:latin typeface="Nunito"/>
                          <a:ea typeface="Nunito"/>
                          <a:cs typeface="Nunito"/>
                          <a:sym typeface="Nunito"/>
                        </a:rPr>
                        <a:t> </a:t>
                      </a:r>
                      <a:endParaRPr b="1">
                        <a:solidFill>
                          <a:srgbClr val="DAA5A5"/>
                        </a:solidFill>
                        <a:latin typeface="Nunito"/>
                        <a:ea typeface="Nunito"/>
                        <a:cs typeface="Nunito"/>
                        <a:sym typeface="Nunito"/>
                      </a:endParaRPr>
                    </a:p>
                  </a:txBody>
                  <a:tcPr marT="67925" marB="67925" marR="64250" marL="64250" anchor="ctr">
                    <a:solidFill>
                      <a:srgbClr val="EFEFEF"/>
                    </a:solidFill>
                  </a:tcPr>
                </a:tc>
                <a:tc hMerge="1"/>
                <a:tc hMerge="1"/>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Seminal gland is the only genital gland to develop from mesonephric duct</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r>
              <a:tr h="331775">
                <a:tc gridSpan="3">
                  <a:txBody>
                    <a:bodyPr/>
                    <a:lstStyle/>
                    <a:p>
                      <a:pPr indent="0" lvl="0" marL="0" marR="209550" rtl="0" algn="ctr">
                        <a:spcBef>
                          <a:spcPts val="0"/>
                        </a:spcBef>
                        <a:spcAft>
                          <a:spcPts val="0"/>
                        </a:spcAft>
                        <a:buNone/>
                      </a:pPr>
                      <a:r>
                        <a:rPr b="1" lang="en" sz="800">
                          <a:latin typeface="Nunito"/>
                          <a:ea typeface="Nunito"/>
                          <a:cs typeface="Nunito"/>
                          <a:sym typeface="Nunito"/>
                        </a:rPr>
                        <a:t>Seminal </a:t>
                      </a:r>
                      <a:endParaRPr b="1" sz="800">
                        <a:latin typeface="Nunito"/>
                        <a:ea typeface="Nunito"/>
                        <a:cs typeface="Nunito"/>
                        <a:sym typeface="Nunito"/>
                      </a:endParaRPr>
                    </a:p>
                  </a:txBody>
                  <a:tcPr marT="67925" marB="67925" marR="64250" marL="64250" anchor="ctr"/>
                </a:tc>
                <a:tc hMerge="1"/>
                <a:tc hMerge="1"/>
                <a:tc>
                  <a:txBody>
                    <a:bodyPr/>
                    <a:lstStyle/>
                    <a:p>
                      <a:pPr indent="0" lvl="0" marL="0" rtl="0" algn="ctr">
                        <a:spcBef>
                          <a:spcPts val="0"/>
                        </a:spcBef>
                        <a:spcAft>
                          <a:spcPts val="0"/>
                        </a:spcAft>
                        <a:buNone/>
                      </a:pPr>
                      <a:r>
                        <a:rPr lang="en" sz="800">
                          <a:solidFill>
                            <a:schemeClr val="dk1"/>
                          </a:solidFill>
                          <a:latin typeface="Nunito"/>
                          <a:ea typeface="Nunito"/>
                          <a:cs typeface="Nunito"/>
                          <a:sym typeface="Nunito"/>
                        </a:rPr>
                        <a:t>Mesodermal outgrowth from mesonephric duct</a:t>
                      </a:r>
                      <a:endParaRPr sz="800">
                        <a:latin typeface="Nunito"/>
                        <a:ea typeface="Nunito"/>
                        <a:cs typeface="Nunito"/>
                        <a:sym typeface="Nunito"/>
                      </a:endParaRPr>
                    </a:p>
                  </a:txBody>
                  <a:tcPr marT="67925" marB="67925" marR="64250" marL="64250" anchor="ctr"/>
                </a:tc>
              </a:tr>
              <a:tr h="331775">
                <a:tc gridSpan="3">
                  <a:txBody>
                    <a:bodyPr/>
                    <a:lstStyle/>
                    <a:p>
                      <a:pPr indent="0" lvl="0" marL="0" marR="209550" rtl="0" algn="ctr">
                        <a:spcBef>
                          <a:spcPts val="0"/>
                        </a:spcBef>
                        <a:spcAft>
                          <a:spcPts val="0"/>
                        </a:spcAft>
                        <a:buNone/>
                      </a:pPr>
                      <a:r>
                        <a:rPr b="1" lang="en" sz="800">
                          <a:latin typeface="Nunito"/>
                          <a:ea typeface="Nunito"/>
                          <a:cs typeface="Nunito"/>
                          <a:sym typeface="Nunito"/>
                        </a:rPr>
                        <a:t>Prostate</a:t>
                      </a:r>
                      <a:r>
                        <a:rPr b="1" lang="en" sz="800">
                          <a:solidFill>
                            <a:srgbClr val="DAA5A5"/>
                          </a:solidFill>
                          <a:latin typeface="Nunito"/>
                          <a:ea typeface="Nunito"/>
                          <a:cs typeface="Nunito"/>
                          <a:sym typeface="Nunito"/>
                        </a:rPr>
                        <a:t> </a:t>
                      </a:r>
                      <a:endParaRPr b="1" sz="800">
                        <a:solidFill>
                          <a:srgbClr val="DAA5A5"/>
                        </a:solidFill>
                        <a:latin typeface="Nunito"/>
                        <a:ea typeface="Nunito"/>
                        <a:cs typeface="Nunito"/>
                        <a:sym typeface="Nunito"/>
                      </a:endParaRPr>
                    </a:p>
                  </a:txBody>
                  <a:tcPr marT="67925" marB="67925" marR="64250" marL="64250" anchor="ctr"/>
                </a:tc>
                <a:tc hMerge="1"/>
                <a:tc hMerge="1"/>
                <a:tc>
                  <a:txBody>
                    <a:bodyPr/>
                    <a:lstStyle/>
                    <a:p>
                      <a:pPr indent="0" lvl="0" marL="0" rtl="0" algn="ctr">
                        <a:spcBef>
                          <a:spcPts val="0"/>
                        </a:spcBef>
                        <a:spcAft>
                          <a:spcPts val="0"/>
                        </a:spcAft>
                        <a:buClr>
                          <a:schemeClr val="dk1"/>
                        </a:buClr>
                        <a:buFont typeface="Arial"/>
                        <a:buNone/>
                      </a:pPr>
                      <a:r>
                        <a:rPr lang="en" sz="800">
                          <a:solidFill>
                            <a:schemeClr val="dk1"/>
                          </a:solidFill>
                          <a:latin typeface="Nunito"/>
                          <a:ea typeface="Nunito"/>
                          <a:cs typeface="Nunito"/>
                          <a:sym typeface="Nunito"/>
                        </a:rPr>
                        <a:t>Endodermal outgrowth from prostatic urethra.</a:t>
                      </a:r>
                      <a:endParaRPr sz="800">
                        <a:latin typeface="Nunito"/>
                        <a:ea typeface="Nunito"/>
                        <a:cs typeface="Nunito"/>
                        <a:sym typeface="Nunito"/>
                      </a:endParaRPr>
                    </a:p>
                  </a:txBody>
                  <a:tcPr marT="67925" marB="67925" marR="64250" marL="64250" anchor="ctr"/>
                </a:tc>
              </a:tr>
              <a:tr h="331775">
                <a:tc gridSpan="3">
                  <a:txBody>
                    <a:bodyPr/>
                    <a:lstStyle/>
                    <a:p>
                      <a:pPr indent="0" lvl="0" marL="0" marR="209550" rtl="0" algn="ctr">
                        <a:spcBef>
                          <a:spcPts val="0"/>
                        </a:spcBef>
                        <a:spcAft>
                          <a:spcPts val="0"/>
                        </a:spcAft>
                        <a:buNone/>
                      </a:pPr>
                      <a:r>
                        <a:rPr b="1" lang="en" sz="800">
                          <a:latin typeface="Nunito"/>
                          <a:ea typeface="Nunito"/>
                          <a:cs typeface="Nunito"/>
                          <a:sym typeface="Nunito"/>
                        </a:rPr>
                        <a:t>Bulbourethral</a:t>
                      </a:r>
                      <a:r>
                        <a:rPr b="1" lang="en" sz="800">
                          <a:solidFill>
                            <a:srgbClr val="DAA5A5"/>
                          </a:solidFill>
                          <a:latin typeface="Nunito"/>
                          <a:ea typeface="Nunito"/>
                          <a:cs typeface="Nunito"/>
                          <a:sym typeface="Nunito"/>
                        </a:rPr>
                        <a:t> </a:t>
                      </a:r>
                      <a:endParaRPr b="1" sz="800">
                        <a:solidFill>
                          <a:srgbClr val="DAA5A5"/>
                        </a:solidFill>
                        <a:latin typeface="Nunito"/>
                        <a:ea typeface="Nunito"/>
                        <a:cs typeface="Nunito"/>
                        <a:sym typeface="Nunito"/>
                      </a:endParaRPr>
                    </a:p>
                  </a:txBody>
                  <a:tcPr marT="67925" marB="67925" marR="64250" marL="64250" anchor="ctr"/>
                </a:tc>
                <a:tc hMerge="1"/>
                <a:tc hMerge="1"/>
                <a:tc>
                  <a:txBody>
                    <a:bodyPr/>
                    <a:lstStyle/>
                    <a:p>
                      <a:pPr indent="0" lvl="0" marL="0" rtl="0" algn="ctr">
                        <a:spcBef>
                          <a:spcPts val="0"/>
                        </a:spcBef>
                        <a:spcAft>
                          <a:spcPts val="0"/>
                        </a:spcAft>
                        <a:buNone/>
                      </a:pPr>
                      <a:r>
                        <a:rPr lang="en" sz="800">
                          <a:solidFill>
                            <a:schemeClr val="dk1"/>
                          </a:solidFill>
                          <a:latin typeface="Nunito"/>
                          <a:ea typeface="Nunito"/>
                          <a:cs typeface="Nunito"/>
                          <a:sym typeface="Nunito"/>
                        </a:rPr>
                        <a:t>Endodermal outgrowth from spongy urethra</a:t>
                      </a:r>
                      <a:endParaRPr sz="800">
                        <a:latin typeface="Nunito"/>
                        <a:ea typeface="Nunito"/>
                        <a:cs typeface="Nunito"/>
                        <a:sym typeface="Nunito"/>
                      </a:endParaRPr>
                    </a:p>
                  </a:txBody>
                  <a:tcPr marT="67925" marB="67925" marR="64250" marL="64250" anchor="ctr"/>
                </a:tc>
              </a:tr>
              <a:tr h="373075">
                <a:tc gridSpan="4">
                  <a:txBody>
                    <a:bodyPr/>
                    <a:lstStyle/>
                    <a:p>
                      <a:pPr indent="0" lvl="0" marL="457200" marR="209550" rtl="0" algn="ctr">
                        <a:spcBef>
                          <a:spcPts val="0"/>
                        </a:spcBef>
                        <a:spcAft>
                          <a:spcPts val="0"/>
                        </a:spcAft>
                        <a:buNone/>
                      </a:pPr>
                      <a:r>
                        <a:rPr b="1" lang="en">
                          <a:solidFill>
                            <a:srgbClr val="DAA5A5"/>
                          </a:solidFill>
                          <a:latin typeface="Nunito"/>
                          <a:ea typeface="Nunito"/>
                          <a:cs typeface="Nunito"/>
                          <a:sym typeface="Nunito"/>
                        </a:rPr>
                        <a:t>3) Stroma &amp; smooth muscles in prostate &amp; bulbourethral glands</a:t>
                      </a:r>
                      <a:endParaRPr b="1">
                        <a:solidFill>
                          <a:srgbClr val="DAA5A5"/>
                        </a:solidFill>
                        <a:latin typeface="Nunito"/>
                        <a:ea typeface="Nunito"/>
                        <a:cs typeface="Nunito"/>
                        <a:sym typeface="Nunito"/>
                      </a:endParaRPr>
                    </a:p>
                  </a:txBody>
                  <a:tcPr marT="67925" marB="67925" marR="64250" marL="64250" anchor="ctr">
                    <a:solidFill>
                      <a:srgbClr val="F7E0E0"/>
                    </a:solidFill>
                  </a:tcPr>
                </a:tc>
                <a:tc hMerge="1"/>
                <a:tc hMerge="1"/>
                <a:tc hMerge="1"/>
              </a:tr>
              <a:tr h="331775">
                <a:tc gridSpan="4">
                  <a:txBody>
                    <a:bodyPr/>
                    <a:lstStyle/>
                    <a:p>
                      <a:pPr indent="0" lvl="0" marL="0" rtl="0" algn="ctr">
                        <a:spcBef>
                          <a:spcPts val="0"/>
                        </a:spcBef>
                        <a:spcAft>
                          <a:spcPts val="0"/>
                        </a:spcAft>
                        <a:buClr>
                          <a:schemeClr val="dk1"/>
                        </a:buClr>
                        <a:buSzPts val="1100"/>
                        <a:buFont typeface="Arial"/>
                        <a:buNone/>
                      </a:pPr>
                      <a:r>
                        <a:rPr lang="en" sz="800">
                          <a:solidFill>
                            <a:schemeClr val="dk1"/>
                          </a:solidFill>
                          <a:latin typeface="Nunito"/>
                          <a:ea typeface="Nunito"/>
                          <a:cs typeface="Nunito"/>
                          <a:sym typeface="Nunito"/>
                        </a:rPr>
                        <a:t> Are derived from surrounding </a:t>
                      </a:r>
                      <a:r>
                        <a:rPr b="1" lang="en" sz="800">
                          <a:solidFill>
                            <a:schemeClr val="dk1"/>
                          </a:solidFill>
                          <a:latin typeface="Nunito"/>
                          <a:ea typeface="Nunito"/>
                          <a:cs typeface="Nunito"/>
                          <a:sym typeface="Nunito"/>
                        </a:rPr>
                        <a:t>mesenchyme</a:t>
                      </a:r>
                      <a:r>
                        <a:rPr lang="en" sz="800">
                          <a:solidFill>
                            <a:schemeClr val="dk1"/>
                          </a:solidFill>
                          <a:latin typeface="Nunito"/>
                          <a:ea typeface="Nunito"/>
                          <a:cs typeface="Nunito"/>
                          <a:sym typeface="Nunito"/>
                        </a:rPr>
                        <a:t>. </a:t>
                      </a:r>
                      <a:r>
                        <a:rPr lang="en" sz="800">
                          <a:solidFill>
                            <a:srgbClr val="BF9000"/>
                          </a:solidFill>
                          <a:latin typeface="Nunito"/>
                          <a:ea typeface="Nunito"/>
                          <a:cs typeface="Nunito"/>
                          <a:sym typeface="Nunito"/>
                        </a:rPr>
                        <a:t>(Mesoderm)</a:t>
                      </a:r>
                      <a:endParaRPr b="1" sz="800">
                        <a:solidFill>
                          <a:srgbClr val="DAA5A5"/>
                        </a:solidFill>
                        <a:latin typeface="Nunito"/>
                        <a:ea typeface="Nunito"/>
                        <a:cs typeface="Nunito"/>
                        <a:sym typeface="Nunito"/>
                      </a:endParaRPr>
                    </a:p>
                  </a:txBody>
                  <a:tcPr marT="67925" marB="67925" marR="64250" marL="64250" anchor="ctr"/>
                </a:tc>
                <a:tc hMerge="1"/>
                <a:tc hMerge="1"/>
                <a:tc hMerge="1"/>
              </a:tr>
            </a:tbl>
          </a:graphicData>
        </a:graphic>
      </p:graphicFrame>
      <p:sp>
        <p:nvSpPr>
          <p:cNvPr id="275" name="Google Shape;275;p44"/>
          <p:cNvSpPr txBox="1"/>
          <p:nvPr/>
        </p:nvSpPr>
        <p:spPr>
          <a:xfrm>
            <a:off x="6177519" y="9461325"/>
            <a:ext cx="1786800" cy="26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00">
                <a:solidFill>
                  <a:srgbClr val="BF9000"/>
                </a:solidFill>
                <a:latin typeface="Nunito"/>
                <a:ea typeface="Nunito"/>
                <a:cs typeface="Nunito"/>
                <a:sym typeface="Nunito"/>
              </a:rPr>
              <a:t>Incomplete               Complete</a:t>
            </a:r>
            <a:endParaRPr sz="500">
              <a:solidFill>
                <a:srgbClr val="BF9000"/>
              </a:solidFill>
              <a:latin typeface="Nunito"/>
              <a:ea typeface="Nunito"/>
              <a:cs typeface="Nunito"/>
              <a:sym typeface="Nunito"/>
            </a:endParaRPr>
          </a:p>
        </p:txBody>
      </p:sp>
      <p:pic>
        <p:nvPicPr>
          <p:cNvPr id="276" name="Google Shape;276;p44"/>
          <p:cNvPicPr preferRelativeResize="0"/>
          <p:nvPr/>
        </p:nvPicPr>
        <p:blipFill rotWithShape="1">
          <a:blip r:embed="rId4">
            <a:alphaModFix/>
          </a:blip>
          <a:srcRect b="0" l="0" r="0" t="4861"/>
          <a:stretch/>
        </p:blipFill>
        <p:spPr>
          <a:xfrm>
            <a:off x="6760301" y="8222046"/>
            <a:ext cx="490416" cy="621103"/>
          </a:xfrm>
          <a:prstGeom prst="rect">
            <a:avLst/>
          </a:prstGeom>
          <a:noFill/>
          <a:ln>
            <a:noFill/>
          </a:ln>
        </p:spPr>
      </p:pic>
      <p:sp>
        <p:nvSpPr>
          <p:cNvPr id="277" name="Google Shape;277;p44"/>
          <p:cNvSpPr/>
          <p:nvPr/>
        </p:nvSpPr>
        <p:spPr>
          <a:xfrm>
            <a:off x="6935845" y="8201600"/>
            <a:ext cx="262800" cy="126000"/>
          </a:xfrm>
          <a:prstGeom prst="rect">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44"/>
          <p:cNvSpPr txBox="1"/>
          <p:nvPr/>
        </p:nvSpPr>
        <p:spPr>
          <a:xfrm>
            <a:off x="7142650" y="8143400"/>
            <a:ext cx="578400" cy="26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
                <a:solidFill>
                  <a:srgbClr val="CC0000"/>
                </a:solidFill>
                <a:latin typeface="Nunito"/>
                <a:ea typeface="Nunito"/>
                <a:cs typeface="Nunito"/>
                <a:sym typeface="Nunito"/>
              </a:rPr>
              <a:t>Common site</a:t>
            </a:r>
            <a:endParaRPr sz="400">
              <a:solidFill>
                <a:srgbClr val="CC0000"/>
              </a:solidFill>
              <a:latin typeface="Nunito"/>
              <a:ea typeface="Nunito"/>
              <a:cs typeface="Nunito"/>
              <a:sym typeface="Nuni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graphicFrame>
        <p:nvGraphicFramePr>
          <p:cNvPr id="283" name="Google Shape;283;p45"/>
          <p:cNvGraphicFramePr/>
          <p:nvPr/>
        </p:nvGraphicFramePr>
        <p:xfrm>
          <a:off x="-73" y="7547274"/>
          <a:ext cx="3000000" cy="3000000"/>
        </p:xfrm>
        <a:graphic>
          <a:graphicData uri="http://schemas.openxmlformats.org/drawingml/2006/table">
            <a:tbl>
              <a:tblPr>
                <a:noFill/>
                <a:tableStyleId>{76447A91-6DB8-4E1A-95C5-20A2C349909A}</a:tableStyleId>
              </a:tblPr>
              <a:tblGrid>
                <a:gridCol w="3794775"/>
                <a:gridCol w="3794775"/>
              </a:tblGrid>
              <a:tr h="605250">
                <a:tc gridSpan="2">
                  <a:txBody>
                    <a:bodyPr/>
                    <a:lstStyle/>
                    <a:p>
                      <a:pPr indent="0" lvl="0" marL="0" rtl="0" algn="ctr">
                        <a:spcBef>
                          <a:spcPts val="0"/>
                        </a:spcBef>
                        <a:spcAft>
                          <a:spcPts val="0"/>
                        </a:spcAft>
                        <a:buNone/>
                      </a:pPr>
                      <a:r>
                        <a:rPr b="1" lang="en" sz="900">
                          <a:solidFill>
                            <a:srgbClr val="CC0000"/>
                          </a:solidFill>
                          <a:latin typeface="Nunito"/>
                          <a:ea typeface="Nunito"/>
                          <a:cs typeface="Nunito"/>
                          <a:sym typeface="Nunito"/>
                        </a:rPr>
                        <a:t>Bradykinin</a:t>
                      </a:r>
                      <a:r>
                        <a:rPr b="1" lang="en" sz="900">
                          <a:latin typeface="Nunito"/>
                          <a:ea typeface="Nunito"/>
                          <a:cs typeface="Nunito"/>
                          <a:sym typeface="Nunito"/>
                        </a:rPr>
                        <a:t>:</a:t>
                      </a:r>
                      <a:r>
                        <a:rPr lang="en" sz="900">
                          <a:latin typeface="Nunito"/>
                          <a:ea typeface="Nunito"/>
                          <a:cs typeface="Nunito"/>
                          <a:sym typeface="Nunito"/>
                        </a:rPr>
                        <a:t>  substance depend on highly amount of oxygen and release by fetal which has a contractile effect on smooth muscles of the</a:t>
                      </a:r>
                      <a:endParaRPr sz="900">
                        <a:latin typeface="Nunito"/>
                        <a:ea typeface="Nunito"/>
                        <a:cs typeface="Nunito"/>
                        <a:sym typeface="Nunito"/>
                      </a:endParaRPr>
                    </a:p>
                    <a:p>
                      <a:pPr indent="0" lvl="0" marL="0" rtl="0" algn="ctr">
                        <a:spcBef>
                          <a:spcPts val="0"/>
                        </a:spcBef>
                        <a:spcAft>
                          <a:spcPts val="0"/>
                        </a:spcAft>
                        <a:buNone/>
                      </a:pPr>
                      <a:r>
                        <a:rPr lang="en" sz="900">
                          <a:solidFill>
                            <a:srgbClr val="CC0000"/>
                          </a:solidFill>
                          <a:latin typeface="Nunito"/>
                          <a:ea typeface="Nunito"/>
                          <a:cs typeface="Nunito"/>
                          <a:sym typeface="Nunito"/>
                        </a:rPr>
                        <a:t> </a:t>
                      </a:r>
                      <a:r>
                        <a:rPr b="1" lang="en" sz="900">
                          <a:solidFill>
                            <a:srgbClr val="CC0000"/>
                          </a:solidFill>
                          <a:latin typeface="Nunito"/>
                          <a:ea typeface="Nunito"/>
                          <a:cs typeface="Nunito"/>
                          <a:sym typeface="Nunito"/>
                        </a:rPr>
                        <a:t>ductus arteriosus.</a:t>
                      </a:r>
                      <a:endParaRPr b="1" sz="900">
                        <a:solidFill>
                          <a:srgbClr val="CC0000"/>
                        </a:solidFill>
                        <a:latin typeface="Nunito"/>
                        <a:ea typeface="Nunito"/>
                        <a:cs typeface="Nunito"/>
                        <a:sym typeface="Nunito"/>
                      </a:endParaRPr>
                    </a:p>
                  </a:txBody>
                  <a:tcPr marT="67925" marB="67925" marR="64250" marL="64250" anchor="ctr"/>
                </a:tc>
                <a:tc hMerge="1"/>
              </a:tr>
              <a:tr h="424325">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Before birth</a:t>
                      </a:r>
                      <a:endParaRPr b="1" sz="1000">
                        <a:solidFill>
                          <a:srgbClr val="DAA5A5"/>
                        </a:solidFill>
                        <a:latin typeface="Nunito"/>
                        <a:ea typeface="Nunito"/>
                        <a:cs typeface="Nunito"/>
                        <a:sym typeface="Nunito"/>
                      </a:endParaRPr>
                    </a:p>
                  </a:txBody>
                  <a:tcPr marT="67925" marB="67925" marR="64250" marL="64250" anchor="ctr">
                    <a:solidFill>
                      <a:srgbClr val="F7E0E0"/>
                    </a:solidFill>
                  </a:tcPr>
                </a:tc>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After Birth</a:t>
                      </a:r>
                      <a:endParaRPr b="1" sz="1000">
                        <a:solidFill>
                          <a:srgbClr val="DAA5A5"/>
                        </a:solidFill>
                        <a:latin typeface="Nunito"/>
                        <a:ea typeface="Nunito"/>
                        <a:cs typeface="Nunito"/>
                        <a:sym typeface="Nunito"/>
                      </a:endParaRPr>
                    </a:p>
                  </a:txBody>
                  <a:tcPr marT="67925" marB="67925" marR="64250" marL="64250" anchor="ctr">
                    <a:solidFill>
                      <a:srgbClr val="F7E0E0"/>
                    </a:solidFill>
                  </a:tcPr>
                </a:tc>
              </a:tr>
              <a:tr h="424325">
                <a:tc>
                  <a:txBody>
                    <a:bodyPr/>
                    <a:lstStyle/>
                    <a:p>
                      <a:pPr indent="0" lvl="0" marL="0" rtl="0" algn="ctr">
                        <a:spcBef>
                          <a:spcPts val="0"/>
                        </a:spcBef>
                        <a:spcAft>
                          <a:spcPts val="0"/>
                        </a:spcAft>
                        <a:buNone/>
                      </a:pPr>
                      <a:r>
                        <a:rPr b="1" lang="en" sz="800">
                          <a:latin typeface="Nunito"/>
                          <a:ea typeface="Nunito"/>
                          <a:cs typeface="Nunito"/>
                          <a:sym typeface="Nunito"/>
                        </a:rPr>
                        <a:t>1- Umbilical vein</a:t>
                      </a:r>
                      <a:endParaRPr b="1" sz="800">
                        <a:latin typeface="Nunito"/>
                        <a:ea typeface="Nunito"/>
                        <a:cs typeface="Nunito"/>
                        <a:sym typeface="Nunito"/>
                      </a:endParaRPr>
                    </a:p>
                  </a:txBody>
                  <a:tcPr marT="67925" marB="67925" marR="64250" marL="64250" anchor="ctr">
                    <a:solidFill>
                      <a:srgbClr val="FFFFFF"/>
                    </a:solidFill>
                  </a:tcPr>
                </a:tc>
                <a:tc>
                  <a:txBody>
                    <a:bodyPr/>
                    <a:lstStyle/>
                    <a:p>
                      <a:pPr indent="0" lvl="0" marL="0" rtl="0" algn="ctr">
                        <a:spcBef>
                          <a:spcPts val="0"/>
                        </a:spcBef>
                        <a:spcAft>
                          <a:spcPts val="0"/>
                        </a:spcAft>
                        <a:buNone/>
                      </a:pPr>
                      <a:r>
                        <a:rPr b="1" lang="en" sz="800">
                          <a:latin typeface="Nunito"/>
                          <a:ea typeface="Nunito"/>
                          <a:cs typeface="Nunito"/>
                          <a:sym typeface="Nunito"/>
                        </a:rPr>
                        <a:t>Ligamentum teres</a:t>
                      </a:r>
                      <a:endParaRPr b="1" sz="800">
                        <a:latin typeface="Nunito"/>
                        <a:ea typeface="Nunito"/>
                        <a:cs typeface="Nunito"/>
                        <a:sym typeface="Nunito"/>
                      </a:endParaRPr>
                    </a:p>
                  </a:txBody>
                  <a:tcPr marT="67925" marB="67925" marR="64250" marL="64250" anchor="ctr">
                    <a:solidFill>
                      <a:srgbClr val="FFFFFF"/>
                    </a:solidFill>
                  </a:tcPr>
                </a:tc>
              </a:tr>
              <a:tr h="424325">
                <a:tc>
                  <a:txBody>
                    <a:bodyPr/>
                    <a:lstStyle/>
                    <a:p>
                      <a:pPr indent="0" lvl="0" marL="0" rtl="0" algn="ctr">
                        <a:spcBef>
                          <a:spcPts val="0"/>
                        </a:spcBef>
                        <a:spcAft>
                          <a:spcPts val="0"/>
                        </a:spcAft>
                        <a:buNone/>
                      </a:pPr>
                      <a:r>
                        <a:rPr b="1" lang="en" sz="800">
                          <a:latin typeface="Nunito"/>
                          <a:ea typeface="Nunito"/>
                          <a:cs typeface="Nunito"/>
                          <a:sym typeface="Nunito"/>
                        </a:rPr>
                        <a:t>2- Umbilical arteries</a:t>
                      </a:r>
                      <a:endParaRPr b="1" sz="800">
                        <a:latin typeface="Nunito"/>
                        <a:ea typeface="Nunito"/>
                        <a:cs typeface="Nunito"/>
                        <a:sym typeface="Nunito"/>
                      </a:endParaRPr>
                    </a:p>
                  </a:txBody>
                  <a:tcPr marT="67925" marB="67925" marR="64250" marL="64250" anchor="ctr">
                    <a:solidFill>
                      <a:srgbClr val="FFFFFF"/>
                    </a:solidFill>
                  </a:tcPr>
                </a:tc>
                <a:tc>
                  <a:txBody>
                    <a:bodyPr/>
                    <a:lstStyle/>
                    <a:p>
                      <a:pPr indent="0" lvl="0" marL="0" rtl="0" algn="ctr">
                        <a:spcBef>
                          <a:spcPts val="0"/>
                        </a:spcBef>
                        <a:spcAft>
                          <a:spcPts val="0"/>
                        </a:spcAft>
                        <a:buNone/>
                      </a:pPr>
                      <a:r>
                        <a:rPr b="1" lang="en" sz="800">
                          <a:solidFill>
                            <a:srgbClr val="CC0000"/>
                          </a:solidFill>
                          <a:latin typeface="Nunito"/>
                          <a:ea typeface="Nunito"/>
                          <a:cs typeface="Nunito"/>
                          <a:sym typeface="Nunito"/>
                        </a:rPr>
                        <a:t>M</a:t>
                      </a:r>
                      <a:r>
                        <a:rPr b="1" lang="en" sz="800">
                          <a:solidFill>
                            <a:srgbClr val="CC0000"/>
                          </a:solidFill>
                          <a:latin typeface="Nunito"/>
                          <a:ea typeface="Nunito"/>
                          <a:cs typeface="Nunito"/>
                          <a:sym typeface="Nunito"/>
                        </a:rPr>
                        <a:t>edi</a:t>
                      </a:r>
                      <a:r>
                        <a:rPr b="1" lang="en" sz="800" u="sng">
                          <a:solidFill>
                            <a:srgbClr val="CC0000"/>
                          </a:solidFill>
                          <a:latin typeface="Nunito"/>
                          <a:ea typeface="Nunito"/>
                          <a:cs typeface="Nunito"/>
                          <a:sym typeface="Nunito"/>
                        </a:rPr>
                        <a:t>al</a:t>
                      </a:r>
                      <a:r>
                        <a:rPr b="1" lang="en" sz="800">
                          <a:solidFill>
                            <a:srgbClr val="CC0000"/>
                          </a:solidFill>
                          <a:latin typeface="Nunito"/>
                          <a:ea typeface="Nunito"/>
                          <a:cs typeface="Nunito"/>
                          <a:sym typeface="Nunito"/>
                        </a:rPr>
                        <a:t> umbilical ligaments.</a:t>
                      </a:r>
                      <a:endParaRPr b="1" sz="800">
                        <a:solidFill>
                          <a:srgbClr val="CC0000"/>
                        </a:solidFill>
                        <a:latin typeface="Nunito"/>
                        <a:ea typeface="Nunito"/>
                        <a:cs typeface="Nunito"/>
                        <a:sym typeface="Nunito"/>
                      </a:endParaRPr>
                    </a:p>
                  </a:txBody>
                  <a:tcPr marT="67925" marB="67925" marR="64250" marL="64250" anchor="ctr">
                    <a:solidFill>
                      <a:srgbClr val="FFFFFF"/>
                    </a:solidFill>
                  </a:tcPr>
                </a:tc>
              </a:tr>
              <a:tr h="424325">
                <a:tc>
                  <a:txBody>
                    <a:bodyPr/>
                    <a:lstStyle/>
                    <a:p>
                      <a:pPr indent="0" lvl="0" marL="0" rtl="0" algn="ctr">
                        <a:spcBef>
                          <a:spcPts val="0"/>
                        </a:spcBef>
                        <a:spcAft>
                          <a:spcPts val="0"/>
                        </a:spcAft>
                        <a:buNone/>
                      </a:pPr>
                      <a:r>
                        <a:rPr b="1" lang="en" sz="800">
                          <a:latin typeface="Nunito"/>
                          <a:ea typeface="Nunito"/>
                          <a:cs typeface="Nunito"/>
                          <a:sym typeface="Nunito"/>
                        </a:rPr>
                        <a:t>3- Ductus venosus</a:t>
                      </a:r>
                      <a:endParaRPr b="1" sz="800">
                        <a:latin typeface="Nunito"/>
                        <a:ea typeface="Nunito"/>
                        <a:cs typeface="Nunito"/>
                        <a:sym typeface="Nunito"/>
                      </a:endParaRPr>
                    </a:p>
                  </a:txBody>
                  <a:tcPr marT="67925" marB="67925" marR="64250" marL="64250" anchor="ctr">
                    <a:solidFill>
                      <a:srgbClr val="FFFFFF"/>
                    </a:solidFill>
                  </a:tcPr>
                </a:tc>
                <a:tc>
                  <a:txBody>
                    <a:bodyPr/>
                    <a:lstStyle/>
                    <a:p>
                      <a:pPr indent="0" lvl="0" marL="0" rtl="0" algn="ctr">
                        <a:spcBef>
                          <a:spcPts val="0"/>
                        </a:spcBef>
                        <a:spcAft>
                          <a:spcPts val="0"/>
                        </a:spcAft>
                        <a:buNone/>
                      </a:pPr>
                      <a:r>
                        <a:rPr b="1" lang="en" sz="800">
                          <a:latin typeface="Nunito"/>
                          <a:ea typeface="Nunito"/>
                          <a:cs typeface="Nunito"/>
                          <a:sym typeface="Nunito"/>
                        </a:rPr>
                        <a:t>Ligamentum venosum</a:t>
                      </a:r>
                      <a:endParaRPr b="1" sz="800">
                        <a:latin typeface="Nunito"/>
                        <a:ea typeface="Nunito"/>
                        <a:cs typeface="Nunito"/>
                        <a:sym typeface="Nunito"/>
                      </a:endParaRPr>
                    </a:p>
                  </a:txBody>
                  <a:tcPr marT="67925" marB="67925" marR="64250" marL="64250" anchor="ctr">
                    <a:solidFill>
                      <a:srgbClr val="FFFFFF"/>
                    </a:solidFill>
                  </a:tcPr>
                </a:tc>
              </a:tr>
              <a:tr h="424325">
                <a:tc>
                  <a:txBody>
                    <a:bodyPr/>
                    <a:lstStyle/>
                    <a:p>
                      <a:pPr indent="0" lvl="0" marL="0" rtl="0" algn="ctr">
                        <a:spcBef>
                          <a:spcPts val="0"/>
                        </a:spcBef>
                        <a:spcAft>
                          <a:spcPts val="0"/>
                        </a:spcAft>
                        <a:buNone/>
                      </a:pPr>
                      <a:r>
                        <a:rPr b="1" lang="en" sz="800">
                          <a:latin typeface="Nunito"/>
                          <a:ea typeface="Nunito"/>
                          <a:cs typeface="Nunito"/>
                          <a:sym typeface="Nunito"/>
                        </a:rPr>
                        <a:t>4- Ductus arteriosus</a:t>
                      </a:r>
                      <a:endParaRPr b="1" sz="800">
                        <a:latin typeface="Nunito"/>
                        <a:ea typeface="Nunito"/>
                        <a:cs typeface="Nunito"/>
                        <a:sym typeface="Nunito"/>
                      </a:endParaRPr>
                    </a:p>
                  </a:txBody>
                  <a:tcPr marT="67925" marB="67925" marR="64250" marL="64250" anchor="ctr">
                    <a:solidFill>
                      <a:srgbClr val="FFFFFF"/>
                    </a:solidFill>
                  </a:tcPr>
                </a:tc>
                <a:tc>
                  <a:txBody>
                    <a:bodyPr/>
                    <a:lstStyle/>
                    <a:p>
                      <a:pPr indent="0" lvl="0" marL="0" rtl="0" algn="ctr">
                        <a:spcBef>
                          <a:spcPts val="0"/>
                        </a:spcBef>
                        <a:spcAft>
                          <a:spcPts val="0"/>
                        </a:spcAft>
                        <a:buNone/>
                      </a:pPr>
                      <a:r>
                        <a:rPr b="1" lang="en" sz="800">
                          <a:latin typeface="Nunito"/>
                          <a:ea typeface="Nunito"/>
                          <a:cs typeface="Nunito"/>
                          <a:sym typeface="Nunito"/>
                        </a:rPr>
                        <a:t>Ligamentum arteriosum</a:t>
                      </a:r>
                      <a:endParaRPr b="1" sz="800">
                        <a:latin typeface="Nunito"/>
                        <a:ea typeface="Nunito"/>
                        <a:cs typeface="Nunito"/>
                        <a:sym typeface="Nunito"/>
                      </a:endParaRPr>
                    </a:p>
                  </a:txBody>
                  <a:tcPr marT="67925" marB="67925" marR="64250" marL="64250" anchor="ctr">
                    <a:solidFill>
                      <a:srgbClr val="FFFFFF"/>
                    </a:solidFill>
                  </a:tcPr>
                </a:tc>
              </a:tr>
              <a:tr h="424325">
                <a:tc>
                  <a:txBody>
                    <a:bodyPr/>
                    <a:lstStyle/>
                    <a:p>
                      <a:pPr indent="0" lvl="0" marL="0" rtl="0" algn="ctr">
                        <a:spcBef>
                          <a:spcPts val="0"/>
                        </a:spcBef>
                        <a:spcAft>
                          <a:spcPts val="0"/>
                        </a:spcAft>
                        <a:buNone/>
                      </a:pPr>
                      <a:r>
                        <a:rPr b="1" lang="en" sz="800">
                          <a:latin typeface="Nunito"/>
                          <a:ea typeface="Nunito"/>
                          <a:cs typeface="Nunito"/>
                          <a:sym typeface="Nunito"/>
                        </a:rPr>
                        <a:t>5- Foramen ovale</a:t>
                      </a:r>
                      <a:endParaRPr b="1" sz="800">
                        <a:latin typeface="Nunito"/>
                        <a:ea typeface="Nunito"/>
                        <a:cs typeface="Nunito"/>
                        <a:sym typeface="Nunito"/>
                      </a:endParaRPr>
                    </a:p>
                  </a:txBody>
                  <a:tcPr marT="67925" marB="67925" marR="64250" marL="64250" anchor="ctr">
                    <a:solidFill>
                      <a:srgbClr val="FFFFFF"/>
                    </a:solidFill>
                  </a:tcPr>
                </a:tc>
                <a:tc>
                  <a:txBody>
                    <a:bodyPr/>
                    <a:lstStyle/>
                    <a:p>
                      <a:pPr indent="0" lvl="0" marL="0" rtl="0" algn="ctr">
                        <a:spcBef>
                          <a:spcPts val="0"/>
                        </a:spcBef>
                        <a:spcAft>
                          <a:spcPts val="0"/>
                        </a:spcAft>
                        <a:buNone/>
                      </a:pPr>
                      <a:r>
                        <a:rPr b="1" lang="en" sz="800">
                          <a:latin typeface="Nunito"/>
                          <a:ea typeface="Nunito"/>
                          <a:cs typeface="Nunito"/>
                          <a:sym typeface="Nunito"/>
                        </a:rPr>
                        <a:t>F</a:t>
                      </a:r>
                      <a:r>
                        <a:rPr b="1" lang="en" sz="800">
                          <a:latin typeface="Nunito"/>
                          <a:ea typeface="Nunito"/>
                          <a:cs typeface="Nunito"/>
                          <a:sym typeface="Nunito"/>
                        </a:rPr>
                        <a:t>ossa ovalis</a:t>
                      </a:r>
                      <a:endParaRPr b="1" sz="800">
                        <a:latin typeface="Nunito"/>
                        <a:ea typeface="Nunito"/>
                        <a:cs typeface="Nunito"/>
                        <a:sym typeface="Nunito"/>
                      </a:endParaRPr>
                    </a:p>
                  </a:txBody>
                  <a:tcPr marT="67925" marB="67925" marR="64250" marL="64250" anchor="ctr">
                    <a:solidFill>
                      <a:srgbClr val="FFFFFF"/>
                    </a:solidFill>
                  </a:tcPr>
                </a:tc>
              </a:tr>
            </a:tbl>
          </a:graphicData>
        </a:graphic>
      </p:graphicFrame>
      <p:graphicFrame>
        <p:nvGraphicFramePr>
          <p:cNvPr id="284" name="Google Shape;284;p45"/>
          <p:cNvGraphicFramePr/>
          <p:nvPr/>
        </p:nvGraphicFramePr>
        <p:xfrm>
          <a:off x="-80" y="558910"/>
          <a:ext cx="3000000" cy="3000000"/>
        </p:xfrm>
        <a:graphic>
          <a:graphicData uri="http://schemas.openxmlformats.org/drawingml/2006/table">
            <a:tbl>
              <a:tblPr>
                <a:noFill/>
                <a:tableStyleId>{76447A91-6DB8-4E1A-95C5-20A2C349909A}</a:tableStyleId>
              </a:tblPr>
              <a:tblGrid>
                <a:gridCol w="1365575"/>
                <a:gridCol w="3694125"/>
                <a:gridCol w="2529850"/>
              </a:tblGrid>
              <a:tr h="382850">
                <a:tc gridSpan="3">
                  <a:txBody>
                    <a:bodyPr/>
                    <a:lstStyle/>
                    <a:p>
                      <a:pPr indent="0" lvl="0" marL="0" rtl="0" algn="ctr">
                        <a:spcBef>
                          <a:spcPts val="0"/>
                        </a:spcBef>
                        <a:spcAft>
                          <a:spcPts val="0"/>
                        </a:spcAft>
                        <a:buNone/>
                      </a:pPr>
                      <a:r>
                        <a:rPr b="1" lang="en" sz="1300">
                          <a:solidFill>
                            <a:srgbClr val="DAA5A5"/>
                          </a:solidFill>
                          <a:latin typeface="Nunito"/>
                          <a:ea typeface="Nunito"/>
                          <a:cs typeface="Nunito"/>
                          <a:sym typeface="Nunito"/>
                        </a:rPr>
                        <a:t>Fetal circulation</a:t>
                      </a:r>
                      <a:endParaRPr b="1" sz="1300">
                        <a:solidFill>
                          <a:srgbClr val="DAA5A5"/>
                        </a:solidFill>
                        <a:latin typeface="Nunito"/>
                        <a:ea typeface="Nunito"/>
                        <a:cs typeface="Nunito"/>
                        <a:sym typeface="Nunito"/>
                      </a:endParaRPr>
                    </a:p>
                  </a:txBody>
                  <a:tcPr marT="67925" marB="67925" marR="64250" marL="64250" anchor="ctr">
                    <a:solidFill>
                      <a:srgbClr val="F7E0E0"/>
                    </a:solidFill>
                  </a:tcPr>
                </a:tc>
                <a:tc hMerge="1"/>
                <a:tc hMerge="1"/>
              </a:tr>
              <a:tr h="1217600">
                <a:tc gridSpan="3">
                  <a:txBody>
                    <a:bodyPr/>
                    <a:lstStyle/>
                    <a:p>
                      <a:pPr indent="0" lvl="0" marL="0" rtl="0" algn="l">
                        <a:spcBef>
                          <a:spcPts val="0"/>
                        </a:spcBef>
                        <a:spcAft>
                          <a:spcPts val="0"/>
                        </a:spcAft>
                        <a:buNone/>
                      </a:pPr>
                      <a:r>
                        <a:rPr b="1" lang="en" sz="800">
                          <a:highlight>
                            <a:srgbClr val="F4CCCC"/>
                          </a:highlight>
                          <a:latin typeface="Nunito"/>
                          <a:ea typeface="Nunito"/>
                          <a:cs typeface="Nunito"/>
                          <a:sym typeface="Nunito"/>
                        </a:rPr>
                        <a:t>Three structures are very important in the transitional circulation</a:t>
                      </a:r>
                      <a:r>
                        <a:rPr b="1" lang="en" sz="800">
                          <a:highlight>
                            <a:srgbClr val="F4CCCC"/>
                          </a:highlight>
                          <a:latin typeface="Nunito"/>
                          <a:ea typeface="Nunito"/>
                          <a:cs typeface="Nunito"/>
                          <a:sym typeface="Nunito"/>
                        </a:rPr>
                        <a:t>:</a:t>
                      </a:r>
                      <a:endParaRPr b="1" sz="800">
                        <a:highlight>
                          <a:srgbClr val="F4CCCC"/>
                        </a:highlight>
                        <a:latin typeface="Nunito"/>
                        <a:ea typeface="Nunito"/>
                        <a:cs typeface="Nunito"/>
                        <a:sym typeface="Nunito"/>
                      </a:endParaRPr>
                    </a:p>
                    <a:p>
                      <a:pPr indent="0" lvl="0" marL="0" rtl="0" algn="l">
                        <a:spcBef>
                          <a:spcPts val="0"/>
                        </a:spcBef>
                        <a:spcAft>
                          <a:spcPts val="0"/>
                        </a:spcAft>
                        <a:buNone/>
                      </a:pPr>
                      <a:r>
                        <a:t/>
                      </a:r>
                      <a:endParaRPr b="1" sz="800">
                        <a:highlight>
                          <a:srgbClr val="F4CCCC"/>
                        </a:highlight>
                        <a:latin typeface="Nunito"/>
                        <a:ea typeface="Nunito"/>
                        <a:cs typeface="Nunito"/>
                        <a:sym typeface="Nunito"/>
                      </a:endParaRPr>
                    </a:p>
                    <a:p>
                      <a:pPr indent="0" lvl="0" marL="0" rtl="0" algn="l">
                        <a:spcBef>
                          <a:spcPts val="0"/>
                        </a:spcBef>
                        <a:spcAft>
                          <a:spcPts val="0"/>
                        </a:spcAft>
                        <a:buNone/>
                      </a:pPr>
                      <a:r>
                        <a:rPr lang="en" sz="800">
                          <a:latin typeface="Nunito"/>
                          <a:ea typeface="Nunito"/>
                          <a:cs typeface="Nunito"/>
                          <a:sym typeface="Nunito"/>
                        </a:rPr>
                        <a:t>1. </a:t>
                      </a:r>
                      <a:r>
                        <a:rPr b="1" lang="en" sz="800">
                          <a:latin typeface="Nunito"/>
                          <a:ea typeface="Nunito"/>
                          <a:cs typeface="Nunito"/>
                          <a:sym typeface="Nunito"/>
                        </a:rPr>
                        <a:t>Ductus venosus</a:t>
                      </a:r>
                      <a:r>
                        <a:rPr lang="en" sz="800">
                          <a:solidFill>
                            <a:srgbClr val="CC0000"/>
                          </a:solidFill>
                          <a:latin typeface="Nunito"/>
                          <a:ea typeface="Nunito"/>
                          <a:cs typeface="Nunito"/>
                          <a:sym typeface="Nunito"/>
                        </a:rPr>
                        <a:t>.(duct between 2 veins, </a:t>
                      </a:r>
                      <a:r>
                        <a:rPr b="1" lang="en" sz="800">
                          <a:solidFill>
                            <a:srgbClr val="CC0000"/>
                          </a:solidFill>
                          <a:latin typeface="Nunito"/>
                          <a:ea typeface="Nunito"/>
                          <a:cs typeface="Nunito"/>
                          <a:sym typeface="Nunito"/>
                        </a:rPr>
                        <a:t>umbilical vein</a:t>
                      </a:r>
                      <a:r>
                        <a:rPr lang="en" sz="800">
                          <a:solidFill>
                            <a:srgbClr val="CC0000"/>
                          </a:solidFill>
                          <a:latin typeface="Nunito"/>
                          <a:ea typeface="Nunito"/>
                          <a:cs typeface="Nunito"/>
                          <a:sym typeface="Nunito"/>
                        </a:rPr>
                        <a:t> and </a:t>
                      </a:r>
                      <a:r>
                        <a:rPr b="1" lang="en" sz="800">
                          <a:solidFill>
                            <a:srgbClr val="CC0000"/>
                          </a:solidFill>
                          <a:latin typeface="Nunito"/>
                          <a:ea typeface="Nunito"/>
                          <a:cs typeface="Nunito"/>
                          <a:sym typeface="Nunito"/>
                        </a:rPr>
                        <a:t>IVC</a:t>
                      </a:r>
                      <a:r>
                        <a:rPr lang="en" sz="800">
                          <a:solidFill>
                            <a:srgbClr val="CC0000"/>
                          </a:solidFill>
                          <a:latin typeface="Nunito"/>
                          <a:ea typeface="Nunito"/>
                          <a:cs typeface="Nunito"/>
                          <a:sym typeface="Nunito"/>
                        </a:rPr>
                        <a:t>)</a:t>
                      </a:r>
                      <a:endParaRPr sz="800">
                        <a:solidFill>
                          <a:srgbClr val="CC0000"/>
                        </a:solidFill>
                        <a:latin typeface="Nunito"/>
                        <a:ea typeface="Nunito"/>
                        <a:cs typeface="Nunito"/>
                        <a:sym typeface="Nunito"/>
                      </a:endParaRPr>
                    </a:p>
                    <a:p>
                      <a:pPr indent="0" lvl="0" marL="0" rtl="0" algn="l">
                        <a:spcBef>
                          <a:spcPts val="0"/>
                        </a:spcBef>
                        <a:spcAft>
                          <a:spcPts val="0"/>
                        </a:spcAft>
                        <a:buNone/>
                      </a:pPr>
                      <a:r>
                        <a:rPr lang="en" sz="800">
                          <a:latin typeface="Nunito"/>
                          <a:ea typeface="Nunito"/>
                          <a:cs typeface="Nunito"/>
                          <a:sym typeface="Nunito"/>
                        </a:rPr>
                        <a:t>2. </a:t>
                      </a:r>
                      <a:r>
                        <a:rPr b="1" lang="en" sz="800">
                          <a:latin typeface="Nunito"/>
                          <a:ea typeface="Nunito"/>
                          <a:cs typeface="Nunito"/>
                          <a:sym typeface="Nunito"/>
                        </a:rPr>
                        <a:t>Ductus arteriosus</a:t>
                      </a:r>
                      <a:r>
                        <a:rPr lang="en" sz="800">
                          <a:solidFill>
                            <a:srgbClr val="999999"/>
                          </a:solidFill>
                          <a:latin typeface="Nunito"/>
                          <a:ea typeface="Nunito"/>
                          <a:cs typeface="Nunito"/>
                          <a:sym typeface="Nunito"/>
                        </a:rPr>
                        <a:t>.</a:t>
                      </a:r>
                      <a:r>
                        <a:rPr lang="en" sz="800">
                          <a:solidFill>
                            <a:srgbClr val="CC0000"/>
                          </a:solidFill>
                          <a:latin typeface="Nunito"/>
                          <a:ea typeface="Nunito"/>
                          <a:cs typeface="Nunito"/>
                          <a:sym typeface="Nunito"/>
                        </a:rPr>
                        <a:t>( duct between 2 arteries, between </a:t>
                      </a:r>
                      <a:r>
                        <a:rPr b="1" lang="en" sz="800">
                          <a:solidFill>
                            <a:srgbClr val="CC0000"/>
                          </a:solidFill>
                          <a:latin typeface="Nunito"/>
                          <a:ea typeface="Nunito"/>
                          <a:cs typeface="Nunito"/>
                          <a:sym typeface="Nunito"/>
                        </a:rPr>
                        <a:t>pulmonary artery</a:t>
                      </a:r>
                      <a:r>
                        <a:rPr lang="en" sz="800">
                          <a:solidFill>
                            <a:srgbClr val="CC0000"/>
                          </a:solidFill>
                          <a:latin typeface="Nunito"/>
                          <a:ea typeface="Nunito"/>
                          <a:cs typeface="Nunito"/>
                          <a:sym typeface="Nunito"/>
                        </a:rPr>
                        <a:t> and the </a:t>
                      </a:r>
                      <a:r>
                        <a:rPr b="1" lang="en" sz="800">
                          <a:solidFill>
                            <a:srgbClr val="CC0000"/>
                          </a:solidFill>
                          <a:latin typeface="Nunito"/>
                          <a:ea typeface="Nunito"/>
                          <a:cs typeface="Nunito"/>
                          <a:sym typeface="Nunito"/>
                        </a:rPr>
                        <a:t>aortic artery</a:t>
                      </a:r>
                      <a:r>
                        <a:rPr lang="en" sz="800">
                          <a:solidFill>
                            <a:srgbClr val="CC0000"/>
                          </a:solidFill>
                          <a:latin typeface="Nunito"/>
                          <a:ea typeface="Nunito"/>
                          <a:cs typeface="Nunito"/>
                          <a:sym typeface="Nunito"/>
                        </a:rPr>
                        <a:t> ) </a:t>
                      </a:r>
                      <a:endParaRPr sz="800">
                        <a:solidFill>
                          <a:srgbClr val="CC0000"/>
                        </a:solidFill>
                        <a:latin typeface="Nunito"/>
                        <a:ea typeface="Nunito"/>
                        <a:cs typeface="Nunito"/>
                        <a:sym typeface="Nunito"/>
                      </a:endParaRPr>
                    </a:p>
                    <a:p>
                      <a:pPr indent="0" lvl="0" marL="0" rtl="0" algn="l">
                        <a:spcBef>
                          <a:spcPts val="0"/>
                        </a:spcBef>
                        <a:spcAft>
                          <a:spcPts val="0"/>
                        </a:spcAft>
                        <a:buNone/>
                      </a:pPr>
                      <a:r>
                        <a:rPr lang="en" sz="800">
                          <a:latin typeface="Nunito"/>
                          <a:ea typeface="Nunito"/>
                          <a:cs typeface="Nunito"/>
                          <a:sym typeface="Nunito"/>
                        </a:rPr>
                        <a:t>3. </a:t>
                      </a:r>
                      <a:r>
                        <a:rPr b="1" lang="en" sz="800">
                          <a:latin typeface="Nunito"/>
                          <a:ea typeface="Nunito"/>
                          <a:cs typeface="Nunito"/>
                          <a:sym typeface="Nunito"/>
                        </a:rPr>
                        <a:t>Foramen ovale</a:t>
                      </a:r>
                      <a:r>
                        <a:rPr lang="en" sz="800">
                          <a:latin typeface="Nunito"/>
                          <a:ea typeface="Nunito"/>
                          <a:cs typeface="Nunito"/>
                          <a:sym typeface="Nunito"/>
                        </a:rPr>
                        <a:t>. </a:t>
                      </a:r>
                      <a:r>
                        <a:rPr lang="en" sz="800">
                          <a:solidFill>
                            <a:srgbClr val="CC0000"/>
                          </a:solidFill>
                          <a:latin typeface="Nunito"/>
                          <a:ea typeface="Nunito"/>
                          <a:cs typeface="Nunito"/>
                          <a:sym typeface="Nunito"/>
                        </a:rPr>
                        <a:t>(opening in the heart between R &amp; L atrium )</a:t>
                      </a:r>
                      <a:endParaRPr sz="800">
                        <a:solidFill>
                          <a:srgbClr val="CC0000"/>
                        </a:solidFill>
                        <a:latin typeface="Nunito"/>
                        <a:ea typeface="Nunito"/>
                        <a:cs typeface="Nunito"/>
                        <a:sym typeface="Nunito"/>
                      </a:endParaRPr>
                    </a:p>
                    <a:p>
                      <a:pPr indent="0" lvl="0" marL="0" rtl="0" algn="l">
                        <a:spcBef>
                          <a:spcPts val="0"/>
                        </a:spcBef>
                        <a:spcAft>
                          <a:spcPts val="0"/>
                        </a:spcAft>
                        <a:buNone/>
                      </a:pPr>
                      <a:r>
                        <a:t/>
                      </a:r>
                      <a:endParaRPr sz="800">
                        <a:solidFill>
                          <a:srgbClr val="FF0000"/>
                        </a:solidFill>
                        <a:latin typeface="Nunito"/>
                        <a:ea typeface="Nunito"/>
                        <a:cs typeface="Nunito"/>
                        <a:sym typeface="Nunito"/>
                      </a:endParaRPr>
                    </a:p>
                    <a:p>
                      <a:pPr indent="0" lvl="0" marL="0" rtl="0" algn="l">
                        <a:spcBef>
                          <a:spcPts val="0"/>
                        </a:spcBef>
                        <a:spcAft>
                          <a:spcPts val="0"/>
                        </a:spcAft>
                        <a:buNone/>
                      </a:pPr>
                      <a:r>
                        <a:rPr b="1" lang="en" sz="800">
                          <a:highlight>
                            <a:srgbClr val="F4CCCC"/>
                          </a:highlight>
                          <a:latin typeface="Nunito"/>
                          <a:ea typeface="Nunito"/>
                          <a:cs typeface="Nunito"/>
                          <a:sym typeface="Nunito"/>
                        </a:rPr>
                        <a:t>Blood reaches &amp; leave the fetus through the umbilical cord which is contains :</a:t>
                      </a:r>
                      <a:endParaRPr b="1" sz="800">
                        <a:highlight>
                          <a:srgbClr val="F4CCCC"/>
                        </a:highlight>
                        <a:latin typeface="Nunito"/>
                        <a:ea typeface="Nunito"/>
                        <a:cs typeface="Nunito"/>
                        <a:sym typeface="Nunito"/>
                      </a:endParaRPr>
                    </a:p>
                    <a:p>
                      <a:pPr indent="0" lvl="0" marL="0" rtl="0" algn="l">
                        <a:spcBef>
                          <a:spcPts val="0"/>
                        </a:spcBef>
                        <a:spcAft>
                          <a:spcPts val="0"/>
                        </a:spcAft>
                        <a:buNone/>
                      </a:pPr>
                      <a:r>
                        <a:t/>
                      </a:r>
                      <a:endParaRPr b="1" sz="800">
                        <a:highlight>
                          <a:srgbClr val="F4CCCC"/>
                        </a:highlight>
                        <a:latin typeface="Nunito"/>
                        <a:ea typeface="Nunito"/>
                        <a:cs typeface="Nunito"/>
                        <a:sym typeface="Nunito"/>
                      </a:endParaRPr>
                    </a:p>
                    <a:p>
                      <a:pPr indent="0" lvl="0" marL="0" rtl="0" algn="l">
                        <a:spcBef>
                          <a:spcPts val="0"/>
                        </a:spcBef>
                        <a:spcAft>
                          <a:spcPts val="0"/>
                        </a:spcAft>
                        <a:buNone/>
                      </a:pPr>
                      <a:r>
                        <a:rPr lang="en" sz="800">
                          <a:latin typeface="Nunito"/>
                          <a:ea typeface="Nunito"/>
                          <a:cs typeface="Nunito"/>
                          <a:sym typeface="Nunito"/>
                        </a:rPr>
                        <a:t>1. Two arteries</a:t>
                      </a:r>
                      <a:endParaRPr sz="800">
                        <a:latin typeface="Nunito"/>
                        <a:ea typeface="Nunito"/>
                        <a:cs typeface="Nunito"/>
                        <a:sym typeface="Nunito"/>
                      </a:endParaRPr>
                    </a:p>
                    <a:p>
                      <a:pPr indent="0" lvl="0" marL="0" rtl="0" algn="l">
                        <a:spcBef>
                          <a:spcPts val="0"/>
                        </a:spcBef>
                        <a:spcAft>
                          <a:spcPts val="0"/>
                        </a:spcAft>
                        <a:buNone/>
                      </a:pPr>
                      <a:r>
                        <a:rPr lang="en" sz="800">
                          <a:latin typeface="Nunito"/>
                          <a:ea typeface="Nunito"/>
                          <a:cs typeface="Nunito"/>
                          <a:sym typeface="Nunito"/>
                        </a:rPr>
                        <a:t>2. One vein.</a:t>
                      </a:r>
                      <a:endParaRPr sz="800">
                        <a:latin typeface="Nunito"/>
                        <a:ea typeface="Nunito"/>
                        <a:cs typeface="Nunito"/>
                        <a:sym typeface="Nunito"/>
                      </a:endParaRPr>
                    </a:p>
                  </a:txBody>
                  <a:tcPr marT="67925" marB="67925" marR="64250" marL="64250"/>
                </a:tc>
                <a:tc hMerge="1"/>
                <a:tc hMerge="1"/>
              </a:tr>
              <a:tr h="382900">
                <a:tc gridSpan="3">
                  <a:txBody>
                    <a:bodyPr/>
                    <a:lstStyle/>
                    <a:p>
                      <a:pPr indent="0" lvl="0" marL="0" rtl="0" algn="ctr">
                        <a:spcBef>
                          <a:spcPts val="0"/>
                        </a:spcBef>
                        <a:spcAft>
                          <a:spcPts val="0"/>
                        </a:spcAft>
                        <a:buNone/>
                      </a:pPr>
                      <a:r>
                        <a:rPr b="1" lang="en" sz="1300">
                          <a:solidFill>
                            <a:srgbClr val="DAA5A5"/>
                          </a:solidFill>
                          <a:latin typeface="Nunito"/>
                          <a:ea typeface="Nunito"/>
                          <a:cs typeface="Nunito"/>
                          <a:sym typeface="Nunito"/>
                        </a:rPr>
                        <a:t>Changes after Birth</a:t>
                      </a:r>
                      <a:endParaRPr b="1" sz="1300">
                        <a:solidFill>
                          <a:srgbClr val="DAA5A5"/>
                        </a:solidFill>
                        <a:latin typeface="Nunito"/>
                        <a:ea typeface="Nunito"/>
                        <a:cs typeface="Nunito"/>
                        <a:sym typeface="Nunito"/>
                      </a:endParaRPr>
                    </a:p>
                  </a:txBody>
                  <a:tcPr marT="67925" marB="67925" marR="64250" marL="64250" anchor="ctr">
                    <a:solidFill>
                      <a:srgbClr val="F7E0E0"/>
                    </a:solidFill>
                  </a:tcPr>
                </a:tc>
                <a:tc hMerge="1"/>
                <a:tc hMerge="1"/>
              </a:tr>
              <a:tr h="631150">
                <a:tc>
                  <a:txBody>
                    <a:bodyPr/>
                    <a:lstStyle/>
                    <a:p>
                      <a:pPr indent="0" lvl="0" marL="0" rtl="0" algn="ctr">
                        <a:spcBef>
                          <a:spcPts val="0"/>
                        </a:spcBef>
                        <a:spcAft>
                          <a:spcPts val="0"/>
                        </a:spcAft>
                        <a:buNone/>
                      </a:pPr>
                      <a:r>
                        <a:rPr b="1" lang="en" sz="1100">
                          <a:solidFill>
                            <a:srgbClr val="DAA5A5"/>
                          </a:solidFill>
                          <a:latin typeface="Nunito"/>
                          <a:ea typeface="Nunito"/>
                          <a:cs typeface="Nunito"/>
                          <a:sym typeface="Nunito"/>
                        </a:rPr>
                        <a:t>1-Ligation of the umbilical cord</a:t>
                      </a:r>
                      <a:endParaRPr b="1" sz="1100">
                        <a:latin typeface="Nunito"/>
                        <a:ea typeface="Nunito"/>
                        <a:cs typeface="Nunito"/>
                        <a:sym typeface="Nunito"/>
                      </a:endParaRPr>
                    </a:p>
                  </a:txBody>
                  <a:tcPr marT="67925" marB="67925" marR="64250" marL="64250" anchor="ctr">
                    <a:solidFill>
                      <a:srgbClr val="EFEFEF"/>
                    </a:solidFill>
                  </a:tcPr>
                </a:tc>
                <a:tc gridSpan="2">
                  <a:txBody>
                    <a:bodyPr/>
                    <a:lstStyle/>
                    <a:p>
                      <a:pPr indent="-234950" lvl="0" marL="342900" rtl="0" algn="l">
                        <a:lnSpc>
                          <a:spcPct val="150000"/>
                        </a:lnSpc>
                        <a:spcBef>
                          <a:spcPts val="0"/>
                        </a:spcBef>
                        <a:spcAft>
                          <a:spcPts val="0"/>
                        </a:spcAft>
                        <a:buSzPts val="900"/>
                        <a:buFont typeface="Nunito"/>
                        <a:buChar char="●"/>
                      </a:pPr>
                      <a:r>
                        <a:rPr lang="en" sz="900">
                          <a:latin typeface="Nunito"/>
                          <a:ea typeface="Nunito"/>
                          <a:cs typeface="Nunito"/>
                          <a:sym typeface="Nunito"/>
                        </a:rPr>
                        <a:t>Sudden fall of blood pressure in the IVC and the right atrium. </a:t>
                      </a:r>
                      <a:endParaRPr sz="900">
                        <a:latin typeface="Nunito"/>
                        <a:ea typeface="Nunito"/>
                        <a:cs typeface="Nunito"/>
                        <a:sym typeface="Nunito"/>
                      </a:endParaRPr>
                    </a:p>
                    <a:p>
                      <a:pPr indent="-234950" lvl="0" marL="342900" rtl="0" algn="l">
                        <a:lnSpc>
                          <a:spcPct val="150000"/>
                        </a:lnSpc>
                        <a:spcBef>
                          <a:spcPts val="0"/>
                        </a:spcBef>
                        <a:spcAft>
                          <a:spcPts val="0"/>
                        </a:spcAft>
                        <a:buSzPts val="900"/>
                        <a:buFont typeface="Nunito"/>
                        <a:buChar char="●"/>
                      </a:pPr>
                      <a:r>
                        <a:rPr lang="en" sz="900">
                          <a:latin typeface="Nunito"/>
                          <a:ea typeface="Nunito"/>
                          <a:cs typeface="Nunito"/>
                          <a:sym typeface="Nunito"/>
                        </a:rPr>
                        <a:t>so, The valve of the ductus venosus constricts.</a:t>
                      </a:r>
                      <a:endParaRPr sz="900">
                        <a:latin typeface="Nunito"/>
                        <a:ea typeface="Nunito"/>
                        <a:cs typeface="Nunito"/>
                        <a:sym typeface="Nunito"/>
                      </a:endParaRPr>
                    </a:p>
                  </a:txBody>
                  <a:tcPr marT="67925" marB="67925" marR="64250" marL="64250" anchor="ctr"/>
                </a:tc>
                <a:tc hMerge="1"/>
              </a:tr>
              <a:tr h="877250">
                <a:tc>
                  <a:txBody>
                    <a:bodyPr/>
                    <a:lstStyle/>
                    <a:p>
                      <a:pPr indent="0" lvl="0" marL="0" rtl="0" algn="ctr">
                        <a:spcBef>
                          <a:spcPts val="0"/>
                        </a:spcBef>
                        <a:spcAft>
                          <a:spcPts val="0"/>
                        </a:spcAft>
                        <a:buNone/>
                      </a:pPr>
                      <a:r>
                        <a:rPr b="1" lang="en" sz="1100">
                          <a:solidFill>
                            <a:srgbClr val="DAA5A5"/>
                          </a:solidFill>
                          <a:latin typeface="Nunito"/>
                          <a:ea typeface="Nunito"/>
                          <a:cs typeface="Nunito"/>
                          <a:sym typeface="Nunito"/>
                        </a:rPr>
                        <a:t>2-Aeration of the lungs at birth</a:t>
                      </a:r>
                      <a:endParaRPr b="1" sz="1100">
                        <a:latin typeface="Nunito"/>
                        <a:ea typeface="Nunito"/>
                        <a:cs typeface="Nunito"/>
                        <a:sym typeface="Nunito"/>
                      </a:endParaRPr>
                    </a:p>
                  </a:txBody>
                  <a:tcPr marT="67925" marB="67925" marR="64250" marL="64250" anchor="ctr">
                    <a:solidFill>
                      <a:srgbClr val="EFEFEF"/>
                    </a:solidFill>
                  </a:tcPr>
                </a:tc>
                <a:tc gridSpan="2">
                  <a:txBody>
                    <a:bodyPr/>
                    <a:lstStyle/>
                    <a:p>
                      <a:pPr indent="-234950" lvl="0" marL="342900" rtl="0" algn="l">
                        <a:lnSpc>
                          <a:spcPct val="150000"/>
                        </a:lnSpc>
                        <a:spcBef>
                          <a:spcPts val="0"/>
                        </a:spcBef>
                        <a:spcAft>
                          <a:spcPts val="0"/>
                        </a:spcAft>
                        <a:buSzPts val="900"/>
                        <a:buFont typeface="Nunito"/>
                        <a:buChar char="●"/>
                      </a:pPr>
                      <a:r>
                        <a:rPr lang="en" sz="900">
                          <a:latin typeface="Nunito"/>
                          <a:ea typeface="Nunito"/>
                          <a:cs typeface="Nunito"/>
                          <a:sym typeface="Nunito"/>
                        </a:rPr>
                        <a:t>Marked increases in the pulmonary blood flow.</a:t>
                      </a:r>
                      <a:endParaRPr sz="900">
                        <a:latin typeface="Nunito"/>
                        <a:ea typeface="Nunito"/>
                        <a:cs typeface="Nunito"/>
                        <a:sym typeface="Nunito"/>
                      </a:endParaRPr>
                    </a:p>
                    <a:p>
                      <a:pPr indent="-234950" lvl="0" marL="342900" rtl="0" algn="l">
                        <a:lnSpc>
                          <a:spcPct val="150000"/>
                        </a:lnSpc>
                        <a:spcBef>
                          <a:spcPts val="0"/>
                        </a:spcBef>
                        <a:spcAft>
                          <a:spcPts val="0"/>
                        </a:spcAft>
                        <a:buSzPts val="900"/>
                        <a:buFont typeface="Nunito"/>
                        <a:buChar char="●"/>
                      </a:pPr>
                      <a:r>
                        <a:rPr lang="en" sz="900">
                          <a:latin typeface="Nunito"/>
                          <a:ea typeface="Nunito"/>
                          <a:cs typeface="Nunito"/>
                          <a:sym typeface="Nunito"/>
                        </a:rPr>
                        <a:t>Dramatic fall in pulmonary vascular resistance .</a:t>
                      </a:r>
                      <a:endParaRPr sz="900">
                        <a:latin typeface="Nunito"/>
                        <a:ea typeface="Nunito"/>
                        <a:cs typeface="Nunito"/>
                        <a:sym typeface="Nunito"/>
                      </a:endParaRPr>
                    </a:p>
                    <a:p>
                      <a:pPr indent="-234950" lvl="0" marL="342900" rtl="0" algn="l">
                        <a:lnSpc>
                          <a:spcPct val="150000"/>
                        </a:lnSpc>
                        <a:spcBef>
                          <a:spcPts val="0"/>
                        </a:spcBef>
                        <a:spcAft>
                          <a:spcPts val="0"/>
                        </a:spcAft>
                        <a:buSzPts val="900"/>
                        <a:buFont typeface="Nunito"/>
                        <a:buChar char="●"/>
                      </a:pPr>
                      <a:r>
                        <a:rPr lang="en" sz="900">
                          <a:latin typeface="Nunito"/>
                          <a:ea typeface="Nunito"/>
                          <a:cs typeface="Nunito"/>
                          <a:sym typeface="Nunito"/>
                        </a:rPr>
                        <a:t>Thinning in the wall of the pulmonary arteries .</a:t>
                      </a:r>
                      <a:endParaRPr sz="900">
                        <a:latin typeface="Nunito"/>
                        <a:ea typeface="Nunito"/>
                        <a:cs typeface="Nunito"/>
                        <a:sym typeface="Nunito"/>
                      </a:endParaRPr>
                    </a:p>
                  </a:txBody>
                  <a:tcPr marT="67925" marB="67925" marR="64250" marL="64250" anchor="ctr"/>
                </a:tc>
                <a:tc hMerge="1"/>
              </a:tr>
              <a:tr h="631150">
                <a:tc>
                  <a:txBody>
                    <a:bodyPr/>
                    <a:lstStyle/>
                    <a:p>
                      <a:pPr indent="0" lvl="0" marL="0" rtl="0" algn="ctr">
                        <a:spcBef>
                          <a:spcPts val="0"/>
                        </a:spcBef>
                        <a:spcAft>
                          <a:spcPts val="0"/>
                        </a:spcAft>
                        <a:buNone/>
                      </a:pPr>
                      <a:r>
                        <a:rPr b="1" lang="en" sz="1100">
                          <a:solidFill>
                            <a:srgbClr val="DAA5A5"/>
                          </a:solidFill>
                          <a:latin typeface="Nunito"/>
                          <a:ea typeface="Nunito"/>
                          <a:cs typeface="Nunito"/>
                          <a:sym typeface="Nunito"/>
                        </a:rPr>
                        <a:t>3-Closure of foramen ovale</a:t>
                      </a:r>
                      <a:endParaRPr b="1" sz="1100">
                        <a:latin typeface="Nunito"/>
                        <a:ea typeface="Nunito"/>
                        <a:cs typeface="Nunito"/>
                        <a:sym typeface="Nunito"/>
                      </a:endParaRPr>
                    </a:p>
                  </a:txBody>
                  <a:tcPr marT="67925" marB="67925" marR="64250" marL="64250" anchor="ctr">
                    <a:solidFill>
                      <a:srgbClr val="EFEFEF"/>
                    </a:solidFill>
                  </a:tcPr>
                </a:tc>
                <a:tc gridSpan="2">
                  <a:txBody>
                    <a:bodyPr/>
                    <a:lstStyle/>
                    <a:p>
                      <a:pPr indent="-234950" lvl="0" marL="342900" rtl="0" algn="l">
                        <a:lnSpc>
                          <a:spcPct val="150000"/>
                        </a:lnSpc>
                        <a:spcBef>
                          <a:spcPts val="0"/>
                        </a:spcBef>
                        <a:spcAft>
                          <a:spcPts val="0"/>
                        </a:spcAft>
                        <a:buSzPts val="900"/>
                        <a:buFont typeface="Nunito"/>
                        <a:buChar char="●"/>
                      </a:pPr>
                      <a:r>
                        <a:rPr lang="en" sz="900">
                          <a:latin typeface="Nunito"/>
                          <a:ea typeface="Nunito"/>
                          <a:cs typeface="Nunito"/>
                          <a:sym typeface="Nunito"/>
                        </a:rPr>
                        <a:t>physiological closure , (immediately)</a:t>
                      </a:r>
                      <a:endParaRPr sz="900">
                        <a:latin typeface="Nunito"/>
                        <a:ea typeface="Nunito"/>
                        <a:cs typeface="Nunito"/>
                        <a:sym typeface="Nunito"/>
                      </a:endParaRPr>
                    </a:p>
                    <a:p>
                      <a:pPr indent="-234950" lvl="0" marL="342900" rtl="0" algn="l">
                        <a:lnSpc>
                          <a:spcPct val="150000"/>
                        </a:lnSpc>
                        <a:spcBef>
                          <a:spcPts val="0"/>
                        </a:spcBef>
                        <a:spcAft>
                          <a:spcPts val="0"/>
                        </a:spcAft>
                        <a:buSzPts val="900"/>
                        <a:buFont typeface="Nunito"/>
                        <a:buChar char="●"/>
                      </a:pPr>
                      <a:r>
                        <a:rPr lang="en" sz="900">
                          <a:latin typeface="Nunito"/>
                          <a:ea typeface="Nunito"/>
                          <a:cs typeface="Nunito"/>
                          <a:sym typeface="Nunito"/>
                        </a:rPr>
                        <a:t>Anatomical closure ,(12 weeks\3 months )</a:t>
                      </a:r>
                      <a:endParaRPr sz="900">
                        <a:latin typeface="Nunito"/>
                        <a:ea typeface="Nunito"/>
                        <a:cs typeface="Nunito"/>
                        <a:sym typeface="Nunito"/>
                      </a:endParaRPr>
                    </a:p>
                  </a:txBody>
                  <a:tcPr marT="67925" marB="67925" marR="64250" marL="64250" anchor="ctr"/>
                </a:tc>
                <a:tc hMerge="1"/>
              </a:tr>
              <a:tr h="2708975">
                <a:tc>
                  <a:txBody>
                    <a:bodyPr/>
                    <a:lstStyle/>
                    <a:p>
                      <a:pPr indent="0" lvl="0" marL="0" rtl="0" algn="ctr">
                        <a:spcBef>
                          <a:spcPts val="0"/>
                        </a:spcBef>
                        <a:spcAft>
                          <a:spcPts val="0"/>
                        </a:spcAft>
                        <a:buNone/>
                      </a:pPr>
                      <a:r>
                        <a:rPr b="1" lang="en" sz="1100">
                          <a:solidFill>
                            <a:srgbClr val="DAA5A5"/>
                          </a:solidFill>
                          <a:latin typeface="Nunito"/>
                          <a:ea typeface="Nunito"/>
                          <a:cs typeface="Nunito"/>
                          <a:sym typeface="Nunito"/>
                        </a:rPr>
                        <a:t>4-Constriction of ductus arteriosus</a:t>
                      </a:r>
                      <a:endParaRPr b="1" sz="1100">
                        <a:latin typeface="Nunito"/>
                        <a:ea typeface="Nunito"/>
                        <a:cs typeface="Nunito"/>
                        <a:sym typeface="Nunito"/>
                      </a:endParaRPr>
                    </a:p>
                  </a:txBody>
                  <a:tcPr marT="67925" marB="67925" marR="64250" marL="64250" anchor="ctr">
                    <a:solidFill>
                      <a:srgbClr val="EFEFEF"/>
                    </a:solidFill>
                  </a:tcPr>
                </a:tc>
                <a:tc gridSpan="2">
                  <a:txBody>
                    <a:bodyPr/>
                    <a:lstStyle/>
                    <a:p>
                      <a:pPr indent="-234950" lvl="0" marL="342900" rtl="0" algn="l">
                        <a:lnSpc>
                          <a:spcPct val="150000"/>
                        </a:lnSpc>
                        <a:spcBef>
                          <a:spcPts val="0"/>
                        </a:spcBef>
                        <a:spcAft>
                          <a:spcPts val="0"/>
                        </a:spcAft>
                        <a:buSzPts val="900"/>
                        <a:buFont typeface="Nunito"/>
                        <a:buChar char="●"/>
                      </a:pPr>
                      <a:r>
                        <a:rPr lang="en" sz="900">
                          <a:latin typeface="Nunito"/>
                          <a:ea typeface="Nunito"/>
                          <a:cs typeface="Nunito"/>
                          <a:sym typeface="Nunito"/>
                        </a:rPr>
                        <a:t>By the end of the first 24 hours 20% of the lumen of the ductus is closed . </a:t>
                      </a:r>
                      <a:endParaRPr sz="900">
                        <a:latin typeface="Nunito"/>
                        <a:ea typeface="Nunito"/>
                        <a:cs typeface="Nunito"/>
                        <a:sym typeface="Nunito"/>
                      </a:endParaRPr>
                    </a:p>
                    <a:p>
                      <a:pPr indent="-234950" lvl="0" marL="342900" rtl="0" algn="l">
                        <a:lnSpc>
                          <a:spcPct val="150000"/>
                        </a:lnSpc>
                        <a:spcBef>
                          <a:spcPts val="0"/>
                        </a:spcBef>
                        <a:spcAft>
                          <a:spcPts val="0"/>
                        </a:spcAft>
                        <a:buSzPts val="900"/>
                        <a:buFont typeface="Nunito"/>
                        <a:buChar char="●"/>
                      </a:pPr>
                      <a:r>
                        <a:rPr lang="en" sz="900">
                          <a:latin typeface="Nunito"/>
                          <a:ea typeface="Nunito"/>
                          <a:cs typeface="Nunito"/>
                          <a:sym typeface="Nunito"/>
                        </a:rPr>
                        <a:t>By the end of 48 hours 82% is closed . </a:t>
                      </a:r>
                      <a:endParaRPr sz="900">
                        <a:latin typeface="Nunito"/>
                        <a:ea typeface="Nunito"/>
                        <a:cs typeface="Nunito"/>
                        <a:sym typeface="Nunito"/>
                      </a:endParaRPr>
                    </a:p>
                    <a:p>
                      <a:pPr indent="-234950" lvl="0" marL="342900" rtl="0" algn="l">
                        <a:lnSpc>
                          <a:spcPct val="150000"/>
                        </a:lnSpc>
                        <a:spcBef>
                          <a:spcPts val="0"/>
                        </a:spcBef>
                        <a:spcAft>
                          <a:spcPts val="0"/>
                        </a:spcAft>
                        <a:buSzPts val="900"/>
                        <a:buFont typeface="Nunito"/>
                        <a:buChar char="●"/>
                      </a:pPr>
                      <a:r>
                        <a:rPr lang="en" sz="900">
                          <a:latin typeface="Nunito"/>
                          <a:ea typeface="Nunito"/>
                          <a:cs typeface="Nunito"/>
                          <a:sym typeface="Nunito"/>
                        </a:rPr>
                        <a:t>By 96 hours 100% of the duct is closed . </a:t>
                      </a:r>
                      <a:endParaRPr sz="900">
                        <a:latin typeface="Nunito"/>
                        <a:ea typeface="Nunito"/>
                        <a:cs typeface="Nunito"/>
                        <a:sym typeface="Nunito"/>
                      </a:endParaRPr>
                    </a:p>
                    <a:p>
                      <a:pPr indent="-234950" lvl="0" marL="342900" rtl="0" algn="l">
                        <a:lnSpc>
                          <a:spcPct val="150000"/>
                        </a:lnSpc>
                        <a:spcBef>
                          <a:spcPts val="0"/>
                        </a:spcBef>
                        <a:spcAft>
                          <a:spcPts val="0"/>
                        </a:spcAft>
                        <a:buSzPts val="900"/>
                        <a:buChar char="●"/>
                      </a:pPr>
                      <a:r>
                        <a:rPr lang="en" sz="900">
                          <a:latin typeface="Nunito"/>
                          <a:ea typeface="Nunito"/>
                          <a:cs typeface="Nunito"/>
                          <a:sym typeface="Nunito"/>
                        </a:rPr>
                        <a:t>It is believed that, there is a substance released from fetal </a:t>
                      </a:r>
                      <a:r>
                        <a:rPr b="1" lang="en" sz="900">
                          <a:solidFill>
                            <a:srgbClr val="CC0000"/>
                          </a:solidFill>
                          <a:latin typeface="Nunito"/>
                          <a:ea typeface="Nunito"/>
                          <a:cs typeface="Nunito"/>
                          <a:sym typeface="Nunito"/>
                        </a:rPr>
                        <a:t>lungs</a:t>
                      </a:r>
                      <a:r>
                        <a:rPr lang="en" sz="900">
                          <a:latin typeface="Nunito"/>
                          <a:ea typeface="Nunito"/>
                          <a:cs typeface="Nunito"/>
                          <a:sym typeface="Nunito"/>
                        </a:rPr>
                        <a:t> during their initial inflation </a:t>
                      </a:r>
                      <a:r>
                        <a:rPr b="1" lang="en" sz="900">
                          <a:solidFill>
                            <a:srgbClr val="CC0000"/>
                          </a:solidFill>
                          <a:latin typeface="Nunito"/>
                          <a:ea typeface="Nunito"/>
                          <a:cs typeface="Nunito"/>
                          <a:sym typeface="Nunito"/>
                        </a:rPr>
                        <a:t>called Bradykinin. </a:t>
                      </a:r>
                      <a:endParaRPr b="1" sz="900">
                        <a:solidFill>
                          <a:srgbClr val="CC0000"/>
                        </a:solidFill>
                        <a:latin typeface="Nunito"/>
                        <a:ea typeface="Nunito"/>
                        <a:cs typeface="Nunito"/>
                        <a:sym typeface="Nunito"/>
                      </a:endParaRPr>
                    </a:p>
                    <a:p>
                      <a:pPr indent="-234950" lvl="0" marL="342900" rtl="0" algn="l">
                        <a:lnSpc>
                          <a:spcPct val="150000"/>
                        </a:lnSpc>
                        <a:spcBef>
                          <a:spcPts val="0"/>
                        </a:spcBef>
                        <a:spcAft>
                          <a:spcPts val="0"/>
                        </a:spcAft>
                        <a:buSzPts val="900"/>
                        <a:buFont typeface="Nunito"/>
                        <a:buChar char="●"/>
                      </a:pPr>
                      <a:r>
                        <a:rPr lang="en" sz="900">
                          <a:latin typeface="Nunito"/>
                          <a:ea typeface="Nunito"/>
                          <a:cs typeface="Nunito"/>
                          <a:sym typeface="Nunito"/>
                        </a:rPr>
                        <a:t>This substance has a contractile effect on smooth muscles of the ductus arteriosus. </a:t>
                      </a:r>
                      <a:endParaRPr sz="900">
                        <a:latin typeface="Nunito"/>
                        <a:ea typeface="Nunito"/>
                        <a:cs typeface="Nunito"/>
                        <a:sym typeface="Nunito"/>
                      </a:endParaRPr>
                    </a:p>
                    <a:p>
                      <a:pPr indent="-234950" lvl="0" marL="342900" rtl="0" algn="l">
                        <a:lnSpc>
                          <a:spcPct val="150000"/>
                        </a:lnSpc>
                        <a:spcBef>
                          <a:spcPts val="0"/>
                        </a:spcBef>
                        <a:spcAft>
                          <a:spcPts val="0"/>
                        </a:spcAft>
                        <a:buSzPts val="900"/>
                        <a:buFont typeface="Nunito"/>
                        <a:buChar char="●"/>
                      </a:pPr>
                      <a:r>
                        <a:rPr lang="en" sz="900">
                          <a:latin typeface="Nunito"/>
                          <a:ea typeface="Nunito"/>
                          <a:cs typeface="Nunito"/>
                          <a:sym typeface="Nunito"/>
                        </a:rPr>
                        <a:t>The action of this substance appears to be dependant on the high Oxygen saturation of the aortic blood. </a:t>
                      </a:r>
                      <a:endParaRPr sz="900">
                        <a:latin typeface="Nunito"/>
                        <a:ea typeface="Nunito"/>
                        <a:cs typeface="Nunito"/>
                        <a:sym typeface="Nunito"/>
                      </a:endParaRPr>
                    </a:p>
                    <a:p>
                      <a:pPr indent="-234950" lvl="0" marL="342900" rtl="0" algn="l">
                        <a:lnSpc>
                          <a:spcPct val="150000"/>
                        </a:lnSpc>
                        <a:spcBef>
                          <a:spcPts val="0"/>
                        </a:spcBef>
                        <a:spcAft>
                          <a:spcPts val="0"/>
                        </a:spcAft>
                        <a:buSzPts val="900"/>
                        <a:buFont typeface="Nunito"/>
                        <a:buChar char="●"/>
                      </a:pPr>
                      <a:r>
                        <a:rPr lang="en" sz="900">
                          <a:latin typeface="Nunito"/>
                          <a:ea typeface="Nunito"/>
                          <a:cs typeface="Nunito"/>
                          <a:sym typeface="Nunito"/>
                        </a:rPr>
                        <a:t>When oxygen tension reaches 50 mmHg in the ductus arteriosus it causes constriction of its smooth muscles. </a:t>
                      </a:r>
                      <a:endParaRPr sz="900">
                        <a:latin typeface="Nunito"/>
                        <a:ea typeface="Nunito"/>
                        <a:cs typeface="Nunito"/>
                        <a:sym typeface="Nunito"/>
                      </a:endParaRPr>
                    </a:p>
                    <a:p>
                      <a:pPr indent="-234950" lvl="0" marL="342900" rtl="0" algn="l">
                        <a:lnSpc>
                          <a:spcPct val="100000"/>
                        </a:lnSpc>
                        <a:spcBef>
                          <a:spcPts val="0"/>
                        </a:spcBef>
                        <a:spcAft>
                          <a:spcPts val="0"/>
                        </a:spcAft>
                        <a:buSzPts val="900"/>
                        <a:buChar char="●"/>
                      </a:pPr>
                      <a:r>
                        <a:rPr lang="en" sz="900">
                          <a:latin typeface="Nunito"/>
                          <a:ea typeface="Nunito"/>
                          <a:cs typeface="Nunito"/>
                          <a:sym typeface="Nunito"/>
                        </a:rPr>
                        <a:t>During intrauterine fetal life the patency of ductus arteriosus (</a:t>
                      </a:r>
                      <a:r>
                        <a:rPr b="1" lang="en" sz="900">
                          <a:latin typeface="Nunito"/>
                          <a:ea typeface="Nunito"/>
                          <a:cs typeface="Nunito"/>
                          <a:sym typeface="Nunito"/>
                        </a:rPr>
                        <a:t>before birth</a:t>
                      </a:r>
                      <a:r>
                        <a:rPr lang="en" sz="900">
                          <a:latin typeface="Nunito"/>
                          <a:ea typeface="Nunito"/>
                          <a:cs typeface="Nunito"/>
                          <a:sym typeface="Nunito"/>
                        </a:rPr>
                        <a:t>) is controlled by the </a:t>
                      </a:r>
                      <a:r>
                        <a:rPr b="1" lang="en" sz="900">
                          <a:latin typeface="Nunito"/>
                          <a:ea typeface="Nunito"/>
                          <a:cs typeface="Nunito"/>
                          <a:sym typeface="Nunito"/>
                        </a:rPr>
                        <a:t>low contents of oxygen</a:t>
                      </a:r>
                      <a:r>
                        <a:rPr lang="en" sz="900">
                          <a:latin typeface="Nunito"/>
                          <a:ea typeface="Nunito"/>
                          <a:cs typeface="Nunito"/>
                          <a:sym typeface="Nunito"/>
                        </a:rPr>
                        <a:t> in the blood passing through it. </a:t>
                      </a:r>
                      <a:endParaRPr sz="900">
                        <a:latin typeface="Nunito"/>
                        <a:ea typeface="Nunito"/>
                        <a:cs typeface="Nunito"/>
                        <a:sym typeface="Nunito"/>
                      </a:endParaRPr>
                    </a:p>
                    <a:p>
                      <a:pPr indent="0" lvl="0" marL="0" rtl="0" algn="l">
                        <a:lnSpc>
                          <a:spcPct val="100000"/>
                        </a:lnSpc>
                        <a:spcBef>
                          <a:spcPts val="0"/>
                        </a:spcBef>
                        <a:spcAft>
                          <a:spcPts val="0"/>
                        </a:spcAft>
                        <a:buNone/>
                      </a:pPr>
                      <a:r>
                        <a:t/>
                      </a:r>
                      <a:endParaRPr sz="900">
                        <a:latin typeface="Nunito"/>
                        <a:ea typeface="Nunito"/>
                        <a:cs typeface="Nunito"/>
                        <a:sym typeface="Nunito"/>
                      </a:endParaRPr>
                    </a:p>
                    <a:p>
                      <a:pPr indent="-234950" lvl="0" marL="342900" rtl="0" algn="l">
                        <a:lnSpc>
                          <a:spcPct val="150000"/>
                        </a:lnSpc>
                        <a:spcBef>
                          <a:spcPts val="0"/>
                        </a:spcBef>
                        <a:spcAft>
                          <a:spcPts val="0"/>
                        </a:spcAft>
                        <a:buSzPts val="900"/>
                        <a:buChar char="●"/>
                      </a:pPr>
                      <a:r>
                        <a:rPr lang="en" sz="900">
                          <a:solidFill>
                            <a:srgbClr val="CC0000"/>
                          </a:solidFill>
                          <a:latin typeface="Nunito"/>
                          <a:ea typeface="Nunito"/>
                          <a:cs typeface="Nunito"/>
                          <a:sym typeface="Nunito"/>
                        </a:rPr>
                        <a:t>So </a:t>
                      </a:r>
                      <a:r>
                        <a:rPr b="1" lang="en" sz="900">
                          <a:solidFill>
                            <a:srgbClr val="CC0000"/>
                          </a:solidFill>
                          <a:latin typeface="Nunito"/>
                          <a:ea typeface="Nunito"/>
                          <a:cs typeface="Nunito"/>
                          <a:sym typeface="Nunito"/>
                        </a:rPr>
                        <a:t>hypoxia</a:t>
                      </a:r>
                      <a:r>
                        <a:rPr lang="en" sz="900">
                          <a:solidFill>
                            <a:srgbClr val="CC0000"/>
                          </a:solidFill>
                          <a:latin typeface="Nunito"/>
                          <a:ea typeface="Nunito"/>
                          <a:cs typeface="Nunito"/>
                          <a:sym typeface="Nunito"/>
                        </a:rPr>
                        <a:t> and other ill-defined factors keep the ductus arteriosus patent.</a:t>
                      </a:r>
                      <a:endParaRPr sz="900">
                        <a:solidFill>
                          <a:srgbClr val="CC0000"/>
                        </a:solidFill>
                        <a:latin typeface="Nunito"/>
                        <a:ea typeface="Nunito"/>
                        <a:cs typeface="Nunito"/>
                        <a:sym typeface="Nunito"/>
                      </a:endParaRPr>
                    </a:p>
                  </a:txBody>
                  <a:tcPr marT="67925" marB="67925" marR="64250" marL="64250" anchor="ctr"/>
                </a:tc>
                <a:tc hMerge="1"/>
              </a:tr>
            </a:tbl>
          </a:graphicData>
        </a:graphic>
      </p:graphicFrame>
      <p:sp>
        <p:nvSpPr>
          <p:cNvPr id="285" name="Google Shape;285;p45"/>
          <p:cNvSpPr txBox="1"/>
          <p:nvPr/>
        </p:nvSpPr>
        <p:spPr>
          <a:xfrm>
            <a:off x="0" y="0"/>
            <a:ext cx="7589400" cy="558900"/>
          </a:xfrm>
          <a:prstGeom prst="rect">
            <a:avLst/>
          </a:prstGeom>
          <a:solidFill>
            <a:srgbClr val="E4B4B4"/>
          </a:solidFill>
          <a:ln cap="flat" cmpd="sng" w="9525">
            <a:solidFill>
              <a:srgbClr val="9E9E9E"/>
            </a:solidFill>
            <a:prstDash val="solid"/>
            <a:round/>
            <a:headEnd len="sm" w="sm" type="none"/>
            <a:tailEnd len="sm" w="sm" type="none"/>
          </a:ln>
        </p:spPr>
        <p:txBody>
          <a:bodyPr anchorCtr="0" anchor="ctr" bIns="75550" lIns="75550" spcFirstLastPara="1" rIns="75550" wrap="square" tIns="75550">
            <a:noAutofit/>
          </a:bodyPr>
          <a:lstStyle/>
          <a:p>
            <a:pPr indent="0" lvl="0" marL="0" rtl="0" algn="ctr">
              <a:spcBef>
                <a:spcPts val="0"/>
              </a:spcBef>
              <a:spcAft>
                <a:spcPts val="0"/>
              </a:spcAft>
              <a:buNone/>
            </a:pPr>
            <a:r>
              <a:rPr b="1" lang="en" sz="2400">
                <a:solidFill>
                  <a:schemeClr val="lt1"/>
                </a:solidFill>
                <a:latin typeface="Nunito"/>
                <a:ea typeface="Nunito"/>
                <a:cs typeface="Nunito"/>
                <a:sym typeface="Nunito"/>
              </a:rPr>
              <a:t>Embryology: Fetal </a:t>
            </a:r>
            <a:r>
              <a:rPr b="1" lang="en" sz="2400">
                <a:solidFill>
                  <a:schemeClr val="lt1"/>
                </a:solidFill>
                <a:latin typeface="Nunito"/>
                <a:ea typeface="Nunito"/>
                <a:cs typeface="Nunito"/>
                <a:sym typeface="Nunito"/>
              </a:rPr>
              <a:t>Circulation</a:t>
            </a:r>
            <a:endParaRPr b="1" sz="2200">
              <a:solidFill>
                <a:srgbClr val="4C1130"/>
              </a:solidFill>
              <a:latin typeface="Hind"/>
              <a:ea typeface="Hind"/>
              <a:cs typeface="Hind"/>
              <a:sym typeface="Hin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graphicFrame>
        <p:nvGraphicFramePr>
          <p:cNvPr id="290" name="Google Shape;290;p46"/>
          <p:cNvGraphicFramePr/>
          <p:nvPr/>
        </p:nvGraphicFramePr>
        <p:xfrm>
          <a:off x="13" y="558899"/>
          <a:ext cx="3000000" cy="3000000"/>
        </p:xfrm>
        <a:graphic>
          <a:graphicData uri="http://schemas.openxmlformats.org/drawingml/2006/table">
            <a:tbl>
              <a:tblPr>
                <a:noFill/>
                <a:tableStyleId>{76447A91-6DB8-4E1A-95C5-20A2C349909A}</a:tableStyleId>
              </a:tblPr>
              <a:tblGrid>
                <a:gridCol w="1657075"/>
                <a:gridCol w="5932450"/>
              </a:tblGrid>
              <a:tr h="347575">
                <a:tc>
                  <a:txBody>
                    <a:bodyPr/>
                    <a:lstStyle/>
                    <a:p>
                      <a:pPr indent="0" lvl="0" marL="0" rtl="0" algn="ctr">
                        <a:spcBef>
                          <a:spcPts val="0"/>
                        </a:spcBef>
                        <a:spcAft>
                          <a:spcPts val="0"/>
                        </a:spcAft>
                        <a:buNone/>
                      </a:pPr>
                      <a:r>
                        <a:rPr b="1" lang="en" sz="1100">
                          <a:solidFill>
                            <a:srgbClr val="DAA5A5"/>
                          </a:solidFill>
                          <a:latin typeface="Nunito"/>
                          <a:ea typeface="Nunito"/>
                          <a:cs typeface="Nunito"/>
                          <a:sym typeface="Nunito"/>
                        </a:rPr>
                        <a:t>Date</a:t>
                      </a:r>
                      <a:endParaRPr b="1" sz="1000">
                        <a:solidFill>
                          <a:srgbClr val="DAA5A5"/>
                        </a:solidFill>
                        <a:latin typeface="Nunito"/>
                        <a:ea typeface="Nunito"/>
                        <a:cs typeface="Nunito"/>
                        <a:sym typeface="Nunito"/>
                      </a:endParaRPr>
                    </a:p>
                  </a:txBody>
                  <a:tcPr marT="67925" marB="67925" marR="64250" marL="64250" anchor="ctr">
                    <a:solidFill>
                      <a:srgbClr val="F7E0E0"/>
                    </a:solidFill>
                  </a:tcPr>
                </a:tc>
                <a:tc>
                  <a:txBody>
                    <a:bodyPr/>
                    <a:lstStyle/>
                    <a:p>
                      <a:pPr indent="0" lvl="0" marL="0" rtl="0" algn="ctr">
                        <a:spcBef>
                          <a:spcPts val="0"/>
                        </a:spcBef>
                        <a:spcAft>
                          <a:spcPts val="0"/>
                        </a:spcAft>
                        <a:buClr>
                          <a:schemeClr val="dk1"/>
                        </a:buClr>
                        <a:buSzPts val="1100"/>
                        <a:buFont typeface="Arial"/>
                        <a:buNone/>
                      </a:pPr>
                      <a:r>
                        <a:rPr b="1" lang="en" sz="1100">
                          <a:solidFill>
                            <a:srgbClr val="DAA5A5"/>
                          </a:solidFill>
                          <a:latin typeface="Nunito"/>
                          <a:ea typeface="Nunito"/>
                          <a:cs typeface="Nunito"/>
                          <a:sym typeface="Nunito"/>
                        </a:rPr>
                        <a:t>Events</a:t>
                      </a:r>
                      <a:endParaRPr b="1" sz="1000">
                        <a:solidFill>
                          <a:srgbClr val="DAA5A5"/>
                        </a:solidFill>
                        <a:latin typeface="Nunito"/>
                        <a:ea typeface="Nunito"/>
                        <a:cs typeface="Nunito"/>
                        <a:sym typeface="Nunito"/>
                      </a:endParaRPr>
                    </a:p>
                  </a:txBody>
                  <a:tcPr marT="67925" marB="67925" marR="64250" marL="64250" anchor="ctr">
                    <a:solidFill>
                      <a:srgbClr val="F7E0E0"/>
                    </a:solidFill>
                  </a:tcPr>
                </a:tc>
              </a:tr>
              <a:tr h="498400">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W</a:t>
                      </a:r>
                      <a:r>
                        <a:rPr b="1" lang="en" sz="1000">
                          <a:solidFill>
                            <a:srgbClr val="DAA5A5"/>
                          </a:solidFill>
                          <a:latin typeface="Nunito"/>
                          <a:ea typeface="Nunito"/>
                          <a:cs typeface="Nunito"/>
                          <a:sym typeface="Nunito"/>
                        </a:rPr>
                        <a:t>ithin 24--48 hrs after implantation in blood</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l">
                        <a:spcBef>
                          <a:spcPts val="0"/>
                        </a:spcBef>
                        <a:spcAft>
                          <a:spcPts val="0"/>
                        </a:spcAft>
                        <a:buNone/>
                      </a:pPr>
                      <a:r>
                        <a:rPr lang="en" sz="800">
                          <a:latin typeface="Nunito"/>
                          <a:ea typeface="Nunito"/>
                          <a:cs typeface="Nunito"/>
                          <a:sym typeface="Nunito"/>
                        </a:rPr>
                        <a:t>I</a:t>
                      </a:r>
                      <a:r>
                        <a:rPr lang="en" sz="800">
                          <a:latin typeface="Nunito"/>
                          <a:ea typeface="Nunito"/>
                          <a:cs typeface="Nunito"/>
                          <a:sym typeface="Nunito"/>
                        </a:rPr>
                        <a:t>mmunosuppressant protein Appears in maternal serum | secreted by trophoblast cells</a:t>
                      </a:r>
                      <a:endParaRPr sz="800">
                        <a:latin typeface="Nunito"/>
                        <a:ea typeface="Nunito"/>
                        <a:cs typeface="Nunito"/>
                        <a:sym typeface="Nunito"/>
                      </a:endParaRPr>
                    </a:p>
                  </a:txBody>
                  <a:tcPr marT="67925" marB="67925" marR="64250" marL="64250" anchor="ctr"/>
                </a:tc>
              </a:tr>
              <a:tr h="326025">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30 hours after</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l">
                        <a:spcBef>
                          <a:spcPts val="0"/>
                        </a:spcBef>
                        <a:spcAft>
                          <a:spcPts val="0"/>
                        </a:spcAft>
                        <a:buNone/>
                      </a:pPr>
                      <a:r>
                        <a:rPr lang="en" sz="800">
                          <a:latin typeface="Nunito"/>
                          <a:ea typeface="Nunito"/>
                          <a:cs typeface="Nunito"/>
                          <a:sym typeface="Nunito"/>
                        </a:rPr>
                        <a:t>Cleavage of Zygote</a:t>
                      </a:r>
                      <a:endParaRPr sz="800">
                        <a:latin typeface="Nunito"/>
                        <a:ea typeface="Nunito"/>
                        <a:cs typeface="Nunito"/>
                        <a:sym typeface="Nunito"/>
                      </a:endParaRPr>
                    </a:p>
                  </a:txBody>
                  <a:tcPr marT="67925" marB="67925" marR="64250" marL="64250" anchor="ctr"/>
                </a:tc>
              </a:tr>
              <a:tr h="326025">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3 days after fertilization </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l">
                        <a:spcBef>
                          <a:spcPts val="0"/>
                        </a:spcBef>
                        <a:spcAft>
                          <a:spcPts val="0"/>
                        </a:spcAft>
                        <a:buNone/>
                      </a:pPr>
                      <a:r>
                        <a:rPr lang="en" sz="800">
                          <a:latin typeface="Nunito"/>
                          <a:ea typeface="Nunito"/>
                          <a:cs typeface="Nunito"/>
                          <a:sym typeface="Nunito"/>
                        </a:rPr>
                        <a:t>Spherical Morula is formed When there are</a:t>
                      </a:r>
                      <a:r>
                        <a:rPr lang="en" sz="800">
                          <a:solidFill>
                            <a:srgbClr val="CC0000"/>
                          </a:solidFill>
                          <a:latin typeface="Nunito"/>
                          <a:ea typeface="Nunito"/>
                          <a:cs typeface="Nunito"/>
                          <a:sym typeface="Nunito"/>
                        </a:rPr>
                        <a:t> </a:t>
                      </a:r>
                      <a:r>
                        <a:rPr b="1" lang="en" sz="800">
                          <a:solidFill>
                            <a:srgbClr val="CC0000"/>
                          </a:solidFill>
                          <a:latin typeface="Nunito"/>
                          <a:ea typeface="Nunito"/>
                          <a:cs typeface="Nunito"/>
                          <a:sym typeface="Nunito"/>
                        </a:rPr>
                        <a:t>16 to 32</a:t>
                      </a:r>
                      <a:r>
                        <a:rPr lang="en" sz="800">
                          <a:solidFill>
                            <a:srgbClr val="CC0000"/>
                          </a:solidFill>
                          <a:latin typeface="Nunito"/>
                          <a:ea typeface="Nunito"/>
                          <a:cs typeface="Nunito"/>
                          <a:sym typeface="Nunito"/>
                        </a:rPr>
                        <a:t> </a:t>
                      </a:r>
                      <a:r>
                        <a:rPr lang="en" sz="800">
                          <a:latin typeface="Nunito"/>
                          <a:ea typeface="Nunito"/>
                          <a:cs typeface="Nunito"/>
                          <a:sym typeface="Nunito"/>
                        </a:rPr>
                        <a:t>blastomeres the developing human</a:t>
                      </a:r>
                      <a:endParaRPr sz="800">
                        <a:latin typeface="Nunito"/>
                        <a:ea typeface="Nunito"/>
                        <a:cs typeface="Nunito"/>
                        <a:sym typeface="Nunito"/>
                      </a:endParaRPr>
                    </a:p>
                  </a:txBody>
                  <a:tcPr marT="67925" marB="67925" marR="64250" marL="64250" anchor="ctr"/>
                </a:tc>
              </a:tr>
              <a:tr h="853900">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the 4th day after fertilization</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127000" lvl="0" marL="139700" rtl="0" algn="l">
                        <a:spcBef>
                          <a:spcPts val="0"/>
                        </a:spcBef>
                        <a:spcAft>
                          <a:spcPts val="0"/>
                        </a:spcAft>
                        <a:buClr>
                          <a:schemeClr val="dk1"/>
                        </a:buClr>
                        <a:buSzPts val="800"/>
                        <a:buFont typeface="Calibri"/>
                        <a:buChar char="●"/>
                      </a:pPr>
                      <a:r>
                        <a:rPr lang="en" sz="800">
                          <a:solidFill>
                            <a:schemeClr val="dk1"/>
                          </a:solidFill>
                          <a:latin typeface="Nunito"/>
                          <a:ea typeface="Nunito"/>
                          <a:cs typeface="Nunito"/>
                          <a:sym typeface="Nunito"/>
                        </a:rPr>
                        <a:t>The </a:t>
                      </a:r>
                      <a:r>
                        <a:rPr b="1" lang="en" sz="800">
                          <a:solidFill>
                            <a:schemeClr val="dk1"/>
                          </a:solidFill>
                          <a:latin typeface="Nunito"/>
                          <a:ea typeface="Nunito"/>
                          <a:cs typeface="Nunito"/>
                          <a:sym typeface="Nunito"/>
                        </a:rPr>
                        <a:t>Morula reaches the uterine cavity </a:t>
                      </a:r>
                      <a:endParaRPr b="1" sz="800">
                        <a:solidFill>
                          <a:schemeClr val="dk1"/>
                        </a:solidFill>
                        <a:latin typeface="Nunito"/>
                        <a:ea typeface="Nunito"/>
                        <a:cs typeface="Nunito"/>
                        <a:sym typeface="Nunito"/>
                      </a:endParaRPr>
                    </a:p>
                    <a:p>
                      <a:pPr indent="-127000" lvl="0" marL="139700" rtl="0" algn="l">
                        <a:spcBef>
                          <a:spcPts val="0"/>
                        </a:spcBef>
                        <a:spcAft>
                          <a:spcPts val="0"/>
                        </a:spcAft>
                        <a:buClr>
                          <a:schemeClr val="dk1"/>
                        </a:buClr>
                        <a:buSzPts val="800"/>
                        <a:buFont typeface="Bree Serif"/>
                        <a:buChar char="●"/>
                      </a:pPr>
                      <a:r>
                        <a:rPr lang="en" sz="800">
                          <a:solidFill>
                            <a:schemeClr val="dk1"/>
                          </a:solidFill>
                          <a:latin typeface="Nunito"/>
                          <a:ea typeface="Nunito"/>
                          <a:cs typeface="Nunito"/>
                          <a:sym typeface="Nunito"/>
                        </a:rPr>
                        <a:t>It </a:t>
                      </a:r>
                      <a:r>
                        <a:rPr b="1" lang="en" sz="800">
                          <a:solidFill>
                            <a:schemeClr val="dk1"/>
                          </a:solidFill>
                          <a:latin typeface="Nunito"/>
                          <a:ea typeface="Nunito"/>
                          <a:cs typeface="Nunito"/>
                          <a:sym typeface="Nunito"/>
                        </a:rPr>
                        <a:t>remains free</a:t>
                      </a:r>
                      <a:r>
                        <a:rPr lang="en" sz="800">
                          <a:solidFill>
                            <a:schemeClr val="dk1"/>
                          </a:solidFill>
                          <a:latin typeface="Nunito"/>
                          <a:ea typeface="Nunito"/>
                          <a:cs typeface="Nunito"/>
                          <a:sym typeface="Nunito"/>
                        </a:rPr>
                        <a:t> within the uterine cavity for one or two days.</a:t>
                      </a:r>
                      <a:endParaRPr sz="800">
                        <a:solidFill>
                          <a:schemeClr val="dk1"/>
                        </a:solidFill>
                        <a:latin typeface="Nunito"/>
                        <a:ea typeface="Nunito"/>
                        <a:cs typeface="Nunito"/>
                        <a:sym typeface="Nunito"/>
                      </a:endParaRPr>
                    </a:p>
                    <a:p>
                      <a:pPr indent="-127000" lvl="0" marL="13970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Fluid passes from uterine cavity to the Morula. </a:t>
                      </a:r>
                      <a:endParaRPr sz="800">
                        <a:solidFill>
                          <a:schemeClr val="dk1"/>
                        </a:solidFill>
                        <a:latin typeface="Nunito"/>
                        <a:ea typeface="Nunito"/>
                        <a:cs typeface="Nunito"/>
                        <a:sym typeface="Nunito"/>
                      </a:endParaRPr>
                    </a:p>
                    <a:p>
                      <a:pPr indent="-127000" lvl="0" marL="13970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Now the Morula is transformed into Blastocyst, its cavity is called blastocystic cavity or blastocele, and its cells divided into Embryoblast &amp; Trophoblast.</a:t>
                      </a:r>
                      <a:endParaRPr sz="800">
                        <a:solidFill>
                          <a:schemeClr val="dk1"/>
                        </a:solidFill>
                        <a:latin typeface="Nunito"/>
                        <a:ea typeface="Nunito"/>
                        <a:cs typeface="Nunito"/>
                        <a:sym typeface="Nunito"/>
                      </a:endParaRPr>
                    </a:p>
                  </a:txBody>
                  <a:tcPr marT="67925" marB="67925" marR="64250" marL="64250" anchor="ctr"/>
                </a:tc>
              </a:tr>
              <a:tr h="573800">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the 5th day</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114300" lvl="0" marL="139700" rtl="0" algn="l">
                        <a:spcBef>
                          <a:spcPts val="0"/>
                        </a:spcBef>
                        <a:spcAft>
                          <a:spcPts val="0"/>
                        </a:spcAft>
                        <a:buClr>
                          <a:schemeClr val="dk1"/>
                        </a:buClr>
                        <a:buSzPts val="800"/>
                        <a:buFont typeface="Calibri"/>
                        <a:buChar char="●"/>
                      </a:pPr>
                      <a:r>
                        <a:rPr lang="en" sz="800">
                          <a:solidFill>
                            <a:schemeClr val="dk1"/>
                          </a:solidFill>
                          <a:latin typeface="Nunito"/>
                          <a:ea typeface="Nunito"/>
                          <a:cs typeface="Nunito"/>
                          <a:sym typeface="Nunito"/>
                        </a:rPr>
                        <a:t>T</a:t>
                      </a:r>
                      <a:r>
                        <a:rPr lang="en" sz="800">
                          <a:solidFill>
                            <a:schemeClr val="dk1"/>
                          </a:solidFill>
                          <a:latin typeface="Nunito"/>
                          <a:ea typeface="Nunito"/>
                          <a:cs typeface="Nunito"/>
                          <a:sym typeface="Nunito"/>
                        </a:rPr>
                        <a:t>he</a:t>
                      </a:r>
                      <a:r>
                        <a:rPr lang="en" sz="800">
                          <a:solidFill>
                            <a:srgbClr val="FF0000"/>
                          </a:solidFill>
                          <a:latin typeface="Nunito"/>
                          <a:ea typeface="Nunito"/>
                          <a:cs typeface="Nunito"/>
                          <a:sym typeface="Nunito"/>
                        </a:rPr>
                        <a:t> </a:t>
                      </a:r>
                      <a:r>
                        <a:rPr b="1" lang="en" sz="800">
                          <a:solidFill>
                            <a:srgbClr val="CC0000"/>
                          </a:solidFill>
                          <a:latin typeface="Nunito"/>
                          <a:ea typeface="Nunito"/>
                          <a:cs typeface="Nunito"/>
                          <a:sym typeface="Nunito"/>
                        </a:rPr>
                        <a:t>zona pellucida degenerates</a:t>
                      </a:r>
                      <a:r>
                        <a:rPr lang="en" sz="800">
                          <a:solidFill>
                            <a:schemeClr val="dk1"/>
                          </a:solidFill>
                          <a:latin typeface="Nunito"/>
                          <a:ea typeface="Nunito"/>
                          <a:cs typeface="Nunito"/>
                          <a:sym typeface="Nunito"/>
                        </a:rPr>
                        <a:t> &amp; disappears to allows the blastocyst to increase in size and</a:t>
                      </a:r>
                      <a:r>
                        <a:rPr lang="en" sz="800">
                          <a:solidFill>
                            <a:srgbClr val="CC0000"/>
                          </a:solidFill>
                          <a:latin typeface="Nunito"/>
                          <a:ea typeface="Nunito"/>
                          <a:cs typeface="Nunito"/>
                          <a:sym typeface="Nunito"/>
                        </a:rPr>
                        <a:t> penetrates the endometrium</a:t>
                      </a:r>
                      <a:endParaRPr sz="800">
                        <a:solidFill>
                          <a:srgbClr val="CC0000"/>
                        </a:solidFill>
                        <a:latin typeface="Nunito"/>
                        <a:ea typeface="Nunito"/>
                        <a:cs typeface="Nunito"/>
                        <a:sym typeface="Nunito"/>
                      </a:endParaRPr>
                    </a:p>
                    <a:p>
                      <a:pPr indent="-114300" lvl="0" marL="13970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The embryoblast projects into the blastocystic cavity, while the trophoblast forms the wall of the blastocyst</a:t>
                      </a:r>
                      <a:endParaRPr sz="800">
                        <a:latin typeface="Nunito"/>
                        <a:ea typeface="Nunito"/>
                        <a:cs typeface="Nunito"/>
                        <a:sym typeface="Nunito"/>
                      </a:endParaRPr>
                    </a:p>
                  </a:txBody>
                  <a:tcPr marT="67925" marB="67925" marR="64250" marL="64250" anchor="ctr"/>
                </a:tc>
              </a:tr>
              <a:tr h="326025">
                <a:tc>
                  <a:txBody>
                    <a:bodyPr/>
                    <a:lstStyle/>
                    <a:p>
                      <a:pPr indent="0" lvl="0" marL="0" rtl="0" algn="ctr">
                        <a:spcBef>
                          <a:spcPts val="0"/>
                        </a:spcBef>
                        <a:spcAft>
                          <a:spcPts val="0"/>
                        </a:spcAft>
                        <a:buClr>
                          <a:schemeClr val="dk1"/>
                        </a:buClr>
                        <a:buSzPts val="800"/>
                        <a:buFont typeface="Arial"/>
                        <a:buNone/>
                      </a:pPr>
                      <a:r>
                        <a:rPr b="1" lang="en" sz="1000">
                          <a:solidFill>
                            <a:srgbClr val="DAA5A5"/>
                          </a:solidFill>
                          <a:latin typeface="Nunito"/>
                          <a:ea typeface="Nunito"/>
                          <a:cs typeface="Nunito"/>
                          <a:sym typeface="Nunito"/>
                        </a:rPr>
                        <a:t>By 6th day</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l">
                        <a:spcBef>
                          <a:spcPts val="0"/>
                        </a:spcBef>
                        <a:spcAft>
                          <a:spcPts val="0"/>
                        </a:spcAft>
                        <a:buNone/>
                      </a:pPr>
                      <a:r>
                        <a:rPr b="1" lang="en" sz="800">
                          <a:solidFill>
                            <a:srgbClr val="CC0000"/>
                          </a:solidFill>
                          <a:latin typeface="Nunito"/>
                          <a:ea typeface="Nunito"/>
                          <a:cs typeface="Nunito"/>
                          <a:sym typeface="Nunito"/>
                        </a:rPr>
                        <a:t>B</a:t>
                      </a:r>
                      <a:r>
                        <a:rPr b="1" lang="en" sz="800">
                          <a:solidFill>
                            <a:srgbClr val="CC0000"/>
                          </a:solidFill>
                          <a:latin typeface="Nunito"/>
                          <a:ea typeface="Nunito"/>
                          <a:cs typeface="Nunito"/>
                          <a:sym typeface="Nunito"/>
                        </a:rPr>
                        <a:t>lastocyst</a:t>
                      </a:r>
                      <a:r>
                        <a:rPr lang="en" sz="800">
                          <a:solidFill>
                            <a:schemeClr val="dk1"/>
                          </a:solidFill>
                          <a:latin typeface="Nunito"/>
                          <a:ea typeface="Nunito"/>
                          <a:cs typeface="Nunito"/>
                          <a:sym typeface="Nunito"/>
                        </a:rPr>
                        <a:t> </a:t>
                      </a:r>
                      <a:r>
                        <a:rPr lang="en" sz="800">
                          <a:solidFill>
                            <a:srgbClr val="CC0000"/>
                          </a:solidFill>
                          <a:latin typeface="Nunito"/>
                          <a:ea typeface="Nunito"/>
                          <a:cs typeface="Nunito"/>
                          <a:sym typeface="Nunito"/>
                        </a:rPr>
                        <a:t>adheres</a:t>
                      </a:r>
                      <a:r>
                        <a:rPr lang="en" sz="800">
                          <a:solidFill>
                            <a:srgbClr val="FF0000"/>
                          </a:solidFill>
                          <a:latin typeface="Nunito"/>
                          <a:ea typeface="Nunito"/>
                          <a:cs typeface="Nunito"/>
                          <a:sym typeface="Nunito"/>
                        </a:rPr>
                        <a:t> </a:t>
                      </a:r>
                      <a:r>
                        <a:rPr lang="en" sz="800">
                          <a:solidFill>
                            <a:schemeClr val="dk1"/>
                          </a:solidFill>
                          <a:latin typeface="Nunito"/>
                          <a:ea typeface="Nunito"/>
                          <a:cs typeface="Nunito"/>
                          <a:sym typeface="Nunito"/>
                        </a:rPr>
                        <a:t>to the endometrium (</a:t>
                      </a:r>
                      <a:r>
                        <a:rPr b="1" lang="en" sz="800">
                          <a:solidFill>
                            <a:srgbClr val="CC0000"/>
                          </a:solidFill>
                          <a:latin typeface="Nunito"/>
                          <a:ea typeface="Nunito"/>
                          <a:cs typeface="Nunito"/>
                          <a:sym typeface="Nunito"/>
                        </a:rPr>
                        <a:t>Implantation</a:t>
                      </a:r>
                      <a:r>
                        <a:rPr lang="en" sz="800">
                          <a:solidFill>
                            <a:schemeClr val="dk1"/>
                          </a:solidFill>
                          <a:latin typeface="Nunito"/>
                          <a:ea typeface="Nunito"/>
                          <a:cs typeface="Nunito"/>
                          <a:sym typeface="Nunito"/>
                        </a:rPr>
                        <a:t>)</a:t>
                      </a:r>
                      <a:endParaRPr sz="800">
                        <a:latin typeface="Nunito"/>
                        <a:ea typeface="Nunito"/>
                        <a:cs typeface="Nunito"/>
                        <a:sym typeface="Nunito"/>
                      </a:endParaRPr>
                    </a:p>
                  </a:txBody>
                  <a:tcPr marT="67925" marB="67925" marR="64250" marL="64250" anchor="ctr"/>
                </a:tc>
              </a:tr>
              <a:tr h="573800">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By 7th day</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l">
                        <a:spcBef>
                          <a:spcPts val="0"/>
                        </a:spcBef>
                        <a:spcAft>
                          <a:spcPts val="0"/>
                        </a:spcAft>
                        <a:buNone/>
                      </a:pPr>
                      <a:r>
                        <a:rPr b="1" lang="en" sz="800">
                          <a:solidFill>
                            <a:schemeClr val="dk1"/>
                          </a:solidFill>
                          <a:latin typeface="Nunito"/>
                          <a:ea typeface="Nunito"/>
                          <a:cs typeface="Nunito"/>
                          <a:sym typeface="Nunito"/>
                        </a:rPr>
                        <a:t>Trophoblast differentiated into 2 layers:</a:t>
                      </a:r>
                      <a:endParaRPr b="1" sz="800">
                        <a:solidFill>
                          <a:schemeClr val="dk1"/>
                        </a:solidFill>
                        <a:latin typeface="Nunito"/>
                        <a:ea typeface="Nunito"/>
                        <a:cs typeface="Nunito"/>
                        <a:sym typeface="Nunito"/>
                      </a:endParaRPr>
                    </a:p>
                    <a:p>
                      <a:pPr indent="-127000" lvl="0" marL="139700" rtl="0" algn="l">
                        <a:spcBef>
                          <a:spcPts val="0"/>
                        </a:spcBef>
                        <a:spcAft>
                          <a:spcPts val="0"/>
                        </a:spcAft>
                        <a:buClr>
                          <a:schemeClr val="dk1"/>
                        </a:buClr>
                        <a:buSzPts val="800"/>
                        <a:buFont typeface="Bree Serif"/>
                        <a:buAutoNum type="arabicPeriod"/>
                      </a:pPr>
                      <a:r>
                        <a:rPr lang="en" sz="800">
                          <a:solidFill>
                            <a:schemeClr val="dk1"/>
                          </a:solidFill>
                          <a:latin typeface="Nunito"/>
                          <a:ea typeface="Nunito"/>
                          <a:cs typeface="Nunito"/>
                          <a:sym typeface="Nunito"/>
                        </a:rPr>
                        <a:t>Syncytiotrophoblast (outer multinucleated cytoplasmic mass, with </a:t>
                      </a:r>
                      <a:r>
                        <a:rPr b="1" lang="en" sz="800">
                          <a:solidFill>
                            <a:schemeClr val="dk1"/>
                          </a:solidFill>
                          <a:latin typeface="Nunito"/>
                          <a:ea typeface="Nunito"/>
                          <a:cs typeface="Nunito"/>
                          <a:sym typeface="Nunito"/>
                        </a:rPr>
                        <a:t>indistinct cell boundary)</a:t>
                      </a:r>
                      <a:endParaRPr b="1" sz="800">
                        <a:solidFill>
                          <a:schemeClr val="dk1"/>
                        </a:solidFill>
                        <a:latin typeface="Nunito"/>
                        <a:ea typeface="Nunito"/>
                        <a:cs typeface="Nunito"/>
                        <a:sym typeface="Nunito"/>
                      </a:endParaRPr>
                    </a:p>
                    <a:p>
                      <a:pPr indent="-127000" lvl="0" marL="139700" rtl="0" algn="l">
                        <a:spcBef>
                          <a:spcPts val="0"/>
                        </a:spcBef>
                        <a:spcAft>
                          <a:spcPts val="0"/>
                        </a:spcAft>
                        <a:buClr>
                          <a:schemeClr val="dk1"/>
                        </a:buClr>
                        <a:buSzPts val="800"/>
                        <a:buFont typeface="Nunito"/>
                        <a:buAutoNum type="arabicPeriod"/>
                      </a:pPr>
                      <a:r>
                        <a:rPr lang="en" sz="800">
                          <a:solidFill>
                            <a:schemeClr val="dk1"/>
                          </a:solidFill>
                          <a:latin typeface="Nunito"/>
                          <a:ea typeface="Nunito"/>
                          <a:cs typeface="Nunito"/>
                          <a:sym typeface="Nunito"/>
                        </a:rPr>
                        <a:t> Cytotrophoblast (inner layer, mitotically active)</a:t>
                      </a:r>
                      <a:endParaRPr sz="800">
                        <a:solidFill>
                          <a:schemeClr val="dk1"/>
                        </a:solidFill>
                        <a:latin typeface="Nunito"/>
                        <a:ea typeface="Nunito"/>
                        <a:cs typeface="Nunito"/>
                        <a:sym typeface="Nunito"/>
                      </a:endParaRPr>
                    </a:p>
                  </a:txBody>
                  <a:tcPr marT="67925" marB="67925" marR="64250" marL="64250" anchor="ctr"/>
                </a:tc>
              </a:tr>
              <a:tr h="326025">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By 8th day</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l">
                        <a:spcBef>
                          <a:spcPts val="0"/>
                        </a:spcBef>
                        <a:spcAft>
                          <a:spcPts val="0"/>
                        </a:spcAft>
                        <a:buNone/>
                      </a:pPr>
                      <a:r>
                        <a:rPr lang="en" sz="800">
                          <a:solidFill>
                            <a:schemeClr val="dk1"/>
                          </a:solidFill>
                          <a:latin typeface="Nunito"/>
                          <a:ea typeface="Nunito"/>
                          <a:cs typeface="Nunito"/>
                          <a:sym typeface="Nunito"/>
                        </a:rPr>
                        <a:t>blastocyst is superficially </a:t>
                      </a:r>
                      <a:r>
                        <a:rPr b="1" lang="en" sz="800">
                          <a:solidFill>
                            <a:schemeClr val="dk1"/>
                          </a:solidFill>
                          <a:latin typeface="Nunito"/>
                          <a:ea typeface="Nunito"/>
                          <a:cs typeface="Nunito"/>
                          <a:sym typeface="Nunito"/>
                        </a:rPr>
                        <a:t>embedded</a:t>
                      </a:r>
                      <a:r>
                        <a:rPr lang="en" sz="800">
                          <a:solidFill>
                            <a:schemeClr val="dk1"/>
                          </a:solidFill>
                          <a:latin typeface="Nunito"/>
                          <a:ea typeface="Nunito"/>
                          <a:cs typeface="Nunito"/>
                          <a:sym typeface="Nunito"/>
                        </a:rPr>
                        <a:t> in the compact layer of the endometrium</a:t>
                      </a:r>
                      <a:endParaRPr sz="800">
                        <a:solidFill>
                          <a:schemeClr val="dk1"/>
                        </a:solidFill>
                        <a:latin typeface="Nunito"/>
                        <a:ea typeface="Nunito"/>
                        <a:cs typeface="Nunito"/>
                        <a:sym typeface="Nunito"/>
                      </a:endParaRPr>
                    </a:p>
                  </a:txBody>
                  <a:tcPr marT="67925" marB="67925" marR="64250" marL="64250" anchor="ctr"/>
                </a:tc>
              </a:tr>
              <a:tr h="326025">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by the 10th or11th day</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l">
                        <a:spcBef>
                          <a:spcPts val="0"/>
                        </a:spcBef>
                        <a:spcAft>
                          <a:spcPts val="0"/>
                        </a:spcAft>
                        <a:buNone/>
                      </a:pPr>
                      <a:r>
                        <a:rPr b="1" lang="en" sz="800">
                          <a:solidFill>
                            <a:schemeClr val="dk1"/>
                          </a:solidFill>
                          <a:latin typeface="Nunito"/>
                          <a:ea typeface="Nunito"/>
                          <a:cs typeface="Nunito"/>
                          <a:sym typeface="Nunito"/>
                        </a:rPr>
                        <a:t>Blood-filled Lacunae appear</a:t>
                      </a:r>
                      <a:r>
                        <a:rPr lang="en" sz="800">
                          <a:solidFill>
                            <a:schemeClr val="dk1"/>
                          </a:solidFill>
                          <a:latin typeface="Nunito"/>
                          <a:ea typeface="Nunito"/>
                          <a:cs typeface="Nunito"/>
                          <a:sym typeface="Nunito"/>
                        </a:rPr>
                        <a:t> within the Syncytiotrophoblast which communicate with each other forming a network</a:t>
                      </a:r>
                      <a:endParaRPr sz="800">
                        <a:latin typeface="Nunito"/>
                        <a:ea typeface="Nunito"/>
                        <a:cs typeface="Nunito"/>
                        <a:sym typeface="Nunito"/>
                      </a:endParaRPr>
                    </a:p>
                  </a:txBody>
                  <a:tcPr marT="67925" marB="67925" marR="64250" marL="64250" anchor="ctr"/>
                </a:tc>
              </a:tr>
              <a:tr h="498400">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EPT (Early pregnancy test) in urine</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l">
                        <a:spcBef>
                          <a:spcPts val="0"/>
                        </a:spcBef>
                        <a:spcAft>
                          <a:spcPts val="0"/>
                        </a:spcAft>
                        <a:buNone/>
                      </a:pPr>
                      <a:r>
                        <a:rPr lang="en" sz="800">
                          <a:latin typeface="Nunito"/>
                          <a:ea typeface="Nunito"/>
                          <a:cs typeface="Nunito"/>
                          <a:sym typeface="Nunito"/>
                        </a:rPr>
                        <a:t>in the first 10 days of development</a:t>
                      </a:r>
                      <a:endParaRPr sz="800">
                        <a:latin typeface="Nunito"/>
                        <a:ea typeface="Nunito"/>
                        <a:cs typeface="Nunito"/>
                        <a:sym typeface="Nunito"/>
                      </a:endParaRPr>
                    </a:p>
                  </a:txBody>
                  <a:tcPr marT="67925" marB="67925" marR="64250" marL="64250" anchor="ctr"/>
                </a:tc>
              </a:tr>
              <a:tr h="993950">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by 11th or 12th day</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114300" lvl="0" marL="139700" marR="0" rtl="0" algn="l">
                        <a:spcBef>
                          <a:spcPts val="0"/>
                        </a:spcBef>
                        <a:spcAft>
                          <a:spcPts val="0"/>
                        </a:spcAft>
                        <a:buClr>
                          <a:srgbClr val="000000"/>
                        </a:buClr>
                        <a:buSzPts val="800"/>
                        <a:buFont typeface="Nunito"/>
                        <a:buChar char="●"/>
                      </a:pPr>
                      <a:r>
                        <a:rPr lang="en" sz="800">
                          <a:latin typeface="Nunito"/>
                          <a:ea typeface="Nunito"/>
                          <a:cs typeface="Nunito"/>
                          <a:sym typeface="Nunito"/>
                        </a:rPr>
                        <a:t>Syncytiotrophoblast erodes the endothelial lining of the maternal capillaries which known as sinusoids</a:t>
                      </a:r>
                      <a:endParaRPr sz="800">
                        <a:latin typeface="Nunito"/>
                        <a:ea typeface="Nunito"/>
                        <a:cs typeface="Nunito"/>
                        <a:sym typeface="Nunito"/>
                      </a:endParaRPr>
                    </a:p>
                    <a:p>
                      <a:pPr indent="-114300" lvl="0" marL="139700" marR="0" rtl="0" algn="l">
                        <a:spcBef>
                          <a:spcPts val="0"/>
                        </a:spcBef>
                        <a:spcAft>
                          <a:spcPts val="0"/>
                        </a:spcAft>
                        <a:buClr>
                          <a:srgbClr val="000000"/>
                        </a:buClr>
                        <a:buSzPts val="800"/>
                        <a:buFont typeface="Calibri"/>
                        <a:buChar char="●"/>
                      </a:pPr>
                      <a:r>
                        <a:rPr lang="en" sz="800">
                          <a:latin typeface="Nunito"/>
                          <a:ea typeface="Nunito"/>
                          <a:cs typeface="Nunito"/>
                          <a:sym typeface="Nunito"/>
                        </a:rPr>
                        <a:t>Now blood of maternal capillaries reaches the lacunae so </a:t>
                      </a:r>
                      <a:r>
                        <a:rPr b="1" lang="en" sz="800">
                          <a:latin typeface="Nunito"/>
                          <a:ea typeface="Nunito"/>
                          <a:cs typeface="Nunito"/>
                          <a:sym typeface="Nunito"/>
                        </a:rPr>
                        <a:t>Uteroplacental circulation begins and Implantation completed</a:t>
                      </a:r>
                      <a:endParaRPr b="1" sz="800">
                        <a:latin typeface="Nunito"/>
                        <a:ea typeface="Nunito"/>
                        <a:cs typeface="Nunito"/>
                        <a:sym typeface="Nunito"/>
                      </a:endParaRPr>
                    </a:p>
                    <a:p>
                      <a:pPr indent="-114300" lvl="0" marL="139700" marR="0" rtl="0" algn="l">
                        <a:spcBef>
                          <a:spcPts val="0"/>
                        </a:spcBef>
                        <a:spcAft>
                          <a:spcPts val="0"/>
                        </a:spcAft>
                        <a:buClr>
                          <a:srgbClr val="000000"/>
                        </a:buClr>
                        <a:buSzPts val="800"/>
                        <a:buFont typeface="Calibri"/>
                        <a:buChar char="●"/>
                      </a:pPr>
                      <a:r>
                        <a:rPr lang="en" sz="800">
                          <a:latin typeface="Nunito"/>
                          <a:ea typeface="Nunito"/>
                          <a:cs typeface="Nunito"/>
                          <a:sym typeface="Nunito"/>
                        </a:rPr>
                        <a:t>Endometrial cells undergo a process called apoptosis (programmed cell death) to facilitates </a:t>
                      </a:r>
                      <a:r>
                        <a:rPr b="1" lang="en" sz="800">
                          <a:latin typeface="Nunito"/>
                          <a:ea typeface="Nunito"/>
                          <a:cs typeface="Nunito"/>
                          <a:sym typeface="Nunito"/>
                        </a:rPr>
                        <a:t>invasion of endometrium by the Syncytiotrophoblast.</a:t>
                      </a:r>
                      <a:endParaRPr b="1" sz="800">
                        <a:latin typeface="Nunito"/>
                        <a:ea typeface="Nunito"/>
                        <a:cs typeface="Nunito"/>
                        <a:sym typeface="Nunito"/>
                      </a:endParaRPr>
                    </a:p>
                    <a:p>
                      <a:pPr indent="-114300" lvl="0" marL="139700" marR="0" rtl="0" algn="l">
                        <a:spcBef>
                          <a:spcPts val="0"/>
                        </a:spcBef>
                        <a:spcAft>
                          <a:spcPts val="0"/>
                        </a:spcAft>
                        <a:buClr>
                          <a:srgbClr val="000000"/>
                        </a:buClr>
                        <a:buSzPts val="800"/>
                        <a:buFont typeface="Nunito"/>
                        <a:buChar char="●"/>
                      </a:pPr>
                      <a:r>
                        <a:rPr lang="en" sz="800">
                          <a:latin typeface="Nunito"/>
                          <a:ea typeface="Nunito"/>
                          <a:cs typeface="Nunito"/>
                          <a:sym typeface="Nunito"/>
                        </a:rPr>
                        <a:t>Syncytiotrophoblast engulf these degenerated cells for nutrition of the embryo</a:t>
                      </a:r>
                      <a:endParaRPr sz="800">
                        <a:latin typeface="Nunito"/>
                        <a:ea typeface="Nunito"/>
                        <a:cs typeface="Nunito"/>
                        <a:sym typeface="Nunito"/>
                      </a:endParaRPr>
                    </a:p>
                  </a:txBody>
                  <a:tcPr marT="67925" marB="67925" marR="64250" marL="64250" anchor="ctr"/>
                </a:tc>
              </a:tr>
              <a:tr h="498400">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about the end of 2nd week.</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l">
                        <a:spcBef>
                          <a:spcPts val="0"/>
                        </a:spcBef>
                        <a:spcAft>
                          <a:spcPts val="0"/>
                        </a:spcAft>
                        <a:buNone/>
                      </a:pPr>
                      <a:r>
                        <a:rPr lang="en" sz="800">
                          <a:latin typeface="Nunito"/>
                          <a:ea typeface="Nunito"/>
                          <a:cs typeface="Nunito"/>
                          <a:sym typeface="Nunito"/>
                        </a:rPr>
                        <a:t>H</a:t>
                      </a:r>
                      <a:r>
                        <a:rPr lang="en" sz="800">
                          <a:latin typeface="Nunito"/>
                          <a:ea typeface="Nunito"/>
                          <a:cs typeface="Nunito"/>
                          <a:sym typeface="Nunito"/>
                        </a:rPr>
                        <a:t>uman chorionic gonadotrophin hormone is secreted by the syncytiotrophoblast</a:t>
                      </a:r>
                      <a:endParaRPr sz="800">
                        <a:latin typeface="Nunito"/>
                        <a:ea typeface="Nunito"/>
                        <a:cs typeface="Nunito"/>
                        <a:sym typeface="Nunito"/>
                      </a:endParaRPr>
                    </a:p>
                  </a:txBody>
                  <a:tcPr marT="67925" marB="67925" marR="64250" marL="64250" anchor="ctr"/>
                </a:tc>
              </a:tr>
              <a:tr h="410150">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By the 13th day</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l">
                        <a:spcBef>
                          <a:spcPts val="0"/>
                        </a:spcBef>
                        <a:spcAft>
                          <a:spcPts val="0"/>
                        </a:spcAft>
                        <a:buNone/>
                      </a:pPr>
                      <a:r>
                        <a:rPr b="1" lang="en" sz="800">
                          <a:latin typeface="Nunito"/>
                          <a:ea typeface="Nunito"/>
                          <a:cs typeface="Nunito"/>
                          <a:sym typeface="Nunito"/>
                        </a:rPr>
                        <a:t>Proliferation of Cytotrophoblast </a:t>
                      </a:r>
                      <a:r>
                        <a:rPr lang="en" sz="800">
                          <a:latin typeface="Nunito"/>
                          <a:ea typeface="Nunito"/>
                          <a:cs typeface="Nunito"/>
                          <a:sym typeface="Nunito"/>
                        </a:rPr>
                        <a:t>cells produce extension within the Syncytiotrophoblast to form </a:t>
                      </a:r>
                      <a:r>
                        <a:rPr b="1" lang="en" sz="800">
                          <a:latin typeface="Nunito"/>
                          <a:ea typeface="Nunito"/>
                          <a:cs typeface="Nunito"/>
                          <a:sym typeface="Nunito"/>
                        </a:rPr>
                        <a:t>primary chorionic villi</a:t>
                      </a:r>
                      <a:endParaRPr b="1" sz="800">
                        <a:latin typeface="Nunito"/>
                        <a:ea typeface="Nunito"/>
                        <a:cs typeface="Nunito"/>
                        <a:sym typeface="Nunito"/>
                      </a:endParaRPr>
                    </a:p>
                  </a:txBody>
                  <a:tcPr marT="67925" marB="67925" marR="64250" marL="64250" anchor="ctr"/>
                </a:tc>
              </a:tr>
            </a:tbl>
          </a:graphicData>
        </a:graphic>
      </p:graphicFrame>
      <p:graphicFrame>
        <p:nvGraphicFramePr>
          <p:cNvPr id="291" name="Google Shape;291;p46"/>
          <p:cNvGraphicFramePr/>
          <p:nvPr/>
        </p:nvGraphicFramePr>
        <p:xfrm>
          <a:off x="-2" y="7437333"/>
          <a:ext cx="3000000" cy="3000000"/>
        </p:xfrm>
        <a:graphic>
          <a:graphicData uri="http://schemas.openxmlformats.org/drawingml/2006/table">
            <a:tbl>
              <a:tblPr>
                <a:noFill/>
                <a:tableStyleId>{76447A91-6DB8-4E1A-95C5-20A2C349909A}</a:tableStyleId>
              </a:tblPr>
              <a:tblGrid>
                <a:gridCol w="1657075"/>
                <a:gridCol w="5932450"/>
              </a:tblGrid>
              <a:tr h="376425">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EVENT</a:t>
                      </a:r>
                      <a:endParaRPr b="1" sz="1000">
                        <a:solidFill>
                          <a:srgbClr val="DAA5A5"/>
                        </a:solidFill>
                        <a:latin typeface="Nunito"/>
                        <a:ea typeface="Nunito"/>
                        <a:cs typeface="Nunito"/>
                        <a:sym typeface="Nunito"/>
                      </a:endParaRPr>
                    </a:p>
                  </a:txBody>
                  <a:tcPr marT="67925" marB="67925" marR="64250" marL="64250" anchor="ctr">
                    <a:solidFill>
                      <a:srgbClr val="F7E0E0"/>
                    </a:solidFill>
                  </a:tcPr>
                </a:tc>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SITE</a:t>
                      </a:r>
                      <a:endParaRPr b="1" sz="1000">
                        <a:solidFill>
                          <a:srgbClr val="DAA5A5"/>
                        </a:solidFill>
                        <a:latin typeface="Nunito"/>
                        <a:ea typeface="Nunito"/>
                        <a:cs typeface="Nunito"/>
                        <a:sym typeface="Nunito"/>
                      </a:endParaRPr>
                    </a:p>
                  </a:txBody>
                  <a:tcPr marT="67925" marB="67925" marR="64250" marL="64250" anchor="ctr">
                    <a:solidFill>
                      <a:srgbClr val="F7E0E0"/>
                    </a:solidFill>
                  </a:tcPr>
                </a:tc>
              </a:tr>
              <a:tr h="291525">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Fertilization</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l">
                        <a:spcBef>
                          <a:spcPts val="0"/>
                        </a:spcBef>
                        <a:spcAft>
                          <a:spcPts val="0"/>
                        </a:spcAft>
                        <a:buNone/>
                      </a:pPr>
                      <a:r>
                        <a:rPr b="1" lang="en" sz="800">
                          <a:solidFill>
                            <a:srgbClr val="CC0000"/>
                          </a:solidFill>
                          <a:latin typeface="Nunito"/>
                          <a:ea typeface="Nunito"/>
                          <a:cs typeface="Nunito"/>
                          <a:sym typeface="Nunito"/>
                        </a:rPr>
                        <a:t>Ampulla</a:t>
                      </a:r>
                      <a:endParaRPr b="1" sz="800">
                        <a:solidFill>
                          <a:srgbClr val="CC0000"/>
                        </a:solidFill>
                        <a:latin typeface="Nunito"/>
                        <a:ea typeface="Nunito"/>
                        <a:cs typeface="Nunito"/>
                        <a:sym typeface="Nunito"/>
                      </a:endParaRPr>
                    </a:p>
                  </a:txBody>
                  <a:tcPr marT="67925" marB="67925" marR="64250" marL="64250" anchor="ctr"/>
                </a:tc>
              </a:tr>
              <a:tr h="291525">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Cleavage of Zygote</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l">
                        <a:spcBef>
                          <a:spcPts val="0"/>
                        </a:spcBef>
                        <a:spcAft>
                          <a:spcPts val="0"/>
                        </a:spcAft>
                        <a:buNone/>
                      </a:pPr>
                      <a:r>
                        <a:rPr lang="en" sz="800">
                          <a:latin typeface="Nunito"/>
                          <a:ea typeface="Nunito"/>
                          <a:cs typeface="Nunito"/>
                          <a:sym typeface="Nunito"/>
                        </a:rPr>
                        <a:t>U</a:t>
                      </a:r>
                      <a:r>
                        <a:rPr lang="en" sz="800">
                          <a:latin typeface="Nunito"/>
                          <a:ea typeface="Nunito"/>
                          <a:cs typeface="Nunito"/>
                          <a:sym typeface="Nunito"/>
                        </a:rPr>
                        <a:t>terine tube</a:t>
                      </a:r>
                      <a:endParaRPr sz="800">
                        <a:latin typeface="Nunito"/>
                        <a:ea typeface="Nunito"/>
                        <a:cs typeface="Nunito"/>
                        <a:sym typeface="Nunito"/>
                      </a:endParaRPr>
                    </a:p>
                  </a:txBody>
                  <a:tcPr marT="67925" marB="67925" marR="64250" marL="64250" anchor="ctr"/>
                </a:tc>
              </a:tr>
              <a:tr h="291525">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Morula</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l">
                        <a:spcBef>
                          <a:spcPts val="0"/>
                        </a:spcBef>
                        <a:spcAft>
                          <a:spcPts val="0"/>
                        </a:spcAft>
                        <a:buNone/>
                      </a:pPr>
                      <a:r>
                        <a:rPr lang="en" sz="800">
                          <a:latin typeface="Nunito"/>
                          <a:ea typeface="Nunito"/>
                          <a:cs typeface="Nunito"/>
                          <a:sym typeface="Nunito"/>
                        </a:rPr>
                        <a:t>U</a:t>
                      </a:r>
                      <a:r>
                        <a:rPr lang="en" sz="800">
                          <a:latin typeface="Nunito"/>
                          <a:ea typeface="Nunito"/>
                          <a:cs typeface="Nunito"/>
                          <a:sym typeface="Nunito"/>
                        </a:rPr>
                        <a:t>terine cavity</a:t>
                      </a:r>
                      <a:endParaRPr sz="800">
                        <a:latin typeface="Nunito"/>
                        <a:ea typeface="Nunito"/>
                        <a:cs typeface="Nunito"/>
                        <a:sym typeface="Nunito"/>
                      </a:endParaRPr>
                    </a:p>
                  </a:txBody>
                  <a:tcPr marT="67925" marB="67925" marR="64250" marL="64250" anchor="ctr"/>
                </a:tc>
              </a:tr>
              <a:tr h="291525">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implantation</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l">
                        <a:spcBef>
                          <a:spcPts val="0"/>
                        </a:spcBef>
                        <a:spcAft>
                          <a:spcPts val="0"/>
                        </a:spcAft>
                        <a:buNone/>
                      </a:pPr>
                      <a:r>
                        <a:rPr b="1" lang="en" sz="800">
                          <a:solidFill>
                            <a:srgbClr val="CC0000"/>
                          </a:solidFill>
                          <a:latin typeface="Nunito"/>
                          <a:ea typeface="Nunito"/>
                          <a:cs typeface="Nunito"/>
                          <a:sym typeface="Nunito"/>
                        </a:rPr>
                        <a:t>Posterior wall of the body of the uterus near the fundus</a:t>
                      </a:r>
                      <a:endParaRPr b="1" sz="800">
                        <a:solidFill>
                          <a:srgbClr val="CC0000"/>
                        </a:solidFill>
                        <a:latin typeface="Nunito"/>
                        <a:ea typeface="Nunito"/>
                        <a:cs typeface="Nunito"/>
                        <a:sym typeface="Nunito"/>
                      </a:endParaRPr>
                    </a:p>
                  </a:txBody>
                  <a:tcPr marT="67925" marB="67925" marR="64250" marL="64250" anchor="ctr"/>
                </a:tc>
              </a:tr>
            </a:tbl>
          </a:graphicData>
        </a:graphic>
      </p:graphicFrame>
      <p:graphicFrame>
        <p:nvGraphicFramePr>
          <p:cNvPr id="292" name="Google Shape;292;p46"/>
          <p:cNvGraphicFramePr/>
          <p:nvPr/>
        </p:nvGraphicFramePr>
        <p:xfrm>
          <a:off x="9" y="8979840"/>
          <a:ext cx="3000000" cy="3000000"/>
        </p:xfrm>
        <a:graphic>
          <a:graphicData uri="http://schemas.openxmlformats.org/drawingml/2006/table">
            <a:tbl>
              <a:tblPr>
                <a:noFill/>
                <a:tableStyleId>{76447A91-6DB8-4E1A-95C5-20A2C349909A}</a:tableStyleId>
              </a:tblPr>
              <a:tblGrid>
                <a:gridCol w="1657075"/>
                <a:gridCol w="5932450"/>
              </a:tblGrid>
              <a:tr h="386975">
                <a:tc gridSpan="2">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ECTOPIC IMPLANTATION</a:t>
                      </a:r>
                      <a:endParaRPr b="1" sz="1000">
                        <a:solidFill>
                          <a:srgbClr val="DAA5A5"/>
                        </a:solidFill>
                        <a:latin typeface="Nunito"/>
                        <a:ea typeface="Nunito"/>
                        <a:cs typeface="Nunito"/>
                        <a:sym typeface="Nunito"/>
                      </a:endParaRPr>
                    </a:p>
                  </a:txBody>
                  <a:tcPr marT="67925" marB="67925" marR="64250" marL="64250" anchor="ctr">
                    <a:solidFill>
                      <a:srgbClr val="F7E0E0"/>
                    </a:solidFill>
                  </a:tcPr>
                </a:tc>
                <a:tc hMerge="1"/>
              </a:tr>
              <a:tr h="466650">
                <a:tc>
                  <a:txBody>
                    <a:bodyPr/>
                    <a:lstStyle/>
                    <a:p>
                      <a:pPr indent="0" lvl="0" marL="0" rtl="0" algn="ctr">
                        <a:spcBef>
                          <a:spcPts val="0"/>
                        </a:spcBef>
                        <a:spcAft>
                          <a:spcPts val="0"/>
                        </a:spcAft>
                        <a:buNone/>
                      </a:pPr>
                      <a:r>
                        <a:rPr b="1" lang="en" sz="1000">
                          <a:solidFill>
                            <a:srgbClr val="CC0000"/>
                          </a:solidFill>
                          <a:latin typeface="Nunito"/>
                          <a:ea typeface="Nunito"/>
                          <a:cs typeface="Nunito"/>
                          <a:sym typeface="Nunito"/>
                        </a:rPr>
                        <a:t>Tubal pregnancy</a:t>
                      </a:r>
                      <a:endParaRPr b="1" sz="1000">
                        <a:solidFill>
                          <a:srgbClr val="CC0000"/>
                        </a:solidFill>
                        <a:latin typeface="Nunito"/>
                        <a:ea typeface="Nunito"/>
                        <a:cs typeface="Nunito"/>
                        <a:sym typeface="Nunito"/>
                      </a:endParaRPr>
                    </a:p>
                    <a:p>
                      <a:pPr indent="0" lvl="0" marL="0" rtl="0" algn="ctr">
                        <a:spcBef>
                          <a:spcPts val="0"/>
                        </a:spcBef>
                        <a:spcAft>
                          <a:spcPts val="0"/>
                        </a:spcAft>
                        <a:buClr>
                          <a:schemeClr val="dk1"/>
                        </a:buClr>
                        <a:buSzPts val="800"/>
                        <a:buFont typeface="Arial"/>
                        <a:buNone/>
                      </a:pPr>
                      <a:r>
                        <a:rPr b="1" lang="en" sz="1000">
                          <a:solidFill>
                            <a:srgbClr val="CC0000"/>
                          </a:solidFill>
                          <a:latin typeface="Nunito"/>
                          <a:ea typeface="Nunito"/>
                          <a:cs typeface="Nunito"/>
                          <a:sym typeface="Nunito"/>
                        </a:rPr>
                        <a:t>uterine tube</a:t>
                      </a:r>
                      <a:endParaRPr b="1" sz="1000">
                        <a:solidFill>
                          <a:srgbClr val="CC0000"/>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rPr b="1" lang="en" sz="800">
                          <a:solidFill>
                            <a:srgbClr val="CC0000"/>
                          </a:solidFill>
                          <a:latin typeface="Nunito"/>
                          <a:ea typeface="Nunito"/>
                          <a:cs typeface="Nunito"/>
                          <a:sym typeface="Nunito"/>
                        </a:rPr>
                        <a:t>M</a:t>
                      </a:r>
                      <a:r>
                        <a:rPr b="1" lang="en" sz="800">
                          <a:solidFill>
                            <a:srgbClr val="CC0000"/>
                          </a:solidFill>
                          <a:latin typeface="Nunito"/>
                          <a:ea typeface="Nunito"/>
                          <a:cs typeface="Nunito"/>
                          <a:sym typeface="Nunito"/>
                        </a:rPr>
                        <a:t>ost common type</a:t>
                      </a:r>
                      <a:endParaRPr b="1" sz="800">
                        <a:solidFill>
                          <a:srgbClr val="CC0000"/>
                        </a:solidFill>
                        <a:latin typeface="Nunito"/>
                        <a:ea typeface="Nunito"/>
                        <a:cs typeface="Nunito"/>
                        <a:sym typeface="Nunito"/>
                      </a:endParaRPr>
                    </a:p>
                    <a:p>
                      <a:pPr indent="0" lvl="0" marL="0" rtl="0" algn="l">
                        <a:spcBef>
                          <a:spcPts val="0"/>
                        </a:spcBef>
                        <a:spcAft>
                          <a:spcPts val="0"/>
                        </a:spcAft>
                        <a:buClr>
                          <a:schemeClr val="dk1"/>
                        </a:buClr>
                        <a:buSzPts val="800"/>
                        <a:buFont typeface="Arial"/>
                        <a:buNone/>
                      </a:pPr>
                      <a:r>
                        <a:rPr lang="en" sz="800">
                          <a:solidFill>
                            <a:srgbClr val="CC0000"/>
                          </a:solidFill>
                          <a:latin typeface="Nunito"/>
                          <a:ea typeface="Nunito"/>
                          <a:cs typeface="Nunito"/>
                          <a:sym typeface="Nunito"/>
                        </a:rPr>
                        <a:t>95 to 97% of ectopic pregnancies</a:t>
                      </a:r>
                      <a:endParaRPr sz="800">
                        <a:solidFill>
                          <a:srgbClr val="CC0000"/>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tcPr>
                </a:tc>
              </a:tr>
              <a:tr h="470775">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Ovarian pregnancy</a:t>
                      </a:r>
                      <a:endParaRPr b="1" sz="1000">
                        <a:solidFill>
                          <a:srgbClr val="DAA5A5"/>
                        </a:solidFill>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solidFill>
                      <a:srgbClr val="F3F3F3"/>
                    </a:solidFill>
                  </a:tcPr>
                </a:tc>
                <a:tc>
                  <a:txBody>
                    <a:bodyPr/>
                    <a:lstStyle/>
                    <a:p>
                      <a:pPr indent="0" lvl="0" marL="0" rtl="0" algn="l">
                        <a:spcBef>
                          <a:spcPts val="0"/>
                        </a:spcBef>
                        <a:spcAft>
                          <a:spcPts val="0"/>
                        </a:spcAft>
                        <a:buNone/>
                      </a:pPr>
                      <a:r>
                        <a:rPr lang="en" sz="800">
                          <a:latin typeface="Nunito"/>
                          <a:ea typeface="Nunito"/>
                          <a:cs typeface="Nunito"/>
                          <a:sym typeface="Nunito"/>
                        </a:rPr>
                        <a:t>L</a:t>
                      </a:r>
                      <a:r>
                        <a:rPr lang="en" sz="800">
                          <a:latin typeface="Nunito"/>
                          <a:ea typeface="Nunito"/>
                          <a:cs typeface="Nunito"/>
                          <a:sym typeface="Nunito"/>
                        </a:rPr>
                        <a:t>east common type of ectopic pregnancy</a:t>
                      </a:r>
                      <a:endParaRPr sz="800">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tcPr>
                </a:tc>
              </a:tr>
              <a:tr h="394225">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Placenta previa</a:t>
                      </a:r>
                      <a:endParaRPr b="1" sz="1000">
                        <a:solidFill>
                          <a:srgbClr val="DAA5A5"/>
                        </a:solidFill>
                        <a:latin typeface="Nunito"/>
                        <a:ea typeface="Nunito"/>
                        <a:cs typeface="Nunito"/>
                        <a:sym typeface="Nunito"/>
                      </a:endParaRPr>
                    </a:p>
                  </a:txBody>
                  <a:tcPr marT="67925" marB="67925" marR="64250" marL="64250" anchor="ctr">
                    <a:solidFill>
                      <a:srgbClr val="F3F3F3"/>
                    </a:solidFill>
                  </a:tcPr>
                </a:tc>
                <a:tc>
                  <a:txBody>
                    <a:bodyPr/>
                    <a:lstStyle/>
                    <a:p>
                      <a:pPr indent="0" lvl="0" marL="0" rtl="0" algn="l">
                        <a:spcBef>
                          <a:spcPts val="0"/>
                        </a:spcBef>
                        <a:spcAft>
                          <a:spcPts val="0"/>
                        </a:spcAft>
                        <a:buNone/>
                      </a:pPr>
                      <a:r>
                        <a:rPr lang="en" sz="800">
                          <a:latin typeface="Nunito"/>
                          <a:ea typeface="Nunito"/>
                          <a:cs typeface="Nunito"/>
                          <a:sym typeface="Nunito"/>
                        </a:rPr>
                        <a:t>O</a:t>
                      </a:r>
                      <a:r>
                        <a:rPr lang="en" sz="800">
                          <a:latin typeface="Nunito"/>
                          <a:ea typeface="Nunito"/>
                          <a:cs typeface="Nunito"/>
                          <a:sym typeface="Nunito"/>
                        </a:rPr>
                        <a:t>ccurs in the lower uterine segment</a:t>
                      </a:r>
                      <a:endParaRPr sz="800">
                        <a:latin typeface="Nunito"/>
                        <a:ea typeface="Nunito"/>
                        <a:cs typeface="Nunito"/>
                        <a:sym typeface="Nunito"/>
                      </a:endParaRPr>
                    </a:p>
                  </a:txBody>
                  <a:tcPr marT="67925" marB="67925" marR="64250" marL="64250" anchor="ctr"/>
                </a:tc>
              </a:tr>
            </a:tbl>
          </a:graphicData>
        </a:graphic>
      </p:graphicFrame>
      <p:sp>
        <p:nvSpPr>
          <p:cNvPr id="293" name="Google Shape;293;p46"/>
          <p:cNvSpPr txBox="1"/>
          <p:nvPr/>
        </p:nvSpPr>
        <p:spPr>
          <a:xfrm>
            <a:off x="70" y="6"/>
            <a:ext cx="7589400" cy="558900"/>
          </a:xfrm>
          <a:prstGeom prst="rect">
            <a:avLst/>
          </a:prstGeom>
          <a:solidFill>
            <a:srgbClr val="E4B4B4"/>
          </a:solidFill>
          <a:ln cap="flat" cmpd="sng" w="9525">
            <a:solidFill>
              <a:srgbClr val="9E9E9E"/>
            </a:solidFill>
            <a:prstDash val="solid"/>
            <a:round/>
            <a:headEnd len="sm" w="sm" type="none"/>
            <a:tailEnd len="sm" w="sm" type="none"/>
          </a:ln>
        </p:spPr>
        <p:txBody>
          <a:bodyPr anchorCtr="0" anchor="ctr" bIns="75550" lIns="75550" spcFirstLastPara="1" rIns="75550" wrap="square" tIns="75550">
            <a:noAutofit/>
          </a:bodyPr>
          <a:lstStyle/>
          <a:p>
            <a:pPr indent="0" lvl="0" marL="0" rtl="0" algn="ctr">
              <a:spcBef>
                <a:spcPts val="0"/>
              </a:spcBef>
              <a:spcAft>
                <a:spcPts val="0"/>
              </a:spcAft>
              <a:buNone/>
            </a:pPr>
            <a:r>
              <a:rPr b="1" lang="en" sz="2400">
                <a:solidFill>
                  <a:schemeClr val="lt1"/>
                </a:solidFill>
                <a:latin typeface="Nunito"/>
                <a:ea typeface="Nunito"/>
                <a:cs typeface="Nunito"/>
                <a:sym typeface="Nunito"/>
              </a:rPr>
              <a:t>Embryology: F</a:t>
            </a:r>
            <a:r>
              <a:rPr b="1" lang="en" sz="2400">
                <a:solidFill>
                  <a:schemeClr val="lt1"/>
                </a:solidFill>
                <a:latin typeface="Nunito"/>
                <a:ea typeface="Nunito"/>
                <a:cs typeface="Nunito"/>
                <a:sym typeface="Nunito"/>
              </a:rPr>
              <a:t>ertilization And Implantation </a:t>
            </a:r>
            <a:endParaRPr b="1" sz="2200">
              <a:solidFill>
                <a:srgbClr val="4C1130"/>
              </a:solidFill>
              <a:latin typeface="Hind"/>
              <a:ea typeface="Hind"/>
              <a:cs typeface="Hind"/>
              <a:sym typeface="Hi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9"/>
          <p:cNvSpPr txBox="1"/>
          <p:nvPr>
            <p:ph type="title"/>
          </p:nvPr>
        </p:nvSpPr>
        <p:spPr>
          <a:xfrm>
            <a:off x="258711" y="4473766"/>
            <a:ext cx="7072200" cy="1750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sz="9000">
                <a:solidFill>
                  <a:srgbClr val="9E9E9E"/>
                </a:solidFill>
                <a:latin typeface="Nunito"/>
                <a:ea typeface="Nunito"/>
                <a:cs typeface="Nunito"/>
                <a:sym typeface="Nunito"/>
              </a:rPr>
              <a:t>Midterm</a:t>
            </a:r>
            <a:endParaRPr b="1" sz="9000">
              <a:solidFill>
                <a:srgbClr val="9E9E9E"/>
              </a:solidFill>
              <a:latin typeface="Nunito"/>
              <a:ea typeface="Nunito"/>
              <a:cs typeface="Nunito"/>
              <a:sym typeface="Nuni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graphicFrame>
        <p:nvGraphicFramePr>
          <p:cNvPr id="298" name="Google Shape;298;p47"/>
          <p:cNvGraphicFramePr/>
          <p:nvPr/>
        </p:nvGraphicFramePr>
        <p:xfrm>
          <a:off x="25" y="558888"/>
          <a:ext cx="3000000" cy="3000000"/>
        </p:xfrm>
        <a:graphic>
          <a:graphicData uri="http://schemas.openxmlformats.org/drawingml/2006/table">
            <a:tbl>
              <a:tblPr>
                <a:noFill/>
                <a:tableStyleId>{76447A91-6DB8-4E1A-95C5-20A2C349909A}</a:tableStyleId>
              </a:tblPr>
              <a:tblGrid>
                <a:gridCol w="3479450"/>
                <a:gridCol w="4109950"/>
              </a:tblGrid>
              <a:tr h="389000">
                <a:tc gridSpan="2">
                  <a:txBody>
                    <a:bodyPr/>
                    <a:lstStyle/>
                    <a:p>
                      <a:pPr indent="0" lvl="0" marL="0" rtl="0" algn="ctr">
                        <a:spcBef>
                          <a:spcPts val="0"/>
                        </a:spcBef>
                        <a:spcAft>
                          <a:spcPts val="0"/>
                        </a:spcAft>
                        <a:buNone/>
                      </a:pPr>
                      <a:r>
                        <a:rPr b="1" lang="en" sz="1300">
                          <a:solidFill>
                            <a:srgbClr val="DAA5A5"/>
                          </a:solidFill>
                          <a:latin typeface="Nunito"/>
                          <a:ea typeface="Nunito"/>
                          <a:cs typeface="Nunito"/>
                          <a:sym typeface="Nunito"/>
                        </a:rPr>
                        <a:t>Introduction</a:t>
                      </a:r>
                      <a:endParaRPr b="1" sz="1300">
                        <a:solidFill>
                          <a:srgbClr val="DAA5A5"/>
                        </a:solidFill>
                        <a:latin typeface="Nunito"/>
                        <a:ea typeface="Nunito"/>
                        <a:cs typeface="Nunito"/>
                        <a:sym typeface="Nunito"/>
                      </a:endParaRPr>
                    </a:p>
                  </a:txBody>
                  <a:tcPr marT="91425" marB="91425" marR="91425" marL="91425">
                    <a:solidFill>
                      <a:srgbClr val="F7E0E0"/>
                    </a:solidFill>
                  </a:tcPr>
                </a:tc>
                <a:tc hMerge="1"/>
              </a:tr>
              <a:tr h="1618050">
                <a:tc gridSpan="2">
                  <a:txBody>
                    <a:bodyPr/>
                    <a:lstStyle/>
                    <a:p>
                      <a:pPr indent="-107950" lvl="0" marL="1714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It is a fetomaternal structure.</a:t>
                      </a:r>
                      <a:endParaRPr sz="8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107950" lvl="0" marL="1714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Formed by the </a:t>
                      </a:r>
                      <a:r>
                        <a:rPr lang="en" sz="800">
                          <a:solidFill>
                            <a:srgbClr val="CC0000"/>
                          </a:solidFill>
                          <a:latin typeface="Nunito"/>
                          <a:ea typeface="Nunito"/>
                          <a:cs typeface="Nunito"/>
                          <a:sym typeface="Nunito"/>
                        </a:rPr>
                        <a:t>beginning</a:t>
                      </a:r>
                      <a:r>
                        <a:rPr lang="en" sz="800">
                          <a:solidFill>
                            <a:srgbClr val="FF0000"/>
                          </a:solidFill>
                          <a:latin typeface="Nunito"/>
                          <a:ea typeface="Nunito"/>
                          <a:cs typeface="Nunito"/>
                          <a:sym typeface="Nunito"/>
                        </a:rPr>
                        <a:t> </a:t>
                      </a:r>
                      <a:r>
                        <a:rPr lang="en" sz="800">
                          <a:solidFill>
                            <a:schemeClr val="dk1"/>
                          </a:solidFill>
                          <a:latin typeface="Nunito"/>
                          <a:ea typeface="Nunito"/>
                          <a:cs typeface="Nunito"/>
                          <a:sym typeface="Nunito"/>
                        </a:rPr>
                        <a:t>of the </a:t>
                      </a:r>
                      <a:r>
                        <a:rPr lang="en" sz="800">
                          <a:solidFill>
                            <a:srgbClr val="CC0000"/>
                          </a:solidFill>
                          <a:latin typeface="Nunito"/>
                          <a:ea typeface="Nunito"/>
                          <a:cs typeface="Nunito"/>
                          <a:sym typeface="Nunito"/>
                        </a:rPr>
                        <a:t>4th month.</a:t>
                      </a:r>
                      <a:r>
                        <a:rPr lang="en" sz="800">
                          <a:solidFill>
                            <a:srgbClr val="FF0000"/>
                          </a:solidFill>
                          <a:latin typeface="Nunito"/>
                          <a:ea typeface="Nunito"/>
                          <a:cs typeface="Nunito"/>
                          <a:sym typeface="Nunito"/>
                        </a:rPr>
                        <a:t> </a:t>
                      </a:r>
                      <a:r>
                        <a:rPr lang="en" sz="800">
                          <a:solidFill>
                            <a:schemeClr val="dk1"/>
                          </a:solidFill>
                          <a:latin typeface="Nunito"/>
                          <a:ea typeface="Nunito"/>
                          <a:cs typeface="Nunito"/>
                          <a:sym typeface="Nunito"/>
                        </a:rPr>
                        <a:t>and</a:t>
                      </a:r>
                      <a:r>
                        <a:rPr lang="en" sz="800">
                          <a:solidFill>
                            <a:srgbClr val="93C47D"/>
                          </a:solidFill>
                          <a:latin typeface="Nunito"/>
                          <a:ea typeface="Nunito"/>
                          <a:cs typeface="Nunito"/>
                          <a:sym typeface="Nunito"/>
                        </a:rPr>
                        <a:t> </a:t>
                      </a:r>
                      <a:r>
                        <a:rPr lang="en" sz="800">
                          <a:solidFill>
                            <a:srgbClr val="3D85C6"/>
                          </a:solidFill>
                          <a:latin typeface="Nunito"/>
                          <a:ea typeface="Nunito"/>
                          <a:cs typeface="Nunito"/>
                          <a:sym typeface="Nunito"/>
                        </a:rPr>
                        <a:t>by the</a:t>
                      </a:r>
                      <a:r>
                        <a:rPr lang="en" sz="800">
                          <a:solidFill>
                            <a:srgbClr val="FF0000"/>
                          </a:solidFill>
                          <a:latin typeface="Nunito"/>
                          <a:ea typeface="Nunito"/>
                          <a:cs typeface="Nunito"/>
                          <a:sym typeface="Nunito"/>
                        </a:rPr>
                        <a:t> </a:t>
                      </a:r>
                      <a:r>
                        <a:rPr lang="en" sz="800">
                          <a:solidFill>
                            <a:srgbClr val="CC0000"/>
                          </a:solidFill>
                          <a:latin typeface="Nunito"/>
                          <a:ea typeface="Nunito"/>
                          <a:cs typeface="Nunito"/>
                          <a:sym typeface="Nunito"/>
                        </a:rPr>
                        <a:t>end</a:t>
                      </a:r>
                      <a:r>
                        <a:rPr lang="en" sz="800">
                          <a:solidFill>
                            <a:srgbClr val="FF0000"/>
                          </a:solidFill>
                          <a:latin typeface="Nunito"/>
                          <a:ea typeface="Nunito"/>
                          <a:cs typeface="Nunito"/>
                          <a:sym typeface="Nunito"/>
                        </a:rPr>
                        <a:t> </a:t>
                      </a:r>
                      <a:r>
                        <a:rPr lang="en" sz="800">
                          <a:solidFill>
                            <a:srgbClr val="3D85C6"/>
                          </a:solidFill>
                          <a:latin typeface="Nunito"/>
                          <a:ea typeface="Nunito"/>
                          <a:cs typeface="Nunito"/>
                          <a:sym typeface="Nunito"/>
                        </a:rPr>
                        <a:t>of the</a:t>
                      </a:r>
                      <a:r>
                        <a:rPr lang="en" sz="800">
                          <a:solidFill>
                            <a:srgbClr val="FF0000"/>
                          </a:solidFill>
                          <a:latin typeface="Nunito"/>
                          <a:ea typeface="Nunito"/>
                          <a:cs typeface="Nunito"/>
                          <a:sym typeface="Nunito"/>
                        </a:rPr>
                        <a:t> </a:t>
                      </a:r>
                      <a:r>
                        <a:rPr lang="en" sz="800">
                          <a:solidFill>
                            <a:srgbClr val="CC0000"/>
                          </a:solidFill>
                          <a:latin typeface="Nunito"/>
                          <a:ea typeface="Nunito"/>
                          <a:cs typeface="Nunito"/>
                          <a:sym typeface="Nunito"/>
                        </a:rPr>
                        <a:t>4th month</a:t>
                      </a:r>
                      <a:r>
                        <a:rPr lang="en" sz="800">
                          <a:solidFill>
                            <a:srgbClr val="FF0000"/>
                          </a:solidFill>
                          <a:latin typeface="Nunito"/>
                          <a:ea typeface="Nunito"/>
                          <a:cs typeface="Nunito"/>
                          <a:sym typeface="Nunito"/>
                        </a:rPr>
                        <a:t> </a:t>
                      </a:r>
                      <a:r>
                        <a:rPr lang="en" sz="800">
                          <a:solidFill>
                            <a:srgbClr val="3D85C6"/>
                          </a:solidFill>
                          <a:latin typeface="Nunito"/>
                          <a:ea typeface="Nunito"/>
                          <a:cs typeface="Nunito"/>
                          <a:sym typeface="Nunito"/>
                        </a:rPr>
                        <a:t>a complete vascular network in placenta is established</a:t>
                      </a:r>
                      <a:r>
                        <a:rPr lang="en" sz="800">
                          <a:solidFill>
                            <a:srgbClr val="93C47D"/>
                          </a:solidFill>
                          <a:latin typeface="Nunito"/>
                          <a:ea typeface="Nunito"/>
                          <a:cs typeface="Nunito"/>
                          <a:sym typeface="Nunito"/>
                        </a:rPr>
                        <a:t> </a:t>
                      </a:r>
                      <a:r>
                        <a:rPr lang="en" sz="800">
                          <a:solidFill>
                            <a:srgbClr val="BF9000"/>
                          </a:solidFill>
                          <a:latin typeface="Nunito"/>
                          <a:ea typeface="Nunito"/>
                          <a:cs typeface="Nunito"/>
                          <a:sym typeface="Nunito"/>
                        </a:rPr>
                        <a:t>(after degenerate of corpus luteum which provides nutrition in the first 4 months)</a:t>
                      </a:r>
                      <a:endParaRPr sz="800">
                        <a:solidFill>
                          <a:srgbClr val="BF9000"/>
                        </a:solidFill>
                        <a:latin typeface="Nunito"/>
                        <a:ea typeface="Nunito"/>
                        <a:cs typeface="Nunito"/>
                        <a:sym typeface="Nunito"/>
                      </a:endParaRPr>
                    </a:p>
                    <a:p>
                      <a:pPr indent="0" lvl="0" marL="0" rtl="0" algn="l">
                        <a:spcBef>
                          <a:spcPts val="0"/>
                        </a:spcBef>
                        <a:spcAft>
                          <a:spcPts val="0"/>
                        </a:spcAft>
                        <a:buNone/>
                      </a:pPr>
                      <a:r>
                        <a:t/>
                      </a:r>
                      <a:endParaRPr sz="100">
                        <a:solidFill>
                          <a:srgbClr val="BF9000"/>
                        </a:solidFill>
                        <a:latin typeface="Nunito"/>
                        <a:ea typeface="Nunito"/>
                        <a:cs typeface="Nunito"/>
                        <a:sym typeface="Nunito"/>
                      </a:endParaRPr>
                    </a:p>
                    <a:p>
                      <a:pPr indent="-107950" lvl="0" marL="1714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It is the primary site for exchange of gases and nutrients between mother and fetus</a:t>
                      </a:r>
                      <a:endParaRPr sz="8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107950" lvl="0" marL="171450" rtl="0" algn="l">
                        <a:spcBef>
                          <a:spcPts val="0"/>
                        </a:spcBef>
                        <a:spcAft>
                          <a:spcPts val="0"/>
                        </a:spcAft>
                        <a:buClr>
                          <a:schemeClr val="dk1"/>
                        </a:buClr>
                        <a:buSzPts val="800"/>
                        <a:buFont typeface="Bree Serif"/>
                        <a:buChar char="●"/>
                      </a:pPr>
                      <a:r>
                        <a:rPr lang="en" sz="800">
                          <a:solidFill>
                            <a:srgbClr val="999999"/>
                          </a:solidFill>
                          <a:latin typeface="Nunito"/>
                          <a:ea typeface="Nunito"/>
                          <a:cs typeface="Nunito"/>
                          <a:sym typeface="Nunito"/>
                        </a:rPr>
                        <a:t>Full term placenta shows:</a:t>
                      </a:r>
                      <a:r>
                        <a:rPr lang="en" sz="800">
                          <a:solidFill>
                            <a:schemeClr val="dk1"/>
                          </a:solidFill>
                          <a:latin typeface="Nunito"/>
                          <a:ea typeface="Nunito"/>
                          <a:cs typeface="Nunito"/>
                          <a:sym typeface="Nunito"/>
                        </a:rPr>
                        <a:t> Discoid in shape, </a:t>
                      </a:r>
                      <a:r>
                        <a:rPr b="1" lang="en" sz="800">
                          <a:solidFill>
                            <a:schemeClr val="dk1"/>
                          </a:solidFill>
                          <a:latin typeface="Nunito"/>
                          <a:ea typeface="Nunito"/>
                          <a:cs typeface="Nunito"/>
                          <a:sym typeface="Nunito"/>
                        </a:rPr>
                        <a:t>Weighs </a:t>
                      </a:r>
                      <a:r>
                        <a:rPr lang="en" sz="800">
                          <a:solidFill>
                            <a:schemeClr val="dk1"/>
                          </a:solidFill>
                          <a:latin typeface="Nunito"/>
                          <a:ea typeface="Nunito"/>
                          <a:cs typeface="Nunito"/>
                          <a:sym typeface="Nunito"/>
                        </a:rPr>
                        <a:t>(500 – 600)g, </a:t>
                      </a:r>
                      <a:r>
                        <a:rPr b="1" lang="en" sz="800">
                          <a:solidFill>
                            <a:schemeClr val="dk1"/>
                          </a:solidFill>
                          <a:latin typeface="Nunito"/>
                          <a:ea typeface="Nunito"/>
                          <a:cs typeface="Nunito"/>
                          <a:sym typeface="Nunito"/>
                        </a:rPr>
                        <a:t>Diameter </a:t>
                      </a:r>
                      <a:r>
                        <a:rPr lang="en" sz="800">
                          <a:solidFill>
                            <a:schemeClr val="dk1"/>
                          </a:solidFill>
                          <a:latin typeface="Nunito"/>
                          <a:ea typeface="Nunito"/>
                          <a:cs typeface="Nunito"/>
                          <a:sym typeface="Nunito"/>
                        </a:rPr>
                        <a:t>15-25 cm, </a:t>
                      </a:r>
                      <a:r>
                        <a:rPr b="1" lang="en" sz="800">
                          <a:solidFill>
                            <a:schemeClr val="dk1"/>
                          </a:solidFill>
                          <a:latin typeface="Nunito"/>
                          <a:ea typeface="Nunito"/>
                          <a:cs typeface="Nunito"/>
                          <a:sym typeface="Nunito"/>
                        </a:rPr>
                        <a:t>Thickness </a:t>
                      </a:r>
                      <a:r>
                        <a:rPr lang="en" sz="800">
                          <a:solidFill>
                            <a:schemeClr val="dk1"/>
                          </a:solidFill>
                          <a:latin typeface="Nunito"/>
                          <a:ea typeface="Nunito"/>
                          <a:cs typeface="Nunito"/>
                          <a:sym typeface="Nunito"/>
                        </a:rPr>
                        <a:t>2-3 cm.</a:t>
                      </a:r>
                      <a:endParaRPr sz="8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107950" lvl="0" marL="1714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Umbilical cord is attached to the center.</a:t>
                      </a:r>
                      <a:endParaRPr sz="8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107950" lvl="0" marL="1714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It has two surfaces: Fetal &amp; Maternal.</a:t>
                      </a:r>
                      <a:endParaRPr sz="800">
                        <a:solidFill>
                          <a:schemeClr val="dk1"/>
                        </a:solidFill>
                        <a:latin typeface="Nunito"/>
                        <a:ea typeface="Nunito"/>
                        <a:cs typeface="Nunito"/>
                        <a:sym typeface="Nunito"/>
                      </a:endParaRPr>
                    </a:p>
                    <a:p>
                      <a:pPr indent="-228600" lvl="0" marL="171450" rtl="0" algn="l">
                        <a:spcBef>
                          <a:spcPts val="0"/>
                        </a:spcBef>
                        <a:spcAft>
                          <a:spcPts val="0"/>
                        </a:spcAft>
                        <a:buNone/>
                      </a:pPr>
                      <a:r>
                        <a:t/>
                      </a:r>
                      <a:endParaRPr sz="500">
                        <a:solidFill>
                          <a:schemeClr val="dk1"/>
                        </a:solidFill>
                        <a:latin typeface="Nunito"/>
                        <a:ea typeface="Nunito"/>
                        <a:cs typeface="Nunito"/>
                        <a:sym typeface="Nunito"/>
                      </a:endParaRPr>
                    </a:p>
                    <a:p>
                      <a:pPr indent="0" lvl="0" marL="171450" rtl="0" algn="l">
                        <a:spcBef>
                          <a:spcPts val="0"/>
                        </a:spcBef>
                        <a:spcAft>
                          <a:spcPts val="0"/>
                        </a:spcAft>
                        <a:buNone/>
                      </a:pPr>
                      <a:r>
                        <a:rPr b="1" lang="en" sz="800">
                          <a:solidFill>
                            <a:schemeClr val="dk1"/>
                          </a:solidFill>
                          <a:latin typeface="Nunito"/>
                          <a:ea typeface="Nunito"/>
                          <a:cs typeface="Nunito"/>
                          <a:sym typeface="Nunito"/>
                        </a:rPr>
                        <a:t>Fate of placenta : </a:t>
                      </a:r>
                      <a:r>
                        <a:rPr lang="en" sz="800">
                          <a:solidFill>
                            <a:schemeClr val="dk1"/>
                          </a:solidFill>
                          <a:latin typeface="Nunito"/>
                          <a:ea typeface="Nunito"/>
                          <a:cs typeface="Nunito"/>
                          <a:sym typeface="Nunito"/>
                        </a:rPr>
                        <a:t>Within 15 minutes after birth of the infant, the strong uterine contractions that continue after birth compress uterine blood vessels  to limit bleeding &amp; cause the placenta to detach from the uterine wall.</a:t>
                      </a:r>
                      <a:r>
                        <a:rPr lang="en" sz="800">
                          <a:solidFill>
                            <a:srgbClr val="BF9000"/>
                          </a:solidFill>
                          <a:latin typeface="Nunito"/>
                          <a:ea typeface="Nunito"/>
                          <a:cs typeface="Nunito"/>
                          <a:sym typeface="Nunito"/>
                        </a:rPr>
                        <a:t>Surgeon must make sure all the placental pieces have been removed to avoid postpartum hemorrhage</a:t>
                      </a:r>
                      <a:endParaRPr sz="800">
                        <a:solidFill>
                          <a:schemeClr val="dk1"/>
                        </a:solidFill>
                        <a:latin typeface="Nunito"/>
                        <a:ea typeface="Nunito"/>
                        <a:cs typeface="Nunito"/>
                        <a:sym typeface="Nunito"/>
                      </a:endParaRPr>
                    </a:p>
                  </a:txBody>
                  <a:tcPr marT="91425" marB="91425" marR="91425" marL="91425"/>
                </a:tc>
                <a:tc hMerge="1"/>
              </a:tr>
              <a:tr h="389000">
                <a:tc gridSpan="2">
                  <a:txBody>
                    <a:bodyPr/>
                    <a:lstStyle/>
                    <a:p>
                      <a:pPr indent="0" lvl="0" marL="0" rtl="0" algn="ctr">
                        <a:spcBef>
                          <a:spcPts val="0"/>
                        </a:spcBef>
                        <a:spcAft>
                          <a:spcPts val="0"/>
                        </a:spcAft>
                        <a:buClr>
                          <a:schemeClr val="dk1"/>
                        </a:buClr>
                        <a:buSzPts val="1100"/>
                        <a:buFont typeface="Arial"/>
                        <a:buNone/>
                      </a:pPr>
                      <a:r>
                        <a:rPr b="1" lang="en" sz="1300">
                          <a:solidFill>
                            <a:srgbClr val="DAA5A5"/>
                          </a:solidFill>
                          <a:latin typeface="Nunito"/>
                          <a:ea typeface="Nunito"/>
                          <a:cs typeface="Nunito"/>
                          <a:sym typeface="Nunito"/>
                        </a:rPr>
                        <a:t>Formation</a:t>
                      </a:r>
                      <a:endParaRPr b="1" sz="1300">
                        <a:solidFill>
                          <a:srgbClr val="DAA5A5"/>
                        </a:solidFill>
                        <a:latin typeface="Nunito"/>
                        <a:ea typeface="Nunito"/>
                        <a:cs typeface="Nunito"/>
                        <a:sym typeface="Nunito"/>
                      </a:endParaRPr>
                    </a:p>
                  </a:txBody>
                  <a:tcPr marT="91425" marB="91425" marR="91425" marL="91425" anchor="ctr">
                    <a:solidFill>
                      <a:srgbClr val="F7E0E0"/>
                    </a:solidFill>
                  </a:tcPr>
                </a:tc>
                <a:tc hMerge="1"/>
              </a:tr>
              <a:tr h="340625">
                <a:tc>
                  <a:txBody>
                    <a:bodyPr/>
                    <a:lstStyle/>
                    <a:p>
                      <a:pPr indent="0" lvl="0" marL="0" rtl="0" algn="ctr">
                        <a:spcBef>
                          <a:spcPts val="0"/>
                        </a:spcBef>
                        <a:spcAft>
                          <a:spcPts val="0"/>
                        </a:spcAft>
                        <a:buClr>
                          <a:schemeClr val="dk1"/>
                        </a:buClr>
                        <a:buSzPts val="1100"/>
                        <a:buFont typeface="Arial"/>
                        <a:buNone/>
                      </a:pPr>
                      <a:r>
                        <a:rPr b="1" lang="en" sz="1000">
                          <a:solidFill>
                            <a:srgbClr val="DAA5A5"/>
                          </a:solidFill>
                          <a:latin typeface="Nunito"/>
                          <a:ea typeface="Nunito"/>
                          <a:cs typeface="Nunito"/>
                          <a:sym typeface="Nunito"/>
                        </a:rPr>
                        <a:t>Fetal Part</a:t>
                      </a:r>
                      <a:endParaRPr>
                        <a:solidFill>
                          <a:srgbClr val="DAA5A5"/>
                        </a:solidFill>
                      </a:endParaRPr>
                    </a:p>
                  </a:txBody>
                  <a:tcPr marT="91425" marB="91425" marR="91425" marL="91425" anchor="ctr">
                    <a:solidFill>
                      <a:srgbClr val="EFEFEF"/>
                    </a:solidFill>
                  </a:tcPr>
                </a:tc>
                <a:tc>
                  <a:txBody>
                    <a:bodyPr/>
                    <a:lstStyle/>
                    <a:p>
                      <a:pPr indent="0" lvl="0" marL="0" rtl="0" algn="ctr">
                        <a:spcBef>
                          <a:spcPts val="0"/>
                        </a:spcBef>
                        <a:spcAft>
                          <a:spcPts val="0"/>
                        </a:spcAft>
                        <a:buClr>
                          <a:schemeClr val="dk1"/>
                        </a:buClr>
                        <a:buSzPts val="1100"/>
                        <a:buFont typeface="Arial"/>
                        <a:buNone/>
                      </a:pPr>
                      <a:r>
                        <a:rPr b="1" lang="en" sz="1000">
                          <a:solidFill>
                            <a:srgbClr val="DAA5A5"/>
                          </a:solidFill>
                          <a:latin typeface="Nunito"/>
                          <a:ea typeface="Nunito"/>
                          <a:cs typeface="Nunito"/>
                          <a:sym typeface="Nunito"/>
                        </a:rPr>
                        <a:t>Maternal Part</a:t>
                      </a:r>
                      <a:endParaRPr>
                        <a:solidFill>
                          <a:srgbClr val="DAA5A5"/>
                        </a:solidFill>
                      </a:endParaRPr>
                    </a:p>
                  </a:txBody>
                  <a:tcPr marT="91425" marB="91425" marR="91425" marL="91425" anchor="ctr">
                    <a:solidFill>
                      <a:srgbClr val="EFEFEF"/>
                    </a:solidFill>
                  </a:tcPr>
                </a:tc>
              </a:tr>
              <a:tr h="1250300">
                <a:tc>
                  <a:txBody>
                    <a:bodyPr/>
                    <a:lstStyle/>
                    <a:p>
                      <a:pPr indent="-136525" lvl="0" marL="179999" rtl="0" algn="l">
                        <a:spcBef>
                          <a:spcPts val="0"/>
                        </a:spcBef>
                        <a:spcAft>
                          <a:spcPts val="0"/>
                        </a:spcAft>
                        <a:buClr>
                          <a:schemeClr val="dk1"/>
                        </a:buClr>
                        <a:buSzPts val="800"/>
                        <a:buFont typeface="Nunito"/>
                        <a:buChar char="●"/>
                      </a:pPr>
                      <a:r>
                        <a:rPr lang="en" sz="800">
                          <a:latin typeface="Nunito"/>
                          <a:ea typeface="Nunito"/>
                          <a:cs typeface="Nunito"/>
                          <a:sym typeface="Nunito"/>
                        </a:rPr>
                        <a:t>Villous Chorion. </a:t>
                      </a:r>
                      <a:r>
                        <a:rPr lang="en" sz="800">
                          <a:solidFill>
                            <a:srgbClr val="BF9000"/>
                          </a:solidFill>
                          <a:latin typeface="Nunito"/>
                          <a:ea typeface="Nunito"/>
                          <a:cs typeface="Nunito"/>
                          <a:sym typeface="Nunito"/>
                        </a:rPr>
                        <a:t>which attach to endometrium (3</a:t>
                      </a:r>
                      <a:r>
                        <a:rPr baseline="30000" lang="en" sz="800">
                          <a:solidFill>
                            <a:srgbClr val="BF9000"/>
                          </a:solidFill>
                          <a:latin typeface="Nunito"/>
                          <a:ea typeface="Nunito"/>
                          <a:cs typeface="Nunito"/>
                          <a:sym typeface="Nunito"/>
                        </a:rPr>
                        <a:t>rd</a:t>
                      </a:r>
                      <a:r>
                        <a:rPr lang="en" sz="800">
                          <a:solidFill>
                            <a:srgbClr val="BF9000"/>
                          </a:solidFill>
                          <a:latin typeface="Nunito"/>
                          <a:ea typeface="Nunito"/>
                          <a:cs typeface="Nunito"/>
                          <a:sym typeface="Nunito"/>
                        </a:rPr>
                        <a:t> stage villi)</a:t>
                      </a:r>
                      <a:endParaRPr sz="800">
                        <a:solidFill>
                          <a:srgbClr val="BF9000"/>
                        </a:solidFill>
                        <a:latin typeface="Nunito"/>
                        <a:ea typeface="Nunito"/>
                        <a:cs typeface="Nunito"/>
                        <a:sym typeface="Nunito"/>
                      </a:endParaRPr>
                    </a:p>
                    <a:p>
                      <a:pPr indent="0" lvl="0" marL="0" rtl="0" algn="l">
                        <a:spcBef>
                          <a:spcPts val="0"/>
                        </a:spcBef>
                        <a:spcAft>
                          <a:spcPts val="0"/>
                        </a:spcAft>
                        <a:buNone/>
                      </a:pPr>
                      <a:r>
                        <a:t/>
                      </a:r>
                      <a:endParaRPr sz="100">
                        <a:solidFill>
                          <a:srgbClr val="BF9000"/>
                        </a:solidFill>
                        <a:latin typeface="Nunito"/>
                        <a:ea typeface="Nunito"/>
                        <a:cs typeface="Nunito"/>
                        <a:sym typeface="Nunito"/>
                      </a:endParaRPr>
                    </a:p>
                    <a:p>
                      <a:pPr indent="-136525" lvl="0" marL="179999"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It is the bushy area at the embryonic pole. </a:t>
                      </a:r>
                      <a:r>
                        <a:rPr lang="en" sz="800">
                          <a:solidFill>
                            <a:srgbClr val="BF9000"/>
                          </a:solidFill>
                          <a:latin typeface="Nunito"/>
                          <a:ea typeface="Nunito"/>
                          <a:cs typeface="Nunito"/>
                          <a:sym typeface="Nunito"/>
                        </a:rPr>
                        <a:t>(area where implantation starts)</a:t>
                      </a:r>
                      <a:endParaRPr sz="800">
                        <a:solidFill>
                          <a:srgbClr val="BF9000"/>
                        </a:solidFill>
                        <a:latin typeface="Nunito"/>
                        <a:ea typeface="Nunito"/>
                        <a:cs typeface="Nunito"/>
                        <a:sym typeface="Nunito"/>
                      </a:endParaRPr>
                    </a:p>
                    <a:p>
                      <a:pPr indent="0" lvl="0" marL="0" rtl="0" algn="l">
                        <a:spcBef>
                          <a:spcPts val="0"/>
                        </a:spcBef>
                        <a:spcAft>
                          <a:spcPts val="0"/>
                        </a:spcAft>
                        <a:buNone/>
                      </a:pPr>
                      <a:r>
                        <a:t/>
                      </a:r>
                      <a:endParaRPr sz="100">
                        <a:solidFill>
                          <a:srgbClr val="BF9000"/>
                        </a:solidFill>
                        <a:latin typeface="Nunito"/>
                        <a:ea typeface="Nunito"/>
                        <a:cs typeface="Nunito"/>
                        <a:sym typeface="Nunito"/>
                      </a:endParaRPr>
                    </a:p>
                    <a:p>
                      <a:pPr indent="-136525" lvl="0" marL="179999"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Its villi are more in number, enlarged and branch profusely.</a:t>
                      </a:r>
                      <a:endParaRPr sz="800">
                        <a:latin typeface="Nunito"/>
                        <a:ea typeface="Nunito"/>
                        <a:cs typeface="Nunito"/>
                        <a:sym typeface="Nunito"/>
                      </a:endParaRPr>
                    </a:p>
                  </a:txBody>
                  <a:tcPr marT="91425" marB="91425" marR="91425" marL="91425"/>
                </a:tc>
                <a:tc>
                  <a:txBody>
                    <a:bodyPr/>
                    <a:lstStyle/>
                    <a:p>
                      <a:pPr indent="-136525" lvl="0" marL="179999" rtl="0" algn="l">
                        <a:spcBef>
                          <a:spcPts val="0"/>
                        </a:spcBef>
                        <a:spcAft>
                          <a:spcPts val="0"/>
                        </a:spcAft>
                        <a:buClr>
                          <a:schemeClr val="dk1"/>
                        </a:buClr>
                        <a:buSzPts val="800"/>
                        <a:buFont typeface="Nunito"/>
                        <a:buChar char="●"/>
                      </a:pPr>
                      <a:r>
                        <a:rPr lang="en" sz="800">
                          <a:latin typeface="Nunito"/>
                          <a:ea typeface="Nunito"/>
                          <a:cs typeface="Nunito"/>
                          <a:sym typeface="Nunito"/>
                        </a:rPr>
                        <a:t>Decidua Basali </a:t>
                      </a:r>
                      <a:r>
                        <a:rPr lang="en" sz="800">
                          <a:solidFill>
                            <a:srgbClr val="C27BA0"/>
                          </a:solidFill>
                          <a:latin typeface="Nunito"/>
                          <a:ea typeface="Nunito"/>
                          <a:cs typeface="Nunito"/>
                          <a:sym typeface="Nunito"/>
                        </a:rPr>
                        <a:t>(part of the decidua deep to the conceptus.)</a:t>
                      </a:r>
                      <a:r>
                        <a:rPr lang="en" sz="800">
                          <a:solidFill>
                            <a:schemeClr val="dk1"/>
                          </a:solidFill>
                          <a:latin typeface="Nunito"/>
                          <a:ea typeface="Nunito"/>
                          <a:cs typeface="Nunito"/>
                          <a:sym typeface="Nunito"/>
                        </a:rPr>
                        <a:t> </a:t>
                      </a:r>
                      <a:r>
                        <a:rPr lang="en" sz="800">
                          <a:solidFill>
                            <a:srgbClr val="BF9000"/>
                          </a:solidFill>
                          <a:latin typeface="Nunito"/>
                          <a:ea typeface="Nunito"/>
                          <a:cs typeface="Nunito"/>
                          <a:sym typeface="Nunito"/>
                        </a:rPr>
                        <a:t>No implantation happens here</a:t>
                      </a:r>
                      <a:endParaRPr sz="800">
                        <a:solidFill>
                          <a:srgbClr val="BF9000"/>
                        </a:solidFill>
                        <a:latin typeface="Nunito"/>
                        <a:ea typeface="Nunito"/>
                        <a:cs typeface="Nunito"/>
                        <a:sym typeface="Nunito"/>
                      </a:endParaRPr>
                    </a:p>
                    <a:p>
                      <a:pPr indent="0" lvl="0" marL="0" rtl="0" algn="l">
                        <a:spcBef>
                          <a:spcPts val="0"/>
                        </a:spcBef>
                        <a:spcAft>
                          <a:spcPts val="0"/>
                        </a:spcAft>
                        <a:buNone/>
                      </a:pPr>
                      <a:r>
                        <a:t/>
                      </a:r>
                      <a:endParaRPr sz="100">
                        <a:solidFill>
                          <a:srgbClr val="BF9000"/>
                        </a:solidFill>
                        <a:latin typeface="Nunito"/>
                        <a:ea typeface="Nunito"/>
                        <a:cs typeface="Nunito"/>
                        <a:sym typeface="Nunito"/>
                      </a:endParaRPr>
                    </a:p>
                    <a:p>
                      <a:pPr indent="-136525" lvl="0" marL="179999" rtl="0" algn="l">
                        <a:spcBef>
                          <a:spcPts val="0"/>
                        </a:spcBef>
                        <a:spcAft>
                          <a:spcPts val="0"/>
                        </a:spcAft>
                        <a:buClr>
                          <a:schemeClr val="dk1"/>
                        </a:buClr>
                        <a:buSzPts val="800"/>
                        <a:buFont typeface="Nunito"/>
                        <a:buChar char="●"/>
                      </a:pPr>
                      <a:r>
                        <a:rPr lang="en" sz="800">
                          <a:solidFill>
                            <a:srgbClr val="3D85C6"/>
                          </a:solidFill>
                          <a:latin typeface="Nunito"/>
                          <a:ea typeface="Nunito"/>
                          <a:cs typeface="Nunito"/>
                          <a:sym typeface="Nunito"/>
                        </a:rPr>
                        <a:t>By the end of 4th month, the decidua basalis is replaced by the fetal component of the placenta.</a:t>
                      </a:r>
                      <a:endParaRPr sz="800">
                        <a:solidFill>
                          <a:srgbClr val="3D85C6"/>
                        </a:solidFill>
                        <a:latin typeface="Nunito"/>
                        <a:ea typeface="Nunito"/>
                        <a:cs typeface="Nunito"/>
                        <a:sym typeface="Nunito"/>
                      </a:endParaRPr>
                    </a:p>
                    <a:p>
                      <a:pPr indent="0" lvl="0" marL="0" rtl="0" algn="l">
                        <a:spcBef>
                          <a:spcPts val="0"/>
                        </a:spcBef>
                        <a:spcAft>
                          <a:spcPts val="0"/>
                        </a:spcAft>
                        <a:buNone/>
                      </a:pPr>
                      <a:r>
                        <a:t/>
                      </a:r>
                      <a:endParaRPr sz="100">
                        <a:solidFill>
                          <a:srgbClr val="3D85C6"/>
                        </a:solidFill>
                        <a:latin typeface="Nunito"/>
                        <a:ea typeface="Nunito"/>
                        <a:cs typeface="Nunito"/>
                        <a:sym typeface="Nunito"/>
                      </a:endParaRPr>
                    </a:p>
                    <a:p>
                      <a:pPr indent="-136525" lvl="0" marL="179999"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Decidua (Gravid Endometrium): It is the functional layer of the endometrium during pregnancy which is shed after parturition. </a:t>
                      </a:r>
                      <a:r>
                        <a:rPr lang="en" sz="800">
                          <a:solidFill>
                            <a:srgbClr val="BF9000"/>
                          </a:solidFill>
                          <a:latin typeface="Nunito"/>
                          <a:ea typeface="Nunito"/>
                          <a:cs typeface="Nunito"/>
                          <a:sym typeface="Nunito"/>
                        </a:rPr>
                        <a:t>(Decidua is latin for “falling down”)</a:t>
                      </a:r>
                      <a:r>
                        <a:rPr lang="en" sz="800">
                          <a:solidFill>
                            <a:schemeClr val="dk1"/>
                          </a:solidFill>
                          <a:latin typeface="Nunito"/>
                          <a:ea typeface="Nunito"/>
                          <a:cs typeface="Nunito"/>
                          <a:sym typeface="Nunito"/>
                        </a:rPr>
                        <a:t>.</a:t>
                      </a:r>
                      <a:endParaRPr sz="8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136525" lvl="0" marL="179999" rtl="0" algn="l">
                        <a:spcBef>
                          <a:spcPts val="0"/>
                        </a:spcBef>
                        <a:spcAft>
                          <a:spcPts val="0"/>
                        </a:spcAft>
                        <a:buClr>
                          <a:schemeClr val="dk1"/>
                        </a:buClr>
                        <a:buSzPts val="800"/>
                        <a:buFont typeface="Nunito"/>
                        <a:buChar char="●"/>
                      </a:pPr>
                      <a:r>
                        <a:rPr lang="en" sz="800">
                          <a:solidFill>
                            <a:srgbClr val="BF9000"/>
                          </a:solidFill>
                          <a:latin typeface="Nunito"/>
                          <a:ea typeface="Nunito"/>
                          <a:cs typeface="Nunito"/>
                          <a:sym typeface="Nunito"/>
                        </a:rPr>
                        <a:t>Villi are less in number, smaller, and less branched</a:t>
                      </a:r>
                      <a:endParaRPr sz="800">
                        <a:solidFill>
                          <a:schemeClr val="dk1"/>
                        </a:solidFill>
                        <a:latin typeface="Nunito"/>
                        <a:ea typeface="Nunito"/>
                        <a:cs typeface="Nunito"/>
                        <a:sym typeface="Nunito"/>
                      </a:endParaRPr>
                    </a:p>
                  </a:txBody>
                  <a:tcPr marT="91425" marB="91425" marR="91425" marL="91425"/>
                </a:tc>
              </a:tr>
              <a:tr h="389000">
                <a:tc gridSpan="2">
                  <a:txBody>
                    <a:bodyPr/>
                    <a:lstStyle/>
                    <a:p>
                      <a:pPr indent="0" lvl="0" marL="0" rtl="0" algn="ctr">
                        <a:spcBef>
                          <a:spcPts val="0"/>
                        </a:spcBef>
                        <a:spcAft>
                          <a:spcPts val="0"/>
                        </a:spcAft>
                        <a:buClr>
                          <a:schemeClr val="dk1"/>
                        </a:buClr>
                        <a:buSzPts val="1100"/>
                        <a:buFont typeface="Arial"/>
                        <a:buNone/>
                      </a:pPr>
                      <a:r>
                        <a:rPr b="1" lang="en" sz="1300">
                          <a:solidFill>
                            <a:srgbClr val="DAA5A5"/>
                          </a:solidFill>
                          <a:latin typeface="Nunito"/>
                          <a:ea typeface="Nunito"/>
                          <a:cs typeface="Nunito"/>
                          <a:sym typeface="Nunito"/>
                        </a:rPr>
                        <a:t>Placental externally</a:t>
                      </a:r>
                      <a:endParaRPr sz="1300">
                        <a:latin typeface="Nunito"/>
                        <a:ea typeface="Nunito"/>
                        <a:cs typeface="Nunito"/>
                        <a:sym typeface="Nunito"/>
                      </a:endParaRPr>
                    </a:p>
                  </a:txBody>
                  <a:tcPr marT="91425" marB="91425" marR="91425" marL="91425">
                    <a:solidFill>
                      <a:srgbClr val="F7E0E0"/>
                    </a:solidFill>
                  </a:tcPr>
                </a:tc>
                <a:tc hMerge="1"/>
              </a:tr>
              <a:tr h="340625">
                <a:tc>
                  <a:txBody>
                    <a:bodyPr/>
                    <a:lstStyle/>
                    <a:p>
                      <a:pPr indent="0" lvl="0" marL="0" rtl="0" algn="ctr">
                        <a:spcBef>
                          <a:spcPts val="0"/>
                        </a:spcBef>
                        <a:spcAft>
                          <a:spcPts val="0"/>
                        </a:spcAft>
                        <a:buClr>
                          <a:schemeClr val="dk1"/>
                        </a:buClr>
                        <a:buSzPts val="1100"/>
                        <a:buFont typeface="Arial"/>
                        <a:buNone/>
                      </a:pPr>
                      <a:r>
                        <a:rPr b="1" lang="en" sz="1000">
                          <a:solidFill>
                            <a:srgbClr val="DAA5A5"/>
                          </a:solidFill>
                          <a:latin typeface="Nunito"/>
                          <a:ea typeface="Nunito"/>
                          <a:cs typeface="Nunito"/>
                          <a:sym typeface="Nunito"/>
                        </a:rPr>
                        <a:t>Fetal Surface</a:t>
                      </a:r>
                      <a:endParaRPr b="1" sz="1000">
                        <a:solidFill>
                          <a:srgbClr val="DAA5A5"/>
                        </a:solidFill>
                        <a:latin typeface="Nunito"/>
                        <a:ea typeface="Nunito"/>
                        <a:cs typeface="Nunito"/>
                        <a:sym typeface="Nunito"/>
                      </a:endParaRPr>
                    </a:p>
                  </a:txBody>
                  <a:tcPr marT="91425" marB="91425" marR="91425" marL="91425">
                    <a:solidFill>
                      <a:srgbClr val="EFEFEF"/>
                    </a:solidFill>
                  </a:tcPr>
                </a:tc>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Maternal Surface</a:t>
                      </a:r>
                      <a:endParaRPr b="1" sz="1000">
                        <a:solidFill>
                          <a:srgbClr val="DAA5A5"/>
                        </a:solidFill>
                        <a:latin typeface="Nunito"/>
                        <a:ea typeface="Nunito"/>
                        <a:cs typeface="Nunito"/>
                        <a:sym typeface="Nunito"/>
                      </a:endParaRPr>
                    </a:p>
                  </a:txBody>
                  <a:tcPr marT="91425" marB="91425" marR="91425" marL="91425">
                    <a:solidFill>
                      <a:srgbClr val="EFEFEF"/>
                    </a:solidFill>
                  </a:tcPr>
                </a:tc>
              </a:tr>
              <a:tr h="998675">
                <a:tc>
                  <a:txBody>
                    <a:bodyPr/>
                    <a:lstStyle/>
                    <a:p>
                      <a:pPr indent="-136525" lvl="0" marL="1714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Smooth because it is covered with the amnion.</a:t>
                      </a:r>
                      <a:endParaRPr sz="8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136525" lvl="0" marL="171450" rtl="0" algn="l">
                        <a:spcBef>
                          <a:spcPts val="0"/>
                        </a:spcBef>
                        <a:spcAft>
                          <a:spcPts val="0"/>
                        </a:spcAft>
                        <a:buClr>
                          <a:schemeClr val="dk1"/>
                        </a:buClr>
                        <a:buSzPts val="800"/>
                        <a:buFont typeface="Nunito"/>
                        <a:buChar char="●"/>
                      </a:pPr>
                      <a:r>
                        <a:rPr lang="en" sz="800">
                          <a:solidFill>
                            <a:srgbClr val="3D85C6"/>
                          </a:solidFill>
                          <a:latin typeface="Nunito"/>
                          <a:ea typeface="Nunito"/>
                          <a:cs typeface="Nunito"/>
                          <a:sym typeface="Nunito"/>
                        </a:rPr>
                        <a:t>Developed from chorionic sac.</a:t>
                      </a:r>
                      <a:endParaRPr sz="800">
                        <a:solidFill>
                          <a:srgbClr val="3D85C6"/>
                        </a:solidFill>
                        <a:latin typeface="Nunito"/>
                        <a:ea typeface="Nunito"/>
                        <a:cs typeface="Nunito"/>
                        <a:sym typeface="Nunito"/>
                      </a:endParaRPr>
                    </a:p>
                    <a:p>
                      <a:pPr indent="0" lvl="0" marL="0" rtl="0" algn="l">
                        <a:spcBef>
                          <a:spcPts val="0"/>
                        </a:spcBef>
                        <a:spcAft>
                          <a:spcPts val="0"/>
                        </a:spcAft>
                        <a:buNone/>
                      </a:pPr>
                      <a:r>
                        <a:t/>
                      </a:r>
                      <a:endParaRPr sz="100">
                        <a:solidFill>
                          <a:srgbClr val="3D85C6"/>
                        </a:solidFill>
                        <a:latin typeface="Nunito"/>
                        <a:ea typeface="Nunito"/>
                        <a:cs typeface="Nunito"/>
                        <a:sym typeface="Nunito"/>
                      </a:endParaRPr>
                    </a:p>
                    <a:p>
                      <a:pPr indent="-136525" lvl="0" marL="1714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The umbilical cord is attached to its center.</a:t>
                      </a:r>
                      <a:endParaRPr sz="8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136525" lvl="0" marL="1714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The chorionic vessels are radiating from the umbilical cord.</a:t>
                      </a:r>
                      <a:endParaRPr b="1" sz="800">
                        <a:solidFill>
                          <a:schemeClr val="dk1"/>
                        </a:solidFill>
                        <a:latin typeface="Nunito"/>
                        <a:ea typeface="Nunito"/>
                        <a:cs typeface="Nunito"/>
                        <a:sym typeface="Nunito"/>
                      </a:endParaRPr>
                    </a:p>
                  </a:txBody>
                  <a:tcPr marT="91425" marB="91425" marR="91425" marL="91425"/>
                </a:tc>
                <a:tc>
                  <a:txBody>
                    <a:bodyPr/>
                    <a:lstStyle/>
                    <a:p>
                      <a:pPr indent="-140799" lvl="0" marL="179999"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Rough.</a:t>
                      </a:r>
                      <a:endParaRPr sz="8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140799" lvl="0" marL="179999" rtl="0" algn="l">
                        <a:spcBef>
                          <a:spcPts val="0"/>
                        </a:spcBef>
                        <a:spcAft>
                          <a:spcPts val="0"/>
                        </a:spcAft>
                        <a:buClr>
                          <a:srgbClr val="3D85C6"/>
                        </a:buClr>
                        <a:buSzPts val="800"/>
                        <a:buFont typeface="Nunito"/>
                        <a:buChar char="●"/>
                      </a:pPr>
                      <a:r>
                        <a:rPr lang="en" sz="800">
                          <a:solidFill>
                            <a:srgbClr val="3D85C6"/>
                          </a:solidFill>
                          <a:latin typeface="Nunito"/>
                          <a:ea typeface="Nunito"/>
                          <a:cs typeface="Nunito"/>
                          <a:sym typeface="Nunito"/>
                        </a:rPr>
                        <a:t>Derived from endometrium.</a:t>
                      </a:r>
                      <a:endParaRPr sz="800">
                        <a:solidFill>
                          <a:srgbClr val="3D85C6"/>
                        </a:solidFill>
                        <a:latin typeface="Nunito"/>
                        <a:ea typeface="Nunito"/>
                        <a:cs typeface="Nunito"/>
                        <a:sym typeface="Nunito"/>
                      </a:endParaRPr>
                    </a:p>
                    <a:p>
                      <a:pPr indent="0" lvl="0" marL="0" rtl="0" algn="l">
                        <a:spcBef>
                          <a:spcPts val="0"/>
                        </a:spcBef>
                        <a:spcAft>
                          <a:spcPts val="0"/>
                        </a:spcAft>
                        <a:buNone/>
                      </a:pPr>
                      <a:r>
                        <a:t/>
                      </a:r>
                      <a:endParaRPr sz="100">
                        <a:solidFill>
                          <a:srgbClr val="3D85C6"/>
                        </a:solidFill>
                        <a:latin typeface="Nunito"/>
                        <a:ea typeface="Nunito"/>
                        <a:cs typeface="Nunito"/>
                        <a:sym typeface="Nunito"/>
                      </a:endParaRPr>
                    </a:p>
                    <a:p>
                      <a:pPr indent="-140799" lvl="0" marL="179999"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Formed of (15 –20) irregular convex areas (Cotyledons) which are separated by grooves (placental septa).</a:t>
                      </a:r>
                      <a:endParaRPr sz="8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140799" lvl="0" marL="179999"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Each cotyledon is covered by a thin layer of decidua basalis. </a:t>
                      </a:r>
                      <a:r>
                        <a:rPr lang="en" sz="800">
                          <a:solidFill>
                            <a:srgbClr val="BF9000"/>
                          </a:solidFill>
                          <a:latin typeface="Nunito"/>
                          <a:ea typeface="Nunito"/>
                          <a:cs typeface="Nunito"/>
                          <a:sym typeface="Nunito"/>
                        </a:rPr>
                        <a:t>at the endometrial side</a:t>
                      </a:r>
                      <a:endParaRPr b="1" sz="800">
                        <a:solidFill>
                          <a:schemeClr val="dk1"/>
                        </a:solidFill>
                        <a:latin typeface="Nunito"/>
                        <a:ea typeface="Nunito"/>
                        <a:cs typeface="Nunito"/>
                        <a:sym typeface="Nunito"/>
                      </a:endParaRPr>
                    </a:p>
                  </a:txBody>
                  <a:tcPr marT="91425" marB="91425" marR="91425" marL="91425"/>
                </a:tc>
              </a:tr>
              <a:tr h="389000">
                <a:tc gridSpan="2">
                  <a:txBody>
                    <a:bodyPr/>
                    <a:lstStyle/>
                    <a:p>
                      <a:pPr indent="0" lvl="0" marL="0" rtl="0" algn="ctr">
                        <a:spcBef>
                          <a:spcPts val="0"/>
                        </a:spcBef>
                        <a:spcAft>
                          <a:spcPts val="0"/>
                        </a:spcAft>
                        <a:buClr>
                          <a:schemeClr val="dk1"/>
                        </a:buClr>
                        <a:buSzPts val="1100"/>
                        <a:buFont typeface="Arial"/>
                        <a:buNone/>
                      </a:pPr>
                      <a:r>
                        <a:rPr b="1" lang="en" sz="1300">
                          <a:solidFill>
                            <a:srgbClr val="DAA5A5"/>
                          </a:solidFill>
                          <a:latin typeface="Nunito"/>
                          <a:ea typeface="Nunito"/>
                          <a:cs typeface="Nunito"/>
                          <a:sym typeface="Nunito"/>
                        </a:rPr>
                        <a:t>Placental internally</a:t>
                      </a:r>
                      <a:endParaRPr b="1" sz="1300">
                        <a:solidFill>
                          <a:schemeClr val="dk1"/>
                        </a:solidFill>
                        <a:latin typeface="Nunito"/>
                        <a:ea typeface="Nunito"/>
                        <a:cs typeface="Nunito"/>
                        <a:sym typeface="Nunito"/>
                      </a:endParaRPr>
                    </a:p>
                  </a:txBody>
                  <a:tcPr marT="91425" marB="91425" marR="91425" marL="91425">
                    <a:solidFill>
                      <a:srgbClr val="F7E0E0"/>
                    </a:solidFill>
                  </a:tcPr>
                </a:tc>
                <a:tc hMerge="1"/>
              </a:tr>
              <a:tr h="340625">
                <a:tc>
                  <a:txBody>
                    <a:bodyPr/>
                    <a:lstStyle/>
                    <a:p>
                      <a:pPr indent="0" lvl="0" marL="0" rtl="0" algn="ctr">
                        <a:spcBef>
                          <a:spcPts val="0"/>
                        </a:spcBef>
                        <a:spcAft>
                          <a:spcPts val="0"/>
                        </a:spcAft>
                        <a:buClr>
                          <a:schemeClr val="dk1"/>
                        </a:buClr>
                        <a:buSzPts val="1100"/>
                        <a:buFont typeface="Arial"/>
                        <a:buNone/>
                      </a:pPr>
                      <a:r>
                        <a:rPr b="1" lang="en" sz="1000">
                          <a:solidFill>
                            <a:srgbClr val="DAA5A5"/>
                          </a:solidFill>
                          <a:latin typeface="Nunito"/>
                          <a:ea typeface="Nunito"/>
                          <a:cs typeface="Nunito"/>
                          <a:sym typeface="Nunito"/>
                        </a:rPr>
                        <a:t>Structure of a Cotyledon</a:t>
                      </a:r>
                      <a:endParaRPr b="1" sz="1000">
                        <a:solidFill>
                          <a:srgbClr val="DAA5A5"/>
                        </a:solidFill>
                        <a:latin typeface="Nunito"/>
                        <a:ea typeface="Nunito"/>
                        <a:cs typeface="Nunito"/>
                        <a:sym typeface="Nunito"/>
                      </a:endParaRPr>
                    </a:p>
                  </a:txBody>
                  <a:tcPr marT="91425" marB="91425" marR="91425" marL="91425">
                    <a:solidFill>
                      <a:srgbClr val="EFEFEF"/>
                    </a:solidFill>
                  </a:tcPr>
                </a:tc>
                <a:tc>
                  <a:txBody>
                    <a:bodyPr/>
                    <a:lstStyle/>
                    <a:p>
                      <a:pPr indent="0" lvl="0" marL="0" rtl="0" algn="ctr">
                        <a:spcBef>
                          <a:spcPts val="0"/>
                        </a:spcBef>
                        <a:spcAft>
                          <a:spcPts val="0"/>
                        </a:spcAft>
                        <a:buClr>
                          <a:schemeClr val="dk1"/>
                        </a:buClr>
                        <a:buSzPts val="1100"/>
                        <a:buFont typeface="Arial"/>
                        <a:buNone/>
                      </a:pPr>
                      <a:r>
                        <a:rPr b="1" lang="en" sz="1000">
                          <a:solidFill>
                            <a:srgbClr val="DAA5A5"/>
                          </a:solidFill>
                          <a:latin typeface="Nunito"/>
                          <a:ea typeface="Nunito"/>
                          <a:cs typeface="Nunito"/>
                          <a:sym typeface="Nunito"/>
                        </a:rPr>
                        <a:t>Intervillous Space</a:t>
                      </a:r>
                      <a:endParaRPr b="1" sz="1000">
                        <a:solidFill>
                          <a:srgbClr val="DAA5A5"/>
                        </a:solidFill>
                        <a:latin typeface="Nunito"/>
                        <a:ea typeface="Nunito"/>
                        <a:cs typeface="Nunito"/>
                        <a:sym typeface="Nunito"/>
                      </a:endParaRPr>
                    </a:p>
                  </a:txBody>
                  <a:tcPr marT="91425" marB="91425" marR="91425" marL="91425">
                    <a:solidFill>
                      <a:srgbClr val="EFEFEF"/>
                    </a:solidFill>
                  </a:tcPr>
                </a:tc>
              </a:tr>
              <a:tr h="809000">
                <a:tc>
                  <a:txBody>
                    <a:bodyPr/>
                    <a:lstStyle/>
                    <a:p>
                      <a:pPr indent="-165100" lvl="0" marL="1714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It consists of two or more stem villi with their many branch villi.</a:t>
                      </a:r>
                      <a:endParaRPr sz="8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165100" lvl="0" marL="1714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It receives (80-100) maternal spiral arteries that enter the intervillous spaces </a:t>
                      </a:r>
                      <a:r>
                        <a:rPr lang="en" sz="800">
                          <a:solidFill>
                            <a:srgbClr val="BF9000"/>
                          </a:solidFill>
                          <a:latin typeface="Nunito"/>
                          <a:ea typeface="Nunito"/>
                          <a:cs typeface="Nunito"/>
                          <a:sym typeface="Nunito"/>
                        </a:rPr>
                        <a:t>(between cotyledons)</a:t>
                      </a:r>
                      <a:r>
                        <a:rPr lang="en" sz="800">
                          <a:solidFill>
                            <a:schemeClr val="dk1"/>
                          </a:solidFill>
                          <a:latin typeface="Nunito"/>
                          <a:ea typeface="Nunito"/>
                          <a:cs typeface="Nunito"/>
                          <a:sym typeface="Nunito"/>
                        </a:rPr>
                        <a:t> at regular intervals.</a:t>
                      </a:r>
                      <a:endParaRPr b="1" sz="800">
                        <a:solidFill>
                          <a:schemeClr val="dk1"/>
                        </a:solidFill>
                        <a:latin typeface="Nunito"/>
                        <a:ea typeface="Nunito"/>
                        <a:cs typeface="Nunito"/>
                        <a:sym typeface="Nunito"/>
                      </a:endParaRPr>
                    </a:p>
                  </a:txBody>
                  <a:tcPr marT="91425" marB="91425" marR="91425" marL="91425"/>
                </a:tc>
                <a:tc>
                  <a:txBody>
                    <a:bodyPr/>
                    <a:lstStyle/>
                    <a:p>
                      <a:pPr indent="-165100" lvl="0" marL="1714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Large blood filled spaces which are freely communicating.</a:t>
                      </a:r>
                      <a:endParaRPr sz="8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165100" lvl="0" marL="1714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They receive spiral arteries from the lacunae in the syncytiotrophoblast.</a:t>
                      </a:r>
                      <a:endParaRPr sz="8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165100" lvl="0" marL="1714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The spaces are drained through endometrial veins.</a:t>
                      </a:r>
                      <a:endParaRPr sz="8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165100" lvl="0" marL="1714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Both arteries and veins pass through pores in the cytotrophoblastic shell.</a:t>
                      </a:r>
                      <a:endParaRPr b="1" sz="800">
                        <a:solidFill>
                          <a:schemeClr val="dk1"/>
                        </a:solidFill>
                        <a:latin typeface="Nunito"/>
                        <a:ea typeface="Nunito"/>
                        <a:cs typeface="Nunito"/>
                        <a:sym typeface="Nunito"/>
                      </a:endParaRPr>
                    </a:p>
                  </a:txBody>
                  <a:tcPr marT="91425" marB="91425" marR="91425" marL="91425"/>
                </a:tc>
              </a:tr>
            </a:tbl>
          </a:graphicData>
        </a:graphic>
      </p:graphicFrame>
      <p:graphicFrame>
        <p:nvGraphicFramePr>
          <p:cNvPr id="299" name="Google Shape;299;p47"/>
          <p:cNvGraphicFramePr/>
          <p:nvPr/>
        </p:nvGraphicFramePr>
        <p:xfrm>
          <a:off x="0" y="7812788"/>
          <a:ext cx="3000000" cy="3000000"/>
        </p:xfrm>
        <a:graphic>
          <a:graphicData uri="http://schemas.openxmlformats.org/drawingml/2006/table">
            <a:tbl>
              <a:tblPr>
                <a:noFill/>
                <a:tableStyleId>{76447A91-6DB8-4E1A-95C5-20A2C349909A}</a:tableStyleId>
              </a:tblPr>
              <a:tblGrid>
                <a:gridCol w="3479450"/>
                <a:gridCol w="4110050"/>
              </a:tblGrid>
              <a:tr h="464200">
                <a:tc gridSpan="2">
                  <a:txBody>
                    <a:bodyPr/>
                    <a:lstStyle/>
                    <a:p>
                      <a:pPr indent="0" lvl="0" marL="0" rtl="0" algn="ctr">
                        <a:spcBef>
                          <a:spcPts val="0"/>
                        </a:spcBef>
                        <a:spcAft>
                          <a:spcPts val="0"/>
                        </a:spcAft>
                        <a:buClr>
                          <a:schemeClr val="dk1"/>
                        </a:buClr>
                        <a:buSzPts val="1100"/>
                        <a:buFont typeface="Arial"/>
                        <a:buNone/>
                      </a:pPr>
                      <a:r>
                        <a:rPr b="1" lang="en" sz="1300">
                          <a:solidFill>
                            <a:srgbClr val="DAA5A5"/>
                          </a:solidFill>
                          <a:latin typeface="Nunito"/>
                          <a:ea typeface="Nunito"/>
                          <a:cs typeface="Nunito"/>
                          <a:sym typeface="Nunito"/>
                        </a:rPr>
                        <a:t>Placental circulation</a:t>
                      </a:r>
                      <a:endParaRPr b="1" sz="1300">
                        <a:solidFill>
                          <a:srgbClr val="DAA5A5"/>
                        </a:solidFill>
                        <a:latin typeface="Nunito"/>
                        <a:ea typeface="Nunito"/>
                        <a:cs typeface="Nunito"/>
                        <a:sym typeface="Nunito"/>
                      </a:endParaRPr>
                    </a:p>
                    <a:p>
                      <a:pPr indent="0" lvl="0" marL="0" rtl="0" algn="ctr">
                        <a:spcBef>
                          <a:spcPts val="0"/>
                        </a:spcBef>
                        <a:spcAft>
                          <a:spcPts val="0"/>
                        </a:spcAft>
                        <a:buClr>
                          <a:schemeClr val="dk1"/>
                        </a:buClr>
                        <a:buSzPts val="1100"/>
                        <a:buFont typeface="Arial"/>
                        <a:buNone/>
                      </a:pPr>
                      <a:r>
                        <a:rPr b="1" lang="en" sz="900">
                          <a:solidFill>
                            <a:srgbClr val="BF9000"/>
                          </a:solidFill>
                          <a:latin typeface="Nunito"/>
                          <a:ea typeface="Nunito"/>
                          <a:cs typeface="Nunito"/>
                          <a:sym typeface="Nunito"/>
                        </a:rPr>
                        <a:t>Umbilical cord is made up of  </a:t>
                      </a:r>
                      <a:r>
                        <a:rPr b="1" lang="en" sz="900" u="sng">
                          <a:solidFill>
                            <a:srgbClr val="BF9000"/>
                          </a:solidFill>
                          <a:latin typeface="Nunito"/>
                          <a:ea typeface="Nunito"/>
                          <a:cs typeface="Nunito"/>
                          <a:sym typeface="Nunito"/>
                        </a:rPr>
                        <a:t>Two</a:t>
                      </a:r>
                      <a:r>
                        <a:rPr b="1" lang="en" sz="900">
                          <a:solidFill>
                            <a:srgbClr val="BF9000"/>
                          </a:solidFill>
                          <a:latin typeface="Nunito"/>
                          <a:ea typeface="Nunito"/>
                          <a:cs typeface="Nunito"/>
                          <a:sym typeface="Nunito"/>
                        </a:rPr>
                        <a:t> Umbilical arteries &amp; </a:t>
                      </a:r>
                      <a:r>
                        <a:rPr b="1" lang="en" sz="900" u="sng">
                          <a:solidFill>
                            <a:srgbClr val="BF9000"/>
                          </a:solidFill>
                          <a:latin typeface="Nunito"/>
                          <a:ea typeface="Nunito"/>
                          <a:cs typeface="Nunito"/>
                          <a:sym typeface="Nunito"/>
                        </a:rPr>
                        <a:t>One</a:t>
                      </a:r>
                      <a:r>
                        <a:rPr b="1" lang="en" sz="900">
                          <a:solidFill>
                            <a:srgbClr val="BF9000"/>
                          </a:solidFill>
                          <a:latin typeface="Nunito"/>
                          <a:ea typeface="Nunito"/>
                          <a:cs typeface="Nunito"/>
                          <a:sym typeface="Nunito"/>
                        </a:rPr>
                        <a:t> Umbilical vein</a:t>
                      </a:r>
                      <a:endParaRPr b="1" sz="700">
                        <a:solidFill>
                          <a:srgbClr val="FFFFFF"/>
                        </a:solidFill>
                        <a:latin typeface="Nunito"/>
                        <a:ea typeface="Nunito"/>
                        <a:cs typeface="Nunito"/>
                        <a:sym typeface="Nunito"/>
                      </a:endParaRPr>
                    </a:p>
                  </a:txBody>
                  <a:tcPr marT="91425" marB="91425" marR="91425" marL="91425">
                    <a:solidFill>
                      <a:srgbClr val="F7E0E0"/>
                    </a:solidFill>
                  </a:tcPr>
                </a:tc>
                <a:tc hMerge="1"/>
              </a:tr>
              <a:tr h="300350">
                <a:tc>
                  <a:txBody>
                    <a:bodyPr/>
                    <a:lstStyle/>
                    <a:p>
                      <a:pPr indent="0" lvl="0" marL="0" rtl="0" algn="ctr">
                        <a:spcBef>
                          <a:spcPts val="0"/>
                        </a:spcBef>
                        <a:spcAft>
                          <a:spcPts val="0"/>
                        </a:spcAft>
                        <a:buClr>
                          <a:schemeClr val="dk1"/>
                        </a:buClr>
                        <a:buSzPts val="1100"/>
                        <a:buFont typeface="Arial"/>
                        <a:buNone/>
                      </a:pPr>
                      <a:r>
                        <a:rPr b="1" lang="en" sz="1000">
                          <a:solidFill>
                            <a:srgbClr val="DAA5A5"/>
                          </a:solidFill>
                          <a:latin typeface="Nunito"/>
                          <a:ea typeface="Nunito"/>
                          <a:cs typeface="Nunito"/>
                          <a:sym typeface="Nunito"/>
                        </a:rPr>
                        <a:t>Fetal placental circulation</a:t>
                      </a:r>
                      <a:endParaRPr sz="1000">
                        <a:solidFill>
                          <a:srgbClr val="DAA5A5"/>
                        </a:solidFill>
                        <a:latin typeface="Nunito"/>
                        <a:ea typeface="Nunito"/>
                        <a:cs typeface="Nunito"/>
                        <a:sym typeface="Nunito"/>
                      </a:endParaRPr>
                    </a:p>
                  </a:txBody>
                  <a:tcPr marT="91425" marB="91425" marR="91425" marL="91425">
                    <a:solidFill>
                      <a:srgbClr val="EFEFEF"/>
                    </a:solidFill>
                  </a:tcPr>
                </a:tc>
                <a:tc>
                  <a:txBody>
                    <a:bodyPr/>
                    <a:lstStyle/>
                    <a:p>
                      <a:pPr indent="0" lvl="0" marL="0" rtl="0" algn="ctr">
                        <a:spcBef>
                          <a:spcPts val="0"/>
                        </a:spcBef>
                        <a:spcAft>
                          <a:spcPts val="0"/>
                        </a:spcAft>
                        <a:buClr>
                          <a:schemeClr val="dk1"/>
                        </a:buClr>
                        <a:buSzPts val="1100"/>
                        <a:buFont typeface="Arial"/>
                        <a:buNone/>
                      </a:pPr>
                      <a:r>
                        <a:rPr b="1" lang="en" sz="1000">
                          <a:solidFill>
                            <a:srgbClr val="DAA5A5"/>
                          </a:solidFill>
                          <a:latin typeface="Nunito"/>
                          <a:ea typeface="Nunito"/>
                          <a:cs typeface="Nunito"/>
                          <a:sym typeface="Nunito"/>
                        </a:rPr>
                        <a:t>Maternal placental circulation</a:t>
                      </a:r>
                      <a:endParaRPr sz="1000">
                        <a:solidFill>
                          <a:srgbClr val="DAA5A5"/>
                        </a:solidFill>
                        <a:latin typeface="Nunito"/>
                        <a:ea typeface="Nunito"/>
                        <a:cs typeface="Nunito"/>
                        <a:sym typeface="Nunito"/>
                      </a:endParaRPr>
                    </a:p>
                  </a:txBody>
                  <a:tcPr marT="91425" marB="91425" marR="91425" marL="91425">
                    <a:solidFill>
                      <a:srgbClr val="EFEFEF"/>
                    </a:solidFill>
                  </a:tcPr>
                </a:tc>
              </a:tr>
              <a:tr h="2032325">
                <a:tc>
                  <a:txBody>
                    <a:bodyPr/>
                    <a:lstStyle/>
                    <a:p>
                      <a:pPr indent="0" lvl="0" marL="0" rtl="0" algn="l">
                        <a:spcBef>
                          <a:spcPts val="0"/>
                        </a:spcBef>
                        <a:spcAft>
                          <a:spcPts val="0"/>
                        </a:spcAft>
                        <a:buClr>
                          <a:schemeClr val="dk1"/>
                        </a:buClr>
                        <a:buSzPts val="1100"/>
                        <a:buFont typeface="Arial"/>
                        <a:buNone/>
                      </a:pPr>
                      <a:r>
                        <a:rPr b="1" lang="en" sz="800">
                          <a:solidFill>
                            <a:srgbClr val="CC0000"/>
                          </a:solidFill>
                          <a:latin typeface="Nunito"/>
                          <a:ea typeface="Nunito"/>
                          <a:cs typeface="Nunito"/>
                          <a:sym typeface="Nunito"/>
                        </a:rPr>
                        <a:t>Two Umbilical Arteries:</a:t>
                      </a:r>
                      <a:endParaRPr b="1" sz="800">
                        <a:solidFill>
                          <a:srgbClr val="CC0000"/>
                        </a:solidFill>
                        <a:latin typeface="Nunito"/>
                        <a:ea typeface="Nunito"/>
                        <a:cs typeface="Nunito"/>
                        <a:sym typeface="Nunito"/>
                      </a:endParaRPr>
                    </a:p>
                    <a:p>
                      <a:pPr indent="-146050" lvl="0" marL="269999"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Carry poorly oxygenated </a:t>
                      </a:r>
                      <a:r>
                        <a:rPr lang="en" sz="800">
                          <a:solidFill>
                            <a:srgbClr val="BF9000"/>
                          </a:solidFill>
                          <a:latin typeface="Nunito"/>
                          <a:ea typeface="Nunito"/>
                          <a:cs typeface="Nunito"/>
                          <a:sym typeface="Nunito"/>
                        </a:rPr>
                        <a:t>(an exception for arteries)</a:t>
                      </a:r>
                      <a:r>
                        <a:rPr lang="en" sz="800">
                          <a:solidFill>
                            <a:schemeClr val="dk1"/>
                          </a:solidFill>
                          <a:latin typeface="Nunito"/>
                          <a:ea typeface="Nunito"/>
                          <a:cs typeface="Nunito"/>
                          <a:sym typeface="Nunito"/>
                        </a:rPr>
                        <a:t> blood from the fetus to the placenta.</a:t>
                      </a:r>
                      <a:endParaRPr sz="800">
                        <a:solidFill>
                          <a:schemeClr val="dk1"/>
                        </a:solidFill>
                        <a:latin typeface="Nunito"/>
                        <a:ea typeface="Nunito"/>
                        <a:cs typeface="Nunito"/>
                        <a:sym typeface="Nunito"/>
                      </a:endParaRPr>
                    </a:p>
                    <a:p>
                      <a:pPr indent="-146050" lvl="0" marL="269999"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Within the branch chorionic villi, they form:</a:t>
                      </a:r>
                      <a:endParaRPr sz="800">
                        <a:solidFill>
                          <a:schemeClr val="dk1"/>
                        </a:solidFill>
                        <a:latin typeface="Nunito"/>
                        <a:ea typeface="Nunito"/>
                        <a:cs typeface="Nunito"/>
                        <a:sym typeface="Nunito"/>
                      </a:endParaRPr>
                    </a:p>
                    <a:p>
                      <a:pPr indent="0" lvl="0" marL="0" rtl="0" algn="l">
                        <a:spcBef>
                          <a:spcPts val="0"/>
                        </a:spcBef>
                        <a:spcAft>
                          <a:spcPts val="0"/>
                        </a:spcAft>
                        <a:buNone/>
                      </a:pPr>
                      <a:r>
                        <a:t/>
                      </a:r>
                      <a:endParaRPr sz="500">
                        <a:solidFill>
                          <a:schemeClr val="dk1"/>
                        </a:solidFill>
                        <a:latin typeface="Nunito"/>
                        <a:ea typeface="Nunito"/>
                        <a:cs typeface="Nunito"/>
                        <a:sym typeface="Nunito"/>
                      </a:endParaRPr>
                    </a:p>
                    <a:p>
                      <a:pPr indent="0" lvl="0" marL="0" rtl="0" algn="l">
                        <a:spcBef>
                          <a:spcPts val="0"/>
                        </a:spcBef>
                        <a:spcAft>
                          <a:spcPts val="0"/>
                        </a:spcAft>
                        <a:buNone/>
                      </a:pPr>
                      <a:r>
                        <a:rPr b="1" lang="en" sz="800">
                          <a:solidFill>
                            <a:schemeClr val="dk1"/>
                          </a:solidFill>
                          <a:latin typeface="Nunito"/>
                          <a:ea typeface="Nunito"/>
                          <a:cs typeface="Nunito"/>
                          <a:sym typeface="Nunito"/>
                        </a:rPr>
                        <a:t>Arterio-capillary venous network:</a:t>
                      </a:r>
                      <a:endParaRPr b="1" sz="800">
                        <a:solidFill>
                          <a:schemeClr val="dk1"/>
                        </a:solidFill>
                        <a:latin typeface="Nunito"/>
                        <a:ea typeface="Nunito"/>
                        <a:cs typeface="Nunito"/>
                        <a:sym typeface="Nunito"/>
                      </a:endParaRPr>
                    </a:p>
                    <a:p>
                      <a:pPr indent="-140799" lvl="0" marL="269999"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It brings the fetal blood extremely close to the maternal blood.</a:t>
                      </a:r>
                      <a:endParaRPr sz="800">
                        <a:solidFill>
                          <a:schemeClr val="dk1"/>
                        </a:solidFill>
                        <a:latin typeface="Nunito"/>
                        <a:ea typeface="Nunito"/>
                        <a:cs typeface="Nunito"/>
                        <a:sym typeface="Nunito"/>
                      </a:endParaRPr>
                    </a:p>
                    <a:p>
                      <a:pPr indent="-140799" lvl="0" marL="269999"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The well oxygenated fetal blood in the capillaries passes into veins accompanying the chorionic arteries.</a:t>
                      </a:r>
                      <a:endParaRPr sz="800">
                        <a:solidFill>
                          <a:schemeClr val="dk1"/>
                        </a:solidFill>
                        <a:latin typeface="Nunito"/>
                        <a:ea typeface="Nunito"/>
                        <a:cs typeface="Nunito"/>
                        <a:sym typeface="Nunito"/>
                      </a:endParaRPr>
                    </a:p>
                    <a:p>
                      <a:pPr indent="0" lvl="0" marL="0" rtl="0" algn="l">
                        <a:spcBef>
                          <a:spcPts val="0"/>
                        </a:spcBef>
                        <a:spcAft>
                          <a:spcPts val="0"/>
                        </a:spcAft>
                        <a:buNone/>
                      </a:pPr>
                      <a:r>
                        <a:t/>
                      </a:r>
                      <a:endParaRPr sz="8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lang="en" sz="800">
                          <a:solidFill>
                            <a:schemeClr val="dk1"/>
                          </a:solidFill>
                          <a:latin typeface="Nunito"/>
                          <a:ea typeface="Nunito"/>
                          <a:cs typeface="Nunito"/>
                          <a:sym typeface="Nunito"/>
                        </a:rPr>
                        <a:t>At the umbilical cord, they form the </a:t>
                      </a:r>
                      <a:r>
                        <a:rPr b="1" lang="en" sz="800">
                          <a:solidFill>
                            <a:srgbClr val="CC0000"/>
                          </a:solidFill>
                          <a:latin typeface="Nunito"/>
                          <a:ea typeface="Nunito"/>
                          <a:cs typeface="Nunito"/>
                          <a:sym typeface="Nunito"/>
                        </a:rPr>
                        <a:t>One Umbilical Vein</a:t>
                      </a:r>
                      <a:r>
                        <a:rPr b="1" lang="en" sz="800">
                          <a:solidFill>
                            <a:schemeClr val="dk1"/>
                          </a:solidFill>
                          <a:latin typeface="Nunito"/>
                          <a:ea typeface="Nunito"/>
                          <a:cs typeface="Nunito"/>
                          <a:sym typeface="Nunito"/>
                        </a:rPr>
                        <a:t>. </a:t>
                      </a:r>
                      <a:r>
                        <a:rPr lang="en" sz="800">
                          <a:solidFill>
                            <a:srgbClr val="BF9000"/>
                          </a:solidFill>
                          <a:latin typeface="Nunito"/>
                          <a:ea typeface="Nunito"/>
                          <a:cs typeface="Nunito"/>
                          <a:sym typeface="Nunito"/>
                        </a:rPr>
                        <a:t>Which leave the placenta back to the fetu</a:t>
                      </a:r>
                      <a:r>
                        <a:rPr lang="en" sz="900">
                          <a:solidFill>
                            <a:srgbClr val="BF9000"/>
                          </a:solidFill>
                          <a:latin typeface="Nunito"/>
                          <a:ea typeface="Nunito"/>
                          <a:cs typeface="Nunito"/>
                          <a:sym typeface="Nunito"/>
                        </a:rPr>
                        <a:t>s</a:t>
                      </a:r>
                      <a:endParaRPr sz="900">
                        <a:solidFill>
                          <a:schemeClr val="dk1"/>
                        </a:solidFill>
                        <a:latin typeface="Nunito"/>
                        <a:ea typeface="Nunito"/>
                        <a:cs typeface="Nunito"/>
                        <a:sym typeface="Nunito"/>
                      </a:endParaRPr>
                    </a:p>
                  </a:txBody>
                  <a:tcPr marT="91425" marB="91425" marR="91425" marL="91425"/>
                </a:tc>
                <a:tc>
                  <a:txBody>
                    <a:bodyPr/>
                    <a:lstStyle/>
                    <a:p>
                      <a:pPr indent="-165100" lvl="0" marL="171450" rtl="0" algn="l">
                        <a:lnSpc>
                          <a:spcPct val="115000"/>
                        </a:lnSpc>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80 –100 spiral endometrial arteries discharge into the intervillous space.</a:t>
                      </a:r>
                      <a:endParaRPr sz="800">
                        <a:solidFill>
                          <a:schemeClr val="dk1"/>
                        </a:solidFill>
                        <a:latin typeface="Nunito"/>
                        <a:ea typeface="Nunito"/>
                        <a:cs typeface="Nunito"/>
                        <a:sym typeface="Nunito"/>
                      </a:endParaRPr>
                    </a:p>
                    <a:p>
                      <a:pPr indent="0" lvl="0" marL="0" rtl="0" algn="l">
                        <a:lnSpc>
                          <a:spcPct val="115000"/>
                        </a:lnSpc>
                        <a:spcBef>
                          <a:spcPts val="0"/>
                        </a:spcBef>
                        <a:spcAft>
                          <a:spcPts val="0"/>
                        </a:spcAft>
                        <a:buNone/>
                      </a:pPr>
                      <a:r>
                        <a:t/>
                      </a:r>
                      <a:endParaRPr sz="100">
                        <a:solidFill>
                          <a:schemeClr val="dk1"/>
                        </a:solidFill>
                        <a:latin typeface="Nunito"/>
                        <a:ea typeface="Nunito"/>
                        <a:cs typeface="Nunito"/>
                        <a:sym typeface="Nunito"/>
                      </a:endParaRPr>
                    </a:p>
                    <a:p>
                      <a:pPr indent="-165100" lvl="0" marL="171450" rtl="0" algn="l">
                        <a:lnSpc>
                          <a:spcPct val="115000"/>
                        </a:lnSpc>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The blood is propelled in jet like </a:t>
                      </a:r>
                      <a:r>
                        <a:rPr lang="en" sz="800">
                          <a:solidFill>
                            <a:srgbClr val="BF9000"/>
                          </a:solidFill>
                          <a:latin typeface="Nunito"/>
                          <a:ea typeface="Nunito"/>
                          <a:cs typeface="Nunito"/>
                          <a:sym typeface="Nunito"/>
                        </a:rPr>
                        <a:t>(not continuous, like a fountain)</a:t>
                      </a:r>
                      <a:r>
                        <a:rPr lang="en" sz="800">
                          <a:solidFill>
                            <a:schemeClr val="dk1"/>
                          </a:solidFill>
                          <a:latin typeface="Nunito"/>
                          <a:ea typeface="Nunito"/>
                          <a:cs typeface="Nunito"/>
                          <a:sym typeface="Nunito"/>
                        </a:rPr>
                        <a:t> fountains by the maternal blood pressure.</a:t>
                      </a:r>
                      <a:endParaRPr sz="800">
                        <a:solidFill>
                          <a:schemeClr val="dk1"/>
                        </a:solidFill>
                        <a:latin typeface="Nunito"/>
                        <a:ea typeface="Nunito"/>
                        <a:cs typeface="Nunito"/>
                        <a:sym typeface="Nunito"/>
                      </a:endParaRPr>
                    </a:p>
                    <a:p>
                      <a:pPr indent="0" lvl="0" marL="0" rtl="0" algn="l">
                        <a:lnSpc>
                          <a:spcPct val="115000"/>
                        </a:lnSpc>
                        <a:spcBef>
                          <a:spcPts val="0"/>
                        </a:spcBef>
                        <a:spcAft>
                          <a:spcPts val="0"/>
                        </a:spcAft>
                        <a:buNone/>
                      </a:pPr>
                      <a:r>
                        <a:t/>
                      </a:r>
                      <a:endParaRPr sz="100">
                        <a:solidFill>
                          <a:schemeClr val="dk1"/>
                        </a:solidFill>
                        <a:latin typeface="Nunito"/>
                        <a:ea typeface="Nunito"/>
                        <a:cs typeface="Nunito"/>
                        <a:sym typeface="Nunito"/>
                      </a:endParaRPr>
                    </a:p>
                    <a:p>
                      <a:pPr indent="-165100" lvl="0" marL="171450" rtl="0" algn="l">
                        <a:lnSpc>
                          <a:spcPct val="115000"/>
                        </a:lnSpc>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Now the pressure  of this entering blood is higher than that in the intervillous space. </a:t>
                      </a:r>
                      <a:endParaRPr sz="800">
                        <a:solidFill>
                          <a:schemeClr val="dk1"/>
                        </a:solidFill>
                        <a:latin typeface="Nunito"/>
                        <a:ea typeface="Nunito"/>
                        <a:cs typeface="Nunito"/>
                        <a:sym typeface="Nunito"/>
                      </a:endParaRPr>
                    </a:p>
                    <a:p>
                      <a:pPr indent="0" lvl="0" marL="0" rtl="0" algn="l">
                        <a:lnSpc>
                          <a:spcPct val="115000"/>
                        </a:lnSpc>
                        <a:spcBef>
                          <a:spcPts val="0"/>
                        </a:spcBef>
                        <a:spcAft>
                          <a:spcPts val="0"/>
                        </a:spcAft>
                        <a:buNone/>
                      </a:pPr>
                      <a:r>
                        <a:t/>
                      </a:r>
                      <a:endParaRPr sz="100">
                        <a:solidFill>
                          <a:schemeClr val="dk1"/>
                        </a:solidFill>
                        <a:latin typeface="Nunito"/>
                        <a:ea typeface="Nunito"/>
                        <a:cs typeface="Nunito"/>
                        <a:sym typeface="Nunito"/>
                      </a:endParaRPr>
                    </a:p>
                    <a:p>
                      <a:pPr indent="-165100" lvl="0" marL="171450" rtl="0" algn="l">
                        <a:lnSpc>
                          <a:spcPct val="115000"/>
                        </a:lnSpc>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It forms a roof of the space.</a:t>
                      </a:r>
                      <a:endParaRPr sz="800">
                        <a:solidFill>
                          <a:schemeClr val="dk1"/>
                        </a:solidFill>
                        <a:latin typeface="Nunito"/>
                        <a:ea typeface="Nunito"/>
                        <a:cs typeface="Nunito"/>
                        <a:sym typeface="Nunito"/>
                      </a:endParaRPr>
                    </a:p>
                    <a:p>
                      <a:pPr indent="0" lvl="0" marL="0" rtl="0" algn="l">
                        <a:lnSpc>
                          <a:spcPct val="115000"/>
                        </a:lnSpc>
                        <a:spcBef>
                          <a:spcPts val="0"/>
                        </a:spcBef>
                        <a:spcAft>
                          <a:spcPts val="0"/>
                        </a:spcAft>
                        <a:buNone/>
                      </a:pPr>
                      <a:r>
                        <a:t/>
                      </a:r>
                      <a:endParaRPr sz="100">
                        <a:solidFill>
                          <a:schemeClr val="dk1"/>
                        </a:solidFill>
                        <a:latin typeface="Nunito"/>
                        <a:ea typeface="Nunito"/>
                        <a:cs typeface="Nunito"/>
                        <a:sym typeface="Nunito"/>
                      </a:endParaRPr>
                    </a:p>
                    <a:p>
                      <a:pPr indent="-165100" lvl="0" marL="171450" rtl="0" algn="l">
                        <a:lnSpc>
                          <a:spcPct val="115000"/>
                        </a:lnSpc>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As the pressure dissipates, the blood flows slowly around the branch villi. </a:t>
                      </a:r>
                      <a:endParaRPr sz="800">
                        <a:solidFill>
                          <a:schemeClr val="dk1"/>
                        </a:solidFill>
                        <a:latin typeface="Nunito"/>
                        <a:ea typeface="Nunito"/>
                        <a:cs typeface="Nunito"/>
                        <a:sym typeface="Nunito"/>
                      </a:endParaRPr>
                    </a:p>
                    <a:p>
                      <a:pPr indent="0" lvl="0" marL="0" rtl="0" algn="l">
                        <a:lnSpc>
                          <a:spcPct val="115000"/>
                        </a:lnSpc>
                        <a:spcBef>
                          <a:spcPts val="0"/>
                        </a:spcBef>
                        <a:spcAft>
                          <a:spcPts val="0"/>
                        </a:spcAft>
                        <a:buNone/>
                      </a:pPr>
                      <a:r>
                        <a:t/>
                      </a:r>
                      <a:endParaRPr sz="100">
                        <a:solidFill>
                          <a:schemeClr val="dk1"/>
                        </a:solidFill>
                        <a:latin typeface="Nunito"/>
                        <a:ea typeface="Nunito"/>
                        <a:cs typeface="Nunito"/>
                        <a:sym typeface="Nunito"/>
                      </a:endParaRPr>
                    </a:p>
                    <a:p>
                      <a:pPr indent="-165100" lvl="0" marL="171450" rtl="0" algn="l">
                        <a:lnSpc>
                          <a:spcPct val="115000"/>
                        </a:lnSpc>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Exchange of metabolites and gases with the fetal blood.</a:t>
                      </a:r>
                      <a:endParaRPr sz="800">
                        <a:solidFill>
                          <a:schemeClr val="dk1"/>
                        </a:solidFill>
                        <a:latin typeface="Nunito"/>
                        <a:ea typeface="Nunito"/>
                        <a:cs typeface="Nunito"/>
                        <a:sym typeface="Nunito"/>
                      </a:endParaRPr>
                    </a:p>
                    <a:p>
                      <a:pPr indent="0" lvl="0" marL="0" rtl="0" algn="l">
                        <a:lnSpc>
                          <a:spcPct val="115000"/>
                        </a:lnSpc>
                        <a:spcBef>
                          <a:spcPts val="0"/>
                        </a:spcBef>
                        <a:spcAft>
                          <a:spcPts val="0"/>
                        </a:spcAft>
                        <a:buNone/>
                      </a:pPr>
                      <a:r>
                        <a:t/>
                      </a:r>
                      <a:endParaRPr sz="100">
                        <a:solidFill>
                          <a:schemeClr val="dk1"/>
                        </a:solidFill>
                        <a:latin typeface="Nunito"/>
                        <a:ea typeface="Nunito"/>
                        <a:cs typeface="Nunito"/>
                        <a:sym typeface="Nunito"/>
                      </a:endParaRPr>
                    </a:p>
                    <a:p>
                      <a:pPr indent="-165100" lvl="0" marL="171450" rtl="0" algn="l">
                        <a:lnSpc>
                          <a:spcPct val="115000"/>
                        </a:lnSpc>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As the pressure decreases, the blood flows back from the chorionic plate and enter the endometrial veins to the maternal circulation.</a:t>
                      </a:r>
                      <a:endParaRPr sz="800">
                        <a:latin typeface="Nunito"/>
                        <a:ea typeface="Nunito"/>
                        <a:cs typeface="Nunito"/>
                        <a:sym typeface="Nunito"/>
                      </a:endParaRPr>
                    </a:p>
                  </a:txBody>
                  <a:tcPr marT="91425" marB="91425" marR="91425" marL="91425"/>
                </a:tc>
              </a:tr>
            </a:tbl>
          </a:graphicData>
        </a:graphic>
      </p:graphicFrame>
      <p:sp>
        <p:nvSpPr>
          <p:cNvPr id="300" name="Google Shape;300;p47"/>
          <p:cNvSpPr txBox="1"/>
          <p:nvPr/>
        </p:nvSpPr>
        <p:spPr>
          <a:xfrm>
            <a:off x="0" y="0"/>
            <a:ext cx="7589400" cy="558900"/>
          </a:xfrm>
          <a:prstGeom prst="rect">
            <a:avLst/>
          </a:prstGeom>
          <a:solidFill>
            <a:srgbClr val="E4B4B4"/>
          </a:solidFill>
          <a:ln cap="flat" cmpd="sng" w="9525">
            <a:solidFill>
              <a:srgbClr val="9E9E9E"/>
            </a:solidFill>
            <a:prstDash val="solid"/>
            <a:round/>
            <a:headEnd len="sm" w="sm" type="none"/>
            <a:tailEnd len="sm" w="sm" type="none"/>
          </a:ln>
        </p:spPr>
        <p:txBody>
          <a:bodyPr anchorCtr="0" anchor="ctr" bIns="75550" lIns="75550" spcFirstLastPara="1" rIns="75550" wrap="square" tIns="75550">
            <a:noAutofit/>
          </a:bodyPr>
          <a:lstStyle/>
          <a:p>
            <a:pPr indent="0" lvl="0" marL="0" rtl="0" algn="ctr">
              <a:spcBef>
                <a:spcPts val="0"/>
              </a:spcBef>
              <a:spcAft>
                <a:spcPts val="0"/>
              </a:spcAft>
              <a:buNone/>
            </a:pPr>
            <a:r>
              <a:rPr b="1" lang="en" sz="2400">
                <a:solidFill>
                  <a:schemeClr val="lt1"/>
                </a:solidFill>
                <a:latin typeface="Nunito"/>
                <a:ea typeface="Nunito"/>
                <a:cs typeface="Nunito"/>
                <a:sym typeface="Nunito"/>
              </a:rPr>
              <a:t>Embryology: Placenta</a:t>
            </a:r>
            <a:endParaRPr b="1" sz="2200">
              <a:solidFill>
                <a:srgbClr val="4C1130"/>
              </a:solidFill>
              <a:latin typeface="Hind"/>
              <a:ea typeface="Hind"/>
              <a:cs typeface="Hind"/>
              <a:sym typeface="Hin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graphicFrame>
        <p:nvGraphicFramePr>
          <p:cNvPr id="305" name="Google Shape;305;p48"/>
          <p:cNvGraphicFramePr/>
          <p:nvPr/>
        </p:nvGraphicFramePr>
        <p:xfrm>
          <a:off x="25" y="-12"/>
          <a:ext cx="3000000" cy="3000000"/>
        </p:xfrm>
        <a:graphic>
          <a:graphicData uri="http://schemas.openxmlformats.org/drawingml/2006/table">
            <a:tbl>
              <a:tblPr>
                <a:noFill/>
                <a:tableStyleId>{76447A91-6DB8-4E1A-95C5-20A2C349909A}</a:tableStyleId>
              </a:tblPr>
              <a:tblGrid>
                <a:gridCol w="1267075"/>
                <a:gridCol w="2538475"/>
                <a:gridCol w="3783925"/>
              </a:tblGrid>
              <a:tr h="338900">
                <a:tc gridSpan="3">
                  <a:txBody>
                    <a:bodyPr/>
                    <a:lstStyle/>
                    <a:p>
                      <a:pPr indent="0" lvl="0" marL="0" rtl="0" algn="ctr">
                        <a:spcBef>
                          <a:spcPts val="0"/>
                        </a:spcBef>
                        <a:spcAft>
                          <a:spcPts val="0"/>
                        </a:spcAft>
                        <a:buNone/>
                      </a:pPr>
                      <a:r>
                        <a:rPr b="1" lang="en" sz="1300">
                          <a:solidFill>
                            <a:srgbClr val="DAA5A5"/>
                          </a:solidFill>
                          <a:latin typeface="Nunito"/>
                          <a:ea typeface="Nunito"/>
                          <a:cs typeface="Nunito"/>
                          <a:sym typeface="Nunito"/>
                        </a:rPr>
                        <a:t>Placental Membrane</a:t>
                      </a:r>
                      <a:endParaRPr b="1" sz="1300">
                        <a:solidFill>
                          <a:srgbClr val="DAA5A5"/>
                        </a:solidFill>
                        <a:latin typeface="Nunito"/>
                        <a:ea typeface="Nunito"/>
                        <a:cs typeface="Nunito"/>
                        <a:sym typeface="Nunito"/>
                      </a:endParaRPr>
                    </a:p>
                  </a:txBody>
                  <a:tcPr marT="91425" marB="91425" marR="91425" marL="91425">
                    <a:solidFill>
                      <a:srgbClr val="F7E0E0"/>
                    </a:solidFill>
                  </a:tcPr>
                </a:tc>
                <a:tc hMerge="1"/>
                <a:tc hMerge="1"/>
              </a:tr>
              <a:tr h="379575">
                <a:tc gridSpan="3">
                  <a:txBody>
                    <a:bodyPr/>
                    <a:lstStyle/>
                    <a:p>
                      <a:pPr indent="-279400" lvl="0" marL="45720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It is a composite thin membrane of extra fetal tissues which separates the fetal and maternal bloods. </a:t>
                      </a:r>
                      <a:endParaRPr sz="800">
                        <a:solidFill>
                          <a:schemeClr val="dk1"/>
                        </a:solidFill>
                        <a:latin typeface="Nunito"/>
                        <a:ea typeface="Nunito"/>
                        <a:cs typeface="Nunito"/>
                        <a:sym typeface="Nunito"/>
                      </a:endParaRPr>
                    </a:p>
                    <a:p>
                      <a:pPr indent="-279400" lvl="0" marL="457200" rtl="0" algn="l">
                        <a:spcBef>
                          <a:spcPts val="0"/>
                        </a:spcBef>
                        <a:spcAft>
                          <a:spcPts val="0"/>
                        </a:spcAft>
                        <a:buClr>
                          <a:schemeClr val="dk1"/>
                        </a:buClr>
                        <a:buSzPts val="800"/>
                        <a:buFont typeface="Nunito"/>
                        <a:buChar char="●"/>
                      </a:pPr>
                      <a:r>
                        <a:rPr lang="en" sz="800">
                          <a:solidFill>
                            <a:srgbClr val="BF9000"/>
                          </a:solidFill>
                          <a:latin typeface="Nunito"/>
                          <a:ea typeface="Nunito"/>
                          <a:cs typeface="Nunito"/>
                          <a:sym typeface="Nunito"/>
                        </a:rPr>
                        <a:t>It makes up the wall of the villi, everything needs to pass through it</a:t>
                      </a:r>
                      <a:endParaRPr sz="800">
                        <a:solidFill>
                          <a:schemeClr val="dk1"/>
                        </a:solidFill>
                        <a:latin typeface="Nunito"/>
                        <a:ea typeface="Nunito"/>
                        <a:cs typeface="Nunito"/>
                        <a:sym typeface="Nunito"/>
                      </a:endParaRPr>
                    </a:p>
                  </a:txBody>
                  <a:tcPr marT="91425" marB="91425" marR="91425" marL="91425"/>
                </a:tc>
                <a:tc hMerge="1"/>
                <a:tc hMerge="1"/>
              </a:tr>
              <a:tr h="379575">
                <a:tc gridSpan="2">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Upto (20) weeks</a:t>
                      </a:r>
                      <a:endParaRPr b="1" sz="1000">
                        <a:solidFill>
                          <a:srgbClr val="DAA5A5"/>
                        </a:solidFill>
                        <a:latin typeface="Nunito"/>
                        <a:ea typeface="Nunito"/>
                        <a:cs typeface="Nunito"/>
                        <a:sym typeface="Nunito"/>
                      </a:endParaRPr>
                    </a:p>
                    <a:p>
                      <a:pPr indent="0" lvl="0" marL="0" rtl="0" algn="ctr">
                        <a:spcBef>
                          <a:spcPts val="0"/>
                        </a:spcBef>
                        <a:spcAft>
                          <a:spcPts val="0"/>
                        </a:spcAft>
                        <a:buClr>
                          <a:schemeClr val="dk1"/>
                        </a:buClr>
                        <a:buSzPts val="1100"/>
                        <a:buFont typeface="Arial"/>
                        <a:buNone/>
                      </a:pPr>
                      <a:r>
                        <a:rPr lang="en" sz="600">
                          <a:solidFill>
                            <a:schemeClr val="dk1"/>
                          </a:solidFill>
                          <a:latin typeface="Nunito"/>
                          <a:ea typeface="Nunito"/>
                          <a:cs typeface="Nunito"/>
                          <a:sym typeface="Nunito"/>
                        </a:rPr>
                        <a:t> it is composed of four layers </a:t>
                      </a:r>
                      <a:r>
                        <a:rPr lang="en" sz="600">
                          <a:solidFill>
                            <a:srgbClr val="BF9000"/>
                          </a:solidFill>
                          <a:latin typeface="Nunito"/>
                          <a:ea typeface="Nunito"/>
                          <a:cs typeface="Nunito"/>
                          <a:sym typeface="Nunito"/>
                        </a:rPr>
                        <a:t>which lead to relatively slow diffusion</a:t>
                      </a:r>
                      <a:r>
                        <a:rPr lang="en" sz="600">
                          <a:solidFill>
                            <a:schemeClr val="dk1"/>
                          </a:solidFill>
                          <a:latin typeface="Nunito"/>
                          <a:ea typeface="Nunito"/>
                          <a:cs typeface="Nunito"/>
                          <a:sym typeface="Nunito"/>
                        </a:rPr>
                        <a:t>:</a:t>
                      </a:r>
                      <a:endParaRPr sz="600">
                        <a:solidFill>
                          <a:schemeClr val="dk1"/>
                        </a:solidFill>
                        <a:latin typeface="Nunito"/>
                        <a:ea typeface="Nunito"/>
                        <a:cs typeface="Nunito"/>
                        <a:sym typeface="Nunito"/>
                      </a:endParaRPr>
                    </a:p>
                  </a:txBody>
                  <a:tcPr marT="91425" marB="91425" marR="91425" marL="91425">
                    <a:solidFill>
                      <a:srgbClr val="EFEFEF"/>
                    </a:solidFill>
                  </a:tcPr>
                </a:tc>
                <a:tc hMerge="1"/>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At full term</a:t>
                      </a:r>
                      <a:r>
                        <a:rPr b="1" lang="en" sz="1000">
                          <a:solidFill>
                            <a:schemeClr val="dk1"/>
                          </a:solidFill>
                          <a:latin typeface="Nunito"/>
                          <a:ea typeface="Nunito"/>
                          <a:cs typeface="Nunito"/>
                          <a:sym typeface="Nunito"/>
                        </a:rPr>
                        <a:t> </a:t>
                      </a:r>
                      <a:endParaRPr b="1" sz="1000">
                        <a:solidFill>
                          <a:schemeClr val="dk1"/>
                        </a:solidFill>
                        <a:latin typeface="Nunito"/>
                        <a:ea typeface="Nunito"/>
                        <a:cs typeface="Nunito"/>
                        <a:sym typeface="Nunito"/>
                      </a:endParaRPr>
                    </a:p>
                    <a:p>
                      <a:pPr indent="0" lvl="0" marL="0" rtl="0" algn="ctr">
                        <a:spcBef>
                          <a:spcPts val="0"/>
                        </a:spcBef>
                        <a:spcAft>
                          <a:spcPts val="0"/>
                        </a:spcAft>
                        <a:buNone/>
                      </a:pPr>
                      <a:r>
                        <a:rPr lang="en" sz="600">
                          <a:solidFill>
                            <a:schemeClr val="dk1"/>
                          </a:solidFill>
                          <a:latin typeface="Nunito"/>
                          <a:ea typeface="Nunito"/>
                          <a:cs typeface="Nunito"/>
                          <a:sym typeface="Nunito"/>
                        </a:rPr>
                        <a:t>It becomes thinner and composed of three layers only </a:t>
                      </a:r>
                      <a:r>
                        <a:rPr lang="en" sz="600">
                          <a:solidFill>
                            <a:srgbClr val="BF9000"/>
                          </a:solidFill>
                          <a:latin typeface="Nunito"/>
                          <a:ea typeface="Nunito"/>
                          <a:cs typeface="Nunito"/>
                          <a:sym typeface="Nunito"/>
                        </a:rPr>
                        <a:t>due to loss of cytotrophoblasts for faster diffusion</a:t>
                      </a:r>
                      <a:r>
                        <a:rPr lang="en" sz="600">
                          <a:solidFill>
                            <a:schemeClr val="dk1"/>
                          </a:solidFill>
                          <a:latin typeface="Nunito"/>
                          <a:ea typeface="Nunito"/>
                          <a:cs typeface="Nunito"/>
                          <a:sym typeface="Nunito"/>
                        </a:rPr>
                        <a:t>: </a:t>
                      </a:r>
                      <a:endParaRPr sz="600">
                        <a:solidFill>
                          <a:schemeClr val="dk1"/>
                        </a:solidFill>
                        <a:latin typeface="Nunito"/>
                        <a:ea typeface="Nunito"/>
                        <a:cs typeface="Nunito"/>
                        <a:sym typeface="Nunito"/>
                      </a:endParaRPr>
                    </a:p>
                  </a:txBody>
                  <a:tcPr marT="91425" marB="91425" marR="91425" marL="91425">
                    <a:solidFill>
                      <a:srgbClr val="EFEFEF"/>
                    </a:solidFill>
                  </a:tcPr>
                </a:tc>
              </a:tr>
              <a:tr h="279725">
                <a:tc gridSpan="2" rowSpan="2">
                  <a:txBody>
                    <a:bodyPr/>
                    <a:lstStyle/>
                    <a:p>
                      <a:pPr indent="-279400" lvl="0" marL="457200" rtl="0" algn="l">
                        <a:spcBef>
                          <a:spcPts val="0"/>
                        </a:spcBef>
                        <a:spcAft>
                          <a:spcPts val="0"/>
                        </a:spcAft>
                        <a:buClr>
                          <a:schemeClr val="dk1"/>
                        </a:buClr>
                        <a:buSzPts val="800"/>
                        <a:buFont typeface="Nunito"/>
                        <a:buAutoNum type="arabicPeriod"/>
                      </a:pPr>
                      <a:r>
                        <a:rPr lang="en" sz="800">
                          <a:solidFill>
                            <a:schemeClr val="dk1"/>
                          </a:solidFill>
                          <a:latin typeface="Nunito"/>
                          <a:ea typeface="Nunito"/>
                          <a:cs typeface="Nunito"/>
                          <a:sym typeface="Nunito"/>
                        </a:rPr>
                        <a:t>Syncytiotrophoblast </a:t>
                      </a:r>
                      <a:r>
                        <a:rPr lang="en" sz="800">
                          <a:solidFill>
                            <a:srgbClr val="BF9000"/>
                          </a:solidFill>
                          <a:latin typeface="Nunito"/>
                          <a:ea typeface="Nunito"/>
                          <a:cs typeface="Nunito"/>
                          <a:sym typeface="Nunito"/>
                        </a:rPr>
                        <a:t>outer layer, attached to endometrium with unclear cell borders</a:t>
                      </a:r>
                      <a:endParaRPr sz="800">
                        <a:solidFill>
                          <a:srgbClr val="BF9000"/>
                        </a:solidFill>
                        <a:latin typeface="Nunito"/>
                        <a:ea typeface="Nunito"/>
                        <a:cs typeface="Nunito"/>
                        <a:sym typeface="Nunito"/>
                      </a:endParaRPr>
                    </a:p>
                    <a:p>
                      <a:pPr indent="0" lvl="0" marL="0" rtl="0" algn="l">
                        <a:spcBef>
                          <a:spcPts val="0"/>
                        </a:spcBef>
                        <a:spcAft>
                          <a:spcPts val="0"/>
                        </a:spcAft>
                        <a:buNone/>
                      </a:pPr>
                      <a:r>
                        <a:t/>
                      </a:r>
                      <a:endParaRPr sz="100">
                        <a:solidFill>
                          <a:srgbClr val="BF9000"/>
                        </a:solidFill>
                        <a:latin typeface="Nunito"/>
                        <a:ea typeface="Nunito"/>
                        <a:cs typeface="Nunito"/>
                        <a:sym typeface="Nunito"/>
                      </a:endParaRPr>
                    </a:p>
                    <a:p>
                      <a:pPr indent="-279400" lvl="0" marL="457200" rtl="0" algn="l">
                        <a:spcBef>
                          <a:spcPts val="0"/>
                        </a:spcBef>
                        <a:spcAft>
                          <a:spcPts val="0"/>
                        </a:spcAft>
                        <a:buClr>
                          <a:schemeClr val="dk1"/>
                        </a:buClr>
                        <a:buSzPts val="800"/>
                        <a:buFont typeface="Nunito"/>
                        <a:buAutoNum type="arabicPeriod"/>
                      </a:pPr>
                      <a:r>
                        <a:rPr lang="en" sz="800">
                          <a:solidFill>
                            <a:schemeClr val="dk1"/>
                          </a:solidFill>
                          <a:latin typeface="Nunito"/>
                          <a:ea typeface="Nunito"/>
                          <a:cs typeface="Nunito"/>
                          <a:sym typeface="Nunito"/>
                        </a:rPr>
                        <a:t>Cytotrophoblast.</a:t>
                      </a:r>
                      <a:r>
                        <a:rPr lang="en" sz="800">
                          <a:solidFill>
                            <a:srgbClr val="BF9000"/>
                          </a:solidFill>
                          <a:latin typeface="Nunito"/>
                          <a:ea typeface="Nunito"/>
                          <a:cs typeface="Nunito"/>
                          <a:sym typeface="Nunito"/>
                        </a:rPr>
                        <a:t>separated cells with clear borders</a:t>
                      </a:r>
                      <a:endParaRPr sz="800">
                        <a:solidFill>
                          <a:srgbClr val="BF9000"/>
                        </a:solidFill>
                        <a:latin typeface="Nunito"/>
                        <a:ea typeface="Nunito"/>
                        <a:cs typeface="Nunito"/>
                        <a:sym typeface="Nunito"/>
                      </a:endParaRPr>
                    </a:p>
                    <a:p>
                      <a:pPr indent="0" lvl="0" marL="0" rtl="0" algn="l">
                        <a:spcBef>
                          <a:spcPts val="0"/>
                        </a:spcBef>
                        <a:spcAft>
                          <a:spcPts val="0"/>
                        </a:spcAft>
                        <a:buNone/>
                      </a:pPr>
                      <a:r>
                        <a:t/>
                      </a:r>
                      <a:endParaRPr sz="100">
                        <a:solidFill>
                          <a:srgbClr val="BF9000"/>
                        </a:solidFill>
                        <a:latin typeface="Nunito"/>
                        <a:ea typeface="Nunito"/>
                        <a:cs typeface="Nunito"/>
                        <a:sym typeface="Nunito"/>
                      </a:endParaRPr>
                    </a:p>
                    <a:p>
                      <a:pPr indent="-279400" lvl="0" marL="457200" rtl="0" algn="l">
                        <a:spcBef>
                          <a:spcPts val="0"/>
                        </a:spcBef>
                        <a:spcAft>
                          <a:spcPts val="0"/>
                        </a:spcAft>
                        <a:buClr>
                          <a:schemeClr val="dk1"/>
                        </a:buClr>
                        <a:buSzPts val="800"/>
                        <a:buFont typeface="Nunito"/>
                        <a:buAutoNum type="arabicPeriod"/>
                      </a:pPr>
                      <a:r>
                        <a:rPr lang="en" sz="800">
                          <a:solidFill>
                            <a:schemeClr val="dk1"/>
                          </a:solidFill>
                          <a:latin typeface="Nunito"/>
                          <a:ea typeface="Nunito"/>
                          <a:cs typeface="Nunito"/>
                          <a:sym typeface="Nunito"/>
                        </a:rPr>
                        <a:t>Connective tissue of the villus</a:t>
                      </a:r>
                      <a:endParaRPr sz="8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279400" lvl="0" marL="457200" rtl="0" algn="l">
                        <a:spcBef>
                          <a:spcPts val="0"/>
                        </a:spcBef>
                        <a:spcAft>
                          <a:spcPts val="0"/>
                        </a:spcAft>
                        <a:buClr>
                          <a:schemeClr val="dk1"/>
                        </a:buClr>
                        <a:buSzPts val="800"/>
                        <a:buFont typeface="Nunito"/>
                        <a:buAutoNum type="arabicPeriod"/>
                      </a:pPr>
                      <a:r>
                        <a:rPr lang="en" sz="800">
                          <a:solidFill>
                            <a:schemeClr val="dk1"/>
                          </a:solidFill>
                          <a:latin typeface="Nunito"/>
                          <a:ea typeface="Nunito"/>
                          <a:cs typeface="Nunito"/>
                          <a:sym typeface="Nunito"/>
                        </a:rPr>
                        <a:t>Endothelium  of fetal capillaries</a:t>
                      </a:r>
                      <a:endParaRPr sz="800">
                        <a:solidFill>
                          <a:schemeClr val="dk1"/>
                        </a:solidFill>
                        <a:latin typeface="Nunito"/>
                        <a:ea typeface="Nunito"/>
                        <a:cs typeface="Nunito"/>
                        <a:sym typeface="Nunito"/>
                      </a:endParaRPr>
                    </a:p>
                  </a:txBody>
                  <a:tcPr marT="91425" marB="91425" marR="91425" marL="91425">
                    <a:solidFill>
                      <a:srgbClr val="FFFFFF"/>
                    </a:solidFill>
                  </a:tcPr>
                </a:tc>
                <a:tc rowSpan="2" hMerge="1"/>
                <a:tc rowSpan="2">
                  <a:txBody>
                    <a:bodyPr/>
                    <a:lstStyle/>
                    <a:p>
                      <a:pPr indent="-279400" lvl="0" marL="457200" rtl="0" algn="l">
                        <a:lnSpc>
                          <a:spcPct val="115000"/>
                        </a:lnSpc>
                        <a:spcBef>
                          <a:spcPts val="0"/>
                        </a:spcBef>
                        <a:spcAft>
                          <a:spcPts val="0"/>
                        </a:spcAft>
                        <a:buClr>
                          <a:schemeClr val="dk1"/>
                        </a:buClr>
                        <a:buSzPts val="800"/>
                        <a:buFont typeface="Nunito"/>
                        <a:buAutoNum type="arabicPeriod"/>
                      </a:pPr>
                      <a:r>
                        <a:rPr lang="en" sz="800">
                          <a:solidFill>
                            <a:schemeClr val="dk1"/>
                          </a:solidFill>
                          <a:latin typeface="Nunito"/>
                          <a:ea typeface="Nunito"/>
                          <a:cs typeface="Nunito"/>
                          <a:sym typeface="Nunito"/>
                        </a:rPr>
                        <a:t>Syncytiotrophoblast</a:t>
                      </a:r>
                      <a:endParaRPr sz="800">
                        <a:solidFill>
                          <a:schemeClr val="dk1"/>
                        </a:solidFill>
                        <a:latin typeface="Nunito"/>
                        <a:ea typeface="Nunito"/>
                        <a:cs typeface="Nunito"/>
                        <a:sym typeface="Nunito"/>
                      </a:endParaRPr>
                    </a:p>
                    <a:p>
                      <a:pPr indent="-279400" lvl="0" marL="457200" rtl="0" algn="l">
                        <a:lnSpc>
                          <a:spcPct val="115000"/>
                        </a:lnSpc>
                        <a:spcBef>
                          <a:spcPts val="0"/>
                        </a:spcBef>
                        <a:spcAft>
                          <a:spcPts val="0"/>
                        </a:spcAft>
                        <a:buClr>
                          <a:schemeClr val="dk1"/>
                        </a:buClr>
                        <a:buSzPts val="800"/>
                        <a:buFont typeface="Nunito"/>
                        <a:buAutoNum type="arabicPeriod"/>
                      </a:pPr>
                      <a:r>
                        <a:rPr lang="en" sz="800">
                          <a:solidFill>
                            <a:schemeClr val="dk1"/>
                          </a:solidFill>
                          <a:latin typeface="Nunito"/>
                          <a:ea typeface="Nunito"/>
                          <a:cs typeface="Nunito"/>
                          <a:sym typeface="Nunito"/>
                        </a:rPr>
                        <a:t>Connective tissue of the villus</a:t>
                      </a:r>
                      <a:endParaRPr sz="800">
                        <a:solidFill>
                          <a:schemeClr val="dk1"/>
                        </a:solidFill>
                        <a:latin typeface="Nunito"/>
                        <a:ea typeface="Nunito"/>
                        <a:cs typeface="Nunito"/>
                        <a:sym typeface="Nunito"/>
                      </a:endParaRPr>
                    </a:p>
                    <a:p>
                      <a:pPr indent="-279400" lvl="0" marL="457200" rtl="0" algn="l">
                        <a:lnSpc>
                          <a:spcPct val="115000"/>
                        </a:lnSpc>
                        <a:spcBef>
                          <a:spcPts val="0"/>
                        </a:spcBef>
                        <a:spcAft>
                          <a:spcPts val="0"/>
                        </a:spcAft>
                        <a:buClr>
                          <a:schemeClr val="dk1"/>
                        </a:buClr>
                        <a:buSzPts val="800"/>
                        <a:buFont typeface="Nunito"/>
                        <a:buAutoNum type="arabicPeriod"/>
                      </a:pPr>
                      <a:r>
                        <a:rPr lang="en" sz="800">
                          <a:solidFill>
                            <a:schemeClr val="dk1"/>
                          </a:solidFill>
                          <a:latin typeface="Nunito"/>
                          <a:ea typeface="Nunito"/>
                          <a:cs typeface="Nunito"/>
                          <a:sym typeface="Nunito"/>
                        </a:rPr>
                        <a:t>Endothelium of fetal capillaries</a:t>
                      </a:r>
                      <a:endParaRPr sz="800">
                        <a:solidFill>
                          <a:schemeClr val="dk1"/>
                        </a:solidFill>
                        <a:latin typeface="Nunito"/>
                        <a:ea typeface="Nunito"/>
                        <a:cs typeface="Nunito"/>
                        <a:sym typeface="Nunito"/>
                      </a:endParaRPr>
                    </a:p>
                    <a:p>
                      <a:pPr indent="0" lvl="0" marL="0" rtl="0" algn="l">
                        <a:lnSpc>
                          <a:spcPct val="80000"/>
                        </a:lnSpc>
                        <a:spcBef>
                          <a:spcPts val="0"/>
                        </a:spcBef>
                        <a:spcAft>
                          <a:spcPts val="0"/>
                        </a:spcAft>
                        <a:buNone/>
                      </a:pPr>
                      <a:r>
                        <a:t/>
                      </a:r>
                      <a:endParaRPr sz="900">
                        <a:solidFill>
                          <a:schemeClr val="dk1"/>
                        </a:solidFill>
                        <a:latin typeface="Nunito"/>
                        <a:ea typeface="Nunito"/>
                        <a:cs typeface="Nunito"/>
                        <a:sym typeface="Nunito"/>
                      </a:endParaRPr>
                    </a:p>
                    <a:p>
                      <a:pPr indent="0" lvl="0" marL="0" rtl="0" algn="l">
                        <a:lnSpc>
                          <a:spcPct val="80000"/>
                        </a:lnSpc>
                        <a:spcBef>
                          <a:spcPts val="0"/>
                        </a:spcBef>
                        <a:spcAft>
                          <a:spcPts val="0"/>
                        </a:spcAft>
                        <a:buClr>
                          <a:schemeClr val="dk1"/>
                        </a:buClr>
                        <a:buSzPts val="1100"/>
                        <a:buFont typeface="Arial"/>
                        <a:buNone/>
                      </a:pPr>
                      <a:r>
                        <a:rPr lang="en" sz="800">
                          <a:solidFill>
                            <a:schemeClr val="dk1"/>
                          </a:solidFill>
                          <a:latin typeface="Nunito"/>
                          <a:ea typeface="Nunito"/>
                          <a:cs typeface="Nunito"/>
                          <a:sym typeface="Nunito"/>
                        </a:rPr>
                        <a:t>At some sites, the syncytio comes in direct contact with the endothelium of the capillaries </a:t>
                      </a:r>
                      <a:r>
                        <a:rPr lang="en" sz="800">
                          <a:solidFill>
                            <a:srgbClr val="BF9000"/>
                          </a:solidFill>
                          <a:latin typeface="Nunito"/>
                          <a:ea typeface="Nunito"/>
                          <a:cs typeface="Nunito"/>
                          <a:sym typeface="Nunito"/>
                        </a:rPr>
                        <a:t>without CT in between</a:t>
                      </a:r>
                      <a:r>
                        <a:rPr lang="en" sz="800">
                          <a:solidFill>
                            <a:schemeClr val="dk1"/>
                          </a:solidFill>
                          <a:latin typeface="Nunito"/>
                          <a:ea typeface="Nunito"/>
                          <a:cs typeface="Nunito"/>
                          <a:sym typeface="Nunito"/>
                        </a:rPr>
                        <a:t> and forms </a:t>
                      </a:r>
                      <a:r>
                        <a:rPr lang="en" sz="800">
                          <a:solidFill>
                            <a:srgbClr val="CC0000"/>
                          </a:solidFill>
                          <a:latin typeface="Nunito"/>
                          <a:ea typeface="Nunito"/>
                          <a:cs typeface="Nunito"/>
                          <a:sym typeface="Nunito"/>
                        </a:rPr>
                        <a:t>Vasculo syncytial placental</a:t>
                      </a:r>
                      <a:r>
                        <a:rPr lang="en" sz="800">
                          <a:solidFill>
                            <a:srgbClr val="FF0000"/>
                          </a:solidFill>
                          <a:latin typeface="Nunito"/>
                          <a:ea typeface="Nunito"/>
                          <a:cs typeface="Nunito"/>
                          <a:sym typeface="Nunito"/>
                        </a:rPr>
                        <a:t> </a:t>
                      </a:r>
                      <a:r>
                        <a:rPr lang="en" sz="800">
                          <a:solidFill>
                            <a:schemeClr val="dk1"/>
                          </a:solidFill>
                          <a:latin typeface="Nunito"/>
                          <a:ea typeface="Nunito"/>
                          <a:cs typeface="Nunito"/>
                          <a:sym typeface="Nunito"/>
                        </a:rPr>
                        <a:t>membrane.</a:t>
                      </a:r>
                      <a:endParaRPr sz="800">
                        <a:solidFill>
                          <a:schemeClr val="dk1"/>
                        </a:solidFill>
                        <a:latin typeface="Nunito"/>
                        <a:ea typeface="Nunito"/>
                        <a:cs typeface="Nunito"/>
                        <a:sym typeface="Nunito"/>
                      </a:endParaRPr>
                    </a:p>
                  </a:txBody>
                  <a:tcPr marT="91425" marB="91425" marR="91425" marL="91425"/>
                </a:tc>
              </a:tr>
              <a:tr h="456350">
                <a:tc gridSpan="2" vMerge="1"/>
                <a:tc hMerge="1" vMerge="1"/>
                <a:tc vMerge="1"/>
              </a:tr>
            </a:tbl>
          </a:graphicData>
        </a:graphic>
      </p:graphicFrame>
      <p:graphicFrame>
        <p:nvGraphicFramePr>
          <p:cNvPr id="306" name="Google Shape;306;p48"/>
          <p:cNvGraphicFramePr/>
          <p:nvPr/>
        </p:nvGraphicFramePr>
        <p:xfrm>
          <a:off x="25" y="9737070"/>
          <a:ext cx="3000000" cy="3000000"/>
        </p:xfrm>
        <a:graphic>
          <a:graphicData uri="http://schemas.openxmlformats.org/drawingml/2006/table">
            <a:tbl>
              <a:tblPr>
                <a:noFill/>
                <a:tableStyleId>{76447A91-6DB8-4E1A-95C5-20A2C349909A}</a:tableStyleId>
              </a:tblPr>
              <a:tblGrid>
                <a:gridCol w="2529825"/>
                <a:gridCol w="1483275"/>
                <a:gridCol w="3576375"/>
              </a:tblGrid>
              <a:tr h="273750">
                <a:tc gridSpan="3">
                  <a:txBody>
                    <a:bodyPr/>
                    <a:lstStyle/>
                    <a:p>
                      <a:pPr indent="0" lvl="0" marL="0" rtl="0" algn="ctr">
                        <a:spcBef>
                          <a:spcPts val="0"/>
                        </a:spcBef>
                        <a:spcAft>
                          <a:spcPts val="0"/>
                        </a:spcAft>
                        <a:buNone/>
                      </a:pPr>
                      <a:r>
                        <a:rPr b="1" lang="en" sz="1300">
                          <a:solidFill>
                            <a:srgbClr val="DAA5A5"/>
                          </a:solidFill>
                          <a:latin typeface="Nunito"/>
                          <a:ea typeface="Nunito"/>
                          <a:cs typeface="Nunito"/>
                          <a:sym typeface="Nunito"/>
                        </a:rPr>
                        <a:t>Effect Of Maternal Drugs On Fetus</a:t>
                      </a:r>
                      <a:endParaRPr b="1" sz="1300">
                        <a:solidFill>
                          <a:srgbClr val="DAA5A5"/>
                        </a:solidFill>
                        <a:latin typeface="Nunito"/>
                        <a:ea typeface="Nunito"/>
                        <a:cs typeface="Nunito"/>
                        <a:sym typeface="Nunito"/>
                      </a:endParaRPr>
                    </a:p>
                  </a:txBody>
                  <a:tcPr marT="91425" marB="91425" marR="91425" marL="91425">
                    <a:solidFill>
                      <a:srgbClr val="F7E0E0"/>
                    </a:solidFill>
                  </a:tcPr>
                </a:tc>
                <a:tc hMerge="1"/>
                <a:tc hMerge="1"/>
              </a:tr>
              <a:tr h="232450">
                <a:tc gridSpan="3" rowSpan="3">
                  <a:txBody>
                    <a:bodyPr/>
                    <a:lstStyle/>
                    <a:p>
                      <a:pPr indent="-140799" lvl="0" marL="179999" rtl="0" algn="l">
                        <a:lnSpc>
                          <a:spcPct val="115000"/>
                        </a:lnSpc>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Fetal drug addiction can be due to some drugs as Heroin.</a:t>
                      </a:r>
                      <a:endParaRPr sz="800">
                        <a:solidFill>
                          <a:schemeClr val="dk1"/>
                        </a:solidFill>
                        <a:latin typeface="Nunito"/>
                        <a:ea typeface="Nunito"/>
                        <a:cs typeface="Nunito"/>
                        <a:sym typeface="Nunito"/>
                      </a:endParaRPr>
                    </a:p>
                    <a:p>
                      <a:pPr indent="-140799" lvl="0" marL="179999" rtl="0" algn="l">
                        <a:lnSpc>
                          <a:spcPct val="115000"/>
                        </a:lnSpc>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All sedatives and analgesics can affect the fetus to some degree. </a:t>
                      </a:r>
                      <a:r>
                        <a:rPr lang="en" sz="800">
                          <a:solidFill>
                            <a:srgbClr val="BF9000"/>
                          </a:solidFill>
                          <a:latin typeface="Nunito"/>
                          <a:ea typeface="Nunito"/>
                          <a:cs typeface="Nunito"/>
                          <a:sym typeface="Nunito"/>
                        </a:rPr>
                        <a:t>so it’s avoided in C-section</a:t>
                      </a:r>
                      <a:endParaRPr sz="800">
                        <a:solidFill>
                          <a:srgbClr val="BF9000"/>
                        </a:solidFill>
                        <a:latin typeface="Nunito"/>
                        <a:ea typeface="Nunito"/>
                        <a:cs typeface="Nunito"/>
                        <a:sym typeface="Nunito"/>
                      </a:endParaRPr>
                    </a:p>
                    <a:p>
                      <a:pPr indent="-140799" lvl="0" marL="179999" rtl="0" algn="l">
                        <a:lnSpc>
                          <a:spcPct val="115000"/>
                        </a:lnSpc>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Drugs used for management of labor can cause respiratory distress to the newborn </a:t>
                      </a:r>
                      <a:r>
                        <a:rPr lang="en" sz="800">
                          <a:solidFill>
                            <a:srgbClr val="BF9000"/>
                          </a:solidFill>
                          <a:latin typeface="Nunito"/>
                          <a:ea typeface="Nunito"/>
                          <a:cs typeface="Nunito"/>
                          <a:sym typeface="Nunito"/>
                        </a:rPr>
                        <a:t>(hypoxia)</a:t>
                      </a:r>
                      <a:r>
                        <a:rPr lang="en" sz="800">
                          <a:solidFill>
                            <a:schemeClr val="dk1"/>
                          </a:solidFill>
                          <a:latin typeface="Nunito"/>
                          <a:ea typeface="Nunito"/>
                          <a:cs typeface="Nunito"/>
                          <a:sym typeface="Nunito"/>
                        </a:rPr>
                        <a:t>, </a:t>
                      </a:r>
                      <a:r>
                        <a:rPr lang="en" sz="800">
                          <a:solidFill>
                            <a:srgbClr val="BF9000"/>
                          </a:solidFill>
                          <a:latin typeface="Nunito"/>
                          <a:ea typeface="Nunito"/>
                          <a:cs typeface="Nunito"/>
                          <a:sym typeface="Nunito"/>
                        </a:rPr>
                        <a:t>mental retardation</a:t>
                      </a:r>
                      <a:endParaRPr b="1" sz="800">
                        <a:solidFill>
                          <a:schemeClr val="dk1"/>
                        </a:solidFill>
                        <a:latin typeface="Nunito"/>
                        <a:ea typeface="Nunito"/>
                        <a:cs typeface="Nunito"/>
                        <a:sym typeface="Nunito"/>
                      </a:endParaRPr>
                    </a:p>
                  </a:txBody>
                  <a:tcPr marT="91425" marB="91425" marR="91425" marL="91425" anchor="ctr">
                    <a:solidFill>
                      <a:srgbClr val="FFFFFF"/>
                    </a:solidFill>
                  </a:tcPr>
                </a:tc>
                <a:tc rowSpan="3" hMerge="1"/>
                <a:tc rowSpan="3" hMerge="1"/>
              </a:tr>
              <a:tr h="328525">
                <a:tc gridSpan="3" vMerge="1"/>
                <a:tc hMerge="1" vMerge="1"/>
                <a:tc hMerge="1" vMerge="1"/>
              </a:tr>
              <a:tr h="53950">
                <a:tc gridSpan="3" vMerge="1"/>
                <a:tc hMerge="1" vMerge="1"/>
                <a:tc hMerge="1" vMerge="1"/>
              </a:tr>
            </a:tbl>
          </a:graphicData>
        </a:graphic>
      </p:graphicFrame>
      <p:graphicFrame>
        <p:nvGraphicFramePr>
          <p:cNvPr id="307" name="Google Shape;307;p48"/>
          <p:cNvGraphicFramePr/>
          <p:nvPr/>
        </p:nvGraphicFramePr>
        <p:xfrm>
          <a:off x="13" y="2240150"/>
          <a:ext cx="3000000" cy="3000000"/>
        </p:xfrm>
        <a:graphic>
          <a:graphicData uri="http://schemas.openxmlformats.org/drawingml/2006/table">
            <a:tbl>
              <a:tblPr>
                <a:noFill/>
                <a:tableStyleId>{76447A91-6DB8-4E1A-95C5-20A2C349909A}</a:tableStyleId>
              </a:tblPr>
              <a:tblGrid>
                <a:gridCol w="1267075"/>
                <a:gridCol w="2527675"/>
                <a:gridCol w="1060725"/>
                <a:gridCol w="2734000"/>
              </a:tblGrid>
              <a:tr h="331200">
                <a:tc gridSpan="4">
                  <a:txBody>
                    <a:bodyPr/>
                    <a:lstStyle/>
                    <a:p>
                      <a:pPr indent="0" lvl="0" marL="0" rtl="0" algn="ctr">
                        <a:spcBef>
                          <a:spcPts val="0"/>
                        </a:spcBef>
                        <a:spcAft>
                          <a:spcPts val="0"/>
                        </a:spcAft>
                        <a:buClr>
                          <a:schemeClr val="dk1"/>
                        </a:buClr>
                        <a:buSzPts val="1100"/>
                        <a:buFont typeface="Arial"/>
                        <a:buNone/>
                      </a:pPr>
                      <a:r>
                        <a:rPr b="1" lang="en" sz="1300">
                          <a:solidFill>
                            <a:schemeClr val="lt1"/>
                          </a:solidFill>
                          <a:latin typeface="Nunito"/>
                          <a:ea typeface="Nunito"/>
                          <a:cs typeface="Nunito"/>
                          <a:sym typeface="Nunito"/>
                        </a:rPr>
                        <a:t>Functions of placenta</a:t>
                      </a:r>
                      <a:endParaRPr/>
                    </a:p>
                  </a:txBody>
                  <a:tcPr marT="91425" marB="91425" marR="91425" marL="91425">
                    <a:solidFill>
                      <a:srgbClr val="E6BBBB"/>
                    </a:solidFill>
                  </a:tcPr>
                </a:tc>
                <a:tc hMerge="1"/>
                <a:tc hMerge="1"/>
                <a:tc hMerge="1"/>
              </a:tr>
              <a:tr h="317950">
                <a:tc gridSpan="4">
                  <a:txBody>
                    <a:bodyPr/>
                    <a:lstStyle/>
                    <a:p>
                      <a:pPr indent="0" lvl="0" marL="0" rtl="0" algn="ctr">
                        <a:spcBef>
                          <a:spcPts val="0"/>
                        </a:spcBef>
                        <a:spcAft>
                          <a:spcPts val="0"/>
                        </a:spcAft>
                        <a:buClr>
                          <a:schemeClr val="dk1"/>
                        </a:buClr>
                        <a:buSzPts val="1100"/>
                        <a:buFont typeface="Arial"/>
                        <a:buNone/>
                      </a:pPr>
                      <a:r>
                        <a:rPr b="1" lang="en" sz="1200">
                          <a:solidFill>
                            <a:srgbClr val="DAA5A5"/>
                          </a:solidFill>
                          <a:latin typeface="Nunito"/>
                          <a:ea typeface="Nunito"/>
                          <a:cs typeface="Nunito"/>
                          <a:sym typeface="Nunito"/>
                        </a:rPr>
                        <a:t>1. Metabolic: </a:t>
                      </a:r>
                      <a:endParaRPr/>
                    </a:p>
                  </a:txBody>
                  <a:tcPr marT="91425" marB="91425" marR="91425" marL="91425">
                    <a:solidFill>
                      <a:srgbClr val="F7E0E0"/>
                    </a:solidFill>
                  </a:tcPr>
                </a:tc>
                <a:tc hMerge="1"/>
                <a:tc hMerge="1"/>
                <a:tc hMerge="1"/>
              </a:tr>
              <a:tr h="264950">
                <a:tc gridSpan="4">
                  <a:txBody>
                    <a:bodyPr/>
                    <a:lstStyle/>
                    <a:p>
                      <a:pPr indent="0" lvl="0" marL="0" rtl="0" algn="ctr">
                        <a:spcBef>
                          <a:spcPts val="0"/>
                        </a:spcBef>
                        <a:spcAft>
                          <a:spcPts val="0"/>
                        </a:spcAft>
                        <a:buNone/>
                      </a:pPr>
                      <a:r>
                        <a:rPr lang="en" sz="800">
                          <a:latin typeface="Nunito"/>
                          <a:ea typeface="Nunito"/>
                          <a:cs typeface="Nunito"/>
                          <a:sym typeface="Nunito"/>
                        </a:rPr>
                        <a:t>Synthesis of: 1- Glycogen 2- Cholesterol 3- Fatty acid which supply the fetus with nutriants and energy </a:t>
                      </a:r>
                      <a:r>
                        <a:rPr lang="en" sz="800">
                          <a:solidFill>
                            <a:srgbClr val="BF9000"/>
                          </a:solidFill>
                          <a:latin typeface="Nunito"/>
                          <a:ea typeface="Nunito"/>
                          <a:cs typeface="Nunito"/>
                          <a:sym typeface="Nunito"/>
                        </a:rPr>
                        <a:t>without need of maternal source</a:t>
                      </a:r>
                      <a:endParaRPr sz="800">
                        <a:solidFill>
                          <a:srgbClr val="BF9000"/>
                        </a:solidFill>
                        <a:latin typeface="Nunito"/>
                        <a:ea typeface="Nunito"/>
                        <a:cs typeface="Nunito"/>
                        <a:sym typeface="Nunito"/>
                      </a:endParaRPr>
                    </a:p>
                  </a:txBody>
                  <a:tcPr marT="91425" marB="91425" marR="91425" marL="91425"/>
                </a:tc>
                <a:tc hMerge="1"/>
                <a:tc hMerge="1"/>
                <a:tc hMerge="1"/>
              </a:tr>
              <a:tr h="317950">
                <a:tc gridSpan="4">
                  <a:txBody>
                    <a:bodyPr/>
                    <a:lstStyle/>
                    <a:p>
                      <a:pPr indent="0" lvl="0" marL="0" rtl="0" algn="ctr">
                        <a:spcBef>
                          <a:spcPts val="0"/>
                        </a:spcBef>
                        <a:spcAft>
                          <a:spcPts val="0"/>
                        </a:spcAft>
                        <a:buClr>
                          <a:schemeClr val="dk1"/>
                        </a:buClr>
                        <a:buSzPts val="1100"/>
                        <a:buFont typeface="Arial"/>
                        <a:buNone/>
                      </a:pPr>
                      <a:r>
                        <a:rPr b="1" lang="en" sz="1200">
                          <a:solidFill>
                            <a:srgbClr val="DAA5A5"/>
                          </a:solidFill>
                          <a:latin typeface="Nunito"/>
                          <a:ea typeface="Nunito"/>
                          <a:cs typeface="Nunito"/>
                          <a:sym typeface="Nunito"/>
                        </a:rPr>
                        <a:t>2. Transportation of:</a:t>
                      </a:r>
                      <a:endParaRPr/>
                    </a:p>
                  </a:txBody>
                  <a:tcPr marT="91425" marB="91425" marR="91425" marL="91425">
                    <a:solidFill>
                      <a:srgbClr val="F7E0E0"/>
                    </a:solidFill>
                  </a:tcPr>
                </a:tc>
                <a:tc hMerge="1"/>
                <a:tc hMerge="1"/>
                <a:tc hMerge="1"/>
              </a:tr>
              <a:tr h="794925">
                <a:tc>
                  <a:txBody>
                    <a:bodyPr/>
                    <a:lstStyle/>
                    <a:p>
                      <a:pPr indent="0" lvl="0" marL="0" rtl="0" algn="ctr">
                        <a:spcBef>
                          <a:spcPts val="0"/>
                        </a:spcBef>
                        <a:spcAft>
                          <a:spcPts val="0"/>
                        </a:spcAft>
                        <a:buClr>
                          <a:schemeClr val="dk1"/>
                        </a:buClr>
                        <a:buSzPts val="1100"/>
                        <a:buFont typeface="Arial"/>
                        <a:buNone/>
                      </a:pPr>
                      <a:r>
                        <a:rPr b="1" lang="en" sz="1000">
                          <a:solidFill>
                            <a:srgbClr val="DAA5A5"/>
                          </a:solidFill>
                          <a:latin typeface="Nunito"/>
                          <a:ea typeface="Nunito"/>
                          <a:cs typeface="Nunito"/>
                          <a:sym typeface="Nunito"/>
                        </a:rPr>
                        <a:t>A) Gases:   </a:t>
                      </a:r>
                      <a:endParaRPr sz="1000">
                        <a:solidFill>
                          <a:srgbClr val="DAA5A5"/>
                        </a:solidFill>
                        <a:latin typeface="Nunito"/>
                        <a:ea typeface="Nunito"/>
                        <a:cs typeface="Nunito"/>
                        <a:sym typeface="Nunito"/>
                      </a:endParaRPr>
                    </a:p>
                  </a:txBody>
                  <a:tcPr marT="91425" marB="91425" marR="91425" marL="91425" anchor="ctr">
                    <a:solidFill>
                      <a:srgbClr val="EFEFEF"/>
                    </a:solidFill>
                  </a:tcPr>
                </a:tc>
                <a:tc>
                  <a:txBody>
                    <a:bodyPr/>
                    <a:lstStyle/>
                    <a:p>
                      <a:pPr indent="-146050" lvl="0" marL="1714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Exchange of O2, CO2 and CO is through </a:t>
                      </a:r>
                      <a:r>
                        <a:rPr lang="en" sz="800">
                          <a:solidFill>
                            <a:srgbClr val="CC0000"/>
                          </a:solidFill>
                          <a:latin typeface="Nunito"/>
                          <a:ea typeface="Nunito"/>
                          <a:cs typeface="Nunito"/>
                          <a:sym typeface="Nunito"/>
                        </a:rPr>
                        <a:t>simple diffusion</a:t>
                      </a:r>
                      <a:r>
                        <a:rPr lang="en" sz="800">
                          <a:solidFill>
                            <a:schemeClr val="dk1"/>
                          </a:solidFill>
                          <a:latin typeface="Nunito"/>
                          <a:ea typeface="Nunito"/>
                          <a:cs typeface="Nunito"/>
                          <a:sym typeface="Nunito"/>
                        </a:rPr>
                        <a:t>.</a:t>
                      </a:r>
                      <a:endParaRPr sz="800">
                        <a:solidFill>
                          <a:schemeClr val="dk1"/>
                        </a:solidFill>
                        <a:latin typeface="Nunito"/>
                        <a:ea typeface="Nunito"/>
                        <a:cs typeface="Nunito"/>
                        <a:sym typeface="Nunito"/>
                      </a:endParaRPr>
                    </a:p>
                    <a:p>
                      <a:pPr indent="-146050" lvl="0" marL="1714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The fetus extracts (20 –30) ml of O2/minute  from the maternal blood  </a:t>
                      </a:r>
                      <a:r>
                        <a:rPr lang="en" sz="800">
                          <a:solidFill>
                            <a:srgbClr val="BF9000"/>
                          </a:solidFill>
                          <a:latin typeface="Nunito"/>
                          <a:ea typeface="Nunito"/>
                          <a:cs typeface="Nunito"/>
                          <a:sym typeface="Nunito"/>
                        </a:rPr>
                        <a:t>due to ↑  maternal pressure, except in cases of anemia or circulatory disorder.</a:t>
                      </a:r>
                      <a:endParaRPr sz="800"/>
                    </a:p>
                  </a:txBody>
                  <a:tcPr marT="91425" marB="91425" marR="91425" marL="91425" anchor="ctr"/>
                </a:tc>
                <a:tc>
                  <a:txBody>
                    <a:bodyPr/>
                    <a:lstStyle/>
                    <a:p>
                      <a:pPr indent="0" lvl="0" marL="0" marR="0" rtl="0" algn="ctr">
                        <a:spcBef>
                          <a:spcPts val="0"/>
                        </a:spcBef>
                        <a:spcAft>
                          <a:spcPts val="0"/>
                        </a:spcAft>
                        <a:buClr>
                          <a:schemeClr val="dk1"/>
                        </a:buClr>
                        <a:buSzPts val="1100"/>
                        <a:buFont typeface="Arial"/>
                        <a:buNone/>
                      </a:pPr>
                      <a:r>
                        <a:rPr b="1" lang="en" sz="1000">
                          <a:solidFill>
                            <a:srgbClr val="DAA5A5"/>
                          </a:solidFill>
                          <a:latin typeface="Nunito"/>
                          <a:ea typeface="Nunito"/>
                          <a:cs typeface="Nunito"/>
                          <a:sym typeface="Nunito"/>
                        </a:rPr>
                        <a:t>D) Hormones:</a:t>
                      </a:r>
                      <a:endParaRPr sz="1000">
                        <a:solidFill>
                          <a:srgbClr val="DAA5A5"/>
                        </a:solidFill>
                        <a:latin typeface="Nunito"/>
                        <a:ea typeface="Nunito"/>
                        <a:cs typeface="Nunito"/>
                        <a:sym typeface="Nunito"/>
                      </a:endParaRPr>
                    </a:p>
                  </a:txBody>
                  <a:tcPr marT="91425" marB="91425" marR="91425" marL="91425" anchor="ctr">
                    <a:solidFill>
                      <a:srgbClr val="EFEFEF"/>
                    </a:solidFill>
                  </a:tcPr>
                </a:tc>
                <a:tc>
                  <a:txBody>
                    <a:bodyPr/>
                    <a:lstStyle/>
                    <a:p>
                      <a:pPr indent="0" lvl="0" marL="0" marR="0" rtl="0" algn="l">
                        <a:spcBef>
                          <a:spcPts val="0"/>
                        </a:spcBef>
                        <a:spcAft>
                          <a:spcPts val="0"/>
                        </a:spcAft>
                        <a:buNone/>
                      </a:pPr>
                      <a:r>
                        <a:rPr b="1" lang="en" sz="800">
                          <a:solidFill>
                            <a:schemeClr val="dk1"/>
                          </a:solidFill>
                          <a:latin typeface="Nunito"/>
                          <a:ea typeface="Nunito"/>
                          <a:cs typeface="Nunito"/>
                          <a:sym typeface="Nunito"/>
                        </a:rPr>
                        <a:t> </a:t>
                      </a:r>
                      <a:r>
                        <a:rPr lang="en" sz="800">
                          <a:solidFill>
                            <a:schemeClr val="dk1"/>
                          </a:solidFill>
                          <a:latin typeface="Nunito"/>
                          <a:ea typeface="Nunito"/>
                          <a:cs typeface="Nunito"/>
                          <a:sym typeface="Nunito"/>
                        </a:rPr>
                        <a:t>Protein hormones do not reach the embryo in sufficient amounts. some of these hormones (Thyroxine &amp; Testosterone which may cause masculinization of a female fetus) can cross the placental membrane.</a:t>
                      </a:r>
                      <a:endParaRPr sz="800"/>
                    </a:p>
                  </a:txBody>
                  <a:tcPr marT="91425" marB="91425" marR="91425" marL="91425" anchor="ctr"/>
                </a:tc>
              </a:tr>
              <a:tr h="582950">
                <a:tc>
                  <a:txBody>
                    <a:bodyPr/>
                    <a:lstStyle/>
                    <a:p>
                      <a:pPr indent="0" lvl="0" marL="0" rtl="0" algn="ctr">
                        <a:spcBef>
                          <a:spcPts val="0"/>
                        </a:spcBef>
                        <a:spcAft>
                          <a:spcPts val="0"/>
                        </a:spcAft>
                        <a:buClr>
                          <a:schemeClr val="dk1"/>
                        </a:buClr>
                        <a:buSzPts val="1100"/>
                        <a:buFont typeface="Arial"/>
                        <a:buNone/>
                      </a:pPr>
                      <a:r>
                        <a:rPr b="1" lang="en" sz="1000">
                          <a:solidFill>
                            <a:srgbClr val="DAA5A5"/>
                          </a:solidFill>
                          <a:latin typeface="Nunito"/>
                          <a:ea typeface="Nunito"/>
                          <a:cs typeface="Nunito"/>
                          <a:sym typeface="Nunito"/>
                        </a:rPr>
                        <a:t>B) Drugs and Drug metabolites:</a:t>
                      </a:r>
                      <a:endParaRPr sz="1000">
                        <a:solidFill>
                          <a:srgbClr val="DAA5A5"/>
                        </a:solidFill>
                        <a:latin typeface="Nunito"/>
                        <a:ea typeface="Nunito"/>
                        <a:cs typeface="Nunito"/>
                        <a:sym typeface="Nunito"/>
                      </a:endParaRPr>
                    </a:p>
                  </a:txBody>
                  <a:tcPr marT="91425" marB="91425" marR="91425" marL="91425" anchor="ctr">
                    <a:solidFill>
                      <a:srgbClr val="EFEFEF"/>
                    </a:solidFill>
                  </a:tcPr>
                </a:tc>
                <a:tc>
                  <a:txBody>
                    <a:bodyPr/>
                    <a:lstStyle/>
                    <a:p>
                      <a:pPr indent="-136525" lvl="0" marL="171450" marR="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They cross placenta by </a:t>
                      </a:r>
                      <a:r>
                        <a:rPr lang="en" sz="800">
                          <a:solidFill>
                            <a:srgbClr val="CC0000"/>
                          </a:solidFill>
                          <a:latin typeface="Nunito"/>
                          <a:ea typeface="Nunito"/>
                          <a:cs typeface="Nunito"/>
                          <a:sym typeface="Nunito"/>
                        </a:rPr>
                        <a:t>simple diffusion</a:t>
                      </a:r>
                      <a:r>
                        <a:rPr lang="en" sz="800">
                          <a:solidFill>
                            <a:schemeClr val="dk1"/>
                          </a:solidFill>
                          <a:latin typeface="Nunito"/>
                          <a:ea typeface="Nunito"/>
                          <a:cs typeface="Nunito"/>
                          <a:sym typeface="Nunito"/>
                        </a:rPr>
                        <a:t>.</a:t>
                      </a:r>
                      <a:endParaRPr sz="800">
                        <a:solidFill>
                          <a:schemeClr val="dk1"/>
                        </a:solidFill>
                        <a:latin typeface="Nunito"/>
                        <a:ea typeface="Nunito"/>
                        <a:cs typeface="Nunito"/>
                        <a:sym typeface="Nunito"/>
                      </a:endParaRPr>
                    </a:p>
                    <a:p>
                      <a:pPr indent="-136525" lvl="0" marL="171450"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They can affect the fetus directly or indirectly by interfering with placental metabolism. </a:t>
                      </a:r>
                      <a:r>
                        <a:rPr lang="en" sz="800">
                          <a:solidFill>
                            <a:srgbClr val="BF9000"/>
                          </a:solidFill>
                          <a:latin typeface="Nunito"/>
                          <a:ea typeface="Nunito"/>
                          <a:cs typeface="Nunito"/>
                          <a:sym typeface="Nunito"/>
                        </a:rPr>
                        <a:t>e.g. sedatives, anti epileptic, antidepressants.</a:t>
                      </a:r>
                      <a:r>
                        <a:rPr lang="en" sz="800">
                          <a:solidFill>
                            <a:schemeClr val="dk1"/>
                          </a:solidFill>
                          <a:latin typeface="Nunito"/>
                          <a:ea typeface="Nunito"/>
                          <a:cs typeface="Nunito"/>
                          <a:sym typeface="Nunito"/>
                        </a:rPr>
                        <a:t> </a:t>
                      </a:r>
                      <a:endParaRPr sz="800"/>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b="1" lang="en" sz="1000">
                          <a:solidFill>
                            <a:srgbClr val="DAA5A5"/>
                          </a:solidFill>
                          <a:latin typeface="Nunito"/>
                          <a:ea typeface="Nunito"/>
                          <a:cs typeface="Nunito"/>
                          <a:sym typeface="Nunito"/>
                        </a:rPr>
                        <a:t>E) Waste products:</a:t>
                      </a:r>
                      <a:endParaRPr sz="1000">
                        <a:solidFill>
                          <a:srgbClr val="DAA5A5"/>
                        </a:solidFill>
                        <a:latin typeface="Nunito"/>
                        <a:ea typeface="Nunito"/>
                        <a:cs typeface="Nunito"/>
                        <a:sym typeface="Nunito"/>
                      </a:endParaRPr>
                    </a:p>
                  </a:txBody>
                  <a:tcPr marT="91425" marB="91425" marR="91425" marL="91425" anchor="ctr">
                    <a:solidFill>
                      <a:srgbClr val="EFEFEF"/>
                    </a:solidFill>
                  </a:tcPr>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Nunito"/>
                          <a:ea typeface="Nunito"/>
                          <a:cs typeface="Nunito"/>
                          <a:sym typeface="Nunito"/>
                        </a:rPr>
                        <a:t>Urea and uric acid pass through the placental membrane by simple diffusion.</a:t>
                      </a:r>
                      <a:r>
                        <a:rPr lang="en" sz="800">
                          <a:solidFill>
                            <a:srgbClr val="BF9000"/>
                          </a:solidFill>
                          <a:latin typeface="Nunito"/>
                          <a:ea typeface="Nunito"/>
                          <a:cs typeface="Nunito"/>
                          <a:sym typeface="Nunito"/>
                        </a:rPr>
                        <a:t>from the baby</a:t>
                      </a:r>
                      <a:endParaRPr sz="800"/>
                    </a:p>
                  </a:txBody>
                  <a:tcPr marT="91425" marB="91425" marR="91425" marL="91425" anchor="ctr"/>
                </a:tc>
              </a:tr>
              <a:tr h="794925">
                <a:tc>
                  <a:txBody>
                    <a:bodyPr/>
                    <a:lstStyle/>
                    <a:p>
                      <a:pPr indent="0" lvl="0" marL="0" rtl="0" algn="ctr">
                        <a:spcBef>
                          <a:spcPts val="0"/>
                        </a:spcBef>
                        <a:spcAft>
                          <a:spcPts val="0"/>
                        </a:spcAft>
                        <a:buClr>
                          <a:schemeClr val="dk1"/>
                        </a:buClr>
                        <a:buSzPts val="1100"/>
                        <a:buFont typeface="Arial"/>
                        <a:buNone/>
                      </a:pPr>
                      <a:r>
                        <a:rPr b="1" lang="en" sz="1000">
                          <a:solidFill>
                            <a:srgbClr val="DAA5A5"/>
                          </a:solidFill>
                          <a:latin typeface="Nunito"/>
                          <a:ea typeface="Nunito"/>
                          <a:cs typeface="Nunito"/>
                          <a:sym typeface="Nunito"/>
                        </a:rPr>
                        <a:t>C) Maternal Antibodies: </a:t>
                      </a:r>
                      <a:endParaRPr sz="1000">
                        <a:solidFill>
                          <a:srgbClr val="DAA5A5"/>
                        </a:solidFill>
                        <a:latin typeface="Nunito"/>
                        <a:ea typeface="Nunito"/>
                        <a:cs typeface="Nunito"/>
                        <a:sym typeface="Nunito"/>
                      </a:endParaRPr>
                    </a:p>
                  </a:txBody>
                  <a:tcPr marT="91425" marB="91425" marR="91425" marL="91425" anchor="ctr">
                    <a:solidFill>
                      <a:srgbClr val="EFEFEF"/>
                    </a:solidFill>
                  </a:tcPr>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Nunito"/>
                          <a:ea typeface="Nunito"/>
                          <a:cs typeface="Nunito"/>
                          <a:sym typeface="Nunito"/>
                        </a:rPr>
                        <a:t>Maternal immunoglobulin G gives  the fetus passive immunity to some infectious diseases  (measles, small box) and not to others (chicken box). </a:t>
                      </a:r>
                      <a:r>
                        <a:rPr lang="en" sz="800">
                          <a:solidFill>
                            <a:srgbClr val="BF9000"/>
                          </a:solidFill>
                          <a:latin typeface="Nunito"/>
                          <a:ea typeface="Nunito"/>
                          <a:cs typeface="Nunito"/>
                          <a:sym typeface="Nunito"/>
                        </a:rPr>
                        <a:t>The measles vaccine is taken 9 months after birth when the maternal antibodies can no longer provide protection for the baby.</a:t>
                      </a:r>
                      <a:endParaRPr sz="800"/>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b="1" lang="en" sz="1000">
                          <a:solidFill>
                            <a:srgbClr val="DAA5A5"/>
                          </a:solidFill>
                          <a:latin typeface="Nunito"/>
                          <a:ea typeface="Nunito"/>
                          <a:cs typeface="Nunito"/>
                          <a:sym typeface="Nunito"/>
                        </a:rPr>
                        <a:t>F) Nutrients and Electrolytes:</a:t>
                      </a:r>
                      <a:endParaRPr sz="1000">
                        <a:solidFill>
                          <a:srgbClr val="DAA5A5"/>
                        </a:solidFill>
                        <a:latin typeface="Nunito"/>
                        <a:ea typeface="Nunito"/>
                        <a:cs typeface="Nunito"/>
                        <a:sym typeface="Nunito"/>
                      </a:endParaRPr>
                    </a:p>
                  </a:txBody>
                  <a:tcPr marT="91425" marB="91425" marR="91425" marL="91425" anchor="ctr">
                    <a:solidFill>
                      <a:srgbClr val="EFEFEF"/>
                    </a:solidFill>
                  </a:tcPr>
                </a:tc>
                <a:tc>
                  <a:txBody>
                    <a:bodyPr/>
                    <a:lstStyle/>
                    <a:p>
                      <a:pPr indent="0" lvl="0" marL="0" rtl="0" algn="l">
                        <a:spcBef>
                          <a:spcPts val="0"/>
                        </a:spcBef>
                        <a:spcAft>
                          <a:spcPts val="0"/>
                        </a:spcAft>
                        <a:buClr>
                          <a:schemeClr val="dk1"/>
                        </a:buClr>
                        <a:buSzPts val="1100"/>
                        <a:buFont typeface="Arial"/>
                        <a:buNone/>
                      </a:pPr>
                      <a:r>
                        <a:rPr lang="en" sz="800">
                          <a:solidFill>
                            <a:schemeClr val="dk1"/>
                          </a:solidFill>
                          <a:latin typeface="Nunito"/>
                          <a:ea typeface="Nunito"/>
                          <a:cs typeface="Nunito"/>
                          <a:sym typeface="Nunito"/>
                        </a:rPr>
                        <a:t>Water, Amino acids, Carbohydrates, Vitamins and Free Fatty Acids are rapidly transferred to the fetus.</a:t>
                      </a:r>
                      <a:endParaRPr sz="8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lang="en" sz="800">
                          <a:solidFill>
                            <a:srgbClr val="BF9000"/>
                          </a:solidFill>
                          <a:latin typeface="Nunito"/>
                          <a:ea typeface="Nunito"/>
                          <a:cs typeface="Nunito"/>
                          <a:sym typeface="Nunito"/>
                        </a:rPr>
                        <a:t>from the mother</a:t>
                      </a:r>
                      <a:endParaRPr sz="800"/>
                    </a:p>
                  </a:txBody>
                  <a:tcPr marT="91425" marB="91425" marR="91425" marL="91425" anchor="ctr"/>
                </a:tc>
              </a:tr>
              <a:tr h="317950">
                <a:tc gridSpan="4">
                  <a:txBody>
                    <a:bodyPr/>
                    <a:lstStyle/>
                    <a:p>
                      <a:pPr indent="0" lvl="0" marL="0" rtl="0" algn="ctr">
                        <a:spcBef>
                          <a:spcPts val="0"/>
                        </a:spcBef>
                        <a:spcAft>
                          <a:spcPts val="0"/>
                        </a:spcAft>
                        <a:buClr>
                          <a:schemeClr val="dk1"/>
                        </a:buClr>
                        <a:buSzPts val="1100"/>
                        <a:buFont typeface="Arial"/>
                        <a:buNone/>
                      </a:pPr>
                      <a:r>
                        <a:rPr b="1" lang="en" sz="1200">
                          <a:solidFill>
                            <a:srgbClr val="DAA5A5"/>
                          </a:solidFill>
                          <a:latin typeface="Nunito"/>
                          <a:ea typeface="Nunito"/>
                          <a:cs typeface="Nunito"/>
                          <a:sym typeface="Nunito"/>
                        </a:rPr>
                        <a:t>3. Endocrine Synthesis:</a:t>
                      </a:r>
                      <a:endParaRPr/>
                    </a:p>
                  </a:txBody>
                  <a:tcPr marT="91425" marB="91425" marR="91425" marL="91425">
                    <a:solidFill>
                      <a:srgbClr val="F7E0E0"/>
                    </a:solidFill>
                  </a:tcPr>
                </a:tc>
                <a:tc hMerge="1"/>
                <a:tc hMerge="1"/>
                <a:tc hMerge="1"/>
              </a:tr>
              <a:tr h="884375">
                <a:tc gridSpan="4">
                  <a:txBody>
                    <a:bodyPr/>
                    <a:lstStyle/>
                    <a:p>
                      <a:pPr indent="-279400" lvl="0" marL="457200" marR="0" rtl="0" algn="l">
                        <a:spcBef>
                          <a:spcPts val="0"/>
                        </a:spcBef>
                        <a:spcAft>
                          <a:spcPts val="0"/>
                        </a:spcAft>
                        <a:buClr>
                          <a:schemeClr val="dk1"/>
                        </a:buClr>
                        <a:buSzPts val="800"/>
                        <a:buFont typeface="Nunito"/>
                        <a:buAutoNum type="arabicPeriod"/>
                      </a:pPr>
                      <a:r>
                        <a:rPr b="1" lang="en" sz="800">
                          <a:solidFill>
                            <a:schemeClr val="dk1"/>
                          </a:solidFill>
                          <a:latin typeface="Nunito"/>
                          <a:ea typeface="Nunito"/>
                          <a:cs typeface="Nunito"/>
                          <a:sym typeface="Nunito"/>
                        </a:rPr>
                        <a:t>Progesterone: </a:t>
                      </a:r>
                      <a:r>
                        <a:rPr lang="en" sz="800">
                          <a:solidFill>
                            <a:schemeClr val="dk1"/>
                          </a:solidFill>
                          <a:latin typeface="Nunito"/>
                          <a:ea typeface="Nunito"/>
                          <a:cs typeface="Nunito"/>
                          <a:sym typeface="Nunito"/>
                        </a:rPr>
                        <a:t>Maintains pregnancy if the corpus luteum is not functioning well </a:t>
                      </a:r>
                      <a:r>
                        <a:rPr lang="en" sz="800">
                          <a:solidFill>
                            <a:srgbClr val="BF9000"/>
                          </a:solidFill>
                          <a:latin typeface="Nunito"/>
                          <a:ea typeface="Nunito"/>
                          <a:cs typeface="Nunito"/>
                          <a:sym typeface="Nunito"/>
                        </a:rPr>
                        <a:t>Abortion in the first 4 months is usually due to corpus luteum abnormality, after that the placenta is responsible for keeping the pregnancy</a:t>
                      </a:r>
                      <a:endParaRPr sz="800">
                        <a:solidFill>
                          <a:srgbClr val="BF9000"/>
                        </a:solidFill>
                        <a:latin typeface="Nunito"/>
                        <a:ea typeface="Nunito"/>
                        <a:cs typeface="Nunito"/>
                        <a:sym typeface="Nunito"/>
                      </a:endParaRPr>
                    </a:p>
                    <a:p>
                      <a:pPr indent="0" lvl="0" marL="0" marR="0" rtl="0" algn="l">
                        <a:spcBef>
                          <a:spcPts val="0"/>
                        </a:spcBef>
                        <a:spcAft>
                          <a:spcPts val="0"/>
                        </a:spcAft>
                        <a:buNone/>
                      </a:pPr>
                      <a:r>
                        <a:t/>
                      </a:r>
                      <a:endParaRPr sz="100">
                        <a:solidFill>
                          <a:srgbClr val="BF9000"/>
                        </a:solidFill>
                        <a:latin typeface="Nunito"/>
                        <a:ea typeface="Nunito"/>
                        <a:cs typeface="Nunito"/>
                        <a:sym typeface="Nunito"/>
                      </a:endParaRPr>
                    </a:p>
                    <a:p>
                      <a:pPr indent="-279400" lvl="0" marL="457200" marR="0" rtl="0" algn="l">
                        <a:spcBef>
                          <a:spcPts val="0"/>
                        </a:spcBef>
                        <a:spcAft>
                          <a:spcPts val="0"/>
                        </a:spcAft>
                        <a:buClr>
                          <a:schemeClr val="dk1"/>
                        </a:buClr>
                        <a:buSzPts val="800"/>
                        <a:buFont typeface="Nunito"/>
                        <a:buAutoNum type="arabicPeriod"/>
                      </a:pPr>
                      <a:r>
                        <a:rPr b="1" lang="en" sz="800">
                          <a:solidFill>
                            <a:schemeClr val="dk1"/>
                          </a:solidFill>
                          <a:latin typeface="Nunito"/>
                          <a:ea typeface="Nunito"/>
                          <a:cs typeface="Nunito"/>
                          <a:sym typeface="Nunito"/>
                        </a:rPr>
                        <a:t>Estrogen: </a:t>
                      </a:r>
                      <a:r>
                        <a:rPr lang="en" sz="800">
                          <a:solidFill>
                            <a:schemeClr val="dk1"/>
                          </a:solidFill>
                          <a:latin typeface="Nunito"/>
                          <a:ea typeface="Nunito"/>
                          <a:cs typeface="Nunito"/>
                          <a:sym typeface="Nunito"/>
                        </a:rPr>
                        <a:t>Stimulates uterine growth and development of the mammary glands. </a:t>
                      </a:r>
                      <a:r>
                        <a:rPr lang="en" sz="800">
                          <a:solidFill>
                            <a:srgbClr val="BF9000"/>
                          </a:solidFill>
                          <a:latin typeface="Nunito"/>
                          <a:ea typeface="Nunito"/>
                          <a:cs typeface="Nunito"/>
                          <a:sym typeface="Nunito"/>
                        </a:rPr>
                        <a:t>Feminization of Ext. genitalia</a:t>
                      </a:r>
                      <a:endParaRPr sz="800">
                        <a:solidFill>
                          <a:srgbClr val="BF9000"/>
                        </a:solidFill>
                        <a:latin typeface="Nunito"/>
                        <a:ea typeface="Nunito"/>
                        <a:cs typeface="Nunito"/>
                        <a:sym typeface="Nunito"/>
                      </a:endParaRPr>
                    </a:p>
                    <a:p>
                      <a:pPr indent="0" lvl="0" marL="0" marR="0" rtl="0" algn="l">
                        <a:spcBef>
                          <a:spcPts val="0"/>
                        </a:spcBef>
                        <a:spcAft>
                          <a:spcPts val="0"/>
                        </a:spcAft>
                        <a:buNone/>
                      </a:pPr>
                      <a:r>
                        <a:t/>
                      </a:r>
                      <a:endParaRPr sz="100">
                        <a:solidFill>
                          <a:srgbClr val="BF9000"/>
                        </a:solidFill>
                        <a:latin typeface="Nunito"/>
                        <a:ea typeface="Nunito"/>
                        <a:cs typeface="Nunito"/>
                        <a:sym typeface="Nunito"/>
                      </a:endParaRPr>
                    </a:p>
                    <a:p>
                      <a:pPr indent="-279400" lvl="0" marL="457200" marR="0" rtl="0" algn="l">
                        <a:spcBef>
                          <a:spcPts val="0"/>
                        </a:spcBef>
                        <a:spcAft>
                          <a:spcPts val="0"/>
                        </a:spcAft>
                        <a:buClr>
                          <a:schemeClr val="dk1"/>
                        </a:buClr>
                        <a:buSzPts val="800"/>
                        <a:buFont typeface="Nunito"/>
                        <a:buAutoNum type="arabicPeriod"/>
                      </a:pPr>
                      <a:r>
                        <a:rPr b="1" lang="en" sz="800">
                          <a:solidFill>
                            <a:schemeClr val="dk1"/>
                          </a:solidFill>
                          <a:latin typeface="Nunito"/>
                          <a:ea typeface="Nunito"/>
                          <a:cs typeface="Nunito"/>
                          <a:sym typeface="Nunito"/>
                        </a:rPr>
                        <a:t>Human chorionic somatotropin (HCS) or Hpl:</a:t>
                      </a:r>
                      <a:r>
                        <a:rPr lang="en" sz="800">
                          <a:solidFill>
                            <a:schemeClr val="dk1"/>
                          </a:solidFill>
                          <a:latin typeface="Nunito"/>
                          <a:ea typeface="Nunito"/>
                          <a:cs typeface="Nunito"/>
                          <a:sym typeface="Nunito"/>
                        </a:rPr>
                        <a:t>  A growth hormone that gives the fetus the priority on maternal blood glucose. It promotes breast development for milk production </a:t>
                      </a:r>
                      <a:endParaRPr sz="800">
                        <a:solidFill>
                          <a:schemeClr val="dk1"/>
                        </a:solidFill>
                        <a:latin typeface="Nunito"/>
                        <a:ea typeface="Nunito"/>
                        <a:cs typeface="Nunito"/>
                        <a:sym typeface="Nunito"/>
                      </a:endParaRPr>
                    </a:p>
                    <a:p>
                      <a:pPr indent="0" lvl="0" marL="0" marR="0" rtl="0" algn="l">
                        <a:spcBef>
                          <a:spcPts val="0"/>
                        </a:spcBef>
                        <a:spcAft>
                          <a:spcPts val="0"/>
                        </a:spcAft>
                        <a:buNone/>
                      </a:pPr>
                      <a:r>
                        <a:t/>
                      </a:r>
                      <a:endParaRPr sz="100">
                        <a:solidFill>
                          <a:schemeClr val="dk1"/>
                        </a:solidFill>
                        <a:latin typeface="Nunito"/>
                        <a:ea typeface="Nunito"/>
                        <a:cs typeface="Nunito"/>
                        <a:sym typeface="Nunito"/>
                      </a:endParaRPr>
                    </a:p>
                    <a:p>
                      <a:pPr indent="-279400" lvl="0" marL="457200" marR="0" rtl="0" algn="l">
                        <a:spcBef>
                          <a:spcPts val="0"/>
                        </a:spcBef>
                        <a:spcAft>
                          <a:spcPts val="0"/>
                        </a:spcAft>
                        <a:buClr>
                          <a:schemeClr val="dk1"/>
                        </a:buClr>
                        <a:buSzPts val="800"/>
                        <a:buFont typeface="Nunito"/>
                        <a:buAutoNum type="arabicPeriod"/>
                      </a:pPr>
                      <a:r>
                        <a:rPr b="1" lang="en" sz="800">
                          <a:solidFill>
                            <a:schemeClr val="dk1"/>
                          </a:solidFill>
                          <a:latin typeface="Nunito"/>
                          <a:ea typeface="Nunito"/>
                          <a:cs typeface="Nunito"/>
                          <a:sym typeface="Nunito"/>
                        </a:rPr>
                        <a:t>Human chorionic gonadotropin (HCG) : </a:t>
                      </a:r>
                      <a:r>
                        <a:rPr lang="en" sz="800">
                          <a:solidFill>
                            <a:schemeClr val="dk1"/>
                          </a:solidFill>
                          <a:latin typeface="Nunito"/>
                          <a:ea typeface="Nunito"/>
                          <a:cs typeface="Nunito"/>
                          <a:sym typeface="Nunito"/>
                        </a:rPr>
                        <a:t>Maintains the corpus luteum and used as indicator of pregnancy.</a:t>
                      </a:r>
                      <a:endParaRPr sz="1300"/>
                    </a:p>
                  </a:txBody>
                  <a:tcPr marT="91425" marB="91425" marR="91425" marL="91425"/>
                </a:tc>
                <a:tc hMerge="1"/>
                <a:tc hMerge="1"/>
                <a:tc hMerge="1"/>
              </a:tr>
            </a:tbl>
          </a:graphicData>
        </a:graphic>
      </p:graphicFrame>
      <p:graphicFrame>
        <p:nvGraphicFramePr>
          <p:cNvPr id="308" name="Google Shape;308;p48"/>
          <p:cNvGraphicFramePr/>
          <p:nvPr/>
        </p:nvGraphicFramePr>
        <p:xfrm>
          <a:off x="13" y="7539588"/>
          <a:ext cx="3000000" cy="3000000"/>
        </p:xfrm>
        <a:graphic>
          <a:graphicData uri="http://schemas.openxmlformats.org/drawingml/2006/table">
            <a:tbl>
              <a:tblPr>
                <a:noFill/>
                <a:tableStyleId>{76447A91-6DB8-4E1A-95C5-20A2C349909A}</a:tableStyleId>
              </a:tblPr>
              <a:tblGrid>
                <a:gridCol w="1267100"/>
                <a:gridCol w="6322375"/>
              </a:tblGrid>
              <a:tr h="338875">
                <a:tc gridSpan="2">
                  <a:txBody>
                    <a:bodyPr/>
                    <a:lstStyle/>
                    <a:p>
                      <a:pPr indent="0" lvl="0" marL="0" rtl="0" algn="ctr">
                        <a:spcBef>
                          <a:spcPts val="0"/>
                        </a:spcBef>
                        <a:spcAft>
                          <a:spcPts val="0"/>
                        </a:spcAft>
                        <a:buNone/>
                      </a:pPr>
                      <a:r>
                        <a:rPr b="1" lang="en" sz="1300">
                          <a:solidFill>
                            <a:srgbClr val="DAA5A5"/>
                          </a:solidFill>
                          <a:latin typeface="Nunito"/>
                          <a:ea typeface="Nunito"/>
                          <a:cs typeface="Nunito"/>
                          <a:sym typeface="Nunito"/>
                        </a:rPr>
                        <a:t>Anomalies Of Placenta</a:t>
                      </a:r>
                      <a:endParaRPr>
                        <a:solidFill>
                          <a:srgbClr val="DAA5A5"/>
                        </a:solidFill>
                      </a:endParaRPr>
                    </a:p>
                  </a:txBody>
                  <a:tcPr marT="91425" marB="91425" marR="91425" marL="91425">
                    <a:lnB cap="flat" cmpd="sng" w="9525">
                      <a:solidFill>
                        <a:srgbClr val="9E9E9E"/>
                      </a:solidFill>
                      <a:prstDash val="solid"/>
                      <a:round/>
                      <a:headEnd len="sm" w="sm" type="none"/>
                      <a:tailEnd len="sm" w="sm" type="none"/>
                    </a:lnB>
                    <a:solidFill>
                      <a:srgbClr val="F7E0E0"/>
                    </a:solidFill>
                  </a:tcPr>
                </a:tc>
                <a:tc hMerge="1"/>
              </a:tr>
              <a:tr h="488000">
                <a:tc>
                  <a:txBody>
                    <a:bodyPr/>
                    <a:lstStyle/>
                    <a:p>
                      <a:pPr indent="0" lvl="0" marL="0" rtl="0" algn="ctr">
                        <a:spcBef>
                          <a:spcPts val="0"/>
                        </a:spcBef>
                        <a:spcAft>
                          <a:spcPts val="0"/>
                        </a:spcAft>
                        <a:buClr>
                          <a:schemeClr val="dk1"/>
                        </a:buClr>
                        <a:buSzPts val="1100"/>
                        <a:buFont typeface="Arial"/>
                        <a:buNone/>
                      </a:pPr>
                      <a:r>
                        <a:rPr b="1" lang="en" sz="1000">
                          <a:solidFill>
                            <a:srgbClr val="DAA5A5"/>
                          </a:solidFill>
                          <a:latin typeface="Nunito"/>
                          <a:ea typeface="Nunito"/>
                          <a:cs typeface="Nunito"/>
                          <a:sym typeface="Nunito"/>
                        </a:rPr>
                        <a:t> Placenta Accreta</a:t>
                      </a:r>
                      <a:endParaRPr sz="10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140799" lvl="0" marL="179999" rtl="0" algn="l">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Abnormal absence of chorionic villi with partial or complete absence of the decidua basalis. </a:t>
                      </a:r>
                      <a:r>
                        <a:rPr lang="en" sz="800" u="sng">
                          <a:solidFill>
                            <a:srgbClr val="BF9000"/>
                          </a:solidFill>
                          <a:latin typeface="Nunito"/>
                          <a:ea typeface="Nunito"/>
                          <a:cs typeface="Nunito"/>
                          <a:sym typeface="Nunito"/>
                        </a:rPr>
                        <a:t>No</a:t>
                      </a:r>
                      <a:r>
                        <a:rPr lang="en" sz="800">
                          <a:solidFill>
                            <a:srgbClr val="BF9000"/>
                          </a:solidFill>
                          <a:latin typeface="Nunito"/>
                          <a:ea typeface="Nunito"/>
                          <a:cs typeface="Nunito"/>
                          <a:sym typeface="Nunito"/>
                        </a:rPr>
                        <a:t> placenta, due to loss of fetal or maternal part</a:t>
                      </a:r>
                      <a:endParaRPr sz="800">
                        <a:solidFill>
                          <a:srgbClr val="BF9000"/>
                        </a:solidFill>
                        <a:latin typeface="Nunito"/>
                        <a:ea typeface="Nunito"/>
                        <a:cs typeface="Nunito"/>
                        <a:sym typeface="Nunito"/>
                      </a:endParaRPr>
                    </a:p>
                    <a:p>
                      <a:pPr indent="0" lvl="0" marL="179999" rtl="0" algn="l">
                        <a:spcBef>
                          <a:spcPts val="0"/>
                        </a:spcBef>
                        <a:spcAft>
                          <a:spcPts val="0"/>
                        </a:spcAft>
                        <a:buClr>
                          <a:schemeClr val="dk1"/>
                        </a:buClr>
                        <a:buSzPts val="1100"/>
                        <a:buFont typeface="Arial"/>
                        <a:buNone/>
                      </a:pPr>
                      <a:r>
                        <a:rPr lang="en" sz="800">
                          <a:solidFill>
                            <a:srgbClr val="BF9000"/>
                          </a:solidFill>
                          <a:latin typeface="Nunito"/>
                          <a:ea typeface="Nunito"/>
                          <a:cs typeface="Nunito"/>
                          <a:sym typeface="Nunito"/>
                        </a:rPr>
                        <a:t>Show: </a:t>
                      </a:r>
                      <a:r>
                        <a:rPr b="1" lang="en" sz="800">
                          <a:solidFill>
                            <a:srgbClr val="BF9000"/>
                          </a:solidFill>
                          <a:latin typeface="Nunito"/>
                          <a:ea typeface="Nunito"/>
                          <a:cs typeface="Nunito"/>
                          <a:sym typeface="Nunito"/>
                        </a:rPr>
                        <a:t>early</a:t>
                      </a:r>
                      <a:r>
                        <a:rPr lang="en" sz="800">
                          <a:solidFill>
                            <a:srgbClr val="BF9000"/>
                          </a:solidFill>
                          <a:latin typeface="Nunito"/>
                          <a:ea typeface="Nunito"/>
                          <a:cs typeface="Nunito"/>
                          <a:sym typeface="Nunito"/>
                        </a:rPr>
                        <a:t> bleeding &amp; abortion</a:t>
                      </a:r>
                      <a:endParaRPr sz="800">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22950">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Placenta Percreta</a:t>
                      </a:r>
                      <a:endParaRPr b="1" sz="10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140799" lvl="0" marL="179999" rtl="0" algn="l">
                        <a:lnSpc>
                          <a:spcPct val="80000"/>
                        </a:lnSpc>
                        <a:spcBef>
                          <a:spcPts val="0"/>
                        </a:spcBef>
                        <a:spcAft>
                          <a:spcPts val="0"/>
                        </a:spcAft>
                        <a:buClr>
                          <a:schemeClr val="dk1"/>
                        </a:buClr>
                        <a:buSzPts val="800"/>
                        <a:buFont typeface="Nunito"/>
                        <a:buChar char="●"/>
                      </a:pPr>
                      <a:r>
                        <a:rPr lang="en" sz="800">
                          <a:solidFill>
                            <a:schemeClr val="dk1"/>
                          </a:solidFill>
                          <a:latin typeface="Nunito"/>
                          <a:ea typeface="Nunito"/>
                          <a:cs typeface="Nunito"/>
                          <a:sym typeface="Nunito"/>
                        </a:rPr>
                        <a:t>Chorionic villi penetrate the myometrium to the perimetrium </a:t>
                      </a:r>
                      <a:r>
                        <a:rPr lang="en" sz="800">
                          <a:solidFill>
                            <a:srgbClr val="BF9000"/>
                          </a:solidFill>
                          <a:latin typeface="Nunito"/>
                          <a:ea typeface="Nunito"/>
                          <a:cs typeface="Nunito"/>
                          <a:sym typeface="Nunito"/>
                        </a:rPr>
                        <a:t>therefore no nutrients would be available for developing embryo from the endometrium</a:t>
                      </a:r>
                      <a:r>
                        <a:rPr lang="en" sz="800">
                          <a:solidFill>
                            <a:schemeClr val="dk1"/>
                          </a:solidFill>
                          <a:latin typeface="Nunito"/>
                          <a:ea typeface="Nunito"/>
                          <a:cs typeface="Nunito"/>
                          <a:sym typeface="Nunito"/>
                        </a:rPr>
                        <a:t>.</a:t>
                      </a:r>
                      <a:endParaRPr sz="800">
                        <a:solidFill>
                          <a:schemeClr val="dk1"/>
                        </a:solidFill>
                        <a:latin typeface="Nunito"/>
                        <a:ea typeface="Nunito"/>
                        <a:cs typeface="Nunito"/>
                        <a:sym typeface="Nunito"/>
                      </a:endParaRPr>
                    </a:p>
                    <a:p>
                      <a:pPr indent="-140799" lvl="0" marL="179999" rtl="0" algn="l">
                        <a:lnSpc>
                          <a:spcPct val="80000"/>
                        </a:lnSpc>
                        <a:spcBef>
                          <a:spcPts val="0"/>
                        </a:spcBef>
                        <a:spcAft>
                          <a:spcPts val="0"/>
                        </a:spcAft>
                        <a:buClr>
                          <a:schemeClr val="dk1"/>
                        </a:buClr>
                        <a:buSzPts val="800"/>
                        <a:buFont typeface="Bree Serif"/>
                        <a:buChar char="●"/>
                      </a:pPr>
                      <a:r>
                        <a:rPr lang="en" sz="800">
                          <a:solidFill>
                            <a:schemeClr val="dk1"/>
                          </a:solidFill>
                          <a:latin typeface="Nunito"/>
                          <a:ea typeface="Nunito"/>
                          <a:cs typeface="Nunito"/>
                          <a:sym typeface="Nunito"/>
                        </a:rPr>
                        <a:t>The most common presenting sign of these two anomalies is </a:t>
                      </a:r>
                      <a:r>
                        <a:rPr lang="en" sz="800">
                          <a:solidFill>
                            <a:srgbClr val="CC0000"/>
                          </a:solidFill>
                          <a:latin typeface="Nunito"/>
                          <a:ea typeface="Nunito"/>
                          <a:cs typeface="Nunito"/>
                          <a:sym typeface="Nunito"/>
                        </a:rPr>
                        <a:t>trimester bleeding </a:t>
                      </a:r>
                      <a:r>
                        <a:rPr lang="en" sz="800">
                          <a:solidFill>
                            <a:srgbClr val="BF9000"/>
                          </a:solidFill>
                          <a:latin typeface="Nunito"/>
                          <a:ea typeface="Nunito"/>
                          <a:cs typeface="Nunito"/>
                          <a:sym typeface="Nunito"/>
                        </a:rPr>
                        <a:t>(</a:t>
                      </a:r>
                      <a:r>
                        <a:rPr b="1" lang="en" sz="800">
                          <a:solidFill>
                            <a:srgbClr val="BF9000"/>
                          </a:solidFill>
                          <a:latin typeface="Nunito"/>
                          <a:ea typeface="Nunito"/>
                          <a:cs typeface="Nunito"/>
                          <a:sym typeface="Nunito"/>
                        </a:rPr>
                        <a:t>early</a:t>
                      </a:r>
                      <a:r>
                        <a:rPr lang="en" sz="800">
                          <a:solidFill>
                            <a:srgbClr val="BF9000"/>
                          </a:solidFill>
                          <a:latin typeface="Nunito"/>
                          <a:ea typeface="Nunito"/>
                          <a:cs typeface="Nunito"/>
                          <a:sym typeface="Nunito"/>
                        </a:rPr>
                        <a:t> bleeding &amp; abortion)</a:t>
                      </a:r>
                      <a:r>
                        <a:rPr lang="en" sz="800">
                          <a:solidFill>
                            <a:srgbClr val="CC0000"/>
                          </a:solidFill>
                          <a:latin typeface="Nunito"/>
                          <a:ea typeface="Nunito"/>
                          <a:cs typeface="Nunito"/>
                          <a:sym typeface="Nunito"/>
                        </a:rPr>
                        <a:t>.</a:t>
                      </a:r>
                      <a:endParaRPr sz="800">
                        <a:solidFill>
                          <a:schemeClr val="dk1"/>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704925">
                <a:tc>
                  <a:txBody>
                    <a:bodyPr/>
                    <a:lstStyle/>
                    <a:p>
                      <a:pPr indent="0" lvl="0" marL="0" rtl="0" algn="ctr">
                        <a:spcBef>
                          <a:spcPts val="0"/>
                        </a:spcBef>
                        <a:spcAft>
                          <a:spcPts val="0"/>
                        </a:spcAft>
                        <a:buClr>
                          <a:schemeClr val="dk1"/>
                        </a:buClr>
                        <a:buSzPts val="1100"/>
                        <a:buFont typeface="Arial"/>
                        <a:buNone/>
                      </a:pPr>
                      <a:r>
                        <a:rPr b="1" lang="en" sz="1000">
                          <a:solidFill>
                            <a:srgbClr val="DAA5A5"/>
                          </a:solidFill>
                          <a:latin typeface="Nunito"/>
                          <a:ea typeface="Nunito"/>
                          <a:cs typeface="Nunito"/>
                          <a:sym typeface="Nunito"/>
                        </a:rPr>
                        <a:t>Placenta  Previa</a:t>
                      </a:r>
                      <a:endParaRPr sz="10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solidFill>
                      <a:srgbClr val="EFEFEF"/>
                    </a:solidFill>
                  </a:tcPr>
                </a:tc>
                <a:tc>
                  <a:txBody>
                    <a:bodyPr/>
                    <a:lstStyle/>
                    <a:p>
                      <a:pPr indent="-140799" lvl="0" marL="179999" rtl="0" algn="l">
                        <a:spcBef>
                          <a:spcPts val="0"/>
                        </a:spcBef>
                        <a:spcAft>
                          <a:spcPts val="0"/>
                        </a:spcAft>
                        <a:buSzPts val="800"/>
                        <a:buFont typeface="Nunito"/>
                        <a:buChar char="●"/>
                      </a:pPr>
                      <a:r>
                        <a:rPr lang="en" sz="800">
                          <a:solidFill>
                            <a:srgbClr val="BF9000"/>
                          </a:solidFill>
                          <a:latin typeface="Nunito"/>
                          <a:ea typeface="Nunito"/>
                          <a:cs typeface="Nunito"/>
                          <a:sym typeface="Nunito"/>
                        </a:rPr>
                        <a:t>Most common anomaly, normal placenta in an abnormal location (lower uterine segment)</a:t>
                      </a:r>
                      <a:endParaRPr sz="800">
                        <a:solidFill>
                          <a:srgbClr val="BF9000"/>
                        </a:solidFill>
                        <a:latin typeface="Nunito"/>
                        <a:ea typeface="Nunito"/>
                        <a:cs typeface="Nunito"/>
                        <a:sym typeface="Nunito"/>
                      </a:endParaRPr>
                    </a:p>
                    <a:p>
                      <a:pPr indent="-140799" lvl="0" marL="179999" rtl="0" algn="l">
                        <a:spcBef>
                          <a:spcPts val="0"/>
                        </a:spcBef>
                        <a:spcAft>
                          <a:spcPts val="0"/>
                        </a:spcAft>
                        <a:buSzPts val="800"/>
                        <a:buFont typeface="Nunito"/>
                        <a:buChar char="●"/>
                      </a:pPr>
                      <a:r>
                        <a:rPr lang="en" sz="800">
                          <a:solidFill>
                            <a:schemeClr val="dk1"/>
                          </a:solidFill>
                          <a:latin typeface="Nunito"/>
                          <a:ea typeface="Nunito"/>
                          <a:cs typeface="Nunito"/>
                          <a:sym typeface="Nunito"/>
                        </a:rPr>
                        <a:t>The blastocyst is implanted close to or overlying the internal uterine os.</a:t>
                      </a:r>
                      <a:endParaRPr sz="800">
                        <a:solidFill>
                          <a:schemeClr val="dk1"/>
                        </a:solidFill>
                        <a:latin typeface="Nunito"/>
                        <a:ea typeface="Nunito"/>
                        <a:cs typeface="Nunito"/>
                        <a:sym typeface="Nunito"/>
                      </a:endParaRPr>
                    </a:p>
                    <a:p>
                      <a:pPr indent="-140799" lvl="0" marL="179999" rtl="0" algn="l">
                        <a:spcBef>
                          <a:spcPts val="0"/>
                        </a:spcBef>
                        <a:spcAft>
                          <a:spcPts val="0"/>
                        </a:spcAft>
                        <a:buSzPts val="800"/>
                        <a:buFont typeface="Bree Serif"/>
                        <a:buChar char="●"/>
                      </a:pPr>
                      <a:r>
                        <a:rPr lang="en" sz="800">
                          <a:solidFill>
                            <a:schemeClr val="dk1"/>
                          </a:solidFill>
                          <a:latin typeface="Nunito"/>
                          <a:ea typeface="Nunito"/>
                          <a:cs typeface="Nunito"/>
                          <a:sym typeface="Nunito"/>
                        </a:rPr>
                        <a:t>It is </a:t>
                      </a:r>
                      <a:r>
                        <a:rPr lang="en" sz="800">
                          <a:solidFill>
                            <a:srgbClr val="CC0000"/>
                          </a:solidFill>
                          <a:latin typeface="Nunito"/>
                          <a:ea typeface="Nunito"/>
                          <a:cs typeface="Nunito"/>
                          <a:sym typeface="Nunito"/>
                        </a:rPr>
                        <a:t>associated with </a:t>
                      </a:r>
                      <a:r>
                        <a:rPr b="1" lang="en" sz="800">
                          <a:solidFill>
                            <a:srgbClr val="CC0000"/>
                          </a:solidFill>
                          <a:latin typeface="Nunito"/>
                          <a:ea typeface="Nunito"/>
                          <a:cs typeface="Nunito"/>
                          <a:sym typeface="Nunito"/>
                        </a:rPr>
                        <a:t>late</a:t>
                      </a:r>
                      <a:r>
                        <a:rPr lang="en" sz="800">
                          <a:solidFill>
                            <a:srgbClr val="CC0000"/>
                          </a:solidFill>
                          <a:latin typeface="Nunito"/>
                          <a:ea typeface="Nunito"/>
                          <a:cs typeface="Nunito"/>
                          <a:sym typeface="Nunito"/>
                        </a:rPr>
                        <a:t> pregnancy bleeding</a:t>
                      </a:r>
                      <a:r>
                        <a:rPr lang="en" sz="800">
                          <a:solidFill>
                            <a:schemeClr val="dk1"/>
                          </a:solidFill>
                          <a:latin typeface="Nunito"/>
                          <a:ea typeface="Nunito"/>
                          <a:cs typeface="Nunito"/>
                          <a:sym typeface="Nunito"/>
                        </a:rPr>
                        <a:t>.</a:t>
                      </a:r>
                      <a:endParaRPr sz="800">
                        <a:solidFill>
                          <a:schemeClr val="dk1"/>
                        </a:solidFill>
                        <a:latin typeface="Nunito"/>
                        <a:ea typeface="Nunito"/>
                        <a:cs typeface="Nunito"/>
                        <a:sym typeface="Nunito"/>
                      </a:endParaRPr>
                    </a:p>
                    <a:p>
                      <a:pPr indent="-140799" lvl="0" marL="179999" rtl="0" algn="l">
                        <a:spcBef>
                          <a:spcPts val="0"/>
                        </a:spcBef>
                        <a:spcAft>
                          <a:spcPts val="0"/>
                        </a:spcAft>
                        <a:buSzPts val="800"/>
                        <a:buFont typeface="Nunito"/>
                        <a:buChar char="●"/>
                      </a:pPr>
                      <a:r>
                        <a:rPr lang="en" sz="800">
                          <a:solidFill>
                            <a:schemeClr val="dk1"/>
                          </a:solidFill>
                          <a:latin typeface="Nunito"/>
                          <a:ea typeface="Nunito"/>
                          <a:cs typeface="Nunito"/>
                          <a:sym typeface="Nunito"/>
                        </a:rPr>
                        <a:t>Delivery is through Cesarean section </a:t>
                      </a:r>
                      <a:r>
                        <a:rPr lang="en" sz="800">
                          <a:solidFill>
                            <a:srgbClr val="BF9000"/>
                          </a:solidFill>
                          <a:latin typeface="Nunito"/>
                          <a:ea typeface="Nunito"/>
                          <a:cs typeface="Nunito"/>
                          <a:sym typeface="Nunito"/>
                        </a:rPr>
                        <a:t>to remove the fetus before the placenta, or else hypoxia would occur to  the fetus if the placenta is removed first.</a:t>
                      </a:r>
                      <a:endParaRPr sz="800">
                        <a:solidFill>
                          <a:schemeClr val="dk1"/>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DBDB"/>
        </a:solidFill>
      </p:bgPr>
    </p:bg>
    <p:spTree>
      <p:nvGrpSpPr>
        <p:cNvPr id="312" name="Shape 312"/>
        <p:cNvGrpSpPr/>
        <p:nvPr/>
      </p:nvGrpSpPr>
      <p:grpSpPr>
        <a:xfrm>
          <a:off x="0" y="0"/>
          <a:ext cx="0" cy="0"/>
          <a:chOff x="0" y="0"/>
          <a:chExt cx="0" cy="0"/>
        </a:xfrm>
      </p:grpSpPr>
      <p:sp>
        <p:nvSpPr>
          <p:cNvPr id="313" name="Google Shape;313;p49"/>
          <p:cNvSpPr/>
          <p:nvPr/>
        </p:nvSpPr>
        <p:spPr>
          <a:xfrm>
            <a:off x="-574450" y="517300"/>
            <a:ext cx="8890800" cy="982800"/>
          </a:xfrm>
          <a:prstGeom prst="rect">
            <a:avLst/>
          </a:prstGeom>
          <a:solidFill>
            <a:srgbClr val="FFFFFF"/>
          </a:solidFill>
          <a:ln cap="flat" cmpd="sng" w="38100">
            <a:solidFill>
              <a:srgbClr val="F4CCC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49"/>
          <p:cNvSpPr txBox="1"/>
          <p:nvPr/>
        </p:nvSpPr>
        <p:spPr>
          <a:xfrm>
            <a:off x="700988" y="388750"/>
            <a:ext cx="6291900" cy="1190100"/>
          </a:xfrm>
          <a:prstGeom prst="rect">
            <a:avLst/>
          </a:prstGeom>
          <a:noFill/>
          <a:ln>
            <a:noFill/>
          </a:ln>
        </p:spPr>
        <p:txBody>
          <a:bodyPr anchorCtr="0" anchor="ctr" bIns="91675" lIns="91675" spcFirstLastPara="1" rIns="91675" wrap="square" tIns="91675">
            <a:noAutofit/>
          </a:bodyPr>
          <a:lstStyle/>
          <a:p>
            <a:pPr indent="0" lvl="0" marL="0" rtl="0" algn="ctr">
              <a:spcBef>
                <a:spcPts val="0"/>
              </a:spcBef>
              <a:spcAft>
                <a:spcPts val="0"/>
              </a:spcAft>
              <a:buNone/>
            </a:pPr>
            <a:r>
              <a:rPr b="1" lang="en" sz="3700">
                <a:solidFill>
                  <a:srgbClr val="E4B4B4"/>
                </a:solidFill>
                <a:latin typeface="Nunito"/>
                <a:ea typeface="Nunito"/>
                <a:cs typeface="Nunito"/>
                <a:sym typeface="Nunito"/>
              </a:rPr>
              <a:t>Leaders</a:t>
            </a:r>
            <a:endParaRPr b="1" sz="3700">
              <a:solidFill>
                <a:srgbClr val="E4B4B4"/>
              </a:solidFill>
              <a:latin typeface="Nunito"/>
              <a:ea typeface="Nunito"/>
              <a:cs typeface="Nunito"/>
              <a:sym typeface="Nunito"/>
            </a:endParaRPr>
          </a:p>
        </p:txBody>
      </p:sp>
      <p:sp>
        <p:nvSpPr>
          <p:cNvPr id="315" name="Google Shape;315;p49"/>
          <p:cNvSpPr/>
          <p:nvPr/>
        </p:nvSpPr>
        <p:spPr>
          <a:xfrm>
            <a:off x="-598450" y="3120888"/>
            <a:ext cx="8890800" cy="982800"/>
          </a:xfrm>
          <a:prstGeom prst="rect">
            <a:avLst/>
          </a:prstGeom>
          <a:solidFill>
            <a:srgbClr val="FFFFFF"/>
          </a:solidFill>
          <a:ln cap="flat" cmpd="sng" w="38100">
            <a:solidFill>
              <a:srgbClr val="F4CCCC"/>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49"/>
          <p:cNvSpPr txBox="1"/>
          <p:nvPr/>
        </p:nvSpPr>
        <p:spPr>
          <a:xfrm>
            <a:off x="676988" y="2992338"/>
            <a:ext cx="6291900" cy="1190100"/>
          </a:xfrm>
          <a:prstGeom prst="rect">
            <a:avLst/>
          </a:prstGeom>
          <a:noFill/>
          <a:ln>
            <a:noFill/>
          </a:ln>
        </p:spPr>
        <p:txBody>
          <a:bodyPr anchorCtr="0" anchor="ctr" bIns="91675" lIns="91675" spcFirstLastPara="1" rIns="91675" wrap="square" tIns="91675">
            <a:noAutofit/>
          </a:bodyPr>
          <a:lstStyle/>
          <a:p>
            <a:pPr indent="0" lvl="0" marL="0" rtl="0" algn="ctr">
              <a:spcBef>
                <a:spcPts val="0"/>
              </a:spcBef>
              <a:spcAft>
                <a:spcPts val="0"/>
              </a:spcAft>
              <a:buNone/>
            </a:pPr>
            <a:r>
              <a:rPr b="1" lang="en" sz="3700">
                <a:solidFill>
                  <a:srgbClr val="E4B4B4"/>
                </a:solidFill>
                <a:latin typeface="Nunito"/>
                <a:ea typeface="Nunito"/>
                <a:cs typeface="Nunito"/>
                <a:sym typeface="Nunito"/>
              </a:rPr>
              <a:t>Members</a:t>
            </a:r>
            <a:endParaRPr b="1" sz="3700">
              <a:solidFill>
                <a:srgbClr val="E4B4B4"/>
              </a:solidFill>
              <a:latin typeface="Nunito"/>
              <a:ea typeface="Nunito"/>
              <a:cs typeface="Nunito"/>
              <a:sym typeface="Nunito"/>
            </a:endParaRPr>
          </a:p>
        </p:txBody>
      </p:sp>
      <p:sp>
        <p:nvSpPr>
          <p:cNvPr id="317" name="Google Shape;317;p49"/>
          <p:cNvSpPr txBox="1"/>
          <p:nvPr/>
        </p:nvSpPr>
        <p:spPr>
          <a:xfrm>
            <a:off x="-147825" y="2150650"/>
            <a:ext cx="4095900" cy="429000"/>
          </a:xfrm>
          <a:prstGeom prst="rect">
            <a:avLst/>
          </a:prstGeom>
          <a:noFill/>
          <a:ln>
            <a:noFill/>
          </a:ln>
        </p:spPr>
        <p:txBody>
          <a:bodyPr anchorCtr="0" anchor="t" bIns="91425" lIns="91425" spcFirstLastPara="1" rIns="91425" wrap="square" tIns="91425">
            <a:noAutofit/>
          </a:bodyPr>
          <a:lstStyle/>
          <a:p>
            <a:pPr indent="0" lvl="0" marL="457200" rtl="0" algn="ctr">
              <a:spcBef>
                <a:spcPts val="0"/>
              </a:spcBef>
              <a:spcAft>
                <a:spcPts val="0"/>
              </a:spcAft>
              <a:buNone/>
            </a:pPr>
            <a:r>
              <a:rPr b="1" lang="en" sz="2500">
                <a:solidFill>
                  <a:schemeClr val="lt1"/>
                </a:solidFill>
                <a:latin typeface="Nunito"/>
                <a:ea typeface="Nunito"/>
                <a:cs typeface="Nunito"/>
                <a:sym typeface="Nunito"/>
              </a:rPr>
              <a:t>Mohammed Alshunaif</a:t>
            </a:r>
            <a:endParaRPr b="1" sz="2500">
              <a:solidFill>
                <a:schemeClr val="lt1"/>
              </a:solidFill>
              <a:latin typeface="Nunito"/>
              <a:ea typeface="Nunito"/>
              <a:cs typeface="Nunito"/>
              <a:sym typeface="Nunito"/>
            </a:endParaRPr>
          </a:p>
        </p:txBody>
      </p:sp>
      <p:sp>
        <p:nvSpPr>
          <p:cNvPr id="318" name="Google Shape;318;p49"/>
          <p:cNvSpPr txBox="1"/>
          <p:nvPr/>
        </p:nvSpPr>
        <p:spPr>
          <a:xfrm>
            <a:off x="3533775" y="2125475"/>
            <a:ext cx="3576900" cy="705900"/>
          </a:xfrm>
          <a:prstGeom prst="rect">
            <a:avLst/>
          </a:prstGeom>
          <a:noFill/>
          <a:ln>
            <a:noFill/>
          </a:ln>
        </p:spPr>
        <p:txBody>
          <a:bodyPr anchorCtr="0" anchor="t" bIns="91425" lIns="91425" spcFirstLastPara="1" rIns="91425" wrap="square" tIns="91425">
            <a:noAutofit/>
          </a:bodyPr>
          <a:lstStyle/>
          <a:p>
            <a:pPr indent="0" lvl="0" marL="457200" rtl="0" algn="ctr">
              <a:spcBef>
                <a:spcPts val="0"/>
              </a:spcBef>
              <a:spcAft>
                <a:spcPts val="0"/>
              </a:spcAft>
              <a:buNone/>
            </a:pPr>
            <a:r>
              <a:rPr b="1" lang="en" sz="2500">
                <a:solidFill>
                  <a:schemeClr val="lt1"/>
                </a:solidFill>
                <a:latin typeface="Nunito"/>
                <a:ea typeface="Nunito"/>
                <a:cs typeface="Nunito"/>
                <a:sym typeface="Nunito"/>
              </a:rPr>
              <a:t>Sarah AlQuwayz</a:t>
            </a:r>
            <a:endParaRPr b="1" sz="2500">
              <a:solidFill>
                <a:schemeClr val="lt1"/>
              </a:solidFill>
              <a:latin typeface="Nunito"/>
              <a:ea typeface="Nunito"/>
              <a:cs typeface="Nunito"/>
              <a:sym typeface="Nunito"/>
            </a:endParaRPr>
          </a:p>
        </p:txBody>
      </p:sp>
      <p:sp>
        <p:nvSpPr>
          <p:cNvPr id="319" name="Google Shape;319;p49"/>
          <p:cNvSpPr txBox="1"/>
          <p:nvPr/>
        </p:nvSpPr>
        <p:spPr>
          <a:xfrm>
            <a:off x="2194550" y="6841900"/>
            <a:ext cx="3000000" cy="5694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2500">
                <a:solidFill>
                  <a:schemeClr val="lt1"/>
                </a:solidFill>
                <a:latin typeface="Nunito"/>
                <a:ea typeface="Nunito"/>
                <a:cs typeface="Nunito"/>
                <a:sym typeface="Nunito"/>
              </a:rPr>
              <a:t>Dimah Alotaibi</a:t>
            </a:r>
            <a:endParaRPr b="1">
              <a:solidFill>
                <a:schemeClr val="lt1"/>
              </a:solidFill>
            </a:endParaRPr>
          </a:p>
        </p:txBody>
      </p:sp>
      <p:sp>
        <p:nvSpPr>
          <p:cNvPr id="320" name="Google Shape;320;p49"/>
          <p:cNvSpPr txBox="1"/>
          <p:nvPr/>
        </p:nvSpPr>
        <p:spPr>
          <a:xfrm>
            <a:off x="76200" y="5257800"/>
            <a:ext cx="3576900" cy="5694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2500">
                <a:solidFill>
                  <a:schemeClr val="lt1"/>
                </a:solidFill>
                <a:latin typeface="Nunito"/>
                <a:ea typeface="Nunito"/>
                <a:cs typeface="Nunito"/>
                <a:sym typeface="Nunito"/>
              </a:rPr>
              <a:t>Mubarak Alanazi</a:t>
            </a:r>
            <a:endParaRPr b="1" sz="2500">
              <a:solidFill>
                <a:schemeClr val="lt1"/>
              </a:solidFill>
              <a:latin typeface="Nunito"/>
              <a:ea typeface="Nunito"/>
              <a:cs typeface="Nunito"/>
              <a:sym typeface="Nunito"/>
            </a:endParaRPr>
          </a:p>
        </p:txBody>
      </p:sp>
      <p:sp>
        <p:nvSpPr>
          <p:cNvPr id="321" name="Google Shape;321;p49"/>
          <p:cNvSpPr txBox="1"/>
          <p:nvPr/>
        </p:nvSpPr>
        <p:spPr>
          <a:xfrm>
            <a:off x="3457200" y="4419600"/>
            <a:ext cx="3701100" cy="5694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2500">
                <a:solidFill>
                  <a:schemeClr val="lt1"/>
                </a:solidFill>
                <a:latin typeface="Nunito"/>
                <a:ea typeface="Nunito"/>
                <a:cs typeface="Nunito"/>
                <a:sym typeface="Nunito"/>
              </a:rPr>
              <a:t>Shayma Alghanoum</a:t>
            </a:r>
            <a:endParaRPr b="1" sz="2500">
              <a:solidFill>
                <a:schemeClr val="lt1"/>
              </a:solidFill>
              <a:latin typeface="Nunito"/>
              <a:ea typeface="Nunito"/>
              <a:cs typeface="Nunito"/>
              <a:sym typeface="Nunito"/>
            </a:endParaRPr>
          </a:p>
        </p:txBody>
      </p:sp>
      <p:sp>
        <p:nvSpPr>
          <p:cNvPr id="322" name="Google Shape;322;p49"/>
          <p:cNvSpPr txBox="1"/>
          <p:nvPr/>
        </p:nvSpPr>
        <p:spPr>
          <a:xfrm>
            <a:off x="3810000" y="6096000"/>
            <a:ext cx="3000000" cy="5694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2500">
                <a:solidFill>
                  <a:schemeClr val="lt1"/>
                </a:solidFill>
                <a:latin typeface="Nunito"/>
                <a:ea typeface="Nunito"/>
                <a:cs typeface="Nunito"/>
                <a:sym typeface="Nunito"/>
              </a:rPr>
              <a:t>Sarah Almuqati</a:t>
            </a:r>
            <a:endParaRPr b="1">
              <a:solidFill>
                <a:schemeClr val="lt1"/>
              </a:solidFill>
            </a:endParaRPr>
          </a:p>
        </p:txBody>
      </p:sp>
      <p:sp>
        <p:nvSpPr>
          <p:cNvPr id="323" name="Google Shape;323;p49"/>
          <p:cNvSpPr txBox="1"/>
          <p:nvPr/>
        </p:nvSpPr>
        <p:spPr>
          <a:xfrm>
            <a:off x="228600" y="4419600"/>
            <a:ext cx="3272100" cy="5694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2500">
                <a:solidFill>
                  <a:schemeClr val="lt1"/>
                </a:solidFill>
                <a:latin typeface="Nunito"/>
                <a:ea typeface="Nunito"/>
                <a:cs typeface="Nunito"/>
                <a:sym typeface="Nunito"/>
              </a:rPr>
              <a:t>Leen Almadhyani</a:t>
            </a:r>
            <a:endParaRPr b="1">
              <a:solidFill>
                <a:schemeClr val="lt1"/>
              </a:solidFill>
            </a:endParaRPr>
          </a:p>
        </p:txBody>
      </p:sp>
      <p:sp>
        <p:nvSpPr>
          <p:cNvPr id="324" name="Google Shape;324;p49"/>
          <p:cNvSpPr txBox="1"/>
          <p:nvPr/>
        </p:nvSpPr>
        <p:spPr>
          <a:xfrm>
            <a:off x="3348300" y="5257800"/>
            <a:ext cx="4095900" cy="5694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2500">
                <a:solidFill>
                  <a:schemeClr val="lt1"/>
                </a:solidFill>
                <a:latin typeface="Nunito"/>
                <a:ea typeface="Nunito"/>
                <a:cs typeface="Nunito"/>
                <a:sym typeface="Nunito"/>
              </a:rPr>
              <a:t>Muneerah Alsadhan</a:t>
            </a:r>
            <a:endParaRPr b="1">
              <a:solidFill>
                <a:schemeClr val="lt1"/>
              </a:solidFill>
            </a:endParaRPr>
          </a:p>
        </p:txBody>
      </p:sp>
      <p:sp>
        <p:nvSpPr>
          <p:cNvPr id="325" name="Google Shape;325;p49"/>
          <p:cNvSpPr/>
          <p:nvPr/>
        </p:nvSpPr>
        <p:spPr>
          <a:xfrm>
            <a:off x="-598450" y="7587800"/>
            <a:ext cx="8890800" cy="982800"/>
          </a:xfrm>
          <a:prstGeom prst="rect">
            <a:avLst/>
          </a:prstGeom>
          <a:solidFill>
            <a:srgbClr val="FFFFFF"/>
          </a:solidFill>
          <a:ln cap="flat" cmpd="sng" w="38100">
            <a:solidFill>
              <a:srgbClr val="F4CCCC"/>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700">
                <a:solidFill>
                  <a:srgbClr val="E4B4B4"/>
                </a:solidFill>
                <a:latin typeface="Nunito"/>
                <a:ea typeface="Nunito"/>
                <a:cs typeface="Nunito"/>
                <a:sym typeface="Nunito"/>
              </a:rPr>
              <a:t>Special thanks to</a:t>
            </a:r>
            <a:endParaRPr/>
          </a:p>
        </p:txBody>
      </p:sp>
      <p:sp>
        <p:nvSpPr>
          <p:cNvPr id="326" name="Google Shape;326;p49"/>
          <p:cNvSpPr txBox="1"/>
          <p:nvPr/>
        </p:nvSpPr>
        <p:spPr>
          <a:xfrm>
            <a:off x="381000" y="8915400"/>
            <a:ext cx="3000000" cy="5694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2500">
                <a:solidFill>
                  <a:schemeClr val="lt1"/>
                </a:solidFill>
                <a:latin typeface="Nunito"/>
                <a:ea typeface="Nunito"/>
                <a:cs typeface="Nunito"/>
                <a:sym typeface="Nunito"/>
              </a:rPr>
              <a:t>Ghada Aljedaie</a:t>
            </a:r>
            <a:endParaRPr b="1">
              <a:solidFill>
                <a:schemeClr val="lt1"/>
              </a:solidFill>
            </a:endParaRPr>
          </a:p>
        </p:txBody>
      </p:sp>
      <p:sp>
        <p:nvSpPr>
          <p:cNvPr id="327" name="Google Shape;327;p49"/>
          <p:cNvSpPr txBox="1"/>
          <p:nvPr/>
        </p:nvSpPr>
        <p:spPr>
          <a:xfrm>
            <a:off x="3457200" y="8915400"/>
            <a:ext cx="3701100" cy="5694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2500">
                <a:solidFill>
                  <a:schemeClr val="lt1"/>
                </a:solidFill>
                <a:latin typeface="Nunito"/>
                <a:ea typeface="Nunito"/>
                <a:cs typeface="Nunito"/>
                <a:sym typeface="Nunito"/>
              </a:rPr>
              <a:t>Sarah Alqahtani</a:t>
            </a:r>
            <a:endParaRPr b="1" sz="2500">
              <a:solidFill>
                <a:schemeClr val="lt1"/>
              </a:solidFill>
              <a:latin typeface="Nunito"/>
              <a:ea typeface="Nunito"/>
              <a:cs typeface="Nunito"/>
              <a:sym typeface="Nunito"/>
            </a:endParaRPr>
          </a:p>
        </p:txBody>
      </p:sp>
      <p:sp>
        <p:nvSpPr>
          <p:cNvPr id="328" name="Google Shape;328;p49"/>
          <p:cNvSpPr txBox="1"/>
          <p:nvPr/>
        </p:nvSpPr>
        <p:spPr>
          <a:xfrm>
            <a:off x="1791813" y="9681275"/>
            <a:ext cx="3701100" cy="5694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2500">
                <a:solidFill>
                  <a:schemeClr val="lt1"/>
                </a:solidFill>
                <a:latin typeface="Nunito"/>
                <a:ea typeface="Nunito"/>
                <a:cs typeface="Nunito"/>
                <a:sym typeface="Nunito"/>
              </a:rPr>
              <a:t>Fatimah Almeather</a:t>
            </a:r>
            <a:endParaRPr b="1" sz="2500">
              <a:solidFill>
                <a:schemeClr val="lt1"/>
              </a:solidFill>
              <a:latin typeface="Nunito"/>
              <a:ea typeface="Nunito"/>
              <a:cs typeface="Nunito"/>
              <a:sym typeface="Nunito"/>
            </a:endParaRPr>
          </a:p>
        </p:txBody>
      </p:sp>
      <p:sp>
        <p:nvSpPr>
          <p:cNvPr id="329" name="Google Shape;329;p49"/>
          <p:cNvSpPr txBox="1"/>
          <p:nvPr/>
        </p:nvSpPr>
        <p:spPr>
          <a:xfrm>
            <a:off x="400125" y="6142250"/>
            <a:ext cx="3000000" cy="5694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2500">
                <a:solidFill>
                  <a:srgbClr val="FFFFFF"/>
                </a:solidFill>
                <a:latin typeface="Nunito"/>
                <a:ea typeface="Nunito"/>
                <a:cs typeface="Nunito"/>
                <a:sym typeface="Nunito"/>
              </a:rPr>
              <a:t>Saad Aldohaim</a:t>
            </a:r>
            <a:endParaRPr b="1">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30"/>
          <p:cNvSpPr txBox="1"/>
          <p:nvPr/>
        </p:nvSpPr>
        <p:spPr>
          <a:xfrm>
            <a:off x="0" y="0"/>
            <a:ext cx="7589400" cy="468600"/>
          </a:xfrm>
          <a:prstGeom prst="rect">
            <a:avLst/>
          </a:prstGeom>
          <a:solidFill>
            <a:srgbClr val="E4B4B4"/>
          </a:solidFill>
          <a:ln cap="flat" cmpd="sng" w="9525">
            <a:solidFill>
              <a:srgbClr val="9E9E9E"/>
            </a:solidFill>
            <a:prstDash val="solid"/>
            <a:round/>
            <a:headEnd len="sm" w="sm" type="none"/>
            <a:tailEnd len="sm" w="sm" type="none"/>
          </a:ln>
        </p:spPr>
        <p:txBody>
          <a:bodyPr anchorCtr="0" anchor="ctr" bIns="75550" lIns="75550" spcFirstLastPara="1" rIns="75550" wrap="square" tIns="75550">
            <a:noAutofit/>
          </a:bodyPr>
          <a:lstStyle/>
          <a:p>
            <a:pPr indent="0" lvl="0" marL="0" rtl="0" algn="ctr">
              <a:spcBef>
                <a:spcPts val="0"/>
              </a:spcBef>
              <a:spcAft>
                <a:spcPts val="0"/>
              </a:spcAft>
              <a:buNone/>
            </a:pPr>
            <a:r>
              <a:rPr b="1" lang="en" sz="2400">
                <a:solidFill>
                  <a:schemeClr val="lt1"/>
                </a:solidFill>
                <a:latin typeface="Nunito"/>
                <a:ea typeface="Nunito"/>
                <a:cs typeface="Nunito"/>
                <a:sym typeface="Nunito"/>
              </a:rPr>
              <a:t>Anatomy: Female reproductive system</a:t>
            </a:r>
            <a:endParaRPr b="1" sz="2400">
              <a:latin typeface="Calibri"/>
              <a:ea typeface="Calibri"/>
              <a:cs typeface="Calibri"/>
              <a:sym typeface="Calibri"/>
            </a:endParaRPr>
          </a:p>
        </p:txBody>
      </p:sp>
      <p:graphicFrame>
        <p:nvGraphicFramePr>
          <p:cNvPr id="134" name="Google Shape;134;p30"/>
          <p:cNvGraphicFramePr/>
          <p:nvPr/>
        </p:nvGraphicFramePr>
        <p:xfrm>
          <a:off x="-11" y="468727"/>
          <a:ext cx="3000000" cy="3000000"/>
        </p:xfrm>
        <a:graphic>
          <a:graphicData uri="http://schemas.openxmlformats.org/drawingml/2006/table">
            <a:tbl>
              <a:tblPr>
                <a:noFill/>
                <a:tableStyleId>{76447A91-6DB8-4E1A-95C5-20A2C349909A}</a:tableStyleId>
              </a:tblPr>
              <a:tblGrid>
                <a:gridCol w="1010875"/>
                <a:gridCol w="902725"/>
                <a:gridCol w="3778575"/>
                <a:gridCol w="1897375"/>
              </a:tblGrid>
              <a:tr h="343825">
                <a:tc gridSpan="4">
                  <a:txBody>
                    <a:bodyPr/>
                    <a:lstStyle/>
                    <a:p>
                      <a:pPr indent="0" lvl="0" marL="0" rtl="0" algn="ctr">
                        <a:spcBef>
                          <a:spcPts val="0"/>
                        </a:spcBef>
                        <a:spcAft>
                          <a:spcPts val="0"/>
                        </a:spcAft>
                        <a:buNone/>
                      </a:pPr>
                      <a:r>
                        <a:rPr b="1" lang="en" sz="1300">
                          <a:solidFill>
                            <a:srgbClr val="DAA5A5"/>
                          </a:solidFill>
                          <a:latin typeface="Nunito"/>
                          <a:ea typeface="Nunito"/>
                          <a:cs typeface="Nunito"/>
                          <a:sym typeface="Nunito"/>
                        </a:rPr>
                        <a:t>Pelvic peritoneum</a:t>
                      </a:r>
                      <a:endParaRPr b="1" sz="1300">
                        <a:solidFill>
                          <a:srgbClr val="DAA5A5"/>
                        </a:solidFill>
                        <a:latin typeface="Nunito"/>
                        <a:ea typeface="Nunito"/>
                        <a:cs typeface="Nunito"/>
                        <a:sym typeface="Nunito"/>
                      </a:endParaRPr>
                    </a:p>
                  </a:txBody>
                  <a:tcPr marT="67925" marB="67925" marR="64250" marL="64250" anchor="ctr">
                    <a:solidFill>
                      <a:srgbClr val="F7E0E0"/>
                    </a:solidFill>
                  </a:tcPr>
                </a:tc>
                <a:tc hMerge="1"/>
                <a:tc hMerge="1"/>
                <a:tc hMerge="1"/>
              </a:tr>
              <a:tr h="295075">
                <a:tc gridSpan="2">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Rectouterine Douglas pouch</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hMerge="1"/>
                <a:tc gridSpan="2">
                  <a:txBody>
                    <a:bodyPr/>
                    <a:lstStyle/>
                    <a:p>
                      <a:pPr indent="0" lvl="0" marL="0" rtl="0" algn="l">
                        <a:spcBef>
                          <a:spcPts val="0"/>
                        </a:spcBef>
                        <a:spcAft>
                          <a:spcPts val="0"/>
                        </a:spcAft>
                        <a:buNone/>
                      </a:pPr>
                      <a:r>
                        <a:rPr lang="en" sz="700">
                          <a:latin typeface="Nunito"/>
                          <a:ea typeface="Nunito"/>
                          <a:cs typeface="Nunito"/>
                          <a:sym typeface="Nunito"/>
                        </a:rPr>
                        <a:t>Reflection of peritoneum from rectum to upper part of posterior surface of vagina. </a:t>
                      </a:r>
                      <a:endParaRPr sz="700">
                        <a:latin typeface="Nunito"/>
                        <a:ea typeface="Nunito"/>
                        <a:cs typeface="Nunito"/>
                        <a:sym typeface="Nunito"/>
                      </a:endParaRPr>
                    </a:p>
                  </a:txBody>
                  <a:tcPr marT="67925" marB="67925" marR="64250" marL="64250" anchor="ctr">
                    <a:solidFill>
                      <a:srgbClr val="FFFFFF"/>
                    </a:solidFill>
                  </a:tcPr>
                </a:tc>
                <a:tc hMerge="1"/>
              </a:tr>
              <a:tr h="295075">
                <a:tc gridSpan="2">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Uterovesical pouch</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hMerge="1"/>
                <a:tc gridSpan="2">
                  <a:txBody>
                    <a:bodyPr/>
                    <a:lstStyle/>
                    <a:p>
                      <a:pPr indent="0" lvl="0" marL="0" rtl="0" algn="l">
                        <a:spcBef>
                          <a:spcPts val="0"/>
                        </a:spcBef>
                        <a:spcAft>
                          <a:spcPts val="0"/>
                        </a:spcAft>
                        <a:buNone/>
                      </a:pPr>
                      <a:r>
                        <a:rPr lang="en" sz="700">
                          <a:latin typeface="Nunito"/>
                          <a:ea typeface="Nunito"/>
                          <a:cs typeface="Nunito"/>
                          <a:sym typeface="Nunito"/>
                        </a:rPr>
                        <a:t>Reflection of peritoneum from uterus to upper surface of urinary bladder.</a:t>
                      </a:r>
                      <a:endParaRPr sz="700">
                        <a:latin typeface="Nunito"/>
                        <a:ea typeface="Nunito"/>
                        <a:cs typeface="Nunito"/>
                        <a:sym typeface="Nunito"/>
                      </a:endParaRPr>
                    </a:p>
                  </a:txBody>
                  <a:tcPr marT="67925" marB="67925" marR="64250" marL="64250" anchor="ctr">
                    <a:solidFill>
                      <a:srgbClr val="FFFFFF"/>
                    </a:solidFill>
                  </a:tcPr>
                </a:tc>
                <a:tc hMerge="1"/>
              </a:tr>
              <a:tr h="295075">
                <a:tc gridSpan="2">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Broad ligament of uterus </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hMerge="1"/>
                <a:tc gridSpan="2">
                  <a:txBody>
                    <a:bodyPr/>
                    <a:lstStyle/>
                    <a:p>
                      <a:pPr indent="0" lvl="0" marL="0" rtl="0" algn="l">
                        <a:spcBef>
                          <a:spcPts val="0"/>
                        </a:spcBef>
                        <a:spcAft>
                          <a:spcPts val="0"/>
                        </a:spcAft>
                        <a:buNone/>
                      </a:pPr>
                      <a:r>
                        <a:rPr lang="en" sz="700">
                          <a:latin typeface="Nunito"/>
                          <a:ea typeface="Nunito"/>
                          <a:cs typeface="Nunito"/>
                          <a:sym typeface="Nunito"/>
                        </a:rPr>
                        <a:t>Extension of peritoneum from lateral wall of uterus to lateral wall of pelvis, encloses the uterine tubes.</a:t>
                      </a:r>
                      <a:endParaRPr sz="700">
                        <a:latin typeface="Nunito"/>
                        <a:ea typeface="Nunito"/>
                        <a:cs typeface="Nunito"/>
                        <a:sym typeface="Nunito"/>
                      </a:endParaRPr>
                    </a:p>
                  </a:txBody>
                  <a:tcPr marT="67925" marB="67925" marR="64250" marL="64250" anchor="ctr">
                    <a:solidFill>
                      <a:srgbClr val="FFFFFF"/>
                    </a:solidFill>
                  </a:tcPr>
                </a:tc>
                <a:tc hMerge="1"/>
              </a:tr>
              <a:tr h="343825">
                <a:tc gridSpan="4">
                  <a:txBody>
                    <a:bodyPr/>
                    <a:lstStyle/>
                    <a:p>
                      <a:pPr indent="0" lvl="0" marL="0" rtl="0" algn="ctr">
                        <a:spcBef>
                          <a:spcPts val="0"/>
                        </a:spcBef>
                        <a:spcAft>
                          <a:spcPts val="0"/>
                        </a:spcAft>
                        <a:buNone/>
                      </a:pPr>
                      <a:r>
                        <a:rPr b="1" lang="en" sz="1300">
                          <a:solidFill>
                            <a:srgbClr val="DAA5A5"/>
                          </a:solidFill>
                          <a:latin typeface="Nunito"/>
                          <a:ea typeface="Nunito"/>
                          <a:cs typeface="Nunito"/>
                          <a:sym typeface="Nunito"/>
                        </a:rPr>
                        <a:t>Ovaries </a:t>
                      </a:r>
                      <a:endParaRPr b="1" sz="1300">
                        <a:solidFill>
                          <a:srgbClr val="DAA5A5"/>
                        </a:solidFill>
                        <a:latin typeface="Nunito"/>
                        <a:ea typeface="Nunito"/>
                        <a:cs typeface="Nunito"/>
                        <a:sym typeface="Nunito"/>
                      </a:endParaRPr>
                    </a:p>
                  </a:txBody>
                  <a:tcPr marT="67925" marB="67925" marR="64250" marL="64250" anchor="ctr">
                    <a:solidFill>
                      <a:srgbClr val="F7E0E0"/>
                    </a:solidFill>
                  </a:tcPr>
                </a:tc>
                <a:tc hMerge="1"/>
                <a:tc hMerge="1"/>
                <a:tc hMerge="1"/>
              </a:tr>
              <a:tr h="382825">
                <a:tc gridSpan="2">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Note </a:t>
                      </a:r>
                      <a:endParaRPr b="1" sz="1000">
                        <a:solidFill>
                          <a:srgbClr val="DAA5A5"/>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EFEFEF"/>
                    </a:solidFill>
                  </a:tcPr>
                </a:tc>
                <a:tc hMerge="1"/>
                <a:tc gridSpan="2">
                  <a:txBody>
                    <a:bodyPr/>
                    <a:lstStyle/>
                    <a:p>
                      <a:pPr indent="0" lvl="0" marL="0" rtl="0" algn="l">
                        <a:spcBef>
                          <a:spcPts val="0"/>
                        </a:spcBef>
                        <a:spcAft>
                          <a:spcPts val="0"/>
                        </a:spcAft>
                        <a:buNone/>
                      </a:pPr>
                      <a:r>
                        <a:rPr lang="en" sz="700">
                          <a:solidFill>
                            <a:schemeClr val="dk1"/>
                          </a:solidFill>
                          <a:latin typeface="Nunito"/>
                          <a:ea typeface="Nunito"/>
                          <a:cs typeface="Nunito"/>
                          <a:sym typeface="Nunito"/>
                        </a:rPr>
                        <a:t>Primary sex organs in female, it is an almond-shaped organ</a:t>
                      </a:r>
                      <a:endParaRPr sz="700">
                        <a:solidFill>
                          <a:schemeClr val="dk1"/>
                        </a:solidFill>
                        <a:latin typeface="Nunito"/>
                        <a:ea typeface="Nunito"/>
                        <a:cs typeface="Nunito"/>
                        <a:sym typeface="Nunito"/>
                      </a:endParaRPr>
                    </a:p>
                    <a:p>
                      <a:pPr indent="0" lvl="0" marL="0" rtl="0" algn="l">
                        <a:spcBef>
                          <a:spcPts val="0"/>
                        </a:spcBef>
                        <a:spcAft>
                          <a:spcPts val="0"/>
                        </a:spcAft>
                        <a:buNone/>
                      </a:pPr>
                      <a:r>
                        <a:rPr lang="en" sz="700">
                          <a:solidFill>
                            <a:schemeClr val="dk1"/>
                          </a:solidFill>
                          <a:latin typeface="Nunito"/>
                          <a:ea typeface="Nunito"/>
                          <a:cs typeface="Nunito"/>
                          <a:sym typeface="Nunito"/>
                        </a:rPr>
                        <a:t>It is attached to the back of the broad ligament by a peritoneal fold (</a:t>
                      </a:r>
                      <a:r>
                        <a:rPr b="1" lang="en" sz="700">
                          <a:solidFill>
                            <a:srgbClr val="CC0000"/>
                          </a:solidFill>
                          <a:latin typeface="Nunito"/>
                          <a:ea typeface="Nunito"/>
                          <a:cs typeface="Nunito"/>
                          <a:sym typeface="Nunito"/>
                        </a:rPr>
                        <a:t>mesovarium</a:t>
                      </a:r>
                      <a:r>
                        <a:rPr lang="en" sz="700">
                          <a:solidFill>
                            <a:schemeClr val="dk1"/>
                          </a:solidFill>
                          <a:latin typeface="Nunito"/>
                          <a:ea typeface="Nunito"/>
                          <a:cs typeface="Nunito"/>
                          <a:sym typeface="Nunito"/>
                        </a:rPr>
                        <a:t>)</a:t>
                      </a:r>
                      <a:endParaRPr sz="700">
                        <a:solidFill>
                          <a:schemeClr val="dk1"/>
                        </a:solidFill>
                        <a:latin typeface="Nunito"/>
                        <a:ea typeface="Nunito"/>
                        <a:cs typeface="Nunito"/>
                        <a:sym typeface="Nunito"/>
                      </a:endParaRPr>
                    </a:p>
                    <a:p>
                      <a:pPr indent="0" lvl="0" marL="0" rtl="0" algn="l">
                        <a:spcBef>
                          <a:spcPts val="0"/>
                        </a:spcBef>
                        <a:spcAft>
                          <a:spcPts val="0"/>
                        </a:spcAft>
                        <a:buNone/>
                      </a:pPr>
                      <a:r>
                        <a:rPr lang="en" sz="700">
                          <a:solidFill>
                            <a:schemeClr val="dk1"/>
                          </a:solidFill>
                          <a:latin typeface="Nunito"/>
                          <a:ea typeface="Nunito"/>
                          <a:cs typeface="Nunito"/>
                          <a:sym typeface="Nunito"/>
                        </a:rPr>
                        <a:t>Function: production of female germ cells , </a:t>
                      </a:r>
                      <a:r>
                        <a:rPr lang="en" sz="700">
                          <a:solidFill>
                            <a:srgbClr val="CC0000"/>
                          </a:solidFill>
                          <a:latin typeface="Nunito"/>
                          <a:ea typeface="Nunito"/>
                          <a:cs typeface="Nunito"/>
                          <a:sym typeface="Nunito"/>
                        </a:rPr>
                        <a:t>Secretion of female sex hormones</a:t>
                      </a:r>
                      <a:endParaRPr sz="700">
                        <a:solidFill>
                          <a:srgbClr val="CC0000"/>
                        </a:solidFill>
                        <a:latin typeface="Nunito"/>
                        <a:ea typeface="Nunito"/>
                        <a:cs typeface="Nunito"/>
                        <a:sym typeface="Nunito"/>
                      </a:endParaRPr>
                    </a:p>
                  </a:txBody>
                  <a:tcPr marT="67925" marB="67925" marR="64250" marL="64250" anchor="ctr"/>
                </a:tc>
                <a:tc hMerge="1"/>
              </a:tr>
              <a:tr h="275575">
                <a:tc rowSpan="2">
                  <a:txBody>
                    <a:bodyPr/>
                    <a:lstStyle/>
                    <a:p>
                      <a:pPr indent="0" lvl="0" marL="0" rtl="0" algn="ctr">
                        <a:spcBef>
                          <a:spcPts val="0"/>
                        </a:spcBef>
                        <a:spcAft>
                          <a:spcPts val="0"/>
                        </a:spcAft>
                        <a:buNone/>
                      </a:pPr>
                      <a:r>
                        <a:rPr b="1" lang="en" sz="1000">
                          <a:solidFill>
                            <a:srgbClr val="CC0000"/>
                          </a:solidFill>
                          <a:latin typeface="Nunito"/>
                          <a:ea typeface="Nunito"/>
                          <a:cs typeface="Nunito"/>
                          <a:sym typeface="Nunito"/>
                        </a:rPr>
                        <a:t>Relation</a:t>
                      </a:r>
                      <a:endParaRPr b="1" sz="1000">
                        <a:solidFill>
                          <a:srgbClr val="CC0000"/>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Medial end</a:t>
                      </a:r>
                      <a:endParaRPr b="1" sz="900">
                        <a:solidFill>
                          <a:srgbClr val="434343"/>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solidFill>
                      <a:srgbClr val="F3F3F3"/>
                    </a:solidFill>
                  </a:tcPr>
                </a:tc>
                <a:tc gridSpan="2">
                  <a:txBody>
                    <a:bodyPr/>
                    <a:lstStyle/>
                    <a:p>
                      <a:pPr indent="0" lvl="0" marL="0" rtl="0" algn="l">
                        <a:spcBef>
                          <a:spcPts val="0"/>
                        </a:spcBef>
                        <a:spcAft>
                          <a:spcPts val="0"/>
                        </a:spcAft>
                        <a:buNone/>
                      </a:pPr>
                      <a:r>
                        <a:rPr lang="en" sz="700">
                          <a:solidFill>
                            <a:schemeClr val="dk1"/>
                          </a:solidFill>
                          <a:latin typeface="Nunito"/>
                          <a:ea typeface="Nunito"/>
                          <a:cs typeface="Nunito"/>
                          <a:sym typeface="Nunito"/>
                        </a:rPr>
                        <a:t>is attached to the uterus by the </a:t>
                      </a:r>
                      <a:r>
                        <a:rPr b="1" lang="en" sz="700">
                          <a:solidFill>
                            <a:srgbClr val="CC0000"/>
                          </a:solidFill>
                          <a:latin typeface="Nunito"/>
                          <a:ea typeface="Nunito"/>
                          <a:cs typeface="Nunito"/>
                          <a:sym typeface="Nunito"/>
                        </a:rPr>
                        <a:t>ligament of the ovary</a:t>
                      </a:r>
                      <a:endParaRPr b="1" sz="700">
                        <a:solidFill>
                          <a:srgbClr val="CC0000"/>
                        </a:solidFill>
                        <a:latin typeface="Nunito"/>
                        <a:ea typeface="Nunito"/>
                        <a:cs typeface="Nunito"/>
                        <a:sym typeface="Nunito"/>
                      </a:endParaRPr>
                    </a:p>
                  </a:txBody>
                  <a:tcPr marT="67925" marB="67925" marR="64250" marL="64250" anchor="ctr"/>
                </a:tc>
                <a:tc hMerge="1"/>
              </a:tr>
              <a:tr h="275575">
                <a:tc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Lateral end</a:t>
                      </a:r>
                      <a:endParaRPr b="1" sz="900">
                        <a:solidFill>
                          <a:srgbClr val="434343"/>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B cap="flat" cmpd="sng" w="9525">
                      <a:solidFill>
                        <a:srgbClr val="9E9E9E"/>
                      </a:solidFill>
                      <a:prstDash val="solid"/>
                      <a:round/>
                      <a:headEnd len="sm" w="sm" type="none"/>
                      <a:tailEnd len="sm" w="sm" type="none"/>
                    </a:lnB>
                    <a:solidFill>
                      <a:srgbClr val="F3F3F3"/>
                    </a:solidFill>
                  </a:tcPr>
                </a:tc>
                <a:tc gridSpan="2">
                  <a:txBody>
                    <a:bodyPr/>
                    <a:lstStyle/>
                    <a:p>
                      <a:pPr indent="0" lvl="0" marL="0" rtl="0" algn="l">
                        <a:spcBef>
                          <a:spcPts val="0"/>
                        </a:spcBef>
                        <a:spcAft>
                          <a:spcPts val="0"/>
                        </a:spcAft>
                        <a:buNone/>
                      </a:pPr>
                      <a:r>
                        <a:rPr lang="en" sz="700">
                          <a:solidFill>
                            <a:schemeClr val="dk1"/>
                          </a:solidFill>
                          <a:latin typeface="Nunito"/>
                          <a:ea typeface="Nunito"/>
                          <a:cs typeface="Nunito"/>
                          <a:sym typeface="Nunito"/>
                        </a:rPr>
                        <a:t>is related to the </a:t>
                      </a:r>
                      <a:r>
                        <a:rPr b="1" lang="en" sz="700">
                          <a:solidFill>
                            <a:srgbClr val="CC0000"/>
                          </a:solidFill>
                          <a:latin typeface="Nunito"/>
                          <a:ea typeface="Nunito"/>
                          <a:cs typeface="Nunito"/>
                          <a:sym typeface="Nunito"/>
                        </a:rPr>
                        <a:t>fimbriae</a:t>
                      </a:r>
                      <a:r>
                        <a:rPr lang="en" sz="700">
                          <a:solidFill>
                            <a:schemeClr val="dk1"/>
                          </a:solidFill>
                          <a:latin typeface="Nunito"/>
                          <a:ea typeface="Nunito"/>
                          <a:cs typeface="Nunito"/>
                          <a:sym typeface="Nunito"/>
                        </a:rPr>
                        <a:t> of the uterine tube</a:t>
                      </a:r>
                      <a:endParaRPr sz="700">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tcPr>
                </a:tc>
                <a:tc hMerge="1"/>
              </a:tr>
              <a:tr h="295075">
                <a:tc gridSpan="2">
                  <a:txBody>
                    <a:bodyPr/>
                    <a:lstStyle/>
                    <a:p>
                      <a:pPr indent="0" lvl="0" marL="0" rtl="0" algn="ctr">
                        <a:spcBef>
                          <a:spcPts val="0"/>
                        </a:spcBef>
                        <a:spcAft>
                          <a:spcPts val="0"/>
                        </a:spcAft>
                        <a:buNone/>
                      </a:pPr>
                      <a:r>
                        <a:rPr b="1" lang="en" sz="1000">
                          <a:solidFill>
                            <a:srgbClr val="CC0000"/>
                          </a:solidFill>
                          <a:latin typeface="Nunito"/>
                          <a:ea typeface="Nunito"/>
                          <a:cs typeface="Nunito"/>
                          <a:sym typeface="Nunito"/>
                        </a:rPr>
                        <a:t>Arterial</a:t>
                      </a:r>
                      <a:endParaRPr b="1" sz="1000">
                        <a:solidFill>
                          <a:srgbClr val="CC0000"/>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2">
                  <a:txBody>
                    <a:bodyPr/>
                    <a:lstStyle/>
                    <a:p>
                      <a:pPr indent="0" lvl="0" marL="0" rtl="0" algn="l">
                        <a:spcBef>
                          <a:spcPts val="0"/>
                        </a:spcBef>
                        <a:spcAft>
                          <a:spcPts val="0"/>
                        </a:spcAft>
                        <a:buNone/>
                      </a:pPr>
                      <a:r>
                        <a:rPr b="1" lang="en" sz="700">
                          <a:solidFill>
                            <a:srgbClr val="CC0000"/>
                          </a:solidFill>
                          <a:latin typeface="Nunito"/>
                          <a:ea typeface="Nunito"/>
                          <a:cs typeface="Nunito"/>
                          <a:sym typeface="Nunito"/>
                        </a:rPr>
                        <a:t>Ovarian branch of abdominal aorta </a:t>
                      </a:r>
                      <a:endParaRPr b="1" sz="700">
                        <a:solidFill>
                          <a:srgbClr val="CC0000"/>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295075">
                <a:tc gridSpan="2">
                  <a:txBody>
                    <a:bodyPr/>
                    <a:lstStyle/>
                    <a:p>
                      <a:pPr indent="0" lvl="0" marL="0" rtl="0" algn="ctr">
                        <a:spcBef>
                          <a:spcPts val="0"/>
                        </a:spcBef>
                        <a:spcAft>
                          <a:spcPts val="0"/>
                        </a:spcAft>
                        <a:buNone/>
                      </a:pPr>
                      <a:r>
                        <a:rPr b="1" lang="en" sz="1000">
                          <a:solidFill>
                            <a:srgbClr val="1155CC"/>
                          </a:solidFill>
                          <a:latin typeface="Nunito"/>
                          <a:ea typeface="Nunito"/>
                          <a:cs typeface="Nunito"/>
                          <a:sym typeface="Nunito"/>
                        </a:rPr>
                        <a:t>Venous</a:t>
                      </a:r>
                      <a:endParaRPr b="1" sz="1000">
                        <a:solidFill>
                          <a:srgbClr val="1155CC"/>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2">
                  <a:txBody>
                    <a:bodyPr/>
                    <a:lstStyle/>
                    <a:p>
                      <a:pPr indent="0" lvl="0" marL="0" rtl="0" algn="l">
                        <a:spcBef>
                          <a:spcPts val="0"/>
                        </a:spcBef>
                        <a:spcAft>
                          <a:spcPts val="0"/>
                        </a:spcAft>
                        <a:buNone/>
                      </a:pPr>
                      <a:r>
                        <a:rPr lang="en" sz="700">
                          <a:latin typeface="Nunito"/>
                          <a:ea typeface="Nunito"/>
                          <a:cs typeface="Nunito"/>
                          <a:sym typeface="Nunito"/>
                        </a:rPr>
                        <a:t>Ovarian (</a:t>
                      </a:r>
                      <a:r>
                        <a:rPr lang="en" sz="700">
                          <a:solidFill>
                            <a:srgbClr val="B7B7B7"/>
                          </a:solidFill>
                          <a:latin typeface="Nunito"/>
                          <a:ea typeface="Nunito"/>
                          <a:cs typeface="Nunito"/>
                          <a:sym typeface="Nunito"/>
                        </a:rPr>
                        <a:t>drain </a:t>
                      </a:r>
                      <a:r>
                        <a:rPr lang="en" sz="700">
                          <a:latin typeface="Nunito"/>
                          <a:ea typeface="Nunito"/>
                          <a:cs typeface="Nunito"/>
                          <a:sym typeface="Nunito"/>
                        </a:rPr>
                        <a:t>to inferior vena cava &amp; left renal vein)</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295075">
                <a:tc gridSpan="2">
                  <a:txBody>
                    <a:bodyPr/>
                    <a:lstStyle/>
                    <a:p>
                      <a:pPr indent="0" lvl="0" marL="0" rtl="0" algn="ctr">
                        <a:spcBef>
                          <a:spcPts val="0"/>
                        </a:spcBef>
                        <a:spcAft>
                          <a:spcPts val="0"/>
                        </a:spcAft>
                        <a:buNone/>
                      </a:pPr>
                      <a:r>
                        <a:rPr b="1" lang="en" sz="1000">
                          <a:solidFill>
                            <a:srgbClr val="38761D"/>
                          </a:solidFill>
                          <a:latin typeface="Nunito"/>
                          <a:ea typeface="Nunito"/>
                          <a:cs typeface="Nunito"/>
                          <a:sym typeface="Nunito"/>
                        </a:rPr>
                        <a:t>Lymphatic</a:t>
                      </a:r>
                      <a:endParaRPr b="1" sz="1000">
                        <a:solidFill>
                          <a:srgbClr val="38761D"/>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2">
                  <a:txBody>
                    <a:bodyPr/>
                    <a:lstStyle/>
                    <a:p>
                      <a:pPr indent="0" lvl="0" marL="0" rtl="0" algn="l">
                        <a:spcBef>
                          <a:spcPts val="0"/>
                        </a:spcBef>
                        <a:spcAft>
                          <a:spcPts val="0"/>
                        </a:spcAft>
                        <a:buNone/>
                      </a:pPr>
                      <a:r>
                        <a:rPr lang="en" sz="700">
                          <a:latin typeface="Nunito"/>
                          <a:ea typeface="Nunito"/>
                          <a:cs typeface="Nunito"/>
                          <a:sym typeface="Nunito"/>
                        </a:rPr>
                        <a:t>To </a:t>
                      </a:r>
                      <a:r>
                        <a:rPr b="1" lang="en" sz="700">
                          <a:solidFill>
                            <a:srgbClr val="CC0000"/>
                          </a:solidFill>
                          <a:latin typeface="Nunito"/>
                          <a:ea typeface="Nunito"/>
                          <a:cs typeface="Nunito"/>
                          <a:sym typeface="Nunito"/>
                        </a:rPr>
                        <a:t>paraaortic lymph nodes</a:t>
                      </a:r>
                      <a:r>
                        <a:rPr lang="en" sz="700">
                          <a:solidFill>
                            <a:srgbClr val="FF0000"/>
                          </a:solidFill>
                          <a:latin typeface="Nunito"/>
                          <a:ea typeface="Nunito"/>
                          <a:cs typeface="Nunito"/>
                          <a:sym typeface="Nunito"/>
                        </a:rPr>
                        <a:t> </a:t>
                      </a:r>
                      <a:r>
                        <a:rPr lang="en" sz="700">
                          <a:latin typeface="Nunito"/>
                          <a:ea typeface="Nunito"/>
                          <a:cs typeface="Nunito"/>
                          <a:sym typeface="Nunito"/>
                        </a:rPr>
                        <a:t>(in abdomen)</a:t>
                      </a:r>
                      <a:endParaRPr sz="700">
                        <a:solidFill>
                          <a:srgbClr val="B7B7B7"/>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295075">
                <a:tc gridSpan="2">
                  <a:txBody>
                    <a:bodyPr/>
                    <a:lstStyle/>
                    <a:p>
                      <a:pPr indent="0" lvl="0" marL="0" rtl="0" algn="ctr">
                        <a:spcBef>
                          <a:spcPts val="0"/>
                        </a:spcBef>
                        <a:spcAft>
                          <a:spcPts val="0"/>
                        </a:spcAft>
                        <a:buNone/>
                      </a:pPr>
                      <a:r>
                        <a:rPr b="1" lang="en" sz="1000">
                          <a:solidFill>
                            <a:srgbClr val="E69138"/>
                          </a:solidFill>
                          <a:latin typeface="Nunito"/>
                          <a:ea typeface="Nunito"/>
                          <a:cs typeface="Nunito"/>
                          <a:sym typeface="Nunito"/>
                        </a:rPr>
                        <a:t>Innervation</a:t>
                      </a:r>
                      <a:endParaRPr b="1" sz="1000">
                        <a:solidFill>
                          <a:srgbClr val="E69138"/>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2">
                  <a:txBody>
                    <a:bodyPr/>
                    <a:lstStyle/>
                    <a:p>
                      <a:pPr indent="0" lvl="0" marL="0" rtl="0" algn="l">
                        <a:spcBef>
                          <a:spcPts val="0"/>
                        </a:spcBef>
                        <a:spcAft>
                          <a:spcPts val="0"/>
                        </a:spcAft>
                        <a:buNone/>
                      </a:pPr>
                      <a:r>
                        <a:rPr lang="en" sz="700">
                          <a:latin typeface="Nunito"/>
                          <a:ea typeface="Nunito"/>
                          <a:cs typeface="Nunito"/>
                          <a:sym typeface="Nunito"/>
                        </a:rPr>
                        <a:t>Ovarian plexus (in abdomen)</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343825">
                <a:tc gridSpan="4">
                  <a:txBody>
                    <a:bodyPr/>
                    <a:lstStyle/>
                    <a:p>
                      <a:pPr indent="0" lvl="0" marL="0" rtl="0" algn="ctr">
                        <a:spcBef>
                          <a:spcPts val="0"/>
                        </a:spcBef>
                        <a:spcAft>
                          <a:spcPts val="0"/>
                        </a:spcAft>
                        <a:buNone/>
                      </a:pPr>
                      <a:r>
                        <a:rPr b="1" lang="en" sz="1300">
                          <a:solidFill>
                            <a:srgbClr val="DAA5A5"/>
                          </a:solidFill>
                          <a:latin typeface="Nunito"/>
                          <a:ea typeface="Nunito"/>
                          <a:cs typeface="Nunito"/>
                          <a:sym typeface="Nunito"/>
                        </a:rPr>
                        <a:t>Fallopian Tube</a:t>
                      </a:r>
                      <a:endParaRPr b="1" sz="1300">
                        <a:solidFill>
                          <a:srgbClr val="DAA5A5"/>
                        </a:solidFill>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solidFill>
                      <a:srgbClr val="F7DBDB"/>
                    </a:solidFill>
                  </a:tcPr>
                </a:tc>
                <a:tc hMerge="1"/>
                <a:tc hMerge="1"/>
                <a:tc hMerge="1"/>
              </a:tr>
              <a:tr h="376025">
                <a:tc gridSpan="2">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Notes</a:t>
                      </a:r>
                      <a:endParaRPr b="1" sz="1000">
                        <a:solidFill>
                          <a:srgbClr val="DAA5A5"/>
                        </a:solidFill>
                        <a:latin typeface="Nunito"/>
                        <a:ea typeface="Nunito"/>
                        <a:cs typeface="Nunito"/>
                        <a:sym typeface="Nunito"/>
                      </a:endParaRPr>
                    </a:p>
                  </a:txBody>
                  <a:tcPr marT="67925" marB="67925" marR="64250" marL="64250" anchor="ctr">
                    <a:solidFill>
                      <a:srgbClr val="EFEFEF"/>
                    </a:solidFill>
                  </a:tcPr>
                </a:tc>
                <a:tc hMerge="1"/>
                <a:tc gridSpan="2">
                  <a:txBody>
                    <a:bodyPr/>
                    <a:lstStyle/>
                    <a:p>
                      <a:pPr indent="0" lvl="0" marL="0" rtl="0" algn="l">
                        <a:spcBef>
                          <a:spcPts val="0"/>
                        </a:spcBef>
                        <a:spcAft>
                          <a:spcPts val="0"/>
                        </a:spcAft>
                        <a:buNone/>
                      </a:pPr>
                      <a:r>
                        <a:rPr lang="en" sz="700">
                          <a:latin typeface="Nunito"/>
                          <a:ea typeface="Nunito"/>
                          <a:cs typeface="Nunito"/>
                          <a:sym typeface="Nunito"/>
                        </a:rPr>
                        <a:t>It is 10 cm long, it is enclosed in the broad ligament of uterus </a:t>
                      </a:r>
                      <a:endParaRPr sz="700">
                        <a:latin typeface="Nunito"/>
                        <a:ea typeface="Nunito"/>
                        <a:cs typeface="Nunito"/>
                        <a:sym typeface="Nunito"/>
                      </a:endParaRPr>
                    </a:p>
                    <a:p>
                      <a:pPr indent="0" lvl="0" marL="0" rtl="0" algn="l">
                        <a:spcBef>
                          <a:spcPts val="0"/>
                        </a:spcBef>
                        <a:spcAft>
                          <a:spcPts val="0"/>
                        </a:spcAft>
                        <a:buNone/>
                      </a:pPr>
                      <a:r>
                        <a:rPr lang="en" sz="700">
                          <a:latin typeface="Nunito"/>
                          <a:ea typeface="Nunito"/>
                          <a:cs typeface="Nunito"/>
                          <a:sym typeface="Nunito"/>
                        </a:rPr>
                        <a:t>Function: Site of fertilization, Transport of fertilized ovum into the uterus</a:t>
                      </a:r>
                      <a:endParaRPr sz="700">
                        <a:latin typeface="Nunito"/>
                        <a:ea typeface="Nunito"/>
                        <a:cs typeface="Nunito"/>
                        <a:sym typeface="Nunito"/>
                      </a:endParaRPr>
                    </a:p>
                  </a:txBody>
                  <a:tcPr marT="67925" marB="67925" marR="64250" marL="64250" anchor="ctr"/>
                </a:tc>
                <a:tc hMerge="1"/>
              </a:tr>
              <a:tr h="295075">
                <a:tc rowSpan="4">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Parts</a:t>
                      </a:r>
                      <a:endParaRPr b="1" sz="1000">
                        <a:solidFill>
                          <a:srgbClr val="DAA5A5"/>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Intramural</a:t>
                      </a:r>
                      <a:r>
                        <a:rPr b="1" lang="en" sz="1000">
                          <a:latin typeface="Nunito"/>
                          <a:ea typeface="Nunito"/>
                          <a:cs typeface="Nunito"/>
                          <a:sym typeface="Nunito"/>
                        </a:rPr>
                        <a:t> </a:t>
                      </a:r>
                      <a:endParaRPr b="1" sz="1000">
                        <a:latin typeface="Nunito"/>
                        <a:ea typeface="Nunito"/>
                        <a:cs typeface="Nunito"/>
                        <a:sym typeface="Nunito"/>
                      </a:endParaRPr>
                    </a:p>
                  </a:txBody>
                  <a:tcPr marT="67925" marB="67925" marR="64250" marL="64250" anchor="ctr">
                    <a:solidFill>
                      <a:srgbClr val="F3F3F3"/>
                    </a:solidFill>
                  </a:tcPr>
                </a:tc>
                <a:tc gridSpan="2">
                  <a:txBody>
                    <a:bodyPr/>
                    <a:lstStyle/>
                    <a:p>
                      <a:pPr indent="0" lvl="0" marL="0" rtl="0" algn="l">
                        <a:spcBef>
                          <a:spcPts val="0"/>
                        </a:spcBef>
                        <a:spcAft>
                          <a:spcPts val="0"/>
                        </a:spcAft>
                        <a:buNone/>
                      </a:pPr>
                      <a:r>
                        <a:rPr lang="en" sz="700">
                          <a:latin typeface="Nunito"/>
                          <a:ea typeface="Nunito"/>
                          <a:cs typeface="Nunito"/>
                          <a:sym typeface="Nunito"/>
                        </a:rPr>
                        <a:t>Opening into the uterine wall</a:t>
                      </a:r>
                      <a:endParaRPr sz="700">
                        <a:latin typeface="Nunito"/>
                        <a:ea typeface="Nunito"/>
                        <a:cs typeface="Nunito"/>
                        <a:sym typeface="Nunito"/>
                      </a:endParaRPr>
                    </a:p>
                  </a:txBody>
                  <a:tcPr marT="67925" marB="67925" marR="64250" marL="64250" anchor="ctr"/>
                </a:tc>
                <a:tc hMerge="1"/>
              </a:tr>
              <a:tr h="295075">
                <a:tc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Isthmus</a:t>
                      </a:r>
                      <a:r>
                        <a:rPr b="1" lang="en" sz="1000">
                          <a:latin typeface="Nunito"/>
                          <a:ea typeface="Nunito"/>
                          <a:cs typeface="Nunito"/>
                          <a:sym typeface="Nunito"/>
                        </a:rPr>
                        <a:t> </a:t>
                      </a:r>
                      <a:endParaRPr b="1" sz="1000">
                        <a:latin typeface="Nunito"/>
                        <a:ea typeface="Nunito"/>
                        <a:cs typeface="Nunito"/>
                        <a:sym typeface="Nunito"/>
                      </a:endParaRPr>
                    </a:p>
                  </a:txBody>
                  <a:tcPr marT="67925" marB="67925" marR="64250" marL="64250" anchor="ctr">
                    <a:solidFill>
                      <a:srgbClr val="F3F3F3"/>
                    </a:solidFill>
                  </a:tcPr>
                </a:tc>
                <a:tc gridSpan="2">
                  <a:txBody>
                    <a:bodyPr/>
                    <a:lstStyle/>
                    <a:p>
                      <a:pPr indent="0" lvl="0" marL="0" rtl="0" algn="l">
                        <a:spcBef>
                          <a:spcPts val="0"/>
                        </a:spcBef>
                        <a:spcAft>
                          <a:spcPts val="0"/>
                        </a:spcAft>
                        <a:buNone/>
                      </a:pPr>
                      <a:r>
                        <a:rPr lang="en" sz="700">
                          <a:latin typeface="Nunito"/>
                          <a:ea typeface="Nunito"/>
                          <a:cs typeface="Nunito"/>
                          <a:sym typeface="Nunito"/>
                        </a:rPr>
                        <a:t>Narrowest part </a:t>
                      </a:r>
                      <a:endParaRPr sz="700">
                        <a:latin typeface="Nunito"/>
                        <a:ea typeface="Nunito"/>
                        <a:cs typeface="Nunito"/>
                        <a:sym typeface="Nunito"/>
                      </a:endParaRPr>
                    </a:p>
                  </a:txBody>
                  <a:tcPr marT="67925" marB="67925" marR="64250" marL="64250" anchor="ctr"/>
                </a:tc>
                <a:tc hMerge="1"/>
              </a:tr>
              <a:tr h="275575">
                <a:tc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Ampulla </a:t>
                      </a:r>
                      <a:endParaRPr b="1" sz="900">
                        <a:solidFill>
                          <a:srgbClr val="434343"/>
                        </a:solidFill>
                        <a:latin typeface="Nunito"/>
                        <a:ea typeface="Nunito"/>
                        <a:cs typeface="Nunito"/>
                        <a:sym typeface="Nunito"/>
                      </a:endParaRPr>
                    </a:p>
                  </a:txBody>
                  <a:tcPr marT="67925" marB="67925" marR="64250" marL="64250" anchor="ctr">
                    <a:solidFill>
                      <a:srgbClr val="F3F3F3"/>
                    </a:solidFill>
                  </a:tcPr>
                </a:tc>
                <a:tc gridSpan="2">
                  <a:txBody>
                    <a:bodyPr/>
                    <a:lstStyle/>
                    <a:p>
                      <a:pPr indent="0" lvl="0" marL="0" rtl="0" algn="l">
                        <a:spcBef>
                          <a:spcPts val="0"/>
                        </a:spcBef>
                        <a:spcAft>
                          <a:spcPts val="0"/>
                        </a:spcAft>
                        <a:buNone/>
                      </a:pPr>
                      <a:r>
                        <a:rPr b="1" lang="en" sz="700">
                          <a:solidFill>
                            <a:srgbClr val="CC0000"/>
                          </a:solidFill>
                          <a:latin typeface="Nunito"/>
                          <a:ea typeface="Nunito"/>
                          <a:cs typeface="Nunito"/>
                          <a:sym typeface="Nunito"/>
                        </a:rPr>
                        <a:t>Widest part (site of fertilization)</a:t>
                      </a:r>
                      <a:endParaRPr b="1" sz="700">
                        <a:solidFill>
                          <a:srgbClr val="CC0000"/>
                        </a:solidFill>
                        <a:latin typeface="Nunito"/>
                        <a:ea typeface="Nunito"/>
                        <a:cs typeface="Nunito"/>
                        <a:sym typeface="Nunito"/>
                      </a:endParaRPr>
                    </a:p>
                  </a:txBody>
                  <a:tcPr marT="67925" marB="67925" marR="64250" marL="64250" anchor="ctr"/>
                </a:tc>
                <a:tc hMerge="1"/>
              </a:tr>
              <a:tr h="275575">
                <a:tc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Infundibulum</a:t>
                      </a:r>
                      <a:endParaRPr b="1" sz="900">
                        <a:solidFill>
                          <a:srgbClr val="434343"/>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F3F3F3"/>
                    </a:solidFill>
                  </a:tcPr>
                </a:tc>
                <a:tc gridSpan="2">
                  <a:txBody>
                    <a:bodyPr/>
                    <a:lstStyle/>
                    <a:p>
                      <a:pPr indent="0" lvl="0" marL="0" rtl="0" algn="l">
                        <a:spcBef>
                          <a:spcPts val="0"/>
                        </a:spcBef>
                        <a:spcAft>
                          <a:spcPts val="0"/>
                        </a:spcAft>
                        <a:buNone/>
                      </a:pPr>
                      <a:r>
                        <a:rPr lang="en" sz="700">
                          <a:latin typeface="Nunito"/>
                          <a:ea typeface="Nunito"/>
                          <a:cs typeface="Nunito"/>
                          <a:sym typeface="Nunito"/>
                        </a:rPr>
                        <a:t>funnel- shaped end, has finger- like processes (fimbriae), related to ovary</a:t>
                      </a:r>
                      <a:endParaRPr sz="700">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tcPr>
                </a:tc>
                <a:tc hMerge="1"/>
              </a:tr>
              <a:tr h="295075">
                <a:tc gridSpan="2">
                  <a:txBody>
                    <a:bodyPr/>
                    <a:lstStyle/>
                    <a:p>
                      <a:pPr indent="0" lvl="0" marL="0" rtl="0" algn="ctr">
                        <a:spcBef>
                          <a:spcPts val="0"/>
                        </a:spcBef>
                        <a:spcAft>
                          <a:spcPts val="0"/>
                        </a:spcAft>
                        <a:buNone/>
                      </a:pPr>
                      <a:r>
                        <a:rPr b="1" lang="en" sz="1000">
                          <a:solidFill>
                            <a:srgbClr val="CC0000"/>
                          </a:solidFill>
                          <a:latin typeface="Nunito"/>
                          <a:ea typeface="Nunito"/>
                          <a:cs typeface="Nunito"/>
                          <a:sym typeface="Nunito"/>
                        </a:rPr>
                        <a:t>Arterial</a:t>
                      </a:r>
                      <a:endParaRPr b="1" sz="1000">
                        <a:solidFill>
                          <a:srgbClr val="CC0000"/>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2">
                  <a:txBody>
                    <a:bodyPr/>
                    <a:lstStyle/>
                    <a:p>
                      <a:pPr indent="0" lvl="0" marL="0" rtl="0" algn="l">
                        <a:spcBef>
                          <a:spcPts val="0"/>
                        </a:spcBef>
                        <a:spcAft>
                          <a:spcPts val="0"/>
                        </a:spcAft>
                        <a:buNone/>
                      </a:pPr>
                      <a:r>
                        <a:rPr lang="en" sz="700">
                          <a:latin typeface="Nunito"/>
                          <a:ea typeface="Nunito"/>
                          <a:cs typeface="Nunito"/>
                          <a:sym typeface="Nunito"/>
                        </a:rPr>
                        <a:t>-Ovarian</a:t>
                      </a:r>
                      <a:r>
                        <a:rPr lang="en" sz="700">
                          <a:latin typeface="Nunito"/>
                          <a:ea typeface="Nunito"/>
                          <a:cs typeface="Nunito"/>
                          <a:sym typeface="Nunito"/>
                        </a:rPr>
                        <a:t> </a:t>
                      </a:r>
                      <a:r>
                        <a:rPr lang="en" sz="700">
                          <a:solidFill>
                            <a:srgbClr val="B7B7B7"/>
                          </a:solidFill>
                          <a:latin typeface="Nunito"/>
                          <a:ea typeface="Nunito"/>
                          <a:cs typeface="Nunito"/>
                          <a:sym typeface="Nunito"/>
                        </a:rPr>
                        <a:t>(lateral).      </a:t>
                      </a:r>
                      <a:r>
                        <a:rPr lang="en" sz="700">
                          <a:latin typeface="Nunito"/>
                          <a:ea typeface="Nunito"/>
                          <a:cs typeface="Nunito"/>
                          <a:sym typeface="Nunito"/>
                        </a:rPr>
                        <a:t>-Uterine</a:t>
                      </a:r>
                      <a:r>
                        <a:rPr lang="en" sz="700">
                          <a:latin typeface="Nunito"/>
                          <a:ea typeface="Nunito"/>
                          <a:cs typeface="Nunito"/>
                          <a:sym typeface="Nunito"/>
                        </a:rPr>
                        <a:t>.  </a:t>
                      </a:r>
                      <a:r>
                        <a:rPr lang="en" sz="700">
                          <a:solidFill>
                            <a:srgbClr val="B7B7B7"/>
                          </a:solidFill>
                          <a:latin typeface="Nunito"/>
                          <a:ea typeface="Nunito"/>
                          <a:cs typeface="Nunito"/>
                          <a:sym typeface="Nunito"/>
                        </a:rPr>
                        <a:t>(Medial)</a:t>
                      </a:r>
                      <a:endParaRPr b="1" sz="700">
                        <a:solidFill>
                          <a:srgbClr val="B7B7B7"/>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295075">
                <a:tc gridSpan="2">
                  <a:txBody>
                    <a:bodyPr/>
                    <a:lstStyle/>
                    <a:p>
                      <a:pPr indent="0" lvl="0" marL="0" rtl="0" algn="ctr">
                        <a:spcBef>
                          <a:spcPts val="0"/>
                        </a:spcBef>
                        <a:spcAft>
                          <a:spcPts val="0"/>
                        </a:spcAft>
                        <a:buNone/>
                      </a:pPr>
                      <a:r>
                        <a:rPr b="1" lang="en" sz="1000">
                          <a:solidFill>
                            <a:srgbClr val="1155CC"/>
                          </a:solidFill>
                          <a:latin typeface="Nunito"/>
                          <a:ea typeface="Nunito"/>
                          <a:cs typeface="Nunito"/>
                          <a:sym typeface="Nunito"/>
                        </a:rPr>
                        <a:t>Venous</a:t>
                      </a:r>
                      <a:endParaRPr b="1" sz="1000">
                        <a:solidFill>
                          <a:srgbClr val="1155CC"/>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2">
                  <a:txBody>
                    <a:bodyPr/>
                    <a:lstStyle/>
                    <a:p>
                      <a:pPr indent="0" lvl="0" marL="0" rtl="0" algn="l">
                        <a:spcBef>
                          <a:spcPts val="0"/>
                        </a:spcBef>
                        <a:spcAft>
                          <a:spcPts val="0"/>
                        </a:spcAft>
                        <a:buNone/>
                      </a:pPr>
                      <a:r>
                        <a:rPr lang="en" sz="700">
                          <a:latin typeface="Nunito"/>
                          <a:ea typeface="Nunito"/>
                          <a:cs typeface="Nunito"/>
                          <a:sym typeface="Nunito"/>
                        </a:rPr>
                        <a:t>-Ovarian.                      -Uterine</a:t>
                      </a:r>
                      <a:endParaRPr b="1"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295075">
                <a:tc gridSpan="2">
                  <a:txBody>
                    <a:bodyPr/>
                    <a:lstStyle/>
                    <a:p>
                      <a:pPr indent="0" lvl="0" marL="0" rtl="0" algn="ctr">
                        <a:spcBef>
                          <a:spcPts val="0"/>
                        </a:spcBef>
                        <a:spcAft>
                          <a:spcPts val="0"/>
                        </a:spcAft>
                        <a:buNone/>
                      </a:pPr>
                      <a:r>
                        <a:rPr b="1" lang="en" sz="1000">
                          <a:solidFill>
                            <a:srgbClr val="38761D"/>
                          </a:solidFill>
                          <a:latin typeface="Nunito"/>
                          <a:ea typeface="Nunito"/>
                          <a:cs typeface="Nunito"/>
                          <a:sym typeface="Nunito"/>
                        </a:rPr>
                        <a:t>Lymphatic</a:t>
                      </a:r>
                      <a:endParaRPr b="1" sz="1000">
                        <a:solidFill>
                          <a:srgbClr val="38761D"/>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2">
                  <a:txBody>
                    <a:bodyPr/>
                    <a:lstStyle/>
                    <a:p>
                      <a:pPr indent="0" lvl="0" marL="0" rtl="0" algn="l">
                        <a:spcBef>
                          <a:spcPts val="0"/>
                        </a:spcBef>
                        <a:spcAft>
                          <a:spcPts val="0"/>
                        </a:spcAft>
                        <a:buNone/>
                      </a:pPr>
                      <a:r>
                        <a:rPr lang="en" sz="700">
                          <a:latin typeface="Nunito"/>
                          <a:ea typeface="Nunito"/>
                          <a:cs typeface="Nunito"/>
                          <a:sym typeface="Nunito"/>
                        </a:rPr>
                        <a:t>-Paraaortic.                  -Internal iliac</a:t>
                      </a:r>
                      <a:endParaRPr b="1"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295075">
                <a:tc gridSpan="2">
                  <a:txBody>
                    <a:bodyPr/>
                    <a:lstStyle/>
                    <a:p>
                      <a:pPr indent="0" lvl="0" marL="0" rtl="0" algn="ctr">
                        <a:spcBef>
                          <a:spcPts val="0"/>
                        </a:spcBef>
                        <a:spcAft>
                          <a:spcPts val="0"/>
                        </a:spcAft>
                        <a:buNone/>
                      </a:pPr>
                      <a:r>
                        <a:rPr b="1" lang="en" sz="1000">
                          <a:solidFill>
                            <a:srgbClr val="E69138"/>
                          </a:solidFill>
                          <a:latin typeface="Nunito"/>
                          <a:ea typeface="Nunito"/>
                          <a:cs typeface="Nunito"/>
                          <a:sym typeface="Nunito"/>
                        </a:rPr>
                        <a:t>Innervation</a:t>
                      </a:r>
                      <a:endParaRPr b="1" sz="1000">
                        <a:solidFill>
                          <a:srgbClr val="E69138"/>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2">
                  <a:txBody>
                    <a:bodyPr/>
                    <a:lstStyle/>
                    <a:p>
                      <a:pPr indent="0" lvl="0" marL="0" rtl="0" algn="l">
                        <a:spcBef>
                          <a:spcPts val="0"/>
                        </a:spcBef>
                        <a:spcAft>
                          <a:spcPts val="0"/>
                        </a:spcAft>
                        <a:buNone/>
                      </a:pPr>
                      <a:r>
                        <a:rPr lang="en" sz="700">
                          <a:latin typeface="Nunito"/>
                          <a:ea typeface="Nunito"/>
                          <a:cs typeface="Nunito"/>
                          <a:sym typeface="Nunito"/>
                        </a:rPr>
                        <a:t>-</a:t>
                      </a:r>
                      <a:r>
                        <a:rPr lang="en" sz="700">
                          <a:latin typeface="Nunito"/>
                          <a:ea typeface="Nunito"/>
                          <a:cs typeface="Nunito"/>
                          <a:sym typeface="Nunito"/>
                        </a:rPr>
                        <a:t>Ovarian plexus          -Inferior </a:t>
                      </a:r>
                      <a:r>
                        <a:rPr lang="en" sz="700">
                          <a:latin typeface="Nunito"/>
                          <a:ea typeface="Nunito"/>
                          <a:cs typeface="Nunito"/>
                          <a:sym typeface="Nunito"/>
                        </a:rPr>
                        <a:t>hypogastric plexus</a:t>
                      </a:r>
                      <a:endParaRPr b="1"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343825">
                <a:tc gridSpan="4">
                  <a:txBody>
                    <a:bodyPr/>
                    <a:lstStyle/>
                    <a:p>
                      <a:pPr indent="0" lvl="0" marL="0" rtl="0" algn="ctr">
                        <a:spcBef>
                          <a:spcPts val="0"/>
                        </a:spcBef>
                        <a:spcAft>
                          <a:spcPts val="0"/>
                        </a:spcAft>
                        <a:buNone/>
                      </a:pPr>
                      <a:r>
                        <a:rPr b="1" lang="en" sz="1300">
                          <a:solidFill>
                            <a:srgbClr val="DAA5A5"/>
                          </a:solidFill>
                          <a:latin typeface="Nunito"/>
                          <a:ea typeface="Nunito"/>
                          <a:cs typeface="Nunito"/>
                          <a:sym typeface="Nunito"/>
                        </a:rPr>
                        <a:t>Vagina</a:t>
                      </a:r>
                      <a:endParaRPr b="1" sz="1300">
                        <a:solidFill>
                          <a:srgbClr val="DAA5A5"/>
                        </a:solidFill>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DBDB"/>
                    </a:solidFill>
                  </a:tcPr>
                </a:tc>
                <a:tc hMerge="1"/>
                <a:tc hMerge="1"/>
                <a:tc hMerge="1"/>
              </a:tr>
              <a:tr h="816475">
                <a:tc gridSpan="2">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Notes</a:t>
                      </a:r>
                      <a:endParaRPr b="1" sz="1000">
                        <a:solidFill>
                          <a:srgbClr val="DAA5A5"/>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2">
                  <a:txBody>
                    <a:bodyPr/>
                    <a:lstStyle/>
                    <a:p>
                      <a:pPr indent="0" lvl="0" marL="0" rtl="0" algn="l">
                        <a:spcBef>
                          <a:spcPts val="0"/>
                        </a:spcBef>
                        <a:spcAft>
                          <a:spcPts val="0"/>
                        </a:spcAft>
                        <a:buNone/>
                      </a:pPr>
                      <a:r>
                        <a:rPr lang="en" sz="700">
                          <a:latin typeface="Nunito"/>
                          <a:ea typeface="Nunito"/>
                          <a:cs typeface="Nunito"/>
                          <a:sym typeface="Nunito"/>
                        </a:rPr>
                        <a:t> Structure: It’s Fibromuscular tube because during delivery it will expand </a:t>
                      </a:r>
                      <a:endParaRPr sz="700">
                        <a:latin typeface="Nunito"/>
                        <a:ea typeface="Nunito"/>
                        <a:cs typeface="Nunito"/>
                        <a:sym typeface="Nunito"/>
                      </a:endParaRPr>
                    </a:p>
                    <a:p>
                      <a:pPr indent="0" lvl="0" marL="0" rtl="0" algn="l">
                        <a:spcBef>
                          <a:spcPts val="0"/>
                        </a:spcBef>
                        <a:spcAft>
                          <a:spcPts val="0"/>
                        </a:spcAft>
                        <a:buNone/>
                      </a:pPr>
                      <a:r>
                        <a:rPr lang="en" sz="900">
                          <a:latin typeface="Nunito"/>
                          <a:ea typeface="Nunito"/>
                          <a:cs typeface="Nunito"/>
                          <a:sym typeface="Nunito"/>
                        </a:rPr>
                        <a:t> </a:t>
                      </a:r>
                      <a:r>
                        <a:rPr lang="en" sz="700">
                          <a:latin typeface="Nunito"/>
                          <a:ea typeface="Nunito"/>
                          <a:cs typeface="Nunito"/>
                          <a:sym typeface="Nunito"/>
                        </a:rPr>
                        <a:t>Extent: from external os, along pelvis &amp; perineum, to open in the vulva (female external genitalia), behind urethral opening</a:t>
                      </a:r>
                      <a:r>
                        <a:rPr lang="en" sz="900">
                          <a:latin typeface="Nunito"/>
                          <a:ea typeface="Nunito"/>
                          <a:cs typeface="Nunito"/>
                          <a:sym typeface="Nunito"/>
                        </a:rPr>
                        <a:t> </a:t>
                      </a:r>
                      <a:endParaRPr sz="900">
                        <a:latin typeface="Nunito"/>
                        <a:ea typeface="Nunito"/>
                        <a:cs typeface="Nunito"/>
                        <a:sym typeface="Nunito"/>
                      </a:endParaRPr>
                    </a:p>
                    <a:p>
                      <a:pPr indent="0" lvl="0" marL="0" rtl="0" algn="l">
                        <a:spcBef>
                          <a:spcPts val="0"/>
                        </a:spcBef>
                        <a:spcAft>
                          <a:spcPts val="0"/>
                        </a:spcAft>
                        <a:buNone/>
                      </a:pPr>
                      <a:r>
                        <a:rPr lang="en" sz="900">
                          <a:solidFill>
                            <a:schemeClr val="dk1"/>
                          </a:solidFill>
                          <a:latin typeface="Nunito"/>
                          <a:ea typeface="Nunito"/>
                          <a:cs typeface="Nunito"/>
                          <a:sym typeface="Nunito"/>
                        </a:rPr>
                        <a:t> </a:t>
                      </a:r>
                      <a:r>
                        <a:rPr lang="en" sz="700">
                          <a:latin typeface="Nunito"/>
                          <a:ea typeface="Nunito"/>
                          <a:cs typeface="Nunito"/>
                          <a:sym typeface="Nunito"/>
                        </a:rPr>
                        <a:t>Vagina fornices (arches): </a:t>
                      </a:r>
                      <a:r>
                        <a:rPr lang="en" sz="700">
                          <a:solidFill>
                            <a:srgbClr val="999999"/>
                          </a:solidFill>
                          <a:latin typeface="Nunito"/>
                          <a:ea typeface="Nunito"/>
                          <a:cs typeface="Nunito"/>
                          <a:sym typeface="Nunito"/>
                        </a:rPr>
                        <a:t>are the superior portions of the vagina, extending into the recesses created by the vaginal portion of cervix. </a:t>
                      </a:r>
                      <a:endParaRPr sz="700">
                        <a:solidFill>
                          <a:srgbClr val="999999"/>
                        </a:solidFill>
                        <a:latin typeface="Nunito"/>
                        <a:ea typeface="Nunito"/>
                        <a:cs typeface="Nunito"/>
                        <a:sym typeface="Nunito"/>
                      </a:endParaRPr>
                    </a:p>
                    <a:p>
                      <a:pPr indent="0" lvl="0" marL="0" rtl="0" algn="l">
                        <a:spcBef>
                          <a:spcPts val="0"/>
                        </a:spcBef>
                        <a:spcAft>
                          <a:spcPts val="0"/>
                        </a:spcAft>
                        <a:buNone/>
                      </a:pPr>
                      <a:r>
                        <a:rPr lang="en" sz="900">
                          <a:latin typeface="Nunito"/>
                          <a:ea typeface="Nunito"/>
                          <a:cs typeface="Nunito"/>
                          <a:sym typeface="Nunito"/>
                        </a:rPr>
                        <a:t> </a:t>
                      </a:r>
                      <a:r>
                        <a:rPr lang="en" sz="700">
                          <a:latin typeface="Nunito"/>
                          <a:ea typeface="Nunito"/>
                          <a:cs typeface="Nunito"/>
                          <a:sym typeface="Nunito"/>
                        </a:rPr>
                        <a:t>Length: Its anterior wall (7.5 cm) is shorter than its posterior wall (9 cm) </a:t>
                      </a:r>
                      <a:endParaRPr sz="700">
                        <a:solidFill>
                          <a:srgbClr val="BF9000"/>
                        </a:solidFill>
                        <a:latin typeface="Nunito"/>
                        <a:ea typeface="Nunito"/>
                        <a:cs typeface="Nunito"/>
                        <a:sym typeface="Nunito"/>
                      </a:endParaRPr>
                    </a:p>
                    <a:p>
                      <a:pPr indent="0" lvl="0" marL="0" rtl="0" algn="l">
                        <a:spcBef>
                          <a:spcPts val="0"/>
                        </a:spcBef>
                        <a:spcAft>
                          <a:spcPts val="0"/>
                        </a:spcAft>
                        <a:buNone/>
                      </a:pPr>
                      <a:r>
                        <a:rPr lang="en" sz="900">
                          <a:latin typeface="Nunito"/>
                          <a:ea typeface="Nunito"/>
                          <a:cs typeface="Nunito"/>
                          <a:sym typeface="Nunito"/>
                        </a:rPr>
                        <a:t> </a:t>
                      </a:r>
                      <a:r>
                        <a:rPr lang="en" sz="700">
                          <a:latin typeface="Nunito"/>
                          <a:ea typeface="Nunito"/>
                          <a:cs typeface="Nunito"/>
                          <a:sym typeface="Nunito"/>
                        </a:rPr>
                        <a:t>Functions:          1 ) Copulatory organ               2) Birth canal</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c hMerge="1"/>
              </a:tr>
              <a:tr h="295075">
                <a:tc rowSpan="4">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Relation</a:t>
                      </a:r>
                      <a:endParaRPr b="1" sz="1000">
                        <a:solidFill>
                          <a:srgbClr val="DAA5A5"/>
                        </a:solidFill>
                        <a:latin typeface="Nunito"/>
                        <a:ea typeface="Nunito"/>
                        <a:cs typeface="Nunito"/>
                        <a:sym typeface="Nunito"/>
                      </a:endParaRPr>
                    </a:p>
                    <a:p>
                      <a:pPr indent="0" lvl="0" marL="0" rtl="0" algn="ctr">
                        <a:spcBef>
                          <a:spcPts val="0"/>
                        </a:spcBef>
                        <a:spcAft>
                          <a:spcPts val="0"/>
                        </a:spcAft>
                        <a:buNone/>
                      </a:pPr>
                      <a:r>
                        <a:t/>
                      </a:r>
                      <a:endParaRPr b="1" sz="10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Location</a:t>
                      </a:r>
                      <a:r>
                        <a:rPr b="1" lang="en" sz="1000">
                          <a:latin typeface="Nunito"/>
                          <a:ea typeface="Nunito"/>
                          <a:cs typeface="Nunito"/>
                          <a:sym typeface="Nunito"/>
                        </a:rPr>
                        <a:t> </a:t>
                      </a:r>
                      <a:endParaRPr b="1" sz="10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Clr>
                          <a:schemeClr val="dk1"/>
                        </a:buClr>
                        <a:buSzPts val="800"/>
                        <a:buFont typeface="Arial"/>
                        <a:buNone/>
                      </a:pPr>
                      <a:r>
                        <a:rPr b="1" lang="en" sz="900">
                          <a:solidFill>
                            <a:srgbClr val="FFFFFF"/>
                          </a:solidFill>
                          <a:latin typeface="Nunito"/>
                          <a:ea typeface="Nunito"/>
                          <a:cs typeface="Nunito"/>
                          <a:sym typeface="Nunito"/>
                        </a:rPr>
                        <a:t>Pelvis</a:t>
                      </a:r>
                      <a:endParaRPr b="1" sz="900">
                        <a:solidFill>
                          <a:srgbClr val="FFFFFF"/>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B cap="flat" cmpd="sng" w="9525">
                      <a:solidFill>
                        <a:srgbClr val="9E9E9E"/>
                      </a:solidFill>
                      <a:prstDash val="solid"/>
                      <a:round/>
                      <a:headEnd len="sm" w="sm" type="none"/>
                      <a:tailEnd len="sm" w="sm" type="none"/>
                    </a:lnB>
                    <a:solidFill>
                      <a:srgbClr val="E4B4B4"/>
                    </a:solidFill>
                  </a:tcPr>
                </a:tc>
                <a:tc>
                  <a:txBody>
                    <a:bodyPr/>
                    <a:lstStyle/>
                    <a:p>
                      <a:pPr indent="0" lvl="0" marL="0" rtl="0" algn="ctr">
                        <a:spcBef>
                          <a:spcPts val="0"/>
                        </a:spcBef>
                        <a:spcAft>
                          <a:spcPts val="0"/>
                        </a:spcAft>
                        <a:buClr>
                          <a:schemeClr val="dk1"/>
                        </a:buClr>
                        <a:buSzPts val="800"/>
                        <a:buFont typeface="Arial"/>
                        <a:buNone/>
                      </a:pPr>
                      <a:r>
                        <a:rPr b="1" lang="en" sz="900">
                          <a:solidFill>
                            <a:srgbClr val="FFFFFF"/>
                          </a:solidFill>
                          <a:latin typeface="Nunito"/>
                          <a:ea typeface="Nunito"/>
                          <a:cs typeface="Nunito"/>
                          <a:sym typeface="Nunito"/>
                        </a:rPr>
                        <a:t>Perineum</a:t>
                      </a:r>
                      <a:endParaRPr b="1" sz="900">
                        <a:solidFill>
                          <a:srgbClr val="FFFFFF"/>
                        </a:solidFill>
                        <a:latin typeface="Nunito"/>
                        <a:ea typeface="Nunito"/>
                        <a:cs typeface="Nunito"/>
                        <a:sym typeface="Nunito"/>
                      </a:endParaRPr>
                    </a:p>
                  </a:txBody>
                  <a:tcPr marT="67925" marB="67925" marR="64250" marL="64250" anchor="ctr">
                    <a:solidFill>
                      <a:srgbClr val="E4B4B4"/>
                    </a:solidFill>
                  </a:tcPr>
                </a:tc>
              </a:tr>
              <a:tr h="295075">
                <a:tc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Anterior</a:t>
                      </a:r>
                      <a:r>
                        <a:rPr b="1" lang="en" sz="1000">
                          <a:latin typeface="Nunito"/>
                          <a:ea typeface="Nunito"/>
                          <a:cs typeface="Nunito"/>
                          <a:sym typeface="Nunito"/>
                        </a:rPr>
                        <a:t> </a:t>
                      </a:r>
                      <a:endParaRPr b="1" sz="10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700">
                          <a:solidFill>
                            <a:srgbClr val="CC0000"/>
                          </a:solidFill>
                          <a:latin typeface="Nunito"/>
                          <a:ea typeface="Nunito"/>
                          <a:cs typeface="Nunito"/>
                          <a:sym typeface="Nunito"/>
                        </a:rPr>
                        <a:t>Urinary bladder </a:t>
                      </a:r>
                      <a:endParaRPr b="1" sz="700">
                        <a:solidFill>
                          <a:srgbClr val="CC0000"/>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Nunito"/>
                          <a:ea typeface="Nunito"/>
                          <a:cs typeface="Nunito"/>
                          <a:sym typeface="Nunito"/>
                        </a:rPr>
                        <a:t>U</a:t>
                      </a:r>
                      <a:r>
                        <a:rPr lang="en" sz="700">
                          <a:latin typeface="Nunito"/>
                          <a:ea typeface="Nunito"/>
                          <a:cs typeface="Nunito"/>
                          <a:sym typeface="Nunito"/>
                        </a:rPr>
                        <a:t>rethra</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r>
              <a:tr h="295075">
                <a:tc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Posterior</a:t>
                      </a:r>
                      <a:r>
                        <a:rPr b="1" lang="en" sz="1000">
                          <a:latin typeface="Nunito"/>
                          <a:ea typeface="Nunito"/>
                          <a:cs typeface="Nunito"/>
                          <a:sym typeface="Nunito"/>
                        </a:rPr>
                        <a:t> </a:t>
                      </a:r>
                      <a:endParaRPr b="1" sz="10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700">
                          <a:solidFill>
                            <a:srgbClr val="CC0000"/>
                          </a:solidFill>
                          <a:latin typeface="Nunito"/>
                          <a:ea typeface="Nunito"/>
                          <a:cs typeface="Nunito"/>
                          <a:sym typeface="Nunito"/>
                        </a:rPr>
                        <a:t>Rectum</a:t>
                      </a:r>
                      <a:endParaRPr b="1" sz="700">
                        <a:solidFill>
                          <a:srgbClr val="CC0000"/>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800"/>
                        <a:buFont typeface="Arial"/>
                        <a:buNone/>
                      </a:pPr>
                      <a:r>
                        <a:rPr lang="en" sz="700">
                          <a:solidFill>
                            <a:schemeClr val="dk1"/>
                          </a:solidFill>
                          <a:latin typeface="Nunito"/>
                          <a:ea typeface="Nunito"/>
                          <a:cs typeface="Nunito"/>
                          <a:sym typeface="Nunito"/>
                        </a:rPr>
                        <a:t>A</a:t>
                      </a:r>
                      <a:r>
                        <a:rPr lang="en" sz="700">
                          <a:solidFill>
                            <a:schemeClr val="dk1"/>
                          </a:solidFill>
                          <a:latin typeface="Nunito"/>
                          <a:ea typeface="Nunito"/>
                          <a:cs typeface="Nunito"/>
                          <a:sym typeface="Nunito"/>
                        </a:rPr>
                        <a:t>nal canal</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r>
              <a:tr h="275575">
                <a:tc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Lateral</a:t>
                      </a:r>
                      <a:endParaRPr b="1" sz="900">
                        <a:solidFill>
                          <a:srgbClr val="434343"/>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b="1" lang="en" sz="700">
                          <a:solidFill>
                            <a:srgbClr val="CC0000"/>
                          </a:solidFill>
                          <a:latin typeface="Nunito"/>
                          <a:ea typeface="Nunito"/>
                          <a:cs typeface="Nunito"/>
                          <a:sym typeface="Nunito"/>
                        </a:rPr>
                        <a:t>Ureters</a:t>
                      </a:r>
                      <a:r>
                        <a:rPr lang="en" sz="700">
                          <a:latin typeface="Nunito"/>
                          <a:ea typeface="Nunito"/>
                          <a:cs typeface="Nunito"/>
                          <a:sym typeface="Nunito"/>
                        </a:rPr>
                        <a:t> </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900">
                          <a:latin typeface="Nunito"/>
                          <a:ea typeface="Nunito"/>
                          <a:cs typeface="Nunito"/>
                          <a:sym typeface="Nunito"/>
                        </a:rPr>
                        <a:t>-</a:t>
                      </a:r>
                      <a:endParaRPr sz="9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r>
              <a:tr h="295075">
                <a:tc gridSpan="2">
                  <a:txBody>
                    <a:bodyPr/>
                    <a:lstStyle/>
                    <a:p>
                      <a:pPr indent="0" lvl="0" marL="0" rtl="0" algn="ctr">
                        <a:spcBef>
                          <a:spcPts val="0"/>
                        </a:spcBef>
                        <a:spcAft>
                          <a:spcPts val="0"/>
                        </a:spcAft>
                        <a:buNone/>
                      </a:pPr>
                      <a:r>
                        <a:rPr b="1" lang="en" sz="1000">
                          <a:solidFill>
                            <a:srgbClr val="CC0000"/>
                          </a:solidFill>
                          <a:latin typeface="Nunito"/>
                          <a:ea typeface="Nunito"/>
                          <a:cs typeface="Nunito"/>
                          <a:sym typeface="Nunito"/>
                        </a:rPr>
                        <a:t>Arterial</a:t>
                      </a:r>
                      <a:endParaRPr b="1" sz="1000">
                        <a:solidFill>
                          <a:srgbClr val="CC0000"/>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2">
                  <a:txBody>
                    <a:bodyPr/>
                    <a:lstStyle/>
                    <a:p>
                      <a:pPr indent="0" lvl="0" marL="0" rtl="0" algn="l">
                        <a:spcBef>
                          <a:spcPts val="0"/>
                        </a:spcBef>
                        <a:spcAft>
                          <a:spcPts val="0"/>
                        </a:spcAft>
                        <a:buNone/>
                      </a:pPr>
                      <a:r>
                        <a:rPr lang="en" sz="700">
                          <a:latin typeface="Nunito"/>
                          <a:ea typeface="Nunito"/>
                          <a:cs typeface="Nunito"/>
                          <a:sym typeface="Nunito"/>
                        </a:rPr>
                        <a:t>Vaginal (branch of  internal iliac artery in pelvis)</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hMerge="1"/>
              </a:tr>
              <a:tr h="295075">
                <a:tc gridSpan="2">
                  <a:txBody>
                    <a:bodyPr/>
                    <a:lstStyle/>
                    <a:p>
                      <a:pPr indent="0" lvl="0" marL="0" rtl="0" algn="ctr">
                        <a:spcBef>
                          <a:spcPts val="0"/>
                        </a:spcBef>
                        <a:spcAft>
                          <a:spcPts val="0"/>
                        </a:spcAft>
                        <a:buNone/>
                      </a:pPr>
                      <a:r>
                        <a:rPr b="1" lang="en" sz="1000">
                          <a:solidFill>
                            <a:srgbClr val="1155CC"/>
                          </a:solidFill>
                          <a:latin typeface="Nunito"/>
                          <a:ea typeface="Nunito"/>
                          <a:cs typeface="Nunito"/>
                          <a:sym typeface="Nunito"/>
                        </a:rPr>
                        <a:t>Venous</a:t>
                      </a:r>
                      <a:endParaRPr b="1" sz="1000">
                        <a:solidFill>
                          <a:srgbClr val="1155CC"/>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2">
                  <a:txBody>
                    <a:bodyPr/>
                    <a:lstStyle/>
                    <a:p>
                      <a:pPr indent="0" lvl="0" marL="0" rtl="0" algn="l">
                        <a:spcBef>
                          <a:spcPts val="0"/>
                        </a:spcBef>
                        <a:spcAft>
                          <a:spcPts val="0"/>
                        </a:spcAft>
                        <a:buNone/>
                      </a:pPr>
                      <a:r>
                        <a:rPr lang="en" sz="700">
                          <a:latin typeface="Nunito"/>
                          <a:ea typeface="Nunito"/>
                          <a:cs typeface="Nunito"/>
                          <a:sym typeface="Nunito"/>
                        </a:rPr>
                        <a:t>Vaginal plexus (</a:t>
                      </a:r>
                      <a:r>
                        <a:rPr lang="en" sz="700">
                          <a:solidFill>
                            <a:srgbClr val="B7B7B7"/>
                          </a:solidFill>
                          <a:latin typeface="Nunito"/>
                          <a:ea typeface="Nunito"/>
                          <a:cs typeface="Nunito"/>
                          <a:sym typeface="Nunito"/>
                        </a:rPr>
                        <a:t>drain </a:t>
                      </a:r>
                      <a:r>
                        <a:rPr lang="en" sz="700">
                          <a:latin typeface="Nunito"/>
                          <a:ea typeface="Nunito"/>
                          <a:cs typeface="Nunito"/>
                          <a:sym typeface="Nunito"/>
                        </a:rPr>
                        <a:t>to internal iliac vein)</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hMerge="1"/>
              </a:tr>
              <a:tr h="295075">
                <a:tc gridSpan="2">
                  <a:txBody>
                    <a:bodyPr/>
                    <a:lstStyle/>
                    <a:p>
                      <a:pPr indent="0" lvl="0" marL="0" rtl="0" algn="ctr">
                        <a:spcBef>
                          <a:spcPts val="0"/>
                        </a:spcBef>
                        <a:spcAft>
                          <a:spcPts val="0"/>
                        </a:spcAft>
                        <a:buNone/>
                      </a:pPr>
                      <a:r>
                        <a:rPr b="1" lang="en" sz="1000">
                          <a:solidFill>
                            <a:srgbClr val="38761D"/>
                          </a:solidFill>
                          <a:latin typeface="Nunito"/>
                          <a:ea typeface="Nunito"/>
                          <a:cs typeface="Nunito"/>
                          <a:sym typeface="Nunito"/>
                        </a:rPr>
                        <a:t>Lymphatic</a:t>
                      </a:r>
                      <a:endParaRPr b="1" sz="1000">
                        <a:solidFill>
                          <a:srgbClr val="38761D"/>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2">
                  <a:txBody>
                    <a:bodyPr/>
                    <a:lstStyle/>
                    <a:p>
                      <a:pPr indent="0" lvl="0" marL="0" rtl="0" algn="l">
                        <a:spcBef>
                          <a:spcPts val="0"/>
                        </a:spcBef>
                        <a:spcAft>
                          <a:spcPts val="0"/>
                        </a:spcAft>
                        <a:buNone/>
                      </a:pPr>
                      <a:r>
                        <a:rPr lang="en" sz="700">
                          <a:latin typeface="Nunito"/>
                          <a:ea typeface="Nunito"/>
                          <a:cs typeface="Nunito"/>
                          <a:sym typeface="Nunito"/>
                        </a:rPr>
                        <a:t>To internal iliac lymph nodes (in pelvis)</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tcPr>
                </a:tc>
                <a:tc hMerge="1"/>
              </a:tr>
              <a:tr h="100000">
                <a:tc gridSpan="2">
                  <a:txBody>
                    <a:bodyPr/>
                    <a:lstStyle/>
                    <a:p>
                      <a:pPr indent="0" lvl="0" marL="0" rtl="0" algn="ctr">
                        <a:spcBef>
                          <a:spcPts val="0"/>
                        </a:spcBef>
                        <a:spcAft>
                          <a:spcPts val="0"/>
                        </a:spcAft>
                        <a:buNone/>
                      </a:pPr>
                      <a:r>
                        <a:rPr b="1" lang="en" sz="1000">
                          <a:solidFill>
                            <a:srgbClr val="E69138"/>
                          </a:solidFill>
                          <a:latin typeface="Nunito"/>
                          <a:ea typeface="Nunito"/>
                          <a:cs typeface="Nunito"/>
                          <a:sym typeface="Nunito"/>
                        </a:rPr>
                        <a:t>Innervation</a:t>
                      </a:r>
                      <a:endParaRPr b="1" sz="1000">
                        <a:solidFill>
                          <a:srgbClr val="E69138"/>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2">
                  <a:txBody>
                    <a:bodyPr/>
                    <a:lstStyle/>
                    <a:p>
                      <a:pPr indent="0" lvl="0" marL="0" rtl="0" algn="l">
                        <a:spcBef>
                          <a:spcPts val="0"/>
                        </a:spcBef>
                        <a:spcAft>
                          <a:spcPts val="0"/>
                        </a:spcAft>
                        <a:buNone/>
                      </a:pPr>
                      <a:r>
                        <a:rPr lang="en" sz="700">
                          <a:latin typeface="Nunito"/>
                          <a:ea typeface="Nunito"/>
                          <a:cs typeface="Nunito"/>
                          <a:sym typeface="Nunito"/>
                        </a:rPr>
                        <a:t>Inferior hypogastric plexus (in pelvis)</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c hMerge="1"/>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graphicFrame>
        <p:nvGraphicFramePr>
          <p:cNvPr id="139" name="Google Shape;139;p31"/>
          <p:cNvGraphicFramePr/>
          <p:nvPr/>
        </p:nvGraphicFramePr>
        <p:xfrm>
          <a:off x="-4" y="46"/>
          <a:ext cx="3000000" cy="3000000"/>
        </p:xfrm>
        <a:graphic>
          <a:graphicData uri="http://schemas.openxmlformats.org/drawingml/2006/table">
            <a:tbl>
              <a:tblPr>
                <a:noFill/>
                <a:tableStyleId>{76447A91-6DB8-4E1A-95C5-20A2C349909A}</a:tableStyleId>
              </a:tblPr>
              <a:tblGrid>
                <a:gridCol w="809875"/>
                <a:gridCol w="967100"/>
                <a:gridCol w="1349800"/>
                <a:gridCol w="1594975"/>
                <a:gridCol w="1112475"/>
                <a:gridCol w="1755325"/>
              </a:tblGrid>
              <a:tr h="368350">
                <a:tc gridSpan="6">
                  <a:txBody>
                    <a:bodyPr/>
                    <a:lstStyle/>
                    <a:p>
                      <a:pPr indent="0" lvl="0" marL="0" rtl="0" algn="ctr">
                        <a:spcBef>
                          <a:spcPts val="0"/>
                        </a:spcBef>
                        <a:spcAft>
                          <a:spcPts val="0"/>
                        </a:spcAft>
                        <a:buNone/>
                      </a:pPr>
                      <a:r>
                        <a:rPr b="1" lang="en" sz="1300">
                          <a:solidFill>
                            <a:srgbClr val="DAA5A5"/>
                          </a:solidFill>
                          <a:latin typeface="Nunito"/>
                          <a:ea typeface="Nunito"/>
                          <a:cs typeface="Nunito"/>
                          <a:sym typeface="Nunito"/>
                        </a:rPr>
                        <a:t>Uterus</a:t>
                      </a:r>
                      <a:r>
                        <a:rPr b="1" lang="en" sz="1000">
                          <a:latin typeface="Nunito"/>
                          <a:ea typeface="Nunito"/>
                          <a:cs typeface="Nunito"/>
                          <a:sym typeface="Nunito"/>
                        </a:rPr>
                        <a:t> </a:t>
                      </a:r>
                      <a:endParaRPr b="1" sz="1000">
                        <a:latin typeface="Nunito"/>
                        <a:ea typeface="Nunito"/>
                        <a:cs typeface="Nunito"/>
                        <a:sym typeface="Nunito"/>
                      </a:endParaRPr>
                    </a:p>
                  </a:txBody>
                  <a:tcPr marT="67925" marB="67925" marR="64250" marL="64250" anchor="ctr">
                    <a:solidFill>
                      <a:srgbClr val="F7E0E0"/>
                    </a:solidFill>
                  </a:tcPr>
                </a:tc>
                <a:tc hMerge="1"/>
                <a:tc hMerge="1"/>
                <a:tc hMerge="1"/>
                <a:tc hMerge="1"/>
                <a:tc hMerge="1"/>
              </a:tr>
              <a:tr h="295225">
                <a:tc gridSpan="2" rowSpan="2">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Parts</a:t>
                      </a:r>
                      <a:endParaRPr b="1" sz="1000">
                        <a:solidFill>
                          <a:srgbClr val="DAA5A5"/>
                        </a:solidFill>
                        <a:latin typeface="Nunito"/>
                        <a:ea typeface="Nunito"/>
                        <a:cs typeface="Nunito"/>
                        <a:sym typeface="Nunito"/>
                      </a:endParaRPr>
                    </a:p>
                  </a:txBody>
                  <a:tcPr marT="67925" marB="67925" marR="64250" marL="64250" anchor="ctr">
                    <a:lnR cap="flat" cmpd="sng" w="9525">
                      <a:solidFill>
                        <a:srgbClr val="9E9E9E"/>
                      </a:solidFill>
                      <a:prstDash val="solid"/>
                      <a:round/>
                      <a:headEnd len="sm" w="sm" type="none"/>
                      <a:tailEnd len="sm" w="sm" type="none"/>
                    </a:lnR>
                    <a:solidFill>
                      <a:srgbClr val="EFEFEF"/>
                    </a:solidFill>
                  </a:tcPr>
                </a:tc>
                <a:tc rowSpan="2" hMerge="1"/>
                <a:tc>
                  <a:txBody>
                    <a:bodyPr/>
                    <a:lstStyle/>
                    <a:p>
                      <a:pPr indent="0" lvl="0" marL="0" rtl="0" algn="ctr">
                        <a:spcBef>
                          <a:spcPts val="0"/>
                        </a:spcBef>
                        <a:spcAft>
                          <a:spcPts val="0"/>
                        </a:spcAft>
                        <a:buClr>
                          <a:schemeClr val="dk1"/>
                        </a:buClr>
                        <a:buSzPts val="800"/>
                        <a:buFont typeface="Arial"/>
                        <a:buNone/>
                      </a:pPr>
                      <a:r>
                        <a:rPr b="1" lang="en" sz="900">
                          <a:solidFill>
                            <a:schemeClr val="lt1"/>
                          </a:solidFill>
                          <a:latin typeface="Nunito"/>
                          <a:ea typeface="Nunito"/>
                          <a:cs typeface="Nunito"/>
                          <a:sym typeface="Nunito"/>
                        </a:rPr>
                        <a:t>Fundus</a:t>
                      </a:r>
                      <a:endParaRPr b="1" sz="900">
                        <a:solidFill>
                          <a:schemeClr val="lt1"/>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rgbClr val="E4B4B4"/>
                    </a:solidFill>
                  </a:tcPr>
                </a:tc>
                <a:tc>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Body</a:t>
                      </a:r>
                      <a:endParaRPr b="1" sz="900">
                        <a:solidFill>
                          <a:schemeClr val="lt1"/>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solidFill>
                      <a:srgbClr val="E4B4B4"/>
                    </a:solidFill>
                  </a:tcPr>
                </a:tc>
                <a:tc gridSpan="2">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Cervix</a:t>
                      </a:r>
                      <a:endParaRPr b="1" sz="900">
                        <a:solidFill>
                          <a:schemeClr val="lt1"/>
                        </a:solidFill>
                        <a:latin typeface="Nunito"/>
                        <a:ea typeface="Nunito"/>
                        <a:cs typeface="Nunito"/>
                        <a:sym typeface="Nunito"/>
                      </a:endParaRPr>
                    </a:p>
                  </a:txBody>
                  <a:tcPr marT="67925" marB="67925" marR="64250" marL="64250" anchor="ctr">
                    <a:solidFill>
                      <a:srgbClr val="E4B4B4"/>
                    </a:solidFill>
                  </a:tcPr>
                </a:tc>
                <a:tc hMerge="1"/>
              </a:tr>
              <a:tr h="892325">
                <a:tc gridSpan="2" vMerge="1"/>
                <a:tc hMerge="1" vMerge="1"/>
                <a:tc>
                  <a:txBody>
                    <a:bodyPr/>
                    <a:lstStyle/>
                    <a:p>
                      <a:pPr indent="-101600" lvl="0" marL="114300" rtl="0" algn="l">
                        <a:spcBef>
                          <a:spcPts val="0"/>
                        </a:spcBef>
                        <a:spcAft>
                          <a:spcPts val="0"/>
                        </a:spcAft>
                        <a:buSzPts val="700"/>
                        <a:buFont typeface="Nunito"/>
                        <a:buChar char="●"/>
                      </a:pPr>
                      <a:r>
                        <a:rPr lang="en" sz="700">
                          <a:latin typeface="Nunito"/>
                          <a:ea typeface="Nunito"/>
                          <a:cs typeface="Nunito"/>
                          <a:sym typeface="Nunito"/>
                        </a:rPr>
                        <a:t>No cavity</a:t>
                      </a:r>
                      <a:endParaRPr sz="700">
                        <a:latin typeface="Nunito"/>
                        <a:ea typeface="Nunito"/>
                        <a:cs typeface="Nunito"/>
                        <a:sym typeface="Nunito"/>
                      </a:endParaRPr>
                    </a:p>
                    <a:p>
                      <a:pPr indent="0" lvl="0" marL="0" rtl="0" algn="l">
                        <a:spcBef>
                          <a:spcPts val="0"/>
                        </a:spcBef>
                        <a:spcAft>
                          <a:spcPts val="0"/>
                        </a:spcAft>
                        <a:buNone/>
                      </a:pPr>
                      <a:r>
                        <a:t/>
                      </a:r>
                      <a:endParaRPr sz="700">
                        <a:latin typeface="Nunito"/>
                        <a:ea typeface="Nunito"/>
                        <a:cs typeface="Nunito"/>
                        <a:sym typeface="Nunito"/>
                      </a:endParaRPr>
                    </a:p>
                    <a:p>
                      <a:pPr indent="-101600" lvl="0" marL="114300" rtl="0" algn="l">
                        <a:spcBef>
                          <a:spcPts val="0"/>
                        </a:spcBef>
                        <a:spcAft>
                          <a:spcPts val="0"/>
                        </a:spcAft>
                        <a:buSzPts val="700"/>
                        <a:buFont typeface="Nunito"/>
                        <a:buChar char="●"/>
                      </a:pPr>
                      <a:r>
                        <a:rPr lang="en" sz="700">
                          <a:latin typeface="Nunito"/>
                          <a:ea typeface="Nunito"/>
                          <a:cs typeface="Nunito"/>
                          <a:sym typeface="Nunito"/>
                        </a:rPr>
                        <a:t>Implantation site </a:t>
                      </a:r>
                      <a:endParaRPr sz="700">
                        <a:latin typeface="Nunito"/>
                        <a:ea typeface="Nunito"/>
                        <a:cs typeface="Nunito"/>
                        <a:sym typeface="Nunito"/>
                      </a:endParaRPr>
                    </a:p>
                    <a:p>
                      <a:pPr indent="0" lvl="0" marL="0" rtl="0" algn="l">
                        <a:spcBef>
                          <a:spcPts val="0"/>
                        </a:spcBef>
                        <a:spcAft>
                          <a:spcPts val="0"/>
                        </a:spcAft>
                        <a:buNone/>
                      </a:pPr>
                      <a:r>
                        <a:t/>
                      </a:r>
                      <a:endParaRPr sz="700">
                        <a:latin typeface="Nunito"/>
                        <a:ea typeface="Nunito"/>
                        <a:cs typeface="Nunito"/>
                        <a:sym typeface="Nunito"/>
                      </a:endParaRPr>
                    </a:p>
                    <a:p>
                      <a:pPr indent="-101600" lvl="0" marL="114300" rtl="0" algn="l">
                        <a:spcBef>
                          <a:spcPts val="0"/>
                        </a:spcBef>
                        <a:spcAft>
                          <a:spcPts val="0"/>
                        </a:spcAft>
                        <a:buClr>
                          <a:srgbClr val="CC0000"/>
                        </a:buClr>
                        <a:buSzPts val="700"/>
                        <a:buFont typeface="Nunito"/>
                        <a:buChar char="●"/>
                      </a:pPr>
                      <a:r>
                        <a:rPr lang="en" sz="700">
                          <a:solidFill>
                            <a:srgbClr val="CC0000"/>
                          </a:solidFill>
                          <a:latin typeface="Nunito"/>
                          <a:ea typeface="Nunito"/>
                          <a:cs typeface="Nunito"/>
                          <a:sym typeface="Nunito"/>
                        </a:rPr>
                        <a:t>Above the level of uterine tubes</a:t>
                      </a:r>
                      <a:endParaRPr sz="700">
                        <a:solidFill>
                          <a:srgbClr val="CC0000"/>
                        </a:solidFill>
                        <a:latin typeface="Nunito"/>
                        <a:ea typeface="Nunito"/>
                        <a:cs typeface="Nunito"/>
                        <a:sym typeface="Nunito"/>
                      </a:endParaRPr>
                    </a:p>
                    <a:p>
                      <a:pPr indent="0" lvl="0" marL="0" rtl="0" algn="ctr">
                        <a:spcBef>
                          <a:spcPts val="0"/>
                        </a:spcBef>
                        <a:spcAft>
                          <a:spcPts val="0"/>
                        </a:spcAft>
                        <a:buNone/>
                      </a:pPr>
                      <a:r>
                        <a:t/>
                      </a:r>
                      <a:endParaRPr sz="10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rgbClr val="FFFFFF"/>
                    </a:solidFill>
                  </a:tcPr>
                </a:tc>
                <a:tc>
                  <a:txBody>
                    <a:bodyPr/>
                    <a:lstStyle/>
                    <a:p>
                      <a:pPr indent="-101600" lvl="0" marL="171450" rtl="0" algn="l">
                        <a:spcBef>
                          <a:spcPts val="0"/>
                        </a:spcBef>
                        <a:spcAft>
                          <a:spcPts val="0"/>
                        </a:spcAft>
                        <a:buSzPts val="700"/>
                        <a:buFont typeface="Nunito"/>
                        <a:buChar char="●"/>
                      </a:pPr>
                      <a:r>
                        <a:rPr lang="en" sz="700">
                          <a:latin typeface="Nunito"/>
                          <a:ea typeface="Nunito"/>
                          <a:cs typeface="Nunito"/>
                          <a:sym typeface="Nunito"/>
                        </a:rPr>
                        <a:t>Cavity is triangular largest part of uterus </a:t>
                      </a:r>
                      <a:endParaRPr sz="700">
                        <a:latin typeface="Nunito"/>
                        <a:ea typeface="Nunito"/>
                        <a:cs typeface="Nunito"/>
                        <a:sym typeface="Nunito"/>
                      </a:endParaRPr>
                    </a:p>
                    <a:p>
                      <a:pPr indent="-57150" lvl="0" marL="171450" rtl="0" algn="l">
                        <a:spcBef>
                          <a:spcPts val="0"/>
                        </a:spcBef>
                        <a:spcAft>
                          <a:spcPts val="0"/>
                        </a:spcAft>
                        <a:buNone/>
                      </a:pPr>
                      <a:r>
                        <a:t/>
                      </a:r>
                      <a:endParaRPr sz="700">
                        <a:latin typeface="Nunito"/>
                        <a:ea typeface="Nunito"/>
                        <a:cs typeface="Nunito"/>
                        <a:sym typeface="Nunito"/>
                      </a:endParaRPr>
                    </a:p>
                    <a:p>
                      <a:pPr indent="-101600" lvl="0" marL="171450" rtl="0" algn="l">
                        <a:spcBef>
                          <a:spcPts val="0"/>
                        </a:spcBef>
                        <a:spcAft>
                          <a:spcPts val="0"/>
                        </a:spcAft>
                        <a:buSzPts val="700"/>
                        <a:buFont typeface="Nunito"/>
                        <a:buChar char="●"/>
                      </a:pPr>
                      <a:r>
                        <a:rPr lang="en" sz="700">
                          <a:latin typeface="Nunito"/>
                          <a:ea typeface="Nunito"/>
                          <a:cs typeface="Nunito"/>
                          <a:sym typeface="Nunito"/>
                        </a:rPr>
                        <a:t>From the level of uterine tube to the level of the isthmus of uterus</a:t>
                      </a:r>
                      <a:endParaRPr sz="700">
                        <a:latin typeface="Nunito"/>
                        <a:ea typeface="Nunito"/>
                        <a:cs typeface="Nunito"/>
                        <a:sym typeface="Nunito"/>
                      </a:endParaRPr>
                    </a:p>
                    <a:p>
                      <a:pPr indent="0" lvl="0" marL="0" rtl="0" algn="ctr">
                        <a:spcBef>
                          <a:spcPts val="0"/>
                        </a:spcBef>
                        <a:spcAft>
                          <a:spcPts val="0"/>
                        </a:spcAft>
                        <a:buNone/>
                      </a:pPr>
                      <a:r>
                        <a:t/>
                      </a:r>
                      <a:endParaRPr sz="10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solidFill>
                      <a:srgbClr val="FFFFFF"/>
                    </a:solidFill>
                  </a:tcPr>
                </a:tc>
                <a:tc gridSpan="2">
                  <a:txBody>
                    <a:bodyPr/>
                    <a:lstStyle/>
                    <a:p>
                      <a:pPr indent="0" lvl="0" marL="0" rtl="0" algn="l">
                        <a:lnSpc>
                          <a:spcPct val="115000"/>
                        </a:lnSpc>
                        <a:spcBef>
                          <a:spcPts val="0"/>
                        </a:spcBef>
                        <a:spcAft>
                          <a:spcPts val="0"/>
                        </a:spcAft>
                        <a:buNone/>
                      </a:pPr>
                      <a:r>
                        <a:rPr lang="en" sz="700">
                          <a:solidFill>
                            <a:schemeClr val="dk1"/>
                          </a:solidFill>
                          <a:latin typeface="Nunito"/>
                          <a:ea typeface="Nunito"/>
                          <a:cs typeface="Nunito"/>
                          <a:sym typeface="Nunito"/>
                        </a:rPr>
                        <a:t>● </a:t>
                      </a:r>
                      <a:r>
                        <a:rPr lang="en" sz="700">
                          <a:latin typeface="Nunito"/>
                          <a:ea typeface="Nunito"/>
                          <a:cs typeface="Nunito"/>
                          <a:sym typeface="Nunito"/>
                        </a:rPr>
                        <a:t>Cavity is fusiform </a:t>
                      </a:r>
                      <a:endParaRPr sz="700">
                        <a:latin typeface="Nunito"/>
                        <a:ea typeface="Nunito"/>
                        <a:cs typeface="Nunito"/>
                        <a:sym typeface="Nunito"/>
                      </a:endParaRPr>
                    </a:p>
                    <a:p>
                      <a:pPr indent="0" lvl="0" marL="0" rtl="0" algn="l">
                        <a:lnSpc>
                          <a:spcPct val="115000"/>
                        </a:lnSpc>
                        <a:spcBef>
                          <a:spcPts val="0"/>
                        </a:spcBef>
                        <a:spcAft>
                          <a:spcPts val="0"/>
                        </a:spcAft>
                        <a:buNone/>
                      </a:pPr>
                      <a:r>
                        <a:rPr lang="en" sz="700">
                          <a:latin typeface="Nunito"/>
                          <a:ea typeface="Nunito"/>
                          <a:cs typeface="Nunito"/>
                          <a:sym typeface="Nunito"/>
                        </a:rPr>
                        <a:t>● Below the level of the isthmus of the uterus </a:t>
                      </a:r>
                      <a:endParaRPr sz="700">
                        <a:latin typeface="Nunito"/>
                        <a:ea typeface="Nunito"/>
                        <a:cs typeface="Nunito"/>
                        <a:sym typeface="Nunito"/>
                      </a:endParaRPr>
                    </a:p>
                    <a:p>
                      <a:pPr indent="0" lvl="0" marL="0" rtl="0" algn="l">
                        <a:lnSpc>
                          <a:spcPct val="115000"/>
                        </a:lnSpc>
                        <a:spcBef>
                          <a:spcPts val="0"/>
                        </a:spcBef>
                        <a:spcAft>
                          <a:spcPts val="0"/>
                        </a:spcAft>
                        <a:buNone/>
                      </a:pPr>
                      <a:r>
                        <a:rPr lang="en" sz="700">
                          <a:latin typeface="Nunito"/>
                          <a:ea typeface="Nunito"/>
                          <a:cs typeface="Nunito"/>
                          <a:sym typeface="Nunito"/>
                        </a:rPr>
                        <a:t>● Divided into: Supravaginal part , Vaginal part</a:t>
                      </a:r>
                      <a:endParaRPr sz="700">
                        <a:latin typeface="Nunito"/>
                        <a:ea typeface="Nunito"/>
                        <a:cs typeface="Nunito"/>
                        <a:sym typeface="Nunito"/>
                      </a:endParaRPr>
                    </a:p>
                    <a:p>
                      <a:pPr indent="0" lvl="0" marL="457200" rtl="0" algn="l">
                        <a:spcBef>
                          <a:spcPts val="0"/>
                        </a:spcBef>
                        <a:spcAft>
                          <a:spcPts val="0"/>
                        </a:spcAft>
                        <a:buNone/>
                      </a:pPr>
                      <a:r>
                        <a:t/>
                      </a:r>
                      <a:endParaRPr sz="700">
                        <a:latin typeface="Nunito"/>
                        <a:ea typeface="Nunito"/>
                        <a:cs typeface="Nunito"/>
                        <a:sym typeface="Nunito"/>
                      </a:endParaRPr>
                    </a:p>
                    <a:p>
                      <a:pPr indent="0" lvl="0" marL="0" rtl="0" algn="ctr">
                        <a:spcBef>
                          <a:spcPts val="0"/>
                        </a:spcBef>
                        <a:spcAft>
                          <a:spcPts val="0"/>
                        </a:spcAft>
                        <a:buNone/>
                      </a:pPr>
                      <a:r>
                        <a:t/>
                      </a:r>
                      <a:endParaRPr sz="1000">
                        <a:latin typeface="Nunito"/>
                        <a:ea typeface="Nunito"/>
                        <a:cs typeface="Nunito"/>
                        <a:sym typeface="Nunito"/>
                      </a:endParaRPr>
                    </a:p>
                  </a:txBody>
                  <a:tcPr marT="67925" marB="67925" marR="64250" marL="64250" anchor="ctr">
                    <a:solidFill>
                      <a:srgbClr val="FFFFFF"/>
                    </a:solidFill>
                  </a:tcPr>
                </a:tc>
                <a:tc hMerge="1"/>
              </a:tr>
              <a:tr h="302150">
                <a:tc gridSpan="2">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P</a:t>
                      </a:r>
                      <a:r>
                        <a:rPr b="1" lang="en" sz="1000">
                          <a:solidFill>
                            <a:srgbClr val="DAA5A5"/>
                          </a:solidFill>
                          <a:latin typeface="Nunito"/>
                          <a:ea typeface="Nunito"/>
                          <a:cs typeface="Nunito"/>
                          <a:sym typeface="Nunito"/>
                        </a:rPr>
                        <a:t>arts</a:t>
                      </a:r>
                      <a:endParaRPr b="1" sz="1000">
                        <a:solidFill>
                          <a:srgbClr val="DAA5A5"/>
                        </a:solidFill>
                        <a:latin typeface="Nunito"/>
                        <a:ea typeface="Nunito"/>
                        <a:cs typeface="Nunito"/>
                        <a:sym typeface="Nunito"/>
                      </a:endParaRPr>
                    </a:p>
                  </a:txBody>
                  <a:tcPr marT="67925" marB="67925" marR="64250" marL="64250" anchor="ctr">
                    <a:lnR cap="flat" cmpd="sng" w="9525">
                      <a:solidFill>
                        <a:srgbClr val="9E9E9E"/>
                      </a:solidFill>
                      <a:prstDash val="solid"/>
                      <a:round/>
                      <a:headEnd len="sm" w="sm" type="none"/>
                      <a:tailEnd len="sm" w="sm" type="none"/>
                    </a:lnR>
                    <a:solidFill>
                      <a:srgbClr val="EFEFEF"/>
                    </a:solidFill>
                  </a:tcPr>
                </a:tc>
                <a:tc hMerge="1"/>
                <a:tc gridSpan="3">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Supravaginal + Fundus of the uterus  + Body of the uterus</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solidFill>
                      <a:srgbClr val="E4B4B4"/>
                    </a:solidFill>
                  </a:tcPr>
                </a:tc>
                <a:tc hMerge="1"/>
                <a:tc hMerge="1"/>
                <a:tc>
                  <a:txBody>
                    <a:bodyPr/>
                    <a:lstStyle/>
                    <a:p>
                      <a:pPr indent="0" lvl="0" marL="0" rtl="0" algn="ctr">
                        <a:spcBef>
                          <a:spcPts val="0"/>
                        </a:spcBef>
                        <a:spcAft>
                          <a:spcPts val="0"/>
                        </a:spcAft>
                        <a:buNone/>
                      </a:pPr>
                      <a:r>
                        <a:rPr b="1" lang="en" sz="900">
                          <a:solidFill>
                            <a:schemeClr val="lt1"/>
                          </a:solidFill>
                          <a:latin typeface="Nunito"/>
                          <a:ea typeface="Nunito"/>
                          <a:cs typeface="Nunito"/>
                          <a:sym typeface="Nunito"/>
                        </a:rPr>
                        <a:t>Vaginal</a:t>
                      </a:r>
                      <a:endParaRPr sz="700">
                        <a:latin typeface="Nunito"/>
                        <a:ea typeface="Nunito"/>
                        <a:cs typeface="Nunito"/>
                        <a:sym typeface="Nunito"/>
                      </a:endParaRPr>
                    </a:p>
                  </a:txBody>
                  <a:tcPr marT="67925" marB="67925" marR="64250" marL="64250" anchor="ctr">
                    <a:solidFill>
                      <a:srgbClr val="E4B4B4"/>
                    </a:solidFill>
                  </a:tcPr>
                </a:tc>
              </a:tr>
              <a:tr h="447650">
                <a:tc rowSpan="3">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Relations</a:t>
                      </a:r>
                      <a:r>
                        <a:rPr b="1" lang="en" sz="1000">
                          <a:latin typeface="Nunito"/>
                          <a:ea typeface="Nunito"/>
                          <a:cs typeface="Nunito"/>
                          <a:sym typeface="Nunito"/>
                        </a:rPr>
                        <a:t> </a:t>
                      </a:r>
                      <a:endParaRPr b="1" sz="1000">
                        <a:latin typeface="Nunito"/>
                        <a:ea typeface="Nunito"/>
                        <a:cs typeface="Nunito"/>
                        <a:sym typeface="Nunito"/>
                      </a:endParaRPr>
                    </a:p>
                  </a:txBody>
                  <a:tcPr marT="67925" marB="67925" marR="64250" marL="64250" anchor="ctr">
                    <a:lnR cap="flat" cmpd="sng" w="9525">
                      <a:solidFill>
                        <a:srgbClr val="9E9E9E"/>
                      </a:solidFill>
                      <a:prstDash val="solid"/>
                      <a:round/>
                      <a:headEnd len="sm" w="sm" type="none"/>
                      <a:tailEnd len="sm" w="sm" type="none"/>
                    </a:lnR>
                    <a:solidFill>
                      <a:srgbClr val="EFEFEF"/>
                    </a:solidFill>
                  </a:tcPr>
                </a:tc>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Anterior</a:t>
                      </a:r>
                      <a:r>
                        <a:rPr b="1" lang="en" sz="1000">
                          <a:latin typeface="Nunito"/>
                          <a:ea typeface="Nunito"/>
                          <a:cs typeface="Nunito"/>
                          <a:sym typeface="Nunito"/>
                        </a:rPr>
                        <a:t> </a:t>
                      </a:r>
                      <a:endParaRPr b="1" sz="10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gridSpan="3">
                  <a:txBody>
                    <a:bodyPr/>
                    <a:lstStyle/>
                    <a:p>
                      <a:pPr indent="0" lvl="0" marL="0" rtl="0" algn="l">
                        <a:spcBef>
                          <a:spcPts val="0"/>
                        </a:spcBef>
                        <a:spcAft>
                          <a:spcPts val="0"/>
                        </a:spcAft>
                        <a:buNone/>
                      </a:pPr>
                      <a:r>
                        <a:rPr lang="en" sz="700">
                          <a:latin typeface="Nunito"/>
                          <a:ea typeface="Nunito"/>
                          <a:cs typeface="Nunito"/>
                          <a:sym typeface="Nunito"/>
                        </a:rPr>
                        <a:t>Superior surface of urinary bladder</a:t>
                      </a:r>
                      <a:endParaRPr b="1"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c hMerge="1"/>
                <a:tc hMerge="1"/>
                <a:tc>
                  <a:txBody>
                    <a:bodyPr/>
                    <a:lstStyle/>
                    <a:p>
                      <a:pPr indent="0" lvl="0" marL="0" rtl="0" algn="ctr">
                        <a:spcBef>
                          <a:spcPts val="0"/>
                        </a:spcBef>
                        <a:spcAft>
                          <a:spcPts val="0"/>
                        </a:spcAft>
                        <a:buNone/>
                      </a:pPr>
                      <a:r>
                        <a:rPr lang="en" sz="700">
                          <a:latin typeface="Nunito"/>
                          <a:ea typeface="Nunito"/>
                          <a:cs typeface="Nunito"/>
                          <a:sym typeface="Nunito"/>
                        </a:rPr>
                        <a:t>Anterior fornix of </a:t>
                      </a:r>
                      <a:endParaRPr sz="700">
                        <a:latin typeface="Nunito"/>
                        <a:ea typeface="Nunito"/>
                        <a:cs typeface="Nunito"/>
                        <a:sym typeface="Nunito"/>
                      </a:endParaRPr>
                    </a:p>
                    <a:p>
                      <a:pPr indent="0" lvl="0" marL="0" rtl="0" algn="ctr">
                        <a:spcBef>
                          <a:spcPts val="0"/>
                        </a:spcBef>
                        <a:spcAft>
                          <a:spcPts val="0"/>
                        </a:spcAft>
                        <a:buNone/>
                      </a:pPr>
                      <a:r>
                        <a:rPr lang="en" sz="700">
                          <a:latin typeface="Nunito"/>
                          <a:ea typeface="Nunito"/>
                          <a:cs typeface="Nunito"/>
                          <a:sym typeface="Nunito"/>
                        </a:rPr>
                        <a:t>vagina</a:t>
                      </a:r>
                      <a:endParaRPr sz="700">
                        <a:latin typeface="Nunito"/>
                        <a:ea typeface="Nunito"/>
                        <a:cs typeface="Nunito"/>
                        <a:sym typeface="Nunito"/>
                      </a:endParaRPr>
                    </a:p>
                  </a:txBody>
                  <a:tcPr marT="67925" marB="67925" marR="64250" marL="64250" anchor="ctr"/>
                </a:tc>
              </a:tr>
              <a:tr h="371650">
                <a:tc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Posterior</a:t>
                      </a:r>
                      <a:r>
                        <a:rPr b="1" lang="en" sz="1000">
                          <a:latin typeface="Nunito"/>
                          <a:ea typeface="Nunito"/>
                          <a:cs typeface="Nunito"/>
                          <a:sym typeface="Nunito"/>
                        </a:rPr>
                        <a:t> </a:t>
                      </a:r>
                      <a:endParaRPr b="1" sz="10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gridSpan="3">
                  <a:txBody>
                    <a:bodyPr/>
                    <a:lstStyle/>
                    <a:p>
                      <a:pPr indent="0" lvl="0" marL="0" rtl="0" algn="l">
                        <a:spcBef>
                          <a:spcPts val="0"/>
                        </a:spcBef>
                        <a:spcAft>
                          <a:spcPts val="0"/>
                        </a:spcAft>
                        <a:buNone/>
                      </a:pPr>
                      <a:r>
                        <a:rPr lang="en" sz="700">
                          <a:solidFill>
                            <a:schemeClr val="dk1"/>
                          </a:solidFill>
                          <a:latin typeface="Nunito"/>
                          <a:ea typeface="Nunito"/>
                          <a:cs typeface="Nunito"/>
                          <a:sym typeface="Nunito"/>
                        </a:rPr>
                        <a:t>Sigmoid colon</a:t>
                      </a:r>
                      <a:endParaRPr b="1" sz="700">
                        <a:solidFill>
                          <a:schemeClr val="dk1"/>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c hMerge="1"/>
                <a:tc hMerge="1"/>
                <a:tc>
                  <a:txBody>
                    <a:bodyPr/>
                    <a:lstStyle/>
                    <a:p>
                      <a:pPr indent="0" lvl="0" marL="0" rtl="0" algn="ctr">
                        <a:spcBef>
                          <a:spcPts val="0"/>
                        </a:spcBef>
                        <a:spcAft>
                          <a:spcPts val="0"/>
                        </a:spcAft>
                        <a:buClr>
                          <a:schemeClr val="dk1"/>
                        </a:buClr>
                        <a:buSzPts val="800"/>
                        <a:buFont typeface="Arial"/>
                        <a:buNone/>
                      </a:pPr>
                      <a:r>
                        <a:rPr lang="en" sz="700">
                          <a:solidFill>
                            <a:schemeClr val="dk1"/>
                          </a:solidFill>
                          <a:latin typeface="Nunito"/>
                          <a:ea typeface="Nunito"/>
                          <a:cs typeface="Nunito"/>
                          <a:sym typeface="Nunito"/>
                        </a:rPr>
                        <a:t>Posterior fornix of vagina</a:t>
                      </a:r>
                      <a:endParaRPr sz="700">
                        <a:latin typeface="Nunito"/>
                        <a:ea typeface="Nunito"/>
                        <a:cs typeface="Nunito"/>
                        <a:sym typeface="Nunito"/>
                      </a:endParaRPr>
                    </a:p>
                  </a:txBody>
                  <a:tcPr marT="67925" marB="67925" marR="64250" marL="64250" anchor="ctr"/>
                </a:tc>
              </a:tr>
              <a:tr h="452925">
                <a:tc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Lateral</a:t>
                      </a:r>
                      <a:endParaRPr b="1" sz="900">
                        <a:solidFill>
                          <a:srgbClr val="434343"/>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3F3F3"/>
                    </a:solidFill>
                  </a:tcPr>
                </a:tc>
                <a:tc gridSpan="3">
                  <a:txBody>
                    <a:bodyPr/>
                    <a:lstStyle/>
                    <a:p>
                      <a:pPr indent="0" lvl="0" marL="0" rtl="0" algn="l">
                        <a:spcBef>
                          <a:spcPts val="0"/>
                        </a:spcBef>
                        <a:spcAft>
                          <a:spcPts val="0"/>
                        </a:spcAft>
                        <a:buNone/>
                      </a:pPr>
                      <a:r>
                        <a:rPr lang="en" sz="700">
                          <a:solidFill>
                            <a:schemeClr val="dk1"/>
                          </a:solidFill>
                          <a:latin typeface="Nunito"/>
                          <a:ea typeface="Nunito"/>
                          <a:cs typeface="Nunito"/>
                          <a:sym typeface="Nunito"/>
                        </a:rPr>
                        <a:t>Uterine artery</a:t>
                      </a:r>
                      <a:endParaRPr b="1" sz="700">
                        <a:solidFill>
                          <a:schemeClr val="dk1"/>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c hMerge="1"/>
                <a:tc hMerge="1"/>
                <a:tc>
                  <a:txBody>
                    <a:bodyPr/>
                    <a:lstStyle/>
                    <a:p>
                      <a:pPr indent="0" lvl="0" marL="0" rtl="0" algn="ctr">
                        <a:spcBef>
                          <a:spcPts val="0"/>
                        </a:spcBef>
                        <a:spcAft>
                          <a:spcPts val="0"/>
                        </a:spcAft>
                        <a:buNone/>
                      </a:pPr>
                      <a:r>
                        <a:rPr lang="en" sz="700">
                          <a:solidFill>
                            <a:schemeClr val="dk1"/>
                          </a:solidFill>
                          <a:latin typeface="Nunito"/>
                          <a:ea typeface="Nunito"/>
                          <a:cs typeface="Nunito"/>
                          <a:sym typeface="Nunito"/>
                        </a:rPr>
                        <a:t>Lateral Fornices of </a:t>
                      </a:r>
                      <a:endParaRPr sz="700">
                        <a:solidFill>
                          <a:schemeClr val="dk1"/>
                        </a:solidFill>
                        <a:latin typeface="Nunito"/>
                        <a:ea typeface="Nunito"/>
                        <a:cs typeface="Nunito"/>
                        <a:sym typeface="Nunito"/>
                      </a:endParaRPr>
                    </a:p>
                    <a:p>
                      <a:pPr indent="0" lvl="0" marL="0" rtl="0" algn="ctr">
                        <a:spcBef>
                          <a:spcPts val="0"/>
                        </a:spcBef>
                        <a:spcAft>
                          <a:spcPts val="0"/>
                        </a:spcAft>
                        <a:buClr>
                          <a:schemeClr val="dk1"/>
                        </a:buClr>
                        <a:buSzPts val="800"/>
                        <a:buFont typeface="Arial"/>
                        <a:buNone/>
                      </a:pPr>
                      <a:r>
                        <a:rPr lang="en" sz="700">
                          <a:solidFill>
                            <a:schemeClr val="dk1"/>
                          </a:solidFill>
                          <a:latin typeface="Nunito"/>
                          <a:ea typeface="Nunito"/>
                          <a:cs typeface="Nunito"/>
                          <a:sym typeface="Nunito"/>
                        </a:rPr>
                        <a:t>vagina</a:t>
                      </a:r>
                      <a:endParaRPr sz="700">
                        <a:solidFill>
                          <a:schemeClr val="dk1"/>
                        </a:solidFill>
                        <a:latin typeface="Nunito"/>
                        <a:ea typeface="Nunito"/>
                        <a:cs typeface="Nunito"/>
                        <a:sym typeface="Nunito"/>
                      </a:endParaRPr>
                    </a:p>
                  </a:txBody>
                  <a:tcPr marT="67925" marB="67925" marR="64250" marL="64250" anchor="ctr"/>
                </a:tc>
              </a:tr>
              <a:tr h="452925">
                <a:tc rowSpan="4">
                  <a:txBody>
                    <a:bodyPr/>
                    <a:lstStyle/>
                    <a:p>
                      <a:pPr indent="0" lvl="0" marL="0" rtl="0" algn="ctr">
                        <a:spcBef>
                          <a:spcPts val="0"/>
                        </a:spcBef>
                        <a:spcAft>
                          <a:spcPts val="0"/>
                        </a:spcAft>
                        <a:buNone/>
                      </a:pPr>
                      <a:r>
                        <a:rPr b="1" lang="en" sz="1000">
                          <a:solidFill>
                            <a:srgbClr val="CC0000"/>
                          </a:solidFill>
                          <a:highlight>
                            <a:srgbClr val="EFEFEF"/>
                          </a:highlight>
                          <a:latin typeface="Nunito"/>
                          <a:ea typeface="Nunito"/>
                          <a:cs typeface="Nunito"/>
                          <a:sym typeface="Nunito"/>
                        </a:rPr>
                        <a:t>Position </a:t>
                      </a:r>
                      <a:endParaRPr b="1" sz="1000">
                        <a:solidFill>
                          <a:srgbClr val="CC0000"/>
                        </a:solidFill>
                        <a:highlight>
                          <a:srgbClr val="EFEFEF"/>
                        </a:highlight>
                        <a:latin typeface="Nunito"/>
                        <a:ea typeface="Nunito"/>
                        <a:cs typeface="Nunito"/>
                        <a:sym typeface="Nunito"/>
                      </a:endParaRPr>
                    </a:p>
                    <a:p>
                      <a:pPr indent="0" lvl="0" marL="0" rtl="0" algn="ctr">
                        <a:spcBef>
                          <a:spcPts val="0"/>
                        </a:spcBef>
                        <a:spcAft>
                          <a:spcPts val="0"/>
                        </a:spcAft>
                        <a:buNone/>
                      </a:pPr>
                      <a:r>
                        <a:rPr b="1" lang="en" sz="1000">
                          <a:solidFill>
                            <a:srgbClr val="CC0000"/>
                          </a:solidFill>
                          <a:highlight>
                            <a:srgbClr val="EFEFEF"/>
                          </a:highlight>
                          <a:latin typeface="Nunito"/>
                          <a:ea typeface="Nunito"/>
                          <a:cs typeface="Nunito"/>
                          <a:sym typeface="Nunito"/>
                        </a:rPr>
                        <a:t>IMP </a:t>
                      </a:r>
                      <a:endParaRPr b="1" sz="1000">
                        <a:solidFill>
                          <a:srgbClr val="CC0000"/>
                        </a:solidFill>
                        <a:highlight>
                          <a:srgbClr val="EFEFEF"/>
                        </a:highlight>
                        <a:latin typeface="Nunito"/>
                        <a:ea typeface="Nunito"/>
                        <a:cs typeface="Nunito"/>
                        <a:sym typeface="Nunito"/>
                      </a:endParaRPr>
                    </a:p>
                  </a:txBody>
                  <a:tcPr marT="67925" marB="67925" marR="64250" marL="64250" anchor="ctr">
                    <a:solidFill>
                      <a:srgbClr val="EFEFEF"/>
                    </a:solidFill>
                  </a:tcPr>
                </a:tc>
                <a:tc>
                  <a:txBody>
                    <a:bodyPr/>
                    <a:lstStyle/>
                    <a:p>
                      <a:pPr indent="0" lvl="0" marL="0" rtl="0" algn="ctr">
                        <a:spcBef>
                          <a:spcPts val="0"/>
                        </a:spcBef>
                        <a:spcAft>
                          <a:spcPts val="0"/>
                        </a:spcAft>
                        <a:buClr>
                          <a:schemeClr val="dk1"/>
                        </a:buClr>
                        <a:buSzPts val="800"/>
                        <a:buFont typeface="Arial"/>
                        <a:buNone/>
                      </a:pPr>
                      <a:r>
                        <a:rPr b="1" lang="en" sz="900">
                          <a:solidFill>
                            <a:srgbClr val="434343"/>
                          </a:solidFill>
                          <a:latin typeface="Nunito"/>
                          <a:ea typeface="Nunito"/>
                          <a:cs typeface="Nunito"/>
                          <a:sym typeface="Nunito"/>
                        </a:rPr>
                        <a:t>Anteverted uterus</a:t>
                      </a:r>
                      <a:endParaRPr b="1" sz="900">
                        <a:solidFill>
                          <a:srgbClr val="434343"/>
                        </a:solidFill>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solidFill>
                      <a:srgbClr val="F3F3F3"/>
                    </a:solidFill>
                  </a:tcPr>
                </a:tc>
                <a:tc gridSpan="3">
                  <a:txBody>
                    <a:bodyPr/>
                    <a:lstStyle/>
                    <a:p>
                      <a:pPr indent="0" lvl="0" marL="0" rtl="0" algn="l">
                        <a:spcBef>
                          <a:spcPts val="0"/>
                        </a:spcBef>
                        <a:spcAft>
                          <a:spcPts val="0"/>
                        </a:spcAft>
                        <a:buNone/>
                      </a:pPr>
                      <a:r>
                        <a:rPr lang="en" sz="700">
                          <a:solidFill>
                            <a:schemeClr val="dk1"/>
                          </a:solidFill>
                          <a:latin typeface="Nunito"/>
                          <a:ea typeface="Nunito"/>
                          <a:cs typeface="Nunito"/>
                          <a:sym typeface="Nunito"/>
                        </a:rPr>
                        <a:t>L</a:t>
                      </a:r>
                      <a:r>
                        <a:rPr lang="en" sz="700">
                          <a:solidFill>
                            <a:schemeClr val="dk1"/>
                          </a:solidFill>
                          <a:latin typeface="Nunito"/>
                          <a:ea typeface="Nunito"/>
                          <a:cs typeface="Nunito"/>
                          <a:sym typeface="Nunito"/>
                        </a:rPr>
                        <a:t>ong axis of </a:t>
                      </a:r>
                      <a:r>
                        <a:rPr b="1" lang="en" sz="700">
                          <a:solidFill>
                            <a:schemeClr val="dk1"/>
                          </a:solidFill>
                          <a:latin typeface="Nunito"/>
                          <a:ea typeface="Nunito"/>
                          <a:cs typeface="Nunito"/>
                          <a:sym typeface="Nunito"/>
                        </a:rPr>
                        <a:t>whole uterus</a:t>
                      </a:r>
                      <a:r>
                        <a:rPr lang="en" sz="700">
                          <a:solidFill>
                            <a:schemeClr val="dk1"/>
                          </a:solidFill>
                          <a:latin typeface="Nunito"/>
                          <a:ea typeface="Nunito"/>
                          <a:cs typeface="Nunito"/>
                          <a:sym typeface="Nunito"/>
                        </a:rPr>
                        <a:t> is bent forward on long axis of </a:t>
                      </a:r>
                      <a:r>
                        <a:rPr b="1" lang="en" sz="700">
                          <a:solidFill>
                            <a:schemeClr val="dk1"/>
                          </a:solidFill>
                          <a:latin typeface="Nunito"/>
                          <a:ea typeface="Nunito"/>
                          <a:cs typeface="Nunito"/>
                          <a:sym typeface="Nunito"/>
                        </a:rPr>
                        <a:t>vagina </a:t>
                      </a:r>
                      <a:endParaRPr b="1" sz="700">
                        <a:latin typeface="Nunito"/>
                        <a:ea typeface="Nunito"/>
                        <a:cs typeface="Nunito"/>
                        <a:sym typeface="Nunito"/>
                      </a:endParaRPr>
                    </a:p>
                  </a:txBody>
                  <a:tcPr marT="67925" marB="67925" marR="64250" marL="64250" anchor="ctr"/>
                </a:tc>
                <a:tc hMerge="1"/>
                <a:tc hMerge="1"/>
                <a:tc rowSpan="2">
                  <a:txBody>
                    <a:bodyPr/>
                    <a:lstStyle/>
                    <a:p>
                      <a:pPr indent="-101600" lvl="0" marL="228600" marR="257175" rtl="0" algn="ctr">
                        <a:spcBef>
                          <a:spcPts val="0"/>
                        </a:spcBef>
                        <a:spcAft>
                          <a:spcPts val="0"/>
                        </a:spcAft>
                        <a:buClr>
                          <a:srgbClr val="CC0000"/>
                        </a:buClr>
                        <a:buSzPts val="700"/>
                        <a:buFont typeface="Nunito"/>
                        <a:buChar char="★"/>
                      </a:pPr>
                      <a:r>
                        <a:rPr b="1" lang="en" sz="700">
                          <a:solidFill>
                            <a:srgbClr val="CC0000"/>
                          </a:solidFill>
                          <a:latin typeface="Nunito"/>
                          <a:ea typeface="Nunito"/>
                          <a:cs typeface="Nunito"/>
                          <a:sym typeface="Nunito"/>
                        </a:rPr>
                        <a:t>Usual position of uterus is anteverted anteflexed</a:t>
                      </a:r>
                      <a:endParaRPr b="1" sz="700">
                        <a:solidFill>
                          <a:srgbClr val="CC0000"/>
                        </a:solidFill>
                        <a:latin typeface="Nunito"/>
                        <a:ea typeface="Nunito"/>
                        <a:cs typeface="Nunito"/>
                        <a:sym typeface="Nunito"/>
                      </a:endParaRPr>
                    </a:p>
                  </a:txBody>
                  <a:tcPr marT="67925" marB="67925" marR="64250" marL="64250" anchor="ctr"/>
                </a:tc>
              </a:tr>
              <a:tr h="526050">
                <a:tc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Antefle</a:t>
                      </a:r>
                      <a:r>
                        <a:rPr b="1" lang="en" sz="900" u="sng">
                          <a:solidFill>
                            <a:srgbClr val="434343"/>
                          </a:solidFill>
                          <a:latin typeface="Nunito"/>
                          <a:ea typeface="Nunito"/>
                          <a:cs typeface="Nunito"/>
                          <a:sym typeface="Nunito"/>
                        </a:rPr>
                        <a:t>x</a:t>
                      </a:r>
                      <a:r>
                        <a:rPr b="1" lang="en" sz="900">
                          <a:solidFill>
                            <a:srgbClr val="434343"/>
                          </a:solidFill>
                          <a:latin typeface="Nunito"/>
                          <a:ea typeface="Nunito"/>
                          <a:cs typeface="Nunito"/>
                          <a:sym typeface="Nunito"/>
                        </a:rPr>
                        <a:t>ed uterus  </a:t>
                      </a:r>
                      <a:endParaRPr b="1" sz="900">
                        <a:solidFill>
                          <a:srgbClr val="434343"/>
                        </a:solidFill>
                        <a:latin typeface="Nunito"/>
                        <a:ea typeface="Nunito"/>
                        <a:cs typeface="Nunito"/>
                        <a:sym typeface="Nunito"/>
                      </a:endParaRPr>
                    </a:p>
                  </a:txBody>
                  <a:tcPr marT="67925" marB="67925" marR="64250" marL="64250" anchor="ctr">
                    <a:solidFill>
                      <a:srgbClr val="F3F3F3"/>
                    </a:solidFill>
                  </a:tcPr>
                </a:tc>
                <a:tc gridSpan="3">
                  <a:txBody>
                    <a:bodyPr/>
                    <a:lstStyle/>
                    <a:p>
                      <a:pPr indent="0" lvl="0" marL="0" rtl="0" algn="l">
                        <a:spcBef>
                          <a:spcPts val="0"/>
                        </a:spcBef>
                        <a:spcAft>
                          <a:spcPts val="0"/>
                        </a:spcAft>
                        <a:buNone/>
                      </a:pPr>
                      <a:r>
                        <a:rPr lang="en" sz="700">
                          <a:solidFill>
                            <a:schemeClr val="dk1"/>
                          </a:solidFill>
                          <a:latin typeface="Nunito"/>
                          <a:ea typeface="Nunito"/>
                          <a:cs typeface="Nunito"/>
                          <a:sym typeface="Nunito"/>
                        </a:rPr>
                        <a:t>L</a:t>
                      </a:r>
                      <a:r>
                        <a:rPr lang="en" sz="700">
                          <a:solidFill>
                            <a:schemeClr val="dk1"/>
                          </a:solidFill>
                          <a:latin typeface="Nunito"/>
                          <a:ea typeface="Nunito"/>
                          <a:cs typeface="Nunito"/>
                          <a:sym typeface="Nunito"/>
                        </a:rPr>
                        <a:t>ong axis of </a:t>
                      </a:r>
                      <a:r>
                        <a:rPr b="1" lang="en" sz="700">
                          <a:solidFill>
                            <a:schemeClr val="dk1"/>
                          </a:solidFill>
                          <a:latin typeface="Nunito"/>
                          <a:ea typeface="Nunito"/>
                          <a:cs typeface="Nunito"/>
                          <a:sym typeface="Nunito"/>
                        </a:rPr>
                        <a:t>whole </a:t>
                      </a:r>
                      <a:r>
                        <a:rPr b="1" lang="en" sz="700">
                          <a:solidFill>
                            <a:schemeClr val="dk1"/>
                          </a:solidFill>
                          <a:latin typeface="Nunito"/>
                          <a:ea typeface="Nunito"/>
                          <a:cs typeface="Nunito"/>
                          <a:sym typeface="Nunito"/>
                        </a:rPr>
                        <a:t>body </a:t>
                      </a:r>
                      <a:r>
                        <a:rPr lang="en" sz="700">
                          <a:solidFill>
                            <a:schemeClr val="dk1"/>
                          </a:solidFill>
                          <a:latin typeface="Nunito"/>
                          <a:ea typeface="Nunito"/>
                          <a:cs typeface="Nunito"/>
                          <a:sym typeface="Nunito"/>
                        </a:rPr>
                        <a:t>is bent forward on long axis of </a:t>
                      </a:r>
                      <a:r>
                        <a:rPr b="1" lang="en" sz="700">
                          <a:solidFill>
                            <a:schemeClr val="dk1"/>
                          </a:solidFill>
                          <a:latin typeface="Nunito"/>
                          <a:ea typeface="Nunito"/>
                          <a:cs typeface="Nunito"/>
                          <a:sym typeface="Nunito"/>
                        </a:rPr>
                        <a:t>cervi</a:t>
                      </a:r>
                      <a:r>
                        <a:rPr b="1" lang="en" sz="700" u="sng">
                          <a:solidFill>
                            <a:schemeClr val="dk1"/>
                          </a:solidFill>
                          <a:latin typeface="Nunito"/>
                          <a:ea typeface="Nunito"/>
                          <a:cs typeface="Nunito"/>
                          <a:sym typeface="Nunito"/>
                        </a:rPr>
                        <a:t>x</a:t>
                      </a:r>
                      <a:endParaRPr b="1" sz="700" u="sng">
                        <a:latin typeface="Nunito"/>
                        <a:ea typeface="Nunito"/>
                        <a:cs typeface="Nunito"/>
                        <a:sym typeface="Nunito"/>
                      </a:endParaRPr>
                    </a:p>
                  </a:txBody>
                  <a:tcPr marT="67925" marB="67925" marR="64250" marL="64250" anchor="ctr"/>
                </a:tc>
                <a:tc hMerge="1"/>
                <a:tc hMerge="1"/>
                <a:tc vMerge="1"/>
              </a:tr>
              <a:tr h="526050">
                <a:tc vMerge="1"/>
                <a:tc>
                  <a:txBody>
                    <a:bodyPr/>
                    <a:lstStyle/>
                    <a:p>
                      <a:pPr indent="0" lvl="0" marL="0" rtl="0" algn="ctr">
                        <a:spcBef>
                          <a:spcPts val="0"/>
                        </a:spcBef>
                        <a:spcAft>
                          <a:spcPts val="0"/>
                        </a:spcAft>
                        <a:buClr>
                          <a:schemeClr val="dk1"/>
                        </a:buClr>
                        <a:buSzPts val="800"/>
                        <a:buFont typeface="Arial"/>
                        <a:buNone/>
                      </a:pPr>
                      <a:r>
                        <a:rPr b="1" lang="en" sz="900">
                          <a:solidFill>
                            <a:srgbClr val="434343"/>
                          </a:solidFill>
                          <a:latin typeface="Nunito"/>
                          <a:ea typeface="Nunito"/>
                          <a:cs typeface="Nunito"/>
                          <a:sym typeface="Nunito"/>
                        </a:rPr>
                        <a:t>Retroverted uterus </a:t>
                      </a:r>
                      <a:endParaRPr b="1" sz="900">
                        <a:solidFill>
                          <a:srgbClr val="434343"/>
                        </a:solidFill>
                        <a:latin typeface="Nunito"/>
                        <a:ea typeface="Nunito"/>
                        <a:cs typeface="Nunito"/>
                        <a:sym typeface="Nunito"/>
                      </a:endParaRPr>
                    </a:p>
                  </a:txBody>
                  <a:tcPr marT="67925" marB="67925" marR="64250" marL="64250" anchor="ctr">
                    <a:solidFill>
                      <a:srgbClr val="F3F3F3"/>
                    </a:solidFill>
                  </a:tcPr>
                </a:tc>
                <a:tc gridSpan="4">
                  <a:txBody>
                    <a:bodyPr/>
                    <a:lstStyle/>
                    <a:p>
                      <a:pPr indent="0" lvl="0" marL="0" rtl="0" algn="l">
                        <a:spcBef>
                          <a:spcPts val="0"/>
                        </a:spcBef>
                        <a:spcAft>
                          <a:spcPts val="0"/>
                        </a:spcAft>
                        <a:buNone/>
                      </a:pPr>
                      <a:r>
                        <a:rPr b="1" lang="en" sz="700">
                          <a:solidFill>
                            <a:schemeClr val="dk1"/>
                          </a:solidFill>
                          <a:latin typeface="Nunito"/>
                          <a:ea typeface="Nunito"/>
                          <a:cs typeface="Nunito"/>
                          <a:sym typeface="Nunito"/>
                        </a:rPr>
                        <a:t>Fundus &amp; body </a:t>
                      </a:r>
                      <a:r>
                        <a:rPr lang="en" sz="700">
                          <a:solidFill>
                            <a:schemeClr val="dk1"/>
                          </a:solidFill>
                          <a:latin typeface="Nunito"/>
                          <a:ea typeface="Nunito"/>
                          <a:cs typeface="Nunito"/>
                          <a:sym typeface="Nunito"/>
                        </a:rPr>
                        <a:t>of uterus are bent backward on the </a:t>
                      </a:r>
                      <a:r>
                        <a:rPr b="1" lang="en" sz="700">
                          <a:solidFill>
                            <a:schemeClr val="dk1"/>
                          </a:solidFill>
                          <a:latin typeface="Nunito"/>
                          <a:ea typeface="Nunito"/>
                          <a:cs typeface="Nunito"/>
                          <a:sym typeface="Nunito"/>
                        </a:rPr>
                        <a:t>vagina </a:t>
                      </a:r>
                      <a:r>
                        <a:rPr lang="en" sz="700">
                          <a:solidFill>
                            <a:schemeClr val="dk1"/>
                          </a:solidFill>
                          <a:latin typeface="Nunito"/>
                          <a:ea typeface="Nunito"/>
                          <a:cs typeface="Nunito"/>
                          <a:sym typeface="Nunito"/>
                        </a:rPr>
                        <a:t>and</a:t>
                      </a:r>
                      <a:r>
                        <a:rPr b="1" lang="en" sz="700">
                          <a:solidFill>
                            <a:schemeClr val="dk1"/>
                          </a:solidFill>
                          <a:latin typeface="Nunito"/>
                          <a:ea typeface="Nunito"/>
                          <a:cs typeface="Nunito"/>
                          <a:sym typeface="Nunito"/>
                        </a:rPr>
                        <a:t> lie in rectouterine pouch</a:t>
                      </a:r>
                      <a:endParaRPr b="1" sz="700">
                        <a:latin typeface="Nunito"/>
                        <a:ea typeface="Nunito"/>
                        <a:cs typeface="Nunito"/>
                        <a:sym typeface="Nunito"/>
                      </a:endParaRPr>
                    </a:p>
                  </a:txBody>
                  <a:tcPr marT="67925" marB="67925" marR="64250" marL="64250" anchor="ctr"/>
                </a:tc>
                <a:tc hMerge="1"/>
                <a:tc hMerge="1"/>
                <a:tc hMerge="1"/>
              </a:tr>
              <a:tr h="709225">
                <a:tc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Retrofle</a:t>
                      </a:r>
                      <a:r>
                        <a:rPr b="1" lang="en" sz="900" u="sng">
                          <a:solidFill>
                            <a:srgbClr val="434343"/>
                          </a:solidFill>
                          <a:latin typeface="Nunito"/>
                          <a:ea typeface="Nunito"/>
                          <a:cs typeface="Nunito"/>
                          <a:sym typeface="Nunito"/>
                        </a:rPr>
                        <a:t>x</a:t>
                      </a:r>
                      <a:r>
                        <a:rPr b="1" lang="en" sz="900">
                          <a:solidFill>
                            <a:srgbClr val="434343"/>
                          </a:solidFill>
                          <a:latin typeface="Nunito"/>
                          <a:ea typeface="Nunito"/>
                          <a:cs typeface="Nunito"/>
                          <a:sym typeface="Nunito"/>
                        </a:rPr>
                        <a:t>ed Uterus </a:t>
                      </a:r>
                      <a:endParaRPr b="1" sz="900">
                        <a:solidFill>
                          <a:srgbClr val="434343"/>
                        </a:solidFill>
                        <a:latin typeface="Nunito"/>
                        <a:ea typeface="Nunito"/>
                        <a:cs typeface="Nunito"/>
                        <a:sym typeface="Nunito"/>
                      </a:endParaRPr>
                    </a:p>
                    <a:p>
                      <a:pPr indent="0" lvl="0" marL="0" rtl="0" algn="ctr">
                        <a:spcBef>
                          <a:spcPts val="0"/>
                        </a:spcBef>
                        <a:spcAft>
                          <a:spcPts val="0"/>
                        </a:spcAft>
                        <a:buNone/>
                      </a:pPr>
                      <a:r>
                        <a:t/>
                      </a:r>
                      <a:endParaRPr b="1" sz="1000">
                        <a:latin typeface="Nunito"/>
                        <a:ea typeface="Nunito"/>
                        <a:cs typeface="Nunito"/>
                        <a:sym typeface="Nunito"/>
                      </a:endParaRPr>
                    </a:p>
                  </a:txBody>
                  <a:tcPr marT="67925" marB="67925" marR="64250" marL="64250" anchor="b">
                    <a:solidFill>
                      <a:srgbClr val="F3F3F3"/>
                    </a:solidFill>
                  </a:tcPr>
                </a:tc>
                <a:tc gridSpan="4">
                  <a:txBody>
                    <a:bodyPr/>
                    <a:lstStyle/>
                    <a:p>
                      <a:pPr indent="0" lvl="0" marL="0" rtl="0" algn="l">
                        <a:spcBef>
                          <a:spcPts val="0"/>
                        </a:spcBef>
                        <a:spcAft>
                          <a:spcPts val="0"/>
                        </a:spcAft>
                        <a:buNone/>
                      </a:pPr>
                      <a:r>
                        <a:rPr lang="en" sz="700">
                          <a:solidFill>
                            <a:schemeClr val="dk1"/>
                          </a:solidFill>
                          <a:latin typeface="Nunito"/>
                          <a:ea typeface="Nunito"/>
                          <a:cs typeface="Nunito"/>
                          <a:sym typeface="Nunito"/>
                        </a:rPr>
                        <a:t>Long axis of </a:t>
                      </a:r>
                      <a:r>
                        <a:rPr b="1" lang="en" sz="700">
                          <a:solidFill>
                            <a:schemeClr val="dk1"/>
                          </a:solidFill>
                          <a:latin typeface="Nunito"/>
                          <a:ea typeface="Nunito"/>
                          <a:cs typeface="Nunito"/>
                          <a:sym typeface="Nunito"/>
                        </a:rPr>
                        <a:t>body </a:t>
                      </a:r>
                      <a:r>
                        <a:rPr lang="en" sz="700">
                          <a:solidFill>
                            <a:schemeClr val="dk1"/>
                          </a:solidFill>
                          <a:latin typeface="Nunito"/>
                          <a:ea typeface="Nunito"/>
                          <a:cs typeface="Nunito"/>
                          <a:sym typeface="Nunito"/>
                        </a:rPr>
                        <a:t>of uterus is bent backward on long axis of </a:t>
                      </a:r>
                      <a:r>
                        <a:rPr b="1" lang="en" sz="700">
                          <a:solidFill>
                            <a:schemeClr val="dk1"/>
                          </a:solidFill>
                          <a:latin typeface="Nunito"/>
                          <a:ea typeface="Nunito"/>
                          <a:cs typeface="Nunito"/>
                          <a:sym typeface="Nunito"/>
                        </a:rPr>
                        <a:t>cervi</a:t>
                      </a:r>
                      <a:r>
                        <a:rPr b="1" lang="en" sz="700" u="sng">
                          <a:solidFill>
                            <a:schemeClr val="dk1"/>
                          </a:solidFill>
                          <a:latin typeface="Nunito"/>
                          <a:ea typeface="Nunito"/>
                          <a:cs typeface="Nunito"/>
                          <a:sym typeface="Nunito"/>
                        </a:rPr>
                        <a:t>x</a:t>
                      </a:r>
                      <a:endParaRPr b="1" sz="700" u="sng">
                        <a:latin typeface="Nunito"/>
                        <a:ea typeface="Nunito"/>
                        <a:cs typeface="Nunito"/>
                        <a:sym typeface="Nunito"/>
                      </a:endParaRPr>
                    </a:p>
                  </a:txBody>
                  <a:tcPr marT="67925" marB="67925" marR="64250" marL="64250" anchor="ctr"/>
                </a:tc>
                <a:tc hMerge="1"/>
                <a:tc hMerge="1"/>
                <a:tc hMerge="1"/>
              </a:tr>
              <a:tr h="468975">
                <a:tc gridSpan="2" rowSpan="2">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Ligaments </a:t>
                      </a:r>
                      <a:endParaRPr b="1" sz="1000">
                        <a:solidFill>
                          <a:srgbClr val="DAA5A5"/>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EFEFEF"/>
                    </a:solidFill>
                  </a:tcPr>
                </a:tc>
                <a:tc rowSpan="2" hMerge="1"/>
                <a:tc gridSpan="2">
                  <a:txBody>
                    <a:bodyPr/>
                    <a:lstStyle/>
                    <a:p>
                      <a:pPr indent="0" lvl="0" marL="0" rtl="0" algn="ctr">
                        <a:spcBef>
                          <a:spcPts val="0"/>
                        </a:spcBef>
                        <a:spcAft>
                          <a:spcPts val="0"/>
                        </a:spcAft>
                        <a:buNone/>
                      </a:pPr>
                      <a:r>
                        <a:rPr b="1" lang="en" sz="900">
                          <a:solidFill>
                            <a:srgbClr val="FFFFFF"/>
                          </a:solidFill>
                          <a:latin typeface="Nunito"/>
                          <a:ea typeface="Nunito"/>
                          <a:cs typeface="Nunito"/>
                          <a:sym typeface="Nunito"/>
                        </a:rPr>
                        <a:t>Ligaments At junction between fundus &amp; body of uterus At Level of uterine tube</a:t>
                      </a:r>
                      <a:endParaRPr b="1" sz="900">
                        <a:solidFill>
                          <a:srgbClr val="FFFFFF"/>
                        </a:solidFill>
                        <a:latin typeface="Nunito"/>
                        <a:ea typeface="Nunito"/>
                        <a:cs typeface="Nunito"/>
                        <a:sym typeface="Nunito"/>
                      </a:endParaRPr>
                    </a:p>
                  </a:txBody>
                  <a:tcPr marT="67925" marB="67925" marR="64250" marL="64250" anchor="ctr">
                    <a:solidFill>
                      <a:srgbClr val="E4B4B4"/>
                    </a:solidFill>
                  </a:tcPr>
                </a:tc>
                <a:tc hMerge="1"/>
                <a:tc gridSpan="2">
                  <a:txBody>
                    <a:bodyPr/>
                    <a:lstStyle/>
                    <a:p>
                      <a:pPr indent="0" lvl="0" marL="0" rtl="0" algn="ctr">
                        <a:spcBef>
                          <a:spcPts val="0"/>
                        </a:spcBef>
                        <a:spcAft>
                          <a:spcPts val="0"/>
                        </a:spcAft>
                        <a:buNone/>
                      </a:pPr>
                      <a:r>
                        <a:rPr b="1" lang="en" sz="900">
                          <a:solidFill>
                            <a:srgbClr val="CC0000"/>
                          </a:solidFill>
                          <a:latin typeface="Nunito"/>
                          <a:ea typeface="Nunito"/>
                          <a:cs typeface="Nunito"/>
                          <a:sym typeface="Nunito"/>
                        </a:rPr>
                        <a:t>Ligament of cervix</a:t>
                      </a:r>
                      <a:endParaRPr b="1" sz="900">
                        <a:solidFill>
                          <a:srgbClr val="CC0000"/>
                        </a:solidFill>
                        <a:latin typeface="Nunito"/>
                        <a:ea typeface="Nunito"/>
                        <a:cs typeface="Nunito"/>
                        <a:sym typeface="Nunito"/>
                      </a:endParaRPr>
                    </a:p>
                  </a:txBody>
                  <a:tcPr marT="67925" marB="67925" marR="64250" marL="64250" anchor="ctr">
                    <a:solidFill>
                      <a:srgbClr val="E4B4B4"/>
                    </a:solidFill>
                  </a:tcPr>
                </a:tc>
                <a:tc hMerge="1"/>
              </a:tr>
              <a:tr h="1186150">
                <a:tc gridSpan="2" vMerge="1"/>
                <a:tc hMerge="1" vMerge="1"/>
                <a:tc gridSpan="2">
                  <a:txBody>
                    <a:bodyPr/>
                    <a:lstStyle/>
                    <a:p>
                      <a:pPr indent="-101600" lvl="0" marL="114300" rtl="0" algn="l">
                        <a:spcBef>
                          <a:spcPts val="0"/>
                        </a:spcBef>
                        <a:spcAft>
                          <a:spcPts val="0"/>
                        </a:spcAft>
                        <a:buSzPts val="700"/>
                        <a:buFont typeface="Nunito"/>
                        <a:buChar char="●"/>
                      </a:pPr>
                      <a:r>
                        <a:rPr lang="en" sz="700">
                          <a:latin typeface="Nunito"/>
                          <a:ea typeface="Nunito"/>
                          <a:cs typeface="Nunito"/>
                          <a:sym typeface="Nunito"/>
                        </a:rPr>
                        <a:t>Extends through inguinal canal to labium majus</a:t>
                      </a:r>
                      <a:endParaRPr sz="700">
                        <a:latin typeface="Nunito"/>
                        <a:ea typeface="Nunito"/>
                        <a:cs typeface="Nunito"/>
                        <a:sym typeface="Nunito"/>
                      </a:endParaRPr>
                    </a:p>
                    <a:p>
                      <a:pPr indent="0" lvl="0" marL="0" rtl="0" algn="l">
                        <a:spcBef>
                          <a:spcPts val="0"/>
                        </a:spcBef>
                        <a:spcAft>
                          <a:spcPts val="0"/>
                        </a:spcAft>
                        <a:buNone/>
                      </a:pPr>
                      <a:r>
                        <a:t/>
                      </a:r>
                      <a:endParaRPr sz="700">
                        <a:latin typeface="Nunito"/>
                        <a:ea typeface="Nunito"/>
                        <a:cs typeface="Nunito"/>
                        <a:sym typeface="Nunito"/>
                      </a:endParaRPr>
                    </a:p>
                    <a:p>
                      <a:pPr indent="-101600" lvl="0" marL="114300" rtl="0" algn="l">
                        <a:spcBef>
                          <a:spcPts val="0"/>
                        </a:spcBef>
                        <a:spcAft>
                          <a:spcPts val="0"/>
                        </a:spcAft>
                        <a:buSzPts val="700"/>
                        <a:buFont typeface="Nunito"/>
                        <a:buChar char="●"/>
                      </a:pPr>
                      <a:r>
                        <a:rPr lang="en" sz="700">
                          <a:latin typeface="Nunito"/>
                          <a:ea typeface="Nunito"/>
                          <a:cs typeface="Nunito"/>
                          <a:sym typeface="Nunito"/>
                        </a:rPr>
                        <a:t>They are Round ligament</a:t>
                      </a:r>
                      <a:r>
                        <a:rPr lang="en" sz="700">
                          <a:solidFill>
                            <a:srgbClr val="B7B7B7"/>
                          </a:solidFill>
                          <a:latin typeface="Nunito"/>
                          <a:ea typeface="Nunito"/>
                          <a:cs typeface="Nunito"/>
                          <a:sym typeface="Nunito"/>
                        </a:rPr>
                        <a:t> </a:t>
                      </a:r>
                      <a:r>
                        <a:rPr lang="en" sz="700">
                          <a:latin typeface="Nunito"/>
                          <a:ea typeface="Nunito"/>
                          <a:cs typeface="Nunito"/>
                          <a:sym typeface="Nunito"/>
                        </a:rPr>
                        <a:t>and ovarian ligament</a:t>
                      </a:r>
                      <a:endParaRPr sz="700">
                        <a:latin typeface="Nunito"/>
                        <a:ea typeface="Nunito"/>
                        <a:cs typeface="Nunito"/>
                        <a:sym typeface="Nunito"/>
                      </a:endParaRPr>
                    </a:p>
                  </a:txBody>
                  <a:tcPr marT="67925" marB="67925" marR="64250" marL="64250" anchor="ctr"/>
                </a:tc>
                <a:tc hMerge="1"/>
                <a:tc gridSpan="2">
                  <a:txBody>
                    <a:bodyPr/>
                    <a:lstStyle/>
                    <a:p>
                      <a:pPr indent="0" lvl="0" marL="0" rtl="0" algn="l">
                        <a:spcBef>
                          <a:spcPts val="0"/>
                        </a:spcBef>
                        <a:spcAft>
                          <a:spcPts val="0"/>
                        </a:spcAft>
                        <a:buNone/>
                      </a:pPr>
                      <a:r>
                        <a:rPr lang="en" sz="700">
                          <a:solidFill>
                            <a:srgbClr val="CC0000"/>
                          </a:solidFill>
                          <a:latin typeface="Nunito"/>
                          <a:ea typeface="Nunito"/>
                          <a:cs typeface="Nunito"/>
                          <a:sym typeface="Nunito"/>
                        </a:rPr>
                        <a:t>   Extend from cervix to pelvic wall </a:t>
                      </a:r>
                      <a:endParaRPr b="1" sz="700">
                        <a:solidFill>
                          <a:srgbClr val="CC0000"/>
                        </a:solidFill>
                        <a:latin typeface="Nunito"/>
                        <a:ea typeface="Nunito"/>
                        <a:cs typeface="Nunito"/>
                        <a:sym typeface="Nunito"/>
                      </a:endParaRPr>
                    </a:p>
                    <a:p>
                      <a:pPr indent="0" lvl="0" marL="0" rtl="0" algn="l">
                        <a:spcBef>
                          <a:spcPts val="0"/>
                        </a:spcBef>
                        <a:spcAft>
                          <a:spcPts val="0"/>
                        </a:spcAft>
                        <a:buNone/>
                      </a:pPr>
                      <a:r>
                        <a:t/>
                      </a:r>
                      <a:endParaRPr b="1" sz="700">
                        <a:solidFill>
                          <a:srgbClr val="FF0000"/>
                        </a:solidFill>
                        <a:latin typeface="Nunito"/>
                        <a:ea typeface="Nunito"/>
                        <a:cs typeface="Nunito"/>
                        <a:sym typeface="Nunito"/>
                      </a:endParaRPr>
                    </a:p>
                    <a:p>
                      <a:pPr indent="-101600" lvl="0" marL="171450" rtl="0" algn="l">
                        <a:spcBef>
                          <a:spcPts val="0"/>
                        </a:spcBef>
                        <a:spcAft>
                          <a:spcPts val="0"/>
                        </a:spcAft>
                        <a:buSzPts val="700"/>
                        <a:buFont typeface="Nunito"/>
                        <a:buChar char="●"/>
                      </a:pPr>
                      <a:r>
                        <a:rPr lang="en" sz="700">
                          <a:latin typeface="Nunito"/>
                          <a:ea typeface="Nunito"/>
                          <a:cs typeface="Nunito"/>
                          <a:sym typeface="Nunito"/>
                        </a:rPr>
                        <a:t>Anterior portion as a pubocervical ligament </a:t>
                      </a:r>
                      <a:endParaRPr sz="700">
                        <a:latin typeface="Nunito"/>
                        <a:ea typeface="Nunito"/>
                        <a:cs typeface="Nunito"/>
                        <a:sym typeface="Nunito"/>
                      </a:endParaRPr>
                    </a:p>
                    <a:p>
                      <a:pPr indent="0" lvl="0" marL="0" rtl="0" algn="l">
                        <a:spcBef>
                          <a:spcPts val="0"/>
                        </a:spcBef>
                        <a:spcAft>
                          <a:spcPts val="0"/>
                        </a:spcAft>
                        <a:buNone/>
                      </a:pPr>
                      <a:r>
                        <a:t/>
                      </a:r>
                      <a:endParaRPr sz="700">
                        <a:latin typeface="Nunito"/>
                        <a:ea typeface="Nunito"/>
                        <a:cs typeface="Nunito"/>
                        <a:sym typeface="Nunito"/>
                      </a:endParaRPr>
                    </a:p>
                    <a:p>
                      <a:pPr indent="-101600" lvl="0" marL="171450" rtl="0" algn="l">
                        <a:spcBef>
                          <a:spcPts val="0"/>
                        </a:spcBef>
                        <a:spcAft>
                          <a:spcPts val="0"/>
                        </a:spcAft>
                        <a:buSzPts val="700"/>
                        <a:buFont typeface="Nunito"/>
                        <a:buChar char="●"/>
                      </a:pPr>
                      <a:r>
                        <a:rPr lang="en" sz="700">
                          <a:latin typeface="Nunito"/>
                          <a:ea typeface="Nunito"/>
                          <a:cs typeface="Nunito"/>
                          <a:sym typeface="Nunito"/>
                        </a:rPr>
                        <a:t>Lateral portion as a transverse cervical or</a:t>
                      </a:r>
                      <a:r>
                        <a:rPr lang="en" sz="700">
                          <a:solidFill>
                            <a:srgbClr val="CC0000"/>
                          </a:solidFill>
                          <a:latin typeface="Nunito"/>
                          <a:ea typeface="Nunito"/>
                          <a:cs typeface="Nunito"/>
                          <a:sym typeface="Nunito"/>
                        </a:rPr>
                        <a:t> cardinal ligament </a:t>
                      </a:r>
                      <a:r>
                        <a:rPr b="1" lang="en" sz="700">
                          <a:solidFill>
                            <a:srgbClr val="999999"/>
                          </a:solidFill>
                          <a:latin typeface="Nunito"/>
                          <a:ea typeface="Nunito"/>
                          <a:cs typeface="Nunito"/>
                          <a:sym typeface="Nunito"/>
                        </a:rPr>
                        <a:t>main supporting ligament of the uterus </a:t>
                      </a:r>
                      <a:endParaRPr b="1" sz="700">
                        <a:solidFill>
                          <a:srgbClr val="999999"/>
                        </a:solidFill>
                        <a:latin typeface="Nunito"/>
                        <a:ea typeface="Nunito"/>
                        <a:cs typeface="Nunito"/>
                        <a:sym typeface="Nunito"/>
                      </a:endParaRPr>
                    </a:p>
                    <a:p>
                      <a:pPr indent="0" lvl="0" marL="0" rtl="0" algn="l">
                        <a:spcBef>
                          <a:spcPts val="0"/>
                        </a:spcBef>
                        <a:spcAft>
                          <a:spcPts val="0"/>
                        </a:spcAft>
                        <a:buNone/>
                      </a:pPr>
                      <a:r>
                        <a:t/>
                      </a:r>
                      <a:endParaRPr b="1" sz="700">
                        <a:solidFill>
                          <a:srgbClr val="999999"/>
                        </a:solidFill>
                        <a:latin typeface="Nunito"/>
                        <a:ea typeface="Nunito"/>
                        <a:cs typeface="Nunito"/>
                        <a:sym typeface="Nunito"/>
                      </a:endParaRPr>
                    </a:p>
                    <a:p>
                      <a:pPr indent="-101600" lvl="0" marL="171450" rtl="0" algn="l">
                        <a:spcBef>
                          <a:spcPts val="0"/>
                        </a:spcBef>
                        <a:spcAft>
                          <a:spcPts val="0"/>
                        </a:spcAft>
                        <a:buSzPts val="700"/>
                        <a:buFont typeface="Nunito"/>
                        <a:buChar char="●"/>
                      </a:pPr>
                      <a:r>
                        <a:rPr lang="en" sz="700">
                          <a:latin typeface="Nunito"/>
                          <a:ea typeface="Nunito"/>
                          <a:cs typeface="Nunito"/>
                          <a:sym typeface="Nunito"/>
                        </a:rPr>
                        <a:t>Posterior portion as an uterosacral or sacrocervical ligament </a:t>
                      </a:r>
                      <a:endParaRPr sz="1000">
                        <a:latin typeface="Nunito"/>
                        <a:ea typeface="Nunito"/>
                        <a:cs typeface="Nunito"/>
                        <a:sym typeface="Nunito"/>
                      </a:endParaRPr>
                    </a:p>
                  </a:txBody>
                  <a:tcPr marT="67925" marB="67925" marR="64250" marL="64250" anchor="ctr"/>
                </a:tc>
                <a:tc hMerge="1"/>
              </a:tr>
              <a:tr h="709225">
                <a:tc gridSpan="2">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Muscles</a:t>
                      </a:r>
                      <a:r>
                        <a:rPr lang="en" sz="1000">
                          <a:latin typeface="Nunito"/>
                          <a:ea typeface="Nunito"/>
                          <a:cs typeface="Nunito"/>
                          <a:sym typeface="Nunito"/>
                        </a:rPr>
                        <a:t> </a:t>
                      </a:r>
                      <a:endParaRPr sz="1000">
                        <a:latin typeface="Nunito"/>
                        <a:ea typeface="Nunito"/>
                        <a:cs typeface="Nunito"/>
                        <a:sym typeface="Nunito"/>
                      </a:endParaRPr>
                    </a:p>
                    <a:p>
                      <a:pPr indent="0" lvl="0" marL="0" rtl="0" algn="ctr">
                        <a:spcBef>
                          <a:spcPts val="0"/>
                        </a:spcBef>
                        <a:spcAft>
                          <a:spcPts val="0"/>
                        </a:spcAft>
                        <a:buNone/>
                      </a:pPr>
                      <a:r>
                        <a:rPr lang="en" sz="1000">
                          <a:latin typeface="Nunito"/>
                          <a:ea typeface="Nunito"/>
                          <a:cs typeface="Nunito"/>
                          <a:sym typeface="Nunito"/>
                        </a:rPr>
                        <a:t>( </a:t>
                      </a:r>
                      <a:r>
                        <a:rPr b="1" lang="en" sz="1000">
                          <a:solidFill>
                            <a:srgbClr val="CC0000"/>
                          </a:solidFill>
                          <a:latin typeface="Nunito"/>
                          <a:ea typeface="Nunito"/>
                          <a:cs typeface="Nunito"/>
                          <a:sym typeface="Nunito"/>
                        </a:rPr>
                        <a:t>Levator Ani Muscle</a:t>
                      </a:r>
                      <a:r>
                        <a:rPr lang="en" sz="1000">
                          <a:latin typeface="Nunito"/>
                          <a:ea typeface="Nunito"/>
                          <a:cs typeface="Nunito"/>
                          <a:sym typeface="Nunito"/>
                        </a:rPr>
                        <a:t> )</a:t>
                      </a:r>
                      <a:endParaRPr sz="1000">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4">
                  <a:txBody>
                    <a:bodyPr/>
                    <a:lstStyle/>
                    <a:p>
                      <a:pPr indent="-101600" lvl="0" marL="114300" rtl="0" algn="l">
                        <a:lnSpc>
                          <a:spcPct val="115000"/>
                        </a:lnSpc>
                        <a:spcBef>
                          <a:spcPts val="0"/>
                        </a:spcBef>
                        <a:spcAft>
                          <a:spcPts val="0"/>
                        </a:spcAft>
                        <a:buSzPts val="700"/>
                        <a:buFont typeface="Nunito"/>
                        <a:buChar char="●"/>
                      </a:pPr>
                      <a:r>
                        <a:rPr lang="en" sz="700">
                          <a:latin typeface="Nunito"/>
                          <a:ea typeface="Nunito"/>
                          <a:cs typeface="Nunito"/>
                          <a:sym typeface="Nunito"/>
                        </a:rPr>
                        <a:t>Form the pelvic floor: separate pelvis from perineum</a:t>
                      </a:r>
                      <a:endParaRPr sz="700">
                        <a:latin typeface="Nunito"/>
                        <a:ea typeface="Nunito"/>
                        <a:cs typeface="Nunito"/>
                        <a:sym typeface="Nunito"/>
                      </a:endParaRPr>
                    </a:p>
                    <a:p>
                      <a:pPr indent="-101600" lvl="0" marL="114300" rtl="0" algn="l">
                        <a:lnSpc>
                          <a:spcPct val="115000"/>
                        </a:lnSpc>
                        <a:spcBef>
                          <a:spcPts val="0"/>
                        </a:spcBef>
                        <a:spcAft>
                          <a:spcPts val="0"/>
                        </a:spcAft>
                        <a:buSzPts val="700"/>
                        <a:buFont typeface="Nunito"/>
                        <a:buChar char="●"/>
                      </a:pPr>
                      <a:r>
                        <a:rPr b="1" lang="en" sz="700">
                          <a:solidFill>
                            <a:srgbClr val="CC0000"/>
                          </a:solidFill>
                          <a:latin typeface="Nunito"/>
                          <a:ea typeface="Nunito"/>
                          <a:cs typeface="Nunito"/>
                          <a:sym typeface="Nunito"/>
                        </a:rPr>
                        <a:t>Form the pelvic diaphragm:</a:t>
                      </a:r>
                      <a:r>
                        <a:rPr lang="en" sz="700">
                          <a:latin typeface="Nunito"/>
                          <a:ea typeface="Nunito"/>
                          <a:cs typeface="Nunito"/>
                          <a:sym typeface="Nunito"/>
                        </a:rPr>
                        <a:t> traversed by urethra, vagina &amp; rectum</a:t>
                      </a:r>
                      <a:endParaRPr sz="700">
                        <a:latin typeface="Nunito"/>
                        <a:ea typeface="Nunito"/>
                        <a:cs typeface="Nunito"/>
                        <a:sym typeface="Nunito"/>
                      </a:endParaRPr>
                    </a:p>
                    <a:p>
                      <a:pPr indent="-101600" lvl="0" marL="114300" rtl="0" algn="l">
                        <a:lnSpc>
                          <a:spcPct val="115000"/>
                        </a:lnSpc>
                        <a:spcBef>
                          <a:spcPts val="0"/>
                        </a:spcBef>
                        <a:spcAft>
                          <a:spcPts val="0"/>
                        </a:spcAft>
                        <a:buSzPts val="700"/>
                        <a:buFont typeface="Nunito"/>
                        <a:buChar char="●"/>
                      </a:pPr>
                      <a:r>
                        <a:rPr lang="en" sz="700">
                          <a:latin typeface="Nunito"/>
                          <a:ea typeface="Nunito"/>
                          <a:cs typeface="Nunito"/>
                          <a:sym typeface="Nunito"/>
                        </a:rPr>
                        <a:t>Function: Support pelvic organs</a:t>
                      </a:r>
                      <a:endParaRPr sz="700">
                        <a:latin typeface="Nunito"/>
                        <a:ea typeface="Nunito"/>
                        <a:cs typeface="Nunito"/>
                        <a:sym typeface="Nunito"/>
                      </a:endParaRPr>
                    </a:p>
                  </a:txBody>
                  <a:tcPr marT="67925" marB="67925" marR="64250" marL="64250" anchor="ctr"/>
                </a:tc>
                <a:tc hMerge="1"/>
                <a:tc hMerge="1"/>
                <a:tc hMerge="1"/>
              </a:tr>
              <a:tr h="709225">
                <a:tc gridSpan="2">
                  <a:txBody>
                    <a:bodyPr/>
                    <a:lstStyle/>
                    <a:p>
                      <a:pPr indent="-63500" lvl="0" marL="285750" marR="0" rtl="0" algn="l">
                        <a:spcBef>
                          <a:spcPts val="0"/>
                        </a:spcBef>
                        <a:spcAft>
                          <a:spcPts val="0"/>
                        </a:spcAft>
                        <a:buClr>
                          <a:srgbClr val="CC0000"/>
                        </a:buClr>
                        <a:buSzPts val="1000"/>
                        <a:buFont typeface="Nunito"/>
                        <a:buChar char="★"/>
                      </a:pPr>
                      <a:r>
                        <a:rPr b="1" lang="en" sz="1000">
                          <a:solidFill>
                            <a:srgbClr val="CC0000"/>
                          </a:solidFill>
                          <a:latin typeface="Nunito"/>
                          <a:ea typeface="Nunito"/>
                          <a:cs typeface="Nunito"/>
                          <a:sym typeface="Nunito"/>
                        </a:rPr>
                        <a:t>  Support Of Uterus</a:t>
                      </a:r>
                      <a:endParaRPr b="1" sz="1000">
                        <a:solidFill>
                          <a:srgbClr val="CC0000"/>
                        </a:solidFill>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4">
                  <a:txBody>
                    <a:bodyPr/>
                    <a:lstStyle/>
                    <a:p>
                      <a:pPr indent="0" lvl="0" marL="0" rtl="0" algn="l">
                        <a:lnSpc>
                          <a:spcPct val="115000"/>
                        </a:lnSpc>
                        <a:spcBef>
                          <a:spcPts val="0"/>
                        </a:spcBef>
                        <a:spcAft>
                          <a:spcPts val="0"/>
                        </a:spcAft>
                        <a:buNone/>
                      </a:pPr>
                      <a:r>
                        <a:rPr lang="en" sz="700">
                          <a:latin typeface="Nunito"/>
                          <a:ea typeface="Nunito"/>
                          <a:cs typeface="Nunito"/>
                          <a:sym typeface="Nunito"/>
                        </a:rPr>
                        <a:t>1- Round ligament of uterus (maintains anteverted &amp; anteflexed position) </a:t>
                      </a:r>
                      <a:endParaRPr sz="700">
                        <a:latin typeface="Nunito"/>
                        <a:ea typeface="Nunito"/>
                        <a:cs typeface="Nunito"/>
                        <a:sym typeface="Nunito"/>
                      </a:endParaRPr>
                    </a:p>
                    <a:p>
                      <a:pPr indent="0" lvl="0" marL="0" rtl="0" algn="l">
                        <a:lnSpc>
                          <a:spcPct val="115000"/>
                        </a:lnSpc>
                        <a:spcBef>
                          <a:spcPts val="0"/>
                        </a:spcBef>
                        <a:spcAft>
                          <a:spcPts val="0"/>
                        </a:spcAft>
                        <a:buNone/>
                      </a:pPr>
                      <a:r>
                        <a:rPr lang="en" sz="700">
                          <a:latin typeface="Nunito"/>
                          <a:ea typeface="Nunito"/>
                          <a:cs typeface="Nunito"/>
                          <a:sym typeface="Nunito"/>
                        </a:rPr>
                        <a:t>2-</a:t>
                      </a:r>
                      <a:r>
                        <a:rPr lang="en" sz="700">
                          <a:solidFill>
                            <a:srgbClr val="CC0000"/>
                          </a:solidFill>
                          <a:latin typeface="Nunito"/>
                          <a:ea typeface="Nunito"/>
                          <a:cs typeface="Nunito"/>
                          <a:sym typeface="Nunito"/>
                        </a:rPr>
                        <a:t> </a:t>
                      </a:r>
                      <a:r>
                        <a:rPr b="1" lang="en" sz="700">
                          <a:solidFill>
                            <a:srgbClr val="CC0000"/>
                          </a:solidFill>
                          <a:latin typeface="Nunito"/>
                          <a:ea typeface="Nunito"/>
                          <a:cs typeface="Nunito"/>
                          <a:sym typeface="Nunito"/>
                        </a:rPr>
                        <a:t>L</a:t>
                      </a:r>
                      <a:r>
                        <a:rPr b="1" lang="en" sz="700">
                          <a:solidFill>
                            <a:srgbClr val="CC0000"/>
                          </a:solidFill>
                          <a:latin typeface="Nunito"/>
                          <a:ea typeface="Nunito"/>
                          <a:cs typeface="Nunito"/>
                          <a:sym typeface="Nunito"/>
                        </a:rPr>
                        <a:t>igaments of cervix (especially transverse cervical) </a:t>
                      </a:r>
                      <a:r>
                        <a:rPr b="1" lang="en" sz="700">
                          <a:solidFill>
                            <a:srgbClr val="B7B7B7"/>
                          </a:solidFill>
                          <a:latin typeface="Nunito"/>
                          <a:ea typeface="Nunito"/>
                          <a:cs typeface="Nunito"/>
                          <a:sym typeface="Nunito"/>
                        </a:rPr>
                        <a:t>damage to this ligament cause uterine prolapse </a:t>
                      </a:r>
                      <a:endParaRPr b="1" sz="700">
                        <a:solidFill>
                          <a:srgbClr val="B7B7B7"/>
                        </a:solidFill>
                        <a:latin typeface="Nunito"/>
                        <a:ea typeface="Nunito"/>
                        <a:cs typeface="Nunito"/>
                        <a:sym typeface="Nunito"/>
                      </a:endParaRPr>
                    </a:p>
                    <a:p>
                      <a:pPr indent="0" lvl="0" marL="0" rtl="0" algn="l">
                        <a:lnSpc>
                          <a:spcPct val="115000"/>
                        </a:lnSpc>
                        <a:spcBef>
                          <a:spcPts val="0"/>
                        </a:spcBef>
                        <a:spcAft>
                          <a:spcPts val="0"/>
                        </a:spcAft>
                        <a:buNone/>
                      </a:pPr>
                      <a:r>
                        <a:rPr lang="en" sz="700">
                          <a:latin typeface="Nunito"/>
                          <a:ea typeface="Nunito"/>
                          <a:cs typeface="Nunito"/>
                          <a:sym typeface="Nunito"/>
                        </a:rPr>
                        <a:t>3-</a:t>
                      </a:r>
                      <a:r>
                        <a:rPr lang="en" sz="700">
                          <a:solidFill>
                            <a:srgbClr val="CC0000"/>
                          </a:solidFill>
                          <a:latin typeface="Nunito"/>
                          <a:ea typeface="Nunito"/>
                          <a:cs typeface="Nunito"/>
                          <a:sym typeface="Nunito"/>
                        </a:rPr>
                        <a:t> </a:t>
                      </a:r>
                      <a:r>
                        <a:rPr b="1" lang="en" sz="700">
                          <a:solidFill>
                            <a:srgbClr val="CC0000"/>
                          </a:solidFill>
                          <a:latin typeface="Nunito"/>
                          <a:ea typeface="Nunito"/>
                          <a:cs typeface="Nunito"/>
                          <a:sym typeface="Nunito"/>
                        </a:rPr>
                        <a:t>Levator Ani muscles</a:t>
                      </a:r>
                      <a:endParaRPr b="1" sz="700">
                        <a:solidFill>
                          <a:srgbClr val="CC0000"/>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tcPr>
                </a:tc>
                <a:tc hMerge="1"/>
                <a:tc hMerge="1"/>
                <a:tc hMerge="1"/>
              </a:tr>
              <a:tr h="342925">
                <a:tc gridSpan="2">
                  <a:txBody>
                    <a:bodyPr/>
                    <a:lstStyle/>
                    <a:p>
                      <a:pPr indent="0" lvl="0" marL="0" rtl="0" algn="ctr">
                        <a:spcBef>
                          <a:spcPts val="0"/>
                        </a:spcBef>
                        <a:spcAft>
                          <a:spcPts val="0"/>
                        </a:spcAft>
                        <a:buNone/>
                      </a:pPr>
                      <a:r>
                        <a:rPr b="1" lang="en" sz="1000">
                          <a:solidFill>
                            <a:srgbClr val="CC0000"/>
                          </a:solidFill>
                          <a:latin typeface="Nunito"/>
                          <a:ea typeface="Nunito"/>
                          <a:cs typeface="Nunito"/>
                          <a:sym typeface="Nunito"/>
                        </a:rPr>
                        <a:t>Arterial</a:t>
                      </a:r>
                      <a:endParaRPr b="1" sz="1000">
                        <a:solidFill>
                          <a:srgbClr val="CC0000"/>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4">
                  <a:txBody>
                    <a:bodyPr/>
                    <a:lstStyle/>
                    <a:p>
                      <a:pPr indent="0" lvl="0" marL="0" rtl="0" algn="l">
                        <a:spcBef>
                          <a:spcPts val="0"/>
                        </a:spcBef>
                        <a:spcAft>
                          <a:spcPts val="0"/>
                        </a:spcAft>
                        <a:buNone/>
                      </a:pPr>
                      <a:r>
                        <a:rPr lang="en" sz="700">
                          <a:latin typeface="Nunito"/>
                          <a:ea typeface="Nunito"/>
                          <a:cs typeface="Nunito"/>
                          <a:sym typeface="Nunito"/>
                        </a:rPr>
                        <a:t>Uterine (branch of internal iliac artery in pelvis)</a:t>
                      </a:r>
                      <a:endParaRPr b="1"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hMerge="1"/>
                <a:tc hMerge="1"/>
                <a:tc hMerge="1"/>
              </a:tr>
              <a:tr h="342925">
                <a:tc gridSpan="2">
                  <a:txBody>
                    <a:bodyPr/>
                    <a:lstStyle/>
                    <a:p>
                      <a:pPr indent="0" lvl="0" marL="0" rtl="0" algn="ctr">
                        <a:spcBef>
                          <a:spcPts val="0"/>
                        </a:spcBef>
                        <a:spcAft>
                          <a:spcPts val="0"/>
                        </a:spcAft>
                        <a:buNone/>
                      </a:pPr>
                      <a:r>
                        <a:rPr b="1" lang="en" sz="1000">
                          <a:solidFill>
                            <a:srgbClr val="1155CC"/>
                          </a:solidFill>
                          <a:latin typeface="Nunito"/>
                          <a:ea typeface="Nunito"/>
                          <a:cs typeface="Nunito"/>
                          <a:sym typeface="Nunito"/>
                        </a:rPr>
                        <a:t>Venous</a:t>
                      </a:r>
                      <a:endParaRPr b="1" sz="1000">
                        <a:solidFill>
                          <a:srgbClr val="1155CC"/>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4">
                  <a:txBody>
                    <a:bodyPr/>
                    <a:lstStyle/>
                    <a:p>
                      <a:pPr indent="0" lvl="0" marL="0" rtl="0" algn="l">
                        <a:spcBef>
                          <a:spcPts val="0"/>
                        </a:spcBef>
                        <a:spcAft>
                          <a:spcPts val="0"/>
                        </a:spcAft>
                        <a:buNone/>
                      </a:pPr>
                      <a:r>
                        <a:rPr lang="en" sz="700">
                          <a:latin typeface="Nunito"/>
                          <a:ea typeface="Nunito"/>
                          <a:cs typeface="Nunito"/>
                          <a:sym typeface="Nunito"/>
                        </a:rPr>
                        <a:t>Uterine plexus (</a:t>
                      </a:r>
                      <a:r>
                        <a:rPr lang="en" sz="700">
                          <a:solidFill>
                            <a:srgbClr val="B7B7B7"/>
                          </a:solidFill>
                          <a:latin typeface="Nunito"/>
                          <a:ea typeface="Nunito"/>
                          <a:cs typeface="Nunito"/>
                          <a:sym typeface="Nunito"/>
                        </a:rPr>
                        <a:t>drain </a:t>
                      </a:r>
                      <a:r>
                        <a:rPr lang="en" sz="700">
                          <a:latin typeface="Nunito"/>
                          <a:ea typeface="Nunito"/>
                          <a:cs typeface="Nunito"/>
                          <a:sym typeface="Nunito"/>
                        </a:rPr>
                        <a:t>to internal iliac vein)</a:t>
                      </a:r>
                      <a:endParaRPr b="1"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hMerge="1"/>
                <a:tc hMerge="1"/>
                <a:tc hMerge="1"/>
              </a:tr>
              <a:tr h="342925">
                <a:tc gridSpan="2">
                  <a:txBody>
                    <a:bodyPr/>
                    <a:lstStyle/>
                    <a:p>
                      <a:pPr indent="0" lvl="0" marL="0" rtl="0" algn="ctr">
                        <a:spcBef>
                          <a:spcPts val="0"/>
                        </a:spcBef>
                        <a:spcAft>
                          <a:spcPts val="0"/>
                        </a:spcAft>
                        <a:buNone/>
                      </a:pPr>
                      <a:r>
                        <a:rPr b="1" lang="en" sz="1000">
                          <a:solidFill>
                            <a:srgbClr val="38761D"/>
                          </a:solidFill>
                          <a:latin typeface="Nunito"/>
                          <a:ea typeface="Nunito"/>
                          <a:cs typeface="Nunito"/>
                          <a:sym typeface="Nunito"/>
                        </a:rPr>
                        <a:t>Lymphatic</a:t>
                      </a:r>
                      <a:endParaRPr b="1" sz="1000">
                        <a:solidFill>
                          <a:srgbClr val="38761D"/>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4">
                  <a:txBody>
                    <a:bodyPr/>
                    <a:lstStyle/>
                    <a:p>
                      <a:pPr indent="0" lvl="0" marL="0" rtl="0" algn="l">
                        <a:spcBef>
                          <a:spcPts val="0"/>
                        </a:spcBef>
                        <a:spcAft>
                          <a:spcPts val="0"/>
                        </a:spcAft>
                        <a:buNone/>
                      </a:pPr>
                      <a:r>
                        <a:rPr lang="en" sz="700">
                          <a:latin typeface="Nunito"/>
                          <a:ea typeface="Nunito"/>
                          <a:cs typeface="Nunito"/>
                          <a:sym typeface="Nunito"/>
                        </a:rPr>
                        <a:t>To internal iliac lymph nodes (in pelvis)</a:t>
                      </a:r>
                      <a:endParaRPr b="1"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hMerge="1"/>
                <a:tc hMerge="1"/>
                <a:tc hMerge="1"/>
              </a:tr>
              <a:tr h="342925">
                <a:tc gridSpan="2">
                  <a:txBody>
                    <a:bodyPr/>
                    <a:lstStyle/>
                    <a:p>
                      <a:pPr indent="0" lvl="0" marL="0" rtl="0" algn="ctr">
                        <a:spcBef>
                          <a:spcPts val="0"/>
                        </a:spcBef>
                        <a:spcAft>
                          <a:spcPts val="0"/>
                        </a:spcAft>
                        <a:buNone/>
                      </a:pPr>
                      <a:r>
                        <a:rPr b="1" lang="en" sz="1000">
                          <a:solidFill>
                            <a:srgbClr val="E69138"/>
                          </a:solidFill>
                          <a:latin typeface="Nunito"/>
                          <a:ea typeface="Nunito"/>
                          <a:cs typeface="Nunito"/>
                          <a:sym typeface="Nunito"/>
                        </a:rPr>
                        <a:t>Innervation</a:t>
                      </a:r>
                      <a:endParaRPr b="1" sz="1000">
                        <a:solidFill>
                          <a:srgbClr val="E69138"/>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4">
                  <a:txBody>
                    <a:bodyPr/>
                    <a:lstStyle/>
                    <a:p>
                      <a:pPr indent="0" lvl="0" marL="0" rtl="0" algn="l">
                        <a:spcBef>
                          <a:spcPts val="0"/>
                        </a:spcBef>
                        <a:spcAft>
                          <a:spcPts val="0"/>
                        </a:spcAft>
                        <a:buNone/>
                      </a:pPr>
                      <a:r>
                        <a:rPr lang="en" sz="700">
                          <a:latin typeface="Nunito"/>
                          <a:ea typeface="Nunito"/>
                          <a:cs typeface="Nunito"/>
                          <a:sym typeface="Nunito"/>
                        </a:rPr>
                        <a:t>Inferior hypogastric plexus (in pelvis)</a:t>
                      </a:r>
                      <a:endParaRPr b="1"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c hMerge="1"/>
                <a:tc hMerge="1"/>
                <a:tc hMerge="1"/>
              </a:tr>
              <a:tr h="884050">
                <a:tc gridSpan="6">
                  <a:txBody>
                    <a:bodyPr/>
                    <a:lstStyle/>
                    <a:p>
                      <a:pPr indent="0" lvl="0" marL="0" rtl="0" algn="ctr">
                        <a:spcBef>
                          <a:spcPts val="0"/>
                        </a:spcBef>
                        <a:spcAft>
                          <a:spcPts val="0"/>
                        </a:spcAft>
                        <a:buNone/>
                      </a:pPr>
                      <a:r>
                        <a:t/>
                      </a:r>
                      <a:endParaRPr b="1" sz="1000">
                        <a:solidFill>
                          <a:srgbClr val="E69138"/>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c hMerge="1"/>
              </a:tr>
            </a:tbl>
          </a:graphicData>
        </a:graphic>
      </p:graphicFrame>
      <p:sp>
        <p:nvSpPr>
          <p:cNvPr id="140" name="Google Shape;140;p31"/>
          <p:cNvSpPr txBox="1"/>
          <p:nvPr/>
        </p:nvSpPr>
        <p:spPr>
          <a:xfrm>
            <a:off x="76198" y="9937081"/>
            <a:ext cx="5812500" cy="609000"/>
          </a:xfrm>
          <a:prstGeom prst="rect">
            <a:avLst/>
          </a:prstGeom>
          <a:noFill/>
          <a:ln>
            <a:noFill/>
          </a:ln>
        </p:spPr>
        <p:txBody>
          <a:bodyPr anchorCtr="0" anchor="ctr" bIns="65475" lIns="65475" spcFirstLastPara="1" rIns="65475" wrap="square" tIns="65475">
            <a:noAutofit/>
          </a:bodyPr>
          <a:lstStyle/>
          <a:p>
            <a:pPr indent="-209550" lvl="0" marL="330200" rtl="0" algn="l">
              <a:lnSpc>
                <a:spcPct val="150000"/>
              </a:lnSpc>
              <a:spcBef>
                <a:spcPts val="0"/>
              </a:spcBef>
              <a:spcAft>
                <a:spcPts val="0"/>
              </a:spcAft>
              <a:buClr>
                <a:srgbClr val="CC0000"/>
              </a:buClr>
              <a:buSzPts val="700"/>
              <a:buFont typeface="Nunito"/>
              <a:buChar char="●"/>
            </a:pPr>
            <a:r>
              <a:rPr b="1" lang="en" sz="700">
                <a:solidFill>
                  <a:srgbClr val="CC0000"/>
                </a:solidFill>
                <a:latin typeface="Nunito"/>
                <a:ea typeface="Nunito"/>
                <a:cs typeface="Nunito"/>
                <a:sym typeface="Nunito"/>
              </a:rPr>
              <a:t>Problem in the internal iliac artery would affect blood flow to the Urinary bladder </a:t>
            </a:r>
            <a:endParaRPr b="1" sz="700">
              <a:solidFill>
                <a:srgbClr val="CC0000"/>
              </a:solidFill>
              <a:latin typeface="Nunito"/>
              <a:ea typeface="Nunito"/>
              <a:cs typeface="Nunito"/>
              <a:sym typeface="Nunito"/>
            </a:endParaRPr>
          </a:p>
          <a:p>
            <a:pPr indent="-209550" lvl="0" marL="330200" rtl="0" algn="l">
              <a:lnSpc>
                <a:spcPct val="150000"/>
              </a:lnSpc>
              <a:spcBef>
                <a:spcPts val="0"/>
              </a:spcBef>
              <a:spcAft>
                <a:spcPts val="0"/>
              </a:spcAft>
              <a:buClr>
                <a:srgbClr val="CC0000"/>
              </a:buClr>
              <a:buSzPts val="700"/>
              <a:buFont typeface="Nunito"/>
              <a:buChar char="●"/>
            </a:pPr>
            <a:r>
              <a:rPr b="1" lang="en" sz="700">
                <a:solidFill>
                  <a:srgbClr val="CC0000"/>
                </a:solidFill>
                <a:latin typeface="Nunito"/>
                <a:ea typeface="Nunito"/>
                <a:cs typeface="Nunito"/>
                <a:sym typeface="Nunito"/>
              </a:rPr>
              <a:t>Structure can cause uterine prolapse ( levator Ani muscle + transverse cervical ligament )</a:t>
            </a:r>
            <a:endParaRPr b="1" sz="700">
              <a:solidFill>
                <a:srgbClr val="CC0000"/>
              </a:solidFill>
              <a:latin typeface="Nunito"/>
              <a:ea typeface="Nunito"/>
              <a:cs typeface="Nunito"/>
              <a:sym typeface="Nunito"/>
            </a:endParaRPr>
          </a:p>
          <a:p>
            <a:pPr indent="-209550" lvl="0" marL="330200" rtl="0" algn="l">
              <a:lnSpc>
                <a:spcPct val="150000"/>
              </a:lnSpc>
              <a:spcBef>
                <a:spcPts val="0"/>
              </a:spcBef>
              <a:spcAft>
                <a:spcPts val="0"/>
              </a:spcAft>
              <a:buClr>
                <a:srgbClr val="CC0000"/>
              </a:buClr>
              <a:buSzPts val="700"/>
              <a:buFont typeface="Nunito"/>
              <a:buChar char="●"/>
            </a:pPr>
            <a:r>
              <a:rPr b="1" lang="en" sz="700">
                <a:solidFill>
                  <a:srgbClr val="CC0000"/>
                </a:solidFill>
                <a:latin typeface="Nunito"/>
                <a:ea typeface="Nunito"/>
                <a:cs typeface="Nunito"/>
                <a:sym typeface="Nunito"/>
              </a:rPr>
              <a:t>Transverse cervical = cardinal ligament </a:t>
            </a:r>
            <a:endParaRPr b="1" sz="700">
              <a:solidFill>
                <a:srgbClr val="CC0000"/>
              </a:solidFill>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graphicFrame>
        <p:nvGraphicFramePr>
          <p:cNvPr id="145" name="Google Shape;145;p32"/>
          <p:cNvGraphicFramePr/>
          <p:nvPr/>
        </p:nvGraphicFramePr>
        <p:xfrm>
          <a:off x="4609389" y="914288"/>
          <a:ext cx="3000000" cy="3000000"/>
        </p:xfrm>
        <a:graphic>
          <a:graphicData uri="http://schemas.openxmlformats.org/drawingml/2006/table">
            <a:tbl>
              <a:tblPr>
                <a:noFill/>
                <a:tableStyleId>{76447A91-6DB8-4E1A-95C5-20A2C349909A}</a:tableStyleId>
              </a:tblPr>
              <a:tblGrid>
                <a:gridCol w="2980125"/>
              </a:tblGrid>
              <a:tr h="821025">
                <a:tc>
                  <a:txBody>
                    <a:bodyPr/>
                    <a:lstStyle/>
                    <a:p>
                      <a:pPr indent="-273050" lvl="0" marL="457200" rtl="0" algn="l">
                        <a:lnSpc>
                          <a:spcPct val="150000"/>
                        </a:lnSpc>
                        <a:spcBef>
                          <a:spcPts val="0"/>
                        </a:spcBef>
                        <a:spcAft>
                          <a:spcPts val="0"/>
                        </a:spcAft>
                        <a:buSzPts val="700"/>
                        <a:buFont typeface="Nunito"/>
                        <a:buAutoNum type="arabicPeriod"/>
                      </a:pPr>
                      <a:r>
                        <a:rPr b="1" lang="en" sz="700">
                          <a:latin typeface="Nunito"/>
                          <a:ea typeface="Nunito"/>
                          <a:cs typeface="Nunito"/>
                          <a:sym typeface="Nunito"/>
                        </a:rPr>
                        <a:t>Anteriorly</a:t>
                      </a:r>
                      <a:r>
                        <a:rPr lang="en" sz="700">
                          <a:latin typeface="Nunito"/>
                          <a:ea typeface="Nunito"/>
                          <a:cs typeface="Nunito"/>
                          <a:sym typeface="Nunito"/>
                        </a:rPr>
                        <a:t>:  Symphysis pubis. (</a:t>
                      </a:r>
                      <a:r>
                        <a:rPr lang="en" sz="700">
                          <a:solidFill>
                            <a:srgbClr val="CC0000"/>
                          </a:solidFill>
                          <a:latin typeface="Nunito"/>
                          <a:ea typeface="Nunito"/>
                          <a:cs typeface="Nunito"/>
                          <a:sym typeface="Nunito"/>
                        </a:rPr>
                        <a:t>Cartilaginous</a:t>
                      </a:r>
                      <a:r>
                        <a:rPr lang="en" sz="700">
                          <a:latin typeface="Nunito"/>
                          <a:ea typeface="Nunito"/>
                          <a:cs typeface="Nunito"/>
                          <a:sym typeface="Nunito"/>
                        </a:rPr>
                        <a:t>)</a:t>
                      </a:r>
                      <a:endParaRPr sz="700">
                        <a:latin typeface="Nunito"/>
                        <a:ea typeface="Nunito"/>
                        <a:cs typeface="Nunito"/>
                        <a:sym typeface="Nunito"/>
                      </a:endParaRPr>
                    </a:p>
                    <a:p>
                      <a:pPr indent="0" lvl="0" marL="0" rtl="0" algn="l">
                        <a:lnSpc>
                          <a:spcPct val="150000"/>
                        </a:lnSpc>
                        <a:spcBef>
                          <a:spcPts val="0"/>
                        </a:spcBef>
                        <a:spcAft>
                          <a:spcPts val="0"/>
                        </a:spcAft>
                        <a:buNone/>
                      </a:pPr>
                      <a:r>
                        <a:t/>
                      </a:r>
                      <a:endParaRPr sz="300">
                        <a:latin typeface="Nunito"/>
                        <a:ea typeface="Nunito"/>
                        <a:cs typeface="Nunito"/>
                        <a:sym typeface="Nunito"/>
                      </a:endParaRPr>
                    </a:p>
                    <a:p>
                      <a:pPr indent="-273050" lvl="0" marL="457200" rtl="0" algn="l">
                        <a:lnSpc>
                          <a:spcPct val="150000"/>
                        </a:lnSpc>
                        <a:spcBef>
                          <a:spcPts val="0"/>
                        </a:spcBef>
                        <a:spcAft>
                          <a:spcPts val="0"/>
                        </a:spcAft>
                        <a:buSzPts val="700"/>
                        <a:buFont typeface="Nunito"/>
                        <a:buAutoNum type="arabicPeriod"/>
                      </a:pPr>
                      <a:r>
                        <a:rPr b="1" lang="en" sz="700">
                          <a:latin typeface="Nunito"/>
                          <a:ea typeface="Nunito"/>
                          <a:cs typeface="Nunito"/>
                          <a:sym typeface="Nunito"/>
                        </a:rPr>
                        <a:t>Posteriorly</a:t>
                      </a:r>
                      <a:r>
                        <a:rPr lang="en" sz="700">
                          <a:latin typeface="Nunito"/>
                          <a:ea typeface="Nunito"/>
                          <a:cs typeface="Nunito"/>
                          <a:sym typeface="Nunito"/>
                        </a:rPr>
                        <a:t>: Sacrococcygeal joint. </a:t>
                      </a:r>
                      <a:r>
                        <a:rPr lang="en" sz="700">
                          <a:solidFill>
                            <a:schemeClr val="dk1"/>
                          </a:solidFill>
                          <a:latin typeface="Nunito"/>
                          <a:ea typeface="Nunito"/>
                          <a:cs typeface="Nunito"/>
                          <a:sym typeface="Nunito"/>
                        </a:rPr>
                        <a:t>(</a:t>
                      </a:r>
                      <a:r>
                        <a:rPr lang="en" sz="700">
                          <a:solidFill>
                            <a:srgbClr val="CC0000"/>
                          </a:solidFill>
                          <a:latin typeface="Nunito"/>
                          <a:ea typeface="Nunito"/>
                          <a:cs typeface="Nunito"/>
                          <a:sym typeface="Nunito"/>
                        </a:rPr>
                        <a:t>Cartilaginous</a:t>
                      </a:r>
                      <a:r>
                        <a:rPr lang="en" sz="700">
                          <a:solidFill>
                            <a:schemeClr val="dk1"/>
                          </a:solidFill>
                          <a:latin typeface="Nunito"/>
                          <a:ea typeface="Nunito"/>
                          <a:cs typeface="Nunito"/>
                          <a:sym typeface="Nunito"/>
                        </a:rPr>
                        <a:t>)</a:t>
                      </a:r>
                      <a:endParaRPr sz="7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300">
                        <a:solidFill>
                          <a:schemeClr val="dk1"/>
                        </a:solidFill>
                        <a:latin typeface="Nunito"/>
                        <a:ea typeface="Nunito"/>
                        <a:cs typeface="Nunito"/>
                        <a:sym typeface="Nunito"/>
                      </a:endParaRPr>
                    </a:p>
                    <a:p>
                      <a:pPr indent="-273050" lvl="0" marL="457200" rtl="0" algn="l">
                        <a:lnSpc>
                          <a:spcPct val="150000"/>
                        </a:lnSpc>
                        <a:spcBef>
                          <a:spcPts val="0"/>
                        </a:spcBef>
                        <a:spcAft>
                          <a:spcPts val="0"/>
                        </a:spcAft>
                        <a:buSzPts val="700"/>
                        <a:buFont typeface="Nunito"/>
                        <a:buAutoNum type="arabicPeriod"/>
                      </a:pPr>
                      <a:r>
                        <a:rPr b="1" lang="en" sz="700">
                          <a:latin typeface="Nunito"/>
                          <a:ea typeface="Nunito"/>
                          <a:cs typeface="Nunito"/>
                          <a:sym typeface="Nunito"/>
                        </a:rPr>
                        <a:t>Posterolaterally</a:t>
                      </a:r>
                      <a:r>
                        <a:rPr lang="en" sz="700">
                          <a:latin typeface="Nunito"/>
                          <a:ea typeface="Nunito"/>
                          <a:cs typeface="Nunito"/>
                          <a:sym typeface="Nunito"/>
                        </a:rPr>
                        <a:t>: Two Sacroiliac joint. (</a:t>
                      </a:r>
                      <a:r>
                        <a:rPr lang="en" sz="700">
                          <a:solidFill>
                            <a:srgbClr val="CC0000"/>
                          </a:solidFill>
                          <a:latin typeface="Nunito"/>
                          <a:ea typeface="Nunito"/>
                          <a:cs typeface="Nunito"/>
                          <a:sym typeface="Nunito"/>
                        </a:rPr>
                        <a:t>Synovial</a:t>
                      </a:r>
                      <a:r>
                        <a:rPr lang="en" sz="700">
                          <a:latin typeface="Nunito"/>
                          <a:ea typeface="Nunito"/>
                          <a:cs typeface="Nunito"/>
                          <a:sym typeface="Nunito"/>
                        </a:rPr>
                        <a:t> </a:t>
                      </a:r>
                      <a:r>
                        <a:rPr lang="en" sz="700">
                          <a:solidFill>
                            <a:srgbClr val="CC0000"/>
                          </a:solidFill>
                          <a:latin typeface="Nunito"/>
                          <a:ea typeface="Nunito"/>
                          <a:cs typeface="Nunito"/>
                          <a:sym typeface="Nunito"/>
                        </a:rPr>
                        <a:t>joint</a:t>
                      </a:r>
                      <a:r>
                        <a:rPr lang="en" sz="700">
                          <a:latin typeface="Nunito"/>
                          <a:ea typeface="Nunito"/>
                          <a:cs typeface="Nunito"/>
                          <a:sym typeface="Nunito"/>
                        </a:rPr>
                        <a:t>)</a:t>
                      </a:r>
                      <a:endParaRPr sz="700">
                        <a:latin typeface="Nunito"/>
                        <a:ea typeface="Nunito"/>
                        <a:cs typeface="Nunito"/>
                        <a:sym typeface="Nunito"/>
                      </a:endParaRPr>
                    </a:p>
                  </a:txBody>
                  <a:tcPr marT="91425" marB="91425" marR="91425" marL="91425" anchor="ctr"/>
                </a:tc>
              </a:tr>
            </a:tbl>
          </a:graphicData>
        </a:graphic>
      </p:graphicFrame>
      <p:graphicFrame>
        <p:nvGraphicFramePr>
          <p:cNvPr id="146" name="Google Shape;146;p32"/>
          <p:cNvGraphicFramePr/>
          <p:nvPr/>
        </p:nvGraphicFramePr>
        <p:xfrm>
          <a:off x="32" y="-37"/>
          <a:ext cx="3000000" cy="3000000"/>
        </p:xfrm>
        <a:graphic>
          <a:graphicData uri="http://schemas.openxmlformats.org/drawingml/2006/table">
            <a:tbl>
              <a:tblPr>
                <a:noFill/>
                <a:tableStyleId>{76447A91-6DB8-4E1A-95C5-20A2C349909A}</a:tableStyleId>
              </a:tblPr>
              <a:tblGrid>
                <a:gridCol w="7589500"/>
              </a:tblGrid>
              <a:tr h="365725">
                <a:tc>
                  <a:txBody>
                    <a:bodyPr/>
                    <a:lstStyle/>
                    <a:p>
                      <a:pPr indent="0" lvl="0" marL="0" rtl="0" algn="ctr">
                        <a:spcBef>
                          <a:spcPts val="0"/>
                        </a:spcBef>
                        <a:spcAft>
                          <a:spcPts val="0"/>
                        </a:spcAft>
                        <a:buNone/>
                      </a:pPr>
                      <a:r>
                        <a:rPr b="1" lang="en" sz="2400">
                          <a:solidFill>
                            <a:srgbClr val="FFFFFF"/>
                          </a:solidFill>
                          <a:latin typeface="Nunito"/>
                          <a:ea typeface="Nunito"/>
                          <a:cs typeface="Nunito"/>
                          <a:sym typeface="Nunito"/>
                        </a:rPr>
                        <a:t>Anatomy: </a:t>
                      </a:r>
                      <a:r>
                        <a:rPr b="1" lang="en" sz="2400">
                          <a:solidFill>
                            <a:schemeClr val="lt1"/>
                          </a:solidFill>
                          <a:latin typeface="Nunito"/>
                          <a:ea typeface="Nunito"/>
                          <a:cs typeface="Nunito"/>
                          <a:sym typeface="Nunito"/>
                        </a:rPr>
                        <a:t>Female Pelvis</a:t>
                      </a:r>
                      <a:endParaRPr b="1" sz="2400">
                        <a:solidFill>
                          <a:srgbClr val="FFFFFF"/>
                        </a:solidFill>
                        <a:latin typeface="Nunito"/>
                        <a:ea typeface="Nunito"/>
                        <a:cs typeface="Nunito"/>
                        <a:sym typeface="Nunito"/>
                      </a:endParaRPr>
                    </a:p>
                  </a:txBody>
                  <a:tcPr marT="91425" marB="91425" marR="91425" marL="91425">
                    <a:solidFill>
                      <a:srgbClr val="E4B4B4"/>
                    </a:solidFill>
                  </a:tcPr>
                </a:tc>
              </a:tr>
            </a:tbl>
          </a:graphicData>
        </a:graphic>
      </p:graphicFrame>
      <p:graphicFrame>
        <p:nvGraphicFramePr>
          <p:cNvPr id="147" name="Google Shape;147;p32"/>
          <p:cNvGraphicFramePr/>
          <p:nvPr/>
        </p:nvGraphicFramePr>
        <p:xfrm>
          <a:off x="32" y="548563"/>
          <a:ext cx="3000000" cy="3000000"/>
        </p:xfrm>
        <a:graphic>
          <a:graphicData uri="http://schemas.openxmlformats.org/drawingml/2006/table">
            <a:tbl>
              <a:tblPr>
                <a:noFill/>
                <a:tableStyleId>{76447A91-6DB8-4E1A-95C5-20A2C349909A}</a:tableStyleId>
              </a:tblPr>
              <a:tblGrid>
                <a:gridCol w="7589500"/>
              </a:tblGrid>
              <a:tr h="365725">
                <a:tc>
                  <a:txBody>
                    <a:bodyPr/>
                    <a:lstStyle/>
                    <a:p>
                      <a:pPr indent="0" lvl="0" marL="0" rtl="0" algn="ctr">
                        <a:spcBef>
                          <a:spcPts val="0"/>
                        </a:spcBef>
                        <a:spcAft>
                          <a:spcPts val="0"/>
                        </a:spcAft>
                        <a:buNone/>
                      </a:pPr>
                      <a:r>
                        <a:rPr b="1" lang="en" sz="1000">
                          <a:latin typeface="Nunito"/>
                          <a:ea typeface="Nunito"/>
                          <a:cs typeface="Nunito"/>
                          <a:sym typeface="Nunito"/>
                        </a:rPr>
                        <a:t>The bony pelvis is composed of</a:t>
                      </a:r>
                      <a:r>
                        <a:rPr b="1" lang="en" sz="1000">
                          <a:solidFill>
                            <a:srgbClr val="CC0000"/>
                          </a:solidFill>
                          <a:latin typeface="Nunito"/>
                          <a:ea typeface="Nunito"/>
                          <a:cs typeface="Nunito"/>
                          <a:sym typeface="Nunito"/>
                        </a:rPr>
                        <a:t> 4</a:t>
                      </a:r>
                      <a:r>
                        <a:rPr b="1" lang="en" sz="1000">
                          <a:latin typeface="Nunito"/>
                          <a:ea typeface="Nunito"/>
                          <a:cs typeface="Nunito"/>
                          <a:sym typeface="Nunito"/>
                        </a:rPr>
                        <a:t> bones, connected by </a:t>
                      </a:r>
                      <a:r>
                        <a:rPr b="1" lang="en" sz="1000">
                          <a:solidFill>
                            <a:srgbClr val="CC0000"/>
                          </a:solidFill>
                          <a:latin typeface="Nunito"/>
                          <a:ea typeface="Nunito"/>
                          <a:cs typeface="Nunito"/>
                          <a:sym typeface="Nunito"/>
                        </a:rPr>
                        <a:t>4</a:t>
                      </a:r>
                      <a:r>
                        <a:rPr b="1" lang="en" sz="1000">
                          <a:latin typeface="Nunito"/>
                          <a:ea typeface="Nunito"/>
                          <a:cs typeface="Nunito"/>
                          <a:sym typeface="Nunito"/>
                        </a:rPr>
                        <a:t> joints and lined by </a:t>
                      </a:r>
                      <a:r>
                        <a:rPr b="1" lang="en" sz="1000">
                          <a:solidFill>
                            <a:srgbClr val="CC0000"/>
                          </a:solidFill>
                          <a:latin typeface="Nunito"/>
                          <a:ea typeface="Nunito"/>
                          <a:cs typeface="Nunito"/>
                          <a:sym typeface="Nunito"/>
                        </a:rPr>
                        <a:t>4 </a:t>
                      </a:r>
                      <a:r>
                        <a:rPr b="1" lang="en" sz="1000">
                          <a:latin typeface="Nunito"/>
                          <a:ea typeface="Nunito"/>
                          <a:cs typeface="Nunito"/>
                          <a:sym typeface="Nunito"/>
                        </a:rPr>
                        <a:t>muscles.</a:t>
                      </a:r>
                      <a:endParaRPr b="1" sz="1000">
                        <a:latin typeface="Nunito"/>
                        <a:ea typeface="Nunito"/>
                        <a:cs typeface="Nunito"/>
                        <a:sym typeface="Nunito"/>
                      </a:endParaRPr>
                    </a:p>
                  </a:txBody>
                  <a:tcPr marT="91425" marB="91425" marR="91425" marL="91425" anchor="ctr"/>
                </a:tc>
              </a:tr>
            </a:tbl>
          </a:graphicData>
        </a:graphic>
      </p:graphicFrame>
      <p:graphicFrame>
        <p:nvGraphicFramePr>
          <p:cNvPr id="148" name="Google Shape;148;p32"/>
          <p:cNvGraphicFramePr/>
          <p:nvPr/>
        </p:nvGraphicFramePr>
        <p:xfrm>
          <a:off x="0" y="914288"/>
          <a:ext cx="3000000" cy="3000000"/>
        </p:xfrm>
        <a:graphic>
          <a:graphicData uri="http://schemas.openxmlformats.org/drawingml/2006/table">
            <a:tbl>
              <a:tblPr>
                <a:noFill/>
                <a:tableStyleId>{76447A91-6DB8-4E1A-95C5-20A2C349909A}</a:tableStyleId>
              </a:tblPr>
              <a:tblGrid>
                <a:gridCol w="1416025"/>
              </a:tblGrid>
              <a:tr h="821025">
                <a:tc>
                  <a:txBody>
                    <a:bodyPr/>
                    <a:lstStyle/>
                    <a:p>
                      <a:pPr indent="0" lvl="0" marL="0" rtl="0" algn="ctr">
                        <a:spcBef>
                          <a:spcPts val="0"/>
                        </a:spcBef>
                        <a:spcAft>
                          <a:spcPts val="0"/>
                        </a:spcAft>
                        <a:buNone/>
                      </a:pPr>
                      <a:r>
                        <a:rPr b="1" lang="en" sz="1000">
                          <a:solidFill>
                            <a:srgbClr val="434343"/>
                          </a:solidFill>
                          <a:latin typeface="Nunito"/>
                          <a:ea typeface="Nunito"/>
                          <a:cs typeface="Nunito"/>
                          <a:sym typeface="Nunito"/>
                        </a:rPr>
                        <a:t>Four Bone:</a:t>
                      </a:r>
                      <a:endParaRPr b="1" sz="1000">
                        <a:solidFill>
                          <a:srgbClr val="434343"/>
                        </a:solidFill>
                        <a:latin typeface="Nunito"/>
                        <a:ea typeface="Nunito"/>
                        <a:cs typeface="Nunito"/>
                        <a:sym typeface="Nunito"/>
                      </a:endParaRPr>
                    </a:p>
                  </a:txBody>
                  <a:tcPr marT="91425" marB="91425" marR="91425" marL="91425" anchor="ctr">
                    <a:solidFill>
                      <a:srgbClr val="F7E0E0"/>
                    </a:solidFill>
                  </a:tcPr>
                </a:tc>
              </a:tr>
            </a:tbl>
          </a:graphicData>
        </a:graphic>
      </p:graphicFrame>
      <p:graphicFrame>
        <p:nvGraphicFramePr>
          <p:cNvPr id="149" name="Google Shape;149;p32"/>
          <p:cNvGraphicFramePr/>
          <p:nvPr/>
        </p:nvGraphicFramePr>
        <p:xfrm>
          <a:off x="1416025" y="914288"/>
          <a:ext cx="3000000" cy="3000000"/>
        </p:xfrm>
        <a:graphic>
          <a:graphicData uri="http://schemas.openxmlformats.org/drawingml/2006/table">
            <a:tbl>
              <a:tblPr>
                <a:noFill/>
                <a:tableStyleId>{76447A91-6DB8-4E1A-95C5-20A2C349909A}</a:tableStyleId>
              </a:tblPr>
              <a:tblGrid>
                <a:gridCol w="1777325"/>
              </a:tblGrid>
              <a:tr h="821025">
                <a:tc>
                  <a:txBody>
                    <a:bodyPr/>
                    <a:lstStyle/>
                    <a:p>
                      <a:pPr indent="-273050" lvl="0" marL="457200" rtl="0" algn="l">
                        <a:lnSpc>
                          <a:spcPct val="115000"/>
                        </a:lnSpc>
                        <a:spcBef>
                          <a:spcPts val="0"/>
                        </a:spcBef>
                        <a:spcAft>
                          <a:spcPts val="0"/>
                        </a:spcAft>
                        <a:buSzPts val="700"/>
                        <a:buFont typeface="Nunito"/>
                        <a:buAutoNum type="arabicPeriod"/>
                      </a:pPr>
                      <a:r>
                        <a:rPr lang="en" sz="700">
                          <a:latin typeface="Nunito"/>
                          <a:ea typeface="Nunito"/>
                          <a:cs typeface="Nunito"/>
                          <a:sym typeface="Nunito"/>
                        </a:rPr>
                        <a:t>Two hip bones. (forms anterior &amp; lateral walls)</a:t>
                      </a:r>
                      <a:endParaRPr sz="700">
                        <a:latin typeface="Nunito"/>
                        <a:ea typeface="Nunito"/>
                        <a:cs typeface="Nunito"/>
                        <a:sym typeface="Nunito"/>
                      </a:endParaRPr>
                    </a:p>
                    <a:p>
                      <a:pPr indent="0" lvl="0" marL="0" rtl="0" algn="l">
                        <a:lnSpc>
                          <a:spcPct val="115000"/>
                        </a:lnSpc>
                        <a:spcBef>
                          <a:spcPts val="0"/>
                        </a:spcBef>
                        <a:spcAft>
                          <a:spcPts val="0"/>
                        </a:spcAft>
                        <a:buNone/>
                      </a:pPr>
                      <a:r>
                        <a:t/>
                      </a:r>
                      <a:endParaRPr sz="400">
                        <a:latin typeface="Nunito"/>
                        <a:ea typeface="Nunito"/>
                        <a:cs typeface="Nunito"/>
                        <a:sym typeface="Nunito"/>
                      </a:endParaRPr>
                    </a:p>
                    <a:p>
                      <a:pPr indent="-273050" lvl="0" marL="457200" rtl="0" algn="l">
                        <a:lnSpc>
                          <a:spcPct val="115000"/>
                        </a:lnSpc>
                        <a:spcBef>
                          <a:spcPts val="0"/>
                        </a:spcBef>
                        <a:spcAft>
                          <a:spcPts val="0"/>
                        </a:spcAft>
                        <a:buSzPts val="700"/>
                        <a:buFont typeface="Nunito"/>
                        <a:buAutoNum type="arabicPeriod"/>
                      </a:pPr>
                      <a:r>
                        <a:rPr lang="en" sz="700">
                          <a:latin typeface="Nunito"/>
                          <a:ea typeface="Nunito"/>
                          <a:cs typeface="Nunito"/>
                          <a:sym typeface="Nunito"/>
                        </a:rPr>
                        <a:t>Sacrum and coccyx. (forms posterior wall)</a:t>
                      </a:r>
                      <a:endParaRPr sz="700">
                        <a:latin typeface="Nunito"/>
                        <a:ea typeface="Nunito"/>
                        <a:cs typeface="Nunito"/>
                        <a:sym typeface="Nunito"/>
                      </a:endParaRPr>
                    </a:p>
                  </a:txBody>
                  <a:tcPr marT="91425" marB="91425" marR="91425" marL="91425" anchor="ctr"/>
                </a:tc>
              </a:tr>
            </a:tbl>
          </a:graphicData>
        </a:graphic>
      </p:graphicFrame>
      <p:graphicFrame>
        <p:nvGraphicFramePr>
          <p:cNvPr id="150" name="Google Shape;150;p32"/>
          <p:cNvGraphicFramePr/>
          <p:nvPr/>
        </p:nvGraphicFramePr>
        <p:xfrm>
          <a:off x="13" y="1735313"/>
          <a:ext cx="3000000" cy="3000000"/>
        </p:xfrm>
        <a:graphic>
          <a:graphicData uri="http://schemas.openxmlformats.org/drawingml/2006/table">
            <a:tbl>
              <a:tblPr>
                <a:noFill/>
                <a:tableStyleId>{76447A91-6DB8-4E1A-95C5-20A2C349909A}</a:tableStyleId>
              </a:tblPr>
              <a:tblGrid>
                <a:gridCol w="3193350"/>
                <a:gridCol w="1416050"/>
                <a:gridCol w="2980125"/>
              </a:tblGrid>
              <a:tr h="396225">
                <a:tc gridSpan="3">
                  <a:txBody>
                    <a:bodyPr/>
                    <a:lstStyle/>
                    <a:p>
                      <a:pPr indent="0" lvl="0" marL="0" rtl="0" algn="ctr">
                        <a:spcBef>
                          <a:spcPts val="0"/>
                        </a:spcBef>
                        <a:spcAft>
                          <a:spcPts val="0"/>
                        </a:spcAft>
                        <a:buClr>
                          <a:schemeClr val="dk1"/>
                        </a:buClr>
                        <a:buSzPts val="1100"/>
                        <a:buFont typeface="Arial"/>
                        <a:buNone/>
                      </a:pPr>
                      <a:r>
                        <a:rPr b="1" lang="en" sz="1300">
                          <a:solidFill>
                            <a:srgbClr val="FFFFFF"/>
                          </a:solidFill>
                          <a:latin typeface="Nunito"/>
                          <a:ea typeface="Nunito"/>
                          <a:cs typeface="Nunito"/>
                          <a:sym typeface="Nunito"/>
                        </a:rPr>
                        <a:t>The pelvis is divided into two parts by the pelvic brim (inlet)</a:t>
                      </a:r>
                      <a:endParaRPr b="1" sz="1300">
                        <a:solidFill>
                          <a:srgbClr val="FFFFFF"/>
                        </a:solidFill>
                        <a:latin typeface="Nunito"/>
                        <a:ea typeface="Nunito"/>
                        <a:cs typeface="Nunito"/>
                        <a:sym typeface="Nunito"/>
                      </a:endParaRPr>
                    </a:p>
                  </a:txBody>
                  <a:tcPr marT="91425" marB="91425" marR="91425" marL="91425" anchor="ctr">
                    <a:solidFill>
                      <a:srgbClr val="E4B4B4"/>
                    </a:solidFill>
                  </a:tcPr>
                </a:tc>
                <a:tc hMerge="1"/>
                <a:tc hMerge="1"/>
              </a:tr>
              <a:tr h="665675">
                <a:tc>
                  <a:txBody>
                    <a:bodyPr/>
                    <a:lstStyle/>
                    <a:p>
                      <a:pPr indent="0" lvl="0" marL="0" rtl="0" algn="ctr">
                        <a:spcBef>
                          <a:spcPts val="0"/>
                        </a:spcBef>
                        <a:spcAft>
                          <a:spcPts val="0"/>
                        </a:spcAft>
                        <a:buClr>
                          <a:schemeClr val="dk1"/>
                        </a:buClr>
                        <a:buSzPts val="1100"/>
                        <a:buFont typeface="Arial"/>
                        <a:buNone/>
                      </a:pPr>
                      <a:r>
                        <a:rPr b="1" lang="en" sz="1000">
                          <a:solidFill>
                            <a:srgbClr val="CC0000"/>
                          </a:solidFill>
                          <a:latin typeface="Nunito"/>
                          <a:ea typeface="Nunito"/>
                          <a:cs typeface="Nunito"/>
                          <a:sym typeface="Nunito"/>
                        </a:rPr>
                        <a:t>Above</a:t>
                      </a:r>
                      <a:endParaRPr b="1" sz="1000">
                        <a:solidFill>
                          <a:srgbClr val="CC0000"/>
                        </a:solidFill>
                        <a:latin typeface="Nunito"/>
                        <a:ea typeface="Nunito"/>
                        <a:cs typeface="Nunito"/>
                        <a:sym typeface="Nunito"/>
                      </a:endParaRPr>
                    </a:p>
                    <a:p>
                      <a:pPr indent="0" lvl="0" marL="0" rtl="0" algn="ctr">
                        <a:spcBef>
                          <a:spcPts val="0"/>
                        </a:spcBef>
                        <a:spcAft>
                          <a:spcPts val="0"/>
                        </a:spcAft>
                        <a:buClr>
                          <a:schemeClr val="dk1"/>
                        </a:buClr>
                        <a:buSzPts val="1100"/>
                        <a:buFont typeface="Arial"/>
                        <a:buNone/>
                      </a:pPr>
                      <a:r>
                        <a:rPr b="1" lang="en" sz="1000">
                          <a:solidFill>
                            <a:srgbClr val="434343"/>
                          </a:solidFill>
                          <a:latin typeface="Nunito"/>
                          <a:ea typeface="Nunito"/>
                          <a:cs typeface="Nunito"/>
                          <a:sym typeface="Nunito"/>
                        </a:rPr>
                        <a:t>False or greater pelvis</a:t>
                      </a:r>
                      <a:endParaRPr b="1" sz="1000">
                        <a:solidFill>
                          <a:srgbClr val="434343"/>
                        </a:solidFill>
                        <a:latin typeface="Nunito"/>
                        <a:ea typeface="Nunito"/>
                        <a:cs typeface="Nunito"/>
                        <a:sym typeface="Nunito"/>
                      </a:endParaRPr>
                    </a:p>
                    <a:p>
                      <a:pPr indent="0" lvl="0" marL="0" rtl="0" algn="ctr">
                        <a:spcBef>
                          <a:spcPts val="0"/>
                        </a:spcBef>
                        <a:spcAft>
                          <a:spcPts val="0"/>
                        </a:spcAft>
                        <a:buClr>
                          <a:schemeClr val="dk1"/>
                        </a:buClr>
                        <a:buSzPts val="1100"/>
                        <a:buFont typeface="Arial"/>
                        <a:buNone/>
                      </a:pPr>
                      <a:r>
                        <a:rPr b="1" lang="en" sz="1000">
                          <a:solidFill>
                            <a:srgbClr val="434343"/>
                          </a:solidFill>
                          <a:latin typeface="Nunito"/>
                          <a:ea typeface="Nunito"/>
                          <a:cs typeface="Nunito"/>
                          <a:sym typeface="Nunito"/>
                        </a:rPr>
                        <a:t> (Part of the abdominal cavity)</a:t>
                      </a:r>
                      <a:endParaRPr sz="1000">
                        <a:solidFill>
                          <a:srgbClr val="434343"/>
                        </a:solidFill>
                      </a:endParaRPr>
                    </a:p>
                  </a:txBody>
                  <a:tcPr marT="91425" marB="91425" marR="91425" marL="91425" anchor="ctr">
                    <a:solidFill>
                      <a:srgbClr val="F7E0E0"/>
                    </a:solidFill>
                  </a:tcPr>
                </a:tc>
                <a:tc gridSpan="2">
                  <a:txBody>
                    <a:bodyPr/>
                    <a:lstStyle/>
                    <a:p>
                      <a:pPr indent="0" lvl="0" marL="0" rtl="0" algn="ctr">
                        <a:spcBef>
                          <a:spcPts val="0"/>
                        </a:spcBef>
                        <a:spcAft>
                          <a:spcPts val="0"/>
                        </a:spcAft>
                        <a:buClr>
                          <a:schemeClr val="dk1"/>
                        </a:buClr>
                        <a:buSzPts val="1100"/>
                        <a:buFont typeface="Arial"/>
                        <a:buNone/>
                      </a:pPr>
                      <a:r>
                        <a:rPr b="1" lang="en" sz="1000">
                          <a:solidFill>
                            <a:srgbClr val="CC0000"/>
                          </a:solidFill>
                          <a:latin typeface="Nunito"/>
                          <a:ea typeface="Nunito"/>
                          <a:cs typeface="Nunito"/>
                          <a:sym typeface="Nunito"/>
                        </a:rPr>
                        <a:t>Below</a:t>
                      </a:r>
                      <a:r>
                        <a:rPr b="1" lang="en" sz="1000">
                          <a:solidFill>
                            <a:schemeClr val="dk1"/>
                          </a:solidFill>
                          <a:latin typeface="Nunito"/>
                          <a:ea typeface="Nunito"/>
                          <a:cs typeface="Nunito"/>
                          <a:sym typeface="Nunito"/>
                        </a:rPr>
                        <a:t> </a:t>
                      </a:r>
                      <a:endParaRPr b="1" sz="1000">
                        <a:solidFill>
                          <a:schemeClr val="dk1"/>
                        </a:solidFill>
                        <a:latin typeface="Nunito"/>
                        <a:ea typeface="Nunito"/>
                        <a:cs typeface="Nunito"/>
                        <a:sym typeface="Nunito"/>
                      </a:endParaRPr>
                    </a:p>
                    <a:p>
                      <a:pPr indent="0" lvl="0" marL="0" rtl="0" algn="ctr">
                        <a:spcBef>
                          <a:spcPts val="0"/>
                        </a:spcBef>
                        <a:spcAft>
                          <a:spcPts val="0"/>
                        </a:spcAft>
                        <a:buClr>
                          <a:schemeClr val="dk1"/>
                        </a:buClr>
                        <a:buSzPts val="1100"/>
                        <a:buFont typeface="Arial"/>
                        <a:buNone/>
                      </a:pPr>
                      <a:r>
                        <a:rPr b="1" lang="en" sz="1000">
                          <a:solidFill>
                            <a:srgbClr val="434343"/>
                          </a:solidFill>
                          <a:latin typeface="Nunito"/>
                          <a:ea typeface="Nunito"/>
                          <a:cs typeface="Nunito"/>
                          <a:sym typeface="Nunito"/>
                        </a:rPr>
                        <a:t>True or lesser pelvis (Has 3 parts)</a:t>
                      </a:r>
                      <a:endParaRPr sz="1000">
                        <a:solidFill>
                          <a:srgbClr val="434343"/>
                        </a:solidFill>
                      </a:endParaRPr>
                    </a:p>
                  </a:txBody>
                  <a:tcPr marT="91425" marB="91425" marR="91425" marL="91425" anchor="ctr">
                    <a:solidFill>
                      <a:srgbClr val="F7E0E0"/>
                    </a:solidFill>
                  </a:tcPr>
                </a:tc>
                <a:tc hMerge="1"/>
              </a:tr>
              <a:tr h="570575">
                <a:tc rowSpan="3">
                  <a:txBody>
                    <a:bodyPr/>
                    <a:lstStyle/>
                    <a:p>
                      <a:pPr indent="0" lvl="0" marL="228600" rtl="0" algn="l">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 It supports the lower abdominal contents, it’s bounded by:</a:t>
                      </a:r>
                      <a:endParaRPr sz="7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300">
                        <a:solidFill>
                          <a:schemeClr val="dk1"/>
                        </a:solidFill>
                        <a:latin typeface="Nunito"/>
                        <a:ea typeface="Nunito"/>
                        <a:cs typeface="Nunito"/>
                        <a:sym typeface="Nunito"/>
                      </a:endParaRPr>
                    </a:p>
                    <a:p>
                      <a:pPr indent="-158750" lvl="0" marL="342900" rtl="0" algn="l">
                        <a:lnSpc>
                          <a:spcPct val="150000"/>
                        </a:lnSpc>
                        <a:spcBef>
                          <a:spcPts val="0"/>
                        </a:spcBef>
                        <a:spcAft>
                          <a:spcPts val="0"/>
                        </a:spcAft>
                        <a:buClr>
                          <a:schemeClr val="dk1"/>
                        </a:buClr>
                        <a:buSzPts val="700"/>
                        <a:buFont typeface="Nunito"/>
                        <a:buChar char="-"/>
                      </a:pPr>
                      <a:r>
                        <a:rPr b="1" lang="en" sz="700">
                          <a:solidFill>
                            <a:schemeClr val="dk1"/>
                          </a:solidFill>
                          <a:latin typeface="Nunito"/>
                          <a:ea typeface="Nunito"/>
                          <a:cs typeface="Nunito"/>
                          <a:sym typeface="Nunito"/>
                        </a:rPr>
                        <a:t>Anteriorly</a:t>
                      </a:r>
                      <a:r>
                        <a:rPr lang="en" sz="700">
                          <a:solidFill>
                            <a:schemeClr val="dk1"/>
                          </a:solidFill>
                          <a:latin typeface="Nunito"/>
                          <a:ea typeface="Nunito"/>
                          <a:cs typeface="Nunito"/>
                          <a:sym typeface="Nunito"/>
                        </a:rPr>
                        <a:t> → Lower part of the anterior abdominal wall.</a:t>
                      </a:r>
                      <a:endParaRPr sz="300">
                        <a:solidFill>
                          <a:schemeClr val="dk1"/>
                        </a:solidFill>
                        <a:latin typeface="Nunito"/>
                        <a:ea typeface="Nunito"/>
                        <a:cs typeface="Nunito"/>
                        <a:sym typeface="Nunito"/>
                      </a:endParaRPr>
                    </a:p>
                    <a:p>
                      <a:pPr indent="-158750" lvl="0" marL="342900" rtl="0" algn="l">
                        <a:lnSpc>
                          <a:spcPct val="150000"/>
                        </a:lnSpc>
                        <a:spcBef>
                          <a:spcPts val="0"/>
                        </a:spcBef>
                        <a:spcAft>
                          <a:spcPts val="0"/>
                        </a:spcAft>
                        <a:buClr>
                          <a:schemeClr val="dk1"/>
                        </a:buClr>
                        <a:buSzPts val="700"/>
                        <a:buFont typeface="Nunito"/>
                        <a:buChar char="-"/>
                      </a:pPr>
                      <a:r>
                        <a:rPr b="1" lang="en" sz="700">
                          <a:solidFill>
                            <a:schemeClr val="dk1"/>
                          </a:solidFill>
                          <a:latin typeface="Nunito"/>
                          <a:ea typeface="Nunito"/>
                          <a:cs typeface="Nunito"/>
                          <a:sym typeface="Nunito"/>
                        </a:rPr>
                        <a:t>Posteriorly</a:t>
                      </a:r>
                      <a:r>
                        <a:rPr lang="en" sz="700">
                          <a:solidFill>
                            <a:schemeClr val="dk1"/>
                          </a:solidFill>
                          <a:latin typeface="Nunito"/>
                          <a:ea typeface="Nunito"/>
                          <a:cs typeface="Nunito"/>
                          <a:sym typeface="Nunito"/>
                        </a:rPr>
                        <a:t>→ Lumbar vertebrae.</a:t>
                      </a:r>
                      <a:endParaRPr sz="300">
                        <a:solidFill>
                          <a:schemeClr val="dk1"/>
                        </a:solidFill>
                        <a:latin typeface="Nunito"/>
                        <a:ea typeface="Nunito"/>
                        <a:cs typeface="Nunito"/>
                        <a:sym typeface="Nunito"/>
                      </a:endParaRPr>
                    </a:p>
                    <a:p>
                      <a:pPr indent="-158750" lvl="0" marL="342900" rtl="0" algn="l">
                        <a:lnSpc>
                          <a:spcPct val="150000"/>
                        </a:lnSpc>
                        <a:spcBef>
                          <a:spcPts val="0"/>
                        </a:spcBef>
                        <a:spcAft>
                          <a:spcPts val="0"/>
                        </a:spcAft>
                        <a:buClr>
                          <a:schemeClr val="dk1"/>
                        </a:buClr>
                        <a:buSzPts val="700"/>
                        <a:buFont typeface="Nunito"/>
                        <a:buChar char="-"/>
                      </a:pPr>
                      <a:r>
                        <a:rPr b="1" lang="en" sz="700">
                          <a:solidFill>
                            <a:schemeClr val="dk1"/>
                          </a:solidFill>
                          <a:latin typeface="Nunito"/>
                          <a:ea typeface="Nunito"/>
                          <a:cs typeface="Nunito"/>
                          <a:sym typeface="Nunito"/>
                        </a:rPr>
                        <a:t>Laterally</a:t>
                      </a:r>
                      <a:r>
                        <a:rPr lang="en" sz="700">
                          <a:solidFill>
                            <a:schemeClr val="dk1"/>
                          </a:solidFill>
                          <a:latin typeface="Nunito"/>
                          <a:ea typeface="Nunito"/>
                          <a:cs typeface="Nunito"/>
                          <a:sym typeface="Nunito"/>
                        </a:rPr>
                        <a:t> → Iliac fossae and the iliacus muscle.</a:t>
                      </a:r>
                      <a:endParaRPr sz="1200"/>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b="1" lang="en" sz="1000">
                          <a:solidFill>
                            <a:srgbClr val="DAA5A5"/>
                          </a:solidFill>
                          <a:latin typeface="Nunito"/>
                          <a:ea typeface="Nunito"/>
                          <a:cs typeface="Nunito"/>
                          <a:sym typeface="Nunito"/>
                        </a:rPr>
                        <a:t>Cavity</a:t>
                      </a:r>
                      <a:endParaRPr sz="1000"/>
                    </a:p>
                  </a:txBody>
                  <a:tcPr marT="91425" marB="91425" marR="91425" marL="91425" anchor="ctr">
                    <a:solidFill>
                      <a:srgbClr val="EFEFEF"/>
                    </a:solidFill>
                  </a:tcPr>
                </a:tc>
                <a:tc>
                  <a:txBody>
                    <a:bodyPr/>
                    <a:lstStyle/>
                    <a:p>
                      <a:pPr indent="-273050" lvl="0" marL="45720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The cavity is a short, curved canal, with a shallow anterior wall and a deeper posterior wall.</a:t>
                      </a:r>
                      <a:endParaRPr sz="700">
                        <a:solidFill>
                          <a:schemeClr val="dk1"/>
                        </a:solidFill>
                        <a:latin typeface="Nunito"/>
                        <a:ea typeface="Nunito"/>
                        <a:cs typeface="Nunito"/>
                        <a:sym typeface="Nunito"/>
                      </a:endParaRPr>
                    </a:p>
                    <a:p>
                      <a:pPr indent="0" lvl="0" marL="0" rtl="0" algn="l">
                        <a:spcBef>
                          <a:spcPts val="0"/>
                        </a:spcBef>
                        <a:spcAft>
                          <a:spcPts val="0"/>
                        </a:spcAft>
                        <a:buNone/>
                      </a:pPr>
                      <a:r>
                        <a:t/>
                      </a:r>
                      <a:endParaRPr sz="300">
                        <a:solidFill>
                          <a:schemeClr val="dk1"/>
                        </a:solidFill>
                        <a:latin typeface="Nunito"/>
                        <a:ea typeface="Nunito"/>
                        <a:cs typeface="Nunito"/>
                        <a:sym typeface="Nunito"/>
                      </a:endParaRPr>
                    </a:p>
                    <a:p>
                      <a:pPr indent="-273050" lvl="0" marL="45720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It lies between the inlet and the outlet.</a:t>
                      </a:r>
                      <a:endParaRPr sz="700"/>
                    </a:p>
                  </a:txBody>
                  <a:tcPr marT="91425" marB="91425" marR="91425" marL="91425" anchor="ctr"/>
                </a:tc>
              </a:tr>
              <a:tr h="633975">
                <a:tc vMerge="1"/>
                <a:tc>
                  <a:txBody>
                    <a:bodyPr/>
                    <a:lstStyle/>
                    <a:p>
                      <a:pPr indent="0" lvl="0" marL="0" rtl="0" algn="ctr">
                        <a:spcBef>
                          <a:spcPts val="0"/>
                        </a:spcBef>
                        <a:spcAft>
                          <a:spcPts val="0"/>
                        </a:spcAft>
                        <a:buClr>
                          <a:schemeClr val="dk1"/>
                        </a:buClr>
                        <a:buSzPts val="1100"/>
                        <a:buFont typeface="Arial"/>
                        <a:buNone/>
                      </a:pPr>
                      <a:r>
                        <a:rPr b="1" lang="en" sz="1000">
                          <a:solidFill>
                            <a:srgbClr val="CC0000"/>
                          </a:solidFill>
                          <a:latin typeface="Nunito"/>
                          <a:ea typeface="Nunito"/>
                          <a:cs typeface="Nunito"/>
                          <a:sym typeface="Nunito"/>
                        </a:rPr>
                        <a:t>Inlet</a:t>
                      </a:r>
                      <a:endParaRPr sz="1000">
                        <a:solidFill>
                          <a:srgbClr val="CC0000"/>
                        </a:solidFill>
                        <a:latin typeface="Nunito"/>
                        <a:ea typeface="Nunito"/>
                        <a:cs typeface="Nunito"/>
                        <a:sym typeface="Nunito"/>
                      </a:endParaRPr>
                    </a:p>
                  </a:txBody>
                  <a:tcPr marT="91425" marB="91425" marR="91425" marL="91425" anchor="ctr">
                    <a:solidFill>
                      <a:srgbClr val="EFEFEF"/>
                    </a:solidFill>
                  </a:tcPr>
                </a:tc>
                <a:tc>
                  <a:txBody>
                    <a:bodyPr/>
                    <a:lstStyle/>
                    <a:p>
                      <a:pPr indent="-273050" lvl="0" marL="457200" rtl="0" algn="l">
                        <a:lnSpc>
                          <a:spcPct val="150000"/>
                        </a:lnSpc>
                        <a:spcBef>
                          <a:spcPts val="0"/>
                        </a:spcBef>
                        <a:spcAft>
                          <a:spcPts val="0"/>
                        </a:spcAft>
                        <a:buClr>
                          <a:schemeClr val="dk1"/>
                        </a:buClr>
                        <a:buSzPts val="700"/>
                        <a:buFont typeface="Nunito"/>
                        <a:buChar char="-"/>
                      </a:pPr>
                      <a:r>
                        <a:rPr b="1" lang="en" sz="700">
                          <a:solidFill>
                            <a:srgbClr val="CC0000"/>
                          </a:solidFill>
                          <a:latin typeface="Nunito"/>
                          <a:ea typeface="Nunito"/>
                          <a:cs typeface="Nunito"/>
                          <a:sym typeface="Nunito"/>
                        </a:rPr>
                        <a:t>Anteriorly</a:t>
                      </a:r>
                      <a:r>
                        <a:rPr lang="en" sz="700">
                          <a:solidFill>
                            <a:srgbClr val="CC0000"/>
                          </a:solidFill>
                          <a:latin typeface="Nunito"/>
                          <a:ea typeface="Nunito"/>
                          <a:cs typeface="Nunito"/>
                          <a:sym typeface="Nunito"/>
                        </a:rPr>
                        <a:t> → Symphysis pubis</a:t>
                      </a:r>
                      <a:r>
                        <a:rPr lang="en" sz="700">
                          <a:solidFill>
                            <a:schemeClr val="dk1"/>
                          </a:solidFill>
                          <a:latin typeface="Nunito"/>
                          <a:ea typeface="Nunito"/>
                          <a:cs typeface="Nunito"/>
                          <a:sym typeface="Nunito"/>
                        </a:rPr>
                        <a:t> (</a:t>
                      </a:r>
                      <a:r>
                        <a:rPr lang="en" sz="700">
                          <a:solidFill>
                            <a:srgbClr val="BF9000"/>
                          </a:solidFill>
                          <a:latin typeface="Nunito"/>
                          <a:ea typeface="Nunito"/>
                          <a:cs typeface="Nunito"/>
                          <a:sym typeface="Nunito"/>
                        </a:rPr>
                        <a:t>upper border</a:t>
                      </a:r>
                      <a:r>
                        <a:rPr lang="en" sz="700">
                          <a:solidFill>
                            <a:schemeClr val="dk1"/>
                          </a:solidFill>
                          <a:latin typeface="Nunito"/>
                          <a:ea typeface="Nunito"/>
                          <a:cs typeface="Nunito"/>
                          <a:sym typeface="Nunito"/>
                        </a:rPr>
                        <a:t>).</a:t>
                      </a:r>
                      <a:endParaRPr sz="700">
                        <a:solidFill>
                          <a:schemeClr val="dk1"/>
                        </a:solidFill>
                        <a:latin typeface="Nunito"/>
                        <a:ea typeface="Nunito"/>
                        <a:cs typeface="Nunito"/>
                        <a:sym typeface="Nunito"/>
                      </a:endParaRPr>
                    </a:p>
                    <a:p>
                      <a:pPr indent="-273050" lvl="0" marL="457200" rtl="0" algn="l">
                        <a:lnSpc>
                          <a:spcPct val="150000"/>
                        </a:lnSpc>
                        <a:spcBef>
                          <a:spcPts val="0"/>
                        </a:spcBef>
                        <a:spcAft>
                          <a:spcPts val="0"/>
                        </a:spcAft>
                        <a:buClr>
                          <a:schemeClr val="dk1"/>
                        </a:buClr>
                        <a:buSzPts val="700"/>
                        <a:buFont typeface="Nunito"/>
                        <a:buChar char="-"/>
                      </a:pPr>
                      <a:r>
                        <a:rPr b="1" lang="en" sz="700">
                          <a:solidFill>
                            <a:srgbClr val="CC0000"/>
                          </a:solidFill>
                          <a:latin typeface="Nunito"/>
                          <a:ea typeface="Nunito"/>
                          <a:cs typeface="Nunito"/>
                          <a:sym typeface="Nunito"/>
                        </a:rPr>
                        <a:t>Posteriorly</a:t>
                      </a:r>
                      <a:r>
                        <a:rPr lang="en" sz="700">
                          <a:solidFill>
                            <a:srgbClr val="CC0000"/>
                          </a:solidFill>
                          <a:latin typeface="Nunito"/>
                          <a:ea typeface="Nunito"/>
                          <a:cs typeface="Nunito"/>
                          <a:sym typeface="Nunito"/>
                        </a:rPr>
                        <a:t> → Promontory &amp; ala of sacrum.</a:t>
                      </a:r>
                      <a:endParaRPr sz="700">
                        <a:solidFill>
                          <a:srgbClr val="CC0000"/>
                        </a:solidFill>
                        <a:latin typeface="Nunito"/>
                        <a:ea typeface="Nunito"/>
                        <a:cs typeface="Nunito"/>
                        <a:sym typeface="Nunito"/>
                      </a:endParaRPr>
                    </a:p>
                    <a:p>
                      <a:pPr indent="-273050" lvl="0" marL="457200" rtl="0" algn="l">
                        <a:lnSpc>
                          <a:spcPct val="150000"/>
                        </a:lnSpc>
                        <a:spcBef>
                          <a:spcPts val="0"/>
                        </a:spcBef>
                        <a:spcAft>
                          <a:spcPts val="0"/>
                        </a:spcAft>
                        <a:buClr>
                          <a:schemeClr val="dk1"/>
                        </a:buClr>
                        <a:buSzPts val="700"/>
                        <a:buFont typeface="Nunito"/>
                        <a:buChar char="-"/>
                      </a:pPr>
                      <a:r>
                        <a:rPr b="1" lang="en" sz="700">
                          <a:solidFill>
                            <a:srgbClr val="CC0000"/>
                          </a:solidFill>
                          <a:latin typeface="Nunito"/>
                          <a:ea typeface="Nunito"/>
                          <a:cs typeface="Nunito"/>
                          <a:sym typeface="Nunito"/>
                        </a:rPr>
                        <a:t>Laterally</a:t>
                      </a:r>
                      <a:r>
                        <a:rPr lang="en" sz="700">
                          <a:solidFill>
                            <a:srgbClr val="CC0000"/>
                          </a:solidFill>
                          <a:latin typeface="Nunito"/>
                          <a:ea typeface="Nunito"/>
                          <a:cs typeface="Nunito"/>
                          <a:sym typeface="Nunito"/>
                        </a:rPr>
                        <a:t>→ Iliopectineal (arcuate) lines.</a:t>
                      </a:r>
                      <a:endParaRPr sz="700">
                        <a:solidFill>
                          <a:srgbClr val="CC0000"/>
                        </a:solidFill>
                      </a:endParaRPr>
                    </a:p>
                  </a:txBody>
                  <a:tcPr marT="91425" marB="91425" marR="91425" marL="91425" anchor="ctr"/>
                </a:tc>
              </a:tr>
              <a:tr h="800425">
                <a:tc vMerge="1"/>
                <a:tc>
                  <a:txBody>
                    <a:bodyPr/>
                    <a:lstStyle/>
                    <a:p>
                      <a:pPr indent="0" lvl="0" marL="0" rtl="0" algn="ctr">
                        <a:spcBef>
                          <a:spcPts val="0"/>
                        </a:spcBef>
                        <a:spcAft>
                          <a:spcPts val="0"/>
                        </a:spcAft>
                        <a:buClr>
                          <a:schemeClr val="dk1"/>
                        </a:buClr>
                        <a:buSzPts val="1100"/>
                        <a:buFont typeface="Arial"/>
                        <a:buNone/>
                      </a:pPr>
                      <a:r>
                        <a:rPr b="1" lang="en" sz="1000">
                          <a:solidFill>
                            <a:srgbClr val="CC0000"/>
                          </a:solidFill>
                          <a:latin typeface="Nunito"/>
                          <a:ea typeface="Nunito"/>
                          <a:cs typeface="Nunito"/>
                          <a:sym typeface="Nunito"/>
                        </a:rPr>
                        <a:t>Outlet</a:t>
                      </a:r>
                      <a:endParaRPr sz="1000">
                        <a:solidFill>
                          <a:srgbClr val="CC0000"/>
                        </a:solidFill>
                        <a:latin typeface="Nunito"/>
                        <a:ea typeface="Nunito"/>
                        <a:cs typeface="Nunito"/>
                        <a:sym typeface="Nunito"/>
                      </a:endParaRPr>
                    </a:p>
                  </a:txBody>
                  <a:tcPr marT="91425" marB="91425" marR="91425" marL="91425" anchor="ctr">
                    <a:solidFill>
                      <a:srgbClr val="EFEFEF"/>
                    </a:solidFill>
                  </a:tcPr>
                </a:tc>
                <a:tc>
                  <a:txBody>
                    <a:bodyPr/>
                    <a:lstStyle/>
                    <a:p>
                      <a:pPr indent="-273050" lvl="0" marL="457200" rtl="0" algn="l">
                        <a:lnSpc>
                          <a:spcPct val="150000"/>
                        </a:lnSpc>
                        <a:spcBef>
                          <a:spcPts val="0"/>
                        </a:spcBef>
                        <a:spcAft>
                          <a:spcPts val="0"/>
                        </a:spcAft>
                        <a:buClr>
                          <a:schemeClr val="dk1"/>
                        </a:buClr>
                        <a:buSzPts val="700"/>
                        <a:buFont typeface="Nunito"/>
                        <a:buChar char="-"/>
                      </a:pPr>
                      <a:r>
                        <a:rPr b="1" lang="en" sz="700">
                          <a:solidFill>
                            <a:srgbClr val="CC0000"/>
                          </a:solidFill>
                          <a:latin typeface="Nunito"/>
                          <a:ea typeface="Nunito"/>
                          <a:cs typeface="Nunito"/>
                          <a:sym typeface="Nunito"/>
                        </a:rPr>
                        <a:t>Anteriorly </a:t>
                      </a:r>
                      <a:r>
                        <a:rPr lang="en" sz="700">
                          <a:solidFill>
                            <a:srgbClr val="CC0000"/>
                          </a:solidFill>
                          <a:latin typeface="Nunito"/>
                          <a:ea typeface="Nunito"/>
                          <a:cs typeface="Nunito"/>
                          <a:sym typeface="Nunito"/>
                        </a:rPr>
                        <a:t>→ Symphysis pubis</a:t>
                      </a:r>
                      <a:r>
                        <a:rPr lang="en" sz="700">
                          <a:solidFill>
                            <a:schemeClr val="dk1"/>
                          </a:solidFill>
                          <a:latin typeface="Nunito"/>
                          <a:ea typeface="Nunito"/>
                          <a:cs typeface="Nunito"/>
                          <a:sym typeface="Nunito"/>
                        </a:rPr>
                        <a:t> (</a:t>
                      </a:r>
                      <a:r>
                        <a:rPr lang="en" sz="700">
                          <a:solidFill>
                            <a:srgbClr val="BF9000"/>
                          </a:solidFill>
                          <a:latin typeface="Nunito"/>
                          <a:ea typeface="Nunito"/>
                          <a:cs typeface="Nunito"/>
                          <a:sym typeface="Nunito"/>
                        </a:rPr>
                        <a:t>lower border</a:t>
                      </a:r>
                      <a:r>
                        <a:rPr lang="en" sz="700">
                          <a:solidFill>
                            <a:schemeClr val="dk1"/>
                          </a:solidFill>
                          <a:latin typeface="Nunito"/>
                          <a:ea typeface="Nunito"/>
                          <a:cs typeface="Nunito"/>
                          <a:sym typeface="Nunito"/>
                        </a:rPr>
                        <a:t>).</a:t>
                      </a:r>
                      <a:endParaRPr sz="700">
                        <a:solidFill>
                          <a:schemeClr val="dk1"/>
                        </a:solidFill>
                        <a:latin typeface="Nunito"/>
                        <a:ea typeface="Nunito"/>
                        <a:cs typeface="Nunito"/>
                        <a:sym typeface="Nunito"/>
                      </a:endParaRPr>
                    </a:p>
                    <a:p>
                      <a:pPr indent="-273050" lvl="0" marL="457200" rtl="0" algn="l">
                        <a:lnSpc>
                          <a:spcPct val="150000"/>
                        </a:lnSpc>
                        <a:spcBef>
                          <a:spcPts val="0"/>
                        </a:spcBef>
                        <a:spcAft>
                          <a:spcPts val="0"/>
                        </a:spcAft>
                        <a:buClr>
                          <a:schemeClr val="dk1"/>
                        </a:buClr>
                        <a:buSzPts val="700"/>
                        <a:buFont typeface="Nunito"/>
                        <a:buChar char="-"/>
                      </a:pPr>
                      <a:r>
                        <a:rPr b="1" lang="en" sz="700">
                          <a:solidFill>
                            <a:srgbClr val="CC0000"/>
                          </a:solidFill>
                          <a:latin typeface="Nunito"/>
                          <a:ea typeface="Nunito"/>
                          <a:cs typeface="Nunito"/>
                          <a:sym typeface="Nunito"/>
                        </a:rPr>
                        <a:t>Posteriorly</a:t>
                      </a:r>
                      <a:r>
                        <a:rPr lang="en" sz="700">
                          <a:solidFill>
                            <a:srgbClr val="CC0000"/>
                          </a:solidFill>
                          <a:latin typeface="Nunito"/>
                          <a:ea typeface="Nunito"/>
                          <a:cs typeface="Nunito"/>
                          <a:sym typeface="Nunito"/>
                        </a:rPr>
                        <a:t>→ Coccyx.</a:t>
                      </a:r>
                      <a:endParaRPr sz="700">
                        <a:solidFill>
                          <a:srgbClr val="CC0000"/>
                        </a:solidFill>
                        <a:latin typeface="Nunito"/>
                        <a:ea typeface="Nunito"/>
                        <a:cs typeface="Nunito"/>
                        <a:sym typeface="Nunito"/>
                      </a:endParaRPr>
                    </a:p>
                    <a:p>
                      <a:pPr indent="-273050" lvl="0" marL="457200" rtl="0" algn="l">
                        <a:lnSpc>
                          <a:spcPct val="150000"/>
                        </a:lnSpc>
                        <a:spcBef>
                          <a:spcPts val="0"/>
                        </a:spcBef>
                        <a:spcAft>
                          <a:spcPts val="0"/>
                        </a:spcAft>
                        <a:buClr>
                          <a:schemeClr val="dk1"/>
                        </a:buClr>
                        <a:buSzPts val="700"/>
                        <a:buFont typeface="Nunito"/>
                        <a:buChar char="-"/>
                      </a:pPr>
                      <a:r>
                        <a:rPr b="1" lang="en" sz="700">
                          <a:solidFill>
                            <a:srgbClr val="CC0000"/>
                          </a:solidFill>
                          <a:latin typeface="Nunito"/>
                          <a:ea typeface="Nunito"/>
                          <a:cs typeface="Nunito"/>
                          <a:sym typeface="Nunito"/>
                        </a:rPr>
                        <a:t>Anterolateral</a:t>
                      </a:r>
                      <a:r>
                        <a:rPr lang="en" sz="700">
                          <a:solidFill>
                            <a:srgbClr val="CC0000"/>
                          </a:solidFill>
                          <a:latin typeface="Nunito"/>
                          <a:ea typeface="Nunito"/>
                          <a:cs typeface="Nunito"/>
                          <a:sym typeface="Nunito"/>
                        </a:rPr>
                        <a:t>→ Ischiopubic ramus.</a:t>
                      </a:r>
                      <a:endParaRPr sz="700">
                        <a:solidFill>
                          <a:srgbClr val="CC0000"/>
                        </a:solidFill>
                        <a:latin typeface="Nunito"/>
                        <a:ea typeface="Nunito"/>
                        <a:cs typeface="Nunito"/>
                        <a:sym typeface="Nunito"/>
                      </a:endParaRPr>
                    </a:p>
                    <a:p>
                      <a:pPr indent="-273050" lvl="0" marL="457200" rtl="0" algn="l">
                        <a:lnSpc>
                          <a:spcPct val="150000"/>
                        </a:lnSpc>
                        <a:spcBef>
                          <a:spcPts val="0"/>
                        </a:spcBef>
                        <a:spcAft>
                          <a:spcPts val="0"/>
                        </a:spcAft>
                        <a:buClr>
                          <a:schemeClr val="dk1"/>
                        </a:buClr>
                        <a:buSzPts val="700"/>
                        <a:buFont typeface="Nunito"/>
                        <a:buChar char="-"/>
                      </a:pPr>
                      <a:r>
                        <a:rPr b="1" lang="en" sz="700">
                          <a:solidFill>
                            <a:srgbClr val="CC0000"/>
                          </a:solidFill>
                          <a:latin typeface="Nunito"/>
                          <a:ea typeface="Nunito"/>
                          <a:cs typeface="Nunito"/>
                          <a:sym typeface="Nunito"/>
                        </a:rPr>
                        <a:t>Posterolaterally</a:t>
                      </a:r>
                      <a:r>
                        <a:rPr lang="en" sz="700">
                          <a:solidFill>
                            <a:srgbClr val="CC0000"/>
                          </a:solidFill>
                          <a:latin typeface="Nunito"/>
                          <a:ea typeface="Nunito"/>
                          <a:cs typeface="Nunito"/>
                          <a:sym typeface="Nunito"/>
                        </a:rPr>
                        <a:t>→ Sacrotuberous ligament.</a:t>
                      </a:r>
                      <a:endParaRPr sz="700">
                        <a:solidFill>
                          <a:srgbClr val="CC0000"/>
                        </a:solidFill>
                      </a:endParaRPr>
                    </a:p>
                  </a:txBody>
                  <a:tcPr marT="91425" marB="91425" marR="91425" marL="91425" anchor="ctr"/>
                </a:tc>
              </a:tr>
            </a:tbl>
          </a:graphicData>
        </a:graphic>
      </p:graphicFrame>
      <p:graphicFrame>
        <p:nvGraphicFramePr>
          <p:cNvPr id="151" name="Google Shape;151;p32"/>
          <p:cNvGraphicFramePr/>
          <p:nvPr/>
        </p:nvGraphicFramePr>
        <p:xfrm>
          <a:off x="3193365" y="918088"/>
          <a:ext cx="3000000" cy="3000000"/>
        </p:xfrm>
        <a:graphic>
          <a:graphicData uri="http://schemas.openxmlformats.org/drawingml/2006/table">
            <a:tbl>
              <a:tblPr>
                <a:noFill/>
                <a:tableStyleId>{76447A91-6DB8-4E1A-95C5-20A2C349909A}</a:tableStyleId>
              </a:tblPr>
              <a:tblGrid>
                <a:gridCol w="1416025"/>
              </a:tblGrid>
              <a:tr h="821025">
                <a:tc>
                  <a:txBody>
                    <a:bodyPr/>
                    <a:lstStyle/>
                    <a:p>
                      <a:pPr indent="0" lvl="0" marL="0" rtl="0" algn="ctr">
                        <a:spcBef>
                          <a:spcPts val="0"/>
                        </a:spcBef>
                        <a:spcAft>
                          <a:spcPts val="0"/>
                        </a:spcAft>
                        <a:buNone/>
                      </a:pPr>
                      <a:r>
                        <a:rPr b="1" lang="en" sz="1000">
                          <a:solidFill>
                            <a:srgbClr val="434343"/>
                          </a:solidFill>
                          <a:latin typeface="Nunito"/>
                          <a:ea typeface="Nunito"/>
                          <a:cs typeface="Nunito"/>
                          <a:sym typeface="Nunito"/>
                        </a:rPr>
                        <a:t>Four Joints:</a:t>
                      </a:r>
                      <a:endParaRPr b="1" sz="1000">
                        <a:solidFill>
                          <a:srgbClr val="434343"/>
                        </a:solidFill>
                        <a:latin typeface="Nunito"/>
                        <a:ea typeface="Nunito"/>
                        <a:cs typeface="Nunito"/>
                        <a:sym typeface="Nunito"/>
                      </a:endParaRPr>
                    </a:p>
                  </a:txBody>
                  <a:tcPr marT="91425" marB="91425" marR="91425" marL="91425" anchor="ctr">
                    <a:solidFill>
                      <a:srgbClr val="F7E0E0"/>
                    </a:solidFill>
                  </a:tcPr>
                </a:tc>
              </a:tr>
            </a:tbl>
          </a:graphicData>
        </a:graphic>
      </p:graphicFrame>
      <p:graphicFrame>
        <p:nvGraphicFramePr>
          <p:cNvPr id="152" name="Google Shape;152;p32"/>
          <p:cNvGraphicFramePr/>
          <p:nvPr/>
        </p:nvGraphicFramePr>
        <p:xfrm>
          <a:off x="13" y="8614038"/>
          <a:ext cx="3000000" cy="3000000"/>
        </p:xfrm>
        <a:graphic>
          <a:graphicData uri="http://schemas.openxmlformats.org/drawingml/2006/table">
            <a:tbl>
              <a:tblPr>
                <a:noFill/>
                <a:tableStyleId>{76447A91-6DB8-4E1A-95C5-20A2C349909A}</a:tableStyleId>
              </a:tblPr>
              <a:tblGrid>
                <a:gridCol w="4609375"/>
                <a:gridCol w="2980150"/>
              </a:tblGrid>
              <a:tr h="386400">
                <a:tc gridSpan="2">
                  <a:txBody>
                    <a:bodyPr/>
                    <a:lstStyle/>
                    <a:p>
                      <a:pPr indent="0" lvl="0" marL="0" rtl="0" algn="ctr">
                        <a:spcBef>
                          <a:spcPts val="0"/>
                        </a:spcBef>
                        <a:spcAft>
                          <a:spcPts val="0"/>
                        </a:spcAft>
                        <a:buNone/>
                      </a:pPr>
                      <a:r>
                        <a:rPr b="1" lang="en" sz="1300">
                          <a:solidFill>
                            <a:srgbClr val="FFFFFF"/>
                          </a:solidFill>
                          <a:latin typeface="Nunito"/>
                          <a:ea typeface="Nunito"/>
                          <a:cs typeface="Nunito"/>
                          <a:sym typeface="Nunito"/>
                        </a:rPr>
                        <a:t>Main difference between male &amp; female pelvis</a:t>
                      </a:r>
                      <a:endParaRPr b="1" sz="1300">
                        <a:solidFill>
                          <a:srgbClr val="FFFFFF"/>
                        </a:solidFill>
                        <a:latin typeface="Nunito"/>
                        <a:ea typeface="Nunito"/>
                        <a:cs typeface="Nunito"/>
                        <a:sym typeface="Nunito"/>
                      </a:endParaRPr>
                    </a:p>
                  </a:txBody>
                  <a:tcPr marT="91425" marB="91425" marR="91425" marL="91425" anchor="ctr">
                    <a:solidFill>
                      <a:srgbClr val="E4B4B4"/>
                    </a:solidFill>
                  </a:tcPr>
                </a:tc>
                <a:tc hMerge="1"/>
              </a:tr>
              <a:tr h="319125">
                <a:tc>
                  <a:txBody>
                    <a:bodyPr/>
                    <a:lstStyle/>
                    <a:p>
                      <a:pPr indent="0" lvl="0" marL="0" rtl="0" algn="ctr">
                        <a:spcBef>
                          <a:spcPts val="0"/>
                        </a:spcBef>
                        <a:spcAft>
                          <a:spcPts val="0"/>
                        </a:spcAft>
                        <a:buClr>
                          <a:schemeClr val="dk1"/>
                        </a:buClr>
                        <a:buSzPts val="1100"/>
                        <a:buFont typeface="Arial"/>
                        <a:buNone/>
                      </a:pPr>
                      <a:r>
                        <a:rPr b="1" lang="en" sz="900">
                          <a:solidFill>
                            <a:srgbClr val="434343"/>
                          </a:solidFill>
                          <a:latin typeface="Nunito"/>
                          <a:ea typeface="Nunito"/>
                          <a:cs typeface="Nunito"/>
                          <a:sym typeface="Nunito"/>
                        </a:rPr>
                        <a:t>Female</a:t>
                      </a:r>
                      <a:endParaRPr b="1" sz="900">
                        <a:solidFill>
                          <a:srgbClr val="434343"/>
                        </a:solidFill>
                        <a:latin typeface="Nunito"/>
                        <a:ea typeface="Nunito"/>
                        <a:cs typeface="Nunito"/>
                        <a:sym typeface="Nunito"/>
                      </a:endParaRPr>
                    </a:p>
                  </a:txBody>
                  <a:tcPr marT="91425" marB="91425" marR="91425" marL="91425" anchor="ctr">
                    <a:solidFill>
                      <a:srgbClr val="F7E0E0"/>
                    </a:solidFill>
                  </a:tcPr>
                </a:tc>
                <a:tc>
                  <a:txBody>
                    <a:bodyPr/>
                    <a:lstStyle/>
                    <a:p>
                      <a:pPr indent="0" lvl="0" marL="0" rtl="0" algn="ctr">
                        <a:spcBef>
                          <a:spcPts val="0"/>
                        </a:spcBef>
                        <a:spcAft>
                          <a:spcPts val="0"/>
                        </a:spcAft>
                        <a:buClr>
                          <a:schemeClr val="dk1"/>
                        </a:buClr>
                        <a:buSzPts val="1100"/>
                        <a:buFont typeface="Arial"/>
                        <a:buNone/>
                      </a:pPr>
                      <a:r>
                        <a:rPr b="1" lang="en" sz="900">
                          <a:solidFill>
                            <a:srgbClr val="434343"/>
                          </a:solidFill>
                          <a:latin typeface="Nunito"/>
                          <a:ea typeface="Nunito"/>
                          <a:cs typeface="Nunito"/>
                          <a:sym typeface="Nunito"/>
                        </a:rPr>
                        <a:t>Male</a:t>
                      </a:r>
                      <a:endParaRPr b="1" sz="900">
                        <a:solidFill>
                          <a:srgbClr val="434343"/>
                        </a:solidFill>
                        <a:latin typeface="Nunito"/>
                        <a:ea typeface="Nunito"/>
                        <a:cs typeface="Nunito"/>
                        <a:sym typeface="Nunito"/>
                      </a:endParaRPr>
                    </a:p>
                  </a:txBody>
                  <a:tcPr marT="91425" marB="91425" marR="91425" marL="91425" anchor="ctr">
                    <a:solidFill>
                      <a:srgbClr val="F7E0E0"/>
                    </a:solidFill>
                  </a:tcPr>
                </a:tc>
              </a:tr>
              <a:tr h="1378900">
                <a:tc>
                  <a:txBody>
                    <a:bodyPr/>
                    <a:lstStyle/>
                    <a:p>
                      <a:pPr indent="-101600" lvl="0" marL="171450" rtl="0" algn="l">
                        <a:lnSpc>
                          <a:spcPct val="100000"/>
                        </a:lnSpc>
                        <a:spcBef>
                          <a:spcPts val="0"/>
                        </a:spcBef>
                        <a:spcAft>
                          <a:spcPts val="0"/>
                        </a:spcAft>
                        <a:buClr>
                          <a:schemeClr val="dk1"/>
                        </a:buClr>
                        <a:buSzPts val="700"/>
                        <a:buFont typeface="Bree Serif"/>
                        <a:buChar char="●"/>
                      </a:pPr>
                      <a:r>
                        <a:rPr lang="en" sz="600">
                          <a:solidFill>
                            <a:schemeClr val="dk1"/>
                          </a:solidFill>
                          <a:latin typeface="Nunito"/>
                          <a:ea typeface="Nunito"/>
                          <a:cs typeface="Nunito"/>
                          <a:sym typeface="Nunito"/>
                        </a:rPr>
                        <a:t>The </a:t>
                      </a:r>
                      <a:r>
                        <a:rPr b="1" lang="en" sz="600">
                          <a:solidFill>
                            <a:schemeClr val="dk1"/>
                          </a:solidFill>
                          <a:latin typeface="Nunito"/>
                          <a:ea typeface="Nunito"/>
                          <a:cs typeface="Nunito"/>
                          <a:sym typeface="Nunito"/>
                        </a:rPr>
                        <a:t>Sacrum</a:t>
                      </a:r>
                      <a:r>
                        <a:rPr lang="en" sz="600">
                          <a:solidFill>
                            <a:schemeClr val="dk1"/>
                          </a:solidFill>
                          <a:latin typeface="Nunito"/>
                          <a:ea typeface="Nunito"/>
                          <a:cs typeface="Nunito"/>
                          <a:sym typeface="Nunito"/>
                        </a:rPr>
                        <a:t> is usually </a:t>
                      </a:r>
                      <a:r>
                        <a:rPr lang="en" sz="600" u="sng">
                          <a:solidFill>
                            <a:schemeClr val="dk1"/>
                          </a:solidFill>
                          <a:latin typeface="Nunito"/>
                          <a:ea typeface="Nunito"/>
                          <a:cs typeface="Nunito"/>
                          <a:sym typeface="Nunito"/>
                        </a:rPr>
                        <a:t>wider</a:t>
                      </a:r>
                      <a:r>
                        <a:rPr lang="en" sz="600">
                          <a:solidFill>
                            <a:schemeClr val="dk1"/>
                          </a:solidFill>
                          <a:latin typeface="Nunito"/>
                          <a:ea typeface="Nunito"/>
                          <a:cs typeface="Nunito"/>
                          <a:sym typeface="Nunito"/>
                        </a:rPr>
                        <a:t> and </a:t>
                      </a:r>
                      <a:r>
                        <a:rPr lang="en" sz="600" u="sng">
                          <a:solidFill>
                            <a:schemeClr val="dk1"/>
                          </a:solidFill>
                          <a:latin typeface="Nunito"/>
                          <a:ea typeface="Nunito"/>
                          <a:cs typeface="Nunito"/>
                          <a:sym typeface="Nunito"/>
                        </a:rPr>
                        <a:t>shorter. </a:t>
                      </a:r>
                      <a:endParaRPr sz="600" u="sng">
                        <a:solidFill>
                          <a:schemeClr val="dk1"/>
                        </a:solidFill>
                        <a:latin typeface="Nunito"/>
                        <a:ea typeface="Nunito"/>
                        <a:cs typeface="Nunito"/>
                        <a:sym typeface="Nunito"/>
                      </a:endParaRPr>
                    </a:p>
                    <a:p>
                      <a:pPr indent="-101600" lvl="0" marL="171450" rtl="0" algn="l">
                        <a:lnSpc>
                          <a:spcPct val="100000"/>
                        </a:lnSpc>
                        <a:spcBef>
                          <a:spcPts val="0"/>
                        </a:spcBef>
                        <a:spcAft>
                          <a:spcPts val="0"/>
                        </a:spcAft>
                        <a:buClr>
                          <a:schemeClr val="dk1"/>
                        </a:buClr>
                        <a:buSzPts val="700"/>
                        <a:buFont typeface="Bree Serif"/>
                        <a:buChar char="●"/>
                      </a:pPr>
                      <a:r>
                        <a:rPr lang="en" sz="600">
                          <a:solidFill>
                            <a:schemeClr val="dk1"/>
                          </a:solidFill>
                          <a:latin typeface="Nunito"/>
                          <a:ea typeface="Nunito"/>
                          <a:cs typeface="Nunito"/>
                          <a:sym typeface="Nunito"/>
                        </a:rPr>
                        <a:t>The </a:t>
                      </a:r>
                      <a:r>
                        <a:rPr b="1" lang="en" sz="600">
                          <a:solidFill>
                            <a:schemeClr val="dk1"/>
                          </a:solidFill>
                          <a:latin typeface="Nunito"/>
                          <a:ea typeface="Nunito"/>
                          <a:cs typeface="Nunito"/>
                          <a:sym typeface="Nunito"/>
                        </a:rPr>
                        <a:t>Angle</a:t>
                      </a:r>
                      <a:r>
                        <a:rPr lang="en" sz="600">
                          <a:solidFill>
                            <a:schemeClr val="dk1"/>
                          </a:solidFill>
                          <a:latin typeface="Nunito"/>
                          <a:ea typeface="Nunito"/>
                          <a:cs typeface="Nunito"/>
                          <a:sym typeface="Nunito"/>
                        </a:rPr>
                        <a:t> of the pubic arch is </a:t>
                      </a:r>
                      <a:r>
                        <a:rPr lang="en" sz="600" u="sng">
                          <a:solidFill>
                            <a:schemeClr val="dk1"/>
                          </a:solidFill>
                          <a:latin typeface="Nunito"/>
                          <a:ea typeface="Nunito"/>
                          <a:cs typeface="Nunito"/>
                          <a:sym typeface="Nunito"/>
                        </a:rPr>
                        <a:t>wider</a:t>
                      </a:r>
                      <a:r>
                        <a:rPr lang="en" sz="600">
                          <a:solidFill>
                            <a:schemeClr val="dk1"/>
                          </a:solidFill>
                          <a:latin typeface="Nunito"/>
                          <a:ea typeface="Nunito"/>
                          <a:cs typeface="Nunito"/>
                          <a:sym typeface="Nunito"/>
                        </a:rPr>
                        <a:t> ( 80</a:t>
                      </a:r>
                      <a:r>
                        <a:rPr baseline="30000" lang="en" sz="600">
                          <a:solidFill>
                            <a:schemeClr val="dk1"/>
                          </a:solidFill>
                          <a:latin typeface="Nunito"/>
                          <a:ea typeface="Nunito"/>
                          <a:cs typeface="Nunito"/>
                          <a:sym typeface="Nunito"/>
                        </a:rPr>
                        <a:t>。</a:t>
                      </a:r>
                      <a:r>
                        <a:rPr lang="en" sz="600">
                          <a:solidFill>
                            <a:schemeClr val="dk1"/>
                          </a:solidFill>
                          <a:latin typeface="Nunito"/>
                          <a:ea typeface="Nunito"/>
                          <a:cs typeface="Nunito"/>
                          <a:sym typeface="Nunito"/>
                        </a:rPr>
                        <a:t>- 85</a:t>
                      </a:r>
                      <a:r>
                        <a:rPr baseline="30000" lang="en" sz="600">
                          <a:solidFill>
                            <a:schemeClr val="dk1"/>
                          </a:solidFill>
                          <a:latin typeface="Nunito"/>
                          <a:ea typeface="Nunito"/>
                          <a:cs typeface="Nunito"/>
                          <a:sym typeface="Nunito"/>
                        </a:rPr>
                        <a:t>。</a:t>
                      </a:r>
                      <a:r>
                        <a:rPr lang="en" sz="600">
                          <a:solidFill>
                            <a:schemeClr val="dk1"/>
                          </a:solidFill>
                          <a:latin typeface="Nunito"/>
                          <a:ea typeface="Nunito"/>
                          <a:cs typeface="Nunito"/>
                          <a:sym typeface="Nunito"/>
                        </a:rPr>
                        <a:t>).</a:t>
                      </a:r>
                      <a:endParaRPr sz="600">
                        <a:solidFill>
                          <a:srgbClr val="BF9000"/>
                        </a:solidFill>
                        <a:latin typeface="Nunito"/>
                        <a:ea typeface="Nunito"/>
                        <a:cs typeface="Nunito"/>
                        <a:sym typeface="Nunito"/>
                      </a:endParaRPr>
                    </a:p>
                    <a:p>
                      <a:pPr indent="-101600" lvl="0" marL="171450" rtl="0" algn="l">
                        <a:lnSpc>
                          <a:spcPct val="100000"/>
                        </a:lnSpc>
                        <a:spcBef>
                          <a:spcPts val="0"/>
                        </a:spcBef>
                        <a:spcAft>
                          <a:spcPts val="0"/>
                        </a:spcAft>
                        <a:buClr>
                          <a:schemeClr val="dk1"/>
                        </a:buClr>
                        <a:buSzPts val="700"/>
                        <a:buFont typeface="Bree Serif"/>
                        <a:buChar char="●"/>
                      </a:pPr>
                      <a:r>
                        <a:rPr lang="en" sz="600">
                          <a:solidFill>
                            <a:srgbClr val="BF9000"/>
                          </a:solidFill>
                          <a:latin typeface="Nunito"/>
                          <a:ea typeface="Nunito"/>
                          <a:cs typeface="Nunito"/>
                          <a:sym typeface="Nunito"/>
                        </a:rPr>
                        <a:t>Clinical importance: It is important in the growth and delivery of the baby.</a:t>
                      </a:r>
                      <a:endParaRPr sz="600">
                        <a:solidFill>
                          <a:srgbClr val="BF9000"/>
                        </a:solidFill>
                        <a:latin typeface="Nunito"/>
                        <a:ea typeface="Nunito"/>
                        <a:cs typeface="Nunito"/>
                        <a:sym typeface="Nunito"/>
                      </a:endParaRPr>
                    </a:p>
                    <a:p>
                      <a:pPr indent="-101600" lvl="0" marL="171450" rtl="0" algn="l">
                        <a:lnSpc>
                          <a:spcPct val="100000"/>
                        </a:lnSpc>
                        <a:spcBef>
                          <a:spcPts val="0"/>
                        </a:spcBef>
                        <a:spcAft>
                          <a:spcPts val="0"/>
                        </a:spcAft>
                        <a:buClr>
                          <a:schemeClr val="dk1"/>
                        </a:buClr>
                        <a:buSzPts val="700"/>
                        <a:buFont typeface="Bree Serif"/>
                        <a:buChar char="●"/>
                      </a:pPr>
                      <a:r>
                        <a:rPr lang="en" sz="600">
                          <a:solidFill>
                            <a:schemeClr val="dk1"/>
                          </a:solidFill>
                          <a:latin typeface="Nunito"/>
                          <a:ea typeface="Nunito"/>
                          <a:cs typeface="Nunito"/>
                          <a:sym typeface="Nunito"/>
                        </a:rPr>
                        <a:t>The </a:t>
                      </a:r>
                      <a:r>
                        <a:rPr b="1" lang="en" sz="600">
                          <a:solidFill>
                            <a:schemeClr val="dk1"/>
                          </a:solidFill>
                          <a:latin typeface="Nunito"/>
                          <a:ea typeface="Nunito"/>
                          <a:cs typeface="Nunito"/>
                          <a:sym typeface="Nunito"/>
                        </a:rPr>
                        <a:t>promontory</a:t>
                      </a:r>
                      <a:r>
                        <a:rPr lang="en" sz="600">
                          <a:solidFill>
                            <a:schemeClr val="dk1"/>
                          </a:solidFill>
                          <a:latin typeface="Nunito"/>
                          <a:ea typeface="Nunito"/>
                          <a:cs typeface="Nunito"/>
                          <a:sym typeface="Nunito"/>
                        </a:rPr>
                        <a:t> and the ischial spines are </a:t>
                      </a:r>
                      <a:r>
                        <a:rPr lang="en" sz="600" u="sng">
                          <a:solidFill>
                            <a:schemeClr val="dk1"/>
                          </a:solidFill>
                          <a:latin typeface="Nunito"/>
                          <a:ea typeface="Nunito"/>
                          <a:cs typeface="Nunito"/>
                          <a:sym typeface="Nunito"/>
                        </a:rPr>
                        <a:t>less projecting</a:t>
                      </a:r>
                      <a:r>
                        <a:rPr lang="en" sz="600">
                          <a:solidFill>
                            <a:schemeClr val="dk1"/>
                          </a:solidFill>
                          <a:latin typeface="Nunito"/>
                          <a:ea typeface="Nunito"/>
                          <a:cs typeface="Nunito"/>
                          <a:sym typeface="Nunito"/>
                        </a:rPr>
                        <a:t> </a:t>
                      </a:r>
                      <a:r>
                        <a:rPr lang="en" sz="600">
                          <a:solidFill>
                            <a:srgbClr val="BF9000"/>
                          </a:solidFill>
                          <a:latin typeface="Nunito"/>
                          <a:ea typeface="Nunito"/>
                          <a:cs typeface="Nunito"/>
                          <a:sym typeface="Nunito"/>
                        </a:rPr>
                        <a:t>(everted)</a:t>
                      </a:r>
                      <a:r>
                        <a:rPr lang="en" sz="600">
                          <a:solidFill>
                            <a:schemeClr val="dk1"/>
                          </a:solidFill>
                          <a:latin typeface="Nunito"/>
                          <a:ea typeface="Nunito"/>
                          <a:cs typeface="Nunito"/>
                          <a:sym typeface="Nunito"/>
                        </a:rPr>
                        <a:t>.</a:t>
                      </a:r>
                      <a:endParaRPr sz="600">
                        <a:solidFill>
                          <a:schemeClr val="dk1"/>
                        </a:solidFill>
                        <a:latin typeface="Nunito"/>
                        <a:ea typeface="Nunito"/>
                        <a:cs typeface="Nunito"/>
                        <a:sym typeface="Nunito"/>
                      </a:endParaRPr>
                    </a:p>
                    <a:p>
                      <a:pPr indent="-101600" lvl="0" marL="171450" rtl="0" algn="l">
                        <a:lnSpc>
                          <a:spcPct val="100000"/>
                        </a:lnSpc>
                        <a:spcBef>
                          <a:spcPts val="0"/>
                        </a:spcBef>
                        <a:spcAft>
                          <a:spcPts val="0"/>
                        </a:spcAft>
                        <a:buClr>
                          <a:schemeClr val="dk1"/>
                        </a:buClr>
                        <a:buSzPts val="700"/>
                        <a:buFont typeface="Nunito"/>
                        <a:buChar char="●"/>
                      </a:pPr>
                      <a:r>
                        <a:rPr lang="en" sz="600">
                          <a:solidFill>
                            <a:srgbClr val="BF9000"/>
                          </a:solidFill>
                          <a:latin typeface="Nunito"/>
                          <a:ea typeface="Nunito"/>
                          <a:cs typeface="Nunito"/>
                          <a:sym typeface="Nunito"/>
                        </a:rPr>
                        <a:t>Circular / oval shaped inlet.</a:t>
                      </a:r>
                      <a:endParaRPr sz="600">
                        <a:solidFill>
                          <a:srgbClr val="BF9000"/>
                        </a:solidFill>
                        <a:latin typeface="Nunito"/>
                        <a:ea typeface="Nunito"/>
                        <a:cs typeface="Nunito"/>
                        <a:sym typeface="Nunito"/>
                      </a:endParaRPr>
                    </a:p>
                    <a:p>
                      <a:pPr indent="0" lvl="0" marL="0" rtl="0" algn="l">
                        <a:lnSpc>
                          <a:spcPct val="100000"/>
                        </a:lnSpc>
                        <a:spcBef>
                          <a:spcPts val="0"/>
                        </a:spcBef>
                        <a:spcAft>
                          <a:spcPts val="0"/>
                        </a:spcAft>
                        <a:buNone/>
                      </a:pPr>
                      <a:r>
                        <a:t/>
                      </a:r>
                      <a:endParaRPr sz="100">
                        <a:solidFill>
                          <a:srgbClr val="BF9000"/>
                        </a:solidFill>
                        <a:latin typeface="Nunito"/>
                        <a:ea typeface="Nunito"/>
                        <a:cs typeface="Nunito"/>
                        <a:sym typeface="Nunito"/>
                      </a:endParaRPr>
                    </a:p>
                    <a:p>
                      <a:pPr indent="-57150" lvl="0" marL="171450" rtl="0" algn="l">
                        <a:lnSpc>
                          <a:spcPct val="115000"/>
                        </a:lnSpc>
                        <a:spcBef>
                          <a:spcPts val="0"/>
                        </a:spcBef>
                        <a:spcAft>
                          <a:spcPts val="0"/>
                        </a:spcAft>
                        <a:buNone/>
                      </a:pPr>
                      <a:r>
                        <a:rPr b="1" lang="en" sz="600">
                          <a:solidFill>
                            <a:schemeClr val="dk1"/>
                          </a:solidFill>
                          <a:latin typeface="Nunito"/>
                          <a:ea typeface="Nunito"/>
                          <a:cs typeface="Nunito"/>
                          <a:sym typeface="Nunito"/>
                        </a:rPr>
                        <a:t>Types of female bony pelvis: </a:t>
                      </a:r>
                      <a:endParaRPr b="1" sz="600">
                        <a:solidFill>
                          <a:schemeClr val="dk1"/>
                        </a:solidFill>
                        <a:latin typeface="Nunito"/>
                        <a:ea typeface="Nunito"/>
                        <a:cs typeface="Nunito"/>
                        <a:sym typeface="Nunito"/>
                      </a:endParaRPr>
                    </a:p>
                    <a:p>
                      <a:pPr indent="-95250" lvl="0" marL="171450" rtl="0" algn="l">
                        <a:spcBef>
                          <a:spcPts val="0"/>
                        </a:spcBef>
                        <a:spcAft>
                          <a:spcPts val="0"/>
                        </a:spcAft>
                        <a:buClr>
                          <a:srgbClr val="BF9000"/>
                        </a:buClr>
                        <a:buSzPts val="600"/>
                        <a:buFont typeface="Nunito"/>
                        <a:buChar char="-"/>
                      </a:pPr>
                      <a:r>
                        <a:rPr lang="en" sz="600">
                          <a:solidFill>
                            <a:schemeClr val="dk1"/>
                          </a:solidFill>
                          <a:latin typeface="Nunito"/>
                          <a:ea typeface="Nunito"/>
                          <a:cs typeface="Nunito"/>
                          <a:sym typeface="Nunito"/>
                        </a:rPr>
                        <a:t>Android (</a:t>
                      </a:r>
                      <a:r>
                        <a:rPr lang="en" sz="600">
                          <a:solidFill>
                            <a:srgbClr val="BF9000"/>
                          </a:solidFill>
                          <a:latin typeface="Nunito"/>
                          <a:ea typeface="Nunito"/>
                          <a:cs typeface="Nunito"/>
                          <a:sym typeface="Nunito"/>
                        </a:rPr>
                        <a:t>resembles male pelvis</a:t>
                      </a:r>
                      <a:r>
                        <a:rPr lang="en" sz="600">
                          <a:solidFill>
                            <a:schemeClr val="dk1"/>
                          </a:solidFill>
                          <a:latin typeface="Nunito"/>
                          <a:ea typeface="Nunito"/>
                          <a:cs typeface="Nunito"/>
                          <a:sym typeface="Nunito"/>
                        </a:rPr>
                        <a:t>)</a:t>
                      </a:r>
                      <a:endParaRPr sz="600">
                        <a:solidFill>
                          <a:schemeClr val="dk1"/>
                        </a:solidFill>
                        <a:latin typeface="Nunito"/>
                        <a:ea typeface="Nunito"/>
                        <a:cs typeface="Nunito"/>
                        <a:sym typeface="Nunito"/>
                      </a:endParaRPr>
                    </a:p>
                    <a:p>
                      <a:pPr indent="-95250" lvl="0" marL="171450" rtl="0" algn="l">
                        <a:spcBef>
                          <a:spcPts val="0"/>
                        </a:spcBef>
                        <a:spcAft>
                          <a:spcPts val="0"/>
                        </a:spcAft>
                        <a:buClr>
                          <a:schemeClr val="dk1"/>
                        </a:buClr>
                        <a:buSzPts val="600"/>
                        <a:buFont typeface="Nunito"/>
                        <a:buChar char="-"/>
                      </a:pPr>
                      <a:r>
                        <a:rPr lang="en" sz="600">
                          <a:solidFill>
                            <a:schemeClr val="dk1"/>
                          </a:solidFill>
                          <a:latin typeface="Nunito"/>
                          <a:ea typeface="Nunito"/>
                          <a:cs typeface="Nunito"/>
                          <a:sym typeface="Nunito"/>
                        </a:rPr>
                        <a:t>Gynecoid (</a:t>
                      </a:r>
                      <a:r>
                        <a:rPr lang="en" sz="600">
                          <a:solidFill>
                            <a:srgbClr val="BF9000"/>
                          </a:solidFill>
                          <a:latin typeface="Nunito"/>
                          <a:ea typeface="Nunito"/>
                          <a:cs typeface="Nunito"/>
                          <a:sym typeface="Nunito"/>
                        </a:rPr>
                        <a:t>typical female type</a:t>
                      </a:r>
                      <a:r>
                        <a:rPr lang="en" sz="600">
                          <a:solidFill>
                            <a:schemeClr val="dk1"/>
                          </a:solidFill>
                          <a:latin typeface="Nunito"/>
                          <a:ea typeface="Nunito"/>
                          <a:cs typeface="Nunito"/>
                          <a:sym typeface="Nunito"/>
                        </a:rPr>
                        <a:t>)</a:t>
                      </a:r>
                      <a:endParaRPr sz="600">
                        <a:solidFill>
                          <a:schemeClr val="dk1"/>
                        </a:solidFill>
                        <a:latin typeface="Nunito"/>
                        <a:ea typeface="Nunito"/>
                        <a:cs typeface="Nunito"/>
                        <a:sym typeface="Nunito"/>
                      </a:endParaRPr>
                    </a:p>
                    <a:p>
                      <a:pPr indent="-95250" lvl="0" marL="171450" rtl="0" algn="l">
                        <a:spcBef>
                          <a:spcPts val="0"/>
                        </a:spcBef>
                        <a:spcAft>
                          <a:spcPts val="0"/>
                        </a:spcAft>
                        <a:buClr>
                          <a:schemeClr val="dk1"/>
                        </a:buClr>
                        <a:buSzPts val="600"/>
                        <a:buFont typeface="Nunito"/>
                        <a:buChar char="-"/>
                      </a:pPr>
                      <a:r>
                        <a:rPr lang="en" sz="600">
                          <a:solidFill>
                            <a:schemeClr val="dk1"/>
                          </a:solidFill>
                          <a:latin typeface="Nunito"/>
                          <a:ea typeface="Nunito"/>
                          <a:cs typeface="Nunito"/>
                          <a:sym typeface="Nunito"/>
                        </a:rPr>
                        <a:t>Anthropoid (</a:t>
                      </a:r>
                      <a:r>
                        <a:rPr lang="en" sz="600">
                          <a:solidFill>
                            <a:srgbClr val="BF9000"/>
                          </a:solidFill>
                          <a:latin typeface="Nunito"/>
                          <a:ea typeface="Nunito"/>
                          <a:cs typeface="Nunito"/>
                          <a:sym typeface="Nunito"/>
                        </a:rPr>
                        <a:t>has both male and female characteristics</a:t>
                      </a:r>
                      <a:r>
                        <a:rPr lang="en" sz="600">
                          <a:solidFill>
                            <a:schemeClr val="dk1"/>
                          </a:solidFill>
                          <a:latin typeface="Nunito"/>
                          <a:ea typeface="Nunito"/>
                          <a:cs typeface="Nunito"/>
                          <a:sym typeface="Nunito"/>
                        </a:rPr>
                        <a:t>)</a:t>
                      </a:r>
                      <a:endParaRPr sz="600">
                        <a:solidFill>
                          <a:schemeClr val="dk1"/>
                        </a:solidFill>
                        <a:latin typeface="Nunito"/>
                        <a:ea typeface="Nunito"/>
                        <a:cs typeface="Nunito"/>
                        <a:sym typeface="Nunito"/>
                      </a:endParaRPr>
                    </a:p>
                    <a:p>
                      <a:pPr indent="-95250" lvl="0" marL="171450" rtl="0" algn="l">
                        <a:spcBef>
                          <a:spcPts val="0"/>
                        </a:spcBef>
                        <a:spcAft>
                          <a:spcPts val="0"/>
                        </a:spcAft>
                        <a:buClr>
                          <a:schemeClr val="dk1"/>
                        </a:buClr>
                        <a:buSzPts val="600"/>
                        <a:buFont typeface="Nunito"/>
                        <a:buChar char="-"/>
                      </a:pPr>
                      <a:r>
                        <a:rPr lang="en" sz="600">
                          <a:solidFill>
                            <a:schemeClr val="dk1"/>
                          </a:solidFill>
                          <a:latin typeface="Nunito"/>
                          <a:ea typeface="Nunito"/>
                          <a:cs typeface="Nunito"/>
                          <a:sym typeface="Nunito"/>
                        </a:rPr>
                        <a:t>Platypelloid (</a:t>
                      </a:r>
                      <a:r>
                        <a:rPr lang="en" sz="600">
                          <a:solidFill>
                            <a:srgbClr val="BF9000"/>
                          </a:solidFill>
                          <a:latin typeface="Nunito"/>
                          <a:ea typeface="Nunito"/>
                          <a:cs typeface="Nunito"/>
                          <a:sym typeface="Nunito"/>
                        </a:rPr>
                        <a:t>least common</a:t>
                      </a:r>
                      <a:r>
                        <a:rPr lang="en" sz="600">
                          <a:solidFill>
                            <a:schemeClr val="dk1"/>
                          </a:solidFill>
                          <a:latin typeface="Nunito"/>
                          <a:ea typeface="Nunito"/>
                          <a:cs typeface="Nunito"/>
                          <a:sym typeface="Nunito"/>
                        </a:rPr>
                        <a:t>)</a:t>
                      </a:r>
                      <a:endParaRPr sz="600">
                        <a:solidFill>
                          <a:schemeClr val="dk1"/>
                        </a:solidFill>
                        <a:latin typeface="Nunito"/>
                        <a:ea typeface="Nunito"/>
                        <a:cs typeface="Nunito"/>
                        <a:sym typeface="Nunito"/>
                      </a:endParaRPr>
                    </a:p>
                    <a:p>
                      <a:pPr indent="0" lvl="0" marL="171450" rtl="0" algn="l">
                        <a:spcBef>
                          <a:spcPts val="0"/>
                        </a:spcBef>
                        <a:spcAft>
                          <a:spcPts val="0"/>
                        </a:spcAft>
                        <a:buNone/>
                      </a:pPr>
                      <a:r>
                        <a:rPr lang="en" sz="600">
                          <a:solidFill>
                            <a:schemeClr val="dk1"/>
                          </a:solidFill>
                          <a:latin typeface="Nunito"/>
                          <a:ea typeface="Nunito"/>
                          <a:cs typeface="Nunito"/>
                          <a:sym typeface="Nunito"/>
                        </a:rPr>
                        <a:t>Important for obstetrics  because it is the bony canal through which the child passes during birth</a:t>
                      </a:r>
                      <a:endParaRPr sz="600">
                        <a:solidFill>
                          <a:schemeClr val="dk1"/>
                        </a:solidFill>
                        <a:latin typeface="Nunito"/>
                        <a:ea typeface="Nunito"/>
                        <a:cs typeface="Nunito"/>
                        <a:sym typeface="Nunito"/>
                      </a:endParaRPr>
                    </a:p>
                  </a:txBody>
                  <a:tcPr marT="91425" marB="91425" marR="91425" marL="91425" anchor="ctr"/>
                </a:tc>
                <a:tc>
                  <a:txBody>
                    <a:bodyPr/>
                    <a:lstStyle/>
                    <a:p>
                      <a:pPr indent="-266700" lvl="0" marL="457200" rtl="0" algn="l">
                        <a:lnSpc>
                          <a:spcPct val="115000"/>
                        </a:lnSpc>
                        <a:spcBef>
                          <a:spcPts val="0"/>
                        </a:spcBef>
                        <a:spcAft>
                          <a:spcPts val="0"/>
                        </a:spcAft>
                        <a:buClr>
                          <a:schemeClr val="dk1"/>
                        </a:buClr>
                        <a:buSzPts val="600"/>
                        <a:buFont typeface="Nunito"/>
                        <a:buChar char="●"/>
                      </a:pPr>
                      <a:r>
                        <a:rPr lang="en" sz="600">
                          <a:solidFill>
                            <a:srgbClr val="BF9000"/>
                          </a:solidFill>
                          <a:latin typeface="Nunito"/>
                          <a:ea typeface="Nunito"/>
                          <a:cs typeface="Nunito"/>
                          <a:sym typeface="Nunito"/>
                        </a:rPr>
                        <a:t>The Sacrum is usually </a:t>
                      </a:r>
                      <a:r>
                        <a:rPr lang="en" sz="600" u="sng">
                          <a:solidFill>
                            <a:srgbClr val="BF9000"/>
                          </a:solidFill>
                          <a:latin typeface="Nunito"/>
                          <a:ea typeface="Nunito"/>
                          <a:cs typeface="Nunito"/>
                          <a:sym typeface="Nunito"/>
                        </a:rPr>
                        <a:t>longer, narrowest and curved.</a:t>
                      </a:r>
                      <a:endParaRPr sz="600" u="sng">
                        <a:solidFill>
                          <a:srgbClr val="BF9000"/>
                        </a:solidFill>
                        <a:latin typeface="Nunito"/>
                        <a:ea typeface="Nunito"/>
                        <a:cs typeface="Nunito"/>
                        <a:sym typeface="Nunito"/>
                      </a:endParaRPr>
                    </a:p>
                    <a:p>
                      <a:pPr indent="-266700" lvl="0" marL="457200" rtl="0" algn="l">
                        <a:lnSpc>
                          <a:spcPct val="115000"/>
                        </a:lnSpc>
                        <a:spcBef>
                          <a:spcPts val="0"/>
                        </a:spcBef>
                        <a:spcAft>
                          <a:spcPts val="0"/>
                        </a:spcAft>
                        <a:buClr>
                          <a:schemeClr val="dk1"/>
                        </a:buClr>
                        <a:buSzPts val="600"/>
                        <a:buFont typeface="Nunito"/>
                        <a:buChar char="●"/>
                      </a:pPr>
                      <a:r>
                        <a:rPr lang="en" sz="600">
                          <a:solidFill>
                            <a:srgbClr val="BF9000"/>
                          </a:solidFill>
                          <a:latin typeface="Nunito"/>
                          <a:ea typeface="Nunito"/>
                          <a:cs typeface="Nunito"/>
                          <a:sym typeface="Nunito"/>
                        </a:rPr>
                        <a:t>The promontory and the ischial spines are </a:t>
                      </a:r>
                      <a:r>
                        <a:rPr lang="en" sz="600" u="sng">
                          <a:solidFill>
                            <a:srgbClr val="BF9000"/>
                          </a:solidFill>
                          <a:latin typeface="Nunito"/>
                          <a:ea typeface="Nunito"/>
                          <a:cs typeface="Nunito"/>
                          <a:sym typeface="Nunito"/>
                        </a:rPr>
                        <a:t>more projecting </a:t>
                      </a:r>
                      <a:r>
                        <a:rPr lang="en" sz="600">
                          <a:solidFill>
                            <a:srgbClr val="BF9000"/>
                          </a:solidFill>
                          <a:latin typeface="Nunito"/>
                          <a:ea typeface="Nunito"/>
                          <a:cs typeface="Nunito"/>
                          <a:sym typeface="Nunito"/>
                        </a:rPr>
                        <a:t>(inverted).</a:t>
                      </a:r>
                      <a:endParaRPr sz="600">
                        <a:solidFill>
                          <a:srgbClr val="BF9000"/>
                        </a:solidFill>
                        <a:latin typeface="Nunito"/>
                        <a:ea typeface="Nunito"/>
                        <a:cs typeface="Nunito"/>
                        <a:sym typeface="Nunito"/>
                      </a:endParaRPr>
                    </a:p>
                    <a:p>
                      <a:pPr indent="-266700" lvl="0" marL="457200" rtl="0" algn="l">
                        <a:lnSpc>
                          <a:spcPct val="115000"/>
                        </a:lnSpc>
                        <a:spcBef>
                          <a:spcPts val="0"/>
                        </a:spcBef>
                        <a:spcAft>
                          <a:spcPts val="0"/>
                        </a:spcAft>
                        <a:buClr>
                          <a:schemeClr val="dk1"/>
                        </a:buClr>
                        <a:buSzPts val="600"/>
                        <a:buFont typeface="Nunito"/>
                        <a:buChar char="●"/>
                      </a:pPr>
                      <a:r>
                        <a:rPr lang="en" sz="600">
                          <a:solidFill>
                            <a:srgbClr val="BF9000"/>
                          </a:solidFill>
                          <a:latin typeface="Nunito"/>
                          <a:ea typeface="Nunito"/>
                          <a:cs typeface="Nunito"/>
                          <a:sym typeface="Nunito"/>
                        </a:rPr>
                        <a:t>The Angle of the pubic arch is </a:t>
                      </a:r>
                      <a:r>
                        <a:rPr lang="en" sz="600" u="sng">
                          <a:solidFill>
                            <a:srgbClr val="BF9000"/>
                          </a:solidFill>
                          <a:latin typeface="Nunito"/>
                          <a:ea typeface="Nunito"/>
                          <a:cs typeface="Nunito"/>
                          <a:sym typeface="Nunito"/>
                        </a:rPr>
                        <a:t>acute</a:t>
                      </a:r>
                      <a:endParaRPr sz="600" u="sng">
                        <a:solidFill>
                          <a:srgbClr val="BF9000"/>
                        </a:solidFill>
                        <a:latin typeface="Nunito"/>
                        <a:ea typeface="Nunito"/>
                        <a:cs typeface="Nunito"/>
                        <a:sym typeface="Nunito"/>
                      </a:endParaRPr>
                    </a:p>
                    <a:p>
                      <a:pPr indent="-266700" lvl="0" marL="457200" rtl="0" algn="l">
                        <a:lnSpc>
                          <a:spcPct val="115000"/>
                        </a:lnSpc>
                        <a:spcBef>
                          <a:spcPts val="0"/>
                        </a:spcBef>
                        <a:spcAft>
                          <a:spcPts val="0"/>
                        </a:spcAft>
                        <a:buClr>
                          <a:schemeClr val="dk1"/>
                        </a:buClr>
                        <a:buSzPts val="600"/>
                        <a:buFont typeface="Nunito"/>
                        <a:buChar char="●"/>
                      </a:pPr>
                      <a:r>
                        <a:rPr lang="en" sz="600">
                          <a:solidFill>
                            <a:srgbClr val="BF9000"/>
                          </a:solidFill>
                          <a:latin typeface="Nunito"/>
                          <a:ea typeface="Nunito"/>
                          <a:cs typeface="Nunito"/>
                          <a:sym typeface="Nunito"/>
                        </a:rPr>
                        <a:t>Heart shaped inlet</a:t>
                      </a:r>
                      <a:endParaRPr sz="700">
                        <a:latin typeface="Nunito"/>
                        <a:ea typeface="Nunito"/>
                        <a:cs typeface="Nunito"/>
                        <a:sym typeface="Nunito"/>
                      </a:endParaRPr>
                    </a:p>
                  </a:txBody>
                  <a:tcPr marT="91425" marB="91425" marR="91425" marL="91425" anchor="ctr"/>
                </a:tc>
              </a:tr>
            </a:tbl>
          </a:graphicData>
        </a:graphic>
      </p:graphicFrame>
      <p:graphicFrame>
        <p:nvGraphicFramePr>
          <p:cNvPr id="153" name="Google Shape;153;p32"/>
          <p:cNvGraphicFramePr/>
          <p:nvPr/>
        </p:nvGraphicFramePr>
        <p:xfrm>
          <a:off x="13" y="4802213"/>
          <a:ext cx="3000000" cy="3000000"/>
        </p:xfrm>
        <a:graphic>
          <a:graphicData uri="http://schemas.openxmlformats.org/drawingml/2006/table">
            <a:tbl>
              <a:tblPr>
                <a:noFill/>
                <a:tableStyleId>{76447A91-6DB8-4E1A-95C5-20A2C349909A}</a:tableStyleId>
              </a:tblPr>
              <a:tblGrid>
                <a:gridCol w="1416000"/>
                <a:gridCol w="6173525"/>
              </a:tblGrid>
              <a:tr h="383825">
                <a:tc gridSpan="2">
                  <a:txBody>
                    <a:bodyPr/>
                    <a:lstStyle/>
                    <a:p>
                      <a:pPr indent="0" lvl="0" marL="0" rtl="0" algn="ctr">
                        <a:spcBef>
                          <a:spcPts val="0"/>
                        </a:spcBef>
                        <a:spcAft>
                          <a:spcPts val="0"/>
                        </a:spcAft>
                        <a:buClr>
                          <a:schemeClr val="dk1"/>
                        </a:buClr>
                        <a:buSzPts val="1100"/>
                        <a:buFont typeface="Arial"/>
                        <a:buNone/>
                      </a:pPr>
                      <a:r>
                        <a:rPr b="1" lang="en" sz="1300">
                          <a:solidFill>
                            <a:schemeClr val="lt1"/>
                          </a:solidFill>
                          <a:latin typeface="Nunito"/>
                          <a:ea typeface="Nunito"/>
                          <a:cs typeface="Nunito"/>
                          <a:sym typeface="Nunito"/>
                        </a:rPr>
                        <a:t>Pelvic Walls</a:t>
                      </a:r>
                      <a:endParaRPr sz="1300"/>
                    </a:p>
                  </a:txBody>
                  <a:tcPr marT="91425" marB="91425" marR="91425" marL="91425">
                    <a:solidFill>
                      <a:srgbClr val="E4B4B4"/>
                    </a:solidFill>
                  </a:tcPr>
                </a:tc>
                <a:tc hMerge="1"/>
              </a:tr>
              <a:tr h="491300">
                <a:tc gridSpan="2">
                  <a:txBody>
                    <a:bodyPr/>
                    <a:lstStyle/>
                    <a:p>
                      <a:pPr indent="0" lvl="0" marL="0" rtl="0" algn="ctr">
                        <a:spcBef>
                          <a:spcPts val="0"/>
                        </a:spcBef>
                        <a:spcAft>
                          <a:spcPts val="0"/>
                        </a:spcAft>
                        <a:buClr>
                          <a:schemeClr val="dk1"/>
                        </a:buClr>
                        <a:buSzPts val="1100"/>
                        <a:buFont typeface="Arial"/>
                        <a:buNone/>
                      </a:pPr>
                      <a:r>
                        <a:rPr b="1" lang="en" sz="1000">
                          <a:solidFill>
                            <a:schemeClr val="dk1"/>
                          </a:solidFill>
                          <a:latin typeface="Nunito"/>
                          <a:ea typeface="Nunito"/>
                          <a:cs typeface="Nunito"/>
                          <a:sym typeface="Nunito"/>
                        </a:rPr>
                        <a:t>The pelvis has 4 walls. The walls are formed by bones and ligaments that are lined with muscles covered with fascia and parietal peritoneum</a:t>
                      </a:r>
                      <a:endParaRPr b="1" sz="1000">
                        <a:solidFill>
                          <a:schemeClr val="lt1"/>
                        </a:solidFill>
                        <a:latin typeface="Nunito"/>
                        <a:ea typeface="Nunito"/>
                        <a:cs typeface="Nunito"/>
                        <a:sym typeface="Nunito"/>
                      </a:endParaRPr>
                    </a:p>
                  </a:txBody>
                  <a:tcPr marT="91425" marB="91425" marR="91425" marL="91425"/>
                </a:tc>
                <a:tc hMerge="1"/>
              </a:tr>
              <a:tr h="706975">
                <a:tc>
                  <a:txBody>
                    <a:bodyPr/>
                    <a:lstStyle/>
                    <a:p>
                      <a:pPr indent="0" lvl="0" marL="0" rtl="0" algn="ctr">
                        <a:spcBef>
                          <a:spcPts val="0"/>
                        </a:spcBef>
                        <a:spcAft>
                          <a:spcPts val="0"/>
                        </a:spcAft>
                        <a:buClr>
                          <a:schemeClr val="dk1"/>
                        </a:buClr>
                        <a:buSzPts val="1100"/>
                        <a:buFont typeface="Arial"/>
                        <a:buNone/>
                      </a:pPr>
                      <a:r>
                        <a:rPr b="1" lang="en" sz="1000">
                          <a:solidFill>
                            <a:srgbClr val="434343"/>
                          </a:solidFill>
                          <a:latin typeface="Nunito"/>
                          <a:ea typeface="Nunito"/>
                          <a:cs typeface="Nunito"/>
                          <a:sym typeface="Nunito"/>
                        </a:rPr>
                        <a:t>Anterior pelvic wall</a:t>
                      </a:r>
                      <a:endParaRPr b="1" sz="1000">
                        <a:solidFill>
                          <a:srgbClr val="434343"/>
                        </a:solidFill>
                        <a:latin typeface="Nunito"/>
                        <a:ea typeface="Nunito"/>
                        <a:cs typeface="Nunito"/>
                        <a:sym typeface="Nunito"/>
                      </a:endParaRPr>
                    </a:p>
                    <a:p>
                      <a:pPr indent="0" lvl="0" marL="0" rtl="0" algn="ctr">
                        <a:spcBef>
                          <a:spcPts val="0"/>
                        </a:spcBef>
                        <a:spcAft>
                          <a:spcPts val="0"/>
                        </a:spcAft>
                        <a:buClr>
                          <a:schemeClr val="dk1"/>
                        </a:buClr>
                        <a:buSzPts val="1100"/>
                        <a:buFont typeface="Arial"/>
                        <a:buNone/>
                      </a:pPr>
                      <a:r>
                        <a:rPr b="1" lang="en" sz="1000">
                          <a:solidFill>
                            <a:srgbClr val="434343"/>
                          </a:solidFill>
                          <a:latin typeface="Nunito"/>
                          <a:ea typeface="Nunito"/>
                          <a:cs typeface="Nunito"/>
                          <a:sym typeface="Nunito"/>
                        </a:rPr>
                        <a:t>(very narrow)</a:t>
                      </a:r>
                      <a:endParaRPr sz="1000">
                        <a:solidFill>
                          <a:srgbClr val="434343"/>
                        </a:solidFill>
                      </a:endParaRPr>
                    </a:p>
                  </a:txBody>
                  <a:tcPr marT="91425" marB="91425" marR="91425" marL="91425" anchor="ctr">
                    <a:solidFill>
                      <a:srgbClr val="F7E0E0"/>
                    </a:solidFill>
                  </a:tcPr>
                </a:tc>
                <a:tc>
                  <a:txBody>
                    <a:bodyPr/>
                    <a:lstStyle/>
                    <a:p>
                      <a:pPr indent="0" lvl="0" marL="0" rtl="0" algn="l">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-It is the </a:t>
                      </a:r>
                      <a:r>
                        <a:rPr lang="en" sz="700" u="sng">
                          <a:solidFill>
                            <a:schemeClr val="dk1"/>
                          </a:solidFill>
                          <a:latin typeface="Nunito"/>
                          <a:ea typeface="Nunito"/>
                          <a:cs typeface="Nunito"/>
                          <a:sym typeface="Nunito"/>
                        </a:rPr>
                        <a:t>shallowest</a:t>
                      </a:r>
                      <a:r>
                        <a:rPr lang="en" sz="700">
                          <a:solidFill>
                            <a:schemeClr val="dk1"/>
                          </a:solidFill>
                          <a:latin typeface="Nunito"/>
                          <a:ea typeface="Nunito"/>
                          <a:cs typeface="Nunito"/>
                          <a:sym typeface="Nunito"/>
                        </a:rPr>
                        <a:t> wall and </a:t>
                      </a:r>
                      <a:r>
                        <a:rPr lang="en" sz="700">
                          <a:solidFill>
                            <a:srgbClr val="BF9000"/>
                          </a:solidFill>
                          <a:latin typeface="Nunito"/>
                          <a:ea typeface="Nunito"/>
                          <a:cs typeface="Nunito"/>
                          <a:sym typeface="Nunito"/>
                        </a:rPr>
                        <a:t>has no muscles</a:t>
                      </a:r>
                      <a:r>
                        <a:rPr lang="en" sz="700">
                          <a:solidFill>
                            <a:schemeClr val="dk1"/>
                          </a:solidFill>
                          <a:latin typeface="Nunito"/>
                          <a:ea typeface="Nunito"/>
                          <a:cs typeface="Nunito"/>
                          <a:sym typeface="Nunito"/>
                        </a:rPr>
                        <a:t>, it’s formed by:</a:t>
                      </a:r>
                      <a:endParaRPr sz="7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300">
                        <a:solidFill>
                          <a:schemeClr val="dk1"/>
                        </a:solidFill>
                        <a:latin typeface="Nunito"/>
                        <a:ea typeface="Nunito"/>
                        <a:cs typeface="Nunito"/>
                        <a:sym typeface="Nunito"/>
                      </a:endParaRPr>
                    </a:p>
                    <a:p>
                      <a:pPr indent="0" lvl="0" marL="0" rtl="0" algn="l">
                        <a:lnSpc>
                          <a:spcPct val="115000"/>
                        </a:lnSpc>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1- The posterior surfaces of the bodies of the pubic bones. </a:t>
                      </a:r>
                      <a:endParaRPr sz="700">
                        <a:solidFill>
                          <a:schemeClr val="dk1"/>
                        </a:solidFill>
                        <a:latin typeface="Nunito"/>
                        <a:ea typeface="Nunito"/>
                        <a:cs typeface="Nunito"/>
                        <a:sym typeface="Nunito"/>
                      </a:endParaRPr>
                    </a:p>
                    <a:p>
                      <a:pPr indent="0" lvl="0" marL="0" rtl="0" algn="l">
                        <a:lnSpc>
                          <a:spcPct val="115000"/>
                        </a:lnSpc>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2- The 2 pubic rami. </a:t>
                      </a:r>
                      <a:endParaRPr sz="700">
                        <a:solidFill>
                          <a:schemeClr val="dk1"/>
                        </a:solidFill>
                        <a:latin typeface="Nunito"/>
                        <a:ea typeface="Nunito"/>
                        <a:cs typeface="Nunito"/>
                        <a:sym typeface="Nunito"/>
                      </a:endParaRPr>
                    </a:p>
                    <a:p>
                      <a:pPr indent="0" lvl="0" marL="0" rtl="0" algn="l">
                        <a:lnSpc>
                          <a:spcPct val="115000"/>
                        </a:lnSpc>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3-The symphysis pubis.</a:t>
                      </a:r>
                      <a:endParaRPr sz="700"/>
                    </a:p>
                  </a:txBody>
                  <a:tcPr marT="91425" marB="91425" marR="91425" marL="91425"/>
                </a:tc>
              </a:tr>
              <a:tr h="706975">
                <a:tc>
                  <a:txBody>
                    <a:bodyPr/>
                    <a:lstStyle/>
                    <a:p>
                      <a:pPr indent="0" lvl="0" marL="0" rtl="0" algn="ctr">
                        <a:spcBef>
                          <a:spcPts val="0"/>
                        </a:spcBef>
                        <a:spcAft>
                          <a:spcPts val="0"/>
                        </a:spcAft>
                        <a:buClr>
                          <a:schemeClr val="dk1"/>
                        </a:buClr>
                        <a:buSzPts val="1100"/>
                        <a:buFont typeface="Arial"/>
                        <a:buNone/>
                      </a:pPr>
                      <a:r>
                        <a:rPr b="1" lang="en" sz="1000">
                          <a:solidFill>
                            <a:srgbClr val="434343"/>
                          </a:solidFill>
                          <a:latin typeface="Nunito"/>
                          <a:ea typeface="Nunito"/>
                          <a:cs typeface="Nunito"/>
                          <a:sym typeface="Nunito"/>
                        </a:rPr>
                        <a:t>Posterior pelvic wall</a:t>
                      </a:r>
                      <a:endParaRPr b="1" sz="1000">
                        <a:solidFill>
                          <a:srgbClr val="434343"/>
                        </a:solidFill>
                        <a:latin typeface="Nunito"/>
                        <a:ea typeface="Nunito"/>
                        <a:cs typeface="Nunito"/>
                        <a:sym typeface="Nunito"/>
                      </a:endParaRPr>
                    </a:p>
                    <a:p>
                      <a:pPr indent="0" lvl="0" marL="0" rtl="0" algn="ctr">
                        <a:spcBef>
                          <a:spcPts val="0"/>
                        </a:spcBef>
                        <a:spcAft>
                          <a:spcPts val="0"/>
                        </a:spcAft>
                        <a:buClr>
                          <a:schemeClr val="dk1"/>
                        </a:buClr>
                        <a:buSzPts val="1100"/>
                        <a:buFont typeface="Arial"/>
                        <a:buNone/>
                      </a:pPr>
                      <a:r>
                        <a:rPr b="1" lang="en" sz="1000">
                          <a:solidFill>
                            <a:srgbClr val="434343"/>
                          </a:solidFill>
                          <a:latin typeface="Nunito"/>
                          <a:ea typeface="Nunito"/>
                          <a:cs typeface="Nunito"/>
                          <a:sym typeface="Nunito"/>
                        </a:rPr>
                        <a:t>(deep &amp; wide)</a:t>
                      </a:r>
                      <a:endParaRPr sz="1000">
                        <a:solidFill>
                          <a:srgbClr val="434343"/>
                        </a:solidFill>
                      </a:endParaRPr>
                    </a:p>
                  </a:txBody>
                  <a:tcPr marT="91425" marB="91425" marR="91425" marL="91425" anchor="ctr">
                    <a:solidFill>
                      <a:srgbClr val="F7E0E0"/>
                    </a:solidFill>
                  </a:tcPr>
                </a:tc>
                <a:tc>
                  <a:txBody>
                    <a:bodyPr/>
                    <a:lstStyle/>
                    <a:p>
                      <a:pPr indent="0" lvl="0" marL="0" rtl="0" algn="l">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It is </a:t>
                      </a:r>
                      <a:r>
                        <a:rPr lang="en" sz="700" u="sng">
                          <a:solidFill>
                            <a:schemeClr val="dk1"/>
                          </a:solidFill>
                          <a:latin typeface="Nunito"/>
                          <a:ea typeface="Nunito"/>
                          <a:cs typeface="Nunito"/>
                          <a:sym typeface="Nunito"/>
                        </a:rPr>
                        <a:t>large</a:t>
                      </a:r>
                      <a:r>
                        <a:rPr lang="en" sz="700">
                          <a:solidFill>
                            <a:schemeClr val="dk1"/>
                          </a:solidFill>
                          <a:latin typeface="Nunito"/>
                          <a:ea typeface="Nunito"/>
                          <a:cs typeface="Nunito"/>
                          <a:sym typeface="Nunito"/>
                        </a:rPr>
                        <a:t> &amp; </a:t>
                      </a:r>
                      <a:r>
                        <a:rPr lang="en" sz="700" u="sng">
                          <a:solidFill>
                            <a:schemeClr val="dk1"/>
                          </a:solidFill>
                          <a:latin typeface="Nunito"/>
                          <a:ea typeface="Nunito"/>
                          <a:cs typeface="Nunito"/>
                          <a:sym typeface="Nunito"/>
                        </a:rPr>
                        <a:t>deeper</a:t>
                      </a:r>
                      <a:r>
                        <a:rPr lang="en" sz="700">
                          <a:solidFill>
                            <a:schemeClr val="dk1"/>
                          </a:solidFill>
                          <a:latin typeface="Nunito"/>
                          <a:ea typeface="Nunito"/>
                          <a:cs typeface="Nunito"/>
                          <a:sym typeface="Nunito"/>
                        </a:rPr>
                        <a:t>, formed by:</a:t>
                      </a:r>
                      <a:endParaRPr sz="7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300">
                        <a:solidFill>
                          <a:schemeClr val="dk1"/>
                        </a:solidFill>
                        <a:latin typeface="Nunito"/>
                        <a:ea typeface="Nunito"/>
                        <a:cs typeface="Nunito"/>
                        <a:sym typeface="Nunito"/>
                      </a:endParaRPr>
                    </a:p>
                    <a:p>
                      <a:pPr indent="0" lvl="0" marL="0" rtl="0" algn="l">
                        <a:lnSpc>
                          <a:spcPct val="115000"/>
                        </a:lnSpc>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1) Sacrum.</a:t>
                      </a:r>
                      <a:endParaRPr sz="700">
                        <a:solidFill>
                          <a:schemeClr val="dk1"/>
                        </a:solidFill>
                        <a:latin typeface="Nunito"/>
                        <a:ea typeface="Nunito"/>
                        <a:cs typeface="Nunito"/>
                        <a:sym typeface="Nunito"/>
                      </a:endParaRPr>
                    </a:p>
                    <a:p>
                      <a:pPr indent="0" lvl="0" marL="0" rtl="0" algn="l">
                        <a:lnSpc>
                          <a:spcPct val="115000"/>
                        </a:lnSpc>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2) Coccyx.</a:t>
                      </a:r>
                      <a:endParaRPr sz="700">
                        <a:solidFill>
                          <a:schemeClr val="dk1"/>
                        </a:solidFill>
                        <a:latin typeface="Nunito"/>
                        <a:ea typeface="Nunito"/>
                        <a:cs typeface="Nunito"/>
                        <a:sym typeface="Nunito"/>
                      </a:endParaRPr>
                    </a:p>
                    <a:p>
                      <a:pPr indent="0" lvl="0" marL="0" rtl="0" algn="l">
                        <a:lnSpc>
                          <a:spcPct val="115000"/>
                        </a:lnSpc>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3) </a:t>
                      </a:r>
                      <a:r>
                        <a:rPr lang="en" sz="700">
                          <a:solidFill>
                            <a:srgbClr val="CC0000"/>
                          </a:solidFill>
                          <a:latin typeface="Nunito"/>
                          <a:ea typeface="Nunito"/>
                          <a:cs typeface="Nunito"/>
                          <a:sym typeface="Nunito"/>
                        </a:rPr>
                        <a:t>Piriformis muscles</a:t>
                      </a:r>
                      <a:r>
                        <a:rPr lang="en" sz="700">
                          <a:solidFill>
                            <a:schemeClr val="dk1"/>
                          </a:solidFill>
                          <a:latin typeface="Nunito"/>
                          <a:ea typeface="Nunito"/>
                          <a:cs typeface="Nunito"/>
                          <a:sym typeface="Nunito"/>
                        </a:rPr>
                        <a:t> &amp; their covering of partial pelvic fascia.</a:t>
                      </a:r>
                      <a:endParaRPr sz="700"/>
                    </a:p>
                  </a:txBody>
                  <a:tcPr marT="91425" marB="91425" marR="91425" marL="91425"/>
                </a:tc>
              </a:tr>
              <a:tr h="846450">
                <a:tc>
                  <a:txBody>
                    <a:bodyPr/>
                    <a:lstStyle/>
                    <a:p>
                      <a:pPr indent="0" lvl="0" marL="0" rtl="0" algn="ctr">
                        <a:spcBef>
                          <a:spcPts val="0"/>
                        </a:spcBef>
                        <a:spcAft>
                          <a:spcPts val="0"/>
                        </a:spcAft>
                        <a:buClr>
                          <a:schemeClr val="dk1"/>
                        </a:buClr>
                        <a:buSzPts val="1100"/>
                        <a:buFont typeface="Arial"/>
                        <a:buNone/>
                      </a:pPr>
                      <a:r>
                        <a:rPr b="1" lang="en" sz="1000">
                          <a:solidFill>
                            <a:srgbClr val="434343"/>
                          </a:solidFill>
                          <a:latin typeface="Nunito"/>
                          <a:ea typeface="Nunito"/>
                          <a:cs typeface="Nunito"/>
                          <a:sym typeface="Nunito"/>
                        </a:rPr>
                        <a:t>Lateral pelvic wall</a:t>
                      </a:r>
                      <a:endParaRPr sz="1000">
                        <a:solidFill>
                          <a:srgbClr val="434343"/>
                        </a:solidFill>
                      </a:endParaRPr>
                    </a:p>
                  </a:txBody>
                  <a:tcPr marT="91425" marB="91425" marR="91425" marL="91425" anchor="ctr">
                    <a:solidFill>
                      <a:srgbClr val="F7E0E0"/>
                    </a:solidFill>
                  </a:tcPr>
                </a:tc>
                <a:tc>
                  <a:txBody>
                    <a:bodyPr/>
                    <a:lstStyle/>
                    <a:p>
                      <a:pPr indent="0" lvl="0" marL="0" rtl="0" algn="l">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It is formed by:</a:t>
                      </a:r>
                      <a:endParaRPr sz="7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300">
                        <a:solidFill>
                          <a:schemeClr val="dk1"/>
                        </a:solidFill>
                        <a:latin typeface="Nunito"/>
                        <a:ea typeface="Nunito"/>
                        <a:cs typeface="Nunito"/>
                        <a:sym typeface="Nunito"/>
                      </a:endParaRPr>
                    </a:p>
                    <a:p>
                      <a:pPr indent="0" lvl="0" marL="0" rtl="0" algn="l">
                        <a:lnSpc>
                          <a:spcPct val="115000"/>
                        </a:lnSpc>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1) Part of the hip bone below the pelvic inlet.</a:t>
                      </a:r>
                      <a:endParaRPr sz="700">
                        <a:solidFill>
                          <a:schemeClr val="dk1"/>
                        </a:solidFill>
                        <a:latin typeface="Nunito"/>
                        <a:ea typeface="Nunito"/>
                        <a:cs typeface="Nunito"/>
                        <a:sym typeface="Nunito"/>
                      </a:endParaRPr>
                    </a:p>
                    <a:p>
                      <a:pPr indent="0" lvl="0" marL="0" rtl="0" algn="l">
                        <a:lnSpc>
                          <a:spcPct val="115000"/>
                        </a:lnSpc>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2) Obturator internus and its covering &amp; obturator fascia. </a:t>
                      </a:r>
                      <a:endParaRPr sz="700">
                        <a:solidFill>
                          <a:schemeClr val="dk1"/>
                        </a:solidFill>
                        <a:latin typeface="Nunito"/>
                        <a:ea typeface="Nunito"/>
                        <a:cs typeface="Nunito"/>
                        <a:sym typeface="Nunito"/>
                      </a:endParaRPr>
                    </a:p>
                    <a:p>
                      <a:pPr indent="0" lvl="0" marL="0" rtl="0" algn="l">
                        <a:lnSpc>
                          <a:spcPct val="115000"/>
                        </a:lnSpc>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3) Sacrotuberous ligament. </a:t>
                      </a:r>
                      <a:endParaRPr sz="700">
                        <a:solidFill>
                          <a:schemeClr val="dk1"/>
                        </a:solidFill>
                        <a:latin typeface="Nunito"/>
                        <a:ea typeface="Nunito"/>
                        <a:cs typeface="Nunito"/>
                        <a:sym typeface="Nunito"/>
                      </a:endParaRPr>
                    </a:p>
                    <a:p>
                      <a:pPr indent="0" lvl="0" marL="0" rtl="0" algn="l">
                        <a:lnSpc>
                          <a:spcPct val="115000"/>
                        </a:lnSpc>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4) Sacrospinous ligament.</a:t>
                      </a:r>
                      <a:endParaRPr sz="700"/>
                    </a:p>
                  </a:txBody>
                  <a:tcPr marT="91425" marB="91425" marR="91425" marL="91425"/>
                </a:tc>
              </a:tr>
              <a:tr h="676300">
                <a:tc>
                  <a:txBody>
                    <a:bodyPr/>
                    <a:lstStyle/>
                    <a:p>
                      <a:pPr indent="0" lvl="0" marL="0" rtl="0" algn="ctr">
                        <a:spcBef>
                          <a:spcPts val="0"/>
                        </a:spcBef>
                        <a:spcAft>
                          <a:spcPts val="0"/>
                        </a:spcAft>
                        <a:buClr>
                          <a:schemeClr val="dk1"/>
                        </a:buClr>
                        <a:buSzPts val="1100"/>
                        <a:buFont typeface="Arial"/>
                        <a:buNone/>
                      </a:pPr>
                      <a:r>
                        <a:rPr b="1" lang="en" sz="1000">
                          <a:solidFill>
                            <a:srgbClr val="434343"/>
                          </a:solidFill>
                          <a:latin typeface="Nunito"/>
                          <a:ea typeface="Nunito"/>
                          <a:cs typeface="Nunito"/>
                          <a:sym typeface="Nunito"/>
                        </a:rPr>
                        <a:t>Inferior pelvic wall</a:t>
                      </a:r>
                      <a:endParaRPr b="1" sz="1000">
                        <a:solidFill>
                          <a:srgbClr val="434343"/>
                        </a:solidFill>
                        <a:latin typeface="Nunito"/>
                        <a:ea typeface="Nunito"/>
                        <a:cs typeface="Nunito"/>
                        <a:sym typeface="Nunito"/>
                      </a:endParaRPr>
                    </a:p>
                    <a:p>
                      <a:pPr indent="0" lvl="0" marL="0" rtl="0" algn="ctr">
                        <a:spcBef>
                          <a:spcPts val="0"/>
                        </a:spcBef>
                        <a:spcAft>
                          <a:spcPts val="0"/>
                        </a:spcAft>
                        <a:buClr>
                          <a:schemeClr val="dk1"/>
                        </a:buClr>
                        <a:buSzPts val="1100"/>
                        <a:buFont typeface="Arial"/>
                        <a:buNone/>
                      </a:pPr>
                      <a:r>
                        <a:rPr b="1" lang="en" sz="1000">
                          <a:solidFill>
                            <a:srgbClr val="434343"/>
                          </a:solidFill>
                          <a:latin typeface="Nunito"/>
                          <a:ea typeface="Nunito"/>
                          <a:cs typeface="Nunito"/>
                          <a:sym typeface="Nunito"/>
                        </a:rPr>
                        <a:t>(pelvic floor)</a:t>
                      </a:r>
                      <a:endParaRPr sz="1000">
                        <a:solidFill>
                          <a:srgbClr val="434343"/>
                        </a:solidFill>
                      </a:endParaRPr>
                    </a:p>
                  </a:txBody>
                  <a:tcPr marT="91425" marB="91425" marR="91425" marL="91425" anchor="ctr">
                    <a:solidFill>
                      <a:srgbClr val="F7E0E0"/>
                    </a:solidFill>
                  </a:tcPr>
                </a:tc>
                <a:tc>
                  <a:txBody>
                    <a:bodyPr/>
                    <a:lstStyle/>
                    <a:p>
                      <a:pPr indent="0" lvl="0" marL="0" rtl="0" algn="l">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Basin-like structure which supports the pelvic viscera and is formed by the pelvic diaphragm. It stretches across the lower part of the true pelvis and divides it into:</a:t>
                      </a:r>
                      <a:endParaRPr sz="700">
                        <a:solidFill>
                          <a:schemeClr val="dk1"/>
                        </a:solidFill>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t/>
                      </a:r>
                      <a:endParaRPr sz="300">
                        <a:solidFill>
                          <a:schemeClr val="dk1"/>
                        </a:solidFill>
                        <a:latin typeface="Nunito"/>
                        <a:ea typeface="Nunito"/>
                        <a:cs typeface="Nunito"/>
                        <a:sym typeface="Nunito"/>
                      </a:endParaRPr>
                    </a:p>
                    <a:p>
                      <a:pPr indent="0" lvl="0" marL="0" rtl="0" algn="l">
                        <a:lnSpc>
                          <a:spcPct val="115000"/>
                        </a:lnSpc>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1) Main (true) pelvic cavity </a:t>
                      </a:r>
                      <a:r>
                        <a:rPr lang="en" sz="700" u="sng">
                          <a:solidFill>
                            <a:schemeClr val="dk1"/>
                          </a:solidFill>
                          <a:latin typeface="Nunito"/>
                          <a:ea typeface="Nunito"/>
                          <a:cs typeface="Nunito"/>
                          <a:sym typeface="Nunito"/>
                        </a:rPr>
                        <a:t>above</a:t>
                      </a:r>
                      <a:r>
                        <a:rPr lang="en" sz="700">
                          <a:solidFill>
                            <a:schemeClr val="dk1"/>
                          </a:solidFill>
                          <a:latin typeface="Nunito"/>
                          <a:ea typeface="Nunito"/>
                          <a:cs typeface="Nunito"/>
                          <a:sym typeface="Nunito"/>
                        </a:rPr>
                        <a:t>, which contains the pelvic viscera.</a:t>
                      </a:r>
                      <a:endParaRPr sz="700">
                        <a:solidFill>
                          <a:schemeClr val="dk1"/>
                        </a:solidFill>
                        <a:latin typeface="Nunito"/>
                        <a:ea typeface="Nunito"/>
                        <a:cs typeface="Nunito"/>
                        <a:sym typeface="Nunito"/>
                      </a:endParaRPr>
                    </a:p>
                    <a:p>
                      <a:pPr indent="0" lvl="0" marL="0" rtl="0" algn="l">
                        <a:lnSpc>
                          <a:spcPct val="115000"/>
                        </a:lnSpc>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2) Perineum </a:t>
                      </a:r>
                      <a:r>
                        <a:rPr lang="en" sz="700" u="sng">
                          <a:solidFill>
                            <a:schemeClr val="dk1"/>
                          </a:solidFill>
                          <a:latin typeface="Nunito"/>
                          <a:ea typeface="Nunito"/>
                          <a:cs typeface="Nunito"/>
                          <a:sym typeface="Nunito"/>
                        </a:rPr>
                        <a:t>below</a:t>
                      </a:r>
                      <a:r>
                        <a:rPr lang="en" sz="700">
                          <a:solidFill>
                            <a:schemeClr val="dk1"/>
                          </a:solidFill>
                          <a:latin typeface="Nunito"/>
                          <a:ea typeface="Nunito"/>
                          <a:cs typeface="Nunito"/>
                          <a:sym typeface="Nunito"/>
                        </a:rPr>
                        <a:t> which carries the external genital organs.</a:t>
                      </a:r>
                      <a:endParaRPr sz="700"/>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graphicFrame>
        <p:nvGraphicFramePr>
          <p:cNvPr id="158" name="Google Shape;158;p33"/>
          <p:cNvGraphicFramePr/>
          <p:nvPr/>
        </p:nvGraphicFramePr>
        <p:xfrm>
          <a:off x="25" y="4813"/>
          <a:ext cx="3000000" cy="3000000"/>
        </p:xfrm>
        <a:graphic>
          <a:graphicData uri="http://schemas.openxmlformats.org/drawingml/2006/table">
            <a:tbl>
              <a:tblPr>
                <a:noFill/>
                <a:tableStyleId>{76447A91-6DB8-4E1A-95C5-20A2C349909A}</a:tableStyleId>
              </a:tblPr>
              <a:tblGrid>
                <a:gridCol w="1433925"/>
                <a:gridCol w="1051950"/>
                <a:gridCol w="1029325"/>
                <a:gridCol w="2535400"/>
                <a:gridCol w="1538900"/>
              </a:tblGrid>
              <a:tr h="378625">
                <a:tc gridSpan="5">
                  <a:txBody>
                    <a:bodyPr/>
                    <a:lstStyle/>
                    <a:p>
                      <a:pPr indent="0" lvl="0" marL="0" rtl="0" algn="ctr">
                        <a:spcBef>
                          <a:spcPts val="0"/>
                        </a:spcBef>
                        <a:spcAft>
                          <a:spcPts val="0"/>
                        </a:spcAft>
                        <a:buNone/>
                      </a:pPr>
                      <a:r>
                        <a:rPr b="1" lang="en" sz="1300">
                          <a:solidFill>
                            <a:schemeClr val="lt1"/>
                          </a:solidFill>
                          <a:latin typeface="Nunito"/>
                          <a:ea typeface="Nunito"/>
                          <a:cs typeface="Nunito"/>
                          <a:sym typeface="Nunito"/>
                        </a:rPr>
                        <a:t>Pelvic Muscles (4 Muscles)</a:t>
                      </a:r>
                      <a:endParaRPr>
                        <a:latin typeface="Nunito"/>
                        <a:ea typeface="Nunito"/>
                        <a:cs typeface="Nunito"/>
                        <a:sym typeface="Nunito"/>
                      </a:endParaRPr>
                    </a:p>
                  </a:txBody>
                  <a:tcPr marT="91425" marB="91425" marR="91425" marL="91425">
                    <a:solidFill>
                      <a:srgbClr val="E4B4B4"/>
                    </a:solidFill>
                  </a:tcPr>
                </a:tc>
                <a:tc hMerge="1"/>
                <a:tc hMerge="1"/>
                <a:tc hMerge="1"/>
                <a:tc hMerge="1"/>
              </a:tr>
              <a:tr h="518700">
                <a:tc rowSpan="2">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Muscle</a:t>
                      </a:r>
                      <a:endParaRPr b="1" sz="1000">
                        <a:solidFill>
                          <a:srgbClr val="DAA5A5"/>
                        </a:solidFill>
                        <a:latin typeface="Nunito"/>
                        <a:ea typeface="Nunito"/>
                        <a:cs typeface="Nunito"/>
                        <a:sym typeface="Nunito"/>
                      </a:endParaRPr>
                    </a:p>
                  </a:txBody>
                  <a:tcPr marT="91425" marB="91425" marR="91425" marL="91425" anchor="ctr">
                    <a:solidFill>
                      <a:srgbClr val="EFEFEF"/>
                    </a:solidFill>
                  </a:tcPr>
                </a:tc>
                <a:tc rowSpan="2">
                  <a:txBody>
                    <a:bodyPr/>
                    <a:lstStyle/>
                    <a:p>
                      <a:pPr indent="0" lvl="0" marL="0" rtl="0" algn="ctr">
                        <a:spcBef>
                          <a:spcPts val="0"/>
                        </a:spcBef>
                        <a:spcAft>
                          <a:spcPts val="0"/>
                        </a:spcAft>
                        <a:buNone/>
                      </a:pPr>
                      <a:r>
                        <a:rPr b="1" lang="en" sz="1000">
                          <a:solidFill>
                            <a:srgbClr val="434343"/>
                          </a:solidFill>
                          <a:latin typeface="Nunito"/>
                          <a:ea typeface="Nunito"/>
                          <a:cs typeface="Nunito"/>
                          <a:sym typeface="Nunito"/>
                        </a:rPr>
                        <a:t>Piriformis</a:t>
                      </a:r>
                      <a:endParaRPr b="1" sz="1000">
                        <a:solidFill>
                          <a:srgbClr val="434343"/>
                        </a:solidFill>
                        <a:latin typeface="Nunito"/>
                        <a:ea typeface="Nunito"/>
                        <a:cs typeface="Nunito"/>
                        <a:sym typeface="Nunito"/>
                      </a:endParaRPr>
                    </a:p>
                    <a:p>
                      <a:pPr indent="0" lvl="0" marL="0" rtl="0" algn="ctr">
                        <a:spcBef>
                          <a:spcPts val="0"/>
                        </a:spcBef>
                        <a:spcAft>
                          <a:spcPts val="0"/>
                        </a:spcAft>
                        <a:buNone/>
                      </a:pPr>
                      <a:r>
                        <a:t/>
                      </a:r>
                      <a:endParaRPr b="1" sz="200">
                        <a:solidFill>
                          <a:srgbClr val="CC0000"/>
                        </a:solidFill>
                        <a:latin typeface="Nunito"/>
                        <a:ea typeface="Nunito"/>
                        <a:cs typeface="Nunito"/>
                        <a:sym typeface="Nunito"/>
                      </a:endParaRPr>
                    </a:p>
                    <a:p>
                      <a:pPr indent="0" lvl="0" marL="0" rtl="0" algn="ctr">
                        <a:spcBef>
                          <a:spcPts val="0"/>
                        </a:spcBef>
                        <a:spcAft>
                          <a:spcPts val="0"/>
                        </a:spcAft>
                        <a:buNone/>
                      </a:pPr>
                      <a:r>
                        <a:rPr lang="en" sz="500">
                          <a:latin typeface="Nunito"/>
                          <a:ea typeface="Nunito"/>
                          <a:cs typeface="Nunito"/>
                          <a:sym typeface="Nunito"/>
                        </a:rPr>
                        <a:t>(part of the posterior pelvic wall)</a:t>
                      </a:r>
                      <a:endParaRPr b="1" sz="500">
                        <a:solidFill>
                          <a:srgbClr val="CC0000"/>
                        </a:solidFill>
                        <a:latin typeface="Nunito"/>
                        <a:ea typeface="Nunito"/>
                        <a:cs typeface="Nunito"/>
                        <a:sym typeface="Nunito"/>
                      </a:endParaRPr>
                    </a:p>
                  </a:txBody>
                  <a:tcPr marT="91425" marB="91425" marR="91425" marL="91425" anchor="ctr">
                    <a:solidFill>
                      <a:srgbClr val="F7DBDB"/>
                    </a:solidFill>
                  </a:tcPr>
                </a:tc>
                <a:tc rowSpan="2">
                  <a:txBody>
                    <a:bodyPr/>
                    <a:lstStyle/>
                    <a:p>
                      <a:pPr indent="0" lvl="0" marL="0" rtl="0" algn="ctr">
                        <a:spcBef>
                          <a:spcPts val="0"/>
                        </a:spcBef>
                        <a:spcAft>
                          <a:spcPts val="0"/>
                        </a:spcAft>
                        <a:buNone/>
                      </a:pPr>
                      <a:r>
                        <a:rPr b="1" lang="en" sz="1000">
                          <a:solidFill>
                            <a:srgbClr val="434343"/>
                          </a:solidFill>
                          <a:latin typeface="Nunito"/>
                          <a:ea typeface="Nunito"/>
                          <a:cs typeface="Nunito"/>
                          <a:sym typeface="Nunito"/>
                        </a:rPr>
                        <a:t>Obturator Internus</a:t>
                      </a:r>
                      <a:endParaRPr b="1" sz="1000">
                        <a:solidFill>
                          <a:srgbClr val="434343"/>
                        </a:solidFill>
                        <a:latin typeface="Nunito"/>
                        <a:ea typeface="Nunito"/>
                        <a:cs typeface="Nunito"/>
                        <a:sym typeface="Nunito"/>
                      </a:endParaRPr>
                    </a:p>
                    <a:p>
                      <a:pPr indent="0" lvl="0" marL="0" rtl="0" algn="ctr">
                        <a:spcBef>
                          <a:spcPts val="0"/>
                        </a:spcBef>
                        <a:spcAft>
                          <a:spcPts val="0"/>
                        </a:spcAft>
                        <a:buNone/>
                      </a:pPr>
                      <a:r>
                        <a:t/>
                      </a:r>
                      <a:endParaRPr b="1" sz="200">
                        <a:solidFill>
                          <a:srgbClr val="CC0000"/>
                        </a:solidFill>
                        <a:latin typeface="Nunito"/>
                        <a:ea typeface="Nunito"/>
                        <a:cs typeface="Nunito"/>
                        <a:sym typeface="Nunito"/>
                      </a:endParaRPr>
                    </a:p>
                    <a:p>
                      <a:pPr indent="0" lvl="0" marL="0" rtl="0" algn="ctr">
                        <a:spcBef>
                          <a:spcPts val="0"/>
                        </a:spcBef>
                        <a:spcAft>
                          <a:spcPts val="0"/>
                        </a:spcAft>
                        <a:buNone/>
                      </a:pPr>
                      <a:r>
                        <a:rPr lang="en" sz="500">
                          <a:latin typeface="Nunito"/>
                          <a:ea typeface="Nunito"/>
                          <a:cs typeface="Nunito"/>
                          <a:sym typeface="Nunito"/>
                        </a:rPr>
                        <a:t>(part of the lateral pelvic wall)</a:t>
                      </a:r>
                      <a:endParaRPr b="1" sz="500">
                        <a:solidFill>
                          <a:srgbClr val="CC0000"/>
                        </a:solidFill>
                        <a:latin typeface="Nunito"/>
                        <a:ea typeface="Nunito"/>
                        <a:cs typeface="Nunito"/>
                        <a:sym typeface="Nunito"/>
                      </a:endParaRPr>
                    </a:p>
                  </a:txBody>
                  <a:tcPr marT="91425" marB="91425" marR="91425" marL="91425" anchor="ctr">
                    <a:solidFill>
                      <a:srgbClr val="F7DBDB"/>
                    </a:solidFill>
                  </a:tcPr>
                </a:tc>
                <a:tc gridSpan="2">
                  <a:txBody>
                    <a:bodyPr/>
                    <a:lstStyle/>
                    <a:p>
                      <a:pPr indent="0" lvl="0" marL="0" rtl="0" algn="ctr">
                        <a:spcBef>
                          <a:spcPts val="0"/>
                        </a:spcBef>
                        <a:spcAft>
                          <a:spcPts val="0"/>
                        </a:spcAft>
                        <a:buNone/>
                      </a:pPr>
                      <a:r>
                        <a:rPr b="1" lang="en" sz="1000">
                          <a:solidFill>
                            <a:srgbClr val="434343"/>
                          </a:solidFill>
                          <a:latin typeface="Nunito"/>
                          <a:ea typeface="Nunito"/>
                          <a:cs typeface="Nunito"/>
                          <a:sym typeface="Nunito"/>
                        </a:rPr>
                        <a:t>Pelvic diaphragm</a:t>
                      </a:r>
                      <a:endParaRPr b="1" sz="1000">
                        <a:solidFill>
                          <a:srgbClr val="434343"/>
                        </a:solidFill>
                        <a:latin typeface="Nunito"/>
                        <a:ea typeface="Nunito"/>
                        <a:cs typeface="Nunito"/>
                        <a:sym typeface="Nunito"/>
                      </a:endParaRPr>
                    </a:p>
                    <a:p>
                      <a:pPr indent="0" lvl="0" marL="0" rtl="0" algn="ctr">
                        <a:spcBef>
                          <a:spcPts val="0"/>
                        </a:spcBef>
                        <a:spcAft>
                          <a:spcPts val="0"/>
                        </a:spcAft>
                        <a:buNone/>
                      </a:pPr>
                      <a:r>
                        <a:t/>
                      </a:r>
                      <a:endParaRPr b="1" sz="200">
                        <a:solidFill>
                          <a:srgbClr val="CC0000"/>
                        </a:solidFill>
                        <a:latin typeface="Nunito"/>
                        <a:ea typeface="Nunito"/>
                        <a:cs typeface="Nunito"/>
                        <a:sym typeface="Nunito"/>
                      </a:endParaRPr>
                    </a:p>
                    <a:p>
                      <a:pPr indent="0" lvl="0" marL="0" rtl="0" algn="ctr">
                        <a:spcBef>
                          <a:spcPts val="0"/>
                        </a:spcBef>
                        <a:spcAft>
                          <a:spcPts val="0"/>
                        </a:spcAft>
                        <a:buNone/>
                      </a:pPr>
                      <a:r>
                        <a:rPr lang="en" sz="500">
                          <a:latin typeface="Nunito"/>
                          <a:ea typeface="Nunito"/>
                          <a:cs typeface="Nunito"/>
                          <a:sym typeface="Nunito"/>
                        </a:rPr>
                        <a:t>Incomplete anteriorly to allow the passage of: </a:t>
                      </a:r>
                      <a:endParaRPr sz="500">
                        <a:latin typeface="Nunito"/>
                        <a:ea typeface="Nunito"/>
                        <a:cs typeface="Nunito"/>
                        <a:sym typeface="Nunito"/>
                      </a:endParaRPr>
                    </a:p>
                    <a:p>
                      <a:pPr indent="0" lvl="0" marL="0" rtl="0" algn="ctr">
                        <a:spcBef>
                          <a:spcPts val="0"/>
                        </a:spcBef>
                        <a:spcAft>
                          <a:spcPts val="0"/>
                        </a:spcAft>
                        <a:buNone/>
                      </a:pPr>
                      <a:r>
                        <a:rPr lang="en" sz="500">
                          <a:latin typeface="Nunito"/>
                          <a:ea typeface="Nunito"/>
                          <a:cs typeface="Nunito"/>
                          <a:sym typeface="Nunito"/>
                        </a:rPr>
                        <a:t>Males: urethra | Female: urethra &amp; vagina</a:t>
                      </a:r>
                      <a:endParaRPr sz="500">
                        <a:latin typeface="Nunito"/>
                        <a:ea typeface="Nunito"/>
                        <a:cs typeface="Nunito"/>
                        <a:sym typeface="Nunito"/>
                      </a:endParaRPr>
                    </a:p>
                  </a:txBody>
                  <a:tcPr marT="91425" marB="91425" marR="91425" marL="91425" anchor="ctr">
                    <a:solidFill>
                      <a:srgbClr val="F7DBDB"/>
                    </a:solidFill>
                  </a:tcPr>
                </a:tc>
                <a:tc hMerge="1"/>
              </a:tr>
              <a:tr h="518700">
                <a:tc vMerge="1"/>
                <a:tc vMerge="1"/>
                <a:tc vMerge="1"/>
                <a:tc>
                  <a:txBody>
                    <a:bodyPr/>
                    <a:lstStyle/>
                    <a:p>
                      <a:pPr indent="0" lvl="0" marL="0" rtl="0" algn="ctr">
                        <a:spcBef>
                          <a:spcPts val="0"/>
                        </a:spcBef>
                        <a:spcAft>
                          <a:spcPts val="0"/>
                        </a:spcAft>
                        <a:buNone/>
                      </a:pPr>
                      <a:r>
                        <a:rPr b="1" lang="en" sz="1000">
                          <a:solidFill>
                            <a:srgbClr val="434343"/>
                          </a:solidFill>
                          <a:latin typeface="Nunito"/>
                          <a:ea typeface="Nunito"/>
                          <a:cs typeface="Nunito"/>
                          <a:sym typeface="Nunito"/>
                        </a:rPr>
                        <a:t>Levator Ani</a:t>
                      </a:r>
                      <a:r>
                        <a:rPr lang="en" sz="1000">
                          <a:solidFill>
                            <a:srgbClr val="434343"/>
                          </a:solidFill>
                          <a:latin typeface="Nunito"/>
                          <a:ea typeface="Nunito"/>
                          <a:cs typeface="Nunito"/>
                          <a:sym typeface="Nunito"/>
                        </a:rPr>
                        <a:t> </a:t>
                      </a:r>
                      <a:endParaRPr sz="1000">
                        <a:solidFill>
                          <a:srgbClr val="434343"/>
                        </a:solidFill>
                        <a:latin typeface="Nunito"/>
                        <a:ea typeface="Nunito"/>
                        <a:cs typeface="Nunito"/>
                        <a:sym typeface="Nunito"/>
                      </a:endParaRPr>
                    </a:p>
                    <a:p>
                      <a:pPr indent="0" lvl="0" marL="0" rtl="0" algn="ctr">
                        <a:spcBef>
                          <a:spcPts val="0"/>
                        </a:spcBef>
                        <a:spcAft>
                          <a:spcPts val="0"/>
                        </a:spcAft>
                        <a:buNone/>
                      </a:pPr>
                      <a:r>
                        <a:t/>
                      </a:r>
                      <a:endParaRPr sz="200">
                        <a:solidFill>
                          <a:srgbClr val="CC0000"/>
                        </a:solidFill>
                        <a:latin typeface="Nunito"/>
                        <a:ea typeface="Nunito"/>
                        <a:cs typeface="Nunito"/>
                        <a:sym typeface="Nunito"/>
                      </a:endParaRPr>
                    </a:p>
                    <a:p>
                      <a:pPr indent="0" lvl="0" marL="0" rtl="0" algn="ctr">
                        <a:spcBef>
                          <a:spcPts val="0"/>
                        </a:spcBef>
                        <a:spcAft>
                          <a:spcPts val="0"/>
                        </a:spcAft>
                        <a:buNone/>
                      </a:pPr>
                      <a:r>
                        <a:rPr lang="en" sz="500">
                          <a:latin typeface="Nunito"/>
                          <a:ea typeface="Nunito"/>
                          <a:cs typeface="Nunito"/>
                          <a:sym typeface="Nunito"/>
                        </a:rPr>
                        <a:t>(wide thin sheet-like muscle that has a linear origin)</a:t>
                      </a:r>
                      <a:endParaRPr sz="500">
                        <a:latin typeface="Nunito"/>
                        <a:ea typeface="Nunito"/>
                        <a:cs typeface="Nunito"/>
                        <a:sym typeface="Nunito"/>
                      </a:endParaRPr>
                    </a:p>
                  </a:txBody>
                  <a:tcPr marT="91425" marB="91425" marR="91425" marL="91425" anchor="ctr">
                    <a:solidFill>
                      <a:srgbClr val="F7DBDB"/>
                    </a:solidFill>
                  </a:tcPr>
                </a:tc>
                <a:tc>
                  <a:txBody>
                    <a:bodyPr/>
                    <a:lstStyle/>
                    <a:p>
                      <a:pPr indent="0" lvl="0" marL="0" rtl="0" algn="ctr">
                        <a:spcBef>
                          <a:spcPts val="0"/>
                        </a:spcBef>
                        <a:spcAft>
                          <a:spcPts val="0"/>
                        </a:spcAft>
                        <a:buNone/>
                      </a:pPr>
                      <a:r>
                        <a:rPr b="1" lang="en" sz="1000">
                          <a:solidFill>
                            <a:srgbClr val="434343"/>
                          </a:solidFill>
                          <a:latin typeface="Nunito"/>
                          <a:ea typeface="Nunito"/>
                          <a:cs typeface="Nunito"/>
                          <a:sym typeface="Nunito"/>
                        </a:rPr>
                        <a:t>Coccygeus</a:t>
                      </a:r>
                      <a:endParaRPr b="1" sz="1000">
                        <a:solidFill>
                          <a:srgbClr val="434343"/>
                        </a:solidFill>
                        <a:latin typeface="Nunito"/>
                        <a:ea typeface="Nunito"/>
                        <a:cs typeface="Nunito"/>
                        <a:sym typeface="Nunito"/>
                      </a:endParaRPr>
                    </a:p>
                    <a:p>
                      <a:pPr indent="0" lvl="0" marL="0" rtl="0" algn="ctr">
                        <a:spcBef>
                          <a:spcPts val="0"/>
                        </a:spcBef>
                        <a:spcAft>
                          <a:spcPts val="0"/>
                        </a:spcAft>
                        <a:buNone/>
                      </a:pPr>
                      <a:r>
                        <a:t/>
                      </a:r>
                      <a:endParaRPr b="1" sz="200">
                        <a:solidFill>
                          <a:srgbClr val="CC0000"/>
                        </a:solidFill>
                        <a:latin typeface="Nunito"/>
                        <a:ea typeface="Nunito"/>
                        <a:cs typeface="Nunito"/>
                        <a:sym typeface="Nunito"/>
                      </a:endParaRPr>
                    </a:p>
                    <a:p>
                      <a:pPr indent="0" lvl="0" marL="0" rtl="0" algn="ctr">
                        <a:spcBef>
                          <a:spcPts val="0"/>
                        </a:spcBef>
                        <a:spcAft>
                          <a:spcPts val="0"/>
                        </a:spcAft>
                        <a:buNone/>
                      </a:pPr>
                      <a:r>
                        <a:rPr lang="en" sz="500">
                          <a:latin typeface="Nunito"/>
                          <a:ea typeface="Nunito"/>
                          <a:cs typeface="Nunito"/>
                          <a:sym typeface="Nunito"/>
                        </a:rPr>
                        <a:t>(small triangular muscle and has the same attachment as the </a:t>
                      </a:r>
                      <a:r>
                        <a:rPr lang="en" sz="500">
                          <a:solidFill>
                            <a:srgbClr val="CC0000"/>
                          </a:solidFill>
                          <a:latin typeface="Nunito"/>
                          <a:ea typeface="Nunito"/>
                          <a:cs typeface="Nunito"/>
                          <a:sym typeface="Nunito"/>
                        </a:rPr>
                        <a:t>sacrospinous</a:t>
                      </a:r>
                      <a:r>
                        <a:rPr lang="en" sz="500">
                          <a:latin typeface="Nunito"/>
                          <a:ea typeface="Nunito"/>
                          <a:cs typeface="Nunito"/>
                          <a:sym typeface="Nunito"/>
                        </a:rPr>
                        <a:t> </a:t>
                      </a:r>
                      <a:r>
                        <a:rPr lang="en" sz="500">
                          <a:solidFill>
                            <a:srgbClr val="CC0000"/>
                          </a:solidFill>
                          <a:latin typeface="Nunito"/>
                          <a:ea typeface="Nunito"/>
                          <a:cs typeface="Nunito"/>
                          <a:sym typeface="Nunito"/>
                        </a:rPr>
                        <a:t>ligament</a:t>
                      </a:r>
                      <a:r>
                        <a:rPr lang="en" sz="500">
                          <a:latin typeface="Nunito"/>
                          <a:ea typeface="Nunito"/>
                          <a:cs typeface="Nunito"/>
                          <a:sym typeface="Nunito"/>
                        </a:rPr>
                        <a:t>)</a:t>
                      </a:r>
                      <a:endParaRPr sz="500">
                        <a:latin typeface="Nunito"/>
                        <a:ea typeface="Nunito"/>
                        <a:cs typeface="Nunito"/>
                        <a:sym typeface="Nunito"/>
                      </a:endParaRPr>
                    </a:p>
                  </a:txBody>
                  <a:tcPr marT="91425" marB="91425" marR="91425" marL="91425" anchor="ctr">
                    <a:solidFill>
                      <a:srgbClr val="F7DBDB"/>
                    </a:solidFill>
                  </a:tcPr>
                </a:tc>
              </a:tr>
              <a:tr h="525850">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Origin</a:t>
                      </a:r>
                      <a:endParaRPr b="1" sz="1000">
                        <a:solidFill>
                          <a:srgbClr val="DAA5A5"/>
                        </a:solidFill>
                        <a:latin typeface="Nunito"/>
                        <a:ea typeface="Nunito"/>
                        <a:cs typeface="Nunito"/>
                        <a:sym typeface="Nunito"/>
                      </a:endParaRPr>
                    </a:p>
                  </a:txBody>
                  <a:tcPr marT="91425" marB="91425" marR="91425" marL="91425" anchor="ctr">
                    <a:solidFill>
                      <a:srgbClr val="EFEFEF"/>
                    </a:solidFill>
                  </a:tcPr>
                </a:tc>
                <a:tc>
                  <a:txBody>
                    <a:bodyPr/>
                    <a:lstStyle/>
                    <a:p>
                      <a:pPr indent="0" lvl="0" marL="0" rtl="0" algn="l">
                        <a:spcBef>
                          <a:spcPts val="0"/>
                        </a:spcBef>
                        <a:spcAft>
                          <a:spcPts val="0"/>
                        </a:spcAft>
                        <a:buNone/>
                      </a:pPr>
                      <a:r>
                        <a:rPr lang="en" sz="600">
                          <a:solidFill>
                            <a:schemeClr val="dk1"/>
                          </a:solidFill>
                          <a:latin typeface="Nunito"/>
                          <a:ea typeface="Nunito"/>
                          <a:cs typeface="Nunito"/>
                          <a:sym typeface="Nunito"/>
                        </a:rPr>
                        <a:t>Pelvic surface of the middle </a:t>
                      </a:r>
                      <a:r>
                        <a:rPr lang="en" sz="600">
                          <a:solidFill>
                            <a:srgbClr val="CC0000"/>
                          </a:solidFill>
                          <a:latin typeface="Nunito"/>
                          <a:ea typeface="Nunito"/>
                          <a:cs typeface="Nunito"/>
                          <a:sym typeface="Nunito"/>
                        </a:rPr>
                        <a:t>3</a:t>
                      </a:r>
                      <a:r>
                        <a:rPr lang="en" sz="600">
                          <a:solidFill>
                            <a:schemeClr val="dk1"/>
                          </a:solidFill>
                          <a:latin typeface="Nunito"/>
                          <a:ea typeface="Nunito"/>
                          <a:cs typeface="Nunito"/>
                          <a:sym typeface="Nunito"/>
                        </a:rPr>
                        <a:t> sacral vertebrae.</a:t>
                      </a:r>
                      <a:endParaRPr sz="600">
                        <a:latin typeface="Nunito"/>
                        <a:ea typeface="Nunito"/>
                        <a:cs typeface="Nunito"/>
                        <a:sym typeface="Nunito"/>
                      </a:endParaRPr>
                    </a:p>
                  </a:txBody>
                  <a:tcPr marT="91425" marB="91425" marR="91425" marL="91425" anchor="ctr"/>
                </a:tc>
                <a:tc>
                  <a:txBody>
                    <a:bodyPr/>
                    <a:lstStyle/>
                    <a:p>
                      <a:pPr indent="0" lvl="0" marL="0" rtl="0" algn="l">
                        <a:spcBef>
                          <a:spcPts val="0"/>
                        </a:spcBef>
                        <a:spcAft>
                          <a:spcPts val="0"/>
                        </a:spcAft>
                        <a:buNone/>
                      </a:pPr>
                      <a:r>
                        <a:rPr lang="en" sz="600">
                          <a:solidFill>
                            <a:schemeClr val="dk1"/>
                          </a:solidFill>
                          <a:latin typeface="Nunito"/>
                          <a:ea typeface="Nunito"/>
                          <a:cs typeface="Nunito"/>
                          <a:sym typeface="Nunito"/>
                        </a:rPr>
                        <a:t>Inner surface of the obturator </a:t>
                      </a:r>
                      <a:r>
                        <a:rPr lang="en" sz="600" u="sng">
                          <a:solidFill>
                            <a:schemeClr val="dk1"/>
                          </a:solidFill>
                          <a:latin typeface="Nunito"/>
                          <a:ea typeface="Nunito"/>
                          <a:cs typeface="Nunito"/>
                          <a:sym typeface="Nunito"/>
                        </a:rPr>
                        <a:t>membrane</a:t>
                      </a:r>
                      <a:r>
                        <a:rPr lang="en" sz="600">
                          <a:solidFill>
                            <a:schemeClr val="dk1"/>
                          </a:solidFill>
                          <a:latin typeface="Nunito"/>
                          <a:ea typeface="Nunito"/>
                          <a:cs typeface="Nunito"/>
                          <a:sym typeface="Nunito"/>
                        </a:rPr>
                        <a:t> and the hip bone.</a:t>
                      </a:r>
                      <a:endParaRPr sz="600">
                        <a:latin typeface="Nunito"/>
                        <a:ea typeface="Nunito"/>
                        <a:cs typeface="Nunito"/>
                        <a:sym typeface="Nunito"/>
                      </a:endParaRPr>
                    </a:p>
                  </a:txBody>
                  <a:tcPr marT="91425" marB="91425" marR="91425" marL="91425" anchor="ctr"/>
                </a:tc>
                <a:tc>
                  <a:txBody>
                    <a:bodyPr/>
                    <a:lstStyle/>
                    <a:p>
                      <a:pPr indent="-95250" lvl="0" marL="171450" rtl="0" algn="l">
                        <a:spcBef>
                          <a:spcPts val="0"/>
                        </a:spcBef>
                        <a:spcAft>
                          <a:spcPts val="0"/>
                        </a:spcAft>
                        <a:buClr>
                          <a:schemeClr val="dk1"/>
                        </a:buClr>
                        <a:buSzPts val="600"/>
                        <a:buFont typeface="Nunito"/>
                        <a:buAutoNum type="arabicPeriod"/>
                      </a:pPr>
                      <a:r>
                        <a:rPr lang="en" sz="600">
                          <a:solidFill>
                            <a:schemeClr val="dk1"/>
                          </a:solidFill>
                          <a:latin typeface="Nunito"/>
                          <a:ea typeface="Nunito"/>
                          <a:cs typeface="Nunito"/>
                          <a:sym typeface="Nunito"/>
                        </a:rPr>
                        <a:t>Back of the body of the pubis.</a:t>
                      </a:r>
                      <a:endParaRPr sz="6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95250" lvl="0" marL="171450" rtl="0" algn="l">
                        <a:spcBef>
                          <a:spcPts val="0"/>
                        </a:spcBef>
                        <a:spcAft>
                          <a:spcPts val="0"/>
                        </a:spcAft>
                        <a:buClr>
                          <a:schemeClr val="dk1"/>
                        </a:buClr>
                        <a:buSzPts val="600"/>
                        <a:buFont typeface="Nunito"/>
                        <a:buAutoNum type="arabicPeriod"/>
                      </a:pPr>
                      <a:r>
                        <a:rPr lang="en" sz="600">
                          <a:solidFill>
                            <a:schemeClr val="dk1"/>
                          </a:solidFill>
                          <a:latin typeface="Nunito"/>
                          <a:ea typeface="Nunito"/>
                          <a:cs typeface="Nunito"/>
                          <a:sym typeface="Nunito"/>
                        </a:rPr>
                        <a:t>Tendinous arch of the obturator </a:t>
                      </a:r>
                      <a:r>
                        <a:rPr lang="en" sz="600" u="sng">
                          <a:solidFill>
                            <a:schemeClr val="dk1"/>
                          </a:solidFill>
                          <a:latin typeface="Nunito"/>
                          <a:ea typeface="Nunito"/>
                          <a:cs typeface="Nunito"/>
                          <a:sym typeface="Nunito"/>
                        </a:rPr>
                        <a:t>fascia</a:t>
                      </a:r>
                      <a:r>
                        <a:rPr lang="en" sz="600">
                          <a:solidFill>
                            <a:schemeClr val="dk1"/>
                          </a:solidFill>
                          <a:latin typeface="Nunito"/>
                          <a:ea typeface="Nunito"/>
                          <a:cs typeface="Nunito"/>
                          <a:sym typeface="Nunito"/>
                        </a:rPr>
                        <a:t>.</a:t>
                      </a:r>
                      <a:endParaRPr sz="600">
                        <a:solidFill>
                          <a:schemeClr val="dk1"/>
                        </a:solidFill>
                        <a:latin typeface="Nunito"/>
                        <a:ea typeface="Nunito"/>
                        <a:cs typeface="Nunito"/>
                        <a:sym typeface="Nunito"/>
                      </a:endParaRPr>
                    </a:p>
                    <a:p>
                      <a:pPr indent="0" lvl="0" marL="0" rtl="0" algn="l">
                        <a:spcBef>
                          <a:spcPts val="0"/>
                        </a:spcBef>
                        <a:spcAft>
                          <a:spcPts val="0"/>
                        </a:spcAft>
                        <a:buNone/>
                      </a:pPr>
                      <a:r>
                        <a:t/>
                      </a:r>
                      <a:endParaRPr sz="100">
                        <a:solidFill>
                          <a:schemeClr val="dk1"/>
                        </a:solidFill>
                        <a:latin typeface="Nunito"/>
                        <a:ea typeface="Nunito"/>
                        <a:cs typeface="Nunito"/>
                        <a:sym typeface="Nunito"/>
                      </a:endParaRPr>
                    </a:p>
                    <a:p>
                      <a:pPr indent="-95250" lvl="0" marL="171450" rtl="0" algn="l">
                        <a:spcBef>
                          <a:spcPts val="0"/>
                        </a:spcBef>
                        <a:spcAft>
                          <a:spcPts val="0"/>
                        </a:spcAft>
                        <a:buClr>
                          <a:schemeClr val="dk1"/>
                        </a:buClr>
                        <a:buSzPts val="600"/>
                        <a:buFont typeface="Nunito"/>
                        <a:buAutoNum type="arabicPeriod"/>
                      </a:pPr>
                      <a:r>
                        <a:rPr lang="en" sz="600">
                          <a:solidFill>
                            <a:schemeClr val="dk1"/>
                          </a:solidFill>
                          <a:latin typeface="Nunito"/>
                          <a:ea typeface="Nunito"/>
                          <a:cs typeface="Nunito"/>
                          <a:sym typeface="Nunito"/>
                        </a:rPr>
                        <a:t>Spine of the ischium.</a:t>
                      </a:r>
                      <a:endParaRPr sz="600">
                        <a:latin typeface="Nunito"/>
                        <a:ea typeface="Nunito"/>
                        <a:cs typeface="Nunito"/>
                        <a:sym typeface="Nunito"/>
                      </a:endParaRPr>
                    </a:p>
                  </a:txBody>
                  <a:tcPr marT="91425" marB="91425" marR="91425" marL="91425" anchor="ctr"/>
                </a:tc>
                <a:tc>
                  <a:txBody>
                    <a:bodyPr/>
                    <a:lstStyle/>
                    <a:p>
                      <a:pPr indent="0" lvl="0" marL="0" rtl="0" algn="l">
                        <a:spcBef>
                          <a:spcPts val="0"/>
                        </a:spcBef>
                        <a:spcAft>
                          <a:spcPts val="0"/>
                        </a:spcAft>
                        <a:buNone/>
                      </a:pPr>
                      <a:r>
                        <a:rPr lang="en" sz="600">
                          <a:solidFill>
                            <a:schemeClr val="dk1"/>
                          </a:solidFill>
                          <a:latin typeface="Nunito"/>
                          <a:ea typeface="Nunito"/>
                          <a:cs typeface="Nunito"/>
                          <a:sym typeface="Nunito"/>
                        </a:rPr>
                        <a:t>Ischial spine.</a:t>
                      </a:r>
                      <a:endParaRPr sz="600">
                        <a:latin typeface="Nunito"/>
                        <a:ea typeface="Nunito"/>
                        <a:cs typeface="Nunito"/>
                        <a:sym typeface="Nunito"/>
                      </a:endParaRPr>
                    </a:p>
                  </a:txBody>
                  <a:tcPr marT="91425" marB="91425" marR="91425" marL="91425" anchor="ctr"/>
                </a:tc>
              </a:tr>
              <a:tr h="797200">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Insertion</a:t>
                      </a:r>
                      <a:endParaRPr b="1" sz="1000">
                        <a:solidFill>
                          <a:srgbClr val="DAA5A5"/>
                        </a:solidFill>
                        <a:latin typeface="Nunito"/>
                        <a:ea typeface="Nunito"/>
                        <a:cs typeface="Nunito"/>
                        <a:sym typeface="Nunito"/>
                      </a:endParaRPr>
                    </a:p>
                  </a:txBody>
                  <a:tcPr marT="91425" marB="91425" marR="91425" marL="91425" anchor="ctr">
                    <a:solidFill>
                      <a:srgbClr val="EFEFEF"/>
                    </a:solidFill>
                  </a:tcPr>
                </a:tc>
                <a:tc>
                  <a:txBody>
                    <a:bodyPr/>
                    <a:lstStyle/>
                    <a:p>
                      <a:pPr indent="0" lvl="0" marL="0" rtl="0" algn="l">
                        <a:spcBef>
                          <a:spcPts val="0"/>
                        </a:spcBef>
                        <a:spcAft>
                          <a:spcPts val="0"/>
                        </a:spcAft>
                        <a:buNone/>
                      </a:pPr>
                      <a:r>
                        <a:rPr lang="en" sz="600">
                          <a:solidFill>
                            <a:schemeClr val="dk1"/>
                          </a:solidFill>
                          <a:latin typeface="Nunito"/>
                          <a:ea typeface="Nunito"/>
                          <a:cs typeface="Nunito"/>
                          <a:sym typeface="Nunito"/>
                        </a:rPr>
                        <a:t> It leaves the pelvis through the </a:t>
                      </a:r>
                      <a:r>
                        <a:rPr b="1" lang="en" sz="600" u="sng">
                          <a:solidFill>
                            <a:schemeClr val="dk1"/>
                          </a:solidFill>
                          <a:latin typeface="Nunito"/>
                          <a:ea typeface="Nunito"/>
                          <a:cs typeface="Nunito"/>
                          <a:sym typeface="Nunito"/>
                        </a:rPr>
                        <a:t>greater</a:t>
                      </a:r>
                      <a:r>
                        <a:rPr lang="en" sz="600">
                          <a:solidFill>
                            <a:schemeClr val="dk1"/>
                          </a:solidFill>
                          <a:latin typeface="Nunito"/>
                          <a:ea typeface="Nunito"/>
                          <a:cs typeface="Nunito"/>
                          <a:sym typeface="Nunito"/>
                        </a:rPr>
                        <a:t> sciatic foramen, to be inserted into the greater trochanter of the femur</a:t>
                      </a:r>
                      <a:endParaRPr sz="600">
                        <a:solidFill>
                          <a:schemeClr val="dk1"/>
                        </a:solidFill>
                        <a:latin typeface="Nunito"/>
                        <a:ea typeface="Nunito"/>
                        <a:cs typeface="Nunito"/>
                        <a:sym typeface="Nunito"/>
                      </a:endParaRPr>
                    </a:p>
                  </a:txBody>
                  <a:tcPr marT="91425" marB="91425" marR="91425" marL="91425" anchor="ctr"/>
                </a:tc>
                <a:tc>
                  <a:txBody>
                    <a:bodyPr/>
                    <a:lstStyle/>
                    <a:p>
                      <a:pPr indent="0" lvl="0" marL="0" rtl="0" algn="l">
                        <a:spcBef>
                          <a:spcPts val="0"/>
                        </a:spcBef>
                        <a:spcAft>
                          <a:spcPts val="0"/>
                        </a:spcAft>
                        <a:buNone/>
                      </a:pPr>
                      <a:r>
                        <a:rPr lang="en" sz="600">
                          <a:solidFill>
                            <a:schemeClr val="dk1"/>
                          </a:solidFill>
                          <a:latin typeface="Nunito"/>
                          <a:ea typeface="Nunito"/>
                          <a:cs typeface="Nunito"/>
                          <a:sym typeface="Nunito"/>
                        </a:rPr>
                        <a:t>It leaves the pelvis through the </a:t>
                      </a:r>
                      <a:r>
                        <a:rPr b="1" lang="en" sz="600" u="sng">
                          <a:solidFill>
                            <a:schemeClr val="dk1"/>
                          </a:solidFill>
                          <a:latin typeface="Nunito"/>
                          <a:ea typeface="Nunito"/>
                          <a:cs typeface="Nunito"/>
                          <a:sym typeface="Nunito"/>
                        </a:rPr>
                        <a:t>lesser</a:t>
                      </a:r>
                      <a:r>
                        <a:rPr lang="en" sz="600">
                          <a:solidFill>
                            <a:schemeClr val="dk1"/>
                          </a:solidFill>
                          <a:latin typeface="Nunito"/>
                          <a:ea typeface="Nunito"/>
                          <a:cs typeface="Nunito"/>
                          <a:sym typeface="Nunito"/>
                        </a:rPr>
                        <a:t> sciatic foramen, to be inserted into the greater trochanter of the femur.</a:t>
                      </a:r>
                      <a:endParaRPr sz="600">
                        <a:latin typeface="Nunito"/>
                        <a:ea typeface="Nunito"/>
                        <a:cs typeface="Nunito"/>
                        <a:sym typeface="Nunito"/>
                      </a:endParaRPr>
                    </a:p>
                  </a:txBody>
                  <a:tcPr marT="91425" marB="91425" marR="91425" marL="91425" anchor="ctr"/>
                </a:tc>
                <a:tc>
                  <a:txBody>
                    <a:bodyPr/>
                    <a:lstStyle/>
                    <a:p>
                      <a:pPr indent="0" lvl="0" marL="0" rtl="0" algn="ctr">
                        <a:spcBef>
                          <a:spcPts val="0"/>
                        </a:spcBef>
                        <a:spcAft>
                          <a:spcPts val="0"/>
                        </a:spcAft>
                        <a:buNone/>
                      </a:pPr>
                      <a:r>
                        <a:rPr lang="en" sz="600">
                          <a:latin typeface="Nunito"/>
                          <a:ea typeface="Nunito"/>
                          <a:cs typeface="Nunito"/>
                          <a:sym typeface="Nunito"/>
                        </a:rPr>
                        <a:t>-</a:t>
                      </a:r>
                      <a:endParaRPr sz="600">
                        <a:latin typeface="Nunito"/>
                        <a:ea typeface="Nunito"/>
                        <a:cs typeface="Nunito"/>
                        <a:sym typeface="Nunito"/>
                      </a:endParaRPr>
                    </a:p>
                  </a:txBody>
                  <a:tcPr marT="91425" marB="91425" marR="91425" marL="91425" anchor="ctr"/>
                </a:tc>
                <a:tc>
                  <a:txBody>
                    <a:bodyPr/>
                    <a:lstStyle/>
                    <a:p>
                      <a:pPr indent="0" lvl="0" marL="0" rtl="0" algn="l">
                        <a:spcBef>
                          <a:spcPts val="0"/>
                        </a:spcBef>
                        <a:spcAft>
                          <a:spcPts val="0"/>
                        </a:spcAft>
                        <a:buNone/>
                      </a:pPr>
                      <a:r>
                        <a:rPr lang="en" sz="600">
                          <a:solidFill>
                            <a:schemeClr val="dk1"/>
                          </a:solidFill>
                          <a:latin typeface="Nunito"/>
                          <a:ea typeface="Nunito"/>
                          <a:cs typeface="Nunito"/>
                          <a:sym typeface="Nunito"/>
                        </a:rPr>
                        <a:t>Lower end of sacrum &amp; coccyx</a:t>
                      </a:r>
                      <a:endParaRPr sz="600">
                        <a:latin typeface="Nunito"/>
                        <a:ea typeface="Nunito"/>
                        <a:cs typeface="Nunito"/>
                        <a:sym typeface="Nunito"/>
                      </a:endParaRPr>
                    </a:p>
                  </a:txBody>
                  <a:tcPr marT="91425" marB="91425" marR="91425" marL="91425" anchor="ctr"/>
                </a:tc>
              </a:tr>
              <a:tr h="416075">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Nerve supply</a:t>
                      </a:r>
                      <a:endParaRPr b="1" sz="1000">
                        <a:solidFill>
                          <a:srgbClr val="DAA5A5"/>
                        </a:solidFill>
                        <a:latin typeface="Nunito"/>
                        <a:ea typeface="Nunito"/>
                        <a:cs typeface="Nunito"/>
                        <a:sym typeface="Nunito"/>
                      </a:endParaRPr>
                    </a:p>
                  </a:txBody>
                  <a:tcPr marT="91425" marB="91425" marR="91425" marL="91425" anchor="ctr">
                    <a:solidFill>
                      <a:srgbClr val="EFEFEF"/>
                    </a:solidFill>
                  </a:tcPr>
                </a:tc>
                <a:tc>
                  <a:txBody>
                    <a:bodyPr/>
                    <a:lstStyle/>
                    <a:p>
                      <a:pPr indent="0" lvl="0" marL="0" rtl="0" algn="l">
                        <a:spcBef>
                          <a:spcPts val="0"/>
                        </a:spcBef>
                        <a:spcAft>
                          <a:spcPts val="0"/>
                        </a:spcAft>
                        <a:buNone/>
                      </a:pPr>
                      <a:r>
                        <a:rPr lang="en" sz="600">
                          <a:solidFill>
                            <a:schemeClr val="dk1"/>
                          </a:solidFill>
                          <a:latin typeface="Nunito"/>
                          <a:ea typeface="Nunito"/>
                          <a:cs typeface="Nunito"/>
                          <a:sym typeface="Nunito"/>
                        </a:rPr>
                        <a:t>Sacral plexus.</a:t>
                      </a:r>
                      <a:endParaRPr sz="600">
                        <a:latin typeface="Nunito"/>
                        <a:ea typeface="Nunito"/>
                        <a:cs typeface="Nunito"/>
                        <a:sym typeface="Nunito"/>
                      </a:endParaRPr>
                    </a:p>
                  </a:txBody>
                  <a:tcPr marT="91425" marB="91425" marR="91425" marL="91425" anchor="ctr"/>
                </a:tc>
                <a:tc>
                  <a:txBody>
                    <a:bodyPr/>
                    <a:lstStyle/>
                    <a:p>
                      <a:pPr indent="0" lvl="0" marL="0" rtl="0" algn="l">
                        <a:spcBef>
                          <a:spcPts val="0"/>
                        </a:spcBef>
                        <a:spcAft>
                          <a:spcPts val="0"/>
                        </a:spcAft>
                        <a:buNone/>
                      </a:pPr>
                      <a:r>
                        <a:rPr lang="en" sz="600">
                          <a:solidFill>
                            <a:schemeClr val="dk1"/>
                          </a:solidFill>
                          <a:latin typeface="Nunito"/>
                          <a:ea typeface="Nunito"/>
                          <a:cs typeface="Nunito"/>
                          <a:sym typeface="Nunito"/>
                        </a:rPr>
                        <a:t>Nerve to obturator internus</a:t>
                      </a:r>
                      <a:endParaRPr sz="600">
                        <a:latin typeface="Nunito"/>
                        <a:ea typeface="Nunito"/>
                        <a:cs typeface="Nunito"/>
                        <a:sym typeface="Nunito"/>
                      </a:endParaRPr>
                    </a:p>
                  </a:txBody>
                  <a:tcPr marT="91425" marB="91425" marR="91425" marL="91425" anchor="ctr"/>
                </a:tc>
                <a:tc>
                  <a:txBody>
                    <a:bodyPr/>
                    <a:lstStyle/>
                    <a:p>
                      <a:pPr indent="-95250" lvl="0" marL="171450" rtl="0" algn="l">
                        <a:lnSpc>
                          <a:spcPct val="100000"/>
                        </a:lnSpc>
                        <a:spcBef>
                          <a:spcPts val="0"/>
                        </a:spcBef>
                        <a:spcAft>
                          <a:spcPts val="0"/>
                        </a:spcAft>
                        <a:buClr>
                          <a:schemeClr val="dk1"/>
                        </a:buClr>
                        <a:buSzPts val="600"/>
                        <a:buFont typeface="Nunito"/>
                        <a:buAutoNum type="arabicPeriod"/>
                      </a:pPr>
                      <a:r>
                        <a:rPr lang="en" sz="600">
                          <a:solidFill>
                            <a:srgbClr val="CC0000"/>
                          </a:solidFill>
                          <a:latin typeface="Nunito"/>
                          <a:ea typeface="Nunito"/>
                          <a:cs typeface="Nunito"/>
                          <a:sym typeface="Nunito"/>
                        </a:rPr>
                        <a:t>Perineal branch of the 4th sacral nerve.</a:t>
                      </a:r>
                      <a:r>
                        <a:rPr lang="en" sz="600">
                          <a:solidFill>
                            <a:schemeClr val="dk1"/>
                          </a:solidFill>
                          <a:latin typeface="Nunito"/>
                          <a:ea typeface="Nunito"/>
                          <a:cs typeface="Nunito"/>
                          <a:sym typeface="Nunito"/>
                        </a:rPr>
                        <a:t>→ </a:t>
                      </a:r>
                      <a:r>
                        <a:rPr lang="en" sz="600">
                          <a:solidFill>
                            <a:srgbClr val="BF9000"/>
                          </a:solidFill>
                          <a:latin typeface="Nunito"/>
                          <a:ea typeface="Nunito"/>
                          <a:cs typeface="Nunito"/>
                          <a:sym typeface="Nunito"/>
                        </a:rPr>
                        <a:t>upper surface</a:t>
                      </a:r>
                      <a:r>
                        <a:rPr lang="en" sz="600">
                          <a:solidFill>
                            <a:srgbClr val="B7B7B7"/>
                          </a:solidFill>
                          <a:latin typeface="Nunito"/>
                          <a:ea typeface="Nunito"/>
                          <a:cs typeface="Nunito"/>
                          <a:sym typeface="Nunito"/>
                        </a:rPr>
                        <a:t>.</a:t>
                      </a:r>
                      <a:endParaRPr sz="600">
                        <a:solidFill>
                          <a:srgbClr val="CC0000"/>
                        </a:solidFill>
                        <a:latin typeface="Nunito"/>
                        <a:ea typeface="Nunito"/>
                        <a:cs typeface="Nunito"/>
                        <a:sym typeface="Nunito"/>
                      </a:endParaRPr>
                    </a:p>
                    <a:p>
                      <a:pPr indent="-95250" lvl="0" marL="171450" rtl="0" algn="l">
                        <a:lnSpc>
                          <a:spcPct val="100000"/>
                        </a:lnSpc>
                        <a:spcBef>
                          <a:spcPts val="0"/>
                        </a:spcBef>
                        <a:spcAft>
                          <a:spcPts val="0"/>
                        </a:spcAft>
                        <a:buClr>
                          <a:schemeClr val="dk1"/>
                        </a:buClr>
                        <a:buSzPts val="600"/>
                        <a:buFont typeface="Nunito"/>
                        <a:buAutoNum type="arabicPeriod"/>
                      </a:pPr>
                      <a:r>
                        <a:rPr lang="en" sz="600">
                          <a:solidFill>
                            <a:srgbClr val="CC0000"/>
                          </a:solidFill>
                          <a:latin typeface="Nunito"/>
                          <a:ea typeface="Nunito"/>
                          <a:cs typeface="Nunito"/>
                          <a:sym typeface="Nunito"/>
                        </a:rPr>
                        <a:t>Perineal branch of the pudendal nerve.</a:t>
                      </a:r>
                      <a:r>
                        <a:rPr lang="en" sz="600">
                          <a:solidFill>
                            <a:srgbClr val="FF0000"/>
                          </a:solidFill>
                          <a:latin typeface="Bree Serif"/>
                          <a:ea typeface="Bree Serif"/>
                          <a:cs typeface="Bree Serif"/>
                          <a:sym typeface="Bree Serif"/>
                        </a:rPr>
                        <a:t> </a:t>
                      </a:r>
                      <a:r>
                        <a:rPr lang="en" sz="600">
                          <a:solidFill>
                            <a:schemeClr val="dk1"/>
                          </a:solidFill>
                          <a:latin typeface="Nunito"/>
                          <a:ea typeface="Nunito"/>
                          <a:cs typeface="Nunito"/>
                          <a:sym typeface="Nunito"/>
                        </a:rPr>
                        <a:t>→ </a:t>
                      </a:r>
                      <a:r>
                        <a:rPr lang="en" sz="600">
                          <a:solidFill>
                            <a:srgbClr val="BF9000"/>
                          </a:solidFill>
                          <a:latin typeface="Nunito"/>
                          <a:ea typeface="Nunito"/>
                          <a:cs typeface="Nunito"/>
                          <a:sym typeface="Nunito"/>
                        </a:rPr>
                        <a:t>lower surface</a:t>
                      </a:r>
                      <a:endParaRPr sz="600">
                        <a:solidFill>
                          <a:srgbClr val="CC0000"/>
                        </a:solidFill>
                        <a:latin typeface="Nunito"/>
                        <a:ea typeface="Nunito"/>
                        <a:cs typeface="Nunito"/>
                        <a:sym typeface="Nunito"/>
                      </a:endParaRPr>
                    </a:p>
                  </a:txBody>
                  <a:tcPr marT="91425" marB="91425" marR="91425" marL="91425" anchor="ctr"/>
                </a:tc>
                <a:tc>
                  <a:txBody>
                    <a:bodyPr/>
                    <a:lstStyle/>
                    <a:p>
                      <a:pPr indent="0" lvl="0" marL="0" rtl="0" algn="l">
                        <a:spcBef>
                          <a:spcPts val="0"/>
                        </a:spcBef>
                        <a:spcAft>
                          <a:spcPts val="0"/>
                        </a:spcAft>
                        <a:buNone/>
                      </a:pPr>
                      <a:r>
                        <a:rPr lang="en" sz="600">
                          <a:solidFill>
                            <a:schemeClr val="dk1"/>
                          </a:solidFill>
                          <a:latin typeface="Nunito"/>
                          <a:ea typeface="Nunito"/>
                          <a:cs typeface="Nunito"/>
                          <a:sym typeface="Nunito"/>
                        </a:rPr>
                        <a:t> branches of the </a:t>
                      </a:r>
                      <a:r>
                        <a:rPr lang="en" sz="600">
                          <a:solidFill>
                            <a:srgbClr val="CC0000"/>
                          </a:solidFill>
                          <a:latin typeface="Nunito"/>
                          <a:ea typeface="Nunito"/>
                          <a:cs typeface="Nunito"/>
                          <a:sym typeface="Nunito"/>
                        </a:rPr>
                        <a:t>4th</a:t>
                      </a:r>
                      <a:r>
                        <a:rPr lang="en" sz="600">
                          <a:solidFill>
                            <a:schemeClr val="dk1"/>
                          </a:solidFill>
                          <a:latin typeface="Nunito"/>
                          <a:ea typeface="Nunito"/>
                          <a:cs typeface="Nunito"/>
                          <a:sym typeface="Nunito"/>
                        </a:rPr>
                        <a:t> and </a:t>
                      </a:r>
                      <a:r>
                        <a:rPr lang="en" sz="600">
                          <a:solidFill>
                            <a:srgbClr val="CC0000"/>
                          </a:solidFill>
                          <a:latin typeface="Nunito"/>
                          <a:ea typeface="Nunito"/>
                          <a:cs typeface="Nunito"/>
                          <a:sym typeface="Nunito"/>
                        </a:rPr>
                        <a:t>5th</a:t>
                      </a:r>
                      <a:r>
                        <a:rPr lang="en" sz="600">
                          <a:solidFill>
                            <a:schemeClr val="dk1"/>
                          </a:solidFill>
                          <a:latin typeface="Nunito"/>
                          <a:ea typeface="Nunito"/>
                          <a:cs typeface="Nunito"/>
                          <a:sym typeface="Nunito"/>
                        </a:rPr>
                        <a:t> sacral nerves .</a:t>
                      </a:r>
                      <a:endParaRPr sz="600">
                        <a:latin typeface="Nunito"/>
                        <a:ea typeface="Nunito"/>
                        <a:cs typeface="Nunito"/>
                        <a:sym typeface="Nunito"/>
                      </a:endParaRPr>
                    </a:p>
                  </a:txBody>
                  <a:tcPr marT="91425" marB="91425" marR="91425" marL="91425" anchor="ctr"/>
                </a:tc>
              </a:tr>
              <a:tr h="984375">
                <a:tc>
                  <a:txBody>
                    <a:bodyPr/>
                    <a:lstStyle/>
                    <a:p>
                      <a:pPr indent="0" lvl="0" marL="0" rtl="0" algn="ctr">
                        <a:spcBef>
                          <a:spcPts val="0"/>
                        </a:spcBef>
                        <a:spcAft>
                          <a:spcPts val="0"/>
                        </a:spcAft>
                        <a:buNone/>
                      </a:pPr>
                      <a:r>
                        <a:rPr b="1" lang="en" sz="1000">
                          <a:solidFill>
                            <a:srgbClr val="DAA5A5"/>
                          </a:solidFill>
                          <a:latin typeface="Nunito"/>
                          <a:ea typeface="Nunito"/>
                          <a:cs typeface="Nunito"/>
                          <a:sym typeface="Nunito"/>
                        </a:rPr>
                        <a:t>Action</a:t>
                      </a:r>
                      <a:endParaRPr b="1" sz="1000">
                        <a:solidFill>
                          <a:srgbClr val="DAA5A5"/>
                        </a:solidFill>
                        <a:latin typeface="Nunito"/>
                        <a:ea typeface="Nunito"/>
                        <a:cs typeface="Nunito"/>
                        <a:sym typeface="Nunito"/>
                      </a:endParaRPr>
                    </a:p>
                  </a:txBody>
                  <a:tcPr marT="91425" marB="91425" marR="91425" marL="91425" anchor="ctr">
                    <a:solidFill>
                      <a:srgbClr val="EFEFEF"/>
                    </a:solidFill>
                  </a:tcPr>
                </a:tc>
                <a:tc gridSpan="2">
                  <a:txBody>
                    <a:bodyPr/>
                    <a:lstStyle/>
                    <a:p>
                      <a:pPr indent="0" lvl="0" marL="0" rtl="0" algn="ctr">
                        <a:spcBef>
                          <a:spcPts val="0"/>
                        </a:spcBef>
                        <a:spcAft>
                          <a:spcPts val="0"/>
                        </a:spcAft>
                        <a:buNone/>
                      </a:pPr>
                      <a:r>
                        <a:rPr lang="en" sz="600">
                          <a:solidFill>
                            <a:schemeClr val="dk1"/>
                          </a:solidFill>
                          <a:latin typeface="Nunito"/>
                          <a:ea typeface="Nunito"/>
                          <a:cs typeface="Nunito"/>
                          <a:sym typeface="Nunito"/>
                        </a:rPr>
                        <a:t> Lateral rotator of the femur at the hip joint.</a:t>
                      </a:r>
                      <a:endParaRPr sz="600">
                        <a:latin typeface="Nunito"/>
                        <a:ea typeface="Nunito"/>
                        <a:cs typeface="Nunito"/>
                        <a:sym typeface="Nunito"/>
                      </a:endParaRPr>
                    </a:p>
                  </a:txBody>
                  <a:tcPr marT="91425" marB="91425" marR="91425" marL="91425" anchor="ctr"/>
                </a:tc>
                <a:tc hMerge="1"/>
                <a:tc>
                  <a:txBody>
                    <a:bodyPr/>
                    <a:lstStyle/>
                    <a:p>
                      <a:pPr indent="-95250" lvl="0" marL="171450" rtl="0" algn="l">
                        <a:spcBef>
                          <a:spcPts val="0"/>
                        </a:spcBef>
                        <a:spcAft>
                          <a:spcPts val="0"/>
                        </a:spcAft>
                        <a:buClr>
                          <a:schemeClr val="dk1"/>
                        </a:buClr>
                        <a:buSzPts val="600"/>
                        <a:buFont typeface="Nunito"/>
                        <a:buAutoNum type="arabicPeriod"/>
                      </a:pPr>
                      <a:r>
                        <a:rPr lang="en" sz="600">
                          <a:solidFill>
                            <a:srgbClr val="CC0000"/>
                          </a:solidFill>
                          <a:latin typeface="Nunito"/>
                          <a:ea typeface="Nunito"/>
                          <a:cs typeface="Nunito"/>
                          <a:sym typeface="Nunito"/>
                        </a:rPr>
                        <a:t>Supports and maintains the pelvic viscera in position.</a:t>
                      </a:r>
                      <a:endParaRPr sz="600">
                        <a:solidFill>
                          <a:srgbClr val="CC0000"/>
                        </a:solidFill>
                        <a:latin typeface="Nunito"/>
                        <a:ea typeface="Nunito"/>
                        <a:cs typeface="Nunito"/>
                        <a:sym typeface="Nunito"/>
                      </a:endParaRPr>
                    </a:p>
                    <a:p>
                      <a:pPr indent="0" lvl="0" marL="0" rtl="0" algn="l">
                        <a:spcBef>
                          <a:spcPts val="0"/>
                        </a:spcBef>
                        <a:spcAft>
                          <a:spcPts val="0"/>
                        </a:spcAft>
                        <a:buNone/>
                      </a:pPr>
                      <a:r>
                        <a:t/>
                      </a:r>
                      <a:endParaRPr sz="100">
                        <a:solidFill>
                          <a:srgbClr val="CC0000"/>
                        </a:solidFill>
                        <a:latin typeface="Nunito"/>
                        <a:ea typeface="Nunito"/>
                        <a:cs typeface="Nunito"/>
                        <a:sym typeface="Nunito"/>
                      </a:endParaRPr>
                    </a:p>
                    <a:p>
                      <a:pPr indent="-95250" lvl="0" marL="171450" rtl="0" algn="l">
                        <a:spcBef>
                          <a:spcPts val="0"/>
                        </a:spcBef>
                        <a:spcAft>
                          <a:spcPts val="0"/>
                        </a:spcAft>
                        <a:buClr>
                          <a:schemeClr val="dk1"/>
                        </a:buClr>
                        <a:buSzPts val="600"/>
                        <a:buFont typeface="Nunito"/>
                        <a:buAutoNum type="arabicPeriod"/>
                      </a:pPr>
                      <a:r>
                        <a:rPr lang="en" sz="600">
                          <a:solidFill>
                            <a:srgbClr val="CC0000"/>
                          </a:solidFill>
                          <a:latin typeface="Nunito"/>
                          <a:ea typeface="Nunito"/>
                          <a:cs typeface="Nunito"/>
                          <a:sym typeface="Nunito"/>
                        </a:rPr>
                        <a:t>They resist the rise in intra pelvic pressure during straining and expulsive efforts of the abdominal muscles (as in coughing).</a:t>
                      </a:r>
                      <a:endParaRPr sz="600">
                        <a:solidFill>
                          <a:srgbClr val="CC0000"/>
                        </a:solidFill>
                        <a:latin typeface="Nunito"/>
                        <a:ea typeface="Nunito"/>
                        <a:cs typeface="Nunito"/>
                        <a:sym typeface="Nunito"/>
                      </a:endParaRPr>
                    </a:p>
                    <a:p>
                      <a:pPr indent="0" lvl="0" marL="0" rtl="0" algn="l">
                        <a:spcBef>
                          <a:spcPts val="0"/>
                        </a:spcBef>
                        <a:spcAft>
                          <a:spcPts val="0"/>
                        </a:spcAft>
                        <a:buNone/>
                      </a:pPr>
                      <a:r>
                        <a:t/>
                      </a:r>
                      <a:endParaRPr sz="100">
                        <a:solidFill>
                          <a:srgbClr val="CC0000"/>
                        </a:solidFill>
                        <a:latin typeface="Nunito"/>
                        <a:ea typeface="Nunito"/>
                        <a:cs typeface="Nunito"/>
                        <a:sym typeface="Nunito"/>
                      </a:endParaRPr>
                    </a:p>
                    <a:p>
                      <a:pPr indent="-95250" lvl="0" marL="171450" rtl="0" algn="l">
                        <a:spcBef>
                          <a:spcPts val="0"/>
                        </a:spcBef>
                        <a:spcAft>
                          <a:spcPts val="0"/>
                        </a:spcAft>
                        <a:buClr>
                          <a:schemeClr val="dk1"/>
                        </a:buClr>
                        <a:buSzPts val="600"/>
                        <a:buFont typeface="Nunito"/>
                        <a:buAutoNum type="arabicPeriod"/>
                      </a:pPr>
                      <a:r>
                        <a:rPr lang="en" sz="600">
                          <a:solidFill>
                            <a:srgbClr val="CC0000"/>
                          </a:solidFill>
                          <a:latin typeface="Nunito"/>
                          <a:ea typeface="Nunito"/>
                          <a:cs typeface="Nunito"/>
                          <a:sym typeface="Nunito"/>
                        </a:rPr>
                        <a:t>They have a very important role in maintaining fecal continence (puborectalis).</a:t>
                      </a:r>
                      <a:endParaRPr sz="600">
                        <a:solidFill>
                          <a:srgbClr val="CC0000"/>
                        </a:solidFill>
                        <a:latin typeface="Nunito"/>
                        <a:ea typeface="Nunito"/>
                        <a:cs typeface="Nunito"/>
                        <a:sym typeface="Nunito"/>
                      </a:endParaRPr>
                    </a:p>
                    <a:p>
                      <a:pPr indent="0" lvl="0" marL="0" rtl="0" algn="l">
                        <a:spcBef>
                          <a:spcPts val="0"/>
                        </a:spcBef>
                        <a:spcAft>
                          <a:spcPts val="0"/>
                        </a:spcAft>
                        <a:buNone/>
                      </a:pPr>
                      <a:r>
                        <a:t/>
                      </a:r>
                      <a:endParaRPr sz="100">
                        <a:solidFill>
                          <a:srgbClr val="CC0000"/>
                        </a:solidFill>
                        <a:latin typeface="Nunito"/>
                        <a:ea typeface="Nunito"/>
                        <a:cs typeface="Nunito"/>
                        <a:sym typeface="Nunito"/>
                      </a:endParaRPr>
                    </a:p>
                    <a:p>
                      <a:pPr indent="-95250" lvl="0" marL="171450" rtl="0" algn="l">
                        <a:spcBef>
                          <a:spcPts val="0"/>
                        </a:spcBef>
                        <a:spcAft>
                          <a:spcPts val="0"/>
                        </a:spcAft>
                        <a:buClr>
                          <a:schemeClr val="dk1"/>
                        </a:buClr>
                        <a:buSzPts val="600"/>
                        <a:buFont typeface="Nunito"/>
                        <a:buAutoNum type="arabicPeriod"/>
                      </a:pPr>
                      <a:r>
                        <a:rPr lang="en" sz="600">
                          <a:solidFill>
                            <a:srgbClr val="CC0000"/>
                          </a:solidFill>
                          <a:latin typeface="Nunito"/>
                          <a:ea typeface="Nunito"/>
                          <a:cs typeface="Nunito"/>
                          <a:sym typeface="Nunito"/>
                        </a:rPr>
                        <a:t>They serve as a vaginal sphincter in the female.</a:t>
                      </a:r>
                      <a:endParaRPr sz="600">
                        <a:solidFill>
                          <a:srgbClr val="CC0000"/>
                        </a:solidFill>
                        <a:latin typeface="Nunito"/>
                        <a:ea typeface="Nunito"/>
                        <a:cs typeface="Nunito"/>
                        <a:sym typeface="Nunito"/>
                      </a:endParaRPr>
                    </a:p>
                  </a:txBody>
                  <a:tcPr marT="91425" marB="91425" marR="91425" marL="91425" anchor="ctr"/>
                </a:tc>
                <a:tc>
                  <a:txBody>
                    <a:bodyPr/>
                    <a:lstStyle/>
                    <a:p>
                      <a:pPr indent="0" lvl="0" marL="0" rtl="0" algn="l">
                        <a:spcBef>
                          <a:spcPts val="0"/>
                        </a:spcBef>
                        <a:spcAft>
                          <a:spcPts val="0"/>
                        </a:spcAft>
                        <a:buNone/>
                      </a:pPr>
                      <a:r>
                        <a:rPr lang="en" sz="600">
                          <a:solidFill>
                            <a:schemeClr val="dk1"/>
                          </a:solidFill>
                          <a:latin typeface="Nunito"/>
                          <a:ea typeface="Nunito"/>
                          <a:cs typeface="Nunito"/>
                          <a:sym typeface="Nunito"/>
                        </a:rPr>
                        <a:t>Assist the levator ani in supporting the pelvic viscera.</a:t>
                      </a:r>
                      <a:endParaRPr sz="600">
                        <a:latin typeface="Nunito"/>
                        <a:ea typeface="Nunito"/>
                        <a:cs typeface="Nunito"/>
                        <a:sym typeface="Nunito"/>
                      </a:endParaRPr>
                    </a:p>
                  </a:txBody>
                  <a:tcPr marT="91425" marB="91425" marR="91425" marL="91425" anchor="ctr"/>
                </a:tc>
              </a:tr>
            </a:tbl>
          </a:graphicData>
        </a:graphic>
      </p:graphicFrame>
      <p:graphicFrame>
        <p:nvGraphicFramePr>
          <p:cNvPr id="159" name="Google Shape;159;p33"/>
          <p:cNvGraphicFramePr/>
          <p:nvPr/>
        </p:nvGraphicFramePr>
        <p:xfrm>
          <a:off x="13" y="4144377"/>
          <a:ext cx="3000000" cy="3000000"/>
        </p:xfrm>
        <a:graphic>
          <a:graphicData uri="http://schemas.openxmlformats.org/drawingml/2006/table">
            <a:tbl>
              <a:tblPr>
                <a:noFill/>
                <a:tableStyleId>{76447A91-6DB8-4E1A-95C5-20A2C349909A}</a:tableStyleId>
              </a:tblPr>
              <a:tblGrid>
                <a:gridCol w="3071150"/>
                <a:gridCol w="1706950"/>
                <a:gridCol w="2811375"/>
              </a:tblGrid>
              <a:tr h="369650">
                <a:tc gridSpan="3">
                  <a:txBody>
                    <a:bodyPr/>
                    <a:lstStyle/>
                    <a:p>
                      <a:pPr indent="0" lvl="0" marL="0" rtl="0" algn="ctr">
                        <a:spcBef>
                          <a:spcPts val="0"/>
                        </a:spcBef>
                        <a:spcAft>
                          <a:spcPts val="0"/>
                        </a:spcAft>
                        <a:buClr>
                          <a:schemeClr val="dk1"/>
                        </a:buClr>
                        <a:buSzPts val="1100"/>
                        <a:buFont typeface="Arial"/>
                        <a:buNone/>
                      </a:pPr>
                      <a:r>
                        <a:rPr b="1" lang="en" sz="1300">
                          <a:solidFill>
                            <a:srgbClr val="FFFFFF"/>
                          </a:solidFill>
                          <a:latin typeface="Nunito"/>
                          <a:ea typeface="Nunito"/>
                          <a:cs typeface="Nunito"/>
                          <a:sym typeface="Nunito"/>
                        </a:rPr>
                        <a:t>Levatores Ani Muscle fibers</a:t>
                      </a:r>
                      <a:endParaRPr>
                        <a:solidFill>
                          <a:srgbClr val="FFFF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hMerge="1"/>
                <a:tc hMerge="1"/>
              </a:tr>
              <a:tr h="331075">
                <a:tc>
                  <a:txBody>
                    <a:bodyPr/>
                    <a:lstStyle/>
                    <a:p>
                      <a:pPr indent="0" lvl="0" marL="0" rtl="0" algn="ctr">
                        <a:spcBef>
                          <a:spcPts val="0"/>
                        </a:spcBef>
                        <a:spcAft>
                          <a:spcPts val="0"/>
                        </a:spcAft>
                        <a:buClr>
                          <a:schemeClr val="dk1"/>
                        </a:buClr>
                        <a:buSzPts val="1100"/>
                        <a:buFont typeface="Arial"/>
                        <a:buNone/>
                      </a:pPr>
                      <a:r>
                        <a:rPr b="1" lang="en" sz="900">
                          <a:solidFill>
                            <a:srgbClr val="434343"/>
                          </a:solidFill>
                          <a:latin typeface="Nunito"/>
                          <a:ea typeface="Nunito"/>
                          <a:cs typeface="Nunito"/>
                          <a:sym typeface="Nunito"/>
                        </a:rPr>
                        <a:t>Pubococcygeus </a:t>
                      </a:r>
                      <a:r>
                        <a:rPr lang="en" sz="900">
                          <a:solidFill>
                            <a:srgbClr val="434343"/>
                          </a:solidFill>
                          <a:latin typeface="Nunito"/>
                          <a:ea typeface="Nunito"/>
                          <a:cs typeface="Nunito"/>
                          <a:sym typeface="Nunito"/>
                        </a:rPr>
                        <a:t>(Anterior part)</a:t>
                      </a:r>
                      <a:endParaRPr sz="900">
                        <a:solidFill>
                          <a:srgbClr val="434343"/>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DBDB"/>
                    </a:solidFill>
                  </a:tcPr>
                </a:tc>
                <a:tc>
                  <a:txBody>
                    <a:bodyPr/>
                    <a:lstStyle/>
                    <a:p>
                      <a:pPr indent="0" lvl="0" marL="0" rtl="0" algn="ctr">
                        <a:spcBef>
                          <a:spcPts val="0"/>
                        </a:spcBef>
                        <a:spcAft>
                          <a:spcPts val="0"/>
                        </a:spcAft>
                        <a:buClr>
                          <a:schemeClr val="dk1"/>
                        </a:buClr>
                        <a:buSzPts val="1100"/>
                        <a:buFont typeface="Arial"/>
                        <a:buNone/>
                      </a:pPr>
                      <a:r>
                        <a:rPr b="1" lang="en" sz="900">
                          <a:solidFill>
                            <a:srgbClr val="434343"/>
                          </a:solidFill>
                          <a:latin typeface="Nunito"/>
                          <a:ea typeface="Nunito"/>
                          <a:cs typeface="Nunito"/>
                          <a:sym typeface="Nunito"/>
                        </a:rPr>
                        <a:t>Puborectalis</a:t>
                      </a:r>
                      <a:endParaRPr b="1" sz="900">
                        <a:solidFill>
                          <a:srgbClr val="434343"/>
                        </a:solidFill>
                        <a:latin typeface="Nunito"/>
                        <a:ea typeface="Nunito"/>
                        <a:cs typeface="Nunito"/>
                        <a:sym typeface="Nunito"/>
                      </a:endParaRPr>
                    </a:p>
                    <a:p>
                      <a:pPr indent="0" lvl="0" marL="0" rtl="0" algn="ctr">
                        <a:spcBef>
                          <a:spcPts val="0"/>
                        </a:spcBef>
                        <a:spcAft>
                          <a:spcPts val="0"/>
                        </a:spcAft>
                        <a:buClr>
                          <a:schemeClr val="dk1"/>
                        </a:buClr>
                        <a:buSzPts val="1100"/>
                        <a:buFont typeface="Arial"/>
                        <a:buNone/>
                      </a:pPr>
                      <a:r>
                        <a:rPr b="1" lang="en" sz="900">
                          <a:solidFill>
                            <a:srgbClr val="434343"/>
                          </a:solidFill>
                          <a:latin typeface="Nunito"/>
                          <a:ea typeface="Nunito"/>
                          <a:cs typeface="Nunito"/>
                          <a:sym typeface="Nunito"/>
                        </a:rPr>
                        <a:t> </a:t>
                      </a:r>
                      <a:r>
                        <a:rPr lang="en" sz="900">
                          <a:solidFill>
                            <a:srgbClr val="434343"/>
                          </a:solidFill>
                          <a:latin typeface="Nunito"/>
                          <a:ea typeface="Nunito"/>
                          <a:cs typeface="Nunito"/>
                          <a:sym typeface="Nunito"/>
                        </a:rPr>
                        <a:t>(Intermediate part)</a:t>
                      </a:r>
                      <a:endParaRPr sz="900">
                        <a:solidFill>
                          <a:srgbClr val="434343"/>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DBDB"/>
                    </a:solidFill>
                  </a:tcPr>
                </a:tc>
                <a:tc>
                  <a:txBody>
                    <a:bodyPr/>
                    <a:lstStyle/>
                    <a:p>
                      <a:pPr indent="0" lvl="0" marL="0" rtl="0" algn="ctr">
                        <a:spcBef>
                          <a:spcPts val="0"/>
                        </a:spcBef>
                        <a:spcAft>
                          <a:spcPts val="0"/>
                        </a:spcAft>
                        <a:buClr>
                          <a:schemeClr val="dk1"/>
                        </a:buClr>
                        <a:buSzPts val="1100"/>
                        <a:buFont typeface="Arial"/>
                        <a:buNone/>
                      </a:pPr>
                      <a:r>
                        <a:rPr b="1" lang="en" sz="900">
                          <a:solidFill>
                            <a:srgbClr val="434343"/>
                          </a:solidFill>
                          <a:latin typeface="Nunito"/>
                          <a:ea typeface="Nunito"/>
                          <a:cs typeface="Nunito"/>
                          <a:sym typeface="Nunito"/>
                        </a:rPr>
                        <a:t>Iliococcygeus or</a:t>
                      </a:r>
                      <a:r>
                        <a:rPr b="1" lang="en" sz="900">
                          <a:solidFill>
                            <a:srgbClr val="DAA5A5"/>
                          </a:solidFill>
                          <a:latin typeface="Nunito"/>
                          <a:ea typeface="Nunito"/>
                          <a:cs typeface="Nunito"/>
                          <a:sym typeface="Nunito"/>
                        </a:rPr>
                        <a:t> </a:t>
                      </a:r>
                      <a:r>
                        <a:rPr b="1" lang="en" sz="900">
                          <a:solidFill>
                            <a:srgbClr val="3D85C6"/>
                          </a:solidFill>
                          <a:latin typeface="Nunito"/>
                          <a:ea typeface="Nunito"/>
                          <a:cs typeface="Nunito"/>
                          <a:sym typeface="Nunito"/>
                        </a:rPr>
                        <a:t>Ischiococcygeus</a:t>
                      </a:r>
                      <a:r>
                        <a:rPr b="1" lang="en" sz="900">
                          <a:solidFill>
                            <a:srgbClr val="DAA5A5"/>
                          </a:solidFill>
                          <a:latin typeface="Nunito"/>
                          <a:ea typeface="Nunito"/>
                          <a:cs typeface="Nunito"/>
                          <a:sym typeface="Nunito"/>
                        </a:rPr>
                        <a:t> </a:t>
                      </a:r>
                      <a:r>
                        <a:rPr lang="en" sz="900">
                          <a:solidFill>
                            <a:srgbClr val="434343"/>
                          </a:solidFill>
                          <a:latin typeface="Nunito"/>
                          <a:ea typeface="Nunito"/>
                          <a:cs typeface="Nunito"/>
                          <a:sym typeface="Nunito"/>
                        </a:rPr>
                        <a:t>(Posterior part)</a:t>
                      </a:r>
                      <a:endParaRPr sz="900">
                        <a:solidFill>
                          <a:srgbClr val="434343"/>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DBDB"/>
                    </a:solidFill>
                  </a:tcPr>
                </a:tc>
              </a:tr>
              <a:tr h="1013350">
                <a:tc>
                  <a:txBody>
                    <a:bodyPr/>
                    <a:lstStyle/>
                    <a:p>
                      <a:pPr indent="-123825" lvl="0" marL="171450" rtl="0" algn="l">
                        <a:lnSpc>
                          <a:spcPct val="115000"/>
                        </a:lnSpc>
                        <a:spcBef>
                          <a:spcPts val="0"/>
                        </a:spcBef>
                        <a:spcAft>
                          <a:spcPts val="0"/>
                        </a:spcAft>
                        <a:buClr>
                          <a:schemeClr val="dk1"/>
                        </a:buClr>
                        <a:buSzPts val="600"/>
                        <a:buFont typeface="Nunito"/>
                        <a:buChar char="●"/>
                      </a:pPr>
                      <a:r>
                        <a:rPr b="1" lang="en" sz="600">
                          <a:solidFill>
                            <a:schemeClr val="dk1"/>
                          </a:solidFill>
                          <a:latin typeface="Nunito"/>
                          <a:ea typeface="Nunito"/>
                          <a:cs typeface="Nunito"/>
                          <a:sym typeface="Nunito"/>
                        </a:rPr>
                        <a:t>Origin: </a:t>
                      </a:r>
                      <a:r>
                        <a:rPr lang="en" sz="600">
                          <a:solidFill>
                            <a:schemeClr val="dk1"/>
                          </a:solidFill>
                          <a:latin typeface="Nunito"/>
                          <a:ea typeface="Nunito"/>
                          <a:cs typeface="Nunito"/>
                          <a:sym typeface="Nunito"/>
                        </a:rPr>
                        <a:t>originates from the posterior surface of the body of the pubis. </a:t>
                      </a:r>
                      <a:endParaRPr sz="600">
                        <a:solidFill>
                          <a:schemeClr val="dk1"/>
                        </a:solidFill>
                        <a:latin typeface="Nunito"/>
                        <a:ea typeface="Nunito"/>
                        <a:cs typeface="Nunito"/>
                        <a:sym typeface="Nunito"/>
                      </a:endParaRPr>
                    </a:p>
                    <a:p>
                      <a:pPr indent="-123825" lvl="0" marL="171450" rtl="0" algn="l">
                        <a:lnSpc>
                          <a:spcPct val="115000"/>
                        </a:lnSpc>
                        <a:spcBef>
                          <a:spcPts val="0"/>
                        </a:spcBef>
                        <a:spcAft>
                          <a:spcPts val="0"/>
                        </a:spcAft>
                        <a:buClr>
                          <a:schemeClr val="dk1"/>
                        </a:buClr>
                        <a:buSzPts val="600"/>
                        <a:buFont typeface="Nunito"/>
                        <a:buChar char="●"/>
                      </a:pPr>
                      <a:r>
                        <a:rPr b="1" lang="en" sz="600">
                          <a:solidFill>
                            <a:schemeClr val="dk1"/>
                          </a:solidFill>
                          <a:latin typeface="Nunito"/>
                          <a:ea typeface="Nunito"/>
                          <a:cs typeface="Nunito"/>
                          <a:sym typeface="Nunito"/>
                        </a:rPr>
                        <a:t>Insertion:</a:t>
                      </a:r>
                      <a:r>
                        <a:rPr lang="en" sz="600">
                          <a:solidFill>
                            <a:srgbClr val="EA9999"/>
                          </a:solidFill>
                          <a:latin typeface="Nunito"/>
                          <a:ea typeface="Nunito"/>
                          <a:cs typeface="Nunito"/>
                          <a:sym typeface="Nunito"/>
                        </a:rPr>
                        <a:t> </a:t>
                      </a:r>
                      <a:r>
                        <a:rPr lang="en" sz="600">
                          <a:solidFill>
                            <a:schemeClr val="dk1"/>
                          </a:solidFill>
                          <a:latin typeface="Nunito"/>
                          <a:ea typeface="Nunito"/>
                          <a:cs typeface="Nunito"/>
                          <a:sym typeface="Nunito"/>
                        </a:rPr>
                        <a:t>inserted into the perineal</a:t>
                      </a:r>
                      <a:r>
                        <a:rPr lang="en" sz="600">
                          <a:solidFill>
                            <a:srgbClr val="8E7CC3"/>
                          </a:solidFill>
                          <a:latin typeface="Nunito"/>
                          <a:ea typeface="Nunito"/>
                          <a:cs typeface="Nunito"/>
                          <a:sym typeface="Nunito"/>
                        </a:rPr>
                        <a:t> </a:t>
                      </a:r>
                      <a:r>
                        <a:rPr lang="en" sz="600">
                          <a:solidFill>
                            <a:schemeClr val="dk1"/>
                          </a:solidFill>
                          <a:latin typeface="Nunito"/>
                          <a:ea typeface="Nunito"/>
                          <a:cs typeface="Nunito"/>
                          <a:sym typeface="Nunito"/>
                        </a:rPr>
                        <a:t>body &amp; coccyx. </a:t>
                      </a:r>
                      <a:endParaRPr sz="600">
                        <a:solidFill>
                          <a:schemeClr val="dk1"/>
                        </a:solidFill>
                        <a:latin typeface="Nunito"/>
                        <a:ea typeface="Nunito"/>
                        <a:cs typeface="Nunito"/>
                        <a:sym typeface="Nunito"/>
                      </a:endParaRPr>
                    </a:p>
                    <a:p>
                      <a:pPr indent="-123825" lvl="0" marL="171450" rtl="0" algn="l">
                        <a:lnSpc>
                          <a:spcPct val="115000"/>
                        </a:lnSpc>
                        <a:spcBef>
                          <a:spcPts val="0"/>
                        </a:spcBef>
                        <a:spcAft>
                          <a:spcPts val="0"/>
                        </a:spcAft>
                        <a:buClr>
                          <a:schemeClr val="dk1"/>
                        </a:buClr>
                        <a:buSzPts val="600"/>
                        <a:buFont typeface="Nunito"/>
                        <a:buChar char="●"/>
                      </a:pPr>
                      <a:r>
                        <a:rPr b="1" lang="en" sz="600">
                          <a:solidFill>
                            <a:schemeClr val="dk1"/>
                          </a:solidFill>
                          <a:latin typeface="Nunito"/>
                          <a:ea typeface="Nunito"/>
                          <a:cs typeface="Nunito"/>
                          <a:sym typeface="Nunito"/>
                        </a:rPr>
                        <a:t>Action:</a:t>
                      </a:r>
                      <a:r>
                        <a:rPr b="1" lang="en" sz="600">
                          <a:solidFill>
                            <a:srgbClr val="EA9999"/>
                          </a:solidFill>
                          <a:latin typeface="Nunito"/>
                          <a:ea typeface="Nunito"/>
                          <a:cs typeface="Nunito"/>
                          <a:sym typeface="Nunito"/>
                        </a:rPr>
                        <a:t> </a:t>
                      </a:r>
                      <a:r>
                        <a:rPr lang="en" sz="600">
                          <a:solidFill>
                            <a:schemeClr val="dk1"/>
                          </a:solidFill>
                          <a:latin typeface="Nunito"/>
                          <a:ea typeface="Nunito"/>
                          <a:cs typeface="Nunito"/>
                          <a:sym typeface="Nunito"/>
                        </a:rPr>
                        <a:t>stabilizes the perineal body &amp; forms a sling around the prostate or the vagina. </a:t>
                      </a:r>
                      <a:endParaRPr sz="600">
                        <a:solidFill>
                          <a:schemeClr val="dk1"/>
                        </a:solidFill>
                        <a:latin typeface="Nunito"/>
                        <a:ea typeface="Nunito"/>
                        <a:cs typeface="Nunito"/>
                        <a:sym typeface="Nunito"/>
                      </a:endParaRPr>
                    </a:p>
                    <a:p>
                      <a:pPr indent="-95250" lvl="0" marL="228600" rtl="0" algn="l">
                        <a:lnSpc>
                          <a:spcPct val="115000"/>
                        </a:lnSpc>
                        <a:spcBef>
                          <a:spcPts val="0"/>
                        </a:spcBef>
                        <a:spcAft>
                          <a:spcPts val="0"/>
                        </a:spcAft>
                        <a:buClr>
                          <a:schemeClr val="dk1"/>
                        </a:buClr>
                        <a:buSzPts val="600"/>
                        <a:buFont typeface="Nunito"/>
                        <a:buChar char="-"/>
                      </a:pPr>
                      <a:r>
                        <a:rPr lang="en" sz="600">
                          <a:solidFill>
                            <a:schemeClr val="dk1"/>
                          </a:solidFill>
                          <a:latin typeface="Nunito"/>
                          <a:ea typeface="Nunito"/>
                          <a:cs typeface="Nunito"/>
                          <a:sym typeface="Nunito"/>
                        </a:rPr>
                        <a:t>Levator prostate: Supports prostate. &amp; Stabilizes perineal body</a:t>
                      </a:r>
                      <a:endParaRPr sz="600">
                        <a:solidFill>
                          <a:schemeClr val="dk1"/>
                        </a:solidFill>
                        <a:latin typeface="Nunito"/>
                        <a:ea typeface="Nunito"/>
                        <a:cs typeface="Nunito"/>
                        <a:sym typeface="Nunito"/>
                      </a:endParaRPr>
                    </a:p>
                    <a:p>
                      <a:pPr indent="-95250" lvl="0" marL="228600" rtl="0" algn="l">
                        <a:lnSpc>
                          <a:spcPct val="115000"/>
                        </a:lnSpc>
                        <a:spcBef>
                          <a:spcPts val="0"/>
                        </a:spcBef>
                        <a:spcAft>
                          <a:spcPts val="0"/>
                        </a:spcAft>
                        <a:buClr>
                          <a:schemeClr val="dk1"/>
                        </a:buClr>
                        <a:buSzPts val="600"/>
                        <a:buFont typeface="Nunito"/>
                        <a:buChar char="-"/>
                      </a:pPr>
                      <a:r>
                        <a:rPr lang="en" sz="600">
                          <a:solidFill>
                            <a:schemeClr val="dk1"/>
                          </a:solidFill>
                          <a:latin typeface="Nunito"/>
                          <a:ea typeface="Nunito"/>
                          <a:cs typeface="Nunito"/>
                          <a:sym typeface="Nunito"/>
                        </a:rPr>
                        <a:t>Sphincter vaginae: constricts the vagina &amp; Stabilizes perineal body.</a:t>
                      </a:r>
                      <a:endParaRPr sz="600">
                        <a:solidFill>
                          <a:schemeClr val="dk1"/>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123825" lvl="0" marL="171450" rtl="0" algn="l">
                        <a:lnSpc>
                          <a:spcPct val="115000"/>
                        </a:lnSpc>
                        <a:spcBef>
                          <a:spcPts val="0"/>
                        </a:spcBef>
                        <a:spcAft>
                          <a:spcPts val="0"/>
                        </a:spcAft>
                        <a:buClr>
                          <a:schemeClr val="dk1"/>
                        </a:buClr>
                        <a:buSzPts val="600"/>
                        <a:buFont typeface="Nunito"/>
                        <a:buChar char="●"/>
                      </a:pPr>
                      <a:r>
                        <a:rPr lang="en" sz="600">
                          <a:solidFill>
                            <a:schemeClr val="dk1"/>
                          </a:solidFill>
                          <a:latin typeface="Nunito"/>
                          <a:ea typeface="Nunito"/>
                          <a:cs typeface="Nunito"/>
                          <a:sym typeface="Nunito"/>
                        </a:rPr>
                        <a:t>Forms a sling around the recto-anal junction. </a:t>
                      </a:r>
                      <a:endParaRPr sz="600">
                        <a:solidFill>
                          <a:schemeClr val="dk1"/>
                        </a:solidFill>
                        <a:latin typeface="Nunito"/>
                        <a:ea typeface="Nunito"/>
                        <a:cs typeface="Nunito"/>
                        <a:sym typeface="Nunito"/>
                      </a:endParaRPr>
                    </a:p>
                    <a:p>
                      <a:pPr indent="-123825" lvl="0" marL="171450" rtl="0" algn="l">
                        <a:lnSpc>
                          <a:spcPct val="115000"/>
                        </a:lnSpc>
                        <a:spcBef>
                          <a:spcPts val="0"/>
                        </a:spcBef>
                        <a:spcAft>
                          <a:spcPts val="0"/>
                        </a:spcAft>
                        <a:buClr>
                          <a:schemeClr val="dk1"/>
                        </a:buClr>
                        <a:buSzPts val="600"/>
                        <a:buFont typeface="Nunito"/>
                        <a:buChar char="●"/>
                      </a:pPr>
                      <a:r>
                        <a:rPr lang="en" sz="600">
                          <a:solidFill>
                            <a:srgbClr val="CC0000"/>
                          </a:solidFill>
                          <a:latin typeface="Nunito"/>
                          <a:ea typeface="Nunito"/>
                          <a:cs typeface="Nunito"/>
                          <a:sym typeface="Nunito"/>
                        </a:rPr>
                        <a:t>It has a very important role in maintaining fecal continence.</a:t>
                      </a:r>
                      <a:r>
                        <a:rPr lang="en" sz="600">
                          <a:solidFill>
                            <a:srgbClr val="FF0000"/>
                          </a:solidFill>
                          <a:latin typeface="Nunito"/>
                          <a:ea typeface="Nunito"/>
                          <a:cs typeface="Nunito"/>
                          <a:sym typeface="Nunito"/>
                        </a:rPr>
                        <a:t> </a:t>
                      </a:r>
                      <a:endParaRPr sz="600">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133350" lvl="0" marL="171450" rtl="0" algn="l">
                        <a:lnSpc>
                          <a:spcPct val="115000"/>
                        </a:lnSpc>
                        <a:spcBef>
                          <a:spcPts val="0"/>
                        </a:spcBef>
                        <a:spcAft>
                          <a:spcPts val="0"/>
                        </a:spcAft>
                        <a:buClr>
                          <a:schemeClr val="dk1"/>
                        </a:buClr>
                        <a:buSzPts val="600"/>
                        <a:buFont typeface="Nunito"/>
                        <a:buChar char="●"/>
                      </a:pPr>
                      <a:r>
                        <a:rPr b="1" lang="en" sz="600">
                          <a:solidFill>
                            <a:schemeClr val="dk1"/>
                          </a:solidFill>
                          <a:latin typeface="Nunito"/>
                          <a:ea typeface="Nunito"/>
                          <a:cs typeface="Nunito"/>
                          <a:sym typeface="Nunito"/>
                        </a:rPr>
                        <a:t>Insertion</a:t>
                      </a:r>
                      <a:r>
                        <a:rPr lang="en" sz="600">
                          <a:solidFill>
                            <a:schemeClr val="dk1"/>
                          </a:solidFill>
                          <a:latin typeface="Nunito"/>
                          <a:ea typeface="Nunito"/>
                          <a:cs typeface="Nunito"/>
                          <a:sym typeface="Nunito"/>
                        </a:rPr>
                        <a:t>:</a:t>
                      </a:r>
                      <a:r>
                        <a:rPr lang="en" sz="600">
                          <a:solidFill>
                            <a:srgbClr val="EA9999"/>
                          </a:solidFill>
                          <a:latin typeface="Nunito"/>
                          <a:ea typeface="Nunito"/>
                          <a:cs typeface="Nunito"/>
                          <a:sym typeface="Nunito"/>
                        </a:rPr>
                        <a:t> </a:t>
                      </a:r>
                      <a:r>
                        <a:rPr lang="en" sz="600">
                          <a:solidFill>
                            <a:schemeClr val="dk1"/>
                          </a:solidFill>
                          <a:latin typeface="Nunito"/>
                          <a:ea typeface="Nunito"/>
                          <a:cs typeface="Nunito"/>
                          <a:sym typeface="Nunito"/>
                        </a:rPr>
                        <a:t>Inserted into the anococcygeal body and the coccyx.</a:t>
                      </a:r>
                      <a:endParaRPr sz="600">
                        <a:solidFill>
                          <a:schemeClr val="dk1"/>
                        </a:solidFill>
                        <a:latin typeface="Nunito"/>
                        <a:ea typeface="Nunito"/>
                        <a:cs typeface="Nunito"/>
                        <a:sym typeface="Nunito"/>
                      </a:endParaRPr>
                    </a:p>
                    <a:p>
                      <a:pPr indent="-133350" lvl="0" marL="171450" rtl="0" algn="l">
                        <a:lnSpc>
                          <a:spcPct val="115000"/>
                        </a:lnSpc>
                        <a:spcBef>
                          <a:spcPts val="0"/>
                        </a:spcBef>
                        <a:spcAft>
                          <a:spcPts val="0"/>
                        </a:spcAft>
                        <a:buClr>
                          <a:schemeClr val="dk1"/>
                        </a:buClr>
                        <a:buSzPts val="600"/>
                        <a:buFont typeface="Nunito"/>
                        <a:buChar char="●"/>
                      </a:pPr>
                      <a:r>
                        <a:rPr b="1" lang="en" sz="600">
                          <a:solidFill>
                            <a:schemeClr val="dk1"/>
                          </a:solidFill>
                          <a:latin typeface="Nunito"/>
                          <a:ea typeface="Nunito"/>
                          <a:cs typeface="Nunito"/>
                          <a:sym typeface="Nunito"/>
                        </a:rPr>
                        <a:t>Origin</a:t>
                      </a:r>
                      <a:r>
                        <a:rPr lang="en" sz="600">
                          <a:solidFill>
                            <a:schemeClr val="dk1"/>
                          </a:solidFill>
                          <a:latin typeface="Nunito"/>
                          <a:ea typeface="Nunito"/>
                          <a:cs typeface="Nunito"/>
                          <a:sym typeface="Nunito"/>
                        </a:rPr>
                        <a:t> of Ischiococcygeus </a:t>
                      </a:r>
                      <a:r>
                        <a:rPr lang="en" sz="600">
                          <a:solidFill>
                            <a:srgbClr val="BF9000"/>
                          </a:solidFill>
                          <a:latin typeface="Nunito"/>
                          <a:ea typeface="Nunito"/>
                          <a:cs typeface="Nunito"/>
                          <a:sym typeface="Nunito"/>
                        </a:rPr>
                        <a:t>arises from the ischial spine</a:t>
                      </a:r>
                      <a:endParaRPr sz="600">
                        <a:solidFill>
                          <a:schemeClr val="dk1"/>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160" name="Google Shape;160;p33"/>
          <p:cNvGraphicFramePr/>
          <p:nvPr/>
        </p:nvGraphicFramePr>
        <p:xfrm>
          <a:off x="-862" y="5785862"/>
          <a:ext cx="3000000" cy="3000000"/>
        </p:xfrm>
        <a:graphic>
          <a:graphicData uri="http://schemas.openxmlformats.org/drawingml/2006/table">
            <a:tbl>
              <a:tblPr>
                <a:noFill/>
                <a:tableStyleId>{76447A91-6DB8-4E1A-95C5-20A2C349909A}</a:tableStyleId>
              </a:tblPr>
              <a:tblGrid>
                <a:gridCol w="382850"/>
                <a:gridCol w="1051950"/>
                <a:gridCol w="1051950"/>
                <a:gridCol w="382850"/>
                <a:gridCol w="382850"/>
                <a:gridCol w="3289900"/>
                <a:gridCol w="1049925"/>
              </a:tblGrid>
              <a:tr h="379175">
                <a:tc gridSpan="7">
                  <a:txBody>
                    <a:bodyPr/>
                    <a:lstStyle/>
                    <a:p>
                      <a:pPr indent="0" lvl="0" marL="0" rtl="0" algn="ctr">
                        <a:spcBef>
                          <a:spcPts val="0"/>
                        </a:spcBef>
                        <a:spcAft>
                          <a:spcPts val="0"/>
                        </a:spcAft>
                        <a:buClr>
                          <a:schemeClr val="dk1"/>
                        </a:buClr>
                        <a:buSzPts val="1100"/>
                        <a:buFont typeface="Arial"/>
                        <a:buNone/>
                      </a:pPr>
                      <a:r>
                        <a:rPr b="1" lang="en" sz="1300">
                          <a:solidFill>
                            <a:schemeClr val="lt1"/>
                          </a:solidFill>
                          <a:latin typeface="Nunito"/>
                          <a:ea typeface="Nunito"/>
                          <a:cs typeface="Nunito"/>
                          <a:sym typeface="Nunito"/>
                        </a:rPr>
                        <a:t>Supply of the Pelvis</a:t>
                      </a:r>
                      <a:endParaRPr>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hMerge="1"/>
                <a:tc hMerge="1"/>
                <a:tc hMerge="1"/>
                <a:tc hMerge="1"/>
                <a:tc hMerge="1"/>
                <a:tc hMerge="1"/>
              </a:tr>
              <a:tr h="388625">
                <a:tc rowSpan="6">
                  <a:txBody>
                    <a:bodyPr/>
                    <a:lstStyle/>
                    <a:p>
                      <a:pPr indent="0" lvl="0" marL="0" rtl="0" algn="l">
                        <a:spcBef>
                          <a:spcPts val="0"/>
                        </a:spcBef>
                        <a:spcAft>
                          <a:spcPts val="0"/>
                        </a:spcAft>
                        <a:buNone/>
                      </a:pPr>
                      <a:r>
                        <a:t/>
                      </a:r>
                      <a:endParaRPr sz="1000">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DBDB"/>
                    </a:solidFill>
                  </a:tcPr>
                </a:tc>
                <a:tc rowSpan="5">
                  <a:txBody>
                    <a:bodyPr/>
                    <a:lstStyle/>
                    <a:p>
                      <a:pPr indent="0" lvl="0" marL="0" rtl="0" algn="ctr">
                        <a:spcBef>
                          <a:spcPts val="0"/>
                        </a:spcBef>
                        <a:spcAft>
                          <a:spcPts val="0"/>
                        </a:spcAft>
                        <a:buNone/>
                      </a:pPr>
                      <a:r>
                        <a:rPr b="1" lang="en" sz="1000">
                          <a:solidFill>
                            <a:srgbClr val="CC0000"/>
                          </a:solidFill>
                          <a:latin typeface="Nunito"/>
                          <a:ea typeface="Nunito"/>
                          <a:cs typeface="Nunito"/>
                          <a:sym typeface="Nunito"/>
                        </a:rPr>
                        <a:t>Internal iliac artery</a:t>
                      </a:r>
                      <a:r>
                        <a:rPr lang="en" sz="1000">
                          <a:solidFill>
                            <a:srgbClr val="CC0000"/>
                          </a:solidFill>
                          <a:latin typeface="Nunito"/>
                          <a:ea typeface="Nunito"/>
                          <a:cs typeface="Nunito"/>
                          <a:sym typeface="Nunito"/>
                        </a:rPr>
                        <a:t> (IIA)</a:t>
                      </a:r>
                      <a:endParaRPr sz="1000">
                        <a:solidFill>
                          <a:srgbClr val="CC0000"/>
                        </a:solidFill>
                        <a:latin typeface="Nunito"/>
                        <a:ea typeface="Nunito"/>
                        <a:cs typeface="Nunito"/>
                        <a:sym typeface="Nunito"/>
                      </a:endParaRPr>
                    </a:p>
                    <a:p>
                      <a:pPr indent="0" lvl="0" marL="0" rtl="0" algn="ctr">
                        <a:spcBef>
                          <a:spcPts val="0"/>
                        </a:spcBef>
                        <a:spcAft>
                          <a:spcPts val="0"/>
                        </a:spcAft>
                        <a:buNone/>
                      </a:pPr>
                      <a:r>
                        <a:t/>
                      </a:r>
                      <a:endParaRPr sz="200">
                        <a:solidFill>
                          <a:srgbClr val="DAA5A5"/>
                        </a:solidFill>
                        <a:latin typeface="Nunito"/>
                        <a:ea typeface="Nunito"/>
                        <a:cs typeface="Nunito"/>
                        <a:sym typeface="Nunito"/>
                      </a:endParaRPr>
                    </a:p>
                    <a:p>
                      <a:pPr indent="0" lvl="0" marL="0" rtl="0" algn="ctr">
                        <a:spcBef>
                          <a:spcPts val="0"/>
                        </a:spcBef>
                        <a:spcAft>
                          <a:spcPts val="0"/>
                        </a:spcAft>
                        <a:buNone/>
                      </a:pPr>
                      <a:r>
                        <a:rPr lang="en" sz="500">
                          <a:solidFill>
                            <a:srgbClr val="CC0000"/>
                          </a:solidFill>
                          <a:latin typeface="Nunito"/>
                          <a:ea typeface="Nunito"/>
                          <a:cs typeface="Nunito"/>
                          <a:sym typeface="Nunito"/>
                        </a:rPr>
                        <a:t> One of the 2 terminal branch of the </a:t>
                      </a:r>
                      <a:r>
                        <a:rPr b="1" lang="en" sz="500">
                          <a:solidFill>
                            <a:srgbClr val="CC0000"/>
                          </a:solidFill>
                          <a:latin typeface="Nunito"/>
                          <a:ea typeface="Nunito"/>
                          <a:cs typeface="Nunito"/>
                          <a:sym typeface="Nunito"/>
                        </a:rPr>
                        <a:t>Common iliac artery.</a:t>
                      </a:r>
                      <a:endParaRPr b="1" sz="500">
                        <a:solidFill>
                          <a:srgbClr val="CC0000"/>
                        </a:solidFill>
                        <a:latin typeface="Nunito"/>
                        <a:ea typeface="Nunito"/>
                        <a:cs typeface="Nunito"/>
                        <a:sym typeface="Nunito"/>
                      </a:endParaRPr>
                    </a:p>
                    <a:p>
                      <a:pPr indent="0" lvl="0" marL="0" rtl="0" algn="ctr">
                        <a:spcBef>
                          <a:spcPts val="0"/>
                        </a:spcBef>
                        <a:spcAft>
                          <a:spcPts val="0"/>
                        </a:spcAft>
                        <a:buNone/>
                      </a:pPr>
                      <a:r>
                        <a:t/>
                      </a:r>
                      <a:endParaRPr b="1" sz="500">
                        <a:solidFill>
                          <a:schemeClr val="dk1"/>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en" sz="800">
                          <a:solidFill>
                            <a:srgbClr val="DAA5A5"/>
                          </a:solidFill>
                          <a:latin typeface="Nunito"/>
                          <a:ea typeface="Nunito"/>
                          <a:cs typeface="Nunito"/>
                          <a:sym typeface="Nunito"/>
                        </a:rPr>
                        <a:t>Course</a:t>
                      </a:r>
                      <a:endParaRPr b="1" sz="8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4">
                  <a:txBody>
                    <a:bodyPr/>
                    <a:lstStyle/>
                    <a:p>
                      <a:pPr indent="0" lvl="0" marL="0" rtl="0" algn="l">
                        <a:lnSpc>
                          <a:spcPct val="115000"/>
                        </a:lnSpc>
                        <a:spcBef>
                          <a:spcPts val="0"/>
                        </a:spcBef>
                        <a:spcAft>
                          <a:spcPts val="0"/>
                        </a:spcAft>
                        <a:buNone/>
                      </a:pPr>
                      <a:r>
                        <a:rPr lang="en" sz="600">
                          <a:solidFill>
                            <a:schemeClr val="dk1"/>
                          </a:solidFill>
                          <a:latin typeface="Nunito"/>
                          <a:ea typeface="Nunito"/>
                          <a:cs typeface="Nunito"/>
                          <a:sym typeface="Nunito"/>
                        </a:rPr>
                        <a:t>Arises in front of the sacroiliac joint → It descends downward &amp; backwards over the pelvic inlet  → It divides at the upper border of the </a:t>
                      </a:r>
                      <a:r>
                        <a:rPr lang="en" sz="600" u="sng">
                          <a:solidFill>
                            <a:schemeClr val="dk1"/>
                          </a:solidFill>
                          <a:latin typeface="Nunito"/>
                          <a:ea typeface="Nunito"/>
                          <a:cs typeface="Nunito"/>
                          <a:sym typeface="Nunito"/>
                        </a:rPr>
                        <a:t>greater sciatic foramen</a:t>
                      </a:r>
                      <a:r>
                        <a:rPr lang="en" sz="600">
                          <a:solidFill>
                            <a:schemeClr val="dk1"/>
                          </a:solidFill>
                          <a:latin typeface="Nunito"/>
                          <a:ea typeface="Nunito"/>
                          <a:cs typeface="Nunito"/>
                          <a:sym typeface="Nunito"/>
                        </a:rPr>
                        <a:t> into: Anterior &amp; Posterior divisions.</a:t>
                      </a:r>
                      <a:endParaRPr b="1" sz="600">
                        <a:solidFill>
                          <a:schemeClr val="dk1"/>
                        </a:solidFill>
                        <a:latin typeface="Nunito"/>
                        <a:ea typeface="Nunito"/>
                        <a:cs typeface="Nunito"/>
                        <a:sym typeface="Nunito"/>
                      </a:endParaRPr>
                    </a:p>
                  </a:txBody>
                  <a:tcPr marT="91425" marB="91425" marR="91425" marL="91425" anchor="ctr">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r>
              <a:tr h="727800">
                <a:tc vMerge="1"/>
                <a:tc vMerge="1"/>
                <a:tc>
                  <a:txBody>
                    <a:bodyPr/>
                    <a:lstStyle/>
                    <a:p>
                      <a:pPr indent="0" lvl="0" marL="0" rtl="0" algn="ctr">
                        <a:spcBef>
                          <a:spcPts val="0"/>
                        </a:spcBef>
                        <a:spcAft>
                          <a:spcPts val="0"/>
                        </a:spcAft>
                        <a:buNone/>
                      </a:pPr>
                      <a:r>
                        <a:rPr b="1" lang="en" sz="800">
                          <a:solidFill>
                            <a:srgbClr val="DAA5A5"/>
                          </a:solidFill>
                          <a:latin typeface="Nunito"/>
                          <a:ea typeface="Nunito"/>
                          <a:cs typeface="Nunito"/>
                          <a:sym typeface="Nunito"/>
                        </a:rPr>
                        <a:t>Posterior Division</a:t>
                      </a:r>
                      <a:endParaRPr b="1" sz="8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rowSpan="2">
                  <a:txBody>
                    <a:bodyPr/>
                    <a:lstStyle/>
                    <a:p>
                      <a:pPr indent="0" lvl="0" marL="0" rtl="0" algn="ctr">
                        <a:spcBef>
                          <a:spcPts val="0"/>
                        </a:spcBef>
                        <a:spcAft>
                          <a:spcPts val="0"/>
                        </a:spcAft>
                        <a:buNone/>
                      </a:pPr>
                      <a:r>
                        <a:rPr b="1" lang="en" sz="700">
                          <a:solidFill>
                            <a:schemeClr val="dk1"/>
                          </a:solidFill>
                          <a:latin typeface="Nunito"/>
                          <a:ea typeface="Nunito"/>
                          <a:cs typeface="Nunito"/>
                          <a:sym typeface="Nunito"/>
                        </a:rPr>
                        <a:t>Parietal</a:t>
                      </a:r>
                      <a:endParaRPr sz="700">
                        <a:latin typeface="Nunito"/>
                        <a:ea typeface="Nunito"/>
                        <a:cs typeface="Nunito"/>
                        <a:sym typeface="Nunito"/>
                      </a:endParaRPr>
                    </a:p>
                  </a:txBody>
                  <a:tcPr marT="91425" marB="91425" marR="91425" marL="91425" anchor="ctr">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tcPr>
                </a:tc>
                <a:tc rowSpan="2" hMerge="1"/>
                <a:tc>
                  <a:txBody>
                    <a:bodyPr/>
                    <a:lstStyle/>
                    <a:p>
                      <a:pPr indent="-152400" lvl="0" marL="171450" rtl="0" algn="l">
                        <a:lnSpc>
                          <a:spcPct val="115000"/>
                        </a:lnSpc>
                        <a:spcBef>
                          <a:spcPts val="0"/>
                        </a:spcBef>
                        <a:spcAft>
                          <a:spcPts val="0"/>
                        </a:spcAft>
                        <a:buClr>
                          <a:schemeClr val="dk1"/>
                        </a:buClr>
                        <a:buSzPts val="600"/>
                        <a:buFont typeface="Nunito"/>
                        <a:buAutoNum type="arabicPeriod"/>
                      </a:pPr>
                      <a:r>
                        <a:rPr lang="en" sz="600">
                          <a:solidFill>
                            <a:schemeClr val="dk1"/>
                          </a:solidFill>
                          <a:latin typeface="Nunito"/>
                          <a:ea typeface="Nunito"/>
                          <a:cs typeface="Nunito"/>
                          <a:sym typeface="Nunito"/>
                        </a:rPr>
                        <a:t>Iliolumbar artery.</a:t>
                      </a:r>
                      <a:endParaRPr sz="600">
                        <a:solidFill>
                          <a:schemeClr val="dk1"/>
                        </a:solidFill>
                        <a:latin typeface="Nunito"/>
                        <a:ea typeface="Nunito"/>
                        <a:cs typeface="Nunito"/>
                        <a:sym typeface="Nunito"/>
                      </a:endParaRPr>
                    </a:p>
                    <a:p>
                      <a:pPr indent="-152400" lvl="0" marL="171450" rtl="0" algn="l">
                        <a:lnSpc>
                          <a:spcPct val="115000"/>
                        </a:lnSpc>
                        <a:spcBef>
                          <a:spcPts val="0"/>
                        </a:spcBef>
                        <a:spcAft>
                          <a:spcPts val="0"/>
                        </a:spcAft>
                        <a:buClr>
                          <a:schemeClr val="dk1"/>
                        </a:buClr>
                        <a:buSzPts val="600"/>
                        <a:buFont typeface="Nunito"/>
                        <a:buAutoNum type="arabicPeriod"/>
                      </a:pPr>
                      <a:r>
                        <a:rPr lang="en" sz="600">
                          <a:solidFill>
                            <a:schemeClr val="dk1"/>
                          </a:solidFill>
                          <a:latin typeface="Nunito"/>
                          <a:ea typeface="Nunito"/>
                          <a:cs typeface="Nunito"/>
                          <a:sym typeface="Nunito"/>
                        </a:rPr>
                        <a:t>Lateral sacral arteries (2 branches).</a:t>
                      </a:r>
                      <a:endParaRPr sz="600">
                        <a:solidFill>
                          <a:schemeClr val="dk1"/>
                        </a:solidFill>
                        <a:latin typeface="Nunito"/>
                        <a:ea typeface="Nunito"/>
                        <a:cs typeface="Nunito"/>
                        <a:sym typeface="Nunito"/>
                      </a:endParaRPr>
                    </a:p>
                    <a:p>
                      <a:pPr indent="-152400" lvl="0" marL="171450" rtl="0" algn="l">
                        <a:lnSpc>
                          <a:spcPct val="115000"/>
                        </a:lnSpc>
                        <a:spcBef>
                          <a:spcPts val="0"/>
                        </a:spcBef>
                        <a:spcAft>
                          <a:spcPts val="0"/>
                        </a:spcAft>
                        <a:buClr>
                          <a:schemeClr val="dk1"/>
                        </a:buClr>
                        <a:buSzPts val="600"/>
                        <a:buFont typeface="Nunito"/>
                        <a:buAutoNum type="arabicPeriod"/>
                      </a:pPr>
                      <a:r>
                        <a:rPr lang="en" sz="600">
                          <a:solidFill>
                            <a:srgbClr val="CC0000"/>
                          </a:solidFill>
                          <a:latin typeface="Nunito"/>
                          <a:ea typeface="Nunito"/>
                          <a:cs typeface="Nunito"/>
                          <a:sym typeface="Nunito"/>
                        </a:rPr>
                        <a:t>Superior gluteal artery.</a:t>
                      </a:r>
                      <a:endParaRPr sz="600">
                        <a:solidFill>
                          <a:srgbClr val="CC0000"/>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Nunito"/>
                          <a:ea typeface="Nunito"/>
                          <a:cs typeface="Nunito"/>
                          <a:sym typeface="Nunito"/>
                        </a:rPr>
                        <a:t>Supplies: </a:t>
                      </a:r>
                      <a:endParaRPr b="1" sz="700">
                        <a:latin typeface="Nunito"/>
                        <a:ea typeface="Nunito"/>
                        <a:cs typeface="Nunito"/>
                        <a:sym typeface="Nunito"/>
                      </a:endParaRPr>
                    </a:p>
                    <a:p>
                      <a:pPr indent="0" lvl="0" marL="0" rtl="0" algn="l">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Posterior abdominal wall, posterior pelvic wall &amp; gluteal region.</a:t>
                      </a:r>
                      <a:endParaRPr sz="7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69750">
                <a:tc vMerge="1"/>
                <a:tc vMerge="1"/>
                <a:tc rowSpan="3">
                  <a:txBody>
                    <a:bodyPr/>
                    <a:lstStyle/>
                    <a:p>
                      <a:pPr indent="0" lvl="0" marL="0" rtl="0" algn="ctr">
                        <a:spcBef>
                          <a:spcPts val="0"/>
                        </a:spcBef>
                        <a:spcAft>
                          <a:spcPts val="0"/>
                        </a:spcAft>
                        <a:buNone/>
                      </a:pPr>
                      <a:r>
                        <a:rPr b="1" lang="en" sz="800">
                          <a:solidFill>
                            <a:srgbClr val="DAA5A5"/>
                          </a:solidFill>
                          <a:latin typeface="Nunito"/>
                          <a:ea typeface="Nunito"/>
                          <a:cs typeface="Nunito"/>
                          <a:sym typeface="Nunito"/>
                        </a:rPr>
                        <a:t>Anterior Division</a:t>
                      </a:r>
                      <a:endParaRPr b="1" sz="8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vMerge="1"/>
                <a:tc hMerge="1" vMerge="1"/>
                <a:tc>
                  <a:txBody>
                    <a:bodyPr/>
                    <a:lstStyle/>
                    <a:p>
                      <a:pPr indent="-152400" lvl="0" marL="171450" rtl="0" algn="l">
                        <a:spcBef>
                          <a:spcPts val="0"/>
                        </a:spcBef>
                        <a:spcAft>
                          <a:spcPts val="0"/>
                        </a:spcAft>
                        <a:buClr>
                          <a:schemeClr val="dk1"/>
                        </a:buClr>
                        <a:buSzPts val="600"/>
                        <a:buFont typeface="Nunito"/>
                        <a:buAutoNum type="arabicPeriod"/>
                      </a:pPr>
                      <a:r>
                        <a:rPr lang="en" sz="600">
                          <a:solidFill>
                            <a:schemeClr val="dk1"/>
                          </a:solidFill>
                          <a:latin typeface="Nunito"/>
                          <a:ea typeface="Nunito"/>
                          <a:cs typeface="Nunito"/>
                          <a:sym typeface="Nunito"/>
                        </a:rPr>
                        <a:t> Obturator artery.</a:t>
                      </a:r>
                      <a:endParaRPr sz="600">
                        <a:solidFill>
                          <a:schemeClr val="dk1"/>
                        </a:solidFill>
                        <a:latin typeface="Nunito"/>
                        <a:ea typeface="Nunito"/>
                        <a:cs typeface="Nunito"/>
                        <a:sym typeface="Nunito"/>
                      </a:endParaRPr>
                    </a:p>
                    <a:p>
                      <a:pPr indent="-152400" lvl="0" marL="171450" rtl="0" algn="l">
                        <a:spcBef>
                          <a:spcPts val="0"/>
                        </a:spcBef>
                        <a:spcAft>
                          <a:spcPts val="0"/>
                        </a:spcAft>
                        <a:buClr>
                          <a:schemeClr val="dk1"/>
                        </a:buClr>
                        <a:buSzPts val="600"/>
                        <a:buFont typeface="Nunito"/>
                        <a:buAutoNum type="arabicPeriod"/>
                      </a:pPr>
                      <a:r>
                        <a:rPr lang="en" sz="600">
                          <a:solidFill>
                            <a:schemeClr val="dk1"/>
                          </a:solidFill>
                          <a:latin typeface="Nunito"/>
                          <a:ea typeface="Nunito"/>
                          <a:cs typeface="Nunito"/>
                          <a:sym typeface="Nunito"/>
                        </a:rPr>
                        <a:t> </a:t>
                      </a:r>
                      <a:r>
                        <a:rPr lang="en" sz="600">
                          <a:solidFill>
                            <a:srgbClr val="CC0000"/>
                          </a:solidFill>
                          <a:latin typeface="Nunito"/>
                          <a:ea typeface="Nunito"/>
                          <a:cs typeface="Nunito"/>
                          <a:sym typeface="Nunito"/>
                        </a:rPr>
                        <a:t>Inferior gluteal artery.</a:t>
                      </a:r>
                      <a:endParaRPr sz="600">
                        <a:solidFill>
                          <a:srgbClr val="CC0000"/>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3">
                  <a:txBody>
                    <a:bodyPr/>
                    <a:lstStyle/>
                    <a:p>
                      <a:pPr indent="0" lvl="0" marL="0" rtl="0" algn="l">
                        <a:spcBef>
                          <a:spcPts val="0"/>
                        </a:spcBef>
                        <a:spcAft>
                          <a:spcPts val="0"/>
                        </a:spcAft>
                        <a:buNone/>
                      </a:pPr>
                      <a:r>
                        <a:rPr b="1" lang="en" sz="700">
                          <a:latin typeface="Nunito"/>
                          <a:ea typeface="Nunito"/>
                          <a:cs typeface="Nunito"/>
                          <a:sym typeface="Nunito"/>
                        </a:rPr>
                        <a:t>Supplies</a:t>
                      </a:r>
                      <a:r>
                        <a:rPr b="1" lang="en" sz="700">
                          <a:solidFill>
                            <a:schemeClr val="dk1"/>
                          </a:solidFill>
                          <a:latin typeface="Nunito"/>
                          <a:ea typeface="Nunito"/>
                          <a:cs typeface="Nunito"/>
                          <a:sym typeface="Nunito"/>
                        </a:rPr>
                        <a:t>: </a:t>
                      </a:r>
                      <a:endParaRPr b="1" sz="700">
                        <a:solidFill>
                          <a:schemeClr val="dk1"/>
                        </a:solidFill>
                        <a:latin typeface="Nunito"/>
                        <a:ea typeface="Nunito"/>
                        <a:cs typeface="Nunito"/>
                        <a:sym typeface="Nunito"/>
                      </a:endParaRPr>
                    </a:p>
                    <a:p>
                      <a:pPr indent="0" lvl="0" marL="0" rtl="0" algn="l">
                        <a:spcBef>
                          <a:spcPts val="0"/>
                        </a:spcBef>
                        <a:spcAft>
                          <a:spcPts val="0"/>
                        </a:spcAft>
                        <a:buNone/>
                      </a:pPr>
                      <a:r>
                        <a:rPr lang="en" sz="700">
                          <a:solidFill>
                            <a:schemeClr val="dk1"/>
                          </a:solidFill>
                          <a:latin typeface="Nunito"/>
                          <a:ea typeface="Nunito"/>
                          <a:cs typeface="Nunito"/>
                          <a:sym typeface="Nunito"/>
                        </a:rPr>
                        <a:t>Gluteal region, perineum, pelvic viscera, medial (adductor) region of thigh (</a:t>
                      </a:r>
                      <a:r>
                        <a:rPr lang="en" sz="700">
                          <a:solidFill>
                            <a:srgbClr val="BF9000"/>
                          </a:solidFill>
                          <a:latin typeface="Nunito"/>
                          <a:ea typeface="Nunito"/>
                          <a:cs typeface="Nunito"/>
                          <a:sym typeface="Nunito"/>
                        </a:rPr>
                        <a:t>by obturator artery</a:t>
                      </a:r>
                      <a:r>
                        <a:rPr lang="en" sz="700">
                          <a:solidFill>
                            <a:schemeClr val="dk1"/>
                          </a:solidFill>
                          <a:latin typeface="Nunito"/>
                          <a:ea typeface="Nunito"/>
                          <a:cs typeface="Nunito"/>
                          <a:sym typeface="Nunito"/>
                        </a:rPr>
                        <a:t>),the fetus (through the umbilical arteries).</a:t>
                      </a:r>
                      <a:endParaRPr sz="700">
                        <a:solidFill>
                          <a:schemeClr val="dk1"/>
                        </a:solidFill>
                        <a:latin typeface="Nunito"/>
                        <a:ea typeface="Nunito"/>
                        <a:cs typeface="Nunito"/>
                        <a:sym typeface="Nunito"/>
                      </a:endParaRPr>
                    </a:p>
                    <a:p>
                      <a:pPr indent="0" lvl="0" marL="0" rtl="0" algn="l">
                        <a:lnSpc>
                          <a:spcPct val="115000"/>
                        </a:lnSpc>
                        <a:spcBef>
                          <a:spcPts val="0"/>
                        </a:spcBef>
                        <a:spcAft>
                          <a:spcPts val="0"/>
                        </a:spcAft>
                        <a:buNone/>
                      </a:pPr>
                      <a:r>
                        <a:rPr b="1" lang="en" sz="500">
                          <a:solidFill>
                            <a:srgbClr val="CC0000"/>
                          </a:solidFill>
                          <a:latin typeface="Nunito"/>
                          <a:ea typeface="Nunito"/>
                          <a:cs typeface="Nunito"/>
                          <a:sym typeface="Nunito"/>
                        </a:rPr>
                        <a:t>IMP</a:t>
                      </a:r>
                      <a:r>
                        <a:rPr lang="en" sz="500">
                          <a:solidFill>
                            <a:srgbClr val="BF9000"/>
                          </a:solidFill>
                          <a:latin typeface="Nunito"/>
                          <a:ea typeface="Nunito"/>
                          <a:cs typeface="Nunito"/>
                          <a:sym typeface="Nunito"/>
                        </a:rPr>
                        <a:t>: upper part of urinary bladder in male &amp; female is supplied by: superior vesical A. Lower part of urinary bladder is supplied in female by: vaginal A &amp; In male by: Inferior vesical A.</a:t>
                      </a:r>
                      <a:endParaRPr sz="500">
                        <a:solidFill>
                          <a:schemeClr val="dk1"/>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03675">
                <a:tc vMerge="1"/>
                <a:tc vMerge="1"/>
                <a:tc vMerge="1"/>
                <a:tc gridSpan="2">
                  <a:txBody>
                    <a:bodyPr/>
                    <a:lstStyle/>
                    <a:p>
                      <a:pPr indent="0" lvl="0" marL="0" rtl="0" algn="ctr">
                        <a:spcBef>
                          <a:spcPts val="0"/>
                        </a:spcBef>
                        <a:spcAft>
                          <a:spcPts val="0"/>
                        </a:spcAft>
                        <a:buNone/>
                      </a:pPr>
                      <a:r>
                        <a:rPr b="1" lang="en" sz="700">
                          <a:solidFill>
                            <a:schemeClr val="dk1"/>
                          </a:solidFill>
                          <a:latin typeface="Nunito"/>
                          <a:ea typeface="Nunito"/>
                          <a:cs typeface="Nunito"/>
                          <a:sym typeface="Nunito"/>
                        </a:rPr>
                        <a:t>Visceral</a:t>
                      </a:r>
                      <a:endParaRPr sz="700">
                        <a:latin typeface="Nunito"/>
                        <a:ea typeface="Nunito"/>
                        <a:cs typeface="Nunito"/>
                        <a:sym typeface="Nunito"/>
                      </a:endParaRPr>
                    </a:p>
                  </a:txBody>
                  <a:tcPr marT="91425" marB="91425" marR="91425" marL="91425" anchor="ctr">
                    <a:lnR cap="flat" cmpd="sng" w="9525">
                      <a:solidFill>
                        <a:srgbClr val="9E9E9E"/>
                      </a:solidFill>
                      <a:prstDash val="solid"/>
                      <a:round/>
                      <a:headEnd len="sm" w="sm" type="none"/>
                      <a:tailEnd len="sm" w="sm" type="none"/>
                    </a:lnR>
                  </a:tcPr>
                </a:tc>
                <a:tc hMerge="1"/>
                <a:tc>
                  <a:txBody>
                    <a:bodyPr/>
                    <a:lstStyle/>
                    <a:p>
                      <a:pPr indent="-95250" lvl="0" marL="114300" rtl="0" algn="l">
                        <a:lnSpc>
                          <a:spcPct val="115000"/>
                        </a:lnSpc>
                        <a:spcBef>
                          <a:spcPts val="0"/>
                        </a:spcBef>
                        <a:spcAft>
                          <a:spcPts val="0"/>
                        </a:spcAft>
                        <a:buClr>
                          <a:schemeClr val="dk1"/>
                        </a:buClr>
                        <a:buSzPts val="600"/>
                        <a:buFont typeface="Nunito"/>
                        <a:buAutoNum type="arabicPeriod"/>
                      </a:pPr>
                      <a:r>
                        <a:rPr b="1" lang="en" sz="600">
                          <a:solidFill>
                            <a:schemeClr val="dk1"/>
                          </a:solidFill>
                          <a:latin typeface="Nunito"/>
                          <a:ea typeface="Nunito"/>
                          <a:cs typeface="Nunito"/>
                          <a:sym typeface="Nunito"/>
                        </a:rPr>
                        <a:t>Umbilical artery: </a:t>
                      </a:r>
                      <a:r>
                        <a:rPr lang="en" sz="600">
                          <a:solidFill>
                            <a:schemeClr val="dk1"/>
                          </a:solidFill>
                          <a:latin typeface="Nunito"/>
                          <a:ea typeface="Nunito"/>
                          <a:cs typeface="Nunito"/>
                          <a:sym typeface="Nunito"/>
                        </a:rPr>
                        <a:t>gives the superior vesical artery: the distal part of this artery fibrosed and forms the </a:t>
                      </a:r>
                      <a:r>
                        <a:rPr lang="en" sz="600" u="sng">
                          <a:solidFill>
                            <a:srgbClr val="CC0000"/>
                          </a:solidFill>
                          <a:latin typeface="Nunito"/>
                          <a:ea typeface="Nunito"/>
                          <a:cs typeface="Nunito"/>
                          <a:sym typeface="Nunito"/>
                        </a:rPr>
                        <a:t>medial</a:t>
                      </a:r>
                      <a:r>
                        <a:rPr lang="en" sz="600">
                          <a:solidFill>
                            <a:srgbClr val="CC0000"/>
                          </a:solidFill>
                          <a:latin typeface="Nunito"/>
                          <a:ea typeface="Nunito"/>
                          <a:cs typeface="Nunito"/>
                          <a:sym typeface="Nunito"/>
                        </a:rPr>
                        <a:t> umbilical ligament</a:t>
                      </a:r>
                      <a:endParaRPr sz="600">
                        <a:solidFill>
                          <a:srgbClr val="CC0000"/>
                        </a:solidFill>
                        <a:latin typeface="Nunito"/>
                        <a:ea typeface="Nunito"/>
                        <a:cs typeface="Nunito"/>
                        <a:sym typeface="Nunito"/>
                      </a:endParaRPr>
                    </a:p>
                    <a:p>
                      <a:pPr indent="-95250" lvl="0" marL="114300" rtl="0" algn="l">
                        <a:lnSpc>
                          <a:spcPct val="115000"/>
                        </a:lnSpc>
                        <a:spcBef>
                          <a:spcPts val="0"/>
                        </a:spcBef>
                        <a:spcAft>
                          <a:spcPts val="0"/>
                        </a:spcAft>
                        <a:buClr>
                          <a:schemeClr val="dk1"/>
                        </a:buClr>
                        <a:buSzPts val="600"/>
                        <a:buFont typeface="Nunito"/>
                        <a:buAutoNum type="arabicPeriod"/>
                      </a:pPr>
                      <a:r>
                        <a:rPr b="1" lang="en" sz="600">
                          <a:solidFill>
                            <a:srgbClr val="CC0000"/>
                          </a:solidFill>
                          <a:latin typeface="Nunito"/>
                          <a:ea typeface="Nunito"/>
                          <a:cs typeface="Nunito"/>
                          <a:sym typeface="Nunito"/>
                        </a:rPr>
                        <a:t>Inferior Vesical artery</a:t>
                      </a:r>
                      <a:r>
                        <a:rPr b="1" lang="en" sz="600">
                          <a:solidFill>
                            <a:schemeClr val="dk1"/>
                          </a:solidFill>
                          <a:latin typeface="Nunito"/>
                          <a:ea typeface="Nunito"/>
                          <a:cs typeface="Nunito"/>
                          <a:sym typeface="Nunito"/>
                        </a:rPr>
                        <a:t> (in male) or Vagina (in female): </a:t>
                      </a:r>
                      <a:r>
                        <a:rPr lang="en" sz="600">
                          <a:solidFill>
                            <a:schemeClr val="dk1"/>
                          </a:solidFill>
                          <a:latin typeface="Nunito"/>
                          <a:ea typeface="Nunito"/>
                          <a:cs typeface="Nunito"/>
                          <a:sym typeface="Nunito"/>
                        </a:rPr>
                        <a:t>in the male it supplies the prostate &amp; the seminal vesicles. It also gives the artery of the vas deferens.</a:t>
                      </a:r>
                      <a:endParaRPr sz="600">
                        <a:solidFill>
                          <a:schemeClr val="dk1"/>
                        </a:solidFill>
                        <a:latin typeface="Nunito"/>
                        <a:ea typeface="Nunito"/>
                        <a:cs typeface="Nunito"/>
                        <a:sym typeface="Nunito"/>
                      </a:endParaRPr>
                    </a:p>
                    <a:p>
                      <a:pPr indent="-95250" lvl="0" marL="114300" rtl="0" algn="l">
                        <a:lnSpc>
                          <a:spcPct val="115000"/>
                        </a:lnSpc>
                        <a:spcBef>
                          <a:spcPts val="0"/>
                        </a:spcBef>
                        <a:spcAft>
                          <a:spcPts val="0"/>
                        </a:spcAft>
                        <a:buClr>
                          <a:schemeClr val="dk1"/>
                        </a:buClr>
                        <a:buSzPts val="600"/>
                        <a:buFont typeface="Nunito"/>
                        <a:buAutoNum type="arabicPeriod"/>
                      </a:pPr>
                      <a:r>
                        <a:rPr b="1" lang="en" sz="600">
                          <a:solidFill>
                            <a:schemeClr val="dk1"/>
                          </a:solidFill>
                          <a:latin typeface="Nunito"/>
                          <a:ea typeface="Nunito"/>
                          <a:cs typeface="Nunito"/>
                          <a:sym typeface="Nunito"/>
                        </a:rPr>
                        <a:t>Middle Rectal artery. </a:t>
                      </a:r>
                      <a:r>
                        <a:rPr lang="en" sz="600">
                          <a:solidFill>
                            <a:schemeClr val="dk1"/>
                          </a:solidFill>
                          <a:latin typeface="Nunito"/>
                          <a:ea typeface="Nunito"/>
                          <a:cs typeface="Nunito"/>
                          <a:sym typeface="Nunito"/>
                        </a:rPr>
                        <a:t>     </a:t>
                      </a:r>
                      <a:endParaRPr sz="600">
                        <a:solidFill>
                          <a:schemeClr val="dk1"/>
                        </a:solidFill>
                        <a:latin typeface="Nunito"/>
                        <a:ea typeface="Nunito"/>
                        <a:cs typeface="Nunito"/>
                        <a:sym typeface="Nunito"/>
                      </a:endParaRPr>
                    </a:p>
                    <a:p>
                      <a:pPr indent="-95250" lvl="0" marL="114300" rtl="0" algn="l">
                        <a:lnSpc>
                          <a:spcPct val="115000"/>
                        </a:lnSpc>
                        <a:spcBef>
                          <a:spcPts val="0"/>
                        </a:spcBef>
                        <a:spcAft>
                          <a:spcPts val="0"/>
                        </a:spcAft>
                        <a:buClr>
                          <a:schemeClr val="dk1"/>
                        </a:buClr>
                        <a:buSzPts val="600"/>
                        <a:buFont typeface="Nunito"/>
                        <a:buAutoNum type="arabicPeriod"/>
                      </a:pPr>
                      <a:r>
                        <a:rPr b="1" lang="en" sz="600">
                          <a:solidFill>
                            <a:schemeClr val="dk1"/>
                          </a:solidFill>
                          <a:latin typeface="Nunito"/>
                          <a:ea typeface="Nunito"/>
                          <a:cs typeface="Nunito"/>
                          <a:sym typeface="Nunito"/>
                        </a:rPr>
                        <a:t>Internal Pudendal artery: </a:t>
                      </a:r>
                      <a:r>
                        <a:rPr lang="en" sz="600">
                          <a:solidFill>
                            <a:schemeClr val="dk1"/>
                          </a:solidFill>
                          <a:latin typeface="Nunito"/>
                          <a:ea typeface="Nunito"/>
                          <a:cs typeface="Nunito"/>
                          <a:sym typeface="Nunito"/>
                        </a:rPr>
                        <a:t>it's the main arterial supply to the perineum</a:t>
                      </a:r>
                      <a:endParaRPr sz="6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596150">
                <a:tc vMerge="1"/>
                <a:tc vMerge="1"/>
                <a:tc vMerge="1"/>
                <a:tc gridSpan="2">
                  <a:txBody>
                    <a:bodyPr/>
                    <a:lstStyle/>
                    <a:p>
                      <a:pPr indent="0" lvl="0" marL="0" rtl="0" algn="ctr">
                        <a:spcBef>
                          <a:spcPts val="0"/>
                        </a:spcBef>
                        <a:spcAft>
                          <a:spcPts val="0"/>
                        </a:spcAft>
                        <a:buNone/>
                      </a:pPr>
                      <a:r>
                        <a:rPr b="1" lang="en" sz="700">
                          <a:solidFill>
                            <a:schemeClr val="dk1"/>
                          </a:solidFill>
                          <a:latin typeface="Nunito"/>
                          <a:ea typeface="Nunito"/>
                          <a:cs typeface="Nunito"/>
                          <a:sym typeface="Nunito"/>
                        </a:rPr>
                        <a:t>Visceral in female</a:t>
                      </a:r>
                      <a:endParaRPr sz="700">
                        <a:latin typeface="Nunito"/>
                        <a:ea typeface="Nunito"/>
                        <a:cs typeface="Nunito"/>
                        <a:sym typeface="Nunito"/>
                      </a:endParaRPr>
                    </a:p>
                  </a:txBody>
                  <a:tcPr marT="91425" marB="91425" marR="91425" marL="91425" anchor="ctr">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hMerge="1"/>
                <a:tc>
                  <a:txBody>
                    <a:bodyPr/>
                    <a:lstStyle/>
                    <a:p>
                      <a:pPr indent="-95250" lvl="0" marL="114300" rtl="0" algn="l">
                        <a:lnSpc>
                          <a:spcPct val="115000"/>
                        </a:lnSpc>
                        <a:spcBef>
                          <a:spcPts val="0"/>
                        </a:spcBef>
                        <a:spcAft>
                          <a:spcPts val="0"/>
                        </a:spcAft>
                        <a:buClr>
                          <a:schemeClr val="dk1"/>
                        </a:buClr>
                        <a:buSzPts val="600"/>
                        <a:buFont typeface="Nunito"/>
                        <a:buAutoNum type="arabicPeriod"/>
                      </a:pPr>
                      <a:r>
                        <a:rPr b="1" lang="en" sz="600">
                          <a:solidFill>
                            <a:srgbClr val="CC0000"/>
                          </a:solidFill>
                          <a:latin typeface="Nunito"/>
                          <a:ea typeface="Nunito"/>
                          <a:cs typeface="Nunito"/>
                          <a:sym typeface="Nunito"/>
                        </a:rPr>
                        <a:t>Vaginal artery:</a:t>
                      </a:r>
                      <a:r>
                        <a:rPr b="1" lang="en" sz="600">
                          <a:solidFill>
                            <a:schemeClr val="dk1"/>
                          </a:solidFill>
                          <a:latin typeface="Nunito"/>
                          <a:ea typeface="Nunito"/>
                          <a:cs typeface="Nunito"/>
                          <a:sym typeface="Nunito"/>
                        </a:rPr>
                        <a:t> </a:t>
                      </a:r>
                      <a:r>
                        <a:rPr lang="en" sz="600">
                          <a:solidFill>
                            <a:schemeClr val="dk1"/>
                          </a:solidFill>
                          <a:latin typeface="Nunito"/>
                          <a:ea typeface="Nunito"/>
                          <a:cs typeface="Nunito"/>
                          <a:sym typeface="Nunito"/>
                        </a:rPr>
                        <a:t>Replaces the inferior vesical artery</a:t>
                      </a:r>
                      <a:r>
                        <a:rPr b="1" lang="en" sz="600">
                          <a:solidFill>
                            <a:schemeClr val="dk1"/>
                          </a:solidFill>
                          <a:latin typeface="Nunito"/>
                          <a:ea typeface="Nunito"/>
                          <a:cs typeface="Nunito"/>
                          <a:sym typeface="Nunito"/>
                        </a:rPr>
                        <a:t>   </a:t>
                      </a:r>
                      <a:r>
                        <a:rPr lang="en" sz="600">
                          <a:solidFill>
                            <a:schemeClr val="dk1"/>
                          </a:solidFill>
                          <a:latin typeface="Nunito"/>
                          <a:ea typeface="Nunito"/>
                          <a:cs typeface="Nunito"/>
                          <a:sym typeface="Nunito"/>
                        </a:rPr>
                        <a:t>          </a:t>
                      </a:r>
                      <a:endParaRPr sz="600">
                        <a:solidFill>
                          <a:schemeClr val="dk1"/>
                        </a:solidFill>
                        <a:latin typeface="Nunito"/>
                        <a:ea typeface="Nunito"/>
                        <a:cs typeface="Nunito"/>
                        <a:sym typeface="Nunito"/>
                      </a:endParaRPr>
                    </a:p>
                    <a:p>
                      <a:pPr indent="-95250" lvl="0" marL="114300" rtl="0" algn="l">
                        <a:lnSpc>
                          <a:spcPct val="115000"/>
                        </a:lnSpc>
                        <a:spcBef>
                          <a:spcPts val="0"/>
                        </a:spcBef>
                        <a:spcAft>
                          <a:spcPts val="0"/>
                        </a:spcAft>
                        <a:buClr>
                          <a:schemeClr val="dk1"/>
                        </a:buClr>
                        <a:buSzPts val="600"/>
                        <a:buFont typeface="Nunito"/>
                        <a:buAutoNum type="arabicPeriod"/>
                      </a:pPr>
                      <a:r>
                        <a:rPr b="1" lang="en" sz="600">
                          <a:solidFill>
                            <a:schemeClr val="dk1"/>
                          </a:solidFill>
                          <a:latin typeface="Nunito"/>
                          <a:ea typeface="Nunito"/>
                          <a:cs typeface="Nunito"/>
                          <a:sym typeface="Nunito"/>
                        </a:rPr>
                        <a:t> Uterine artery</a:t>
                      </a:r>
                      <a:r>
                        <a:rPr lang="en" sz="600">
                          <a:solidFill>
                            <a:schemeClr val="dk1"/>
                          </a:solidFill>
                          <a:latin typeface="Nunito"/>
                          <a:ea typeface="Nunito"/>
                          <a:cs typeface="Nunito"/>
                          <a:sym typeface="Nunito"/>
                        </a:rPr>
                        <a:t>: crosses the ureter superiorly and supplies the uterus &amp; uterine tube         ( </a:t>
                      </a:r>
                      <a:r>
                        <a:rPr b="1" lang="en" sz="500">
                          <a:solidFill>
                            <a:srgbClr val="CC0000"/>
                          </a:solidFill>
                          <a:latin typeface="Nunito"/>
                          <a:ea typeface="Nunito"/>
                          <a:cs typeface="Nunito"/>
                          <a:sym typeface="Nunito"/>
                        </a:rPr>
                        <a:t>IMP</a:t>
                      </a:r>
                      <a:r>
                        <a:rPr lang="en" sz="500">
                          <a:solidFill>
                            <a:srgbClr val="BF9000"/>
                          </a:solidFill>
                          <a:latin typeface="Nunito"/>
                          <a:ea typeface="Nunito"/>
                          <a:cs typeface="Nunito"/>
                          <a:sym typeface="Nunito"/>
                        </a:rPr>
                        <a:t>:</a:t>
                      </a:r>
                      <a:r>
                        <a:rPr lang="en" sz="600">
                          <a:solidFill>
                            <a:srgbClr val="BF9000"/>
                          </a:solidFill>
                          <a:latin typeface="Nunito"/>
                          <a:ea typeface="Nunito"/>
                          <a:cs typeface="Nunito"/>
                          <a:sym typeface="Nunito"/>
                        </a:rPr>
                        <a:t>ligated in hysterectomy but if the ureter is wrongly ligated with it hydronephrosis happens as a complication </a:t>
                      </a:r>
                      <a:r>
                        <a:rPr lang="en" sz="600">
                          <a:solidFill>
                            <a:schemeClr val="dk1"/>
                          </a:solidFill>
                          <a:latin typeface="Nunito"/>
                          <a:ea typeface="Nunito"/>
                          <a:cs typeface="Nunito"/>
                          <a:sym typeface="Nunito"/>
                        </a:rPr>
                        <a:t>)</a:t>
                      </a:r>
                      <a:endParaRPr sz="600">
                        <a:solidFill>
                          <a:schemeClr val="dk1"/>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332025">
                <a:tc vMerge="1"/>
                <a:tc gridSpan="2">
                  <a:txBody>
                    <a:bodyPr/>
                    <a:lstStyle/>
                    <a:p>
                      <a:pPr indent="0" lvl="0" marL="0" rtl="0" algn="ctr">
                        <a:spcBef>
                          <a:spcPts val="0"/>
                        </a:spcBef>
                        <a:spcAft>
                          <a:spcPts val="0"/>
                        </a:spcAft>
                        <a:buClr>
                          <a:schemeClr val="dk1"/>
                        </a:buClr>
                        <a:buSzPts val="1100"/>
                        <a:buFont typeface="Arial"/>
                        <a:buNone/>
                      </a:pPr>
                      <a:r>
                        <a:rPr b="1" lang="en" sz="1000">
                          <a:solidFill>
                            <a:srgbClr val="CC0000"/>
                          </a:solidFill>
                          <a:latin typeface="Nunito"/>
                          <a:ea typeface="Nunito"/>
                          <a:cs typeface="Nunito"/>
                          <a:sym typeface="Nunito"/>
                        </a:rPr>
                        <a:t>Ovarian artery (in female)</a:t>
                      </a:r>
                      <a:endParaRPr b="1" sz="500">
                        <a:solidFill>
                          <a:srgbClr val="CC0000"/>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gridSpan="4">
                  <a:txBody>
                    <a:bodyPr/>
                    <a:lstStyle/>
                    <a:p>
                      <a:pPr indent="0" lvl="0" marL="0" rtl="0" algn="l">
                        <a:lnSpc>
                          <a:spcPct val="115000"/>
                        </a:lnSpc>
                        <a:spcBef>
                          <a:spcPts val="0"/>
                        </a:spcBef>
                        <a:spcAft>
                          <a:spcPts val="0"/>
                        </a:spcAft>
                        <a:buNone/>
                      </a:pPr>
                      <a:r>
                        <a:rPr lang="en" sz="600">
                          <a:solidFill>
                            <a:srgbClr val="CC0000"/>
                          </a:solidFill>
                          <a:latin typeface="Nunito"/>
                          <a:ea typeface="Nunito"/>
                          <a:cs typeface="Nunito"/>
                          <a:sym typeface="Nunito"/>
                        </a:rPr>
                        <a:t>Arises from the abdominal aorta</a:t>
                      </a:r>
                      <a:endParaRPr b="1" sz="5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r>
              <a:tr h="332025">
                <a:tc gridSpan="2">
                  <a:txBody>
                    <a:bodyPr/>
                    <a:lstStyle/>
                    <a:p>
                      <a:pPr indent="0" lvl="0" marL="0" rtl="0" algn="ctr">
                        <a:spcBef>
                          <a:spcPts val="0"/>
                        </a:spcBef>
                        <a:spcAft>
                          <a:spcPts val="0"/>
                        </a:spcAft>
                        <a:buClr>
                          <a:schemeClr val="dk1"/>
                        </a:buClr>
                        <a:buSzPts val="1100"/>
                        <a:buFont typeface="Arial"/>
                        <a:buNone/>
                      </a:pPr>
                      <a:r>
                        <a:rPr b="1" lang="en" sz="1000">
                          <a:solidFill>
                            <a:srgbClr val="1155CC"/>
                          </a:solidFill>
                          <a:latin typeface="Nunito"/>
                          <a:ea typeface="Nunito"/>
                          <a:cs typeface="Nunito"/>
                          <a:sym typeface="Nunito"/>
                        </a:rPr>
                        <a:t>Venous </a:t>
                      </a:r>
                      <a:endParaRPr sz="1000">
                        <a:solidFill>
                          <a:srgbClr val="1155CC"/>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DBDB"/>
                    </a:solidFill>
                  </a:tcPr>
                </a:tc>
                <a:tc hMerge="1"/>
                <a:tc gridSpan="5">
                  <a:txBody>
                    <a:bodyPr/>
                    <a:lstStyle/>
                    <a:p>
                      <a:pPr indent="0" lvl="0" marL="0" rtl="0" algn="ctr">
                        <a:spcBef>
                          <a:spcPts val="0"/>
                        </a:spcBef>
                        <a:spcAft>
                          <a:spcPts val="0"/>
                        </a:spcAft>
                        <a:buNone/>
                      </a:pPr>
                      <a:r>
                        <a:t/>
                      </a:r>
                      <a:endParaRPr b="1" sz="1000">
                        <a:solidFill>
                          <a:srgbClr val="FFFFFF"/>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r>
              <a:tr h="332025">
                <a:tc gridSpan="2">
                  <a:txBody>
                    <a:bodyPr/>
                    <a:lstStyle/>
                    <a:p>
                      <a:pPr indent="0" lvl="0" marL="0" rtl="0" algn="ctr">
                        <a:spcBef>
                          <a:spcPts val="0"/>
                        </a:spcBef>
                        <a:spcAft>
                          <a:spcPts val="0"/>
                        </a:spcAft>
                        <a:buClr>
                          <a:schemeClr val="dk1"/>
                        </a:buClr>
                        <a:buSzPts val="1100"/>
                        <a:buFont typeface="Arial"/>
                        <a:buNone/>
                      </a:pPr>
                      <a:r>
                        <a:rPr b="1" lang="en" sz="1000">
                          <a:solidFill>
                            <a:srgbClr val="38761D"/>
                          </a:solidFill>
                          <a:latin typeface="Nunito"/>
                          <a:ea typeface="Nunito"/>
                          <a:cs typeface="Nunito"/>
                          <a:sym typeface="Nunito"/>
                        </a:rPr>
                        <a:t>Lymphatic</a:t>
                      </a:r>
                      <a:r>
                        <a:rPr b="1" lang="en" sz="1000">
                          <a:solidFill>
                            <a:srgbClr val="DAA5A5"/>
                          </a:solidFill>
                          <a:latin typeface="Nunito"/>
                          <a:ea typeface="Nunito"/>
                          <a:cs typeface="Nunito"/>
                          <a:sym typeface="Nunito"/>
                        </a:rPr>
                        <a:t> </a:t>
                      </a:r>
                      <a:endParaRPr b="1" sz="10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DBDB"/>
                    </a:solidFill>
                  </a:tcPr>
                </a:tc>
                <a:tc hMerge="1"/>
                <a:tc gridSpan="5">
                  <a:txBody>
                    <a:bodyPr/>
                    <a:lstStyle/>
                    <a:p>
                      <a:pPr indent="0" lvl="0" marL="0" rtl="0" algn="ctr">
                        <a:spcBef>
                          <a:spcPts val="0"/>
                        </a:spcBef>
                        <a:spcAft>
                          <a:spcPts val="0"/>
                        </a:spcAft>
                        <a:buNone/>
                      </a:pPr>
                      <a:r>
                        <a:t/>
                      </a:r>
                      <a:endParaRPr b="1" sz="1000">
                        <a:solidFill>
                          <a:srgbClr val="FFFFFF"/>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r>
              <a:tr h="325675">
                <a:tc gridSpan="2" rowSpan="2">
                  <a:txBody>
                    <a:bodyPr/>
                    <a:lstStyle/>
                    <a:p>
                      <a:pPr indent="0" lvl="0" marL="0" rtl="0" algn="ctr">
                        <a:spcBef>
                          <a:spcPts val="0"/>
                        </a:spcBef>
                        <a:spcAft>
                          <a:spcPts val="0"/>
                        </a:spcAft>
                        <a:buNone/>
                      </a:pPr>
                      <a:r>
                        <a:rPr b="1" lang="en" sz="1000">
                          <a:solidFill>
                            <a:srgbClr val="E69138"/>
                          </a:solidFill>
                          <a:latin typeface="Nunito"/>
                          <a:ea typeface="Nunito"/>
                          <a:cs typeface="Nunito"/>
                          <a:sym typeface="Nunito"/>
                        </a:rPr>
                        <a:t>Innervation</a:t>
                      </a:r>
                      <a:endParaRPr b="1" sz="1000">
                        <a:solidFill>
                          <a:srgbClr val="E69138"/>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DBDB"/>
                    </a:solidFill>
                  </a:tcPr>
                </a:tc>
                <a:tc rowSpan="2" hMerge="1"/>
                <a:tc>
                  <a:txBody>
                    <a:bodyPr/>
                    <a:lstStyle/>
                    <a:p>
                      <a:pPr indent="0" lvl="0" marL="0" rtl="0" algn="ctr">
                        <a:spcBef>
                          <a:spcPts val="0"/>
                        </a:spcBef>
                        <a:spcAft>
                          <a:spcPts val="0"/>
                        </a:spcAft>
                        <a:buNone/>
                      </a:pPr>
                      <a:r>
                        <a:rPr b="1" lang="en" sz="800">
                          <a:solidFill>
                            <a:srgbClr val="DAA5A5"/>
                          </a:solidFill>
                          <a:latin typeface="Nunito"/>
                          <a:ea typeface="Nunito"/>
                          <a:cs typeface="Nunito"/>
                          <a:sym typeface="Nunito"/>
                        </a:rPr>
                        <a:t>Somatic</a:t>
                      </a:r>
                      <a:endParaRPr b="1" sz="8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4">
                  <a:txBody>
                    <a:bodyPr/>
                    <a:lstStyle/>
                    <a:p>
                      <a:pPr indent="0" lvl="0" marL="0" rtl="0" algn="l">
                        <a:spcBef>
                          <a:spcPts val="0"/>
                        </a:spcBef>
                        <a:spcAft>
                          <a:spcPts val="0"/>
                        </a:spcAft>
                        <a:buNone/>
                      </a:pPr>
                      <a:r>
                        <a:t/>
                      </a:r>
                      <a:endParaRPr b="1" sz="700">
                        <a:solidFill>
                          <a:schemeClr val="dk1"/>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r>
              <a:tr h="100925">
                <a:tc gridSpan="2" vMerge="1"/>
                <a:tc hMerge="1" vMerge="1"/>
                <a:tc>
                  <a:txBody>
                    <a:bodyPr/>
                    <a:lstStyle/>
                    <a:p>
                      <a:pPr indent="0" lvl="0" marL="0" rtl="0" algn="ctr">
                        <a:spcBef>
                          <a:spcPts val="0"/>
                        </a:spcBef>
                        <a:spcAft>
                          <a:spcPts val="0"/>
                        </a:spcAft>
                        <a:buNone/>
                      </a:pPr>
                      <a:r>
                        <a:rPr b="1" lang="en" sz="800">
                          <a:solidFill>
                            <a:srgbClr val="DAA5A5"/>
                          </a:solidFill>
                          <a:latin typeface="Nunito"/>
                          <a:ea typeface="Nunito"/>
                          <a:cs typeface="Nunito"/>
                          <a:sym typeface="Nunito"/>
                        </a:rPr>
                        <a:t>Autonomic</a:t>
                      </a:r>
                      <a:endParaRPr b="1" sz="8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4">
                  <a:txBody>
                    <a:bodyPr/>
                    <a:lstStyle/>
                    <a:p>
                      <a:pPr indent="0" lvl="0" marL="0" rtl="0" algn="l">
                        <a:spcBef>
                          <a:spcPts val="0"/>
                        </a:spcBef>
                        <a:spcAft>
                          <a:spcPts val="0"/>
                        </a:spcAft>
                        <a:buNone/>
                      </a:pPr>
                      <a:r>
                        <a:t/>
                      </a:r>
                      <a:endParaRPr b="1" sz="400">
                        <a:solidFill>
                          <a:schemeClr val="dk1"/>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r>
            </a:tbl>
          </a:graphicData>
        </a:graphic>
      </p:graphicFrame>
      <p:sp>
        <p:nvSpPr>
          <p:cNvPr id="161" name="Google Shape;161;p33"/>
          <p:cNvSpPr txBox="1"/>
          <p:nvPr/>
        </p:nvSpPr>
        <p:spPr>
          <a:xfrm rot="-5399656">
            <a:off x="-1331352" y="7728447"/>
            <a:ext cx="30000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00">
                <a:solidFill>
                  <a:srgbClr val="CC0000"/>
                </a:solidFill>
                <a:latin typeface="Nunito"/>
                <a:ea typeface="Nunito"/>
                <a:cs typeface="Nunito"/>
                <a:sym typeface="Nunito"/>
              </a:rPr>
              <a:t>Arterial</a:t>
            </a:r>
            <a:endParaRPr>
              <a:solidFill>
                <a:srgbClr val="CC0000"/>
              </a:solidFill>
            </a:endParaRPr>
          </a:p>
        </p:txBody>
      </p:sp>
      <p:sp>
        <p:nvSpPr>
          <p:cNvPr id="162" name="Google Shape;162;p33"/>
          <p:cNvSpPr txBox="1"/>
          <p:nvPr/>
        </p:nvSpPr>
        <p:spPr>
          <a:xfrm>
            <a:off x="1060375" y="9738550"/>
            <a:ext cx="6711300" cy="369300"/>
          </a:xfrm>
          <a:prstGeom prst="rect">
            <a:avLst/>
          </a:prstGeom>
          <a:noFill/>
          <a:ln>
            <a:noFill/>
          </a:ln>
        </p:spPr>
        <p:txBody>
          <a:bodyPr anchorCtr="0" anchor="t" bIns="91425" lIns="91425" spcFirstLastPara="1" rIns="91425" wrap="square" tIns="91425">
            <a:spAutoFit/>
          </a:bodyPr>
          <a:lstStyle/>
          <a:p>
            <a:pPr indent="-95250" lvl="0" marL="457200" rtl="0" algn="l">
              <a:spcBef>
                <a:spcPts val="0"/>
              </a:spcBef>
              <a:spcAft>
                <a:spcPts val="0"/>
              </a:spcAft>
              <a:buClr>
                <a:schemeClr val="dk1"/>
              </a:buClr>
              <a:buSzPts val="600"/>
              <a:buFont typeface="Nunito"/>
              <a:buChar char="●"/>
            </a:pPr>
            <a:r>
              <a:rPr lang="en" sz="600">
                <a:solidFill>
                  <a:schemeClr val="dk1"/>
                </a:solidFill>
                <a:latin typeface="Nunito"/>
                <a:ea typeface="Nunito"/>
                <a:cs typeface="Nunito"/>
                <a:sym typeface="Nunito"/>
              </a:rPr>
              <a:t>External iliac nodes, internal iliac nodes, and common iliac nodes</a:t>
            </a:r>
            <a:endParaRPr sz="600">
              <a:solidFill>
                <a:schemeClr val="dk1"/>
              </a:solidFill>
              <a:latin typeface="Nunito"/>
              <a:ea typeface="Nunito"/>
              <a:cs typeface="Nunito"/>
              <a:sym typeface="Nunito"/>
            </a:endParaRPr>
          </a:p>
          <a:p>
            <a:pPr indent="-95250" lvl="0" marL="457200" rtl="0" algn="l">
              <a:spcBef>
                <a:spcPts val="0"/>
              </a:spcBef>
              <a:spcAft>
                <a:spcPts val="0"/>
              </a:spcAft>
              <a:buClr>
                <a:schemeClr val="dk1"/>
              </a:buClr>
              <a:buSzPts val="600"/>
              <a:buFont typeface="Nunito"/>
              <a:buChar char="●"/>
            </a:pPr>
            <a:r>
              <a:rPr lang="en" sz="600">
                <a:solidFill>
                  <a:schemeClr val="dk1"/>
                </a:solidFill>
                <a:latin typeface="Nunito"/>
                <a:ea typeface="Nunito"/>
                <a:cs typeface="Nunito"/>
                <a:sym typeface="Nunito"/>
              </a:rPr>
              <a:t>Lymph from Common iliac nodes &amp; the (Ovaries, uterine tubes &amp; fundus of uterus) passes to Lateral aortic (paraaortic) nodes.</a:t>
            </a:r>
            <a:endParaRPr sz="600"/>
          </a:p>
        </p:txBody>
      </p:sp>
      <p:sp>
        <p:nvSpPr>
          <p:cNvPr id="163" name="Google Shape;163;p33"/>
          <p:cNvSpPr txBox="1"/>
          <p:nvPr/>
        </p:nvSpPr>
        <p:spPr>
          <a:xfrm>
            <a:off x="1060375" y="9397800"/>
            <a:ext cx="4402800" cy="369300"/>
          </a:xfrm>
          <a:prstGeom prst="rect">
            <a:avLst/>
          </a:prstGeom>
          <a:noFill/>
          <a:ln>
            <a:noFill/>
          </a:ln>
        </p:spPr>
        <p:txBody>
          <a:bodyPr anchorCtr="0" anchor="t" bIns="91425" lIns="91425" spcFirstLastPara="1" rIns="91425" wrap="square" tIns="91425">
            <a:spAutoFit/>
          </a:bodyPr>
          <a:lstStyle/>
          <a:p>
            <a:pPr indent="-95250" lvl="0" marL="457200" rtl="0" algn="l">
              <a:spcBef>
                <a:spcPts val="0"/>
              </a:spcBef>
              <a:spcAft>
                <a:spcPts val="0"/>
              </a:spcAft>
              <a:buClr>
                <a:schemeClr val="dk1"/>
              </a:buClr>
              <a:buSzPts val="600"/>
              <a:buFont typeface="Nunito"/>
              <a:buChar char="●"/>
            </a:pPr>
            <a:r>
              <a:rPr b="1" lang="en" sz="600">
                <a:solidFill>
                  <a:schemeClr val="dk1"/>
                </a:solidFill>
                <a:latin typeface="Nunito"/>
                <a:ea typeface="Nunito"/>
                <a:cs typeface="Nunito"/>
                <a:sym typeface="Nunito"/>
              </a:rPr>
              <a:t>Internal iliac veins.</a:t>
            </a:r>
            <a:endParaRPr b="1" sz="600">
              <a:solidFill>
                <a:schemeClr val="dk1"/>
              </a:solidFill>
              <a:latin typeface="Nunito"/>
              <a:ea typeface="Nunito"/>
              <a:cs typeface="Nunito"/>
              <a:sym typeface="Nunito"/>
            </a:endParaRPr>
          </a:p>
          <a:p>
            <a:pPr indent="-95250" lvl="0" marL="457200" rtl="0" algn="l">
              <a:spcBef>
                <a:spcPts val="0"/>
              </a:spcBef>
              <a:spcAft>
                <a:spcPts val="0"/>
              </a:spcAft>
              <a:buClr>
                <a:schemeClr val="dk1"/>
              </a:buClr>
              <a:buSzPts val="600"/>
              <a:buFont typeface="Nunito"/>
              <a:buChar char="●"/>
            </a:pPr>
            <a:r>
              <a:rPr b="1" lang="en" sz="600">
                <a:solidFill>
                  <a:schemeClr val="dk1"/>
                </a:solidFill>
                <a:latin typeface="Nunito"/>
                <a:ea typeface="Nunito"/>
                <a:cs typeface="Nunito"/>
                <a:sym typeface="Nunito"/>
              </a:rPr>
              <a:t>Ovarian vein:  -Right </a:t>
            </a:r>
            <a:r>
              <a:rPr lang="en" sz="600">
                <a:solidFill>
                  <a:schemeClr val="dk1"/>
                </a:solidFill>
                <a:latin typeface="Nunito"/>
                <a:ea typeface="Nunito"/>
                <a:cs typeface="Nunito"/>
                <a:sym typeface="Nunito"/>
              </a:rPr>
              <a:t>vein drains into</a:t>
            </a:r>
            <a:r>
              <a:rPr b="1" lang="en" sz="600">
                <a:solidFill>
                  <a:schemeClr val="dk1"/>
                </a:solidFill>
                <a:latin typeface="Nunito"/>
                <a:ea typeface="Nunito"/>
                <a:cs typeface="Nunito"/>
                <a:sym typeface="Nunito"/>
              </a:rPr>
              <a:t> IVC.   -Left </a:t>
            </a:r>
            <a:r>
              <a:rPr lang="en" sz="600">
                <a:solidFill>
                  <a:schemeClr val="dk1"/>
                </a:solidFill>
                <a:latin typeface="Nunito"/>
                <a:ea typeface="Nunito"/>
                <a:cs typeface="Nunito"/>
                <a:sym typeface="Nunito"/>
              </a:rPr>
              <a:t>vein drains into</a:t>
            </a:r>
            <a:r>
              <a:rPr b="1" lang="en" sz="600">
                <a:solidFill>
                  <a:schemeClr val="dk1"/>
                </a:solidFill>
                <a:latin typeface="Nunito"/>
                <a:ea typeface="Nunito"/>
                <a:cs typeface="Nunito"/>
                <a:sym typeface="Nunito"/>
              </a:rPr>
              <a:t> left </a:t>
            </a:r>
            <a:r>
              <a:rPr lang="en" sz="600">
                <a:solidFill>
                  <a:schemeClr val="dk1"/>
                </a:solidFill>
                <a:latin typeface="Nunito"/>
                <a:ea typeface="Nunito"/>
                <a:cs typeface="Nunito"/>
                <a:sym typeface="Nunito"/>
              </a:rPr>
              <a:t>renal vein.</a:t>
            </a:r>
            <a:endParaRPr sz="600"/>
          </a:p>
        </p:txBody>
      </p:sp>
      <p:sp>
        <p:nvSpPr>
          <p:cNvPr id="164" name="Google Shape;164;p33"/>
          <p:cNvSpPr txBox="1"/>
          <p:nvPr/>
        </p:nvSpPr>
        <p:spPr>
          <a:xfrm>
            <a:off x="2020550" y="10350100"/>
            <a:ext cx="5937900" cy="4155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b="1" lang="en" sz="500">
                <a:solidFill>
                  <a:schemeClr val="dk1"/>
                </a:solidFill>
                <a:latin typeface="Nunito"/>
                <a:ea typeface="Nunito"/>
                <a:cs typeface="Nunito"/>
                <a:sym typeface="Nunito"/>
              </a:rPr>
              <a:t>Sympathetic (Pelvic part of sympathetic trunk):</a:t>
            </a:r>
            <a:endParaRPr b="1" sz="500">
              <a:solidFill>
                <a:schemeClr val="dk1"/>
              </a:solidFill>
              <a:latin typeface="Nunito"/>
              <a:ea typeface="Nunito"/>
              <a:cs typeface="Nunito"/>
              <a:sym typeface="Nunito"/>
            </a:endParaRPr>
          </a:p>
          <a:p>
            <a:pPr indent="-88900" lvl="0" marL="571500" rtl="0" algn="l">
              <a:spcBef>
                <a:spcPts val="0"/>
              </a:spcBef>
              <a:spcAft>
                <a:spcPts val="0"/>
              </a:spcAft>
              <a:buClr>
                <a:schemeClr val="dk1"/>
              </a:buClr>
              <a:buSzPts val="500"/>
              <a:buFont typeface="Nunito"/>
              <a:buChar char="-"/>
            </a:pPr>
            <a:r>
              <a:rPr lang="en" sz="500">
                <a:solidFill>
                  <a:schemeClr val="dk1"/>
                </a:solidFill>
                <a:latin typeface="Nunito"/>
                <a:ea typeface="Nunito"/>
                <a:cs typeface="Nunito"/>
                <a:sym typeface="Nunito"/>
              </a:rPr>
              <a:t>The 2 sympathetic trunks unite inferiorly in front of the coccyx and form a single ganglion (Ganglion Impar) - Superior &amp; Inferior Hypogastric plexuses.</a:t>
            </a:r>
            <a:endParaRPr sz="500">
              <a:solidFill>
                <a:schemeClr val="dk1"/>
              </a:solidFill>
              <a:latin typeface="Nunito"/>
              <a:ea typeface="Nunito"/>
              <a:cs typeface="Nunito"/>
              <a:sym typeface="Nunito"/>
            </a:endParaRPr>
          </a:p>
          <a:p>
            <a:pPr indent="0" lvl="0" marL="457200" rtl="0" algn="l">
              <a:spcBef>
                <a:spcPts val="0"/>
              </a:spcBef>
              <a:spcAft>
                <a:spcPts val="0"/>
              </a:spcAft>
              <a:buNone/>
            </a:pPr>
            <a:r>
              <a:rPr b="1" lang="en" sz="500">
                <a:solidFill>
                  <a:schemeClr val="dk1"/>
                </a:solidFill>
                <a:latin typeface="Nunito"/>
                <a:ea typeface="Nunito"/>
                <a:cs typeface="Nunito"/>
                <a:sym typeface="Nunito"/>
              </a:rPr>
              <a:t>Parasympathetic (Pelvic splanchnic nerves):</a:t>
            </a:r>
            <a:r>
              <a:rPr lang="en" sz="500">
                <a:solidFill>
                  <a:schemeClr val="dk1"/>
                </a:solidFill>
                <a:latin typeface="Nunito"/>
                <a:ea typeface="Nunito"/>
                <a:cs typeface="Nunito"/>
                <a:sym typeface="Nunito"/>
              </a:rPr>
              <a:t> (From S2, 3 &amp; 4).</a:t>
            </a:r>
            <a:endParaRPr sz="500"/>
          </a:p>
        </p:txBody>
      </p:sp>
      <p:sp>
        <p:nvSpPr>
          <p:cNvPr id="165" name="Google Shape;165;p33"/>
          <p:cNvSpPr txBox="1"/>
          <p:nvPr/>
        </p:nvSpPr>
        <p:spPr>
          <a:xfrm>
            <a:off x="2485900" y="10115675"/>
            <a:ext cx="3248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chemeClr val="dk1"/>
                </a:solidFill>
                <a:latin typeface="Nunito"/>
                <a:ea typeface="Nunito"/>
                <a:cs typeface="Nunito"/>
                <a:sym typeface="Nunito"/>
              </a:rPr>
              <a:t>Sacral plexus.</a:t>
            </a:r>
            <a:endParaRPr sz="600">
              <a:solidFill>
                <a:schemeClr val="dk1"/>
              </a:solidFill>
              <a:latin typeface="Nunito"/>
              <a:ea typeface="Nunito"/>
              <a:cs typeface="Nunito"/>
              <a:sym typeface="Nunito"/>
            </a:endParaRPr>
          </a:p>
          <a:p>
            <a:pPr indent="0" lvl="0" marL="0" rtl="0" algn="l">
              <a:spcBef>
                <a:spcPts val="0"/>
              </a:spcBef>
              <a:spcAft>
                <a:spcPts val="0"/>
              </a:spcAft>
              <a:buNone/>
            </a:pPr>
            <a:r>
              <a:t/>
            </a:r>
            <a:endParaRPr sz="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4"/>
          <p:cNvSpPr txBox="1"/>
          <p:nvPr/>
        </p:nvSpPr>
        <p:spPr>
          <a:xfrm>
            <a:off x="0" y="0"/>
            <a:ext cx="7589400" cy="558900"/>
          </a:xfrm>
          <a:prstGeom prst="rect">
            <a:avLst/>
          </a:prstGeom>
          <a:solidFill>
            <a:srgbClr val="E4B4B4"/>
          </a:solidFill>
          <a:ln cap="flat" cmpd="sng" w="9525">
            <a:solidFill>
              <a:srgbClr val="9E9E9E"/>
            </a:solidFill>
            <a:prstDash val="solid"/>
            <a:round/>
            <a:headEnd len="sm" w="sm" type="none"/>
            <a:tailEnd len="sm" w="sm" type="none"/>
          </a:ln>
        </p:spPr>
        <p:txBody>
          <a:bodyPr anchorCtr="0" anchor="ctr" bIns="75550" lIns="75550" spcFirstLastPara="1" rIns="75550" wrap="square" tIns="75550">
            <a:noAutofit/>
          </a:bodyPr>
          <a:lstStyle/>
          <a:p>
            <a:pPr indent="0" lvl="0" marL="0" rtl="0" algn="ctr">
              <a:spcBef>
                <a:spcPts val="0"/>
              </a:spcBef>
              <a:spcAft>
                <a:spcPts val="0"/>
              </a:spcAft>
              <a:buNone/>
            </a:pPr>
            <a:r>
              <a:rPr b="1" lang="en" sz="2400">
                <a:solidFill>
                  <a:schemeClr val="lt1"/>
                </a:solidFill>
                <a:latin typeface="Nunito"/>
                <a:ea typeface="Nunito"/>
                <a:cs typeface="Nunito"/>
                <a:sym typeface="Nunito"/>
              </a:rPr>
              <a:t>Anatomy: Female perineum and external genitalia</a:t>
            </a:r>
            <a:endParaRPr b="1" sz="2200">
              <a:solidFill>
                <a:srgbClr val="4C1130"/>
              </a:solidFill>
              <a:latin typeface="Hind"/>
              <a:ea typeface="Hind"/>
              <a:cs typeface="Hind"/>
              <a:sym typeface="Hind"/>
            </a:endParaRPr>
          </a:p>
        </p:txBody>
      </p:sp>
      <p:graphicFrame>
        <p:nvGraphicFramePr>
          <p:cNvPr id="171" name="Google Shape;171;p34"/>
          <p:cNvGraphicFramePr/>
          <p:nvPr/>
        </p:nvGraphicFramePr>
        <p:xfrm>
          <a:off x="-56" y="1904912"/>
          <a:ext cx="3000000" cy="3000000"/>
        </p:xfrm>
        <a:graphic>
          <a:graphicData uri="http://schemas.openxmlformats.org/drawingml/2006/table">
            <a:tbl>
              <a:tblPr>
                <a:noFill/>
                <a:tableStyleId>{76447A91-6DB8-4E1A-95C5-20A2C349909A}</a:tableStyleId>
              </a:tblPr>
              <a:tblGrid>
                <a:gridCol w="1593700"/>
                <a:gridCol w="2957400"/>
                <a:gridCol w="3038400"/>
              </a:tblGrid>
              <a:tr h="120450">
                <a:tc>
                  <a:txBody>
                    <a:bodyPr/>
                    <a:lstStyle/>
                    <a:p>
                      <a:pPr indent="0" lvl="0" marL="0" rtl="0" algn="ctr">
                        <a:spcBef>
                          <a:spcPts val="0"/>
                        </a:spcBef>
                        <a:spcAft>
                          <a:spcPts val="0"/>
                        </a:spcAft>
                        <a:buClr>
                          <a:schemeClr val="dk1"/>
                        </a:buClr>
                        <a:buSzPts val="1100"/>
                        <a:buFont typeface="Arial"/>
                        <a:buNone/>
                      </a:pPr>
                      <a:r>
                        <a:rPr b="1" lang="en" sz="900">
                          <a:solidFill>
                            <a:srgbClr val="434343"/>
                          </a:solidFill>
                          <a:latin typeface="Nunito"/>
                          <a:ea typeface="Nunito"/>
                          <a:cs typeface="Nunito"/>
                          <a:sym typeface="Nunito"/>
                        </a:rPr>
                        <a:t>Perineum Contents</a:t>
                      </a:r>
                      <a:endParaRPr b="1" sz="900">
                        <a:solidFill>
                          <a:srgbClr val="434343"/>
                        </a:solidFill>
                        <a:latin typeface="Nunito"/>
                        <a:ea typeface="Nunito"/>
                        <a:cs typeface="Nunito"/>
                        <a:sym typeface="Nunito"/>
                      </a:endParaRPr>
                    </a:p>
                  </a:txBody>
                  <a:tcPr marT="67925" marB="67925" marR="64250" marL="64250" anchor="ctr">
                    <a:solidFill>
                      <a:srgbClr val="F7E0E0"/>
                    </a:solidFill>
                  </a:tcPr>
                </a:tc>
                <a:tc>
                  <a:txBody>
                    <a:bodyPr/>
                    <a:lstStyle/>
                    <a:p>
                      <a:pPr indent="0" lvl="0" marL="0" rtl="0" algn="ctr">
                        <a:spcBef>
                          <a:spcPts val="0"/>
                        </a:spcBef>
                        <a:spcAft>
                          <a:spcPts val="0"/>
                        </a:spcAft>
                        <a:buClr>
                          <a:schemeClr val="dk1"/>
                        </a:buClr>
                        <a:buSzPts val="800"/>
                        <a:buFont typeface="Arial"/>
                        <a:buNone/>
                      </a:pPr>
                      <a:r>
                        <a:rPr b="1" lang="en" sz="900">
                          <a:solidFill>
                            <a:srgbClr val="434343"/>
                          </a:solidFill>
                          <a:latin typeface="Nunito"/>
                          <a:ea typeface="Nunito"/>
                          <a:cs typeface="Nunito"/>
                          <a:sym typeface="Nunito"/>
                        </a:rPr>
                        <a:t>Perineal body</a:t>
                      </a:r>
                      <a:endParaRPr sz="900">
                        <a:solidFill>
                          <a:srgbClr val="434343"/>
                        </a:solidFill>
                        <a:latin typeface="Nunito"/>
                        <a:ea typeface="Nunito"/>
                        <a:cs typeface="Nunito"/>
                        <a:sym typeface="Nunito"/>
                      </a:endParaRPr>
                    </a:p>
                  </a:txBody>
                  <a:tcPr marT="67925" marB="67925" marR="64250" marL="64250" anchor="ctr">
                    <a:solidFill>
                      <a:srgbClr val="F7E0E0"/>
                    </a:solidFill>
                  </a:tcPr>
                </a:tc>
                <a:tc>
                  <a:txBody>
                    <a:bodyPr/>
                    <a:lstStyle/>
                    <a:p>
                      <a:pPr indent="0" lvl="0" marL="0" rtl="0" algn="ctr">
                        <a:spcBef>
                          <a:spcPts val="0"/>
                        </a:spcBef>
                        <a:spcAft>
                          <a:spcPts val="0"/>
                        </a:spcAft>
                        <a:buClr>
                          <a:schemeClr val="dk1"/>
                        </a:buClr>
                        <a:buSzPts val="800"/>
                        <a:buFont typeface="Arial"/>
                        <a:buNone/>
                      </a:pPr>
                      <a:r>
                        <a:rPr b="1" lang="en" sz="900">
                          <a:solidFill>
                            <a:srgbClr val="434343"/>
                          </a:solidFill>
                          <a:latin typeface="Nunito"/>
                          <a:ea typeface="Nunito"/>
                          <a:cs typeface="Nunito"/>
                          <a:sym typeface="Nunito"/>
                        </a:rPr>
                        <a:t>Anococcygeal body</a:t>
                      </a:r>
                      <a:endParaRPr b="1" sz="900">
                        <a:solidFill>
                          <a:srgbClr val="434343"/>
                        </a:solidFill>
                        <a:latin typeface="Nunito"/>
                        <a:ea typeface="Nunito"/>
                        <a:cs typeface="Nunito"/>
                        <a:sym typeface="Nunito"/>
                      </a:endParaRPr>
                    </a:p>
                  </a:txBody>
                  <a:tcPr marT="67925" marB="67925" marR="64250" marL="64250" anchor="ctr">
                    <a:solidFill>
                      <a:srgbClr val="F7E0E0"/>
                    </a:solidFill>
                  </a:tcPr>
                </a:tc>
              </a:tr>
              <a:tr h="120450">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Composed of </a:t>
                      </a:r>
                      <a:endParaRPr b="1" sz="9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ctr">
                        <a:spcBef>
                          <a:spcPts val="0"/>
                        </a:spcBef>
                        <a:spcAft>
                          <a:spcPts val="0"/>
                        </a:spcAft>
                        <a:buNone/>
                      </a:pPr>
                      <a:r>
                        <a:rPr lang="en" sz="700" u="sng">
                          <a:latin typeface="Nunito"/>
                          <a:ea typeface="Nunito"/>
                          <a:cs typeface="Nunito"/>
                          <a:sym typeface="Nunito"/>
                        </a:rPr>
                        <a:t>Fibro</a:t>
                      </a:r>
                      <a:r>
                        <a:rPr lang="en" sz="700">
                          <a:latin typeface="Nunito"/>
                          <a:ea typeface="Nunito"/>
                          <a:cs typeface="Nunito"/>
                          <a:sym typeface="Nunito"/>
                        </a:rPr>
                        <a:t>muscular mass</a:t>
                      </a:r>
                      <a:endParaRPr sz="700">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Clr>
                          <a:schemeClr val="dk1"/>
                        </a:buClr>
                        <a:buSzPts val="800"/>
                        <a:buFont typeface="Arial"/>
                        <a:buNone/>
                      </a:pPr>
                      <a:r>
                        <a:rPr lang="en" sz="700">
                          <a:solidFill>
                            <a:schemeClr val="dk1"/>
                          </a:solidFill>
                          <a:latin typeface="Nunito"/>
                          <a:ea typeface="Nunito"/>
                          <a:cs typeface="Nunito"/>
                          <a:sym typeface="Nunito"/>
                        </a:rPr>
                        <a:t>Musculo</a:t>
                      </a:r>
                      <a:r>
                        <a:rPr lang="en" sz="700" u="sng">
                          <a:solidFill>
                            <a:schemeClr val="dk1"/>
                          </a:solidFill>
                          <a:latin typeface="Nunito"/>
                          <a:ea typeface="Nunito"/>
                          <a:cs typeface="Nunito"/>
                          <a:sym typeface="Nunito"/>
                        </a:rPr>
                        <a:t>tendinous</a:t>
                      </a:r>
                      <a:r>
                        <a:rPr lang="en" sz="700">
                          <a:solidFill>
                            <a:schemeClr val="dk1"/>
                          </a:solidFill>
                          <a:latin typeface="Nunito"/>
                          <a:ea typeface="Nunito"/>
                          <a:cs typeface="Nunito"/>
                          <a:sym typeface="Nunito"/>
                        </a:rPr>
                        <a:t> structure </a:t>
                      </a:r>
                      <a:endParaRPr sz="700">
                        <a:latin typeface="Nunito"/>
                        <a:ea typeface="Nunito"/>
                        <a:cs typeface="Nunito"/>
                        <a:sym typeface="Nunito"/>
                      </a:endParaRPr>
                    </a:p>
                  </a:txBody>
                  <a:tcPr marT="67925" marB="67925" marR="64250" marL="64250" anchor="ctr"/>
                </a:tc>
              </a:tr>
              <a:tr h="367250">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Location</a:t>
                      </a:r>
                      <a:endParaRPr b="1" sz="9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273050" lvl="0" marL="457200" rtl="0" algn="l">
                        <a:spcBef>
                          <a:spcPts val="0"/>
                        </a:spcBef>
                        <a:spcAft>
                          <a:spcPts val="0"/>
                        </a:spcAft>
                        <a:buSzPts val="700"/>
                        <a:buFont typeface="Nunito"/>
                        <a:buChar char="●"/>
                      </a:pPr>
                      <a:r>
                        <a:rPr lang="en" sz="700">
                          <a:solidFill>
                            <a:srgbClr val="CC0000"/>
                          </a:solidFill>
                          <a:latin typeface="Nunito"/>
                          <a:ea typeface="Nunito"/>
                          <a:cs typeface="Nunito"/>
                          <a:sym typeface="Nunito"/>
                        </a:rPr>
                        <a:t>Midpoint of the line between the ischial tuberosities</a:t>
                      </a:r>
                      <a:r>
                        <a:rPr lang="en" sz="700">
                          <a:latin typeface="Nunito"/>
                          <a:ea typeface="Nunito"/>
                          <a:cs typeface="Nunito"/>
                          <a:sym typeface="Nunito"/>
                        </a:rPr>
                        <a:t> (central point of perineum)</a:t>
                      </a:r>
                      <a:endParaRPr sz="700">
                        <a:latin typeface="Nunito"/>
                        <a:ea typeface="Nunito"/>
                        <a:cs typeface="Nunito"/>
                        <a:sym typeface="Nunito"/>
                      </a:endParaRPr>
                    </a:p>
                    <a:p>
                      <a:pPr indent="-273050" lvl="0" marL="457200" rtl="0" algn="l">
                        <a:spcBef>
                          <a:spcPts val="0"/>
                        </a:spcBef>
                        <a:spcAft>
                          <a:spcPts val="0"/>
                        </a:spcAft>
                        <a:buSzPts val="700"/>
                        <a:buFont typeface="Nunito"/>
                        <a:buChar char="●"/>
                      </a:pPr>
                      <a:r>
                        <a:rPr lang="en" sz="700">
                          <a:latin typeface="Nunito"/>
                          <a:ea typeface="Nunito"/>
                          <a:cs typeface="Nunito"/>
                          <a:sym typeface="Nunito"/>
                        </a:rPr>
                        <a:t>Lies in the subcutaneous tissue, posterior to vaginal vestibule and anterior to the anal canal &amp; anus</a:t>
                      </a:r>
                      <a:endParaRPr sz="700">
                        <a:latin typeface="Nunito"/>
                        <a:ea typeface="Nunito"/>
                        <a:cs typeface="Nunito"/>
                        <a:sym typeface="Nunito"/>
                      </a:endParaRPr>
                    </a:p>
                    <a:p>
                      <a:pPr indent="-273050" lvl="0" marL="457200" rtl="0" algn="l">
                        <a:spcBef>
                          <a:spcPts val="0"/>
                        </a:spcBef>
                        <a:spcAft>
                          <a:spcPts val="0"/>
                        </a:spcAft>
                        <a:buSzPts val="700"/>
                        <a:buFont typeface="Nunito"/>
                        <a:buChar char="●"/>
                      </a:pPr>
                      <a:r>
                        <a:rPr lang="en" sz="700">
                          <a:latin typeface="Nunito"/>
                          <a:ea typeface="Nunito"/>
                          <a:cs typeface="Nunito"/>
                          <a:sym typeface="Nunito"/>
                        </a:rPr>
                        <a:t>Blends anteriorly with the perineal membrane</a:t>
                      </a:r>
                      <a:endParaRPr sz="700">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None/>
                      </a:pPr>
                      <a:r>
                        <a:rPr lang="en" sz="700">
                          <a:latin typeface="Nunito"/>
                          <a:ea typeface="Nunito"/>
                          <a:cs typeface="Nunito"/>
                          <a:sym typeface="Nunito"/>
                        </a:rPr>
                        <a:t>Situated in the</a:t>
                      </a:r>
                      <a:r>
                        <a:rPr lang="en" sz="700">
                          <a:solidFill>
                            <a:srgbClr val="C27BA0"/>
                          </a:solidFill>
                          <a:latin typeface="Nunito"/>
                          <a:ea typeface="Nunito"/>
                          <a:cs typeface="Nunito"/>
                          <a:sym typeface="Nunito"/>
                        </a:rPr>
                        <a:t> floor of the pelvis</a:t>
                      </a:r>
                      <a:r>
                        <a:rPr lang="en" sz="700">
                          <a:latin typeface="Nunito"/>
                          <a:ea typeface="Nunito"/>
                          <a:cs typeface="Nunito"/>
                          <a:sym typeface="Nunito"/>
                        </a:rPr>
                        <a:t> between the anterior aspect of the coccyx and the posterior wall of the anal canal</a:t>
                      </a:r>
                      <a:endParaRPr sz="700">
                        <a:latin typeface="Nunito"/>
                        <a:ea typeface="Nunito"/>
                        <a:cs typeface="Nunito"/>
                        <a:sym typeface="Nunito"/>
                      </a:endParaRPr>
                    </a:p>
                  </a:txBody>
                  <a:tcPr marT="67925" marB="67925" marR="64250" marL="64250" anchor="ctr"/>
                </a:tc>
              </a:tr>
              <a:tr h="160250">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Function</a:t>
                      </a:r>
                      <a:endParaRPr b="1" sz="900">
                        <a:solidFill>
                          <a:srgbClr val="DAA5A5"/>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EFEFEF"/>
                    </a:solidFill>
                  </a:tcPr>
                </a:tc>
                <a:tc>
                  <a:txBody>
                    <a:bodyPr/>
                    <a:lstStyle/>
                    <a:p>
                      <a:pPr indent="-273050" lvl="0" marL="457200" rtl="0" algn="l">
                        <a:spcBef>
                          <a:spcPts val="0"/>
                        </a:spcBef>
                        <a:spcAft>
                          <a:spcPts val="0"/>
                        </a:spcAft>
                        <a:buSzPts val="700"/>
                        <a:buFont typeface="Nunito"/>
                        <a:buChar char="●"/>
                      </a:pPr>
                      <a:r>
                        <a:rPr lang="en" sz="700">
                          <a:latin typeface="Nunito"/>
                          <a:ea typeface="Nunito"/>
                          <a:cs typeface="Nunito"/>
                          <a:sym typeface="Nunito"/>
                        </a:rPr>
                        <a:t>Gives attachment to perineal muscles</a:t>
                      </a:r>
                      <a:endParaRPr sz="700">
                        <a:latin typeface="Nunito"/>
                        <a:ea typeface="Nunito"/>
                        <a:cs typeface="Nunito"/>
                        <a:sym typeface="Nunito"/>
                      </a:endParaRPr>
                    </a:p>
                    <a:p>
                      <a:pPr indent="-273050" lvl="0" marL="457200" rtl="0" algn="l">
                        <a:spcBef>
                          <a:spcPts val="0"/>
                        </a:spcBef>
                        <a:spcAft>
                          <a:spcPts val="0"/>
                        </a:spcAft>
                        <a:buSzPts val="700"/>
                        <a:buFont typeface="Nunito"/>
                        <a:buChar char="●"/>
                      </a:pPr>
                      <a:r>
                        <a:rPr lang="en" sz="700">
                          <a:latin typeface="Nunito"/>
                          <a:ea typeface="Nunito"/>
                          <a:cs typeface="Nunito"/>
                          <a:sym typeface="Nunito"/>
                        </a:rPr>
                        <a:t>Visceral support especially in female</a:t>
                      </a:r>
                      <a:endParaRPr sz="700">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Nunito"/>
                          <a:ea typeface="Nunito"/>
                          <a:cs typeface="Nunito"/>
                          <a:sym typeface="Nunito"/>
                        </a:rPr>
                        <a:t>Insertion of fibers of levator ani muscle</a:t>
                      </a:r>
                      <a:endParaRPr sz="700">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tcPr>
                </a:tc>
              </a:tr>
              <a:tr h="120450">
                <a:tc gridSpan="3">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External Genitalia (Vulva)</a:t>
                      </a:r>
                      <a:endParaRPr b="1" sz="900">
                        <a:solidFill>
                          <a:srgbClr val="434343"/>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E0E0"/>
                    </a:solidFill>
                  </a:tcPr>
                </a:tc>
                <a:tc hMerge="1"/>
                <a:tc hMerge="1"/>
              </a:tr>
              <a:tr h="335250">
                <a:tc>
                  <a:txBody>
                    <a:bodyPr/>
                    <a:lstStyle/>
                    <a:p>
                      <a:pPr indent="0" lvl="0" marL="0" rtl="0" algn="ctr">
                        <a:spcBef>
                          <a:spcPts val="0"/>
                        </a:spcBef>
                        <a:spcAft>
                          <a:spcPts val="0"/>
                        </a:spcAft>
                        <a:buNone/>
                      </a:pPr>
                      <a:r>
                        <a:rPr b="1" lang="en" sz="900">
                          <a:solidFill>
                            <a:srgbClr val="E4B4B4"/>
                          </a:solidFill>
                          <a:latin typeface="Nunito"/>
                          <a:ea typeface="Nunito"/>
                          <a:cs typeface="Nunito"/>
                          <a:sym typeface="Nunito"/>
                        </a:rPr>
                        <a:t>Composed of:</a:t>
                      </a:r>
                      <a:endParaRPr b="1" sz="900">
                        <a:solidFill>
                          <a:srgbClr val="E4B4B4"/>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0" lvl="0" marL="0" rtl="0" algn="ctr">
                        <a:spcBef>
                          <a:spcPts val="0"/>
                        </a:spcBef>
                        <a:spcAft>
                          <a:spcPts val="0"/>
                        </a:spcAft>
                        <a:buNone/>
                      </a:pPr>
                      <a:r>
                        <a:rPr lang="en" sz="700">
                          <a:latin typeface="Nunito"/>
                          <a:ea typeface="Nunito"/>
                          <a:cs typeface="Nunito"/>
                          <a:sym typeface="Nunito"/>
                        </a:rPr>
                        <a:t>1. Mons pubis (A collection of fat overlying the pubes)  2. Labia majora   3.Labia minora   4.Clitoris </a:t>
                      </a:r>
                      <a:endParaRPr sz="700">
                        <a:latin typeface="Nunito"/>
                        <a:ea typeface="Nunito"/>
                        <a:cs typeface="Nunito"/>
                        <a:sym typeface="Nunito"/>
                      </a:endParaRPr>
                    </a:p>
                    <a:p>
                      <a:pPr indent="0" lvl="0" marL="0" rtl="0" algn="ctr">
                        <a:spcBef>
                          <a:spcPts val="0"/>
                        </a:spcBef>
                        <a:spcAft>
                          <a:spcPts val="0"/>
                        </a:spcAft>
                        <a:buNone/>
                      </a:pPr>
                      <a:r>
                        <a:rPr lang="en" sz="700">
                          <a:latin typeface="Nunito"/>
                          <a:ea typeface="Nunito"/>
                          <a:cs typeface="Nunito"/>
                          <a:sym typeface="Nunito"/>
                        </a:rPr>
                        <a:t>5. Vestibule of vagina (The interval between the two labia minora)</a:t>
                      </a:r>
                      <a:endParaRPr sz="700">
                        <a:latin typeface="Nunito"/>
                        <a:ea typeface="Nunito"/>
                        <a:cs typeface="Nunito"/>
                        <a:sym typeface="Nunito"/>
                      </a:endParaRPr>
                    </a:p>
                    <a:p>
                      <a:pPr indent="0" lvl="0" marL="0" rtl="0" algn="ctr">
                        <a:spcBef>
                          <a:spcPts val="0"/>
                        </a:spcBef>
                        <a:spcAft>
                          <a:spcPts val="0"/>
                        </a:spcAft>
                        <a:buNone/>
                      </a:pPr>
                      <a:r>
                        <a:rPr lang="en" sz="200">
                          <a:latin typeface="Nunito"/>
                          <a:ea typeface="Nunito"/>
                          <a:cs typeface="Nunito"/>
                          <a:sym typeface="Nunito"/>
                        </a:rPr>
                        <a:t> </a:t>
                      </a:r>
                      <a:endParaRPr sz="100">
                        <a:latin typeface="Nunito"/>
                        <a:ea typeface="Nunito"/>
                        <a:cs typeface="Nunito"/>
                        <a:sym typeface="Nunito"/>
                      </a:endParaRPr>
                    </a:p>
                    <a:p>
                      <a:pPr indent="0" lvl="0" marL="0" rtl="0" algn="ctr">
                        <a:spcBef>
                          <a:spcPts val="0"/>
                        </a:spcBef>
                        <a:spcAft>
                          <a:spcPts val="0"/>
                        </a:spcAft>
                        <a:buNone/>
                      </a:pPr>
                      <a:r>
                        <a:rPr lang="en" sz="700">
                          <a:latin typeface="Nunito"/>
                          <a:ea typeface="Nunito"/>
                          <a:cs typeface="Nunito"/>
                          <a:sym typeface="Nunito"/>
                        </a:rPr>
                        <a:t>Vagina and urethra open into the vestibule through the urethral orifice anteriorly and vaginal orifice posteriorly</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0000">
                <a:tc gridSpan="3">
                  <a:txBody>
                    <a:bodyPr/>
                    <a:lstStyle/>
                    <a:p>
                      <a:pPr indent="0" lvl="0" marL="0" rtl="0" algn="ctr">
                        <a:spcBef>
                          <a:spcPts val="0"/>
                        </a:spcBef>
                        <a:spcAft>
                          <a:spcPts val="0"/>
                        </a:spcAft>
                        <a:buNone/>
                      </a:pPr>
                      <a:r>
                        <a:rPr b="1" lang="en" sz="1000">
                          <a:solidFill>
                            <a:srgbClr val="FFFFFF"/>
                          </a:solidFill>
                          <a:latin typeface="Nunito"/>
                          <a:ea typeface="Nunito"/>
                          <a:cs typeface="Nunito"/>
                          <a:sym typeface="Nunito"/>
                        </a:rPr>
                        <a:t>Vagina</a:t>
                      </a:r>
                      <a:endParaRPr b="1" sz="1000">
                        <a:solidFill>
                          <a:srgbClr val="FFFFFF"/>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4B4B4"/>
                    </a:solidFill>
                  </a:tcPr>
                </a:tc>
                <a:tc hMerge="1"/>
                <a:tc hMerge="1"/>
              </a:tr>
              <a:tr h="100000">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Notes</a:t>
                      </a:r>
                      <a:endParaRPr b="1" sz="900">
                        <a:solidFill>
                          <a:srgbClr val="E4B4B4"/>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273050" lvl="0" marL="45720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It is a muscular canal that extends from the uterus to the external orifice of the genital canal</a:t>
                      </a:r>
                      <a:endParaRPr sz="700">
                        <a:solidFill>
                          <a:schemeClr val="dk1"/>
                        </a:solidFill>
                        <a:latin typeface="Nunito"/>
                        <a:ea typeface="Nunito"/>
                        <a:cs typeface="Nunito"/>
                        <a:sym typeface="Nunito"/>
                      </a:endParaRPr>
                    </a:p>
                    <a:p>
                      <a:pPr indent="-273050" lvl="0" marL="45720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It measures about 3 in. (8 cm) long</a:t>
                      </a:r>
                      <a:endParaRPr sz="700">
                        <a:solidFill>
                          <a:schemeClr val="dk1"/>
                        </a:solidFill>
                        <a:latin typeface="Nunito"/>
                        <a:ea typeface="Nunito"/>
                        <a:cs typeface="Nunito"/>
                        <a:sym typeface="Nunito"/>
                      </a:endParaRPr>
                    </a:p>
                    <a:p>
                      <a:pPr indent="-273050" lvl="0" marL="45720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The vaginal orifice in a virgin possesses a thin mucosal fold, called the hymen, which is perforated at its center.</a:t>
                      </a:r>
                      <a:endParaRPr sz="700">
                        <a:solidFill>
                          <a:schemeClr val="dk1"/>
                        </a:solidFill>
                        <a:latin typeface="Nunito"/>
                        <a:ea typeface="Nunito"/>
                        <a:cs typeface="Nunito"/>
                        <a:sym typeface="Nunito"/>
                      </a:endParaRPr>
                    </a:p>
                    <a:p>
                      <a:pPr indent="-273050" lvl="0" marL="457200" rtl="0" algn="l">
                        <a:spcBef>
                          <a:spcPts val="0"/>
                        </a:spcBef>
                        <a:spcAft>
                          <a:spcPts val="0"/>
                        </a:spcAft>
                        <a:buClr>
                          <a:schemeClr val="dk1"/>
                        </a:buClr>
                        <a:buSzPts val="700"/>
                        <a:buFont typeface="Nunito"/>
                        <a:buChar char="●"/>
                      </a:pPr>
                      <a:r>
                        <a:rPr lang="en" sz="700">
                          <a:solidFill>
                            <a:schemeClr val="dk1"/>
                          </a:solidFill>
                          <a:latin typeface="Nunito"/>
                          <a:ea typeface="Nunito"/>
                          <a:cs typeface="Nunito"/>
                          <a:sym typeface="Nunito"/>
                        </a:rPr>
                        <a:t>The vaginal orifice lies posterior to the urethral orifice</a:t>
                      </a:r>
                      <a:endParaRPr sz="700">
                        <a:solidFill>
                          <a:schemeClr val="dk1"/>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0000">
                <a:tc>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Function</a:t>
                      </a:r>
                      <a:endParaRPr b="1" sz="9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0" lvl="0" marL="0" rtl="0" algn="ctr">
                        <a:spcBef>
                          <a:spcPts val="0"/>
                        </a:spcBef>
                        <a:spcAft>
                          <a:spcPts val="0"/>
                        </a:spcAft>
                        <a:buNone/>
                      </a:pPr>
                      <a:r>
                        <a:rPr lang="en" sz="700">
                          <a:solidFill>
                            <a:schemeClr val="dk1"/>
                          </a:solidFill>
                          <a:latin typeface="Nunito"/>
                          <a:ea typeface="Nunito"/>
                          <a:cs typeface="Nunito"/>
                          <a:sym typeface="Nunito"/>
                        </a:rPr>
                        <a:t>1. Excretory duct for the menstrual flow  2. Forms part of the birth canal</a:t>
                      </a:r>
                      <a:endParaRPr sz="7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0000">
                <a:tc>
                  <a:txBody>
                    <a:bodyPr/>
                    <a:lstStyle/>
                    <a:p>
                      <a:pPr indent="0" lvl="0" marL="0" rtl="0" algn="ctr">
                        <a:spcBef>
                          <a:spcPts val="0"/>
                        </a:spcBef>
                        <a:spcAft>
                          <a:spcPts val="0"/>
                        </a:spcAft>
                        <a:buNone/>
                      </a:pPr>
                      <a:r>
                        <a:rPr b="1" lang="en" sz="900">
                          <a:solidFill>
                            <a:srgbClr val="CC0000"/>
                          </a:solidFill>
                          <a:latin typeface="Calibri"/>
                          <a:ea typeface="Calibri"/>
                          <a:cs typeface="Calibri"/>
                          <a:sym typeface="Calibri"/>
                        </a:rPr>
                        <a:t>Arterial</a:t>
                      </a:r>
                      <a:endParaRPr b="1" sz="900">
                        <a:solidFill>
                          <a:srgbClr val="E4B4B4"/>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0" lvl="0" marL="0" rtl="0" algn="ctr">
                        <a:spcBef>
                          <a:spcPts val="0"/>
                        </a:spcBef>
                        <a:spcAft>
                          <a:spcPts val="0"/>
                        </a:spcAft>
                        <a:buNone/>
                      </a:pPr>
                      <a:r>
                        <a:rPr lang="en" sz="700">
                          <a:solidFill>
                            <a:schemeClr val="dk1"/>
                          </a:solidFill>
                          <a:latin typeface="Nunito"/>
                          <a:ea typeface="Nunito"/>
                          <a:cs typeface="Nunito"/>
                          <a:sym typeface="Nunito"/>
                        </a:rPr>
                        <a:t>1. Vaginal arteries: a branch of the internal iliac artery   2. Vaginal branch of the uterine artery</a:t>
                      </a:r>
                      <a:endParaRPr sz="7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100000">
                <a:tc>
                  <a:txBody>
                    <a:bodyPr/>
                    <a:lstStyle/>
                    <a:p>
                      <a:pPr indent="0" lvl="0" marL="0" rtl="0" algn="ctr">
                        <a:spcBef>
                          <a:spcPts val="0"/>
                        </a:spcBef>
                        <a:spcAft>
                          <a:spcPts val="0"/>
                        </a:spcAft>
                        <a:buNone/>
                      </a:pPr>
                      <a:r>
                        <a:rPr b="1" lang="en" sz="900">
                          <a:solidFill>
                            <a:srgbClr val="1155CC"/>
                          </a:solidFill>
                          <a:latin typeface="Calibri"/>
                          <a:ea typeface="Calibri"/>
                          <a:cs typeface="Calibri"/>
                          <a:sym typeface="Calibri"/>
                        </a:rPr>
                        <a:t>Venous</a:t>
                      </a:r>
                      <a:endParaRPr b="1" sz="900">
                        <a:solidFill>
                          <a:srgbClr val="CC0000"/>
                        </a:solidFill>
                        <a:latin typeface="Calibri"/>
                        <a:ea typeface="Calibri"/>
                        <a:cs typeface="Calibri"/>
                        <a:sym typeface="Calibri"/>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0" lvl="0" marL="0" rtl="0" algn="ctr">
                        <a:spcBef>
                          <a:spcPts val="0"/>
                        </a:spcBef>
                        <a:spcAft>
                          <a:spcPts val="0"/>
                        </a:spcAft>
                        <a:buNone/>
                      </a:pPr>
                      <a:r>
                        <a:rPr lang="en" sz="700">
                          <a:solidFill>
                            <a:schemeClr val="dk1"/>
                          </a:solidFill>
                          <a:latin typeface="Nunito"/>
                          <a:ea typeface="Nunito"/>
                          <a:cs typeface="Nunito"/>
                          <a:sym typeface="Nunito"/>
                        </a:rPr>
                        <a:t>Drain into the internal iliac veins.</a:t>
                      </a:r>
                      <a:endParaRPr sz="700">
                        <a:solidFill>
                          <a:schemeClr val="dk1"/>
                        </a:solidFill>
                        <a:latin typeface="Nunito"/>
                        <a:ea typeface="Nunito"/>
                        <a:cs typeface="Nunito"/>
                        <a:sym typeface="Nunito"/>
                      </a:endParaRPr>
                    </a:p>
                    <a:p>
                      <a:pPr indent="0" lvl="0" marL="0" rtl="0" algn="ctr">
                        <a:spcBef>
                          <a:spcPts val="0"/>
                        </a:spcBef>
                        <a:spcAft>
                          <a:spcPts val="0"/>
                        </a:spcAft>
                        <a:buNone/>
                      </a:pPr>
                      <a:r>
                        <a:t/>
                      </a:r>
                      <a:endParaRPr sz="700">
                        <a:solidFill>
                          <a:schemeClr val="dk1"/>
                        </a:solidFill>
                        <a:latin typeface="Nunito"/>
                        <a:ea typeface="Nunito"/>
                        <a:cs typeface="Nunito"/>
                        <a:sym typeface="Nunito"/>
                      </a:endParaRPr>
                    </a:p>
                    <a:p>
                      <a:pPr indent="0" lvl="0" marL="0" rtl="0" algn="ctr">
                        <a:spcBef>
                          <a:spcPts val="0"/>
                        </a:spcBef>
                        <a:spcAft>
                          <a:spcPts val="0"/>
                        </a:spcAft>
                        <a:buNone/>
                      </a:pPr>
                      <a:r>
                        <a:t/>
                      </a:r>
                      <a:endParaRPr sz="700">
                        <a:solidFill>
                          <a:schemeClr val="dk1"/>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graphicFrame>
        <p:nvGraphicFramePr>
          <p:cNvPr id="172" name="Google Shape;172;p34"/>
          <p:cNvGraphicFramePr/>
          <p:nvPr/>
        </p:nvGraphicFramePr>
        <p:xfrm>
          <a:off x="-69" y="6091707"/>
          <a:ext cx="3000000" cy="3000000"/>
        </p:xfrm>
        <a:graphic>
          <a:graphicData uri="http://schemas.openxmlformats.org/drawingml/2006/table">
            <a:tbl>
              <a:tblPr>
                <a:noFill/>
                <a:tableStyleId>{76447A91-6DB8-4E1A-95C5-20A2C349909A}</a:tableStyleId>
              </a:tblPr>
              <a:tblGrid>
                <a:gridCol w="817775"/>
                <a:gridCol w="775950"/>
                <a:gridCol w="2957425"/>
                <a:gridCol w="3038400"/>
              </a:tblGrid>
              <a:tr h="397750">
                <a:tc gridSpan="2">
                  <a:txBody>
                    <a:bodyPr/>
                    <a:lstStyle/>
                    <a:p>
                      <a:pPr indent="0" lvl="0" marL="0" rtl="0" algn="ctr">
                        <a:spcBef>
                          <a:spcPts val="0"/>
                        </a:spcBef>
                        <a:spcAft>
                          <a:spcPts val="0"/>
                        </a:spcAft>
                        <a:buNone/>
                      </a:pPr>
                      <a:r>
                        <a:rPr b="1" lang="en" sz="900">
                          <a:solidFill>
                            <a:srgbClr val="FFFFFF"/>
                          </a:solidFill>
                          <a:latin typeface="Nunito"/>
                          <a:ea typeface="Nunito"/>
                          <a:cs typeface="Nunito"/>
                          <a:sym typeface="Nunito"/>
                        </a:rPr>
                        <a:t>Divisions</a:t>
                      </a:r>
                      <a:endParaRPr b="1" sz="900">
                        <a:solidFill>
                          <a:srgbClr val="DAA5A5"/>
                        </a:solidFill>
                        <a:latin typeface="Nunito"/>
                        <a:ea typeface="Nunito"/>
                        <a:cs typeface="Nunito"/>
                        <a:sym typeface="Nunito"/>
                      </a:endParaRPr>
                    </a:p>
                    <a:p>
                      <a:pPr indent="0" lvl="0" marL="0" rtl="0" algn="ctr">
                        <a:spcBef>
                          <a:spcPts val="0"/>
                        </a:spcBef>
                        <a:spcAft>
                          <a:spcPts val="0"/>
                        </a:spcAft>
                        <a:buNone/>
                      </a:pPr>
                      <a:r>
                        <a:rPr b="1" lang="en" sz="600">
                          <a:solidFill>
                            <a:srgbClr val="FFFFFF"/>
                          </a:solidFill>
                          <a:latin typeface="Nunito"/>
                          <a:ea typeface="Nunito"/>
                          <a:cs typeface="Nunito"/>
                          <a:sym typeface="Nunito"/>
                        </a:rPr>
                        <a:t>(By imaginary line passing through the 2</a:t>
                      </a:r>
                      <a:r>
                        <a:rPr b="1" lang="en" sz="600">
                          <a:solidFill>
                            <a:srgbClr val="434343"/>
                          </a:solidFill>
                          <a:latin typeface="Nunito"/>
                          <a:ea typeface="Nunito"/>
                          <a:cs typeface="Nunito"/>
                          <a:sym typeface="Nunito"/>
                        </a:rPr>
                        <a:t> </a:t>
                      </a:r>
                      <a:r>
                        <a:rPr b="1" lang="en" sz="600">
                          <a:solidFill>
                            <a:srgbClr val="FFFFFF"/>
                          </a:solidFill>
                          <a:latin typeface="Nunito"/>
                          <a:ea typeface="Nunito"/>
                          <a:cs typeface="Nunito"/>
                          <a:sym typeface="Nunito"/>
                        </a:rPr>
                        <a:t>ischial tuberosities)</a:t>
                      </a:r>
                      <a:endParaRPr b="1" sz="600">
                        <a:solidFill>
                          <a:srgbClr val="FFFFFF"/>
                        </a:solidFill>
                        <a:latin typeface="Nunito"/>
                        <a:ea typeface="Nunito"/>
                        <a:cs typeface="Nunito"/>
                        <a:sym typeface="Nunito"/>
                      </a:endParaRPr>
                    </a:p>
                  </a:txBody>
                  <a:tcPr marT="67925" marB="67925" marR="64250" marL="64250" anchor="ctr">
                    <a:solidFill>
                      <a:srgbClr val="E4B4B4"/>
                    </a:solidFill>
                  </a:tcPr>
                </a:tc>
                <a:tc hMerge="1"/>
                <a:tc>
                  <a:txBody>
                    <a:bodyPr/>
                    <a:lstStyle/>
                    <a:p>
                      <a:pPr indent="0" lvl="0" marL="0" rtl="0" algn="ctr">
                        <a:spcBef>
                          <a:spcPts val="0"/>
                        </a:spcBef>
                        <a:spcAft>
                          <a:spcPts val="0"/>
                        </a:spcAft>
                        <a:buNone/>
                      </a:pPr>
                      <a:r>
                        <a:rPr b="1" lang="en" sz="900">
                          <a:solidFill>
                            <a:srgbClr val="FFFFFF"/>
                          </a:solidFill>
                          <a:latin typeface="Nunito"/>
                          <a:ea typeface="Nunito"/>
                          <a:cs typeface="Nunito"/>
                          <a:sym typeface="Nunito"/>
                        </a:rPr>
                        <a:t>Urogenital Triangle</a:t>
                      </a:r>
                      <a:endParaRPr b="1" sz="900">
                        <a:solidFill>
                          <a:srgbClr val="FFFFFF"/>
                        </a:solidFill>
                        <a:latin typeface="Nunito"/>
                        <a:ea typeface="Nunito"/>
                        <a:cs typeface="Nunito"/>
                        <a:sym typeface="Nunito"/>
                      </a:endParaRPr>
                    </a:p>
                    <a:p>
                      <a:pPr indent="0" lvl="0" marL="0" rtl="0" algn="ctr">
                        <a:spcBef>
                          <a:spcPts val="0"/>
                        </a:spcBef>
                        <a:spcAft>
                          <a:spcPts val="0"/>
                        </a:spcAft>
                        <a:buClr>
                          <a:schemeClr val="dk1"/>
                        </a:buClr>
                        <a:buSzPts val="1100"/>
                        <a:buFont typeface="Arial"/>
                        <a:buNone/>
                      </a:pPr>
                      <a:r>
                        <a:rPr b="1" lang="en" sz="800">
                          <a:solidFill>
                            <a:srgbClr val="FFFFFF"/>
                          </a:solidFill>
                          <a:latin typeface="Nunito"/>
                          <a:ea typeface="Nunito"/>
                          <a:cs typeface="Nunito"/>
                          <a:sym typeface="Nunito"/>
                        </a:rPr>
                        <a:t>(Anterior)</a:t>
                      </a:r>
                      <a:endParaRPr b="1" sz="800">
                        <a:solidFill>
                          <a:srgbClr val="FFFFFF"/>
                        </a:solidFill>
                        <a:latin typeface="Nunito"/>
                        <a:ea typeface="Nunito"/>
                        <a:cs typeface="Nunito"/>
                        <a:sym typeface="Nunito"/>
                      </a:endParaRPr>
                    </a:p>
                  </a:txBody>
                  <a:tcPr marT="67925" marB="67925" marR="64250" marL="64250" anchor="ctr">
                    <a:solidFill>
                      <a:srgbClr val="E4B4B4"/>
                    </a:solidFill>
                  </a:tcPr>
                </a:tc>
                <a:tc>
                  <a:txBody>
                    <a:bodyPr/>
                    <a:lstStyle/>
                    <a:p>
                      <a:pPr indent="0" lvl="0" marL="0" rtl="0" algn="ctr">
                        <a:spcBef>
                          <a:spcPts val="0"/>
                        </a:spcBef>
                        <a:spcAft>
                          <a:spcPts val="0"/>
                        </a:spcAft>
                        <a:buNone/>
                      </a:pPr>
                      <a:r>
                        <a:rPr b="1" lang="en" sz="900">
                          <a:solidFill>
                            <a:srgbClr val="FFFFFF"/>
                          </a:solidFill>
                          <a:latin typeface="Nunito"/>
                          <a:ea typeface="Nunito"/>
                          <a:cs typeface="Nunito"/>
                          <a:sym typeface="Nunito"/>
                        </a:rPr>
                        <a:t>Anal Triangle</a:t>
                      </a:r>
                      <a:endParaRPr b="1" sz="900">
                        <a:solidFill>
                          <a:srgbClr val="FFFFFF"/>
                        </a:solidFill>
                        <a:latin typeface="Nunito"/>
                        <a:ea typeface="Nunito"/>
                        <a:cs typeface="Nunito"/>
                        <a:sym typeface="Nunito"/>
                      </a:endParaRPr>
                    </a:p>
                    <a:p>
                      <a:pPr indent="0" lvl="0" marL="0" rtl="0" algn="ctr">
                        <a:spcBef>
                          <a:spcPts val="0"/>
                        </a:spcBef>
                        <a:spcAft>
                          <a:spcPts val="0"/>
                        </a:spcAft>
                        <a:buNone/>
                      </a:pPr>
                      <a:r>
                        <a:rPr b="1" lang="en" sz="800">
                          <a:solidFill>
                            <a:srgbClr val="FFFFFF"/>
                          </a:solidFill>
                          <a:latin typeface="Nunito"/>
                          <a:ea typeface="Nunito"/>
                          <a:cs typeface="Nunito"/>
                          <a:sym typeface="Nunito"/>
                        </a:rPr>
                        <a:t>(Posterior)</a:t>
                      </a:r>
                      <a:endParaRPr b="1" sz="800">
                        <a:solidFill>
                          <a:srgbClr val="FFFFFF"/>
                        </a:solidFill>
                        <a:latin typeface="Nunito"/>
                        <a:ea typeface="Nunito"/>
                        <a:cs typeface="Nunito"/>
                        <a:sym typeface="Nunito"/>
                      </a:endParaRPr>
                    </a:p>
                  </a:txBody>
                  <a:tcPr marT="67925" marB="67925" marR="64250" marL="64250" anchor="ctr">
                    <a:solidFill>
                      <a:srgbClr val="E4B4B4"/>
                    </a:solidFill>
                  </a:tcPr>
                </a:tc>
              </a:tr>
              <a:tr h="232925">
                <a:tc rowSpan="3">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Boundaries</a:t>
                      </a:r>
                      <a:endParaRPr b="1" sz="9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ctr">
                        <a:spcBef>
                          <a:spcPts val="0"/>
                        </a:spcBef>
                        <a:spcAft>
                          <a:spcPts val="0"/>
                        </a:spcAft>
                        <a:buNone/>
                      </a:pPr>
                      <a:r>
                        <a:rPr b="1" lang="en" sz="900">
                          <a:latin typeface="Nunito"/>
                          <a:ea typeface="Nunito"/>
                          <a:cs typeface="Nunito"/>
                          <a:sym typeface="Nunito"/>
                        </a:rPr>
                        <a:t>Anterior</a:t>
                      </a:r>
                      <a:endParaRPr b="1" sz="900">
                        <a:latin typeface="Nunito"/>
                        <a:ea typeface="Nunito"/>
                        <a:cs typeface="Nunito"/>
                        <a:sym typeface="Nunito"/>
                      </a:endParaRPr>
                    </a:p>
                  </a:txBody>
                  <a:tcPr marT="67925" marB="67925" marR="64250" marL="64250" anchor="ctr">
                    <a:solidFill>
                      <a:srgbClr val="EFEFEF"/>
                    </a:solidFill>
                  </a:tcPr>
                </a:tc>
                <a:tc>
                  <a:txBody>
                    <a:bodyPr/>
                    <a:lstStyle/>
                    <a:p>
                      <a:pPr indent="0" lvl="0" marL="0" rtl="0" algn="ctr">
                        <a:spcBef>
                          <a:spcPts val="0"/>
                        </a:spcBef>
                        <a:spcAft>
                          <a:spcPts val="0"/>
                        </a:spcAft>
                        <a:buNone/>
                      </a:pPr>
                      <a:r>
                        <a:rPr lang="en" sz="700">
                          <a:latin typeface="Nunito"/>
                          <a:ea typeface="Nunito"/>
                          <a:cs typeface="Nunito"/>
                          <a:sym typeface="Nunito"/>
                        </a:rPr>
                        <a:t>Symphysis pubis</a:t>
                      </a:r>
                      <a:endParaRPr sz="700">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Clr>
                          <a:schemeClr val="dk1"/>
                        </a:buClr>
                        <a:buSzPts val="800"/>
                        <a:buFont typeface="Arial"/>
                        <a:buNone/>
                      </a:pPr>
                      <a:r>
                        <a:rPr lang="en" sz="700">
                          <a:solidFill>
                            <a:schemeClr val="dk1"/>
                          </a:solidFill>
                          <a:latin typeface="Nunito"/>
                          <a:ea typeface="Nunito"/>
                          <a:cs typeface="Nunito"/>
                          <a:sym typeface="Nunito"/>
                        </a:rPr>
                        <a:t>Transverse line passing through 2 ischial tuberosities </a:t>
                      </a:r>
                      <a:endParaRPr sz="700">
                        <a:latin typeface="Nunito"/>
                        <a:ea typeface="Nunito"/>
                        <a:cs typeface="Nunito"/>
                        <a:sym typeface="Nunito"/>
                      </a:endParaRPr>
                    </a:p>
                  </a:txBody>
                  <a:tcPr marT="67925" marB="67925" marR="64250" marL="64250" anchor="ctr"/>
                </a:tc>
              </a:tr>
              <a:tr h="232925">
                <a:tc vMerge="1"/>
                <a:tc>
                  <a:txBody>
                    <a:bodyPr/>
                    <a:lstStyle/>
                    <a:p>
                      <a:pPr indent="0" lvl="0" marL="0" rtl="0" algn="ctr">
                        <a:spcBef>
                          <a:spcPts val="0"/>
                        </a:spcBef>
                        <a:spcAft>
                          <a:spcPts val="0"/>
                        </a:spcAft>
                        <a:buNone/>
                      </a:pPr>
                      <a:r>
                        <a:rPr b="1" lang="en" sz="900">
                          <a:latin typeface="Nunito"/>
                          <a:ea typeface="Nunito"/>
                          <a:cs typeface="Nunito"/>
                          <a:sym typeface="Nunito"/>
                        </a:rPr>
                        <a:t>Posterior</a:t>
                      </a:r>
                      <a:endParaRPr b="1" sz="900">
                        <a:latin typeface="Nunito"/>
                        <a:ea typeface="Nunito"/>
                        <a:cs typeface="Nunito"/>
                        <a:sym typeface="Nunito"/>
                      </a:endParaRPr>
                    </a:p>
                  </a:txBody>
                  <a:tcPr marT="67925" marB="67925" marR="64250" marL="64250" anchor="ctr">
                    <a:solidFill>
                      <a:srgbClr val="EFEFEF"/>
                    </a:solidFill>
                  </a:tcPr>
                </a:tc>
                <a:tc>
                  <a:txBody>
                    <a:bodyPr/>
                    <a:lstStyle/>
                    <a:p>
                      <a:pPr indent="0" lvl="0" marL="0" rtl="0" algn="ctr">
                        <a:spcBef>
                          <a:spcPts val="0"/>
                        </a:spcBef>
                        <a:spcAft>
                          <a:spcPts val="0"/>
                        </a:spcAft>
                        <a:buNone/>
                      </a:pPr>
                      <a:r>
                        <a:rPr lang="en" sz="700">
                          <a:latin typeface="Nunito"/>
                          <a:ea typeface="Nunito"/>
                          <a:cs typeface="Nunito"/>
                          <a:sym typeface="Nunito"/>
                        </a:rPr>
                        <a:t>Transverse line passing through 2 ischial tuberosities </a:t>
                      </a:r>
                      <a:endParaRPr sz="700">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None/>
                      </a:pPr>
                      <a:r>
                        <a:rPr lang="en" sz="700">
                          <a:latin typeface="Nunito"/>
                          <a:ea typeface="Nunito"/>
                          <a:cs typeface="Nunito"/>
                          <a:sym typeface="Nunito"/>
                        </a:rPr>
                        <a:t>Coccyx</a:t>
                      </a:r>
                      <a:endParaRPr sz="700">
                        <a:latin typeface="Nunito"/>
                        <a:ea typeface="Nunito"/>
                        <a:cs typeface="Nunito"/>
                        <a:sym typeface="Nunito"/>
                      </a:endParaRPr>
                    </a:p>
                  </a:txBody>
                  <a:tcPr marT="67925" marB="67925" marR="64250" marL="64250" anchor="ctr"/>
                </a:tc>
              </a:tr>
              <a:tr h="298850">
                <a:tc vMerge="1"/>
                <a:tc>
                  <a:txBody>
                    <a:bodyPr/>
                    <a:lstStyle/>
                    <a:p>
                      <a:pPr indent="0" lvl="0" marL="0" rtl="0" algn="ctr">
                        <a:spcBef>
                          <a:spcPts val="0"/>
                        </a:spcBef>
                        <a:spcAft>
                          <a:spcPts val="0"/>
                        </a:spcAft>
                        <a:buNone/>
                      </a:pPr>
                      <a:r>
                        <a:rPr b="1" lang="en" sz="900">
                          <a:latin typeface="Nunito"/>
                          <a:ea typeface="Nunito"/>
                          <a:cs typeface="Nunito"/>
                          <a:sym typeface="Nunito"/>
                        </a:rPr>
                        <a:t>Lateral</a:t>
                      </a:r>
                      <a:endParaRPr b="1" sz="900">
                        <a:latin typeface="Nunito"/>
                        <a:ea typeface="Nunito"/>
                        <a:cs typeface="Nunito"/>
                        <a:sym typeface="Nunito"/>
                      </a:endParaRPr>
                    </a:p>
                  </a:txBody>
                  <a:tcPr marT="67925" marB="67925" marR="64250" marL="64250" anchor="ctr">
                    <a:solidFill>
                      <a:srgbClr val="EFEFEF"/>
                    </a:solidFill>
                  </a:tcPr>
                </a:tc>
                <a:tc>
                  <a:txBody>
                    <a:bodyPr/>
                    <a:lstStyle/>
                    <a:p>
                      <a:pPr indent="0" lvl="0" marL="0" rtl="0" algn="ctr">
                        <a:spcBef>
                          <a:spcPts val="0"/>
                        </a:spcBef>
                        <a:spcAft>
                          <a:spcPts val="0"/>
                        </a:spcAft>
                        <a:buNone/>
                      </a:pPr>
                      <a:r>
                        <a:rPr lang="en" sz="700">
                          <a:latin typeface="Nunito"/>
                          <a:ea typeface="Nunito"/>
                          <a:cs typeface="Nunito"/>
                          <a:sym typeface="Nunito"/>
                        </a:rPr>
                        <a:t>Ischiopubic rami </a:t>
                      </a:r>
                      <a:endParaRPr sz="700">
                        <a:latin typeface="Nunito"/>
                        <a:ea typeface="Nunito"/>
                        <a:cs typeface="Nunito"/>
                        <a:sym typeface="Nunito"/>
                      </a:endParaRPr>
                    </a:p>
                    <a:p>
                      <a:pPr indent="0" lvl="0" marL="0" rtl="0" algn="ctr">
                        <a:spcBef>
                          <a:spcPts val="0"/>
                        </a:spcBef>
                        <a:spcAft>
                          <a:spcPts val="0"/>
                        </a:spcAft>
                        <a:buNone/>
                      </a:pPr>
                      <a:r>
                        <a:rPr lang="en" sz="700">
                          <a:latin typeface="Nunito"/>
                          <a:ea typeface="Nunito"/>
                          <a:cs typeface="Nunito"/>
                          <a:sym typeface="Nunito"/>
                        </a:rPr>
                        <a:t>Ischial tuberosities </a:t>
                      </a:r>
                      <a:endParaRPr sz="700">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None/>
                      </a:pPr>
                      <a:r>
                        <a:rPr lang="en" sz="700">
                          <a:latin typeface="Nunito"/>
                          <a:ea typeface="Nunito"/>
                          <a:cs typeface="Nunito"/>
                          <a:sym typeface="Nunito"/>
                        </a:rPr>
                        <a:t>Ischial tuberosity</a:t>
                      </a:r>
                      <a:endParaRPr sz="700">
                        <a:latin typeface="Nunito"/>
                        <a:ea typeface="Nunito"/>
                        <a:cs typeface="Nunito"/>
                        <a:sym typeface="Nunito"/>
                      </a:endParaRPr>
                    </a:p>
                    <a:p>
                      <a:pPr indent="0" lvl="0" marL="57150" rtl="0" algn="ctr">
                        <a:spcBef>
                          <a:spcPts val="0"/>
                        </a:spcBef>
                        <a:spcAft>
                          <a:spcPts val="0"/>
                        </a:spcAft>
                        <a:buFont typeface="Exo"/>
                        <a:buNone/>
                      </a:pPr>
                      <a:r>
                        <a:rPr lang="en" sz="700">
                          <a:latin typeface="Nunito"/>
                          <a:ea typeface="Nunito"/>
                          <a:cs typeface="Nunito"/>
                          <a:sym typeface="Nunito"/>
                        </a:rPr>
                        <a:t>Sacrotuberous ligament</a:t>
                      </a:r>
                      <a:endParaRPr sz="700">
                        <a:latin typeface="Nunito"/>
                        <a:ea typeface="Nunito"/>
                        <a:cs typeface="Nunito"/>
                        <a:sym typeface="Nunito"/>
                      </a:endParaRPr>
                    </a:p>
                  </a:txBody>
                  <a:tcPr marT="67925" marB="67925" marR="64250" marL="64250" anchor="ctr"/>
                </a:tc>
              </a:tr>
              <a:tr h="389525">
                <a:tc gridSpan="2">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Content</a:t>
                      </a:r>
                      <a:endParaRPr b="1" sz="900">
                        <a:solidFill>
                          <a:srgbClr val="DAA5A5"/>
                        </a:solidFill>
                        <a:latin typeface="Nunito"/>
                        <a:ea typeface="Nunito"/>
                        <a:cs typeface="Nunito"/>
                        <a:sym typeface="Nunito"/>
                      </a:endParaRPr>
                    </a:p>
                  </a:txBody>
                  <a:tcPr marT="67925" marB="67925" marR="64250" marL="64250" anchor="ctr">
                    <a:solidFill>
                      <a:srgbClr val="EFEFEF"/>
                    </a:solidFill>
                  </a:tcPr>
                </a:tc>
                <a:tc hMerge="1"/>
                <a:tc>
                  <a:txBody>
                    <a:bodyPr/>
                    <a:lstStyle/>
                    <a:p>
                      <a:pPr indent="0" lvl="0" marL="0" rtl="0" algn="ctr">
                        <a:spcBef>
                          <a:spcPts val="0"/>
                        </a:spcBef>
                        <a:spcAft>
                          <a:spcPts val="0"/>
                        </a:spcAft>
                        <a:buNone/>
                      </a:pPr>
                      <a:r>
                        <a:rPr lang="en" sz="700">
                          <a:latin typeface="Nunito"/>
                          <a:ea typeface="Nunito"/>
                          <a:cs typeface="Nunito"/>
                          <a:sym typeface="Nunito"/>
                        </a:rPr>
                        <a:t>Lower part of ( urethra + vagina )</a:t>
                      </a:r>
                      <a:endParaRPr sz="700">
                        <a:latin typeface="Nunito"/>
                        <a:ea typeface="Nunito"/>
                        <a:cs typeface="Nunito"/>
                        <a:sym typeface="Nunito"/>
                      </a:endParaRPr>
                    </a:p>
                    <a:p>
                      <a:pPr indent="0" lvl="0" marL="0" rtl="0" algn="ctr">
                        <a:spcBef>
                          <a:spcPts val="0"/>
                        </a:spcBef>
                        <a:spcAft>
                          <a:spcPts val="0"/>
                        </a:spcAft>
                        <a:buNone/>
                      </a:pPr>
                      <a:r>
                        <a:rPr lang="en" sz="700">
                          <a:latin typeface="Nunito"/>
                          <a:ea typeface="Nunito"/>
                          <a:cs typeface="Nunito"/>
                          <a:sym typeface="Nunito"/>
                        </a:rPr>
                        <a:t>External genitalia ( valva )</a:t>
                      </a:r>
                      <a:endParaRPr sz="700">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None/>
                      </a:pPr>
                      <a:r>
                        <a:rPr lang="en" sz="700">
                          <a:latin typeface="Nunito"/>
                          <a:ea typeface="Nunito"/>
                          <a:cs typeface="Nunito"/>
                          <a:sym typeface="Nunito"/>
                        </a:rPr>
                        <a:t>Lower part of anal canal</a:t>
                      </a:r>
                      <a:endParaRPr sz="700">
                        <a:latin typeface="Nunito"/>
                        <a:ea typeface="Nunito"/>
                        <a:cs typeface="Nunito"/>
                        <a:sym typeface="Nunito"/>
                      </a:endParaRPr>
                    </a:p>
                    <a:p>
                      <a:pPr indent="0" lvl="0" marL="0" rtl="0" algn="ctr">
                        <a:spcBef>
                          <a:spcPts val="0"/>
                        </a:spcBef>
                        <a:spcAft>
                          <a:spcPts val="0"/>
                        </a:spcAft>
                        <a:buNone/>
                      </a:pPr>
                      <a:r>
                        <a:rPr lang="en" sz="700">
                          <a:latin typeface="Nunito"/>
                          <a:ea typeface="Nunito"/>
                          <a:cs typeface="Nunito"/>
                          <a:sym typeface="Nunito"/>
                        </a:rPr>
                        <a:t> Anococcygeal body</a:t>
                      </a:r>
                      <a:endParaRPr sz="700">
                        <a:latin typeface="Nunito"/>
                        <a:ea typeface="Nunito"/>
                        <a:cs typeface="Nunito"/>
                        <a:sym typeface="Nunito"/>
                      </a:endParaRPr>
                    </a:p>
                    <a:p>
                      <a:pPr indent="0" lvl="0" marL="0" rtl="0" algn="ctr">
                        <a:spcBef>
                          <a:spcPts val="0"/>
                        </a:spcBef>
                        <a:spcAft>
                          <a:spcPts val="0"/>
                        </a:spcAft>
                        <a:buNone/>
                      </a:pPr>
                      <a:r>
                        <a:rPr lang="en" sz="700">
                          <a:latin typeface="Nunito"/>
                          <a:ea typeface="Nunito"/>
                          <a:cs typeface="Nunito"/>
                          <a:sym typeface="Nunito"/>
                        </a:rPr>
                        <a:t>Ischiorectal fossa </a:t>
                      </a:r>
                      <a:endParaRPr b="1" sz="700">
                        <a:latin typeface="Nunito"/>
                        <a:ea typeface="Nunito"/>
                        <a:cs typeface="Nunito"/>
                        <a:sym typeface="Nunito"/>
                      </a:endParaRPr>
                    </a:p>
                  </a:txBody>
                  <a:tcPr marT="67925" marB="67925" marR="64250" marL="64250" anchor="ctr"/>
                </a:tc>
              </a:tr>
            </a:tbl>
          </a:graphicData>
        </a:graphic>
      </p:graphicFrame>
      <p:graphicFrame>
        <p:nvGraphicFramePr>
          <p:cNvPr id="173" name="Google Shape;173;p34"/>
          <p:cNvGraphicFramePr/>
          <p:nvPr/>
        </p:nvGraphicFramePr>
        <p:xfrm>
          <a:off x="-44" y="558900"/>
          <a:ext cx="3000000" cy="3000000"/>
        </p:xfrm>
        <a:graphic>
          <a:graphicData uri="http://schemas.openxmlformats.org/drawingml/2006/table">
            <a:tbl>
              <a:tblPr>
                <a:noFill/>
                <a:tableStyleId>{76447A91-6DB8-4E1A-95C5-20A2C349909A}</a:tableStyleId>
              </a:tblPr>
              <a:tblGrid>
                <a:gridCol w="817775"/>
                <a:gridCol w="775950"/>
                <a:gridCol w="2957425"/>
                <a:gridCol w="3038400"/>
              </a:tblGrid>
              <a:tr h="147800">
                <a:tc gridSpan="2">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Perineum Boundaries</a:t>
                      </a:r>
                      <a:endParaRPr b="1" sz="900">
                        <a:solidFill>
                          <a:srgbClr val="434343"/>
                        </a:solidFill>
                        <a:latin typeface="Nunito"/>
                        <a:ea typeface="Nunito"/>
                        <a:cs typeface="Nunito"/>
                        <a:sym typeface="Nunito"/>
                      </a:endParaRPr>
                    </a:p>
                  </a:txBody>
                  <a:tcPr marT="67925" marB="67925" marR="64250" marL="64250" anchor="ctr">
                    <a:solidFill>
                      <a:srgbClr val="F7E0E0"/>
                    </a:solidFill>
                  </a:tcPr>
                </a:tc>
                <a:tc hMerge="1"/>
                <a:tc>
                  <a:txBody>
                    <a:bodyPr/>
                    <a:lstStyle/>
                    <a:p>
                      <a:pPr indent="0" lvl="0" marL="0" rtl="0" algn="ctr">
                        <a:spcBef>
                          <a:spcPts val="0"/>
                        </a:spcBef>
                        <a:spcAft>
                          <a:spcPts val="0"/>
                        </a:spcAft>
                        <a:buClr>
                          <a:schemeClr val="dk1"/>
                        </a:buClr>
                        <a:buSzPts val="1100"/>
                        <a:buFont typeface="Arial"/>
                        <a:buNone/>
                      </a:pPr>
                      <a:r>
                        <a:rPr b="1" lang="en" sz="900">
                          <a:solidFill>
                            <a:srgbClr val="434343"/>
                          </a:solidFill>
                          <a:latin typeface="Nunito"/>
                          <a:ea typeface="Nunito"/>
                          <a:cs typeface="Nunito"/>
                          <a:sym typeface="Nunito"/>
                        </a:rPr>
                        <a:t>Surface</a:t>
                      </a:r>
                      <a:endParaRPr b="1" sz="900">
                        <a:solidFill>
                          <a:srgbClr val="434343"/>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F7E0E0"/>
                    </a:solidFill>
                  </a:tcPr>
                </a:tc>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Bony</a:t>
                      </a:r>
                      <a:endParaRPr b="1" sz="900">
                        <a:solidFill>
                          <a:srgbClr val="434343"/>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F7E0E0"/>
                    </a:solidFill>
                  </a:tcPr>
                </a:tc>
              </a:tr>
              <a:tr h="147800">
                <a:tc rowSpan="3">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Relations</a:t>
                      </a:r>
                      <a:endParaRPr b="1" sz="9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ctr">
                        <a:spcBef>
                          <a:spcPts val="0"/>
                        </a:spcBef>
                        <a:spcAft>
                          <a:spcPts val="0"/>
                        </a:spcAft>
                        <a:buNone/>
                      </a:pPr>
                      <a:r>
                        <a:rPr b="1" lang="en" sz="900">
                          <a:latin typeface="Nunito"/>
                          <a:ea typeface="Nunito"/>
                          <a:cs typeface="Nunito"/>
                          <a:sym typeface="Nunito"/>
                        </a:rPr>
                        <a:t>Anterior</a:t>
                      </a:r>
                      <a:endParaRPr b="1" sz="900">
                        <a:latin typeface="Nunito"/>
                        <a:ea typeface="Nunito"/>
                        <a:cs typeface="Nunito"/>
                        <a:sym typeface="Nunito"/>
                      </a:endParaRPr>
                    </a:p>
                  </a:txBody>
                  <a:tcPr marT="67925" marB="67925" marR="64250" marL="64250" anchor="ctr">
                    <a:lnR cap="flat" cmpd="sng" w="9525">
                      <a:solidFill>
                        <a:srgbClr val="9E9E9E"/>
                      </a:solidFill>
                      <a:prstDash val="solid"/>
                      <a:round/>
                      <a:headEnd len="sm" w="sm" type="none"/>
                      <a:tailEnd len="sm" w="sm" type="none"/>
                    </a:lnR>
                    <a:solidFill>
                      <a:srgbClr val="EFEFEF"/>
                    </a:solidFill>
                  </a:tcPr>
                </a:tc>
                <a:tc>
                  <a:txBody>
                    <a:bodyPr/>
                    <a:lstStyle/>
                    <a:p>
                      <a:pPr indent="0" lvl="0" marL="0" rtl="0" algn="ctr">
                        <a:spcBef>
                          <a:spcPts val="0"/>
                        </a:spcBef>
                        <a:spcAft>
                          <a:spcPts val="0"/>
                        </a:spcAft>
                        <a:buNone/>
                      </a:pPr>
                      <a:r>
                        <a:rPr lang="en" sz="700">
                          <a:latin typeface="Nunito"/>
                          <a:ea typeface="Nunito"/>
                          <a:cs typeface="Nunito"/>
                          <a:sym typeface="Nunito"/>
                        </a:rPr>
                        <a:t>Mons pubis</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Nunito"/>
                          <a:ea typeface="Nunito"/>
                          <a:cs typeface="Nunito"/>
                          <a:sym typeface="Nunito"/>
                        </a:rPr>
                        <a:t>Symphysis pubis</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47800">
                <a:tc vMerge="1"/>
                <a:tc>
                  <a:txBody>
                    <a:bodyPr/>
                    <a:lstStyle/>
                    <a:p>
                      <a:pPr indent="0" lvl="0" marL="0" rtl="0" algn="ctr">
                        <a:spcBef>
                          <a:spcPts val="0"/>
                        </a:spcBef>
                        <a:spcAft>
                          <a:spcPts val="0"/>
                        </a:spcAft>
                        <a:buNone/>
                      </a:pPr>
                      <a:r>
                        <a:rPr b="1" lang="en" sz="900">
                          <a:latin typeface="Nunito"/>
                          <a:ea typeface="Nunito"/>
                          <a:cs typeface="Nunito"/>
                          <a:sym typeface="Nunito"/>
                        </a:rPr>
                        <a:t>Posterior</a:t>
                      </a:r>
                      <a:endParaRPr b="1" sz="900">
                        <a:latin typeface="Nunito"/>
                        <a:ea typeface="Nunito"/>
                        <a:cs typeface="Nunito"/>
                        <a:sym typeface="Nunito"/>
                      </a:endParaRPr>
                    </a:p>
                  </a:txBody>
                  <a:tcPr marT="67925" marB="67925" marR="64250" marL="64250" anchor="ctr">
                    <a:lnR cap="flat" cmpd="sng" w="9525">
                      <a:solidFill>
                        <a:srgbClr val="9E9E9E"/>
                      </a:solidFill>
                      <a:prstDash val="solid"/>
                      <a:round/>
                      <a:headEnd len="sm" w="sm" type="none"/>
                      <a:tailEnd len="sm" w="sm" type="none"/>
                    </a:lnR>
                    <a:solidFill>
                      <a:srgbClr val="EFEFEF"/>
                    </a:solidFill>
                  </a:tcPr>
                </a:tc>
                <a:tc>
                  <a:txBody>
                    <a:bodyPr/>
                    <a:lstStyle/>
                    <a:p>
                      <a:pPr indent="0" lvl="0" marL="0" rtl="0" algn="ctr">
                        <a:spcBef>
                          <a:spcPts val="0"/>
                        </a:spcBef>
                        <a:spcAft>
                          <a:spcPts val="0"/>
                        </a:spcAft>
                        <a:buNone/>
                      </a:pPr>
                      <a:r>
                        <a:rPr lang="en" sz="700">
                          <a:latin typeface="Nunito"/>
                          <a:ea typeface="Nunito"/>
                          <a:cs typeface="Nunito"/>
                          <a:sym typeface="Nunito"/>
                        </a:rPr>
                        <a:t>Intergluteal folds</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Nunito"/>
                          <a:ea typeface="Nunito"/>
                          <a:cs typeface="Nunito"/>
                          <a:sym typeface="Nunito"/>
                        </a:rPr>
                        <a:t>Coccyx</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47800">
                <a:tc vMerge="1"/>
                <a:tc>
                  <a:txBody>
                    <a:bodyPr/>
                    <a:lstStyle/>
                    <a:p>
                      <a:pPr indent="0" lvl="0" marL="0" rtl="0" algn="ctr">
                        <a:spcBef>
                          <a:spcPts val="0"/>
                        </a:spcBef>
                        <a:spcAft>
                          <a:spcPts val="0"/>
                        </a:spcAft>
                        <a:buNone/>
                      </a:pPr>
                      <a:r>
                        <a:rPr b="1" lang="en" sz="900">
                          <a:latin typeface="Nunito"/>
                          <a:ea typeface="Nunito"/>
                          <a:cs typeface="Nunito"/>
                          <a:sym typeface="Nunito"/>
                        </a:rPr>
                        <a:t>Lateral</a:t>
                      </a:r>
                      <a:endParaRPr b="1" sz="900">
                        <a:latin typeface="Nunito"/>
                        <a:ea typeface="Nunito"/>
                        <a:cs typeface="Nunito"/>
                        <a:sym typeface="Nunito"/>
                      </a:endParaRPr>
                    </a:p>
                  </a:txBody>
                  <a:tcPr marT="67925" marB="67925" marR="64250" marL="64250" anchor="ctr">
                    <a:lnR cap="flat" cmpd="sng" w="9525">
                      <a:solidFill>
                        <a:srgbClr val="9E9E9E"/>
                      </a:solidFill>
                      <a:prstDash val="solid"/>
                      <a:round/>
                      <a:headEnd len="sm" w="sm" type="none"/>
                      <a:tailEnd len="sm" w="sm" type="none"/>
                    </a:lnR>
                    <a:solidFill>
                      <a:srgbClr val="EFEFEF"/>
                    </a:solidFill>
                  </a:tcPr>
                </a:tc>
                <a:tc>
                  <a:txBody>
                    <a:bodyPr/>
                    <a:lstStyle/>
                    <a:p>
                      <a:pPr indent="0" lvl="0" marL="0" rtl="0" algn="ctr">
                        <a:spcBef>
                          <a:spcPts val="0"/>
                        </a:spcBef>
                        <a:spcAft>
                          <a:spcPts val="0"/>
                        </a:spcAft>
                        <a:buClr>
                          <a:schemeClr val="dk1"/>
                        </a:buClr>
                        <a:buSzPts val="800"/>
                        <a:buFont typeface="Arial"/>
                        <a:buNone/>
                      </a:pPr>
                      <a:r>
                        <a:rPr lang="en" sz="700">
                          <a:solidFill>
                            <a:schemeClr val="dk1"/>
                          </a:solidFill>
                          <a:latin typeface="Nunito"/>
                          <a:ea typeface="Nunito"/>
                          <a:cs typeface="Nunito"/>
                          <a:sym typeface="Nunito"/>
                        </a:rPr>
                        <a:t>Medial surface of the thighs</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700">
                          <a:latin typeface="Nunito"/>
                          <a:ea typeface="Nunito"/>
                          <a:cs typeface="Nunito"/>
                          <a:sym typeface="Nunito"/>
                        </a:rPr>
                        <a:t>Ischiopubic rami , ischial tuberosities , sacrotuberous </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47800">
                <a:tc gridSpan="2">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Content</a:t>
                      </a:r>
                      <a:endParaRPr b="1" sz="900">
                        <a:solidFill>
                          <a:srgbClr val="DAA5A5"/>
                        </a:solidFill>
                        <a:latin typeface="Nunito"/>
                        <a:ea typeface="Nunito"/>
                        <a:cs typeface="Nunito"/>
                        <a:sym typeface="Nunito"/>
                      </a:endParaRPr>
                    </a:p>
                  </a:txBody>
                  <a:tcPr marT="67925" marB="67925" marR="64250" marL="64250" anchor="ctr">
                    <a:solidFill>
                      <a:srgbClr val="EFEFEF"/>
                    </a:solidFill>
                  </a:tcPr>
                </a:tc>
                <a:tc hMerge="1"/>
                <a:tc gridSpan="2">
                  <a:txBody>
                    <a:bodyPr/>
                    <a:lstStyle/>
                    <a:p>
                      <a:pPr indent="0" lvl="0" marL="0" rtl="0" algn="ctr">
                        <a:spcBef>
                          <a:spcPts val="0"/>
                        </a:spcBef>
                        <a:spcAft>
                          <a:spcPts val="0"/>
                        </a:spcAft>
                        <a:buNone/>
                      </a:pPr>
                      <a:r>
                        <a:rPr lang="en" sz="700">
                          <a:solidFill>
                            <a:schemeClr val="dk1"/>
                          </a:solidFill>
                          <a:latin typeface="Nunito"/>
                          <a:ea typeface="Nunito"/>
                          <a:cs typeface="Nunito"/>
                          <a:sym typeface="Nunito"/>
                        </a:rPr>
                        <a:t>1. Lower ends of urethra, vagina , and anal canal.   2. External genitalia  3. Perineal body and Anococcygeal body</a:t>
                      </a:r>
                      <a:endParaRPr sz="700">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tcPr>
                </a:tc>
                <a:tc hMerge="1"/>
              </a:tr>
            </a:tbl>
          </a:graphicData>
        </a:graphic>
      </p:graphicFrame>
      <p:graphicFrame>
        <p:nvGraphicFramePr>
          <p:cNvPr id="174" name="Google Shape;174;p34"/>
          <p:cNvGraphicFramePr/>
          <p:nvPr/>
        </p:nvGraphicFramePr>
        <p:xfrm>
          <a:off x="-67" y="7885387"/>
          <a:ext cx="3000000" cy="3000000"/>
        </p:xfrm>
        <a:graphic>
          <a:graphicData uri="http://schemas.openxmlformats.org/drawingml/2006/table">
            <a:tbl>
              <a:tblPr>
                <a:noFill/>
                <a:tableStyleId>{76447A91-6DB8-4E1A-95C5-20A2C349909A}</a:tableStyleId>
              </a:tblPr>
              <a:tblGrid>
                <a:gridCol w="817775"/>
                <a:gridCol w="775950"/>
                <a:gridCol w="2957425"/>
                <a:gridCol w="3038400"/>
              </a:tblGrid>
              <a:tr h="322975">
                <a:tc gridSpan="4">
                  <a:txBody>
                    <a:bodyPr/>
                    <a:lstStyle/>
                    <a:p>
                      <a:pPr indent="0" lvl="0" marL="0" rtl="0" algn="ctr">
                        <a:spcBef>
                          <a:spcPts val="0"/>
                        </a:spcBef>
                        <a:spcAft>
                          <a:spcPts val="0"/>
                        </a:spcAft>
                        <a:buNone/>
                      </a:pPr>
                      <a:r>
                        <a:rPr b="1" lang="en" sz="1000">
                          <a:solidFill>
                            <a:srgbClr val="FFFFFF"/>
                          </a:solidFill>
                          <a:latin typeface="Nunito"/>
                          <a:ea typeface="Nunito"/>
                          <a:cs typeface="Nunito"/>
                          <a:sym typeface="Nunito"/>
                        </a:rPr>
                        <a:t>Urogenital Diaphragm</a:t>
                      </a:r>
                      <a:endParaRPr b="1" sz="1000">
                        <a:solidFill>
                          <a:srgbClr val="FFFFFF"/>
                        </a:solidFill>
                        <a:latin typeface="Nunito"/>
                        <a:ea typeface="Nunito"/>
                        <a:cs typeface="Nunito"/>
                        <a:sym typeface="Nunito"/>
                      </a:endParaRPr>
                    </a:p>
                  </a:txBody>
                  <a:tcPr marT="67925" marB="67925" marR="64250" marL="64250" anchor="ctr">
                    <a:solidFill>
                      <a:srgbClr val="E4B4B4"/>
                    </a:solidFill>
                  </a:tcPr>
                </a:tc>
                <a:tc hMerge="1"/>
                <a:tc hMerge="1"/>
                <a:tc hMerge="1"/>
              </a:tr>
              <a:tr h="387025">
                <a:tc gridSpan="2">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Notes</a:t>
                      </a:r>
                      <a:endParaRPr b="1" sz="900">
                        <a:solidFill>
                          <a:srgbClr val="DAA5A5"/>
                        </a:solidFill>
                        <a:latin typeface="Nunito"/>
                        <a:ea typeface="Nunito"/>
                        <a:cs typeface="Nunito"/>
                        <a:sym typeface="Nunito"/>
                      </a:endParaRPr>
                    </a:p>
                  </a:txBody>
                  <a:tcPr marT="67925" marB="67925" marR="64250" marL="64250" anchor="ctr">
                    <a:solidFill>
                      <a:srgbClr val="EFEFEF"/>
                    </a:solidFill>
                  </a:tcPr>
                </a:tc>
                <a:tc hMerge="1"/>
                <a:tc gridSpan="2">
                  <a:txBody>
                    <a:bodyPr/>
                    <a:lstStyle/>
                    <a:p>
                      <a:pPr indent="-273050" lvl="0" marL="457200" rtl="0" algn="l">
                        <a:spcBef>
                          <a:spcPts val="0"/>
                        </a:spcBef>
                        <a:spcAft>
                          <a:spcPts val="0"/>
                        </a:spcAft>
                        <a:buSzPts val="700"/>
                        <a:buFont typeface="Nunito"/>
                        <a:buChar char="●"/>
                      </a:pPr>
                      <a:r>
                        <a:rPr lang="en" sz="700">
                          <a:latin typeface="Nunito"/>
                          <a:ea typeface="Nunito"/>
                          <a:cs typeface="Nunito"/>
                          <a:sym typeface="Nunito"/>
                        </a:rPr>
                        <a:t>A triangular musculo</a:t>
                      </a:r>
                      <a:r>
                        <a:rPr lang="en" sz="700" u="sng">
                          <a:latin typeface="Nunito"/>
                          <a:ea typeface="Nunito"/>
                          <a:cs typeface="Nunito"/>
                          <a:sym typeface="Nunito"/>
                        </a:rPr>
                        <a:t>fascial</a:t>
                      </a:r>
                      <a:r>
                        <a:rPr lang="en" sz="700">
                          <a:latin typeface="Nunito"/>
                          <a:ea typeface="Nunito"/>
                          <a:cs typeface="Nunito"/>
                          <a:sym typeface="Nunito"/>
                        </a:rPr>
                        <a:t> diaphragm located in the anterior part of the perineum (in the urogenital triangle)</a:t>
                      </a:r>
                      <a:endParaRPr sz="700">
                        <a:latin typeface="Nunito"/>
                        <a:ea typeface="Nunito"/>
                        <a:cs typeface="Nunito"/>
                        <a:sym typeface="Nunito"/>
                      </a:endParaRPr>
                    </a:p>
                    <a:p>
                      <a:pPr indent="-273050" lvl="0" marL="457200" rtl="0" algn="l">
                        <a:spcBef>
                          <a:spcPts val="0"/>
                        </a:spcBef>
                        <a:spcAft>
                          <a:spcPts val="0"/>
                        </a:spcAft>
                        <a:buSzPts val="700"/>
                        <a:buFont typeface="Nunito"/>
                        <a:buChar char="●"/>
                      </a:pPr>
                      <a:r>
                        <a:rPr lang="en" sz="700">
                          <a:latin typeface="Nunito"/>
                          <a:ea typeface="Nunito"/>
                          <a:cs typeface="Nunito"/>
                          <a:sym typeface="Nunito"/>
                        </a:rPr>
                        <a:t>Fills in the gap between the pubic arch</a:t>
                      </a:r>
                      <a:endParaRPr sz="700">
                        <a:latin typeface="Nunito"/>
                        <a:ea typeface="Nunito"/>
                        <a:cs typeface="Nunito"/>
                        <a:sym typeface="Nunito"/>
                      </a:endParaRPr>
                    </a:p>
                  </a:txBody>
                  <a:tcPr marT="67925" marB="67925" marR="64250" marL="64250" anchor="ctr"/>
                </a:tc>
                <a:tc hMerge="1"/>
              </a:tr>
              <a:tr h="504425">
                <a:tc gridSpan="2">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Composed of:</a:t>
                      </a:r>
                      <a:endParaRPr b="1" sz="900">
                        <a:solidFill>
                          <a:srgbClr val="DAA5A5"/>
                        </a:solidFill>
                        <a:latin typeface="Nunito"/>
                        <a:ea typeface="Nunito"/>
                        <a:cs typeface="Nunito"/>
                        <a:sym typeface="Nunito"/>
                      </a:endParaRPr>
                    </a:p>
                  </a:txBody>
                  <a:tcPr marT="67925" marB="67925" marR="64250" marL="64250" anchor="ctr">
                    <a:solidFill>
                      <a:srgbClr val="EFEFEF"/>
                    </a:solidFill>
                  </a:tcPr>
                </a:tc>
                <a:tc hMerge="1"/>
                <a:tc gridSpan="2">
                  <a:txBody>
                    <a:bodyPr/>
                    <a:lstStyle/>
                    <a:p>
                      <a:pPr indent="-273050" lvl="0" marL="457200" rtl="0" algn="l">
                        <a:spcBef>
                          <a:spcPts val="0"/>
                        </a:spcBef>
                        <a:spcAft>
                          <a:spcPts val="0"/>
                        </a:spcAft>
                        <a:buSzPts val="700"/>
                        <a:buFont typeface="Nunito"/>
                        <a:buAutoNum type="arabicPeriod"/>
                      </a:pPr>
                      <a:r>
                        <a:rPr lang="en" sz="700">
                          <a:latin typeface="Nunito"/>
                          <a:ea typeface="Nunito"/>
                          <a:cs typeface="Nunito"/>
                          <a:sym typeface="Nunito"/>
                        </a:rPr>
                        <a:t>Sphincter urethrae </a:t>
                      </a:r>
                      <a:endParaRPr sz="700">
                        <a:latin typeface="Nunito"/>
                        <a:ea typeface="Nunito"/>
                        <a:cs typeface="Nunito"/>
                        <a:sym typeface="Nunito"/>
                      </a:endParaRPr>
                    </a:p>
                    <a:p>
                      <a:pPr indent="-273050" lvl="0" marL="457200" rtl="0" algn="l">
                        <a:spcBef>
                          <a:spcPts val="0"/>
                        </a:spcBef>
                        <a:spcAft>
                          <a:spcPts val="0"/>
                        </a:spcAft>
                        <a:buSzPts val="700"/>
                        <a:buFont typeface="Nunito"/>
                        <a:buAutoNum type="arabicPeriod"/>
                      </a:pPr>
                      <a:r>
                        <a:rPr lang="en" sz="700">
                          <a:latin typeface="Nunito"/>
                          <a:ea typeface="Nunito"/>
                          <a:cs typeface="Nunito"/>
                          <a:sym typeface="Nunito"/>
                        </a:rPr>
                        <a:t>Deep transverse perineal muscles enclosed within the superior &amp; inferior layers of fascia of urogenital diaphragm (the inferior layer of the fascia is formed by the</a:t>
                      </a:r>
                      <a:r>
                        <a:rPr lang="en" sz="700">
                          <a:solidFill>
                            <a:srgbClr val="CC0000"/>
                          </a:solidFill>
                          <a:latin typeface="Nunito"/>
                          <a:ea typeface="Nunito"/>
                          <a:cs typeface="Nunito"/>
                          <a:sym typeface="Nunito"/>
                        </a:rPr>
                        <a:t> perineal membrane</a:t>
                      </a:r>
                      <a:r>
                        <a:rPr lang="en" sz="700">
                          <a:latin typeface="Nunito"/>
                          <a:ea typeface="Nunito"/>
                          <a:cs typeface="Nunito"/>
                          <a:sym typeface="Nunito"/>
                        </a:rPr>
                        <a:t>) </a:t>
                      </a:r>
                      <a:endParaRPr sz="700">
                        <a:latin typeface="Nunito"/>
                        <a:ea typeface="Nunito"/>
                        <a:cs typeface="Nunito"/>
                        <a:sym typeface="Nunito"/>
                      </a:endParaRPr>
                    </a:p>
                  </a:txBody>
                  <a:tcPr marT="67925" marB="67925" marR="64250" marL="64250" anchor="ctr"/>
                </a:tc>
                <a:tc hMerge="1"/>
              </a:tr>
              <a:tr h="322975">
                <a:tc gridSpan="4">
                  <a:txBody>
                    <a:bodyPr/>
                    <a:lstStyle/>
                    <a:p>
                      <a:pPr indent="0" lvl="0" marL="0" rtl="0" algn="ctr">
                        <a:spcBef>
                          <a:spcPts val="0"/>
                        </a:spcBef>
                        <a:spcAft>
                          <a:spcPts val="0"/>
                        </a:spcAft>
                        <a:buNone/>
                      </a:pPr>
                      <a:r>
                        <a:rPr b="1" lang="en" sz="1000">
                          <a:solidFill>
                            <a:srgbClr val="FFFFFF"/>
                          </a:solidFill>
                          <a:latin typeface="Nunito"/>
                          <a:ea typeface="Nunito"/>
                          <a:cs typeface="Nunito"/>
                          <a:sym typeface="Nunito"/>
                        </a:rPr>
                        <a:t>Perineal fascia </a:t>
                      </a:r>
                      <a:r>
                        <a:rPr lang="en" sz="1000">
                          <a:solidFill>
                            <a:srgbClr val="FFFFFF"/>
                          </a:solidFill>
                          <a:latin typeface="Nunito"/>
                          <a:ea typeface="Nunito"/>
                          <a:cs typeface="Nunito"/>
                          <a:sym typeface="Nunito"/>
                        </a:rPr>
                        <a:t>is continuous anteriorly with the fascia of abdomen</a:t>
                      </a:r>
                      <a:endParaRPr sz="1000">
                        <a:solidFill>
                          <a:srgbClr val="FFFFFF"/>
                        </a:solidFill>
                        <a:latin typeface="Nunito"/>
                        <a:ea typeface="Nunito"/>
                        <a:cs typeface="Nunito"/>
                        <a:sym typeface="Nunito"/>
                      </a:endParaRPr>
                    </a:p>
                  </a:txBody>
                  <a:tcPr marT="67925" marB="67925" marR="64250" marL="64250" anchor="ctr">
                    <a:solidFill>
                      <a:srgbClr val="E4B4B4"/>
                    </a:solidFill>
                  </a:tcPr>
                </a:tc>
                <a:tc hMerge="1"/>
                <a:tc hMerge="1"/>
                <a:tc hMerge="1"/>
              </a:tr>
              <a:tr h="301650">
                <a:tc gridSpan="2" rowSpan="2">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Layers</a:t>
                      </a:r>
                      <a:endParaRPr b="1" sz="900">
                        <a:solidFill>
                          <a:srgbClr val="DAA5A5"/>
                        </a:solidFill>
                        <a:latin typeface="Nunito"/>
                        <a:ea typeface="Nunito"/>
                        <a:cs typeface="Nunito"/>
                        <a:sym typeface="Nunito"/>
                      </a:endParaRPr>
                    </a:p>
                  </a:txBody>
                  <a:tcPr marT="67925" marB="67925" marR="64250" marL="64250" anchor="ctr">
                    <a:solidFill>
                      <a:srgbClr val="EFEFEF"/>
                    </a:solidFill>
                  </a:tcPr>
                </a:tc>
                <a:tc rowSpan="2" h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Superficial perineal fascia</a:t>
                      </a:r>
                      <a:endParaRPr b="1" sz="900">
                        <a:solidFill>
                          <a:srgbClr val="434343"/>
                        </a:solidFill>
                        <a:latin typeface="Nunito"/>
                        <a:ea typeface="Nunito"/>
                        <a:cs typeface="Nunito"/>
                        <a:sym typeface="Nunito"/>
                      </a:endParaRPr>
                    </a:p>
                  </a:txBody>
                  <a:tcPr marT="67925" marB="67925" marR="64250" marL="64250" anchor="ctr">
                    <a:solidFill>
                      <a:srgbClr val="F7E0E0"/>
                    </a:solidFill>
                  </a:tcPr>
                </a:tc>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Deep perineal fascia</a:t>
                      </a:r>
                      <a:endParaRPr b="1" sz="900">
                        <a:solidFill>
                          <a:srgbClr val="434343"/>
                        </a:solidFill>
                        <a:latin typeface="Nunito"/>
                        <a:ea typeface="Nunito"/>
                        <a:cs typeface="Nunito"/>
                        <a:sym typeface="Nunito"/>
                      </a:endParaRPr>
                    </a:p>
                  </a:txBody>
                  <a:tcPr marT="67925" marB="67925" marR="64250" marL="64250" anchor="ctr">
                    <a:solidFill>
                      <a:srgbClr val="F7E0E0"/>
                    </a:solidFill>
                  </a:tcPr>
                </a:tc>
              </a:tr>
              <a:tr h="974025">
                <a:tc gridSpan="2" vMerge="1"/>
                <a:tc hMerge="1" vMerge="1"/>
                <a:tc>
                  <a:txBody>
                    <a:bodyPr/>
                    <a:lstStyle/>
                    <a:p>
                      <a:pPr indent="0" lvl="0" marL="0" rtl="0" algn="ctr">
                        <a:spcBef>
                          <a:spcPts val="0"/>
                        </a:spcBef>
                        <a:spcAft>
                          <a:spcPts val="0"/>
                        </a:spcAft>
                        <a:buNone/>
                      </a:pPr>
                      <a:r>
                        <a:rPr b="1" lang="en" sz="700">
                          <a:latin typeface="Nunito"/>
                          <a:ea typeface="Nunito"/>
                          <a:cs typeface="Nunito"/>
                          <a:sym typeface="Nunito"/>
                        </a:rPr>
                        <a:t>Superficial </a:t>
                      </a:r>
                      <a:r>
                        <a:rPr b="1" lang="en" sz="700" u="sng">
                          <a:latin typeface="Nunito"/>
                          <a:ea typeface="Nunito"/>
                          <a:cs typeface="Nunito"/>
                          <a:sym typeface="Nunito"/>
                        </a:rPr>
                        <a:t>fatty</a:t>
                      </a:r>
                      <a:r>
                        <a:rPr b="1" lang="en" sz="700">
                          <a:latin typeface="Nunito"/>
                          <a:ea typeface="Nunito"/>
                          <a:cs typeface="Nunito"/>
                          <a:sym typeface="Nunito"/>
                        </a:rPr>
                        <a:t> layer (Camper’s)</a:t>
                      </a:r>
                      <a:endParaRPr b="1" sz="700">
                        <a:latin typeface="Nunito"/>
                        <a:ea typeface="Nunito"/>
                        <a:cs typeface="Nunito"/>
                        <a:sym typeface="Nunito"/>
                      </a:endParaRPr>
                    </a:p>
                    <a:p>
                      <a:pPr indent="0" lvl="0" marL="0" rtl="0" algn="ctr">
                        <a:spcBef>
                          <a:spcPts val="0"/>
                        </a:spcBef>
                        <a:spcAft>
                          <a:spcPts val="0"/>
                        </a:spcAft>
                        <a:buNone/>
                      </a:pPr>
                      <a:r>
                        <a:rPr lang="en" sz="700">
                          <a:latin typeface="Nunito"/>
                          <a:ea typeface="Nunito"/>
                          <a:cs typeface="Nunito"/>
                          <a:sym typeface="Nunito"/>
                        </a:rPr>
                        <a:t>Makes up the substance of mons pubis &amp; labia majora (extends into the anal region)</a:t>
                      </a:r>
                      <a:endParaRPr sz="700">
                        <a:latin typeface="Nunito"/>
                        <a:ea typeface="Nunito"/>
                        <a:cs typeface="Nunito"/>
                        <a:sym typeface="Nunito"/>
                      </a:endParaRPr>
                    </a:p>
                    <a:p>
                      <a:pPr indent="0" lvl="0" marL="0" rtl="0" algn="ctr">
                        <a:spcBef>
                          <a:spcPts val="0"/>
                        </a:spcBef>
                        <a:spcAft>
                          <a:spcPts val="0"/>
                        </a:spcAft>
                        <a:buNone/>
                      </a:pPr>
                      <a:r>
                        <a:t/>
                      </a:r>
                      <a:endParaRPr sz="700">
                        <a:latin typeface="Nunito"/>
                        <a:ea typeface="Nunito"/>
                        <a:cs typeface="Nunito"/>
                        <a:sym typeface="Nunito"/>
                      </a:endParaRPr>
                    </a:p>
                    <a:p>
                      <a:pPr indent="0" lvl="0" marL="0" rtl="0" algn="ctr">
                        <a:spcBef>
                          <a:spcPts val="0"/>
                        </a:spcBef>
                        <a:spcAft>
                          <a:spcPts val="0"/>
                        </a:spcAft>
                        <a:buNone/>
                      </a:pPr>
                      <a:r>
                        <a:rPr b="1" lang="en" sz="700">
                          <a:latin typeface="Nunito"/>
                          <a:ea typeface="Nunito"/>
                          <a:cs typeface="Nunito"/>
                          <a:sym typeface="Nunito"/>
                        </a:rPr>
                        <a:t>Deep </a:t>
                      </a:r>
                      <a:r>
                        <a:rPr b="1" lang="en" sz="700" u="sng">
                          <a:latin typeface="Nunito"/>
                          <a:ea typeface="Nunito"/>
                          <a:cs typeface="Nunito"/>
                          <a:sym typeface="Nunito"/>
                        </a:rPr>
                        <a:t>membranous</a:t>
                      </a:r>
                      <a:r>
                        <a:rPr b="1" lang="en" sz="700">
                          <a:latin typeface="Nunito"/>
                          <a:ea typeface="Nunito"/>
                          <a:cs typeface="Nunito"/>
                          <a:sym typeface="Nunito"/>
                        </a:rPr>
                        <a:t> layer (Colle’s)</a:t>
                      </a:r>
                      <a:endParaRPr b="1" sz="700">
                        <a:latin typeface="Nunito"/>
                        <a:ea typeface="Nunito"/>
                        <a:cs typeface="Nunito"/>
                        <a:sym typeface="Nunito"/>
                      </a:endParaRPr>
                    </a:p>
                    <a:p>
                      <a:pPr indent="0" lvl="0" marL="0" rtl="0" algn="ctr">
                        <a:spcBef>
                          <a:spcPts val="0"/>
                        </a:spcBef>
                        <a:spcAft>
                          <a:spcPts val="0"/>
                        </a:spcAft>
                        <a:buNone/>
                      </a:pPr>
                      <a:r>
                        <a:rPr lang="en" sz="700">
                          <a:latin typeface="Nunito"/>
                          <a:ea typeface="Nunito"/>
                          <a:cs typeface="Nunito"/>
                          <a:sym typeface="Nunito"/>
                        </a:rPr>
                        <a:t>Fused with posterior margin of the</a:t>
                      </a:r>
                      <a:r>
                        <a:rPr lang="en" sz="700">
                          <a:solidFill>
                            <a:srgbClr val="CC0000"/>
                          </a:solidFill>
                          <a:latin typeface="Nunito"/>
                          <a:ea typeface="Nunito"/>
                          <a:cs typeface="Nunito"/>
                          <a:sym typeface="Nunito"/>
                        </a:rPr>
                        <a:t> perineal membrane </a:t>
                      </a:r>
                      <a:r>
                        <a:rPr lang="en" sz="700">
                          <a:latin typeface="Nunito"/>
                          <a:ea typeface="Nunito"/>
                          <a:cs typeface="Nunito"/>
                          <a:sym typeface="Nunito"/>
                        </a:rPr>
                        <a:t>(does </a:t>
                      </a:r>
                      <a:r>
                        <a:rPr lang="en" sz="700" u="sng">
                          <a:latin typeface="Nunito"/>
                          <a:ea typeface="Nunito"/>
                          <a:cs typeface="Nunito"/>
                          <a:sym typeface="Nunito"/>
                        </a:rPr>
                        <a:t>not </a:t>
                      </a:r>
                      <a:r>
                        <a:rPr lang="en" sz="700">
                          <a:latin typeface="Nunito"/>
                          <a:ea typeface="Nunito"/>
                          <a:cs typeface="Nunito"/>
                          <a:sym typeface="Nunito"/>
                        </a:rPr>
                        <a:t>extend to anal region)</a:t>
                      </a:r>
                      <a:endParaRPr sz="700">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None/>
                      </a:pPr>
                      <a:r>
                        <a:rPr lang="en" sz="700">
                          <a:latin typeface="Nunito"/>
                          <a:ea typeface="Nunito"/>
                          <a:cs typeface="Nunito"/>
                          <a:sym typeface="Nunito"/>
                        </a:rPr>
                        <a:t>Invests the muscles in the superficial perineal pouch</a:t>
                      </a:r>
                      <a:r>
                        <a:rPr b="1" lang="en" sz="700">
                          <a:latin typeface="Nunito"/>
                          <a:ea typeface="Nunito"/>
                          <a:cs typeface="Nunito"/>
                          <a:sym typeface="Nunito"/>
                        </a:rPr>
                        <a:t>.</a:t>
                      </a:r>
                      <a:endParaRPr b="1" sz="700">
                        <a:latin typeface="Nunito"/>
                        <a:ea typeface="Nunito"/>
                        <a:cs typeface="Nunito"/>
                        <a:sym typeface="Nunito"/>
                      </a:endParaRPr>
                    </a:p>
                    <a:p>
                      <a:pPr indent="0" lvl="0" marL="0" rtl="0" algn="ctr">
                        <a:spcBef>
                          <a:spcPts val="0"/>
                        </a:spcBef>
                        <a:spcAft>
                          <a:spcPts val="0"/>
                        </a:spcAft>
                        <a:buNone/>
                      </a:pPr>
                      <a:r>
                        <a:t/>
                      </a:r>
                      <a:endParaRPr b="1" sz="700">
                        <a:latin typeface="Nunito"/>
                        <a:ea typeface="Nunito"/>
                        <a:cs typeface="Nunito"/>
                        <a:sym typeface="Nunito"/>
                      </a:endParaRPr>
                    </a:p>
                  </a:txBody>
                  <a:tcPr marT="67925" marB="67925" marR="64250" marL="64250" anchor="ct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graphicFrame>
        <p:nvGraphicFramePr>
          <p:cNvPr id="179" name="Google Shape;179;p35"/>
          <p:cNvGraphicFramePr/>
          <p:nvPr/>
        </p:nvGraphicFramePr>
        <p:xfrm>
          <a:off x="-7" y="-1"/>
          <a:ext cx="3000000" cy="3000000"/>
        </p:xfrm>
        <a:graphic>
          <a:graphicData uri="http://schemas.openxmlformats.org/drawingml/2006/table">
            <a:tbl>
              <a:tblPr>
                <a:noFill/>
                <a:tableStyleId>{76447A91-6DB8-4E1A-95C5-20A2C349909A}</a:tableStyleId>
              </a:tblPr>
              <a:tblGrid>
                <a:gridCol w="817775"/>
                <a:gridCol w="775950"/>
                <a:gridCol w="3020325"/>
                <a:gridCol w="2975475"/>
              </a:tblGrid>
              <a:tr h="388425">
                <a:tc gridSpan="4">
                  <a:txBody>
                    <a:bodyPr/>
                    <a:lstStyle/>
                    <a:p>
                      <a:pPr indent="0" lvl="0" marL="0" rtl="0" algn="ctr">
                        <a:spcBef>
                          <a:spcPts val="0"/>
                        </a:spcBef>
                        <a:spcAft>
                          <a:spcPts val="0"/>
                        </a:spcAft>
                        <a:buNone/>
                      </a:pPr>
                      <a:r>
                        <a:rPr b="1" lang="en" sz="1300">
                          <a:solidFill>
                            <a:srgbClr val="FFFFFF"/>
                          </a:solidFill>
                          <a:latin typeface="Nunito"/>
                          <a:ea typeface="Nunito"/>
                          <a:cs typeface="Nunito"/>
                          <a:sym typeface="Nunito"/>
                        </a:rPr>
                        <a:t>Perineal Pouches</a:t>
                      </a:r>
                      <a:endParaRPr b="1" sz="1300">
                        <a:solidFill>
                          <a:srgbClr val="FFFFFF"/>
                        </a:solidFill>
                        <a:latin typeface="Nunito"/>
                        <a:ea typeface="Nunito"/>
                        <a:cs typeface="Nunito"/>
                        <a:sym typeface="Nunito"/>
                      </a:endParaRPr>
                    </a:p>
                  </a:txBody>
                  <a:tcPr marT="67925" marB="67925" marR="64250" marL="64250" anchor="ctr">
                    <a:solidFill>
                      <a:srgbClr val="E4B4B4"/>
                    </a:solidFill>
                  </a:tcPr>
                </a:tc>
                <a:tc hMerge="1"/>
                <a:tc hMerge="1"/>
                <a:tc hMerge="1"/>
              </a:tr>
              <a:tr h="374600">
                <a:tc gridSpan="2">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Location</a:t>
                      </a:r>
                      <a:endParaRPr b="1" sz="900">
                        <a:solidFill>
                          <a:srgbClr val="434343"/>
                        </a:solidFill>
                        <a:latin typeface="Nunito"/>
                        <a:ea typeface="Nunito"/>
                        <a:cs typeface="Nunito"/>
                        <a:sym typeface="Nunito"/>
                      </a:endParaRPr>
                    </a:p>
                  </a:txBody>
                  <a:tcPr marT="67925" marB="67925" marR="64250" marL="64250" anchor="ctr">
                    <a:solidFill>
                      <a:srgbClr val="F7E0E0"/>
                    </a:solidFill>
                  </a:tcPr>
                </a:tc>
                <a:tc hMerge="1"/>
                <a:tc>
                  <a:txBody>
                    <a:bodyPr/>
                    <a:lstStyle/>
                    <a:p>
                      <a:pPr indent="0" lvl="0" marL="0" rtl="0" algn="ctr">
                        <a:spcBef>
                          <a:spcPts val="0"/>
                        </a:spcBef>
                        <a:spcAft>
                          <a:spcPts val="0"/>
                        </a:spcAft>
                        <a:buNone/>
                      </a:pPr>
                      <a:r>
                        <a:rPr b="1" lang="en" sz="900">
                          <a:latin typeface="Nunito"/>
                          <a:ea typeface="Nunito"/>
                          <a:cs typeface="Nunito"/>
                          <a:sym typeface="Nunito"/>
                        </a:rPr>
                        <a:t>Superficial</a:t>
                      </a:r>
                      <a:endParaRPr b="1" sz="900">
                        <a:latin typeface="Nunito"/>
                        <a:ea typeface="Nunito"/>
                        <a:cs typeface="Nunito"/>
                        <a:sym typeface="Nunito"/>
                      </a:endParaRPr>
                    </a:p>
                  </a:txBody>
                  <a:tcPr marT="67925" marB="67925" marR="64250" marL="64250" anchor="ctr">
                    <a:solidFill>
                      <a:srgbClr val="F7E0E0"/>
                    </a:solidFill>
                  </a:tcPr>
                </a:tc>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Deep </a:t>
                      </a:r>
                      <a:endParaRPr b="1" sz="900">
                        <a:solidFill>
                          <a:srgbClr val="434343"/>
                        </a:solidFill>
                        <a:latin typeface="Nunito"/>
                        <a:ea typeface="Nunito"/>
                        <a:cs typeface="Nunito"/>
                        <a:sym typeface="Nunito"/>
                      </a:endParaRPr>
                    </a:p>
                    <a:p>
                      <a:pPr indent="0" lvl="0" marL="0" rtl="0" algn="ctr">
                        <a:spcBef>
                          <a:spcPts val="0"/>
                        </a:spcBef>
                        <a:spcAft>
                          <a:spcPts val="0"/>
                        </a:spcAft>
                        <a:buNone/>
                      </a:pPr>
                      <a:r>
                        <a:rPr b="1" lang="en" sz="600">
                          <a:solidFill>
                            <a:srgbClr val="434343"/>
                          </a:solidFill>
                          <a:latin typeface="Nunito"/>
                          <a:ea typeface="Nunito"/>
                          <a:cs typeface="Nunito"/>
                          <a:sym typeface="Nunito"/>
                        </a:rPr>
                        <a:t>(completely closed space)</a:t>
                      </a:r>
                      <a:endParaRPr b="1" sz="600">
                        <a:solidFill>
                          <a:srgbClr val="434343"/>
                        </a:solidFill>
                        <a:latin typeface="Nunito"/>
                        <a:ea typeface="Nunito"/>
                        <a:cs typeface="Nunito"/>
                        <a:sym typeface="Nunito"/>
                      </a:endParaRPr>
                    </a:p>
                  </a:txBody>
                  <a:tcPr marT="67925" marB="67925" marR="64250" marL="64250" anchor="ctr">
                    <a:solidFill>
                      <a:srgbClr val="F7E0E0"/>
                    </a:solidFill>
                  </a:tcPr>
                </a:tc>
              </a:tr>
              <a:tr h="276700">
                <a:tc rowSpan="3">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Boundaries</a:t>
                      </a:r>
                      <a:endParaRPr b="1" sz="9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ctr">
                        <a:spcBef>
                          <a:spcPts val="0"/>
                        </a:spcBef>
                        <a:spcAft>
                          <a:spcPts val="0"/>
                        </a:spcAft>
                        <a:buNone/>
                      </a:pPr>
                      <a:r>
                        <a:rPr b="1" lang="en" sz="900">
                          <a:latin typeface="Nunito"/>
                          <a:ea typeface="Nunito"/>
                          <a:cs typeface="Nunito"/>
                          <a:sym typeface="Nunito"/>
                        </a:rPr>
                        <a:t>Superior</a:t>
                      </a:r>
                      <a:endParaRPr b="1" sz="900">
                        <a:latin typeface="Nunito"/>
                        <a:ea typeface="Nunito"/>
                        <a:cs typeface="Nunito"/>
                        <a:sym typeface="Nunito"/>
                      </a:endParaRPr>
                    </a:p>
                  </a:txBody>
                  <a:tcPr marT="67925" marB="67925" marR="64250" marL="64250" anchor="ctr">
                    <a:solidFill>
                      <a:srgbClr val="EFEFEF"/>
                    </a:solidFill>
                  </a:tcPr>
                </a:tc>
                <a:tc>
                  <a:txBody>
                    <a:bodyPr/>
                    <a:lstStyle/>
                    <a:p>
                      <a:pPr indent="0" lvl="0" marL="0" rtl="0" algn="ctr">
                        <a:spcBef>
                          <a:spcPts val="0"/>
                        </a:spcBef>
                        <a:spcAft>
                          <a:spcPts val="0"/>
                        </a:spcAft>
                        <a:buNone/>
                      </a:pPr>
                      <a:r>
                        <a:rPr b="1" lang="en" sz="700">
                          <a:solidFill>
                            <a:srgbClr val="CC0000"/>
                          </a:solidFill>
                          <a:latin typeface="Nunito"/>
                          <a:ea typeface="Nunito"/>
                          <a:cs typeface="Nunito"/>
                          <a:sym typeface="Nunito"/>
                        </a:rPr>
                        <a:t>Perineal membrane</a:t>
                      </a:r>
                      <a:r>
                        <a:rPr b="1" lang="en" sz="700">
                          <a:solidFill>
                            <a:srgbClr val="FF0000"/>
                          </a:solidFill>
                          <a:latin typeface="Nunito"/>
                          <a:ea typeface="Nunito"/>
                          <a:cs typeface="Nunito"/>
                          <a:sym typeface="Nunito"/>
                        </a:rPr>
                        <a:t> </a:t>
                      </a:r>
                      <a:endParaRPr b="1" sz="700">
                        <a:solidFill>
                          <a:srgbClr val="FF0000"/>
                        </a:solidFill>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None/>
                      </a:pPr>
                      <a:r>
                        <a:rPr lang="en" sz="700">
                          <a:latin typeface="Nunito"/>
                          <a:ea typeface="Nunito"/>
                          <a:cs typeface="Nunito"/>
                          <a:sym typeface="Nunito"/>
                        </a:rPr>
                        <a:t>Superior fascia of the urogenital diaphragm</a:t>
                      </a:r>
                      <a:endParaRPr sz="700">
                        <a:latin typeface="Nunito"/>
                        <a:ea typeface="Nunito"/>
                        <a:cs typeface="Nunito"/>
                        <a:sym typeface="Nunito"/>
                      </a:endParaRPr>
                    </a:p>
                  </a:txBody>
                  <a:tcPr marT="67925" marB="67925" marR="64250" marL="64250" anchor="ctr"/>
                </a:tc>
              </a:tr>
              <a:tr h="276700">
                <a:tc vMerge="1"/>
                <a:tc>
                  <a:txBody>
                    <a:bodyPr/>
                    <a:lstStyle/>
                    <a:p>
                      <a:pPr indent="0" lvl="0" marL="0" rtl="0" algn="ctr">
                        <a:spcBef>
                          <a:spcPts val="0"/>
                        </a:spcBef>
                        <a:spcAft>
                          <a:spcPts val="0"/>
                        </a:spcAft>
                        <a:buNone/>
                      </a:pPr>
                      <a:r>
                        <a:rPr b="1" lang="en" sz="900">
                          <a:latin typeface="Nunito"/>
                          <a:ea typeface="Nunito"/>
                          <a:cs typeface="Nunito"/>
                          <a:sym typeface="Nunito"/>
                        </a:rPr>
                        <a:t>Inferior</a:t>
                      </a:r>
                      <a:endParaRPr b="1" sz="900">
                        <a:latin typeface="Nunito"/>
                        <a:ea typeface="Nunito"/>
                        <a:cs typeface="Nunito"/>
                        <a:sym typeface="Nunito"/>
                      </a:endParaRPr>
                    </a:p>
                  </a:txBody>
                  <a:tcPr marT="67925" marB="67925" marR="64250" marL="64250" anchor="ctr">
                    <a:solidFill>
                      <a:srgbClr val="EFEFEF"/>
                    </a:solidFill>
                  </a:tcPr>
                </a:tc>
                <a:tc>
                  <a:txBody>
                    <a:bodyPr/>
                    <a:lstStyle/>
                    <a:p>
                      <a:pPr indent="0" lvl="0" marL="0" rtl="0" algn="ctr">
                        <a:spcBef>
                          <a:spcPts val="0"/>
                        </a:spcBef>
                        <a:spcAft>
                          <a:spcPts val="0"/>
                        </a:spcAft>
                        <a:buNone/>
                      </a:pPr>
                      <a:r>
                        <a:rPr lang="en" sz="700">
                          <a:latin typeface="Nunito"/>
                          <a:ea typeface="Nunito"/>
                          <a:cs typeface="Nunito"/>
                          <a:sym typeface="Nunito"/>
                        </a:rPr>
                        <a:t>Membranous layer of superficial fascia (Colle’s fascia)</a:t>
                      </a:r>
                      <a:endParaRPr sz="700">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None/>
                      </a:pPr>
                      <a:r>
                        <a:rPr lang="en" sz="700">
                          <a:solidFill>
                            <a:schemeClr val="dk1"/>
                          </a:solidFill>
                          <a:latin typeface="Nunito"/>
                          <a:ea typeface="Nunito"/>
                          <a:cs typeface="Nunito"/>
                          <a:sym typeface="Nunito"/>
                        </a:rPr>
                        <a:t>Inferior fascia of the urogenital diaphragm</a:t>
                      </a:r>
                      <a:r>
                        <a:rPr lang="en" sz="700">
                          <a:solidFill>
                            <a:srgbClr val="CC0000"/>
                          </a:solidFill>
                          <a:latin typeface="Nunito"/>
                          <a:ea typeface="Nunito"/>
                          <a:cs typeface="Nunito"/>
                          <a:sym typeface="Nunito"/>
                        </a:rPr>
                        <a:t> (Perineal membrane)</a:t>
                      </a:r>
                      <a:endParaRPr sz="700">
                        <a:solidFill>
                          <a:srgbClr val="CC0000"/>
                        </a:solidFill>
                        <a:latin typeface="Nunito"/>
                        <a:ea typeface="Nunito"/>
                        <a:cs typeface="Nunito"/>
                        <a:sym typeface="Nunito"/>
                      </a:endParaRPr>
                    </a:p>
                  </a:txBody>
                  <a:tcPr marT="67925" marB="67925" marR="64250" marL="64250" anchor="ctr"/>
                </a:tc>
              </a:tr>
              <a:tr h="276700">
                <a:tc vMerge="1"/>
                <a:tc>
                  <a:txBody>
                    <a:bodyPr/>
                    <a:lstStyle/>
                    <a:p>
                      <a:pPr indent="0" lvl="0" marL="0" rtl="0" algn="ctr">
                        <a:spcBef>
                          <a:spcPts val="0"/>
                        </a:spcBef>
                        <a:spcAft>
                          <a:spcPts val="0"/>
                        </a:spcAft>
                        <a:buNone/>
                      </a:pPr>
                      <a:r>
                        <a:rPr b="1" lang="en" sz="900">
                          <a:latin typeface="Nunito"/>
                          <a:ea typeface="Nunito"/>
                          <a:cs typeface="Nunito"/>
                          <a:sym typeface="Nunito"/>
                        </a:rPr>
                        <a:t>Lateral</a:t>
                      </a:r>
                      <a:endParaRPr b="1" sz="900">
                        <a:latin typeface="Nunito"/>
                        <a:ea typeface="Nunito"/>
                        <a:cs typeface="Nunito"/>
                        <a:sym typeface="Nunito"/>
                      </a:endParaRPr>
                    </a:p>
                  </a:txBody>
                  <a:tcPr marT="67925" marB="67925" marR="64250" marL="64250" anchor="ctr">
                    <a:solidFill>
                      <a:srgbClr val="EFEFEF"/>
                    </a:solidFill>
                  </a:tcPr>
                </a:tc>
                <a:tc>
                  <a:txBody>
                    <a:bodyPr/>
                    <a:lstStyle/>
                    <a:p>
                      <a:pPr indent="0" lvl="0" marL="0" rtl="0" algn="ctr">
                        <a:spcBef>
                          <a:spcPts val="0"/>
                        </a:spcBef>
                        <a:spcAft>
                          <a:spcPts val="0"/>
                        </a:spcAft>
                        <a:buNone/>
                      </a:pPr>
                      <a:r>
                        <a:rPr lang="en" sz="700">
                          <a:latin typeface="Nunito"/>
                          <a:ea typeface="Nunito"/>
                          <a:cs typeface="Nunito"/>
                          <a:sym typeface="Nunito"/>
                        </a:rPr>
                        <a:t>Ischiopubic rami</a:t>
                      </a:r>
                      <a:endParaRPr sz="700">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None/>
                      </a:pPr>
                      <a:r>
                        <a:rPr lang="en" sz="700">
                          <a:latin typeface="Nunito"/>
                          <a:ea typeface="Nunito"/>
                          <a:cs typeface="Nunito"/>
                          <a:sym typeface="Nunito"/>
                        </a:rPr>
                        <a:t>Inferior portion of obturator internus fascia</a:t>
                      </a:r>
                      <a:endParaRPr sz="700">
                        <a:latin typeface="Nunito"/>
                        <a:ea typeface="Nunito"/>
                        <a:cs typeface="Nunito"/>
                        <a:sym typeface="Nunito"/>
                      </a:endParaRPr>
                    </a:p>
                  </a:txBody>
                  <a:tcPr marT="67925" marB="67925" marR="64250" marL="64250" anchor="ctr"/>
                </a:tc>
              </a:tr>
              <a:tr h="1216600">
                <a:tc gridSpan="2">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Contents</a:t>
                      </a:r>
                      <a:r>
                        <a:rPr b="1" lang="en" sz="900">
                          <a:latin typeface="Nunito"/>
                          <a:ea typeface="Nunito"/>
                          <a:cs typeface="Nunito"/>
                          <a:sym typeface="Nunito"/>
                        </a:rPr>
                        <a:t> </a:t>
                      </a:r>
                      <a:endParaRPr b="1" sz="900">
                        <a:latin typeface="Nunito"/>
                        <a:ea typeface="Nunito"/>
                        <a:cs typeface="Nunito"/>
                        <a:sym typeface="Nunito"/>
                      </a:endParaRPr>
                    </a:p>
                  </a:txBody>
                  <a:tcPr marT="67925" marB="67925" marR="64250" marL="64250" anchor="ctr">
                    <a:solidFill>
                      <a:srgbClr val="EFEFEF"/>
                    </a:solidFill>
                  </a:tcPr>
                </a:tc>
                <a:tc hMerge="1"/>
                <a:tc>
                  <a:txBody>
                    <a:bodyPr/>
                    <a:lstStyle/>
                    <a:p>
                      <a:pPr indent="-273050" lvl="0" marL="457200" rtl="0" algn="l">
                        <a:spcBef>
                          <a:spcPts val="0"/>
                        </a:spcBef>
                        <a:spcAft>
                          <a:spcPts val="0"/>
                        </a:spcAft>
                        <a:buSzPts val="700"/>
                        <a:buFont typeface="Nunito"/>
                        <a:buAutoNum type="arabicPeriod"/>
                      </a:pPr>
                      <a:r>
                        <a:rPr lang="en" sz="700">
                          <a:latin typeface="Nunito"/>
                          <a:ea typeface="Nunito"/>
                          <a:cs typeface="Nunito"/>
                          <a:sym typeface="Nunito"/>
                        </a:rPr>
                        <a:t>Bulbs of vestibule (on each side of vaginal orifice)</a:t>
                      </a:r>
                      <a:endParaRPr sz="700">
                        <a:latin typeface="Nunito"/>
                        <a:ea typeface="Nunito"/>
                        <a:cs typeface="Nunito"/>
                        <a:sym typeface="Nunito"/>
                      </a:endParaRPr>
                    </a:p>
                    <a:p>
                      <a:pPr indent="-273050" lvl="0" marL="457200" rtl="0" algn="l">
                        <a:spcBef>
                          <a:spcPts val="0"/>
                        </a:spcBef>
                        <a:spcAft>
                          <a:spcPts val="0"/>
                        </a:spcAft>
                        <a:buSzPts val="700"/>
                        <a:buFont typeface="Nunito"/>
                        <a:buAutoNum type="arabicPeriod"/>
                      </a:pPr>
                      <a:r>
                        <a:rPr lang="en" sz="700">
                          <a:solidFill>
                            <a:schemeClr val="dk1"/>
                          </a:solidFill>
                          <a:latin typeface="Nunito"/>
                          <a:ea typeface="Nunito"/>
                          <a:cs typeface="Nunito"/>
                          <a:sym typeface="Nunito"/>
                        </a:rPr>
                        <a:t>Greater vestibular glands (on each side of vaginal orifice)</a:t>
                      </a:r>
                      <a:endParaRPr sz="700">
                        <a:solidFill>
                          <a:schemeClr val="dk1"/>
                        </a:solidFill>
                        <a:latin typeface="Nunito"/>
                        <a:ea typeface="Nunito"/>
                        <a:cs typeface="Nunito"/>
                        <a:sym typeface="Nunito"/>
                      </a:endParaRPr>
                    </a:p>
                    <a:p>
                      <a:pPr indent="-273050" lvl="0" marL="457200" rtl="0" algn="l">
                        <a:spcBef>
                          <a:spcPts val="0"/>
                        </a:spcBef>
                        <a:spcAft>
                          <a:spcPts val="0"/>
                        </a:spcAft>
                        <a:buClr>
                          <a:schemeClr val="dk1"/>
                        </a:buClr>
                        <a:buSzPts val="700"/>
                        <a:buFont typeface="Nunito"/>
                        <a:buAutoNum type="arabicPeriod"/>
                      </a:pPr>
                      <a:r>
                        <a:rPr lang="en" sz="700">
                          <a:solidFill>
                            <a:srgbClr val="CC0000"/>
                          </a:solidFill>
                          <a:latin typeface="Nunito"/>
                          <a:ea typeface="Nunito"/>
                          <a:cs typeface="Nunito"/>
                          <a:sym typeface="Nunito"/>
                        </a:rPr>
                        <a:t>Crura of clitoris</a:t>
                      </a:r>
                      <a:r>
                        <a:rPr lang="en" sz="700">
                          <a:solidFill>
                            <a:schemeClr val="dk1"/>
                          </a:solidFill>
                          <a:latin typeface="Nunito"/>
                          <a:ea typeface="Nunito"/>
                          <a:cs typeface="Nunito"/>
                          <a:sym typeface="Nunito"/>
                        </a:rPr>
                        <a:t> </a:t>
                      </a:r>
                      <a:endParaRPr sz="700">
                        <a:solidFill>
                          <a:schemeClr val="dk1"/>
                        </a:solidFill>
                        <a:latin typeface="Nunito"/>
                        <a:ea typeface="Nunito"/>
                        <a:cs typeface="Nunito"/>
                        <a:sym typeface="Nunito"/>
                      </a:endParaRPr>
                    </a:p>
                    <a:p>
                      <a:pPr indent="-273050" lvl="0" marL="457200" rtl="0" algn="l">
                        <a:spcBef>
                          <a:spcPts val="0"/>
                        </a:spcBef>
                        <a:spcAft>
                          <a:spcPts val="0"/>
                        </a:spcAft>
                        <a:buSzPts val="700"/>
                        <a:buFont typeface="Nunito"/>
                        <a:buAutoNum type="arabicPeriod"/>
                      </a:pPr>
                      <a:r>
                        <a:rPr lang="en" sz="700">
                          <a:solidFill>
                            <a:srgbClr val="CC0000"/>
                          </a:solidFill>
                          <a:latin typeface="Nunito"/>
                          <a:ea typeface="Nunito"/>
                          <a:cs typeface="Nunito"/>
                          <a:sym typeface="Nunito"/>
                        </a:rPr>
                        <a:t>Perineal branch of </a:t>
                      </a:r>
                      <a:r>
                        <a:rPr lang="en" sz="700" u="sng">
                          <a:solidFill>
                            <a:srgbClr val="CC0000"/>
                          </a:solidFill>
                          <a:latin typeface="Nunito"/>
                          <a:ea typeface="Nunito"/>
                          <a:cs typeface="Nunito"/>
                          <a:sym typeface="Nunito"/>
                        </a:rPr>
                        <a:t>pudendal</a:t>
                      </a:r>
                      <a:r>
                        <a:rPr lang="en" sz="700">
                          <a:solidFill>
                            <a:srgbClr val="CC0000"/>
                          </a:solidFill>
                          <a:latin typeface="Nunito"/>
                          <a:ea typeface="Nunito"/>
                          <a:cs typeface="Nunito"/>
                          <a:sym typeface="Nunito"/>
                        </a:rPr>
                        <a:t> (supply skin &amp; muscles)</a:t>
                      </a:r>
                      <a:endParaRPr sz="700">
                        <a:solidFill>
                          <a:srgbClr val="CC0000"/>
                        </a:solidFill>
                        <a:latin typeface="Nunito"/>
                        <a:ea typeface="Nunito"/>
                        <a:cs typeface="Nunito"/>
                        <a:sym typeface="Nunito"/>
                      </a:endParaRPr>
                    </a:p>
                    <a:p>
                      <a:pPr indent="-273050" lvl="0" marL="457200" rtl="0" algn="l">
                        <a:spcBef>
                          <a:spcPts val="0"/>
                        </a:spcBef>
                        <a:spcAft>
                          <a:spcPts val="0"/>
                        </a:spcAft>
                        <a:buSzPts val="700"/>
                        <a:buFont typeface="Nunito"/>
                        <a:buAutoNum type="arabicPeriod"/>
                      </a:pPr>
                      <a:r>
                        <a:rPr b="1" lang="en" sz="700" u="sng">
                          <a:latin typeface="Nunito"/>
                          <a:ea typeface="Nunito"/>
                          <a:cs typeface="Nunito"/>
                          <a:sym typeface="Nunito"/>
                        </a:rPr>
                        <a:t>Superficial</a:t>
                      </a:r>
                      <a:r>
                        <a:rPr b="1" lang="en" sz="700">
                          <a:latin typeface="Nunito"/>
                          <a:ea typeface="Nunito"/>
                          <a:cs typeface="Nunito"/>
                          <a:sym typeface="Nunito"/>
                        </a:rPr>
                        <a:t> perineal muscles:</a:t>
                      </a:r>
                      <a:endParaRPr b="1" sz="700">
                        <a:latin typeface="Nunito"/>
                        <a:ea typeface="Nunito"/>
                        <a:cs typeface="Nunito"/>
                        <a:sym typeface="Nunito"/>
                      </a:endParaRPr>
                    </a:p>
                    <a:p>
                      <a:pPr indent="-101600" lvl="0" marL="571500" rtl="0" algn="l">
                        <a:spcBef>
                          <a:spcPts val="0"/>
                        </a:spcBef>
                        <a:spcAft>
                          <a:spcPts val="0"/>
                        </a:spcAft>
                        <a:buSzPts val="700"/>
                        <a:buFont typeface="Nunito"/>
                        <a:buChar char="-"/>
                      </a:pPr>
                      <a:r>
                        <a:rPr lang="en" sz="700">
                          <a:latin typeface="Nunito"/>
                          <a:ea typeface="Nunito"/>
                          <a:cs typeface="Nunito"/>
                          <a:sym typeface="Nunito"/>
                        </a:rPr>
                        <a:t>Bulbospongiosus muscle (surrounds orifice of vagina &amp; covers vestibular bulb)</a:t>
                      </a:r>
                      <a:endParaRPr sz="700">
                        <a:latin typeface="Nunito"/>
                        <a:ea typeface="Nunito"/>
                        <a:cs typeface="Nunito"/>
                        <a:sym typeface="Nunito"/>
                      </a:endParaRPr>
                    </a:p>
                    <a:p>
                      <a:pPr indent="-101600" lvl="0" marL="571500" rtl="0" algn="l">
                        <a:spcBef>
                          <a:spcPts val="0"/>
                        </a:spcBef>
                        <a:spcAft>
                          <a:spcPts val="0"/>
                        </a:spcAft>
                        <a:buSzPts val="700"/>
                        <a:buFont typeface="Nunito"/>
                        <a:buChar char="-"/>
                      </a:pPr>
                      <a:r>
                        <a:rPr lang="en" sz="700">
                          <a:latin typeface="Nunito"/>
                          <a:ea typeface="Nunito"/>
                          <a:cs typeface="Nunito"/>
                          <a:sym typeface="Nunito"/>
                        </a:rPr>
                        <a:t>Ischiocavernosus muscle (covers crus of clitoris on each side)</a:t>
                      </a:r>
                      <a:endParaRPr sz="700">
                        <a:latin typeface="Nunito"/>
                        <a:ea typeface="Nunito"/>
                        <a:cs typeface="Nunito"/>
                        <a:sym typeface="Nunito"/>
                      </a:endParaRPr>
                    </a:p>
                    <a:p>
                      <a:pPr indent="-101600" lvl="0" marL="571500" rtl="0" algn="l">
                        <a:spcBef>
                          <a:spcPts val="0"/>
                        </a:spcBef>
                        <a:spcAft>
                          <a:spcPts val="0"/>
                        </a:spcAft>
                        <a:buSzPts val="700"/>
                        <a:buFont typeface="Nunito"/>
                        <a:buChar char="-"/>
                      </a:pPr>
                      <a:r>
                        <a:rPr lang="en" sz="700" u="sng">
                          <a:latin typeface="Nunito"/>
                          <a:ea typeface="Nunito"/>
                          <a:cs typeface="Nunito"/>
                          <a:sym typeface="Nunito"/>
                        </a:rPr>
                        <a:t>Superficial</a:t>
                      </a:r>
                      <a:r>
                        <a:rPr lang="en" sz="700">
                          <a:latin typeface="Nunito"/>
                          <a:ea typeface="Nunito"/>
                          <a:cs typeface="Nunito"/>
                          <a:sym typeface="Nunito"/>
                        </a:rPr>
                        <a:t> transverse perineal muscles</a:t>
                      </a:r>
                      <a:endParaRPr sz="700">
                        <a:latin typeface="Nunito"/>
                        <a:ea typeface="Nunito"/>
                        <a:cs typeface="Nunito"/>
                        <a:sym typeface="Nunito"/>
                      </a:endParaRPr>
                    </a:p>
                  </a:txBody>
                  <a:tcPr marT="67925" marB="67925" marR="64250" marL="64250" anchor="ctr"/>
                </a:tc>
                <a:tc>
                  <a:txBody>
                    <a:bodyPr/>
                    <a:lstStyle/>
                    <a:p>
                      <a:pPr indent="-273050" lvl="0" marL="457200" rtl="0" algn="l">
                        <a:spcBef>
                          <a:spcPts val="0"/>
                        </a:spcBef>
                        <a:spcAft>
                          <a:spcPts val="0"/>
                        </a:spcAft>
                        <a:buSzPts val="700"/>
                        <a:buFont typeface="Nunito"/>
                        <a:buAutoNum type="arabicPeriod"/>
                      </a:pPr>
                      <a:r>
                        <a:rPr lang="en" sz="700">
                          <a:solidFill>
                            <a:schemeClr val="dk1"/>
                          </a:solidFill>
                          <a:latin typeface="Nunito"/>
                          <a:ea typeface="Nunito"/>
                          <a:cs typeface="Nunito"/>
                          <a:sym typeface="Nunito"/>
                        </a:rPr>
                        <a:t>Lower part of the urethra</a:t>
                      </a:r>
                      <a:r>
                        <a:rPr lang="en" sz="700">
                          <a:latin typeface="Nunito"/>
                          <a:ea typeface="Nunito"/>
                          <a:cs typeface="Nunito"/>
                          <a:sym typeface="Nunito"/>
                        </a:rPr>
                        <a:t> </a:t>
                      </a:r>
                      <a:endParaRPr sz="700">
                        <a:latin typeface="Nunito"/>
                        <a:ea typeface="Nunito"/>
                        <a:cs typeface="Nunito"/>
                        <a:sym typeface="Nunito"/>
                      </a:endParaRPr>
                    </a:p>
                    <a:p>
                      <a:pPr indent="-273050" lvl="0" marL="457200" rtl="0" algn="l">
                        <a:spcBef>
                          <a:spcPts val="0"/>
                        </a:spcBef>
                        <a:spcAft>
                          <a:spcPts val="0"/>
                        </a:spcAft>
                        <a:buSzPts val="700"/>
                        <a:buFont typeface="Nunito"/>
                        <a:buAutoNum type="arabicPeriod"/>
                      </a:pPr>
                      <a:r>
                        <a:rPr lang="en" sz="700">
                          <a:latin typeface="Nunito"/>
                          <a:ea typeface="Nunito"/>
                          <a:cs typeface="Nunito"/>
                          <a:sym typeface="Nunito"/>
                        </a:rPr>
                        <a:t>Lower part of the vagina</a:t>
                      </a:r>
                      <a:endParaRPr sz="700">
                        <a:latin typeface="Nunito"/>
                        <a:ea typeface="Nunito"/>
                        <a:cs typeface="Nunito"/>
                        <a:sym typeface="Nunito"/>
                      </a:endParaRPr>
                    </a:p>
                    <a:p>
                      <a:pPr indent="-273050" lvl="0" marL="457200" rtl="0" algn="l">
                        <a:spcBef>
                          <a:spcPts val="0"/>
                        </a:spcBef>
                        <a:spcAft>
                          <a:spcPts val="0"/>
                        </a:spcAft>
                        <a:buSzPts val="700"/>
                        <a:buFont typeface="Nunito"/>
                        <a:buAutoNum type="arabicPeriod"/>
                      </a:pPr>
                      <a:r>
                        <a:rPr lang="en" sz="700">
                          <a:latin typeface="Nunito"/>
                          <a:ea typeface="Nunito"/>
                          <a:cs typeface="Nunito"/>
                          <a:sym typeface="Nunito"/>
                        </a:rPr>
                        <a:t>Sphincter urethrae muscle pierced by urethra</a:t>
                      </a:r>
                      <a:endParaRPr sz="700">
                        <a:latin typeface="Nunito"/>
                        <a:ea typeface="Nunito"/>
                        <a:cs typeface="Nunito"/>
                        <a:sym typeface="Nunito"/>
                      </a:endParaRPr>
                    </a:p>
                    <a:p>
                      <a:pPr indent="-273050" lvl="0" marL="457200" rtl="0" algn="l">
                        <a:spcBef>
                          <a:spcPts val="0"/>
                        </a:spcBef>
                        <a:spcAft>
                          <a:spcPts val="0"/>
                        </a:spcAft>
                        <a:buSzPts val="700"/>
                        <a:buFont typeface="Nunito"/>
                        <a:buAutoNum type="arabicPeriod"/>
                      </a:pPr>
                      <a:r>
                        <a:rPr lang="en" sz="700">
                          <a:latin typeface="Nunito"/>
                          <a:ea typeface="Nunito"/>
                          <a:cs typeface="Nunito"/>
                          <a:sym typeface="Nunito"/>
                        </a:rPr>
                        <a:t>Sphincter vaginae muscle pierced by vagina</a:t>
                      </a:r>
                      <a:endParaRPr sz="700">
                        <a:latin typeface="Nunito"/>
                        <a:ea typeface="Nunito"/>
                        <a:cs typeface="Nunito"/>
                        <a:sym typeface="Nunito"/>
                      </a:endParaRPr>
                    </a:p>
                    <a:p>
                      <a:pPr indent="-273050" lvl="0" marL="457200" rtl="0" algn="l">
                        <a:spcBef>
                          <a:spcPts val="0"/>
                        </a:spcBef>
                        <a:spcAft>
                          <a:spcPts val="0"/>
                        </a:spcAft>
                        <a:buSzPts val="700"/>
                        <a:buFont typeface="Nunito"/>
                        <a:buAutoNum type="arabicPeriod"/>
                      </a:pPr>
                      <a:r>
                        <a:rPr lang="en" sz="700" u="sng">
                          <a:latin typeface="Nunito"/>
                          <a:ea typeface="Nunito"/>
                          <a:cs typeface="Nunito"/>
                          <a:sym typeface="Nunito"/>
                        </a:rPr>
                        <a:t>Deep</a:t>
                      </a:r>
                      <a:r>
                        <a:rPr lang="en" sz="700">
                          <a:latin typeface="Nunito"/>
                          <a:ea typeface="Nunito"/>
                          <a:cs typeface="Nunito"/>
                          <a:sym typeface="Nunito"/>
                        </a:rPr>
                        <a:t> transverse perineal muscles </a:t>
                      </a:r>
                      <a:endParaRPr sz="700">
                        <a:latin typeface="Nunito"/>
                        <a:ea typeface="Nunito"/>
                        <a:cs typeface="Nunito"/>
                        <a:sym typeface="Nunito"/>
                      </a:endParaRPr>
                    </a:p>
                    <a:p>
                      <a:pPr indent="-273050" lvl="0" marL="457200" rtl="0" algn="l">
                        <a:spcBef>
                          <a:spcPts val="0"/>
                        </a:spcBef>
                        <a:spcAft>
                          <a:spcPts val="0"/>
                        </a:spcAft>
                        <a:buSzPts val="700"/>
                        <a:buFont typeface="Nunito"/>
                        <a:buAutoNum type="arabicPeriod"/>
                      </a:pPr>
                      <a:r>
                        <a:rPr lang="en" sz="700">
                          <a:latin typeface="Nunito"/>
                          <a:ea typeface="Nunito"/>
                          <a:cs typeface="Nunito"/>
                          <a:sym typeface="Nunito"/>
                        </a:rPr>
                        <a:t>Internal pudendal vessels </a:t>
                      </a:r>
                      <a:endParaRPr sz="700">
                        <a:latin typeface="Nunito"/>
                        <a:ea typeface="Nunito"/>
                        <a:cs typeface="Nunito"/>
                        <a:sym typeface="Nunito"/>
                      </a:endParaRPr>
                    </a:p>
                    <a:p>
                      <a:pPr indent="-273050" lvl="0" marL="457200" rtl="0" algn="l">
                        <a:spcBef>
                          <a:spcPts val="0"/>
                        </a:spcBef>
                        <a:spcAft>
                          <a:spcPts val="0"/>
                        </a:spcAft>
                        <a:buSzPts val="700"/>
                        <a:buFont typeface="Nunito"/>
                        <a:buAutoNum type="arabicPeriod"/>
                      </a:pPr>
                      <a:r>
                        <a:rPr lang="en" sz="700">
                          <a:solidFill>
                            <a:srgbClr val="CC0000"/>
                          </a:solidFill>
                          <a:latin typeface="Nunito"/>
                          <a:ea typeface="Nunito"/>
                          <a:cs typeface="Nunito"/>
                          <a:sym typeface="Nunito"/>
                        </a:rPr>
                        <a:t>Dorsal nerve of clitoris branch of </a:t>
                      </a:r>
                      <a:r>
                        <a:rPr lang="en" sz="700" u="sng">
                          <a:solidFill>
                            <a:srgbClr val="CC0000"/>
                          </a:solidFill>
                          <a:latin typeface="Nunito"/>
                          <a:ea typeface="Nunito"/>
                          <a:cs typeface="Nunito"/>
                          <a:sym typeface="Nunito"/>
                        </a:rPr>
                        <a:t>pudendal</a:t>
                      </a:r>
                      <a:r>
                        <a:rPr lang="en" sz="700">
                          <a:solidFill>
                            <a:srgbClr val="CC0000"/>
                          </a:solidFill>
                          <a:latin typeface="Nunito"/>
                          <a:ea typeface="Nunito"/>
                          <a:cs typeface="Nunito"/>
                          <a:sym typeface="Nunito"/>
                        </a:rPr>
                        <a:t> nerve</a:t>
                      </a:r>
                      <a:endParaRPr sz="700">
                        <a:solidFill>
                          <a:srgbClr val="CC0000"/>
                        </a:solidFill>
                        <a:latin typeface="Nunito"/>
                        <a:ea typeface="Nunito"/>
                        <a:cs typeface="Nunito"/>
                        <a:sym typeface="Nunito"/>
                      </a:endParaRPr>
                    </a:p>
                  </a:txBody>
                  <a:tcPr marT="67925" marB="67925" marR="64250" marL="64250" anchor="ctr"/>
                </a:tc>
              </a:tr>
            </a:tbl>
          </a:graphicData>
        </a:graphic>
      </p:graphicFrame>
      <p:graphicFrame>
        <p:nvGraphicFramePr>
          <p:cNvPr id="180" name="Google Shape;180;p35"/>
          <p:cNvGraphicFramePr/>
          <p:nvPr/>
        </p:nvGraphicFramePr>
        <p:xfrm>
          <a:off x="-8" y="2809742"/>
          <a:ext cx="3000000" cy="3000000"/>
        </p:xfrm>
        <a:graphic>
          <a:graphicData uri="http://schemas.openxmlformats.org/drawingml/2006/table">
            <a:tbl>
              <a:tblPr>
                <a:noFill/>
                <a:tableStyleId>{76447A91-6DB8-4E1A-95C5-20A2C349909A}</a:tableStyleId>
              </a:tblPr>
              <a:tblGrid>
                <a:gridCol w="825225"/>
                <a:gridCol w="772300"/>
                <a:gridCol w="3016525"/>
                <a:gridCol w="2975475"/>
              </a:tblGrid>
              <a:tr h="363200">
                <a:tc gridSpan="4">
                  <a:txBody>
                    <a:bodyPr/>
                    <a:lstStyle/>
                    <a:p>
                      <a:pPr indent="0" lvl="0" marL="0" rtl="0" algn="ctr">
                        <a:spcBef>
                          <a:spcPts val="0"/>
                        </a:spcBef>
                        <a:spcAft>
                          <a:spcPts val="0"/>
                        </a:spcAft>
                        <a:buNone/>
                      </a:pPr>
                      <a:r>
                        <a:rPr b="1" lang="en" sz="1300">
                          <a:solidFill>
                            <a:srgbClr val="FFFFFF"/>
                          </a:solidFill>
                          <a:latin typeface="Nunito"/>
                          <a:ea typeface="Nunito"/>
                          <a:cs typeface="Nunito"/>
                          <a:sym typeface="Nunito"/>
                        </a:rPr>
                        <a:t>Anal Canal</a:t>
                      </a:r>
                      <a:endParaRPr b="1" sz="1300">
                        <a:solidFill>
                          <a:srgbClr val="FFFFFF"/>
                        </a:solidFill>
                        <a:latin typeface="Nunito"/>
                        <a:ea typeface="Nunito"/>
                        <a:cs typeface="Nunito"/>
                        <a:sym typeface="Nunito"/>
                      </a:endParaRPr>
                    </a:p>
                  </a:txBody>
                  <a:tcPr marT="67925" marB="67925" marR="64250" marL="64250" anchor="ctr">
                    <a:solidFill>
                      <a:srgbClr val="E4B4B4"/>
                    </a:solidFill>
                  </a:tcPr>
                </a:tc>
                <a:tc hMerge="1"/>
                <a:tc hMerge="1"/>
                <a:tc hMerge="1"/>
              </a:tr>
              <a:tr h="311700">
                <a:tc gridSpan="2">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Notes</a:t>
                      </a:r>
                      <a:endParaRPr b="1" sz="900">
                        <a:latin typeface="Nunito"/>
                        <a:ea typeface="Nunito"/>
                        <a:cs typeface="Nunito"/>
                        <a:sym typeface="Nunito"/>
                      </a:endParaRPr>
                    </a:p>
                  </a:txBody>
                  <a:tcPr marT="67925" marB="67925" marR="64250" marL="64250" anchor="ctr">
                    <a:solidFill>
                      <a:srgbClr val="EFEFEF"/>
                    </a:solidFill>
                  </a:tcPr>
                </a:tc>
                <a:tc hMerge="1"/>
                <a:tc gridSpan="2">
                  <a:txBody>
                    <a:bodyPr/>
                    <a:lstStyle/>
                    <a:p>
                      <a:pPr indent="0" lvl="0" marL="0" rtl="0" algn="ctr">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It is about 1.5 in. long, descending from the rectal ampulla to the anus.</a:t>
                      </a:r>
                      <a:endParaRPr sz="700">
                        <a:latin typeface="Nunito"/>
                        <a:ea typeface="Nunito"/>
                        <a:cs typeface="Nunito"/>
                        <a:sym typeface="Nunito"/>
                      </a:endParaRPr>
                    </a:p>
                  </a:txBody>
                  <a:tcPr marT="67925" marB="67925" marR="64250" marL="64250" anchor="ctr"/>
                </a:tc>
                <a:tc hMerge="1"/>
              </a:tr>
              <a:tr h="311700">
                <a:tc rowSpan="3">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Relations</a:t>
                      </a:r>
                      <a:endParaRPr b="1" sz="900">
                        <a:solidFill>
                          <a:srgbClr val="DAA5A5"/>
                        </a:solidFill>
                        <a:latin typeface="Nunito"/>
                        <a:ea typeface="Nunito"/>
                        <a:cs typeface="Nunito"/>
                        <a:sym typeface="Nunito"/>
                      </a:endParaRPr>
                    </a:p>
                    <a:p>
                      <a:pPr indent="0" lvl="0" marL="0" rtl="0" algn="ctr">
                        <a:spcBef>
                          <a:spcPts val="0"/>
                        </a:spcBef>
                        <a:spcAft>
                          <a:spcPts val="0"/>
                        </a:spcAft>
                        <a:buNone/>
                      </a:pPr>
                      <a:r>
                        <a:rPr b="1" lang="en" sz="900">
                          <a:solidFill>
                            <a:srgbClr val="DAA5A5"/>
                          </a:solidFill>
                          <a:latin typeface="Nunito"/>
                          <a:ea typeface="Nunito"/>
                          <a:cs typeface="Nunito"/>
                          <a:sym typeface="Nunito"/>
                        </a:rPr>
                        <a:t>(in female)</a:t>
                      </a:r>
                      <a:endParaRPr b="1" sz="9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Anterior</a:t>
                      </a:r>
                      <a:endParaRPr b="1" sz="900">
                        <a:solidFill>
                          <a:srgbClr val="434343"/>
                        </a:solidFill>
                        <a:latin typeface="Nunito"/>
                        <a:ea typeface="Nunito"/>
                        <a:cs typeface="Nunito"/>
                        <a:sym typeface="Nunito"/>
                      </a:endParaRPr>
                    </a:p>
                  </a:txBody>
                  <a:tcPr marT="67925" marB="67925" marR="64250" marL="64250" anchor="ctr">
                    <a:solidFill>
                      <a:srgbClr val="EFEFEF"/>
                    </a:solidFill>
                  </a:tcPr>
                </a:tc>
                <a:tc gridSpan="2">
                  <a:txBody>
                    <a:bodyPr/>
                    <a:lstStyle/>
                    <a:p>
                      <a:pPr indent="0" lvl="0" marL="0" rtl="0" algn="ctr">
                        <a:spcBef>
                          <a:spcPts val="0"/>
                        </a:spcBef>
                        <a:spcAft>
                          <a:spcPts val="0"/>
                        </a:spcAft>
                        <a:buNone/>
                      </a:pPr>
                      <a:r>
                        <a:rPr lang="en" sz="700">
                          <a:latin typeface="Nunito"/>
                          <a:ea typeface="Nunito"/>
                          <a:cs typeface="Nunito"/>
                          <a:sym typeface="Nunito"/>
                        </a:rPr>
                        <a:t>Perineal body + urogenital diaphragm + lower part of vagina</a:t>
                      </a:r>
                      <a:endParaRPr sz="700">
                        <a:latin typeface="Nunito"/>
                        <a:ea typeface="Nunito"/>
                        <a:cs typeface="Nunito"/>
                        <a:sym typeface="Nunito"/>
                      </a:endParaRPr>
                    </a:p>
                  </a:txBody>
                  <a:tcPr marT="67925" marB="67925" marR="64250" marL="64250" anchor="ctr"/>
                </a:tc>
                <a:tc hMerge="1"/>
              </a:tr>
              <a:tr h="325625">
                <a:tc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Posterior</a:t>
                      </a:r>
                      <a:endParaRPr b="1" sz="900">
                        <a:solidFill>
                          <a:srgbClr val="434343"/>
                        </a:solidFill>
                        <a:latin typeface="Nunito"/>
                        <a:ea typeface="Nunito"/>
                        <a:cs typeface="Nunito"/>
                        <a:sym typeface="Nunito"/>
                      </a:endParaRPr>
                    </a:p>
                  </a:txBody>
                  <a:tcPr marT="67925" marB="67925" marR="64250" marL="64250" anchor="ctr">
                    <a:solidFill>
                      <a:srgbClr val="EFEFEF"/>
                    </a:solidFill>
                  </a:tcPr>
                </a:tc>
                <a:tc gridSpan="2">
                  <a:txBody>
                    <a:bodyPr/>
                    <a:lstStyle/>
                    <a:p>
                      <a:pPr indent="0" lvl="0" marL="0" rtl="0" algn="ctr">
                        <a:spcBef>
                          <a:spcPts val="0"/>
                        </a:spcBef>
                        <a:spcAft>
                          <a:spcPts val="0"/>
                        </a:spcAft>
                        <a:buNone/>
                      </a:pPr>
                      <a:r>
                        <a:rPr lang="en" sz="700">
                          <a:latin typeface="Nunito"/>
                          <a:ea typeface="Nunito"/>
                          <a:cs typeface="Nunito"/>
                          <a:sym typeface="Nunito"/>
                        </a:rPr>
                        <a:t>Anococcygeal body.</a:t>
                      </a:r>
                      <a:endParaRPr sz="700">
                        <a:latin typeface="Nunito"/>
                        <a:ea typeface="Nunito"/>
                        <a:cs typeface="Nunito"/>
                        <a:sym typeface="Nunito"/>
                      </a:endParaRPr>
                    </a:p>
                  </a:txBody>
                  <a:tcPr marT="67925" marB="67925" marR="64250" marL="64250" anchor="ctr"/>
                </a:tc>
                <a:tc hMerge="1"/>
              </a:tr>
              <a:tr h="325625">
                <a:tc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Lateral</a:t>
                      </a:r>
                      <a:endParaRPr b="1" sz="900">
                        <a:solidFill>
                          <a:srgbClr val="434343"/>
                        </a:solidFill>
                        <a:latin typeface="Nunito"/>
                        <a:ea typeface="Nunito"/>
                        <a:cs typeface="Nunito"/>
                        <a:sym typeface="Nunito"/>
                      </a:endParaRPr>
                    </a:p>
                  </a:txBody>
                  <a:tcPr marT="67925" marB="67925" marR="64250" marL="64250" anchor="ctr">
                    <a:solidFill>
                      <a:srgbClr val="EFEFEF"/>
                    </a:solidFill>
                  </a:tcPr>
                </a:tc>
                <a:tc gridSpan="2">
                  <a:txBody>
                    <a:bodyPr/>
                    <a:lstStyle/>
                    <a:p>
                      <a:pPr indent="0" lvl="0" marL="0" rtl="0" algn="ctr">
                        <a:spcBef>
                          <a:spcPts val="0"/>
                        </a:spcBef>
                        <a:spcAft>
                          <a:spcPts val="0"/>
                        </a:spcAft>
                        <a:buNone/>
                      </a:pPr>
                      <a:r>
                        <a:rPr lang="en" sz="700">
                          <a:latin typeface="Nunito"/>
                          <a:ea typeface="Nunito"/>
                          <a:cs typeface="Nunito"/>
                          <a:sym typeface="Nunito"/>
                        </a:rPr>
                        <a:t>Ischiorectal fossa.</a:t>
                      </a:r>
                      <a:endParaRPr sz="700">
                        <a:latin typeface="Nunito"/>
                        <a:ea typeface="Nunito"/>
                        <a:cs typeface="Nunito"/>
                        <a:sym typeface="Nunito"/>
                      </a:endParaRPr>
                    </a:p>
                  </a:txBody>
                  <a:tcPr marT="67925" marB="67925" marR="64250" marL="64250" anchor="ctr"/>
                </a:tc>
                <a:tc hMerge="1"/>
              </a:tr>
              <a:tr h="325625">
                <a:tc gridSpan="2">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Divisions</a:t>
                      </a:r>
                      <a:endParaRPr b="1" sz="900">
                        <a:solidFill>
                          <a:srgbClr val="434343"/>
                        </a:solidFill>
                        <a:latin typeface="Nunito"/>
                        <a:ea typeface="Nunito"/>
                        <a:cs typeface="Nunito"/>
                        <a:sym typeface="Nunito"/>
                      </a:endParaRPr>
                    </a:p>
                  </a:txBody>
                  <a:tcPr marT="67925" marB="67925" marR="64250" marL="64250" anchor="ctr">
                    <a:lnB cap="flat" cmpd="sng" w="9525">
                      <a:solidFill>
                        <a:srgbClr val="9E9E9E"/>
                      </a:solidFill>
                      <a:prstDash val="solid"/>
                      <a:round/>
                      <a:headEnd len="sm" w="sm" type="none"/>
                      <a:tailEnd len="sm" w="sm" type="none"/>
                    </a:lnB>
                    <a:solidFill>
                      <a:srgbClr val="F7E0E0"/>
                    </a:solidFill>
                  </a:tcPr>
                </a:tc>
                <a:tc h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Upper half (endoderm)</a:t>
                      </a:r>
                      <a:r>
                        <a:rPr lang="en" sz="900">
                          <a:solidFill>
                            <a:srgbClr val="434343"/>
                          </a:solidFill>
                          <a:latin typeface="Nunito"/>
                          <a:ea typeface="Nunito"/>
                          <a:cs typeface="Nunito"/>
                          <a:sym typeface="Nunito"/>
                        </a:rPr>
                        <a:t> derived from hindgut</a:t>
                      </a:r>
                      <a:endParaRPr sz="900">
                        <a:solidFill>
                          <a:srgbClr val="434343"/>
                        </a:solidFill>
                        <a:latin typeface="Nunito"/>
                        <a:ea typeface="Nunito"/>
                        <a:cs typeface="Nunito"/>
                        <a:sym typeface="Nunito"/>
                      </a:endParaRPr>
                    </a:p>
                  </a:txBody>
                  <a:tcPr marT="67925" marB="67925" marR="64250" marL="64250" anchor="ctr">
                    <a:solidFill>
                      <a:srgbClr val="F7E0E0"/>
                    </a:solidFill>
                  </a:tcPr>
                </a:tc>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Lower half (ectoderm)</a:t>
                      </a:r>
                      <a:r>
                        <a:rPr lang="en" sz="900">
                          <a:solidFill>
                            <a:srgbClr val="434343"/>
                          </a:solidFill>
                          <a:latin typeface="Nunito"/>
                          <a:ea typeface="Nunito"/>
                          <a:cs typeface="Nunito"/>
                          <a:sym typeface="Nunito"/>
                        </a:rPr>
                        <a:t> derived from proctodeum</a:t>
                      </a:r>
                      <a:r>
                        <a:rPr b="1" lang="en" sz="900">
                          <a:solidFill>
                            <a:srgbClr val="434343"/>
                          </a:solidFill>
                          <a:latin typeface="Nunito"/>
                          <a:ea typeface="Nunito"/>
                          <a:cs typeface="Nunito"/>
                          <a:sym typeface="Nunito"/>
                        </a:rPr>
                        <a:t> </a:t>
                      </a:r>
                      <a:endParaRPr sz="900">
                        <a:solidFill>
                          <a:srgbClr val="434343"/>
                        </a:solidFill>
                        <a:latin typeface="Nunito"/>
                        <a:ea typeface="Nunito"/>
                        <a:cs typeface="Nunito"/>
                        <a:sym typeface="Nunito"/>
                      </a:endParaRPr>
                    </a:p>
                  </a:txBody>
                  <a:tcPr marT="67925" marB="67925" marR="64250" marL="64250" anchor="ctr">
                    <a:solidFill>
                      <a:srgbClr val="F7E0E0"/>
                    </a:solidFill>
                  </a:tcPr>
                </a:tc>
              </a:tr>
              <a:tr h="452125">
                <a:tc gridSpan="2">
                  <a:txBody>
                    <a:bodyPr/>
                    <a:lstStyle/>
                    <a:p>
                      <a:pPr indent="0" lvl="0" marL="0" rtl="0" algn="ctr">
                        <a:spcBef>
                          <a:spcPts val="0"/>
                        </a:spcBef>
                        <a:spcAft>
                          <a:spcPts val="0"/>
                        </a:spcAft>
                        <a:buNone/>
                      </a:pPr>
                      <a:r>
                        <a:rPr b="1" lang="en" sz="900">
                          <a:solidFill>
                            <a:srgbClr val="CC0000"/>
                          </a:solidFill>
                          <a:latin typeface="Nunito"/>
                          <a:ea typeface="Nunito"/>
                          <a:cs typeface="Nunito"/>
                          <a:sym typeface="Nunito"/>
                        </a:rPr>
                        <a:t>Arterial</a:t>
                      </a:r>
                      <a:endParaRPr b="1" sz="900">
                        <a:solidFill>
                          <a:srgbClr val="CC0000"/>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a:txBody>
                    <a:bodyPr/>
                    <a:lstStyle/>
                    <a:p>
                      <a:pPr indent="0" lvl="0" marL="0" rtl="0" algn="ctr">
                        <a:spcBef>
                          <a:spcPts val="0"/>
                        </a:spcBef>
                        <a:spcAft>
                          <a:spcPts val="0"/>
                        </a:spcAft>
                        <a:buNone/>
                      </a:pPr>
                      <a:r>
                        <a:rPr b="1" lang="en" sz="700">
                          <a:latin typeface="Nunito"/>
                          <a:ea typeface="Nunito"/>
                          <a:cs typeface="Nunito"/>
                          <a:sym typeface="Nunito"/>
                        </a:rPr>
                        <a:t>Superior rectal artery</a:t>
                      </a:r>
                      <a:endParaRPr b="1" sz="700">
                        <a:latin typeface="Nunito"/>
                        <a:ea typeface="Nunito"/>
                        <a:cs typeface="Nunito"/>
                        <a:sym typeface="Nunito"/>
                      </a:endParaRPr>
                    </a:p>
                    <a:p>
                      <a:pPr indent="0" lvl="0" marL="0" rtl="0" algn="ctr">
                        <a:spcBef>
                          <a:spcPts val="0"/>
                        </a:spcBef>
                        <a:spcAft>
                          <a:spcPts val="0"/>
                        </a:spcAft>
                        <a:buNone/>
                      </a:pPr>
                      <a:r>
                        <a:rPr lang="en" sz="700">
                          <a:latin typeface="Nunito"/>
                          <a:ea typeface="Nunito"/>
                          <a:cs typeface="Nunito"/>
                          <a:sym typeface="Nunito"/>
                        </a:rPr>
                        <a:t>(continuation of the inferior mesenteric artery)</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b="1" lang="en" sz="700">
                          <a:latin typeface="Nunito"/>
                          <a:ea typeface="Nunito"/>
                          <a:cs typeface="Nunito"/>
                          <a:sym typeface="Nunito"/>
                        </a:rPr>
                        <a:t>Inferior rectal artery</a:t>
                      </a:r>
                      <a:endParaRPr b="1" sz="700">
                        <a:latin typeface="Nunito"/>
                        <a:ea typeface="Nunito"/>
                        <a:cs typeface="Nunito"/>
                        <a:sym typeface="Nunito"/>
                      </a:endParaRPr>
                    </a:p>
                    <a:p>
                      <a:pPr indent="0" lvl="0" marL="0" rtl="0" algn="ctr">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(branch on internal pudendal artery)</a:t>
                      </a:r>
                      <a:endParaRPr sz="700">
                        <a:latin typeface="Nunito"/>
                        <a:ea typeface="Nunito"/>
                        <a:cs typeface="Nunito"/>
                        <a:sym typeface="Nunito"/>
                      </a:endParaRPr>
                    </a:p>
                  </a:txBody>
                  <a:tcPr marT="67925" marB="67925" marR="64250" marL="64250" anchor="ctr"/>
                </a:tc>
              </a:tr>
              <a:tr h="452125">
                <a:tc gridSpan="2">
                  <a:txBody>
                    <a:bodyPr/>
                    <a:lstStyle/>
                    <a:p>
                      <a:pPr indent="0" lvl="0" marL="0" rtl="0" algn="ctr">
                        <a:spcBef>
                          <a:spcPts val="0"/>
                        </a:spcBef>
                        <a:spcAft>
                          <a:spcPts val="0"/>
                        </a:spcAft>
                        <a:buNone/>
                      </a:pPr>
                      <a:r>
                        <a:rPr b="1" lang="en" sz="900">
                          <a:solidFill>
                            <a:srgbClr val="1155CC"/>
                          </a:solidFill>
                          <a:latin typeface="Nunito"/>
                          <a:ea typeface="Nunito"/>
                          <a:cs typeface="Nunito"/>
                          <a:sym typeface="Nunito"/>
                        </a:rPr>
                        <a:t>Venous</a:t>
                      </a:r>
                      <a:endParaRPr b="1" sz="900">
                        <a:solidFill>
                          <a:srgbClr val="1155CC"/>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a:txBody>
                    <a:bodyPr/>
                    <a:lstStyle/>
                    <a:p>
                      <a:pPr indent="0" lvl="0" marL="0" rtl="0" algn="ctr">
                        <a:spcBef>
                          <a:spcPts val="0"/>
                        </a:spcBef>
                        <a:spcAft>
                          <a:spcPts val="0"/>
                        </a:spcAft>
                        <a:buNone/>
                      </a:pPr>
                      <a:r>
                        <a:rPr b="1" lang="en" sz="700">
                          <a:latin typeface="Nunito"/>
                          <a:ea typeface="Nunito"/>
                          <a:cs typeface="Nunito"/>
                          <a:sym typeface="Nunito"/>
                        </a:rPr>
                        <a:t>Superior rectal vein</a:t>
                      </a:r>
                      <a:endParaRPr b="1" sz="700">
                        <a:latin typeface="Nunito"/>
                        <a:ea typeface="Nunito"/>
                        <a:cs typeface="Nunito"/>
                        <a:sym typeface="Nunito"/>
                      </a:endParaRPr>
                    </a:p>
                    <a:p>
                      <a:pPr indent="0" lvl="0" marL="0" rtl="0" algn="ctr">
                        <a:spcBef>
                          <a:spcPts val="0"/>
                        </a:spcBef>
                        <a:spcAft>
                          <a:spcPts val="0"/>
                        </a:spcAft>
                        <a:buNone/>
                      </a:pPr>
                      <a:r>
                        <a:rPr lang="en" sz="700">
                          <a:latin typeface="Nunito"/>
                          <a:ea typeface="Nunito"/>
                          <a:cs typeface="Nunito"/>
                          <a:sym typeface="Nunito"/>
                        </a:rPr>
                        <a:t>drained into the inferior mesenteric vein (</a:t>
                      </a:r>
                      <a:r>
                        <a:rPr lang="en" sz="700" u="sng">
                          <a:latin typeface="Nunito"/>
                          <a:ea typeface="Nunito"/>
                          <a:cs typeface="Nunito"/>
                          <a:sym typeface="Nunito"/>
                        </a:rPr>
                        <a:t>Portal</a:t>
                      </a:r>
                      <a:r>
                        <a:rPr lang="en" sz="700">
                          <a:latin typeface="Nunito"/>
                          <a:ea typeface="Nunito"/>
                          <a:cs typeface="Nunito"/>
                          <a:sym typeface="Nunito"/>
                        </a:rPr>
                        <a:t> circulation).</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b="1" lang="en" sz="700">
                          <a:latin typeface="Nunito"/>
                          <a:ea typeface="Nunito"/>
                          <a:cs typeface="Nunito"/>
                          <a:sym typeface="Nunito"/>
                        </a:rPr>
                        <a:t>Inferior rectal vein</a:t>
                      </a:r>
                      <a:endParaRPr b="1" sz="700">
                        <a:latin typeface="Nunito"/>
                        <a:ea typeface="Nunito"/>
                        <a:cs typeface="Nunito"/>
                        <a:sym typeface="Nunito"/>
                      </a:endParaRPr>
                    </a:p>
                    <a:p>
                      <a:pPr indent="0" lvl="0" marL="0" rtl="0" algn="ctr">
                        <a:spcBef>
                          <a:spcPts val="0"/>
                        </a:spcBef>
                        <a:spcAft>
                          <a:spcPts val="0"/>
                        </a:spcAft>
                        <a:buClr>
                          <a:schemeClr val="dk1"/>
                        </a:buClr>
                        <a:buSzPts val="1100"/>
                        <a:buFont typeface="Arial"/>
                        <a:buNone/>
                      </a:pPr>
                      <a:r>
                        <a:rPr lang="en" sz="700">
                          <a:solidFill>
                            <a:schemeClr val="dk1"/>
                          </a:solidFill>
                          <a:latin typeface="Nunito"/>
                          <a:ea typeface="Nunito"/>
                          <a:cs typeface="Nunito"/>
                          <a:sym typeface="Nunito"/>
                        </a:rPr>
                        <a:t>drained into the internal pudendal vein (</a:t>
                      </a:r>
                      <a:r>
                        <a:rPr lang="en" sz="700" u="sng">
                          <a:solidFill>
                            <a:schemeClr val="dk1"/>
                          </a:solidFill>
                          <a:latin typeface="Nunito"/>
                          <a:ea typeface="Nunito"/>
                          <a:cs typeface="Nunito"/>
                          <a:sym typeface="Nunito"/>
                        </a:rPr>
                        <a:t>Systemic</a:t>
                      </a:r>
                      <a:r>
                        <a:rPr lang="en" sz="700">
                          <a:solidFill>
                            <a:schemeClr val="dk1"/>
                          </a:solidFill>
                          <a:latin typeface="Nunito"/>
                          <a:ea typeface="Nunito"/>
                          <a:cs typeface="Nunito"/>
                          <a:sym typeface="Nunito"/>
                        </a:rPr>
                        <a:t> circulation).</a:t>
                      </a:r>
                      <a:endParaRPr sz="700">
                        <a:latin typeface="Nunito"/>
                        <a:ea typeface="Nunito"/>
                        <a:cs typeface="Nunito"/>
                        <a:sym typeface="Nunito"/>
                      </a:endParaRPr>
                    </a:p>
                  </a:txBody>
                  <a:tcPr marT="67925" marB="67925" marR="64250" marL="64250" anchor="ctr"/>
                </a:tc>
              </a:tr>
              <a:tr h="499550">
                <a:tc gridSpan="2">
                  <a:txBody>
                    <a:bodyPr/>
                    <a:lstStyle/>
                    <a:p>
                      <a:pPr indent="0" lvl="0" marL="0" rtl="0" algn="ctr">
                        <a:spcBef>
                          <a:spcPts val="0"/>
                        </a:spcBef>
                        <a:spcAft>
                          <a:spcPts val="0"/>
                        </a:spcAft>
                        <a:buNone/>
                      </a:pPr>
                      <a:r>
                        <a:rPr b="1" lang="en" sz="900">
                          <a:solidFill>
                            <a:srgbClr val="38761D"/>
                          </a:solidFill>
                          <a:latin typeface="Nunito"/>
                          <a:ea typeface="Nunito"/>
                          <a:cs typeface="Nunito"/>
                          <a:sym typeface="Nunito"/>
                        </a:rPr>
                        <a:t>Lymphatic</a:t>
                      </a:r>
                      <a:endParaRPr b="1" sz="900">
                        <a:solidFill>
                          <a:srgbClr val="38761D"/>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a:txBody>
                    <a:bodyPr/>
                    <a:lstStyle/>
                    <a:p>
                      <a:pPr indent="0" lvl="0" marL="0" rtl="0" algn="ctr">
                        <a:spcBef>
                          <a:spcPts val="0"/>
                        </a:spcBef>
                        <a:spcAft>
                          <a:spcPts val="0"/>
                        </a:spcAft>
                        <a:buNone/>
                      </a:pPr>
                      <a:r>
                        <a:rPr b="1" lang="en" sz="700">
                          <a:latin typeface="Nunito"/>
                          <a:ea typeface="Nunito"/>
                          <a:cs typeface="Nunito"/>
                          <a:sym typeface="Nunito"/>
                        </a:rPr>
                        <a:t>Pararectal nodes</a:t>
                      </a:r>
                      <a:endParaRPr b="1" sz="700">
                        <a:latin typeface="Nunito"/>
                        <a:ea typeface="Nunito"/>
                        <a:cs typeface="Nunito"/>
                        <a:sym typeface="Nunito"/>
                      </a:endParaRPr>
                    </a:p>
                    <a:p>
                      <a:pPr indent="0" lvl="0" marL="0" rtl="0" algn="ctr">
                        <a:spcBef>
                          <a:spcPts val="0"/>
                        </a:spcBef>
                        <a:spcAft>
                          <a:spcPts val="0"/>
                        </a:spcAft>
                        <a:buNone/>
                      </a:pPr>
                      <a:r>
                        <a:rPr lang="en" sz="700">
                          <a:latin typeface="Nunito"/>
                          <a:ea typeface="Nunito"/>
                          <a:cs typeface="Nunito"/>
                          <a:sym typeface="Nunito"/>
                        </a:rPr>
                        <a:t>drained into inferior mesenteric &amp; </a:t>
                      </a:r>
                      <a:r>
                        <a:rPr lang="en" sz="700">
                          <a:solidFill>
                            <a:srgbClr val="C27BA0"/>
                          </a:solidFill>
                          <a:latin typeface="Nunito"/>
                          <a:ea typeface="Nunito"/>
                          <a:cs typeface="Nunito"/>
                          <a:sym typeface="Nunito"/>
                        </a:rPr>
                        <a:t>internal iliac </a:t>
                      </a:r>
                      <a:r>
                        <a:rPr lang="en" sz="700">
                          <a:latin typeface="Nunito"/>
                          <a:ea typeface="Nunito"/>
                          <a:cs typeface="Nunito"/>
                          <a:sym typeface="Nunito"/>
                        </a:rPr>
                        <a:t>lymph nodes</a:t>
                      </a:r>
                      <a:endParaRPr sz="700">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b="1" lang="en" sz="700">
                          <a:solidFill>
                            <a:srgbClr val="CC0000"/>
                          </a:solidFill>
                          <a:latin typeface="Nunito"/>
                          <a:ea typeface="Nunito"/>
                          <a:cs typeface="Nunito"/>
                          <a:sym typeface="Nunito"/>
                        </a:rPr>
                        <a:t>Superficial inguinal lymph nodes</a:t>
                      </a:r>
                      <a:r>
                        <a:rPr lang="en" sz="700">
                          <a:solidFill>
                            <a:srgbClr val="FF0000"/>
                          </a:solidFill>
                          <a:latin typeface="Nunito"/>
                          <a:ea typeface="Nunito"/>
                          <a:cs typeface="Nunito"/>
                          <a:sym typeface="Nunito"/>
                        </a:rPr>
                        <a:t> </a:t>
                      </a:r>
                      <a:r>
                        <a:rPr lang="en" sz="700">
                          <a:solidFill>
                            <a:srgbClr val="B7B7B7"/>
                          </a:solidFill>
                          <a:latin typeface="Nunito"/>
                          <a:ea typeface="Nunito"/>
                          <a:cs typeface="Nunito"/>
                          <a:sym typeface="Nunito"/>
                        </a:rPr>
                        <a:t>(prepuce)</a:t>
                      </a:r>
                      <a:r>
                        <a:rPr lang="en" sz="700">
                          <a:solidFill>
                            <a:srgbClr val="CC0000"/>
                          </a:solidFill>
                          <a:latin typeface="Nunito"/>
                          <a:ea typeface="Nunito"/>
                          <a:cs typeface="Nunito"/>
                          <a:sym typeface="Nunito"/>
                        </a:rPr>
                        <a:t> IMP</a:t>
                      </a:r>
                      <a:endParaRPr sz="700">
                        <a:solidFill>
                          <a:srgbClr val="CC0000"/>
                        </a:solidFill>
                        <a:latin typeface="Nunito"/>
                        <a:ea typeface="Nunito"/>
                        <a:cs typeface="Nunito"/>
                        <a:sym typeface="Nunito"/>
                      </a:endParaRPr>
                    </a:p>
                  </a:txBody>
                  <a:tcPr marT="67925" marB="67925" marR="64250" marL="64250" anchor="ctr"/>
                </a:tc>
              </a:tr>
              <a:tr h="546075">
                <a:tc gridSpan="2">
                  <a:txBody>
                    <a:bodyPr/>
                    <a:lstStyle/>
                    <a:p>
                      <a:pPr indent="-177363" lvl="0" marL="57150" rtl="0" algn="ctr">
                        <a:spcBef>
                          <a:spcPts val="0"/>
                        </a:spcBef>
                        <a:spcAft>
                          <a:spcPts val="0"/>
                        </a:spcAft>
                        <a:buClr>
                          <a:srgbClr val="CC0000"/>
                        </a:buClr>
                        <a:buSzPts val="900"/>
                        <a:buFont typeface="Nunito"/>
                        <a:buChar char="★"/>
                      </a:pPr>
                      <a:r>
                        <a:rPr b="1" lang="en" sz="900">
                          <a:solidFill>
                            <a:srgbClr val="E69138"/>
                          </a:solidFill>
                          <a:latin typeface="Nunito"/>
                          <a:ea typeface="Nunito"/>
                          <a:cs typeface="Nunito"/>
                          <a:sym typeface="Nunito"/>
                        </a:rPr>
                        <a:t>Innervation</a:t>
                      </a:r>
                      <a:endParaRPr b="1" sz="900">
                        <a:solidFill>
                          <a:srgbClr val="E69138"/>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hMerge="1"/>
                <a:tc>
                  <a:txBody>
                    <a:bodyPr/>
                    <a:lstStyle/>
                    <a:p>
                      <a:pPr indent="0" lvl="0" marL="0" rtl="0" algn="ctr">
                        <a:spcBef>
                          <a:spcPts val="0"/>
                        </a:spcBef>
                        <a:spcAft>
                          <a:spcPts val="0"/>
                        </a:spcAft>
                        <a:buNone/>
                      </a:pPr>
                      <a:r>
                        <a:rPr b="1" lang="en" sz="700">
                          <a:solidFill>
                            <a:srgbClr val="CC0000"/>
                          </a:solidFill>
                          <a:latin typeface="Nunito"/>
                          <a:ea typeface="Nunito"/>
                          <a:cs typeface="Nunito"/>
                          <a:sym typeface="Nunito"/>
                        </a:rPr>
                        <a:t>Sensitive to stretch</a:t>
                      </a:r>
                      <a:endParaRPr b="1" sz="700">
                        <a:solidFill>
                          <a:srgbClr val="CC0000"/>
                        </a:solidFill>
                        <a:latin typeface="Nunito"/>
                        <a:ea typeface="Nunito"/>
                        <a:cs typeface="Nunito"/>
                        <a:sym typeface="Nunito"/>
                      </a:endParaRPr>
                    </a:p>
                    <a:p>
                      <a:pPr indent="0" lvl="0" marL="0" rtl="0" algn="ctr">
                        <a:spcBef>
                          <a:spcPts val="0"/>
                        </a:spcBef>
                        <a:spcAft>
                          <a:spcPts val="0"/>
                        </a:spcAft>
                        <a:buNone/>
                      </a:pPr>
                      <a:r>
                        <a:rPr lang="en" sz="700">
                          <a:solidFill>
                            <a:srgbClr val="CC0000"/>
                          </a:solidFill>
                          <a:latin typeface="Nunito"/>
                          <a:ea typeface="Nunito"/>
                          <a:cs typeface="Nunito"/>
                          <a:sym typeface="Nunito"/>
                        </a:rPr>
                        <a:t>Autonomic nerves (Inferior Hypogastric Plexus)</a:t>
                      </a:r>
                      <a:endParaRPr sz="700">
                        <a:solidFill>
                          <a:srgbClr val="CC0000"/>
                        </a:solidFill>
                        <a:latin typeface="Nunito"/>
                        <a:ea typeface="Nunito"/>
                        <a:cs typeface="Nunito"/>
                        <a:sym typeface="Nunito"/>
                      </a:endParaRPr>
                    </a:p>
                    <a:p>
                      <a:pPr indent="0" lvl="0" marL="0" rtl="0" algn="ctr">
                        <a:spcBef>
                          <a:spcPts val="0"/>
                        </a:spcBef>
                        <a:spcAft>
                          <a:spcPts val="0"/>
                        </a:spcAft>
                        <a:buNone/>
                      </a:pPr>
                      <a:r>
                        <a:rPr lang="en" sz="700">
                          <a:solidFill>
                            <a:srgbClr val="CC0000"/>
                          </a:solidFill>
                          <a:latin typeface="Nunito"/>
                          <a:ea typeface="Nunito"/>
                          <a:cs typeface="Nunito"/>
                          <a:sym typeface="Nunito"/>
                        </a:rPr>
                        <a:t>Sympathetic &amp; parasympathetic </a:t>
                      </a:r>
                      <a:endParaRPr sz="700">
                        <a:solidFill>
                          <a:srgbClr val="CC0000"/>
                        </a:solidFill>
                        <a:latin typeface="Nunito"/>
                        <a:ea typeface="Nunito"/>
                        <a:cs typeface="Nunito"/>
                        <a:sym typeface="Nunito"/>
                      </a:endParaRPr>
                    </a:p>
                  </a:txBody>
                  <a:tcPr marT="67925" marB="67925" marR="64250" marL="64250" anchor="ctr">
                    <a:lnL cap="flat" cmpd="sng" w="9525">
                      <a:solidFill>
                        <a:srgbClr val="9E9E9E"/>
                      </a:solidFill>
                      <a:prstDash val="solid"/>
                      <a:round/>
                      <a:headEnd len="sm" w="sm" type="none"/>
                      <a:tailEnd len="sm" w="sm" type="none"/>
                    </a:lnL>
                  </a:tcPr>
                </a:tc>
                <a:tc>
                  <a:txBody>
                    <a:bodyPr/>
                    <a:lstStyle/>
                    <a:p>
                      <a:pPr indent="0" lvl="0" marL="0" rtl="0" algn="ctr">
                        <a:spcBef>
                          <a:spcPts val="0"/>
                        </a:spcBef>
                        <a:spcAft>
                          <a:spcPts val="0"/>
                        </a:spcAft>
                        <a:buNone/>
                      </a:pPr>
                      <a:r>
                        <a:rPr lang="en" sz="700">
                          <a:solidFill>
                            <a:srgbClr val="CC0000"/>
                          </a:solidFill>
                          <a:latin typeface="Nunito"/>
                          <a:ea typeface="Nunito"/>
                          <a:cs typeface="Nunito"/>
                          <a:sym typeface="Nunito"/>
                        </a:rPr>
                        <a:t> </a:t>
                      </a:r>
                      <a:r>
                        <a:rPr b="1" lang="en" sz="700">
                          <a:solidFill>
                            <a:srgbClr val="CC0000"/>
                          </a:solidFill>
                          <a:latin typeface="Nunito"/>
                          <a:ea typeface="Nunito"/>
                          <a:cs typeface="Nunito"/>
                          <a:sym typeface="Nunito"/>
                        </a:rPr>
                        <a:t>Sensitive to pain</a:t>
                      </a:r>
                      <a:endParaRPr b="1" sz="700">
                        <a:solidFill>
                          <a:srgbClr val="CC0000"/>
                        </a:solidFill>
                        <a:latin typeface="Nunito"/>
                        <a:ea typeface="Nunito"/>
                        <a:cs typeface="Nunito"/>
                        <a:sym typeface="Nunito"/>
                      </a:endParaRPr>
                    </a:p>
                    <a:p>
                      <a:pPr indent="0" lvl="0" marL="0" rtl="0" algn="ctr">
                        <a:spcBef>
                          <a:spcPts val="0"/>
                        </a:spcBef>
                        <a:spcAft>
                          <a:spcPts val="0"/>
                        </a:spcAft>
                        <a:buNone/>
                      </a:pPr>
                      <a:r>
                        <a:rPr lang="en" sz="700">
                          <a:solidFill>
                            <a:srgbClr val="CC0000"/>
                          </a:solidFill>
                          <a:latin typeface="Nunito"/>
                          <a:ea typeface="Nunito"/>
                          <a:cs typeface="Nunito"/>
                          <a:sym typeface="Nunito"/>
                        </a:rPr>
                        <a:t> Somatic (spinal) nerves (Inferior rectal nerve branch of pudendal nerve)</a:t>
                      </a:r>
                      <a:endParaRPr sz="700">
                        <a:solidFill>
                          <a:srgbClr val="CC0000"/>
                        </a:solidFill>
                        <a:latin typeface="Nunito"/>
                        <a:ea typeface="Nunito"/>
                        <a:cs typeface="Nunito"/>
                        <a:sym typeface="Nunito"/>
                      </a:endParaRPr>
                    </a:p>
                    <a:p>
                      <a:pPr indent="0" lvl="0" marL="0" rtl="0" algn="ctr">
                        <a:spcBef>
                          <a:spcPts val="0"/>
                        </a:spcBef>
                        <a:spcAft>
                          <a:spcPts val="0"/>
                        </a:spcAft>
                        <a:buNone/>
                      </a:pPr>
                      <a:r>
                        <a:rPr lang="en" sz="700">
                          <a:solidFill>
                            <a:srgbClr val="CC0000"/>
                          </a:solidFill>
                          <a:latin typeface="Nunito"/>
                          <a:ea typeface="Nunito"/>
                          <a:cs typeface="Nunito"/>
                          <a:sym typeface="Nunito"/>
                        </a:rPr>
                        <a:t>Supply external anal sphincter and the skin of the anal region</a:t>
                      </a:r>
                      <a:endParaRPr sz="700">
                        <a:solidFill>
                          <a:srgbClr val="CC0000"/>
                        </a:solidFill>
                        <a:latin typeface="Nunito"/>
                        <a:ea typeface="Nunito"/>
                        <a:cs typeface="Nunito"/>
                        <a:sym typeface="Nunito"/>
                      </a:endParaRPr>
                    </a:p>
                  </a:txBody>
                  <a:tcPr marT="67925" marB="67925" marR="64250" marL="64250" anchor="ctr"/>
                </a:tc>
              </a:tr>
              <a:tr h="424975">
                <a:tc gridSpan="2">
                  <a:txBody>
                    <a:bodyPr/>
                    <a:lstStyle/>
                    <a:p>
                      <a:pPr indent="0" lvl="0" marL="0" rtl="0" algn="ctr">
                        <a:spcBef>
                          <a:spcPts val="0"/>
                        </a:spcBef>
                        <a:spcAft>
                          <a:spcPts val="0"/>
                        </a:spcAft>
                        <a:buNone/>
                      </a:pPr>
                      <a:r>
                        <a:t/>
                      </a:r>
                      <a:endParaRPr b="1" sz="900">
                        <a:solidFill>
                          <a:srgbClr val="FF0000"/>
                        </a:solidFill>
                        <a:latin typeface="Nunito"/>
                        <a:ea typeface="Nunito"/>
                        <a:cs typeface="Nunito"/>
                        <a:sym typeface="Nunito"/>
                      </a:endParaRPr>
                    </a:p>
                  </a:txBody>
                  <a:tcPr marT="67925" marB="67925" marR="64250" marL="64250" anchor="ctr">
                    <a:lnT cap="flat" cmpd="sng" w="9525">
                      <a:solidFill>
                        <a:srgbClr val="9E9E9E"/>
                      </a:solidFill>
                      <a:prstDash val="solid"/>
                      <a:round/>
                      <a:headEnd len="sm" w="sm" type="none"/>
                      <a:tailEnd len="sm" w="sm" type="none"/>
                    </a:lnT>
                    <a:solidFill>
                      <a:schemeClr val="lt2"/>
                    </a:solidFill>
                  </a:tcPr>
                </a:tc>
                <a:tc hMerge="1"/>
                <a:tc>
                  <a:txBody>
                    <a:bodyPr/>
                    <a:lstStyle/>
                    <a:p>
                      <a:pPr indent="0" lvl="0" marL="0" rtl="0" algn="ctr">
                        <a:spcBef>
                          <a:spcPts val="0"/>
                        </a:spcBef>
                        <a:spcAft>
                          <a:spcPts val="0"/>
                        </a:spcAft>
                        <a:buClr>
                          <a:schemeClr val="dk1"/>
                        </a:buClr>
                        <a:buSzPts val="800"/>
                        <a:buFont typeface="Arial"/>
                        <a:buNone/>
                      </a:pPr>
                      <a:r>
                        <a:rPr b="1" lang="en" sz="900">
                          <a:solidFill>
                            <a:srgbClr val="CC0000"/>
                          </a:solidFill>
                          <a:latin typeface="Nunito"/>
                          <a:ea typeface="Nunito"/>
                          <a:cs typeface="Nunito"/>
                          <a:sym typeface="Nunito"/>
                        </a:rPr>
                        <a:t>Ischiorectal Fossa </a:t>
                      </a:r>
                      <a:endParaRPr b="1" sz="900">
                        <a:solidFill>
                          <a:srgbClr val="CC0000"/>
                        </a:solidFill>
                        <a:latin typeface="Nunito"/>
                        <a:ea typeface="Nunito"/>
                        <a:cs typeface="Nunito"/>
                        <a:sym typeface="Nunito"/>
                      </a:endParaRPr>
                    </a:p>
                    <a:p>
                      <a:pPr indent="0" lvl="0" marL="0" rtl="0" algn="ctr">
                        <a:spcBef>
                          <a:spcPts val="0"/>
                        </a:spcBef>
                        <a:spcAft>
                          <a:spcPts val="0"/>
                        </a:spcAft>
                        <a:buClr>
                          <a:schemeClr val="dk1"/>
                        </a:buClr>
                        <a:buSzPts val="800"/>
                        <a:buFont typeface="Arial"/>
                        <a:buNone/>
                      </a:pPr>
                      <a:r>
                        <a:rPr lang="en" sz="700">
                          <a:solidFill>
                            <a:schemeClr val="dk1"/>
                          </a:solidFill>
                          <a:latin typeface="Nunito"/>
                          <a:ea typeface="Nunito"/>
                          <a:cs typeface="Nunito"/>
                          <a:sym typeface="Nunito"/>
                        </a:rPr>
                        <a:t>(A fascial lined wedge shaped space on each side of the anal canal).</a:t>
                      </a:r>
                      <a:endParaRPr b="1" sz="1000">
                        <a:latin typeface="Nunito"/>
                        <a:ea typeface="Nunito"/>
                        <a:cs typeface="Nunito"/>
                        <a:sym typeface="Nunito"/>
                      </a:endParaRPr>
                    </a:p>
                  </a:txBody>
                  <a:tcPr marT="67925" marB="67925" marR="64250" marL="64250" anchor="ctr">
                    <a:solidFill>
                      <a:srgbClr val="F7E0E0"/>
                    </a:solidFill>
                  </a:tcPr>
                </a:tc>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Pudendal Canal </a:t>
                      </a:r>
                      <a:endParaRPr b="1" sz="900">
                        <a:solidFill>
                          <a:srgbClr val="434343"/>
                        </a:solidFill>
                        <a:latin typeface="Nunito"/>
                        <a:ea typeface="Nunito"/>
                        <a:cs typeface="Nunito"/>
                        <a:sym typeface="Nunito"/>
                      </a:endParaRPr>
                    </a:p>
                  </a:txBody>
                  <a:tcPr marT="67925" marB="67925" marR="64250" marL="64250" anchor="ctr">
                    <a:solidFill>
                      <a:srgbClr val="F7E0E0"/>
                    </a:solidFill>
                  </a:tcPr>
                </a:tc>
              </a:tr>
              <a:tr h="311700">
                <a:tc rowSpan="3">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Boundaries</a:t>
                      </a:r>
                      <a:endParaRPr b="1" sz="900">
                        <a:solidFill>
                          <a:srgbClr val="DAA5A5"/>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Base</a:t>
                      </a:r>
                      <a:endParaRPr b="1" sz="900">
                        <a:solidFill>
                          <a:srgbClr val="434343"/>
                        </a:solidFill>
                        <a:latin typeface="Nunito"/>
                        <a:ea typeface="Nunito"/>
                        <a:cs typeface="Nunito"/>
                        <a:sym typeface="Nunito"/>
                      </a:endParaRPr>
                    </a:p>
                  </a:txBody>
                  <a:tcPr marT="67925" marB="67925" marR="64250" marL="64250" anchor="ctr">
                    <a:solidFill>
                      <a:srgbClr val="F3F3F3"/>
                    </a:solidFill>
                  </a:tcPr>
                </a:tc>
                <a:tc>
                  <a:txBody>
                    <a:bodyPr/>
                    <a:lstStyle/>
                    <a:p>
                      <a:pPr indent="0" lvl="0" marL="0" rtl="0" algn="ctr">
                        <a:spcBef>
                          <a:spcPts val="0"/>
                        </a:spcBef>
                        <a:spcAft>
                          <a:spcPts val="0"/>
                        </a:spcAft>
                        <a:buNone/>
                      </a:pPr>
                      <a:r>
                        <a:rPr lang="en" sz="700">
                          <a:solidFill>
                            <a:srgbClr val="CC0000"/>
                          </a:solidFill>
                          <a:latin typeface="Nunito"/>
                          <a:ea typeface="Nunito"/>
                          <a:cs typeface="Nunito"/>
                          <a:sym typeface="Nunito"/>
                        </a:rPr>
                        <a:t>Skin of perineum</a:t>
                      </a:r>
                      <a:endParaRPr sz="700">
                        <a:solidFill>
                          <a:srgbClr val="CC0000"/>
                        </a:solidFill>
                        <a:latin typeface="Nunito"/>
                        <a:ea typeface="Nunito"/>
                        <a:cs typeface="Nunito"/>
                        <a:sym typeface="Nunito"/>
                      </a:endParaRPr>
                    </a:p>
                  </a:txBody>
                  <a:tcPr marT="67925" marB="67925" marR="64250" marL="64250" anchor="ctr"/>
                </a:tc>
                <a:tc rowSpan="3">
                  <a:txBody>
                    <a:bodyPr/>
                    <a:lstStyle/>
                    <a:p>
                      <a:pPr indent="0" lvl="0" marL="0" rtl="0" algn="ctr">
                        <a:spcBef>
                          <a:spcPts val="0"/>
                        </a:spcBef>
                        <a:spcAft>
                          <a:spcPts val="0"/>
                        </a:spcAft>
                        <a:buNone/>
                      </a:pPr>
                      <a:r>
                        <a:rPr lang="en" sz="700">
                          <a:latin typeface="Nunito"/>
                          <a:ea typeface="Nunito"/>
                          <a:cs typeface="Nunito"/>
                          <a:sym typeface="Nunito"/>
                        </a:rPr>
                        <a:t>A fascial canal formed by obturator fascia, located on the lateral wall of the ischiorectal fossa</a:t>
                      </a:r>
                      <a:endParaRPr sz="700">
                        <a:latin typeface="Nunito"/>
                        <a:ea typeface="Nunito"/>
                        <a:cs typeface="Nunito"/>
                        <a:sym typeface="Nunito"/>
                      </a:endParaRPr>
                    </a:p>
                  </a:txBody>
                  <a:tcPr marT="67925" marB="67925" marR="64250" marL="64250" anchor="ctr"/>
                </a:tc>
              </a:tr>
              <a:tr h="311700">
                <a:tc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Medial</a:t>
                      </a:r>
                      <a:endParaRPr b="1" sz="900">
                        <a:solidFill>
                          <a:srgbClr val="434343"/>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ctr">
                        <a:spcBef>
                          <a:spcPts val="0"/>
                        </a:spcBef>
                        <a:spcAft>
                          <a:spcPts val="0"/>
                        </a:spcAft>
                        <a:buNone/>
                      </a:pPr>
                      <a:r>
                        <a:rPr b="1" lang="en" sz="700">
                          <a:solidFill>
                            <a:srgbClr val="CC0000"/>
                          </a:solidFill>
                          <a:latin typeface="Nunito"/>
                          <a:ea typeface="Nunito"/>
                          <a:cs typeface="Nunito"/>
                          <a:sym typeface="Nunito"/>
                        </a:rPr>
                        <a:t>Levator ani</a:t>
                      </a:r>
                      <a:r>
                        <a:rPr lang="en" sz="700">
                          <a:solidFill>
                            <a:srgbClr val="CC0000"/>
                          </a:solidFill>
                          <a:latin typeface="Nunito"/>
                          <a:ea typeface="Nunito"/>
                          <a:cs typeface="Nunito"/>
                          <a:sym typeface="Nunito"/>
                        </a:rPr>
                        <a:t> &amp; anal canal.</a:t>
                      </a:r>
                      <a:endParaRPr sz="700">
                        <a:solidFill>
                          <a:srgbClr val="CC0000"/>
                        </a:solidFill>
                        <a:latin typeface="Nunito"/>
                        <a:ea typeface="Nunito"/>
                        <a:cs typeface="Nunito"/>
                        <a:sym typeface="Nunito"/>
                      </a:endParaRPr>
                    </a:p>
                  </a:txBody>
                  <a:tcPr marT="67925" marB="67925" marR="64250" marL="64250" anchor="ctr"/>
                </a:tc>
                <a:tc vMerge="1"/>
              </a:tr>
              <a:tr h="311700">
                <a:tc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Lateral</a:t>
                      </a:r>
                      <a:endParaRPr b="1" sz="900">
                        <a:solidFill>
                          <a:srgbClr val="434343"/>
                        </a:solidFill>
                        <a:latin typeface="Nunito"/>
                        <a:ea typeface="Nunito"/>
                        <a:cs typeface="Nunito"/>
                        <a:sym typeface="Nunito"/>
                      </a:endParaRPr>
                    </a:p>
                  </a:txBody>
                  <a:tcPr marT="67925" marB="67925" marR="64250" marL="64250" anchor="ctr">
                    <a:solidFill>
                      <a:srgbClr val="EFEFEF"/>
                    </a:solidFill>
                  </a:tcPr>
                </a:tc>
                <a:tc>
                  <a:txBody>
                    <a:bodyPr/>
                    <a:lstStyle/>
                    <a:p>
                      <a:pPr indent="0" lvl="0" marL="0" rtl="0" algn="ctr">
                        <a:spcBef>
                          <a:spcPts val="0"/>
                        </a:spcBef>
                        <a:spcAft>
                          <a:spcPts val="0"/>
                        </a:spcAft>
                        <a:buNone/>
                      </a:pPr>
                      <a:r>
                        <a:rPr b="1" lang="en" sz="700">
                          <a:solidFill>
                            <a:srgbClr val="CC0000"/>
                          </a:solidFill>
                          <a:latin typeface="Nunito"/>
                          <a:ea typeface="Nunito"/>
                          <a:cs typeface="Nunito"/>
                          <a:sym typeface="Nunito"/>
                        </a:rPr>
                        <a:t>Obturator internus</a:t>
                      </a:r>
                      <a:r>
                        <a:rPr lang="en" sz="700">
                          <a:solidFill>
                            <a:srgbClr val="CC0000"/>
                          </a:solidFill>
                          <a:latin typeface="Nunito"/>
                          <a:ea typeface="Nunito"/>
                          <a:cs typeface="Nunito"/>
                          <a:sym typeface="Nunito"/>
                        </a:rPr>
                        <a:t>, covered with fascia.</a:t>
                      </a:r>
                      <a:endParaRPr sz="700">
                        <a:solidFill>
                          <a:srgbClr val="CC0000"/>
                        </a:solidFill>
                        <a:latin typeface="Nunito"/>
                        <a:ea typeface="Nunito"/>
                        <a:cs typeface="Nunito"/>
                        <a:sym typeface="Nunito"/>
                      </a:endParaRPr>
                    </a:p>
                  </a:txBody>
                  <a:tcPr marT="67925" marB="67925" marR="64250" marL="64250" anchor="ctr"/>
                </a:tc>
                <a:tc vMerge="1"/>
              </a:tr>
              <a:tr h="713375">
                <a:tc gridSpan="2">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Contents:</a:t>
                      </a:r>
                      <a:endParaRPr b="1" sz="900">
                        <a:solidFill>
                          <a:srgbClr val="DAA5A5"/>
                        </a:solidFill>
                        <a:latin typeface="Nunito"/>
                        <a:ea typeface="Nunito"/>
                        <a:cs typeface="Nunito"/>
                        <a:sym typeface="Nunito"/>
                      </a:endParaRPr>
                    </a:p>
                  </a:txBody>
                  <a:tcPr marT="67925" marB="67925" marR="64250" marL="64250" anchor="ctr">
                    <a:solidFill>
                      <a:srgbClr val="EFEFEF"/>
                    </a:solidFill>
                  </a:tcPr>
                </a:tc>
                <a:tc hMerge="1"/>
                <a:tc>
                  <a:txBody>
                    <a:bodyPr/>
                    <a:lstStyle/>
                    <a:p>
                      <a:pPr indent="-273050" lvl="0" marL="457200" rtl="0" algn="l">
                        <a:spcBef>
                          <a:spcPts val="0"/>
                        </a:spcBef>
                        <a:spcAft>
                          <a:spcPts val="0"/>
                        </a:spcAft>
                        <a:buSzPts val="700"/>
                        <a:buFont typeface="Nunito"/>
                        <a:buChar char="●"/>
                      </a:pPr>
                      <a:r>
                        <a:rPr lang="en" sz="700">
                          <a:latin typeface="Nunito"/>
                          <a:ea typeface="Nunito"/>
                          <a:cs typeface="Nunito"/>
                          <a:sym typeface="Nunito"/>
                        </a:rPr>
                        <a:t>Dense fat </a:t>
                      </a:r>
                      <a:endParaRPr sz="700">
                        <a:latin typeface="Nunito"/>
                        <a:ea typeface="Nunito"/>
                        <a:cs typeface="Nunito"/>
                        <a:sym typeface="Nunito"/>
                      </a:endParaRPr>
                    </a:p>
                    <a:p>
                      <a:pPr indent="-273050" lvl="0" marL="457200" rtl="0" algn="l">
                        <a:spcBef>
                          <a:spcPts val="0"/>
                        </a:spcBef>
                        <a:spcAft>
                          <a:spcPts val="0"/>
                        </a:spcAft>
                        <a:buSzPts val="700"/>
                        <a:buFont typeface="Nunito"/>
                        <a:buChar char="●"/>
                      </a:pPr>
                      <a:r>
                        <a:rPr lang="en" sz="700">
                          <a:latin typeface="Nunito"/>
                          <a:ea typeface="Nunito"/>
                          <a:cs typeface="Nunito"/>
                          <a:sym typeface="Nunito"/>
                        </a:rPr>
                        <a:t>Pudendal canal &amp; its contents: pudendal nerve + internal pudendal vessels </a:t>
                      </a:r>
                      <a:endParaRPr sz="700">
                        <a:latin typeface="Nunito"/>
                        <a:ea typeface="Nunito"/>
                        <a:cs typeface="Nunito"/>
                        <a:sym typeface="Nunito"/>
                      </a:endParaRPr>
                    </a:p>
                    <a:p>
                      <a:pPr indent="-273050" lvl="0" marL="457200" rtl="0" algn="l">
                        <a:spcBef>
                          <a:spcPts val="0"/>
                        </a:spcBef>
                        <a:spcAft>
                          <a:spcPts val="0"/>
                        </a:spcAft>
                        <a:buSzPts val="700"/>
                        <a:buFont typeface="Nunito"/>
                        <a:buChar char="●"/>
                      </a:pPr>
                      <a:r>
                        <a:rPr lang="en" sz="700">
                          <a:latin typeface="Nunito"/>
                          <a:ea typeface="Nunito"/>
                          <a:cs typeface="Nunito"/>
                          <a:sym typeface="Nunito"/>
                        </a:rPr>
                        <a:t>Inferior rectal nerve + vessels crossing the fossa to reach anal canal.</a:t>
                      </a:r>
                      <a:endParaRPr sz="700">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None/>
                      </a:pPr>
                      <a:r>
                        <a:rPr lang="en" sz="700">
                          <a:latin typeface="Nunito"/>
                          <a:ea typeface="Nunito"/>
                          <a:cs typeface="Nunito"/>
                          <a:sym typeface="Nunito"/>
                        </a:rPr>
                        <a:t>Pudendal nerve</a:t>
                      </a:r>
                      <a:endParaRPr sz="700">
                        <a:latin typeface="Nunito"/>
                        <a:ea typeface="Nunito"/>
                        <a:cs typeface="Nunito"/>
                        <a:sym typeface="Nunito"/>
                      </a:endParaRPr>
                    </a:p>
                    <a:p>
                      <a:pPr indent="0" lvl="0" marL="0" rtl="0" algn="ctr">
                        <a:spcBef>
                          <a:spcPts val="0"/>
                        </a:spcBef>
                        <a:spcAft>
                          <a:spcPts val="0"/>
                        </a:spcAft>
                        <a:buNone/>
                      </a:pPr>
                      <a:r>
                        <a:rPr lang="en" sz="700">
                          <a:latin typeface="Nunito"/>
                          <a:ea typeface="Nunito"/>
                          <a:cs typeface="Nunito"/>
                          <a:sym typeface="Nunito"/>
                        </a:rPr>
                        <a:t>Internal pudendal vessels </a:t>
                      </a:r>
                      <a:endParaRPr sz="700">
                        <a:latin typeface="Nunito"/>
                        <a:ea typeface="Nunito"/>
                        <a:cs typeface="Nunito"/>
                        <a:sym typeface="Nunito"/>
                      </a:endParaRPr>
                    </a:p>
                  </a:txBody>
                  <a:tcPr marT="67925" marB="67925" marR="64250" marL="64250" anchor="ctr"/>
                </a:tc>
              </a:tr>
              <a:tr h="311700">
                <a:tc gridSpan="4">
                  <a:txBody>
                    <a:bodyPr/>
                    <a:lstStyle/>
                    <a:p>
                      <a:pPr indent="-177800" lvl="0" marL="342900" rtl="0" algn="ctr">
                        <a:spcBef>
                          <a:spcPts val="0"/>
                        </a:spcBef>
                        <a:spcAft>
                          <a:spcPts val="0"/>
                        </a:spcAft>
                        <a:buClr>
                          <a:srgbClr val="CC0000"/>
                        </a:buClr>
                        <a:buSzPts val="1000"/>
                        <a:buFont typeface="Nunito"/>
                        <a:buChar char="★"/>
                      </a:pPr>
                      <a:r>
                        <a:rPr b="1" lang="en" sz="1000">
                          <a:solidFill>
                            <a:srgbClr val="FFFFFF"/>
                          </a:solidFill>
                          <a:latin typeface="Nunito"/>
                          <a:ea typeface="Nunito"/>
                          <a:cs typeface="Nunito"/>
                          <a:sym typeface="Nunito"/>
                        </a:rPr>
                        <a:t>Clinical </a:t>
                      </a:r>
                      <a:r>
                        <a:rPr b="1" lang="en" sz="1000">
                          <a:solidFill>
                            <a:srgbClr val="CC0000"/>
                          </a:solidFill>
                          <a:latin typeface="Nunito"/>
                          <a:ea typeface="Nunito"/>
                          <a:cs typeface="Nunito"/>
                          <a:sym typeface="Nunito"/>
                        </a:rPr>
                        <a:t>VERY IMP</a:t>
                      </a:r>
                      <a:endParaRPr b="1" sz="1000">
                        <a:solidFill>
                          <a:srgbClr val="CC0000"/>
                        </a:solidFill>
                        <a:latin typeface="Nunito"/>
                        <a:ea typeface="Nunito"/>
                        <a:cs typeface="Nunito"/>
                        <a:sym typeface="Nunito"/>
                      </a:endParaRPr>
                    </a:p>
                  </a:txBody>
                  <a:tcPr marT="67925" marB="67925" marR="64250" marL="64250" anchor="ctr">
                    <a:solidFill>
                      <a:srgbClr val="E4B4B4"/>
                    </a:solidFill>
                  </a:tcPr>
                </a:tc>
                <a:tc hMerge="1"/>
                <a:tc hMerge="1"/>
                <a:tc hMerge="1"/>
              </a:tr>
              <a:tr h="339875">
                <a:tc gridSpan="2" rowSpan="3">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Pudendal Nerve Block</a:t>
                      </a:r>
                      <a:endParaRPr b="1" sz="900">
                        <a:solidFill>
                          <a:srgbClr val="DAA5A5"/>
                        </a:solidFill>
                        <a:latin typeface="Nunito"/>
                        <a:ea typeface="Nunito"/>
                        <a:cs typeface="Nunito"/>
                        <a:sym typeface="Nunito"/>
                      </a:endParaRPr>
                    </a:p>
                  </a:txBody>
                  <a:tcPr marT="67925" marB="67925" marR="64250" marL="64250" anchor="ctr">
                    <a:solidFill>
                      <a:srgbClr val="EFEFEF"/>
                    </a:solidFill>
                  </a:tcPr>
                </a:tc>
                <a:tc rowSpan="3" hMerge="1"/>
                <a:tc gridSpan="2">
                  <a:txBody>
                    <a:bodyPr/>
                    <a:lstStyle/>
                    <a:p>
                      <a:pPr indent="0" lvl="0" marL="0" rtl="0" algn="ctr">
                        <a:spcBef>
                          <a:spcPts val="0"/>
                        </a:spcBef>
                        <a:spcAft>
                          <a:spcPts val="0"/>
                        </a:spcAft>
                        <a:buNone/>
                      </a:pPr>
                      <a:r>
                        <a:rPr lang="en" sz="700">
                          <a:solidFill>
                            <a:schemeClr val="dk1"/>
                          </a:solidFill>
                          <a:latin typeface="Nunito"/>
                          <a:ea typeface="Nunito"/>
                          <a:cs typeface="Nunito"/>
                          <a:sym typeface="Nunito"/>
                        </a:rPr>
                        <a:t>It is used in providing </a:t>
                      </a:r>
                      <a:r>
                        <a:rPr b="1" lang="en" sz="700">
                          <a:solidFill>
                            <a:schemeClr val="dk1"/>
                          </a:solidFill>
                          <a:latin typeface="Nunito"/>
                          <a:ea typeface="Nunito"/>
                          <a:cs typeface="Nunito"/>
                          <a:sym typeface="Nunito"/>
                        </a:rPr>
                        <a:t>analgesia</a:t>
                      </a:r>
                      <a:r>
                        <a:rPr lang="en" sz="700">
                          <a:solidFill>
                            <a:schemeClr val="dk1"/>
                          </a:solidFill>
                          <a:latin typeface="Nunito"/>
                          <a:ea typeface="Nunito"/>
                          <a:cs typeface="Nunito"/>
                          <a:sym typeface="Nunito"/>
                        </a:rPr>
                        <a:t> for the second stage of labour and  to provide </a:t>
                      </a:r>
                      <a:r>
                        <a:rPr b="1" lang="en" sz="700">
                          <a:solidFill>
                            <a:schemeClr val="dk1"/>
                          </a:solidFill>
                          <a:latin typeface="Nunito"/>
                          <a:ea typeface="Nunito"/>
                          <a:cs typeface="Nunito"/>
                          <a:sym typeface="Nunito"/>
                        </a:rPr>
                        <a:t>anesthesia</a:t>
                      </a:r>
                      <a:r>
                        <a:rPr lang="en" sz="700">
                          <a:solidFill>
                            <a:schemeClr val="dk1"/>
                          </a:solidFill>
                          <a:latin typeface="Nunito"/>
                          <a:ea typeface="Nunito"/>
                          <a:cs typeface="Nunito"/>
                          <a:sym typeface="Nunito"/>
                        </a:rPr>
                        <a:t> of the perineum in order to create and repair an episiotomy.</a:t>
                      </a:r>
                      <a:endParaRPr b="1" sz="700">
                        <a:latin typeface="Nunito"/>
                        <a:ea typeface="Nunito"/>
                        <a:cs typeface="Nunito"/>
                        <a:sym typeface="Nunito"/>
                      </a:endParaRPr>
                    </a:p>
                  </a:txBody>
                  <a:tcPr marT="67925" marB="67925" marR="64250" marL="64250" anchor="ctr"/>
                </a:tc>
                <a:tc hMerge="1"/>
              </a:tr>
              <a:tr h="311700">
                <a:tc gridSpan="2" vMerge="1"/>
                <a:tc hMerge="1" vMerge="1"/>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Transvaginal method</a:t>
                      </a:r>
                      <a:endParaRPr b="1" sz="900">
                        <a:solidFill>
                          <a:srgbClr val="434343"/>
                        </a:solidFill>
                        <a:latin typeface="Nunito"/>
                        <a:ea typeface="Nunito"/>
                        <a:cs typeface="Nunito"/>
                        <a:sym typeface="Nunito"/>
                      </a:endParaRPr>
                    </a:p>
                  </a:txBody>
                  <a:tcPr marT="67925" marB="67925" marR="64250" marL="64250" anchor="ctr">
                    <a:solidFill>
                      <a:srgbClr val="F7E0E0"/>
                    </a:solidFill>
                  </a:tcPr>
                </a:tc>
                <a:tc>
                  <a:txBody>
                    <a:bodyPr/>
                    <a:lstStyle/>
                    <a:p>
                      <a:pPr indent="0" lvl="0" marL="0" rtl="0" algn="ctr">
                        <a:spcBef>
                          <a:spcPts val="0"/>
                        </a:spcBef>
                        <a:spcAft>
                          <a:spcPts val="0"/>
                        </a:spcAft>
                        <a:buNone/>
                      </a:pPr>
                      <a:r>
                        <a:rPr b="1" lang="en" sz="900">
                          <a:solidFill>
                            <a:srgbClr val="434343"/>
                          </a:solidFill>
                          <a:latin typeface="Nunito"/>
                          <a:ea typeface="Nunito"/>
                          <a:cs typeface="Nunito"/>
                          <a:sym typeface="Nunito"/>
                        </a:rPr>
                        <a:t>Perineal method</a:t>
                      </a:r>
                      <a:endParaRPr b="1" sz="900">
                        <a:solidFill>
                          <a:srgbClr val="434343"/>
                        </a:solidFill>
                        <a:latin typeface="Nunito"/>
                        <a:ea typeface="Nunito"/>
                        <a:cs typeface="Nunito"/>
                        <a:sym typeface="Nunito"/>
                      </a:endParaRPr>
                    </a:p>
                  </a:txBody>
                  <a:tcPr marT="67925" marB="67925" marR="64250" marL="64250" anchor="ctr">
                    <a:solidFill>
                      <a:srgbClr val="F7E0E0"/>
                    </a:solidFill>
                  </a:tcPr>
                </a:tc>
              </a:tr>
              <a:tr h="626925">
                <a:tc gridSpan="2" vMerge="1"/>
                <a:tc hMerge="1" vMerge="1"/>
                <a:tc>
                  <a:txBody>
                    <a:bodyPr/>
                    <a:lstStyle/>
                    <a:p>
                      <a:pPr indent="0" lvl="0" marL="0" rtl="0" algn="ctr">
                        <a:spcBef>
                          <a:spcPts val="0"/>
                        </a:spcBef>
                        <a:spcAft>
                          <a:spcPts val="0"/>
                        </a:spcAft>
                        <a:buNone/>
                      </a:pPr>
                      <a:r>
                        <a:rPr lang="en" sz="700">
                          <a:solidFill>
                            <a:schemeClr val="dk1"/>
                          </a:solidFill>
                          <a:latin typeface="Nunito"/>
                          <a:ea typeface="Nunito"/>
                          <a:cs typeface="Nunito"/>
                          <a:sym typeface="Nunito"/>
                        </a:rPr>
                        <a:t>The needle is passed through the </a:t>
                      </a:r>
                      <a:r>
                        <a:rPr b="1" lang="en" sz="700">
                          <a:solidFill>
                            <a:schemeClr val="dk1"/>
                          </a:solidFill>
                          <a:latin typeface="Nunito"/>
                          <a:ea typeface="Nunito"/>
                          <a:cs typeface="Nunito"/>
                          <a:sym typeface="Nunito"/>
                        </a:rPr>
                        <a:t>vaginal mucous membrane</a:t>
                      </a:r>
                      <a:r>
                        <a:rPr lang="en" sz="700">
                          <a:solidFill>
                            <a:schemeClr val="dk1"/>
                          </a:solidFill>
                          <a:latin typeface="Nunito"/>
                          <a:ea typeface="Nunito"/>
                          <a:cs typeface="Nunito"/>
                          <a:sym typeface="Nunito"/>
                        </a:rPr>
                        <a:t> toward the  </a:t>
                      </a:r>
                      <a:r>
                        <a:rPr b="1" lang="en" sz="700">
                          <a:solidFill>
                            <a:srgbClr val="CC0000"/>
                          </a:solidFill>
                          <a:latin typeface="Nunito"/>
                          <a:ea typeface="Nunito"/>
                          <a:cs typeface="Nunito"/>
                          <a:sym typeface="Nunito"/>
                        </a:rPr>
                        <a:t>ischial </a:t>
                      </a:r>
                      <a:r>
                        <a:rPr b="1" lang="en" sz="700" u="sng">
                          <a:solidFill>
                            <a:srgbClr val="CC0000"/>
                          </a:solidFill>
                          <a:latin typeface="Nunito"/>
                          <a:ea typeface="Nunito"/>
                          <a:cs typeface="Nunito"/>
                          <a:sym typeface="Nunito"/>
                        </a:rPr>
                        <a:t>spine</a:t>
                      </a:r>
                      <a:r>
                        <a:rPr lang="en" sz="700">
                          <a:solidFill>
                            <a:schemeClr val="dk1"/>
                          </a:solidFill>
                          <a:latin typeface="Nunito"/>
                          <a:ea typeface="Nunito"/>
                          <a:cs typeface="Nunito"/>
                          <a:sym typeface="Nunito"/>
                        </a:rPr>
                        <a:t>. After the needle is passed through the </a:t>
                      </a:r>
                      <a:r>
                        <a:rPr b="1" lang="en" sz="700">
                          <a:solidFill>
                            <a:schemeClr val="dk1"/>
                          </a:solidFill>
                          <a:latin typeface="Nunito"/>
                          <a:ea typeface="Nunito"/>
                          <a:cs typeface="Nunito"/>
                          <a:sym typeface="Nunito"/>
                        </a:rPr>
                        <a:t>sacrospinous ligament</a:t>
                      </a:r>
                      <a:r>
                        <a:rPr lang="en" sz="700">
                          <a:solidFill>
                            <a:schemeClr val="dk1"/>
                          </a:solidFill>
                          <a:latin typeface="Nunito"/>
                          <a:ea typeface="Nunito"/>
                          <a:cs typeface="Nunito"/>
                          <a:sym typeface="Nunito"/>
                        </a:rPr>
                        <a:t>, the anesthetic solution is injected around the pudendal nerve</a:t>
                      </a:r>
                      <a:endParaRPr sz="700">
                        <a:latin typeface="Nunito"/>
                        <a:ea typeface="Nunito"/>
                        <a:cs typeface="Nunito"/>
                        <a:sym typeface="Nunito"/>
                      </a:endParaRPr>
                    </a:p>
                  </a:txBody>
                  <a:tcPr marT="67925" marB="67925" marR="64250" marL="64250" anchor="ctr"/>
                </a:tc>
                <a:tc>
                  <a:txBody>
                    <a:bodyPr/>
                    <a:lstStyle/>
                    <a:p>
                      <a:pPr indent="0" lvl="0" marL="0" rtl="0" algn="ctr">
                        <a:spcBef>
                          <a:spcPts val="0"/>
                        </a:spcBef>
                        <a:spcAft>
                          <a:spcPts val="0"/>
                        </a:spcAft>
                        <a:buNone/>
                      </a:pPr>
                      <a:r>
                        <a:rPr lang="en" sz="700">
                          <a:solidFill>
                            <a:schemeClr val="dk1"/>
                          </a:solidFill>
                          <a:latin typeface="Nunito"/>
                          <a:ea typeface="Nunito"/>
                          <a:cs typeface="Nunito"/>
                          <a:sym typeface="Nunito"/>
                        </a:rPr>
                        <a:t>The </a:t>
                      </a:r>
                      <a:r>
                        <a:rPr b="1" lang="en" sz="700">
                          <a:solidFill>
                            <a:srgbClr val="CC0000"/>
                          </a:solidFill>
                          <a:latin typeface="Nunito"/>
                          <a:ea typeface="Nunito"/>
                          <a:cs typeface="Nunito"/>
                          <a:sym typeface="Nunito"/>
                        </a:rPr>
                        <a:t>ischial tuberosity</a:t>
                      </a:r>
                      <a:r>
                        <a:rPr lang="en" sz="700">
                          <a:solidFill>
                            <a:schemeClr val="dk1"/>
                          </a:solidFill>
                          <a:latin typeface="Nunito"/>
                          <a:ea typeface="Nunito"/>
                          <a:cs typeface="Nunito"/>
                          <a:sym typeface="Nunito"/>
                        </a:rPr>
                        <a:t> is palpated subcutaneously through buttock . The needle is inserted on the </a:t>
                      </a:r>
                      <a:r>
                        <a:rPr b="1" lang="en" sz="700">
                          <a:solidFill>
                            <a:srgbClr val="CC0000"/>
                          </a:solidFill>
                          <a:latin typeface="Nunito"/>
                          <a:ea typeface="Nunito"/>
                          <a:cs typeface="Nunito"/>
                          <a:sym typeface="Nunito"/>
                        </a:rPr>
                        <a:t>medial side of the ischial </a:t>
                      </a:r>
                      <a:r>
                        <a:rPr b="1" lang="en" sz="700" u="sng">
                          <a:solidFill>
                            <a:srgbClr val="CC0000"/>
                          </a:solidFill>
                          <a:latin typeface="Nunito"/>
                          <a:ea typeface="Nunito"/>
                          <a:cs typeface="Nunito"/>
                          <a:sym typeface="Nunito"/>
                        </a:rPr>
                        <a:t>tuberosity</a:t>
                      </a:r>
                      <a:r>
                        <a:rPr lang="en" sz="700">
                          <a:solidFill>
                            <a:schemeClr val="dk1"/>
                          </a:solidFill>
                          <a:latin typeface="Nunito"/>
                          <a:ea typeface="Nunito"/>
                          <a:cs typeface="Nunito"/>
                          <a:sym typeface="Nunito"/>
                        </a:rPr>
                        <a:t> to a depth of about 1 in. (2.5 cm) from the free surface of the tuberosity. The anesthetic solution is injected around the pudendal nerve.</a:t>
                      </a:r>
                      <a:endParaRPr sz="700">
                        <a:solidFill>
                          <a:schemeClr val="dk1"/>
                        </a:solidFill>
                        <a:latin typeface="Nunito"/>
                        <a:ea typeface="Nunito"/>
                        <a:cs typeface="Nunito"/>
                        <a:sym typeface="Nunito"/>
                      </a:endParaRPr>
                    </a:p>
                  </a:txBody>
                  <a:tcPr marT="67925" marB="67925" marR="64250" marL="64250" anchor="ctr"/>
                </a:tc>
              </a:tr>
              <a:tr h="311700">
                <a:tc gridSpan="2">
                  <a:txBody>
                    <a:bodyPr/>
                    <a:lstStyle/>
                    <a:p>
                      <a:pPr indent="0" lvl="0" marL="0" rtl="0" algn="ctr">
                        <a:spcBef>
                          <a:spcPts val="0"/>
                        </a:spcBef>
                        <a:spcAft>
                          <a:spcPts val="0"/>
                        </a:spcAft>
                        <a:buNone/>
                      </a:pPr>
                      <a:r>
                        <a:rPr b="1" lang="en" sz="900">
                          <a:solidFill>
                            <a:srgbClr val="DAA5A5"/>
                          </a:solidFill>
                          <a:latin typeface="Nunito"/>
                          <a:ea typeface="Nunito"/>
                          <a:cs typeface="Nunito"/>
                          <a:sym typeface="Nunito"/>
                        </a:rPr>
                        <a:t>Episiotomy</a:t>
                      </a:r>
                      <a:endParaRPr b="1" sz="900">
                        <a:solidFill>
                          <a:srgbClr val="DAA5A5"/>
                        </a:solidFill>
                        <a:latin typeface="Nunito"/>
                        <a:ea typeface="Nunito"/>
                        <a:cs typeface="Nunito"/>
                        <a:sym typeface="Nunito"/>
                      </a:endParaRPr>
                    </a:p>
                  </a:txBody>
                  <a:tcPr marT="67925" marB="67925" marR="64250" marL="64250" anchor="ctr">
                    <a:solidFill>
                      <a:srgbClr val="EFEFEF"/>
                    </a:solidFill>
                  </a:tcPr>
                </a:tc>
                <a:tc hMerge="1"/>
                <a:tc gridSpan="2">
                  <a:txBody>
                    <a:bodyPr/>
                    <a:lstStyle/>
                    <a:p>
                      <a:pPr indent="0" lvl="0" marL="0" rtl="0" algn="l">
                        <a:spcBef>
                          <a:spcPts val="0"/>
                        </a:spcBef>
                        <a:spcAft>
                          <a:spcPts val="0"/>
                        </a:spcAft>
                        <a:buNone/>
                      </a:pPr>
                      <a:r>
                        <a:rPr lang="en" sz="700">
                          <a:solidFill>
                            <a:schemeClr val="dk1"/>
                          </a:solidFill>
                          <a:latin typeface="Nunito"/>
                          <a:ea typeface="Nunito"/>
                          <a:cs typeface="Nunito"/>
                          <a:sym typeface="Nunito"/>
                        </a:rPr>
                        <a:t>A surgically planned incision on the perineum and the posterior vaginal wall during second stage of labor to prevent perineal tear.</a:t>
                      </a:r>
                      <a:endParaRPr b="1" sz="200">
                        <a:latin typeface="Nunito"/>
                        <a:ea typeface="Nunito"/>
                        <a:cs typeface="Nunito"/>
                        <a:sym typeface="Nunito"/>
                      </a:endParaRPr>
                    </a:p>
                  </a:txBody>
                  <a:tcPr marT="67925" marB="67925" marR="64250" marL="64250" anchor="ctr"/>
                </a:tc>
                <a:tc hMerge="1"/>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graphicFrame>
        <p:nvGraphicFramePr>
          <p:cNvPr id="185" name="Google Shape;185;p36"/>
          <p:cNvGraphicFramePr/>
          <p:nvPr/>
        </p:nvGraphicFramePr>
        <p:xfrm>
          <a:off x="88" y="1434742"/>
          <a:ext cx="3000000" cy="3000000"/>
        </p:xfrm>
        <a:graphic>
          <a:graphicData uri="http://schemas.openxmlformats.org/drawingml/2006/table">
            <a:tbl>
              <a:tblPr>
                <a:noFill/>
                <a:tableStyleId>{76447A91-6DB8-4E1A-95C5-20A2C349909A}</a:tableStyleId>
              </a:tblPr>
              <a:tblGrid>
                <a:gridCol w="1267275"/>
                <a:gridCol w="783125"/>
                <a:gridCol w="5539100"/>
              </a:tblGrid>
              <a:tr h="266250">
                <a:tc gridSpan="3">
                  <a:txBody>
                    <a:bodyPr/>
                    <a:lstStyle/>
                    <a:p>
                      <a:pPr indent="0" lvl="0" marL="0" rtl="0" algn="ctr">
                        <a:spcBef>
                          <a:spcPts val="0"/>
                        </a:spcBef>
                        <a:spcAft>
                          <a:spcPts val="0"/>
                        </a:spcAft>
                        <a:buNone/>
                      </a:pPr>
                      <a:r>
                        <a:rPr lang="en" sz="600">
                          <a:solidFill>
                            <a:schemeClr val="dk1"/>
                          </a:solidFill>
                          <a:latin typeface="Nunito"/>
                          <a:ea typeface="Nunito"/>
                          <a:cs typeface="Nunito"/>
                          <a:sym typeface="Nunito"/>
                        </a:rPr>
                        <a:t>• TDF = </a:t>
                      </a:r>
                      <a:r>
                        <a:rPr lang="en" sz="600">
                          <a:solidFill>
                            <a:schemeClr val="dk1"/>
                          </a:solidFill>
                          <a:latin typeface="Nunito"/>
                          <a:ea typeface="Nunito"/>
                          <a:cs typeface="Nunito"/>
                          <a:sym typeface="Nunito"/>
                        </a:rPr>
                        <a:t>Male. </a:t>
                      </a:r>
                      <a:r>
                        <a:rPr lang="en" sz="600">
                          <a:solidFill>
                            <a:schemeClr val="dk1"/>
                          </a:solidFill>
                          <a:latin typeface="Nunito"/>
                          <a:ea typeface="Nunito"/>
                          <a:cs typeface="Nunito"/>
                          <a:sym typeface="Nunito"/>
                        </a:rPr>
                        <a:t>  • No TDF = Female.</a:t>
                      </a:r>
                      <a:endParaRPr sz="600">
                        <a:solidFill>
                          <a:schemeClr val="dk1"/>
                        </a:solidFill>
                        <a:latin typeface="Nunito"/>
                        <a:ea typeface="Nunito"/>
                        <a:cs typeface="Nunito"/>
                        <a:sym typeface="Nunito"/>
                      </a:endParaRPr>
                    </a:p>
                  </a:txBody>
                  <a:tcPr marT="91425" marB="91425" marR="91425" marL="91425" anchor="ctr">
                    <a:lnB cap="flat" cmpd="sng" w="9525">
                      <a:solidFill>
                        <a:srgbClr val="9E9E9E"/>
                      </a:solidFill>
                      <a:prstDash val="solid"/>
                      <a:round/>
                      <a:headEnd len="sm" w="sm" type="none"/>
                      <a:tailEnd len="sm" w="sm" type="none"/>
                    </a:lnB>
                    <a:solidFill>
                      <a:srgbClr val="FFFFFF"/>
                    </a:solidFill>
                  </a:tcPr>
                </a:tc>
                <a:tc hMerge="1"/>
                <a:tc hMerge="1"/>
              </a:tr>
              <a:tr h="375650">
                <a:tc>
                  <a:txBody>
                    <a:bodyPr/>
                    <a:lstStyle/>
                    <a:p>
                      <a:pPr indent="0" lvl="0" marL="0" rtl="0" algn="ctr">
                        <a:spcBef>
                          <a:spcPts val="0"/>
                        </a:spcBef>
                        <a:spcAft>
                          <a:spcPts val="0"/>
                        </a:spcAft>
                        <a:buNone/>
                      </a:pPr>
                      <a:r>
                        <a:rPr b="1" lang="en" sz="700">
                          <a:solidFill>
                            <a:srgbClr val="DAA5A5"/>
                          </a:solidFill>
                          <a:latin typeface="Nunito"/>
                          <a:ea typeface="Nunito"/>
                          <a:cs typeface="Nunito"/>
                          <a:sym typeface="Nunito"/>
                        </a:rPr>
                        <a:t>Beginning of development</a:t>
                      </a:r>
                      <a:endParaRPr sz="7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en" sz="700">
                          <a:solidFill>
                            <a:srgbClr val="CC0000"/>
                          </a:solidFill>
                          <a:latin typeface="Nunito"/>
                          <a:ea typeface="Nunito"/>
                          <a:cs typeface="Nunito"/>
                          <a:sym typeface="Nunito"/>
                        </a:rPr>
                        <a:t>5th week</a:t>
                      </a:r>
                      <a:endParaRPr b="1" sz="700">
                        <a:solidFill>
                          <a:srgbClr val="CC0000"/>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rgbClr val="EFEFEF"/>
                    </a:solidFill>
                  </a:tcPr>
                </a:tc>
                <a:tc>
                  <a:txBody>
                    <a:bodyPr/>
                    <a:lstStyle/>
                    <a:p>
                      <a:pPr indent="0" lvl="0" marL="0" rtl="0" algn="l">
                        <a:spcBef>
                          <a:spcPts val="0"/>
                        </a:spcBef>
                        <a:spcAft>
                          <a:spcPts val="0"/>
                        </a:spcAft>
                        <a:buNone/>
                      </a:pPr>
                      <a:r>
                        <a:rPr lang="en" sz="600">
                          <a:latin typeface="Nunito"/>
                          <a:ea typeface="Nunito"/>
                          <a:cs typeface="Nunito"/>
                          <a:sym typeface="Nunito"/>
                        </a:rPr>
                        <a:t>U</a:t>
                      </a:r>
                      <a:r>
                        <a:rPr lang="en" sz="600">
                          <a:latin typeface="Nunito"/>
                          <a:ea typeface="Nunito"/>
                          <a:cs typeface="Nunito"/>
                          <a:sym typeface="Nunito"/>
                        </a:rPr>
                        <a:t>rogenital ridges of mesoderm → medial region </a:t>
                      </a:r>
                      <a:r>
                        <a:rPr lang="en" sz="600">
                          <a:solidFill>
                            <a:schemeClr val="dk1"/>
                          </a:solidFill>
                          <a:latin typeface="Nunito"/>
                          <a:ea typeface="Nunito"/>
                          <a:cs typeface="Nunito"/>
                          <a:sym typeface="Nunito"/>
                        </a:rPr>
                        <a:t>→ </a:t>
                      </a:r>
                      <a:r>
                        <a:rPr lang="en" sz="600">
                          <a:latin typeface="Nunito"/>
                          <a:ea typeface="Nunito"/>
                          <a:cs typeface="Nunito"/>
                          <a:sym typeface="Nunito"/>
                        </a:rPr>
                        <a:t>genital ridge </a:t>
                      </a:r>
                      <a:r>
                        <a:rPr lang="en" sz="600">
                          <a:solidFill>
                            <a:schemeClr val="dk1"/>
                          </a:solidFill>
                          <a:latin typeface="Nunito"/>
                          <a:ea typeface="Nunito"/>
                          <a:cs typeface="Nunito"/>
                          <a:sym typeface="Nunito"/>
                        </a:rPr>
                        <a:t>→ </a:t>
                      </a:r>
                      <a:r>
                        <a:rPr lang="en" sz="600">
                          <a:latin typeface="Nunito"/>
                          <a:ea typeface="Nunito"/>
                          <a:cs typeface="Nunito"/>
                          <a:sym typeface="Nunito"/>
                        </a:rPr>
                        <a:t>gonads develop</a:t>
                      </a:r>
                      <a:endParaRPr sz="600">
                        <a:latin typeface="Nunito"/>
                        <a:ea typeface="Nunito"/>
                        <a:cs typeface="Nunito"/>
                        <a:sym typeface="Nunito"/>
                      </a:endParaRPr>
                    </a:p>
                    <a:p>
                      <a:pPr indent="0" lvl="0" marL="0" rtl="0" algn="l">
                        <a:spcBef>
                          <a:spcPts val="0"/>
                        </a:spcBef>
                        <a:spcAft>
                          <a:spcPts val="0"/>
                        </a:spcAft>
                        <a:buNone/>
                      </a:pPr>
                      <a:r>
                        <a:rPr lang="en" sz="600">
                          <a:latin typeface="Nunito"/>
                          <a:ea typeface="Nunito"/>
                          <a:cs typeface="Nunito"/>
                          <a:sym typeface="Nunito"/>
                        </a:rPr>
                        <a:t>•    Undifferentiated.      •    Only a cortex and a medulla</a:t>
                      </a:r>
                      <a:endParaRPr sz="6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FFFFF"/>
                    </a:solidFill>
                  </a:tcPr>
                </a:tc>
              </a:tr>
            </a:tbl>
          </a:graphicData>
        </a:graphic>
      </p:graphicFrame>
      <p:graphicFrame>
        <p:nvGraphicFramePr>
          <p:cNvPr id="186" name="Google Shape;186;p36"/>
          <p:cNvGraphicFramePr/>
          <p:nvPr/>
        </p:nvGraphicFramePr>
        <p:xfrm>
          <a:off x="89" y="2383335"/>
          <a:ext cx="3000000" cy="3000000"/>
        </p:xfrm>
        <a:graphic>
          <a:graphicData uri="http://schemas.openxmlformats.org/drawingml/2006/table">
            <a:tbl>
              <a:tblPr>
                <a:noFill/>
                <a:tableStyleId>{76447A91-6DB8-4E1A-95C5-20A2C349909A}</a:tableStyleId>
              </a:tblPr>
              <a:tblGrid>
                <a:gridCol w="2050400"/>
                <a:gridCol w="1075775"/>
                <a:gridCol w="1077625"/>
                <a:gridCol w="3385675"/>
              </a:tblGrid>
              <a:tr h="227200">
                <a:tc>
                  <a:txBody>
                    <a:bodyPr/>
                    <a:lstStyle/>
                    <a:p>
                      <a:pPr indent="0" lvl="0" marL="0" rtl="0" algn="ctr">
                        <a:spcBef>
                          <a:spcPts val="0"/>
                        </a:spcBef>
                        <a:spcAft>
                          <a:spcPts val="0"/>
                        </a:spcAft>
                        <a:buNone/>
                      </a:pPr>
                      <a:r>
                        <a:rPr b="1" lang="en" sz="700">
                          <a:solidFill>
                            <a:srgbClr val="CC0000"/>
                          </a:solidFill>
                          <a:latin typeface="Nunito"/>
                          <a:ea typeface="Nunito"/>
                          <a:cs typeface="Nunito"/>
                          <a:sym typeface="Nunito"/>
                        </a:rPr>
                        <a:t>4th week</a:t>
                      </a:r>
                      <a:endParaRPr b="1" sz="700">
                        <a:solidFill>
                          <a:srgbClr val="CC0000"/>
                        </a:solidFill>
                        <a:latin typeface="Nunito"/>
                        <a:ea typeface="Nunito"/>
                        <a:cs typeface="Nunito"/>
                        <a:sym typeface="Nunito"/>
                      </a:endParaRPr>
                    </a:p>
                  </a:txBody>
                  <a:tcPr marT="91425" marB="91425" marR="91425" marL="91425" anchor="ctr">
                    <a:solidFill>
                      <a:srgbClr val="EFEFEF"/>
                    </a:solidFill>
                  </a:tcPr>
                </a:tc>
                <a:tc gridSpan="3">
                  <a:txBody>
                    <a:bodyPr/>
                    <a:lstStyle/>
                    <a:p>
                      <a:pPr indent="0" lvl="0" marL="0" rtl="0" algn="ctr">
                        <a:spcBef>
                          <a:spcPts val="0"/>
                        </a:spcBef>
                        <a:spcAft>
                          <a:spcPts val="0"/>
                        </a:spcAft>
                        <a:buNone/>
                      </a:pPr>
                      <a:r>
                        <a:rPr lang="en" sz="600">
                          <a:solidFill>
                            <a:schemeClr val="dk1"/>
                          </a:solidFill>
                          <a:latin typeface="Nunito"/>
                          <a:ea typeface="Nunito"/>
                          <a:cs typeface="Nunito"/>
                          <a:sym typeface="Nunito"/>
                        </a:rPr>
                        <a:t>From yolk sac →  </a:t>
                      </a:r>
                      <a:r>
                        <a:rPr b="1" lang="en" sz="600">
                          <a:solidFill>
                            <a:schemeClr val="dk1"/>
                          </a:solidFill>
                          <a:latin typeface="Nunito"/>
                          <a:ea typeface="Nunito"/>
                          <a:cs typeface="Nunito"/>
                          <a:sym typeface="Nunito"/>
                        </a:rPr>
                        <a:t>primordial sex cells</a:t>
                      </a:r>
                      <a:r>
                        <a:rPr lang="en" sz="600">
                          <a:solidFill>
                            <a:schemeClr val="dk1"/>
                          </a:solidFill>
                          <a:latin typeface="Nunito"/>
                          <a:ea typeface="Nunito"/>
                          <a:cs typeface="Nunito"/>
                          <a:sym typeface="Nunito"/>
                        </a:rPr>
                        <a:t> → through dorsal mesentery of hindgut → to genital ridges</a:t>
                      </a:r>
                      <a:endParaRPr sz="600">
                        <a:solidFill>
                          <a:schemeClr val="dk1"/>
                        </a:solidFill>
                        <a:latin typeface="Nunito"/>
                        <a:ea typeface="Nunito"/>
                        <a:cs typeface="Nunito"/>
                        <a:sym typeface="Nunito"/>
                      </a:endParaRPr>
                    </a:p>
                  </a:txBody>
                  <a:tcPr marT="91425" marB="91425" marR="91425" marL="91425" anchor="ctr"/>
                </a:tc>
                <a:tc hMerge="1"/>
                <a:tc hMerge="1"/>
              </a:tr>
              <a:tr h="370125">
                <a:tc>
                  <a:txBody>
                    <a:bodyPr/>
                    <a:lstStyle/>
                    <a:p>
                      <a:pPr indent="0" lvl="0" marL="0" rtl="0" algn="ctr">
                        <a:spcBef>
                          <a:spcPts val="0"/>
                        </a:spcBef>
                        <a:spcAft>
                          <a:spcPts val="0"/>
                        </a:spcAft>
                        <a:buNone/>
                      </a:pPr>
                      <a:r>
                        <a:rPr b="1" lang="en" sz="700">
                          <a:solidFill>
                            <a:srgbClr val="DAA5A5"/>
                          </a:solidFill>
                          <a:latin typeface="Nunito"/>
                          <a:ea typeface="Nunito"/>
                          <a:cs typeface="Nunito"/>
                          <a:sym typeface="Nunito"/>
                        </a:rPr>
                        <a:t>5th &amp; 6th week</a:t>
                      </a:r>
                      <a:endParaRPr sz="700">
                        <a:latin typeface="Nunito"/>
                        <a:ea typeface="Nunito"/>
                        <a:cs typeface="Nunito"/>
                        <a:sym typeface="Nunito"/>
                      </a:endParaRPr>
                    </a:p>
                  </a:txBody>
                  <a:tcPr marT="91425" marB="91425" marR="91425" marL="91425" anchor="ctr">
                    <a:solidFill>
                      <a:srgbClr val="EFEFEF"/>
                    </a:solidFill>
                  </a:tcPr>
                </a:tc>
                <a:tc gridSpan="2">
                  <a:txBody>
                    <a:bodyPr/>
                    <a:lstStyle/>
                    <a:p>
                      <a:pPr indent="-266700" lvl="0" marL="457200" rtl="0" algn="l">
                        <a:spcBef>
                          <a:spcPts val="0"/>
                        </a:spcBef>
                        <a:spcAft>
                          <a:spcPts val="0"/>
                        </a:spcAft>
                        <a:buClr>
                          <a:srgbClr val="CC0000"/>
                        </a:buClr>
                        <a:buSzPts val="600"/>
                        <a:buFont typeface="Nunito"/>
                        <a:buChar char="●"/>
                      </a:pPr>
                      <a:r>
                        <a:rPr b="1" lang="en" sz="600">
                          <a:solidFill>
                            <a:srgbClr val="CC0000"/>
                          </a:solidFill>
                          <a:latin typeface="Nunito"/>
                          <a:ea typeface="Nunito"/>
                          <a:cs typeface="Nunito"/>
                          <a:sym typeface="Nunito"/>
                        </a:rPr>
                        <a:t>5th week → Germ Cells arriving</a:t>
                      </a:r>
                      <a:endParaRPr b="1" sz="600">
                        <a:solidFill>
                          <a:srgbClr val="CC0000"/>
                        </a:solidFill>
                        <a:latin typeface="Nunito"/>
                        <a:ea typeface="Nunito"/>
                        <a:cs typeface="Nunito"/>
                        <a:sym typeface="Nunito"/>
                      </a:endParaRPr>
                    </a:p>
                    <a:p>
                      <a:pPr indent="-266700" lvl="1" marL="914400" rtl="0" algn="l">
                        <a:spcBef>
                          <a:spcPts val="0"/>
                        </a:spcBef>
                        <a:spcAft>
                          <a:spcPts val="0"/>
                        </a:spcAft>
                        <a:buClr>
                          <a:schemeClr val="dk1"/>
                        </a:buClr>
                        <a:buSzPts val="600"/>
                        <a:buFont typeface="Nunito"/>
                        <a:buChar char="○"/>
                      </a:pPr>
                      <a:r>
                        <a:rPr lang="en" sz="600">
                          <a:solidFill>
                            <a:schemeClr val="dk1"/>
                          </a:solidFill>
                          <a:latin typeface="Nunito"/>
                          <a:ea typeface="Nunito"/>
                          <a:cs typeface="Nunito"/>
                          <a:sym typeface="Nunito"/>
                        </a:rPr>
                        <a:t>Ridge epithelium proliferates</a:t>
                      </a:r>
                      <a:endParaRPr b="1" sz="600">
                        <a:solidFill>
                          <a:schemeClr val="dk1"/>
                        </a:solidFill>
                        <a:latin typeface="Nunito"/>
                        <a:ea typeface="Nunito"/>
                        <a:cs typeface="Nunito"/>
                        <a:sym typeface="Nunito"/>
                      </a:endParaRPr>
                    </a:p>
                  </a:txBody>
                  <a:tcPr marT="91425" marB="91425" marR="91425" marL="91425" anchor="ctr"/>
                </a:tc>
                <a:tc hMerge="1"/>
                <a:tc>
                  <a:txBody>
                    <a:bodyPr/>
                    <a:lstStyle/>
                    <a:p>
                      <a:pPr indent="-266700" lvl="0" marL="457200" rtl="0" algn="l">
                        <a:spcBef>
                          <a:spcPts val="0"/>
                        </a:spcBef>
                        <a:spcAft>
                          <a:spcPts val="0"/>
                        </a:spcAft>
                        <a:buClr>
                          <a:srgbClr val="CC0000"/>
                        </a:buClr>
                        <a:buSzPts val="600"/>
                        <a:buFont typeface="Nunito"/>
                        <a:buChar char="●"/>
                      </a:pPr>
                      <a:r>
                        <a:rPr b="1" lang="en" sz="600">
                          <a:solidFill>
                            <a:srgbClr val="CC0000"/>
                          </a:solidFill>
                          <a:latin typeface="Nunito"/>
                          <a:ea typeface="Nunito"/>
                          <a:cs typeface="Nunito"/>
                          <a:sym typeface="Nunito"/>
                        </a:rPr>
                        <a:t>6th week → invading genital ridge</a:t>
                      </a:r>
                      <a:endParaRPr b="1" sz="600">
                        <a:solidFill>
                          <a:srgbClr val="CC0000"/>
                        </a:solidFill>
                        <a:latin typeface="Nunito"/>
                        <a:ea typeface="Nunito"/>
                        <a:cs typeface="Nunito"/>
                        <a:sym typeface="Nunito"/>
                      </a:endParaRPr>
                    </a:p>
                    <a:p>
                      <a:pPr indent="-266700" lvl="1" marL="914400" rtl="0" algn="l">
                        <a:spcBef>
                          <a:spcPts val="0"/>
                        </a:spcBef>
                        <a:spcAft>
                          <a:spcPts val="0"/>
                        </a:spcAft>
                        <a:buClr>
                          <a:schemeClr val="dk1"/>
                        </a:buClr>
                        <a:buSzPts val="600"/>
                        <a:buFont typeface="Nunito"/>
                        <a:buChar char="○"/>
                      </a:pPr>
                      <a:r>
                        <a:rPr lang="en" sz="600">
                          <a:solidFill>
                            <a:schemeClr val="dk1"/>
                          </a:solidFill>
                          <a:latin typeface="Nunito"/>
                          <a:ea typeface="Nunito"/>
                          <a:cs typeface="Nunito"/>
                          <a:sym typeface="Nunito"/>
                        </a:rPr>
                        <a:t>penetrate underlying mesenchyme → forming </a:t>
                      </a:r>
                      <a:r>
                        <a:rPr b="1" lang="en" sz="600">
                          <a:solidFill>
                            <a:schemeClr val="dk1"/>
                          </a:solidFill>
                          <a:latin typeface="Nunito"/>
                          <a:ea typeface="Nunito"/>
                          <a:cs typeface="Nunito"/>
                          <a:sym typeface="Nunito"/>
                        </a:rPr>
                        <a:t>primitive sex cord </a:t>
                      </a:r>
                      <a:endParaRPr b="1" sz="600">
                        <a:solidFill>
                          <a:srgbClr val="CC0000"/>
                        </a:solidFill>
                        <a:latin typeface="Nunito"/>
                        <a:ea typeface="Nunito"/>
                        <a:cs typeface="Nunito"/>
                        <a:sym typeface="Nunito"/>
                      </a:endParaRPr>
                    </a:p>
                  </a:txBody>
                  <a:tcPr marT="91425" marB="91425" marR="91425" marL="91425" anchor="ctr"/>
                </a:tc>
              </a:tr>
              <a:tr h="227200">
                <a:tc>
                  <a:txBody>
                    <a:bodyPr/>
                    <a:lstStyle/>
                    <a:p>
                      <a:pPr indent="0" lvl="0" marL="0" rtl="0" algn="ctr">
                        <a:spcBef>
                          <a:spcPts val="0"/>
                        </a:spcBef>
                        <a:spcAft>
                          <a:spcPts val="0"/>
                        </a:spcAft>
                        <a:buNone/>
                      </a:pPr>
                      <a:r>
                        <a:rPr b="1" lang="en" sz="700">
                          <a:solidFill>
                            <a:srgbClr val="DAA5A5"/>
                          </a:solidFill>
                          <a:latin typeface="Nunito"/>
                          <a:ea typeface="Nunito"/>
                          <a:cs typeface="Nunito"/>
                          <a:sym typeface="Nunito"/>
                        </a:rPr>
                        <a:t>Female embryo</a:t>
                      </a:r>
                      <a:endParaRPr b="1" sz="700">
                        <a:solidFill>
                          <a:srgbClr val="DAA5A5"/>
                        </a:solidFill>
                        <a:latin typeface="Nunito"/>
                        <a:ea typeface="Nunito"/>
                        <a:cs typeface="Nunito"/>
                        <a:sym typeface="Nunito"/>
                      </a:endParaRPr>
                    </a:p>
                  </a:txBody>
                  <a:tcPr marT="91425" marB="91425" marR="91425" marL="91425" anchor="ctr">
                    <a:solidFill>
                      <a:srgbClr val="EFEFEF"/>
                    </a:solidFill>
                  </a:tcPr>
                </a:tc>
                <a:tc gridSpan="3">
                  <a:txBody>
                    <a:bodyPr/>
                    <a:lstStyle/>
                    <a:p>
                      <a:pPr indent="-266700" lvl="0" marL="457200" rtl="0" algn="l">
                        <a:spcBef>
                          <a:spcPts val="0"/>
                        </a:spcBef>
                        <a:spcAft>
                          <a:spcPts val="0"/>
                        </a:spcAft>
                        <a:buSzPts val="600"/>
                        <a:buFont typeface="Nunito"/>
                        <a:buChar char="●"/>
                      </a:pPr>
                      <a:r>
                        <a:rPr lang="en" sz="600">
                          <a:solidFill>
                            <a:schemeClr val="dk1"/>
                          </a:solidFill>
                          <a:latin typeface="Nunito"/>
                          <a:ea typeface="Nunito"/>
                          <a:cs typeface="Nunito"/>
                          <a:sym typeface="Nunito"/>
                        </a:rPr>
                        <a:t>Cortex differentiates into ovary.     •     </a:t>
                      </a:r>
                      <a:r>
                        <a:rPr lang="en" sz="600">
                          <a:solidFill>
                            <a:srgbClr val="CC0000"/>
                          </a:solidFill>
                          <a:latin typeface="Nunito"/>
                          <a:ea typeface="Nunito"/>
                          <a:cs typeface="Nunito"/>
                          <a:sym typeface="Nunito"/>
                        </a:rPr>
                        <a:t>Medulla regresses.</a:t>
                      </a:r>
                      <a:endParaRPr sz="600">
                        <a:solidFill>
                          <a:srgbClr val="CC0000"/>
                        </a:solidFill>
                        <a:latin typeface="Nunito"/>
                        <a:ea typeface="Nunito"/>
                        <a:cs typeface="Nunito"/>
                        <a:sym typeface="Nunito"/>
                      </a:endParaRPr>
                    </a:p>
                  </a:txBody>
                  <a:tcPr marT="91425" marB="91425" marR="91425" marL="91425" anchor="ctr"/>
                </a:tc>
                <a:tc hMerge="1"/>
                <a:tc hMerge="1"/>
              </a:tr>
              <a:tr h="227200">
                <a:tc>
                  <a:txBody>
                    <a:bodyPr/>
                    <a:lstStyle/>
                    <a:p>
                      <a:pPr indent="0" lvl="0" marL="0" rtl="0" algn="ctr">
                        <a:spcBef>
                          <a:spcPts val="0"/>
                        </a:spcBef>
                        <a:spcAft>
                          <a:spcPts val="0"/>
                        </a:spcAft>
                        <a:buNone/>
                      </a:pPr>
                      <a:r>
                        <a:rPr b="1" lang="en" sz="700">
                          <a:solidFill>
                            <a:srgbClr val="DAA5A5"/>
                          </a:solidFill>
                          <a:latin typeface="Nunito"/>
                          <a:ea typeface="Nunito"/>
                          <a:cs typeface="Nunito"/>
                          <a:sym typeface="Nunito"/>
                        </a:rPr>
                        <a:t>Male embryo</a:t>
                      </a:r>
                      <a:endParaRPr b="1" sz="700">
                        <a:solidFill>
                          <a:srgbClr val="DAA5A5"/>
                        </a:solidFill>
                        <a:latin typeface="Nunito"/>
                        <a:ea typeface="Nunito"/>
                        <a:cs typeface="Nunito"/>
                        <a:sym typeface="Nunito"/>
                      </a:endParaRPr>
                    </a:p>
                  </a:txBody>
                  <a:tcPr marT="91425" marB="91425" marR="91425" marL="91425" anchor="ctr">
                    <a:solidFill>
                      <a:srgbClr val="EFEFEF"/>
                    </a:solidFill>
                  </a:tcPr>
                </a:tc>
                <a:tc gridSpan="3">
                  <a:txBody>
                    <a:bodyPr/>
                    <a:lstStyle/>
                    <a:p>
                      <a:pPr indent="-266700" lvl="0" marL="457200" rtl="0" algn="l">
                        <a:spcBef>
                          <a:spcPts val="0"/>
                        </a:spcBef>
                        <a:spcAft>
                          <a:spcPts val="0"/>
                        </a:spcAft>
                        <a:buClr>
                          <a:schemeClr val="dk1"/>
                        </a:buClr>
                        <a:buSzPts val="600"/>
                        <a:buFont typeface="Nunito"/>
                        <a:buChar char="●"/>
                      </a:pPr>
                      <a:r>
                        <a:rPr lang="en" sz="600">
                          <a:solidFill>
                            <a:schemeClr val="dk1"/>
                          </a:solidFill>
                          <a:latin typeface="Nunito"/>
                          <a:ea typeface="Nunito"/>
                          <a:cs typeface="Nunito"/>
                          <a:sym typeface="Nunito"/>
                        </a:rPr>
                        <a:t>Medulla differentiates into testis.   •    </a:t>
                      </a:r>
                      <a:r>
                        <a:rPr lang="en" sz="600">
                          <a:solidFill>
                            <a:srgbClr val="CC0000"/>
                          </a:solidFill>
                          <a:latin typeface="Nunito"/>
                          <a:ea typeface="Nunito"/>
                          <a:cs typeface="Nunito"/>
                          <a:sym typeface="Nunito"/>
                        </a:rPr>
                        <a:t>Cortex regresses</a:t>
                      </a:r>
                      <a:endParaRPr sz="600">
                        <a:solidFill>
                          <a:srgbClr val="CC0000"/>
                        </a:solidFill>
                        <a:latin typeface="Nunito"/>
                        <a:ea typeface="Nunito"/>
                        <a:cs typeface="Nunito"/>
                        <a:sym typeface="Nunito"/>
                      </a:endParaRPr>
                    </a:p>
                  </a:txBody>
                  <a:tcPr marT="91425" marB="91425" marR="91425" marL="91425" anchor="ctr"/>
                </a:tc>
                <a:tc hMerge="1"/>
                <a:tc hMerge="1"/>
              </a:tr>
            </a:tbl>
          </a:graphicData>
        </a:graphic>
      </p:graphicFrame>
      <p:graphicFrame>
        <p:nvGraphicFramePr>
          <p:cNvPr id="187" name="Google Shape;187;p36"/>
          <p:cNvGraphicFramePr/>
          <p:nvPr/>
        </p:nvGraphicFramePr>
        <p:xfrm>
          <a:off x="-63" y="3909331"/>
          <a:ext cx="3000000" cy="3000000"/>
        </p:xfrm>
        <a:graphic>
          <a:graphicData uri="http://schemas.openxmlformats.org/drawingml/2006/table">
            <a:tbl>
              <a:tblPr>
                <a:noFill/>
                <a:tableStyleId>{76447A91-6DB8-4E1A-95C5-20A2C349909A}</a:tableStyleId>
              </a:tblPr>
              <a:tblGrid>
                <a:gridCol w="1267250"/>
                <a:gridCol w="783325"/>
                <a:gridCol w="1999625"/>
                <a:gridCol w="3539325"/>
              </a:tblGrid>
              <a:tr h="181950">
                <a:tc>
                  <a:txBody>
                    <a:bodyPr/>
                    <a:lstStyle/>
                    <a:p>
                      <a:pPr indent="0" lvl="0" marL="0" rtl="0" algn="ctr">
                        <a:spcBef>
                          <a:spcPts val="0"/>
                        </a:spcBef>
                        <a:spcAft>
                          <a:spcPts val="0"/>
                        </a:spcAft>
                        <a:buNone/>
                      </a:pPr>
                      <a:r>
                        <a:rPr b="1" lang="en" sz="700">
                          <a:solidFill>
                            <a:srgbClr val="DAA5A5"/>
                          </a:solidFill>
                          <a:latin typeface="Nunito"/>
                          <a:ea typeface="Nunito"/>
                          <a:cs typeface="Nunito"/>
                          <a:sym typeface="Nunito"/>
                        </a:rPr>
                        <a:t>Ovarian Medulla </a:t>
                      </a:r>
                      <a:endParaRPr sz="7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3">
                  <a:txBody>
                    <a:bodyPr/>
                    <a:lstStyle/>
                    <a:p>
                      <a:pPr indent="0" lvl="0" marL="0" rtl="0" algn="l">
                        <a:spcBef>
                          <a:spcPts val="0"/>
                        </a:spcBef>
                        <a:spcAft>
                          <a:spcPts val="0"/>
                        </a:spcAft>
                        <a:buNone/>
                      </a:pPr>
                      <a:r>
                        <a:rPr lang="en" sz="600">
                          <a:latin typeface="Nunito"/>
                          <a:ea typeface="Nunito"/>
                          <a:cs typeface="Nunito"/>
                          <a:sym typeface="Nunito"/>
                        </a:rPr>
                        <a:t>Primitive sex cords dissociate → irregular cell cluster → replaced by vascular stroma</a:t>
                      </a:r>
                      <a:endParaRPr sz="6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tcPr>
                </a:tc>
                <a:tc hMerge="1"/>
                <a:tc hMerge="1"/>
              </a:tr>
              <a:tr h="181950">
                <a:tc rowSpan="2">
                  <a:txBody>
                    <a:bodyPr/>
                    <a:lstStyle/>
                    <a:p>
                      <a:pPr indent="0" lvl="0" marL="0" rtl="0" algn="ctr">
                        <a:spcBef>
                          <a:spcPts val="0"/>
                        </a:spcBef>
                        <a:spcAft>
                          <a:spcPts val="0"/>
                        </a:spcAft>
                        <a:buNone/>
                      </a:pPr>
                      <a:r>
                        <a:rPr b="1" lang="en" sz="700">
                          <a:solidFill>
                            <a:srgbClr val="DAA5A5"/>
                          </a:solidFill>
                          <a:latin typeface="Nunito"/>
                          <a:ea typeface="Nunito"/>
                          <a:cs typeface="Nunito"/>
                          <a:sym typeface="Nunito"/>
                        </a:rPr>
                        <a:t>Ovarian Cortex</a:t>
                      </a:r>
                      <a:endParaRPr sz="7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solidFill>
                      <a:srgbClr val="EFEFEF"/>
                    </a:solidFill>
                  </a:tcPr>
                </a:tc>
                <a:tc>
                  <a:txBody>
                    <a:bodyPr/>
                    <a:lstStyle/>
                    <a:p>
                      <a:pPr indent="0" lvl="0" marL="0" rtl="0" algn="ctr">
                        <a:spcBef>
                          <a:spcPts val="0"/>
                        </a:spcBef>
                        <a:spcAft>
                          <a:spcPts val="0"/>
                        </a:spcAft>
                        <a:buNone/>
                      </a:pPr>
                      <a:r>
                        <a:rPr b="1" lang="en" sz="700">
                          <a:solidFill>
                            <a:srgbClr val="CC0000"/>
                          </a:solidFill>
                          <a:latin typeface="Nunito"/>
                          <a:ea typeface="Nunito"/>
                          <a:cs typeface="Nunito"/>
                          <a:sym typeface="Nunito"/>
                        </a:rPr>
                        <a:t>7th week</a:t>
                      </a:r>
                      <a:endParaRPr b="1" sz="700">
                        <a:solidFill>
                          <a:srgbClr val="CC0000"/>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solidFill>
                      <a:srgbClr val="EFEFEF"/>
                    </a:solidFill>
                  </a:tcPr>
                </a:tc>
                <a:tc gridSpan="2">
                  <a:txBody>
                    <a:bodyPr/>
                    <a:lstStyle/>
                    <a:p>
                      <a:pPr indent="0" lvl="0" marL="0" rtl="0" algn="l">
                        <a:spcBef>
                          <a:spcPts val="0"/>
                        </a:spcBef>
                        <a:spcAft>
                          <a:spcPts val="0"/>
                        </a:spcAft>
                        <a:buNone/>
                      </a:pPr>
                      <a:r>
                        <a:rPr lang="en" sz="600">
                          <a:latin typeface="Nunito"/>
                          <a:ea typeface="Nunito"/>
                          <a:cs typeface="Nunito"/>
                          <a:sym typeface="Nunito"/>
                        </a:rPr>
                        <a:t>2nd generation of cortical cords </a:t>
                      </a:r>
                      <a:endParaRPr sz="600">
                        <a:latin typeface="Nunito"/>
                        <a:ea typeface="Nunito"/>
                        <a:cs typeface="Nunito"/>
                        <a:sym typeface="Nunito"/>
                      </a:endParaRPr>
                    </a:p>
                  </a:txBody>
                  <a:tcPr marT="91425" marB="91425" marR="91425" marL="91425" anchor="ctr"/>
                </a:tc>
                <a:tc hMerge="1"/>
              </a:tr>
              <a:tr h="278000">
                <a:tc vMerge="1"/>
                <a:tc>
                  <a:txBody>
                    <a:bodyPr/>
                    <a:lstStyle/>
                    <a:p>
                      <a:pPr indent="0" lvl="0" marL="0" rtl="0" algn="ctr">
                        <a:spcBef>
                          <a:spcPts val="0"/>
                        </a:spcBef>
                        <a:spcAft>
                          <a:spcPts val="0"/>
                        </a:spcAft>
                        <a:buNone/>
                      </a:pPr>
                      <a:r>
                        <a:rPr b="1" lang="en" sz="700">
                          <a:solidFill>
                            <a:srgbClr val="CC0000"/>
                          </a:solidFill>
                          <a:latin typeface="Nunito"/>
                          <a:ea typeface="Nunito"/>
                          <a:cs typeface="Nunito"/>
                          <a:sym typeface="Nunito"/>
                        </a:rPr>
                        <a:t>4th month</a:t>
                      </a:r>
                      <a:endParaRPr b="1" sz="700">
                        <a:solidFill>
                          <a:srgbClr val="CC0000"/>
                        </a:solidFill>
                        <a:latin typeface="Nunito"/>
                        <a:ea typeface="Nunito"/>
                        <a:cs typeface="Nunito"/>
                        <a:sym typeface="Nunito"/>
                      </a:endParaRPr>
                    </a:p>
                  </a:txBody>
                  <a:tcPr marT="91425" marB="91425" marR="91425" marL="91425" anchor="ctr">
                    <a:solidFill>
                      <a:srgbClr val="EFEFEF"/>
                    </a:solidFill>
                  </a:tcPr>
                </a:tc>
                <a:tc gridSpan="2">
                  <a:txBody>
                    <a:bodyPr/>
                    <a:lstStyle/>
                    <a:p>
                      <a:pPr indent="0" lvl="0" marL="0" rtl="0" algn="l">
                        <a:spcBef>
                          <a:spcPts val="0"/>
                        </a:spcBef>
                        <a:spcAft>
                          <a:spcPts val="0"/>
                        </a:spcAft>
                        <a:buNone/>
                      </a:pPr>
                      <a:r>
                        <a:rPr lang="en" sz="600">
                          <a:latin typeface="Nunito"/>
                          <a:ea typeface="Nunito"/>
                          <a:cs typeface="Nunito"/>
                          <a:sym typeface="Nunito"/>
                        </a:rPr>
                        <a:t>C</a:t>
                      </a:r>
                      <a:r>
                        <a:rPr lang="en" sz="600">
                          <a:latin typeface="Nunito"/>
                          <a:ea typeface="Nunito"/>
                          <a:cs typeface="Nunito"/>
                          <a:sym typeface="Nunito"/>
                        </a:rPr>
                        <a:t>ords split → isolated cell clusters → surrounding one or more primitive germ cells</a:t>
                      </a:r>
                      <a:endParaRPr sz="600">
                        <a:latin typeface="Nunito"/>
                        <a:ea typeface="Nunito"/>
                        <a:cs typeface="Nunito"/>
                        <a:sym typeface="Nunito"/>
                      </a:endParaRPr>
                    </a:p>
                    <a:p>
                      <a:pPr indent="-266700" lvl="0" marL="457200" rtl="0" algn="l">
                        <a:spcBef>
                          <a:spcPts val="0"/>
                        </a:spcBef>
                        <a:spcAft>
                          <a:spcPts val="0"/>
                        </a:spcAft>
                        <a:buSzPts val="600"/>
                        <a:buFont typeface="Nunito"/>
                        <a:buChar char="●"/>
                      </a:pPr>
                      <a:r>
                        <a:rPr lang="en" sz="600">
                          <a:latin typeface="Nunito"/>
                          <a:ea typeface="Nunito"/>
                          <a:cs typeface="Nunito"/>
                          <a:sym typeface="Nunito"/>
                        </a:rPr>
                        <a:t>Germ cell → oogonia.       •        Surrounding cells → follicular cells</a:t>
                      </a:r>
                      <a:endParaRPr sz="600">
                        <a:latin typeface="Nunito"/>
                        <a:ea typeface="Nunito"/>
                        <a:cs typeface="Nunito"/>
                        <a:sym typeface="Nunito"/>
                      </a:endParaRPr>
                    </a:p>
                  </a:txBody>
                  <a:tcPr marT="91425" marB="91425" marR="91425" marL="91425" anchor="ctr"/>
                </a:tc>
                <a:tc hMerge="1"/>
              </a:tr>
            </a:tbl>
          </a:graphicData>
        </a:graphic>
      </p:graphicFrame>
      <p:graphicFrame>
        <p:nvGraphicFramePr>
          <p:cNvPr id="188" name="Google Shape;188;p36"/>
          <p:cNvGraphicFramePr/>
          <p:nvPr/>
        </p:nvGraphicFramePr>
        <p:xfrm>
          <a:off x="32" y="-37"/>
          <a:ext cx="3000000" cy="3000000"/>
        </p:xfrm>
        <a:graphic>
          <a:graphicData uri="http://schemas.openxmlformats.org/drawingml/2006/table">
            <a:tbl>
              <a:tblPr>
                <a:noFill/>
                <a:tableStyleId>{76447A91-6DB8-4E1A-95C5-20A2C349909A}</a:tableStyleId>
              </a:tblPr>
              <a:tblGrid>
                <a:gridCol w="7589500"/>
              </a:tblGrid>
              <a:tr h="388750">
                <a:tc>
                  <a:txBody>
                    <a:bodyPr/>
                    <a:lstStyle/>
                    <a:p>
                      <a:pPr indent="0" lvl="0" marL="0" rtl="0" algn="ctr">
                        <a:spcBef>
                          <a:spcPts val="0"/>
                        </a:spcBef>
                        <a:spcAft>
                          <a:spcPts val="0"/>
                        </a:spcAft>
                        <a:buNone/>
                      </a:pPr>
                      <a:r>
                        <a:rPr b="1" lang="en" sz="2300">
                          <a:solidFill>
                            <a:srgbClr val="FFFFFF"/>
                          </a:solidFill>
                          <a:latin typeface="Nunito"/>
                          <a:ea typeface="Nunito"/>
                          <a:cs typeface="Nunito"/>
                          <a:sym typeface="Nunito"/>
                        </a:rPr>
                        <a:t>Embryology: Development Of Female Genital System</a:t>
                      </a:r>
                      <a:endParaRPr sz="2300">
                        <a:solidFill>
                          <a:srgbClr val="FFFFFF"/>
                        </a:solidFill>
                        <a:latin typeface="Nunito"/>
                        <a:ea typeface="Nunito"/>
                        <a:cs typeface="Nunito"/>
                        <a:sym typeface="Nunito"/>
                      </a:endParaRPr>
                    </a:p>
                  </a:txBody>
                  <a:tcPr marT="91425" marB="91425" marR="91425" marL="91425">
                    <a:solidFill>
                      <a:srgbClr val="E4B4B4"/>
                    </a:solidFill>
                  </a:tcPr>
                </a:tc>
              </a:tr>
            </a:tbl>
          </a:graphicData>
        </a:graphic>
      </p:graphicFrame>
      <p:graphicFrame>
        <p:nvGraphicFramePr>
          <p:cNvPr id="189" name="Google Shape;189;p36"/>
          <p:cNvGraphicFramePr/>
          <p:nvPr/>
        </p:nvGraphicFramePr>
        <p:xfrm>
          <a:off x="-46" y="535253"/>
          <a:ext cx="3000000" cy="3000000"/>
        </p:xfrm>
        <a:graphic>
          <a:graphicData uri="http://schemas.openxmlformats.org/drawingml/2006/table">
            <a:tbl>
              <a:tblPr>
                <a:noFill/>
                <a:tableStyleId>{76447A91-6DB8-4E1A-95C5-20A2C349909A}</a:tableStyleId>
              </a:tblPr>
              <a:tblGrid>
                <a:gridCol w="1267125"/>
                <a:gridCol w="1848900"/>
                <a:gridCol w="4473475"/>
              </a:tblGrid>
              <a:tr h="233575">
                <a:tc gridSpan="3">
                  <a:txBody>
                    <a:bodyPr/>
                    <a:lstStyle/>
                    <a:p>
                      <a:pPr indent="-228600" lvl="0" marL="457200" rtl="0" algn="ctr">
                        <a:spcBef>
                          <a:spcPts val="0"/>
                        </a:spcBef>
                        <a:spcAft>
                          <a:spcPts val="0"/>
                        </a:spcAft>
                        <a:buNone/>
                      </a:pPr>
                      <a:r>
                        <a:rPr b="1" lang="en" sz="900">
                          <a:solidFill>
                            <a:srgbClr val="DAA5A5"/>
                          </a:solidFill>
                          <a:latin typeface="Nunito"/>
                          <a:ea typeface="Nunito"/>
                          <a:cs typeface="Nunito"/>
                          <a:sym typeface="Nunito"/>
                        </a:rPr>
                        <a:t>Development Of Genital System </a:t>
                      </a:r>
                      <a:endParaRPr b="1" sz="9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E0E0"/>
                    </a:solidFill>
                  </a:tcPr>
                </a:tc>
                <a:tc hMerge="1"/>
                <a:tc hMerge="1"/>
              </a:tr>
            </a:tbl>
          </a:graphicData>
        </a:graphic>
      </p:graphicFrame>
      <p:graphicFrame>
        <p:nvGraphicFramePr>
          <p:cNvPr id="190" name="Google Shape;190;p36"/>
          <p:cNvGraphicFramePr/>
          <p:nvPr/>
        </p:nvGraphicFramePr>
        <p:xfrm>
          <a:off x="86" y="2076653"/>
          <a:ext cx="3000000" cy="3000000"/>
        </p:xfrm>
        <a:graphic>
          <a:graphicData uri="http://schemas.openxmlformats.org/drawingml/2006/table">
            <a:tbl>
              <a:tblPr>
                <a:noFill/>
                <a:tableStyleId>{76447A91-6DB8-4E1A-95C5-20A2C349909A}</a:tableStyleId>
              </a:tblPr>
              <a:tblGrid>
                <a:gridCol w="1267125"/>
                <a:gridCol w="1848900"/>
                <a:gridCol w="4473475"/>
              </a:tblGrid>
              <a:tr h="233575">
                <a:tc gridSpan="3">
                  <a:txBody>
                    <a:bodyPr/>
                    <a:lstStyle/>
                    <a:p>
                      <a:pPr indent="-228600" lvl="0" marL="457200" rtl="0" algn="ctr">
                        <a:spcBef>
                          <a:spcPts val="0"/>
                        </a:spcBef>
                        <a:spcAft>
                          <a:spcPts val="0"/>
                        </a:spcAft>
                        <a:buNone/>
                      </a:pPr>
                      <a:r>
                        <a:rPr b="1" lang="en" sz="800">
                          <a:solidFill>
                            <a:srgbClr val="DAA5A5"/>
                          </a:solidFill>
                          <a:latin typeface="Nunito"/>
                          <a:ea typeface="Nunito"/>
                          <a:cs typeface="Nunito"/>
                          <a:sym typeface="Nunito"/>
                        </a:rPr>
                        <a:t>Development Of Undifferentiated Gonads</a:t>
                      </a:r>
                      <a:endParaRPr b="1" sz="8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E0E0"/>
                    </a:solidFill>
                  </a:tcPr>
                </a:tc>
                <a:tc hMerge="1"/>
                <a:tc hMerge="1"/>
              </a:tr>
            </a:tbl>
          </a:graphicData>
        </a:graphic>
      </p:graphicFrame>
      <p:graphicFrame>
        <p:nvGraphicFramePr>
          <p:cNvPr id="191" name="Google Shape;191;p36"/>
          <p:cNvGraphicFramePr/>
          <p:nvPr/>
        </p:nvGraphicFramePr>
        <p:xfrm>
          <a:off x="-61" y="3602641"/>
          <a:ext cx="3000000" cy="3000000"/>
        </p:xfrm>
        <a:graphic>
          <a:graphicData uri="http://schemas.openxmlformats.org/drawingml/2006/table">
            <a:tbl>
              <a:tblPr>
                <a:noFill/>
                <a:tableStyleId>{76447A91-6DB8-4E1A-95C5-20A2C349909A}</a:tableStyleId>
              </a:tblPr>
              <a:tblGrid>
                <a:gridCol w="1267125"/>
                <a:gridCol w="1848900"/>
                <a:gridCol w="4473475"/>
              </a:tblGrid>
              <a:tr h="233575">
                <a:tc gridSpan="3">
                  <a:txBody>
                    <a:bodyPr/>
                    <a:lstStyle/>
                    <a:p>
                      <a:pPr indent="-228600" lvl="0" marL="457200" rtl="0" algn="ctr">
                        <a:spcBef>
                          <a:spcPts val="0"/>
                        </a:spcBef>
                        <a:spcAft>
                          <a:spcPts val="0"/>
                        </a:spcAft>
                        <a:buNone/>
                      </a:pPr>
                      <a:r>
                        <a:rPr b="1" lang="en" sz="800">
                          <a:solidFill>
                            <a:srgbClr val="DAA5A5"/>
                          </a:solidFill>
                          <a:latin typeface="Nunito"/>
                          <a:ea typeface="Nunito"/>
                          <a:cs typeface="Nunito"/>
                          <a:sym typeface="Nunito"/>
                        </a:rPr>
                        <a:t>Development Of Ovary</a:t>
                      </a:r>
                      <a:endParaRPr b="1" sz="8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E0E0"/>
                    </a:solidFill>
                  </a:tcPr>
                </a:tc>
                <a:tc hMerge="1"/>
                <a:tc hMerge="1"/>
              </a:tr>
            </a:tbl>
          </a:graphicData>
        </a:graphic>
      </p:graphicFrame>
      <p:graphicFrame>
        <p:nvGraphicFramePr>
          <p:cNvPr id="192" name="Google Shape;192;p36"/>
          <p:cNvGraphicFramePr/>
          <p:nvPr/>
        </p:nvGraphicFramePr>
        <p:xfrm>
          <a:off x="88" y="5164588"/>
          <a:ext cx="3000000" cy="3000000"/>
        </p:xfrm>
        <a:graphic>
          <a:graphicData uri="http://schemas.openxmlformats.org/drawingml/2006/table">
            <a:tbl>
              <a:tblPr>
                <a:noFill/>
                <a:tableStyleId>{76447A91-6DB8-4E1A-95C5-20A2C349909A}</a:tableStyleId>
              </a:tblPr>
              <a:tblGrid>
                <a:gridCol w="2050400"/>
                <a:gridCol w="1065625"/>
                <a:gridCol w="4473475"/>
              </a:tblGrid>
              <a:tr h="221550">
                <a:tc gridSpan="3">
                  <a:txBody>
                    <a:bodyPr/>
                    <a:lstStyle/>
                    <a:p>
                      <a:pPr indent="0" lvl="0" marL="0" rtl="0" algn="ctr">
                        <a:spcBef>
                          <a:spcPts val="0"/>
                        </a:spcBef>
                        <a:spcAft>
                          <a:spcPts val="0"/>
                        </a:spcAft>
                        <a:buNone/>
                      </a:pPr>
                      <a:r>
                        <a:rPr lang="en" sz="600">
                          <a:solidFill>
                            <a:schemeClr val="dk1"/>
                          </a:solidFill>
                          <a:latin typeface="Nunito"/>
                          <a:ea typeface="Nunito"/>
                          <a:cs typeface="Nunito"/>
                          <a:sym typeface="Nunito"/>
                        </a:rPr>
                        <a:t>1. Mesonephric (</a:t>
                      </a:r>
                      <a:r>
                        <a:rPr b="1" lang="en" sz="600">
                          <a:solidFill>
                            <a:srgbClr val="CC0000"/>
                          </a:solidFill>
                          <a:latin typeface="Nunito"/>
                          <a:ea typeface="Nunito"/>
                          <a:cs typeface="Nunito"/>
                          <a:sym typeface="Nunito"/>
                        </a:rPr>
                        <a:t>Wolffian</a:t>
                      </a:r>
                      <a:r>
                        <a:rPr lang="en" sz="600">
                          <a:solidFill>
                            <a:schemeClr val="dk1"/>
                          </a:solidFill>
                          <a:latin typeface="Nunito"/>
                          <a:ea typeface="Nunito"/>
                          <a:cs typeface="Nunito"/>
                          <a:sym typeface="Nunito"/>
                        </a:rPr>
                        <a:t>) Ducts         2.Paramesonephric (</a:t>
                      </a:r>
                      <a:r>
                        <a:rPr b="1" lang="en" sz="600">
                          <a:solidFill>
                            <a:srgbClr val="CC0000"/>
                          </a:solidFill>
                          <a:latin typeface="Nunito"/>
                          <a:ea typeface="Nunito"/>
                          <a:cs typeface="Nunito"/>
                          <a:sym typeface="Nunito"/>
                        </a:rPr>
                        <a:t>Mullerian</a:t>
                      </a:r>
                      <a:r>
                        <a:rPr lang="en" sz="600">
                          <a:solidFill>
                            <a:schemeClr val="dk1"/>
                          </a:solidFill>
                          <a:latin typeface="Nunito"/>
                          <a:ea typeface="Nunito"/>
                          <a:cs typeface="Nunito"/>
                          <a:sym typeface="Nunito"/>
                        </a:rPr>
                        <a:t>) Ducts</a:t>
                      </a:r>
                      <a:endParaRPr sz="600">
                        <a:solidFill>
                          <a:schemeClr val="dk1"/>
                        </a:solidFill>
                        <a:latin typeface="Nunito"/>
                        <a:ea typeface="Nunito"/>
                        <a:cs typeface="Nunito"/>
                        <a:sym typeface="Nunito"/>
                      </a:endParaRPr>
                    </a:p>
                  </a:txBody>
                  <a:tcPr marT="91425" marB="91425" marR="91425" marL="91425" anchor="ctr">
                    <a:lnB cap="flat" cmpd="sng" w="9525">
                      <a:solidFill>
                        <a:srgbClr val="9E9E9E"/>
                      </a:solidFill>
                      <a:prstDash val="solid"/>
                      <a:round/>
                      <a:headEnd len="sm" w="sm" type="none"/>
                      <a:tailEnd len="sm" w="sm" type="none"/>
                    </a:lnB>
                    <a:solidFill>
                      <a:srgbClr val="FFFFFF"/>
                    </a:solidFill>
                  </a:tcPr>
                </a:tc>
                <a:tc hMerge="1"/>
                <a:tc hMerge="1"/>
              </a:tr>
              <a:tr h="752700">
                <a:tc>
                  <a:txBody>
                    <a:bodyPr/>
                    <a:lstStyle/>
                    <a:p>
                      <a:pPr indent="0" lvl="0" marL="0" rtl="0" algn="ctr">
                        <a:spcBef>
                          <a:spcPts val="0"/>
                        </a:spcBef>
                        <a:spcAft>
                          <a:spcPts val="0"/>
                        </a:spcAft>
                        <a:buNone/>
                      </a:pPr>
                      <a:r>
                        <a:rPr b="1" lang="en" sz="700">
                          <a:solidFill>
                            <a:srgbClr val="DAA5A5"/>
                          </a:solidFill>
                          <a:latin typeface="Nunito"/>
                          <a:ea typeface="Nunito"/>
                          <a:cs typeface="Nunito"/>
                          <a:sym typeface="Nunito"/>
                        </a:rPr>
                        <a:t>Female embryo</a:t>
                      </a:r>
                      <a:endParaRPr b="1" sz="7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266700" lvl="0" marL="457200" rtl="0" algn="l">
                        <a:spcBef>
                          <a:spcPts val="0"/>
                        </a:spcBef>
                        <a:spcAft>
                          <a:spcPts val="0"/>
                        </a:spcAft>
                        <a:buClr>
                          <a:srgbClr val="CC0000"/>
                        </a:buClr>
                        <a:buSzPts val="600"/>
                        <a:buFont typeface="Nunito"/>
                        <a:buChar char="●"/>
                      </a:pPr>
                      <a:r>
                        <a:rPr lang="en" sz="600">
                          <a:solidFill>
                            <a:srgbClr val="CC0000"/>
                          </a:solidFill>
                          <a:latin typeface="Nunito"/>
                          <a:ea typeface="Nunito"/>
                          <a:cs typeface="Nunito"/>
                          <a:sym typeface="Nunito"/>
                        </a:rPr>
                        <a:t>Mesonephric ducts regress</a:t>
                      </a:r>
                      <a:endParaRPr sz="600">
                        <a:solidFill>
                          <a:srgbClr val="CC0000"/>
                        </a:solidFill>
                        <a:latin typeface="Nunito"/>
                        <a:ea typeface="Nunito"/>
                        <a:cs typeface="Nunito"/>
                        <a:sym typeface="Nunito"/>
                      </a:endParaRPr>
                    </a:p>
                    <a:p>
                      <a:pPr indent="-266700" lvl="0" marL="457200" rtl="0" algn="l">
                        <a:spcBef>
                          <a:spcPts val="0"/>
                        </a:spcBef>
                        <a:spcAft>
                          <a:spcPts val="0"/>
                        </a:spcAft>
                        <a:buSzPts val="600"/>
                        <a:buFont typeface="Nunito"/>
                        <a:buChar char="●"/>
                      </a:pPr>
                      <a:r>
                        <a:rPr b="1" lang="en" sz="600">
                          <a:latin typeface="Nunito"/>
                          <a:ea typeface="Nunito"/>
                          <a:cs typeface="Nunito"/>
                          <a:sym typeface="Nunito"/>
                        </a:rPr>
                        <a:t>Paramesonephric ducts → </a:t>
                      </a:r>
                      <a:r>
                        <a:rPr lang="en" sz="600">
                          <a:latin typeface="Nunito"/>
                          <a:ea typeface="Nunito"/>
                          <a:cs typeface="Nunito"/>
                          <a:sym typeface="Nunito"/>
                        </a:rPr>
                        <a:t>uterine tubes, uterus, and upper vagina</a:t>
                      </a:r>
                      <a:endParaRPr sz="600">
                        <a:latin typeface="Nunito"/>
                        <a:ea typeface="Nunito"/>
                        <a:cs typeface="Nunito"/>
                        <a:sym typeface="Nunito"/>
                      </a:endParaRPr>
                    </a:p>
                    <a:p>
                      <a:pPr indent="-266700" lvl="1" marL="914400" rtl="0" algn="l">
                        <a:spcBef>
                          <a:spcPts val="0"/>
                        </a:spcBef>
                        <a:spcAft>
                          <a:spcPts val="0"/>
                        </a:spcAft>
                        <a:buSzPts val="600"/>
                        <a:buFont typeface="Nunito"/>
                        <a:buChar char="○"/>
                      </a:pPr>
                      <a:r>
                        <a:rPr lang="en" sz="600">
                          <a:latin typeface="Nunito"/>
                          <a:ea typeface="Nunito"/>
                          <a:cs typeface="Nunito"/>
                          <a:sym typeface="Nunito"/>
                        </a:rPr>
                        <a:t>Cranial vertical part : opens into abdominal cavity</a:t>
                      </a:r>
                      <a:endParaRPr sz="600">
                        <a:latin typeface="Nunito"/>
                        <a:ea typeface="Nunito"/>
                        <a:cs typeface="Nunito"/>
                        <a:sym typeface="Nunito"/>
                      </a:endParaRPr>
                    </a:p>
                    <a:p>
                      <a:pPr indent="-266700" lvl="1" marL="914400" rtl="0" algn="l">
                        <a:spcBef>
                          <a:spcPts val="0"/>
                        </a:spcBef>
                        <a:spcAft>
                          <a:spcPts val="0"/>
                        </a:spcAft>
                        <a:buSzPts val="600"/>
                        <a:buFont typeface="Nunito"/>
                        <a:buChar char="○"/>
                      </a:pPr>
                      <a:r>
                        <a:rPr lang="en" sz="600">
                          <a:latin typeface="Nunito"/>
                          <a:ea typeface="Nunito"/>
                          <a:cs typeface="Nunito"/>
                          <a:sym typeface="Nunito"/>
                        </a:rPr>
                        <a:t>Horizontal : crosses the mesonephric duct  →  uterine tube</a:t>
                      </a:r>
                      <a:endParaRPr sz="600">
                        <a:latin typeface="Nunito"/>
                        <a:ea typeface="Nunito"/>
                        <a:cs typeface="Nunito"/>
                        <a:sym typeface="Nunito"/>
                      </a:endParaRPr>
                    </a:p>
                    <a:p>
                      <a:pPr indent="-266700" lvl="1" marL="914400" rtl="0" algn="l">
                        <a:spcBef>
                          <a:spcPts val="0"/>
                        </a:spcBef>
                        <a:spcAft>
                          <a:spcPts val="0"/>
                        </a:spcAft>
                        <a:buSzPts val="600"/>
                        <a:buFont typeface="Nunito"/>
                        <a:buChar char="○"/>
                      </a:pPr>
                      <a:r>
                        <a:rPr lang="en" sz="600">
                          <a:latin typeface="Nunito"/>
                          <a:ea typeface="Nunito"/>
                          <a:cs typeface="Nunito"/>
                          <a:sym typeface="Nunito"/>
                        </a:rPr>
                        <a:t>Caudal vertical : fuses with its partner from the opposite side</a:t>
                      </a:r>
                      <a:endParaRPr sz="600">
                        <a:latin typeface="Nunito"/>
                        <a:ea typeface="Nunito"/>
                        <a:cs typeface="Nunito"/>
                        <a:sym typeface="Nunito"/>
                      </a:endParaRPr>
                    </a:p>
                    <a:p>
                      <a:pPr indent="-95250" lvl="0" marL="1028700" rtl="0" algn="l">
                        <a:spcBef>
                          <a:spcPts val="0"/>
                        </a:spcBef>
                        <a:spcAft>
                          <a:spcPts val="0"/>
                        </a:spcAft>
                        <a:buSzPts val="600"/>
                        <a:buFont typeface="Nunito"/>
                        <a:buChar char="-"/>
                      </a:pPr>
                      <a:r>
                        <a:rPr lang="en" sz="600">
                          <a:latin typeface="Nunito"/>
                          <a:ea typeface="Nunito"/>
                          <a:cs typeface="Nunito"/>
                          <a:sym typeface="Nunito"/>
                        </a:rPr>
                        <a:t>Uterine canal</a:t>
                      </a:r>
                      <a:endParaRPr sz="600">
                        <a:latin typeface="Nunito"/>
                        <a:ea typeface="Nunito"/>
                        <a:cs typeface="Nunito"/>
                        <a:sym typeface="Nunito"/>
                      </a:endParaRPr>
                    </a:p>
                    <a:p>
                      <a:pPr indent="-95250" lvl="0" marL="1028700" rtl="0" algn="l">
                        <a:spcBef>
                          <a:spcPts val="0"/>
                        </a:spcBef>
                        <a:spcAft>
                          <a:spcPts val="0"/>
                        </a:spcAft>
                        <a:buSzPts val="600"/>
                        <a:buFont typeface="Nunito"/>
                        <a:buChar char="-"/>
                      </a:pPr>
                      <a:r>
                        <a:rPr lang="en" sz="600" u="sng">
                          <a:latin typeface="Nunito"/>
                          <a:ea typeface="Nunito"/>
                          <a:cs typeface="Nunito"/>
                          <a:sym typeface="Nunito"/>
                        </a:rPr>
                        <a:t>Fused</a:t>
                      </a:r>
                      <a:r>
                        <a:rPr lang="en" sz="600">
                          <a:latin typeface="Nunito"/>
                          <a:ea typeface="Nunito"/>
                          <a:cs typeface="Nunito"/>
                          <a:sym typeface="Nunito"/>
                        </a:rPr>
                        <a:t> give body and cervix of the uterus and upper one third of vagina</a:t>
                      </a:r>
                      <a:endParaRPr sz="600">
                        <a:latin typeface="Nunito"/>
                        <a:ea typeface="Nunito"/>
                        <a:cs typeface="Nunito"/>
                        <a:sym typeface="Nunito"/>
                      </a:endParaRPr>
                    </a:p>
                    <a:p>
                      <a:pPr indent="-95250" lvl="0" marL="1028700" rtl="0" algn="l">
                        <a:spcBef>
                          <a:spcPts val="0"/>
                        </a:spcBef>
                        <a:spcAft>
                          <a:spcPts val="0"/>
                        </a:spcAft>
                        <a:buSzPts val="600"/>
                        <a:buFont typeface="Nunito"/>
                        <a:buChar char="-"/>
                      </a:pPr>
                      <a:r>
                        <a:rPr lang="en" sz="600" u="sng">
                          <a:latin typeface="Nunito"/>
                          <a:ea typeface="Nunito"/>
                          <a:cs typeface="Nunito"/>
                          <a:sym typeface="Nunito"/>
                        </a:rPr>
                        <a:t>Mesenchyme</a:t>
                      </a:r>
                      <a:r>
                        <a:rPr lang="en" sz="600">
                          <a:latin typeface="Nunito"/>
                          <a:ea typeface="Nunito"/>
                          <a:cs typeface="Nunito"/>
                          <a:sym typeface="Nunito"/>
                        </a:rPr>
                        <a:t>: uterus myometrium &amp; perimetrium</a:t>
                      </a:r>
                      <a:endParaRPr sz="6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373300">
                <a:tc>
                  <a:txBody>
                    <a:bodyPr/>
                    <a:lstStyle/>
                    <a:p>
                      <a:pPr indent="0" lvl="0" marL="0" rtl="0" algn="ctr">
                        <a:spcBef>
                          <a:spcPts val="0"/>
                        </a:spcBef>
                        <a:spcAft>
                          <a:spcPts val="0"/>
                        </a:spcAft>
                        <a:buNone/>
                      </a:pPr>
                      <a:r>
                        <a:rPr b="1" lang="en" sz="700">
                          <a:solidFill>
                            <a:srgbClr val="DAA5A5"/>
                          </a:solidFill>
                          <a:latin typeface="Nunito"/>
                          <a:ea typeface="Nunito"/>
                          <a:cs typeface="Nunito"/>
                          <a:sym typeface="Nunito"/>
                        </a:rPr>
                        <a:t>Male embryo</a:t>
                      </a:r>
                      <a:endParaRPr b="1" sz="7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266700" lvl="0" marL="457200" rtl="0" algn="l">
                        <a:spcBef>
                          <a:spcPts val="0"/>
                        </a:spcBef>
                        <a:spcAft>
                          <a:spcPts val="0"/>
                        </a:spcAft>
                        <a:buClr>
                          <a:srgbClr val="CC0000"/>
                        </a:buClr>
                        <a:buSzPts val="600"/>
                        <a:buFont typeface="Nunito"/>
                        <a:buChar char="●"/>
                      </a:pPr>
                      <a:r>
                        <a:rPr lang="en" sz="600">
                          <a:solidFill>
                            <a:srgbClr val="CC0000"/>
                          </a:solidFill>
                          <a:latin typeface="Nunito"/>
                          <a:ea typeface="Nunito"/>
                          <a:cs typeface="Nunito"/>
                          <a:sym typeface="Nunito"/>
                        </a:rPr>
                        <a:t>Paramesonephric ducts regress</a:t>
                      </a:r>
                      <a:endParaRPr sz="600">
                        <a:solidFill>
                          <a:srgbClr val="CC0000"/>
                        </a:solidFill>
                        <a:latin typeface="Nunito"/>
                        <a:ea typeface="Nunito"/>
                        <a:cs typeface="Nunito"/>
                        <a:sym typeface="Nunito"/>
                      </a:endParaRPr>
                    </a:p>
                    <a:p>
                      <a:pPr indent="-266700" lvl="0" marL="457200" rtl="0" algn="l">
                        <a:spcBef>
                          <a:spcPts val="0"/>
                        </a:spcBef>
                        <a:spcAft>
                          <a:spcPts val="0"/>
                        </a:spcAft>
                        <a:buClr>
                          <a:schemeClr val="dk1"/>
                        </a:buClr>
                        <a:buSzPts val="600"/>
                        <a:buFont typeface="Nunito"/>
                        <a:buChar char="●"/>
                      </a:pPr>
                      <a:r>
                        <a:rPr lang="en" sz="600">
                          <a:solidFill>
                            <a:schemeClr val="dk1"/>
                          </a:solidFill>
                          <a:latin typeface="Nunito"/>
                          <a:ea typeface="Nunito"/>
                          <a:cs typeface="Nunito"/>
                          <a:sym typeface="Nunito"/>
                        </a:rPr>
                        <a:t>Mesonephric duct system → efferent ductules, epididymis, vas deferens and ejaculatory duct</a:t>
                      </a:r>
                      <a:endParaRPr sz="600">
                        <a:solidFill>
                          <a:schemeClr val="dk1"/>
                        </a:solidFill>
                        <a:latin typeface="Nunito"/>
                        <a:ea typeface="Nunito"/>
                        <a:cs typeface="Nunito"/>
                        <a:sym typeface="Nunito"/>
                      </a:endParaRPr>
                    </a:p>
                    <a:p>
                      <a:pPr indent="-266700" lvl="1" marL="914400" rtl="0" algn="l">
                        <a:spcBef>
                          <a:spcPts val="0"/>
                        </a:spcBef>
                        <a:spcAft>
                          <a:spcPts val="0"/>
                        </a:spcAft>
                        <a:buClr>
                          <a:schemeClr val="dk1"/>
                        </a:buClr>
                        <a:buSzPts val="600"/>
                        <a:buFont typeface="Nunito"/>
                        <a:buChar char="○"/>
                      </a:pPr>
                      <a:r>
                        <a:rPr lang="en" sz="600">
                          <a:solidFill>
                            <a:schemeClr val="dk1"/>
                          </a:solidFill>
                          <a:latin typeface="Nunito"/>
                          <a:ea typeface="Nunito"/>
                          <a:cs typeface="Nunito"/>
                          <a:sym typeface="Nunito"/>
                        </a:rPr>
                        <a:t>Developing vas deferens →  as a diverticulum → seminal vesicle</a:t>
                      </a:r>
                      <a:endParaRPr sz="600">
                        <a:solidFill>
                          <a:schemeClr val="dk1"/>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graphicFrame>
        <p:nvGraphicFramePr>
          <p:cNvPr id="193" name="Google Shape;193;p36"/>
          <p:cNvGraphicFramePr/>
          <p:nvPr/>
        </p:nvGraphicFramePr>
        <p:xfrm>
          <a:off x="93" y="7162819"/>
          <a:ext cx="3000000" cy="3000000"/>
        </p:xfrm>
        <a:graphic>
          <a:graphicData uri="http://schemas.openxmlformats.org/drawingml/2006/table">
            <a:tbl>
              <a:tblPr>
                <a:noFill/>
                <a:tableStyleId>{76447A91-6DB8-4E1A-95C5-20A2C349909A}</a:tableStyleId>
              </a:tblPr>
              <a:tblGrid>
                <a:gridCol w="1267275"/>
                <a:gridCol w="783125"/>
                <a:gridCol w="1650075"/>
                <a:gridCol w="3889025"/>
              </a:tblGrid>
              <a:tr h="294225">
                <a:tc>
                  <a:txBody>
                    <a:bodyPr/>
                    <a:lstStyle/>
                    <a:p>
                      <a:pPr indent="0" lvl="0" marL="0" rtl="0" algn="ctr">
                        <a:spcBef>
                          <a:spcPts val="0"/>
                        </a:spcBef>
                        <a:spcAft>
                          <a:spcPts val="0"/>
                        </a:spcAft>
                        <a:buNone/>
                      </a:pPr>
                      <a:r>
                        <a:rPr b="1" lang="en" sz="700">
                          <a:solidFill>
                            <a:srgbClr val="DAA5A5"/>
                          </a:solidFill>
                          <a:latin typeface="Nunito"/>
                          <a:ea typeface="Nunito"/>
                          <a:cs typeface="Nunito"/>
                          <a:sym typeface="Nunito"/>
                        </a:rPr>
                        <a:t>Vagina</a:t>
                      </a:r>
                      <a:endParaRPr sz="7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rgbClr val="EFEFEF"/>
                    </a:solidFill>
                  </a:tcPr>
                </a:tc>
                <a:tc gridSpan="3">
                  <a:txBody>
                    <a:bodyPr/>
                    <a:lstStyle/>
                    <a:p>
                      <a:pPr indent="0" lvl="0" marL="0" rtl="0" algn="l">
                        <a:spcBef>
                          <a:spcPts val="0"/>
                        </a:spcBef>
                        <a:spcAft>
                          <a:spcPts val="0"/>
                        </a:spcAft>
                        <a:buNone/>
                      </a:pPr>
                      <a:r>
                        <a:rPr lang="en" sz="600">
                          <a:latin typeface="Nunito"/>
                          <a:ea typeface="Nunito"/>
                          <a:cs typeface="Nunito"/>
                          <a:sym typeface="Nunito"/>
                        </a:rPr>
                        <a:t>S</a:t>
                      </a:r>
                      <a:r>
                        <a:rPr lang="en" sz="600">
                          <a:latin typeface="Nunito"/>
                          <a:ea typeface="Nunito"/>
                          <a:cs typeface="Nunito"/>
                          <a:sym typeface="Nunito"/>
                        </a:rPr>
                        <a:t>olid tip of </a:t>
                      </a:r>
                      <a:r>
                        <a:rPr b="1" lang="en" sz="600">
                          <a:latin typeface="Nunito"/>
                          <a:ea typeface="Nunito"/>
                          <a:cs typeface="Nunito"/>
                          <a:sym typeface="Nunito"/>
                        </a:rPr>
                        <a:t>paramesonephric ducts</a:t>
                      </a:r>
                      <a:r>
                        <a:rPr lang="en" sz="600">
                          <a:latin typeface="Nunito"/>
                          <a:ea typeface="Nunito"/>
                          <a:cs typeface="Nunito"/>
                          <a:sym typeface="Nunito"/>
                        </a:rPr>
                        <a:t> → reaches urogenital sinus → </a:t>
                      </a:r>
                      <a:r>
                        <a:rPr b="1" lang="en" sz="600">
                          <a:latin typeface="Nunito"/>
                          <a:ea typeface="Nunito"/>
                          <a:cs typeface="Nunito"/>
                          <a:sym typeface="Nunito"/>
                        </a:rPr>
                        <a:t>sinovaginal bulbs</a:t>
                      </a:r>
                      <a:r>
                        <a:rPr lang="en" sz="600">
                          <a:latin typeface="Nunito"/>
                          <a:ea typeface="Nunito"/>
                          <a:cs typeface="Nunito"/>
                          <a:sym typeface="Nunito"/>
                        </a:rPr>
                        <a:t> grow and proliferate → </a:t>
                      </a:r>
                      <a:r>
                        <a:rPr b="1" lang="en" sz="600">
                          <a:latin typeface="Nunito"/>
                          <a:ea typeface="Nunito"/>
                          <a:cs typeface="Nunito"/>
                          <a:sym typeface="Nunito"/>
                        </a:rPr>
                        <a:t>vaginal plate</a:t>
                      </a:r>
                      <a:r>
                        <a:rPr lang="en" sz="600">
                          <a:latin typeface="Nunito"/>
                          <a:ea typeface="Nunito"/>
                          <a:cs typeface="Nunito"/>
                          <a:sym typeface="Nunito"/>
                        </a:rPr>
                        <a:t> </a:t>
                      </a:r>
                      <a:r>
                        <a:rPr lang="en" sz="600">
                          <a:solidFill>
                            <a:srgbClr val="999999"/>
                          </a:solidFill>
                          <a:latin typeface="Nunito"/>
                          <a:ea typeface="Nunito"/>
                          <a:cs typeface="Nunito"/>
                          <a:sym typeface="Nunito"/>
                        </a:rPr>
                        <a:t>(lower two third of Vagina)</a:t>
                      </a:r>
                      <a:endParaRPr sz="600">
                        <a:solidFill>
                          <a:srgbClr val="999999"/>
                        </a:solidFill>
                        <a:latin typeface="Nunito"/>
                        <a:ea typeface="Nunito"/>
                        <a:cs typeface="Nunito"/>
                        <a:sym typeface="Nunito"/>
                      </a:endParaRPr>
                    </a:p>
                    <a:p>
                      <a:pPr indent="-266700" lvl="0" marL="457200" rtl="0" algn="l">
                        <a:spcBef>
                          <a:spcPts val="0"/>
                        </a:spcBef>
                        <a:spcAft>
                          <a:spcPts val="0"/>
                        </a:spcAft>
                        <a:buClr>
                          <a:srgbClr val="CC0000"/>
                        </a:buClr>
                        <a:buSzPts val="600"/>
                        <a:buFont typeface="Nunito"/>
                        <a:buChar char="●"/>
                      </a:pPr>
                      <a:r>
                        <a:rPr b="1" lang="en" sz="600">
                          <a:solidFill>
                            <a:srgbClr val="CC0000"/>
                          </a:solidFill>
                          <a:latin typeface="Nunito"/>
                          <a:ea typeface="Nunito"/>
                          <a:cs typeface="Nunito"/>
                          <a:sym typeface="Nunito"/>
                        </a:rPr>
                        <a:t>5th week → complete canalizations </a:t>
                      </a:r>
                      <a:endParaRPr b="1" sz="600">
                        <a:solidFill>
                          <a:srgbClr val="CC0000"/>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rgbClr val="FFFFFF"/>
                    </a:solidFill>
                  </a:tcPr>
                </a:tc>
                <a:tc hMerge="1"/>
                <a:tc hMerge="1"/>
              </a:tr>
              <a:tr h="226675">
                <a:tc rowSpan="4">
                  <a:txBody>
                    <a:bodyPr/>
                    <a:lstStyle/>
                    <a:p>
                      <a:pPr indent="0" lvl="0" marL="0" rtl="0" algn="ctr">
                        <a:spcBef>
                          <a:spcPts val="0"/>
                        </a:spcBef>
                        <a:spcAft>
                          <a:spcPts val="0"/>
                        </a:spcAft>
                        <a:buNone/>
                      </a:pPr>
                      <a:r>
                        <a:rPr b="1" lang="en" sz="700">
                          <a:solidFill>
                            <a:srgbClr val="DAA5A5"/>
                          </a:solidFill>
                          <a:latin typeface="Nunito"/>
                          <a:ea typeface="Nunito"/>
                          <a:cs typeface="Nunito"/>
                          <a:sym typeface="Nunito"/>
                        </a:rPr>
                        <a:t>External genitalia</a:t>
                      </a:r>
                      <a:endParaRPr b="1" sz="7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b="1" lang="en" sz="700">
                          <a:solidFill>
                            <a:srgbClr val="CC0000"/>
                          </a:solidFill>
                          <a:latin typeface="Nunito"/>
                          <a:ea typeface="Nunito"/>
                          <a:cs typeface="Nunito"/>
                          <a:sym typeface="Nunito"/>
                        </a:rPr>
                        <a:t>3rd week</a:t>
                      </a:r>
                      <a:endParaRPr b="1" sz="700">
                        <a:solidFill>
                          <a:srgbClr val="CC0000"/>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rgbClr val="EFEFEF"/>
                    </a:solidFill>
                  </a:tcPr>
                </a:tc>
                <a:tc gridSpan="2">
                  <a:txBody>
                    <a:bodyPr/>
                    <a:lstStyle/>
                    <a:p>
                      <a:pPr indent="0" lvl="0" marL="0" rtl="0" algn="l">
                        <a:spcBef>
                          <a:spcPts val="0"/>
                        </a:spcBef>
                        <a:spcAft>
                          <a:spcPts val="0"/>
                        </a:spcAft>
                        <a:buNone/>
                      </a:pPr>
                      <a:r>
                        <a:rPr lang="en" sz="600">
                          <a:latin typeface="Nunito"/>
                          <a:ea typeface="Nunito"/>
                          <a:cs typeface="Nunito"/>
                          <a:sym typeface="Nunito"/>
                        </a:rPr>
                        <a:t>From primitive streak → mesenchyme cells → migrate around cloacal membrane → cloacal folds</a:t>
                      </a:r>
                      <a:endParaRPr b="1" sz="600">
                        <a:solidFill>
                          <a:srgbClr val="CC0000"/>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rgbClr val="FFFFFF"/>
                    </a:solidFill>
                  </a:tcPr>
                </a:tc>
                <a:tc hMerge="1"/>
              </a:tr>
              <a:tr h="309225">
                <a:tc vMerge="1"/>
                <a:tc>
                  <a:txBody>
                    <a:bodyPr/>
                    <a:lstStyle/>
                    <a:p>
                      <a:pPr indent="0" lvl="0" marL="0" rtl="0" algn="ctr">
                        <a:spcBef>
                          <a:spcPts val="0"/>
                        </a:spcBef>
                        <a:spcAft>
                          <a:spcPts val="0"/>
                        </a:spcAft>
                        <a:buNone/>
                      </a:pPr>
                      <a:r>
                        <a:rPr b="1" lang="en" sz="700">
                          <a:solidFill>
                            <a:srgbClr val="434343"/>
                          </a:solidFill>
                          <a:latin typeface="Nunito"/>
                          <a:ea typeface="Nunito"/>
                          <a:cs typeface="Nunito"/>
                          <a:sym typeface="Nunito"/>
                        </a:rPr>
                        <a:t>Cranial folds</a:t>
                      </a:r>
                      <a:endParaRPr b="1" sz="700">
                        <a:solidFill>
                          <a:srgbClr val="434343"/>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rgbClr val="EFEFEF"/>
                    </a:solidFill>
                  </a:tcPr>
                </a:tc>
                <a:tc gridSpan="2">
                  <a:txBody>
                    <a:bodyPr/>
                    <a:lstStyle/>
                    <a:p>
                      <a:pPr indent="0" lvl="0" marL="0" rtl="0" algn="l">
                        <a:spcBef>
                          <a:spcPts val="0"/>
                        </a:spcBef>
                        <a:spcAft>
                          <a:spcPts val="0"/>
                        </a:spcAft>
                        <a:buNone/>
                      </a:pPr>
                      <a:r>
                        <a:rPr lang="en" sz="600">
                          <a:latin typeface="Nunito"/>
                          <a:ea typeface="Nunito"/>
                          <a:cs typeface="Nunito"/>
                          <a:sym typeface="Nunito"/>
                        </a:rPr>
                        <a:t>Unite → genital tubercle (Phallus) → </a:t>
                      </a:r>
                      <a:r>
                        <a:rPr lang="en" sz="600">
                          <a:solidFill>
                            <a:schemeClr val="dk1"/>
                          </a:solidFill>
                          <a:latin typeface="Nunito"/>
                          <a:ea typeface="Nunito"/>
                          <a:cs typeface="Nunito"/>
                          <a:sym typeface="Nunito"/>
                        </a:rPr>
                        <a:t>slightly </a:t>
                      </a:r>
                      <a:r>
                        <a:rPr lang="en" sz="600">
                          <a:latin typeface="Nunito"/>
                          <a:ea typeface="Nunito"/>
                          <a:cs typeface="Nunito"/>
                          <a:sym typeface="Nunito"/>
                        </a:rPr>
                        <a:t>elongate  → </a:t>
                      </a:r>
                      <a:r>
                        <a:rPr b="1" lang="en" sz="600">
                          <a:latin typeface="Nunito"/>
                          <a:ea typeface="Nunito"/>
                          <a:cs typeface="Nunito"/>
                          <a:sym typeface="Nunito"/>
                        </a:rPr>
                        <a:t>clitoris</a:t>
                      </a:r>
                      <a:endParaRPr b="1" sz="600">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rgbClr val="FFFFFF"/>
                    </a:solidFill>
                  </a:tcPr>
                </a:tc>
                <a:tc hMerge="1"/>
              </a:tr>
              <a:tr h="369275">
                <a:tc vMerge="1"/>
                <a:tc rowSpan="2">
                  <a:txBody>
                    <a:bodyPr/>
                    <a:lstStyle/>
                    <a:p>
                      <a:pPr indent="0" lvl="0" marL="0" rtl="0" algn="ctr">
                        <a:spcBef>
                          <a:spcPts val="0"/>
                        </a:spcBef>
                        <a:spcAft>
                          <a:spcPts val="0"/>
                        </a:spcAft>
                        <a:buNone/>
                      </a:pPr>
                      <a:r>
                        <a:rPr b="1" lang="en" sz="700">
                          <a:solidFill>
                            <a:srgbClr val="434343"/>
                          </a:solidFill>
                          <a:latin typeface="Nunito"/>
                          <a:ea typeface="Nunito"/>
                          <a:cs typeface="Nunito"/>
                          <a:sym typeface="Nunito"/>
                        </a:rPr>
                        <a:t>Caudal folds</a:t>
                      </a:r>
                      <a:endParaRPr b="1" sz="700">
                        <a:solidFill>
                          <a:srgbClr val="434343"/>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rgbClr val="EFEFEF"/>
                    </a:solidFill>
                  </a:tcPr>
                </a:tc>
                <a:tc>
                  <a:txBody>
                    <a:bodyPr/>
                    <a:lstStyle/>
                    <a:p>
                      <a:pPr indent="0" lvl="0" marL="0" rtl="0" algn="ctr">
                        <a:spcBef>
                          <a:spcPts val="0"/>
                        </a:spcBef>
                        <a:spcAft>
                          <a:spcPts val="0"/>
                        </a:spcAft>
                        <a:buNone/>
                      </a:pPr>
                      <a:r>
                        <a:rPr lang="en" sz="600">
                          <a:latin typeface="Nunito"/>
                          <a:ea typeface="Nunito"/>
                          <a:cs typeface="Nunito"/>
                          <a:sym typeface="Nunito"/>
                        </a:rPr>
                        <a:t>A</a:t>
                      </a:r>
                      <a:r>
                        <a:rPr lang="en" sz="600">
                          <a:latin typeface="Nunito"/>
                          <a:ea typeface="Nunito"/>
                          <a:cs typeface="Nunito"/>
                          <a:sym typeface="Nunito"/>
                        </a:rPr>
                        <a:t>nteriorly / sides of the cloacal membrane</a:t>
                      </a:r>
                      <a:endParaRPr sz="6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rgbClr val="FFFFFF"/>
                    </a:solidFill>
                  </a:tcPr>
                </a:tc>
                <a:tc>
                  <a:txBody>
                    <a:bodyPr/>
                    <a:lstStyle/>
                    <a:p>
                      <a:pPr indent="-266700" lvl="0" marL="457200" rtl="0" algn="l">
                        <a:spcBef>
                          <a:spcPts val="0"/>
                        </a:spcBef>
                        <a:spcAft>
                          <a:spcPts val="0"/>
                        </a:spcAft>
                        <a:buSzPts val="600"/>
                        <a:buFont typeface="Nunito"/>
                        <a:buChar char="●"/>
                      </a:pPr>
                      <a:r>
                        <a:rPr lang="en" sz="600">
                          <a:latin typeface="Nunito"/>
                          <a:ea typeface="Nunito"/>
                          <a:cs typeface="Nunito"/>
                          <a:sym typeface="Nunito"/>
                        </a:rPr>
                        <a:t>Urethral folds → </a:t>
                      </a:r>
                      <a:r>
                        <a:rPr b="1" lang="en" sz="600">
                          <a:solidFill>
                            <a:srgbClr val="CC0000"/>
                          </a:solidFill>
                          <a:latin typeface="Nunito"/>
                          <a:ea typeface="Nunito"/>
                          <a:cs typeface="Nunito"/>
                          <a:sym typeface="Nunito"/>
                        </a:rPr>
                        <a:t>Don’t fuse</a:t>
                      </a:r>
                      <a:r>
                        <a:rPr lang="en" sz="600">
                          <a:latin typeface="Nunito"/>
                          <a:ea typeface="Nunito"/>
                          <a:cs typeface="Nunito"/>
                          <a:sym typeface="Nunito"/>
                        </a:rPr>
                        <a:t> → </a:t>
                      </a:r>
                      <a:r>
                        <a:rPr b="1" lang="en" sz="600">
                          <a:latin typeface="Nunito"/>
                          <a:ea typeface="Nunito"/>
                          <a:cs typeface="Nunito"/>
                          <a:sym typeface="Nunito"/>
                        </a:rPr>
                        <a:t>labia minora</a:t>
                      </a:r>
                      <a:endParaRPr b="1" sz="600">
                        <a:latin typeface="Nunito"/>
                        <a:ea typeface="Nunito"/>
                        <a:cs typeface="Nunito"/>
                        <a:sym typeface="Nunito"/>
                      </a:endParaRPr>
                    </a:p>
                    <a:p>
                      <a:pPr indent="-266700" lvl="0" marL="457200" rtl="0" algn="l">
                        <a:spcBef>
                          <a:spcPts val="0"/>
                        </a:spcBef>
                        <a:spcAft>
                          <a:spcPts val="0"/>
                        </a:spcAft>
                        <a:buSzPts val="600"/>
                        <a:buFont typeface="Nunito"/>
                        <a:buChar char="●"/>
                      </a:pPr>
                      <a:r>
                        <a:rPr lang="en" sz="600">
                          <a:latin typeface="Nunito"/>
                          <a:ea typeface="Nunito"/>
                          <a:cs typeface="Nunito"/>
                          <a:sym typeface="Nunito"/>
                        </a:rPr>
                        <a:t>Genital swelling →  </a:t>
                      </a:r>
                      <a:r>
                        <a:rPr b="1" lang="en" sz="600">
                          <a:latin typeface="Nunito"/>
                          <a:ea typeface="Nunito"/>
                          <a:cs typeface="Nunito"/>
                          <a:sym typeface="Nunito"/>
                        </a:rPr>
                        <a:t>labia majora</a:t>
                      </a:r>
                      <a:r>
                        <a:rPr lang="en" sz="600">
                          <a:latin typeface="Nunito"/>
                          <a:ea typeface="Nunito"/>
                          <a:cs typeface="Nunito"/>
                          <a:sym typeface="Nunito"/>
                        </a:rPr>
                        <a:t> → </a:t>
                      </a:r>
                      <a:r>
                        <a:rPr b="1" lang="en" sz="600">
                          <a:solidFill>
                            <a:srgbClr val="CC0000"/>
                          </a:solidFill>
                          <a:latin typeface="Nunito"/>
                          <a:ea typeface="Nunito"/>
                          <a:cs typeface="Nunito"/>
                          <a:sym typeface="Nunito"/>
                        </a:rPr>
                        <a:t>fuse</a:t>
                      </a:r>
                      <a:r>
                        <a:rPr lang="en" sz="600">
                          <a:latin typeface="Nunito"/>
                          <a:ea typeface="Nunito"/>
                          <a:cs typeface="Nunito"/>
                          <a:sym typeface="Nunito"/>
                        </a:rPr>
                        <a:t>  → posterior and anterior Labial Commissures.</a:t>
                      </a:r>
                      <a:endParaRPr sz="600">
                        <a:latin typeface="Nunito"/>
                        <a:ea typeface="Nunito"/>
                        <a:cs typeface="Nunito"/>
                        <a:sym typeface="Nunito"/>
                      </a:endParaRPr>
                    </a:p>
                    <a:p>
                      <a:pPr indent="-266700" lvl="0" marL="457200" rtl="0" algn="l">
                        <a:spcBef>
                          <a:spcPts val="0"/>
                        </a:spcBef>
                        <a:spcAft>
                          <a:spcPts val="0"/>
                        </a:spcAft>
                        <a:buSzPts val="600"/>
                        <a:buFont typeface="Nunito"/>
                        <a:buChar char="●"/>
                      </a:pPr>
                      <a:r>
                        <a:rPr lang="en" sz="600">
                          <a:latin typeface="Nunito"/>
                          <a:ea typeface="Nunito"/>
                          <a:cs typeface="Nunito"/>
                          <a:sym typeface="Nunito"/>
                        </a:rPr>
                        <a:t>Urogenital groove →  the vestibule</a:t>
                      </a:r>
                      <a:endParaRPr sz="6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rgbClr val="FFFFFF"/>
                    </a:solidFill>
                  </a:tcPr>
                </a:tc>
              </a:tr>
              <a:tr h="219150">
                <a:tc vMerge="1"/>
                <a:tc vMerge="1"/>
                <a:tc>
                  <a:txBody>
                    <a:bodyPr/>
                    <a:lstStyle/>
                    <a:p>
                      <a:pPr indent="0" lvl="0" marL="0" rtl="0" algn="ctr">
                        <a:spcBef>
                          <a:spcPts val="0"/>
                        </a:spcBef>
                        <a:spcAft>
                          <a:spcPts val="0"/>
                        </a:spcAft>
                        <a:buNone/>
                      </a:pPr>
                      <a:r>
                        <a:rPr lang="en" sz="600">
                          <a:latin typeface="Nunito"/>
                          <a:ea typeface="Nunito"/>
                          <a:cs typeface="Nunito"/>
                          <a:sym typeface="Nunito"/>
                        </a:rPr>
                        <a:t>Posteriorly </a:t>
                      </a:r>
                      <a:endParaRPr sz="6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rgbClr val="FFFFFF"/>
                    </a:solidFill>
                  </a:tcPr>
                </a:tc>
                <a:tc>
                  <a:txBody>
                    <a:bodyPr/>
                    <a:lstStyle/>
                    <a:p>
                      <a:pPr indent="0" lvl="0" marL="0" rtl="0" algn="ctr">
                        <a:spcBef>
                          <a:spcPts val="0"/>
                        </a:spcBef>
                        <a:spcAft>
                          <a:spcPts val="0"/>
                        </a:spcAft>
                        <a:buNone/>
                      </a:pPr>
                      <a:r>
                        <a:rPr lang="en" sz="600">
                          <a:latin typeface="Nunito"/>
                          <a:ea typeface="Nunito"/>
                          <a:cs typeface="Nunito"/>
                          <a:sym typeface="Nunito"/>
                        </a:rPr>
                        <a:t>A</a:t>
                      </a:r>
                      <a:r>
                        <a:rPr lang="en" sz="600">
                          <a:latin typeface="Nunito"/>
                          <a:ea typeface="Nunito"/>
                          <a:cs typeface="Nunito"/>
                          <a:sym typeface="Nunito"/>
                        </a:rPr>
                        <a:t>nal folds</a:t>
                      </a:r>
                      <a:endParaRPr sz="6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solidFill>
                      <a:srgbClr val="FFFFFF"/>
                    </a:solidFill>
                  </a:tcPr>
                </a:tc>
              </a:tr>
            </a:tbl>
          </a:graphicData>
        </a:graphic>
      </p:graphicFrame>
      <p:graphicFrame>
        <p:nvGraphicFramePr>
          <p:cNvPr id="194" name="Google Shape;194;p36"/>
          <p:cNvGraphicFramePr/>
          <p:nvPr/>
        </p:nvGraphicFramePr>
        <p:xfrm>
          <a:off x="88" y="6856148"/>
          <a:ext cx="3000000" cy="3000000"/>
        </p:xfrm>
        <a:graphic>
          <a:graphicData uri="http://schemas.openxmlformats.org/drawingml/2006/table">
            <a:tbl>
              <a:tblPr>
                <a:noFill/>
                <a:tableStyleId>{76447A91-6DB8-4E1A-95C5-20A2C349909A}</a:tableStyleId>
              </a:tblPr>
              <a:tblGrid>
                <a:gridCol w="1267125"/>
                <a:gridCol w="1848900"/>
                <a:gridCol w="4473475"/>
              </a:tblGrid>
              <a:tr h="233575">
                <a:tc gridSpan="3">
                  <a:txBody>
                    <a:bodyPr/>
                    <a:lstStyle/>
                    <a:p>
                      <a:pPr indent="-228600" lvl="0" marL="457200" rtl="0" algn="ctr">
                        <a:spcBef>
                          <a:spcPts val="0"/>
                        </a:spcBef>
                        <a:spcAft>
                          <a:spcPts val="0"/>
                        </a:spcAft>
                        <a:buNone/>
                      </a:pPr>
                      <a:r>
                        <a:rPr b="1" lang="en" sz="900">
                          <a:solidFill>
                            <a:srgbClr val="DAA5A5"/>
                          </a:solidFill>
                          <a:latin typeface="Nunito"/>
                          <a:ea typeface="Nunito"/>
                          <a:cs typeface="Nunito"/>
                          <a:sym typeface="Nunito"/>
                        </a:rPr>
                        <a:t>Development Of Vagina and External genitalia</a:t>
                      </a:r>
                      <a:endParaRPr b="1" sz="9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E0E0"/>
                    </a:solidFill>
                  </a:tcPr>
                </a:tc>
                <a:tc hMerge="1"/>
                <a:tc hMerge="1"/>
              </a:tr>
            </a:tbl>
          </a:graphicData>
        </a:graphic>
      </p:graphicFrame>
      <p:graphicFrame>
        <p:nvGraphicFramePr>
          <p:cNvPr id="195" name="Google Shape;195;p36"/>
          <p:cNvGraphicFramePr/>
          <p:nvPr/>
        </p:nvGraphicFramePr>
        <p:xfrm>
          <a:off x="100" y="9164812"/>
          <a:ext cx="3000000" cy="3000000"/>
        </p:xfrm>
        <a:graphic>
          <a:graphicData uri="http://schemas.openxmlformats.org/drawingml/2006/table">
            <a:tbl>
              <a:tblPr>
                <a:noFill/>
                <a:tableStyleId>{76447A91-6DB8-4E1A-95C5-20A2C349909A}</a:tableStyleId>
              </a:tblPr>
              <a:tblGrid>
                <a:gridCol w="2050425"/>
                <a:gridCol w="1065600"/>
                <a:gridCol w="4473475"/>
              </a:tblGrid>
              <a:tr h="323025">
                <a:tc>
                  <a:txBody>
                    <a:bodyPr/>
                    <a:lstStyle/>
                    <a:p>
                      <a:pPr indent="0" lvl="0" marL="0" rtl="0" algn="ctr">
                        <a:spcBef>
                          <a:spcPts val="0"/>
                        </a:spcBef>
                        <a:spcAft>
                          <a:spcPts val="0"/>
                        </a:spcAft>
                        <a:buNone/>
                      </a:pPr>
                      <a:r>
                        <a:rPr b="1" lang="en" sz="800">
                          <a:solidFill>
                            <a:srgbClr val="DAA5A5"/>
                          </a:solidFill>
                          <a:latin typeface="Nunito"/>
                          <a:ea typeface="Nunito"/>
                          <a:cs typeface="Nunito"/>
                          <a:sym typeface="Nunito"/>
                        </a:rPr>
                        <a:t>Due to</a:t>
                      </a:r>
                      <a:endParaRPr b="1" sz="8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solidFill>
                      <a:srgbClr val="EFEFEF"/>
                    </a:solidFill>
                  </a:tcPr>
                </a:tc>
                <a:tc gridSpan="2">
                  <a:txBody>
                    <a:bodyPr/>
                    <a:lstStyle/>
                    <a:p>
                      <a:pPr indent="-266700" lvl="0" marL="457200" rtl="0" algn="l">
                        <a:spcBef>
                          <a:spcPts val="0"/>
                        </a:spcBef>
                        <a:spcAft>
                          <a:spcPts val="0"/>
                        </a:spcAft>
                        <a:buSzPts val="600"/>
                        <a:buChar char="●"/>
                      </a:pPr>
                      <a:r>
                        <a:rPr b="1" lang="en" sz="600">
                          <a:solidFill>
                            <a:srgbClr val="CC0000"/>
                          </a:solidFill>
                          <a:latin typeface="Nunito"/>
                          <a:ea typeface="Nunito"/>
                          <a:cs typeface="Nunito"/>
                          <a:sym typeface="Nunito"/>
                        </a:rPr>
                        <a:t>D</a:t>
                      </a:r>
                      <a:r>
                        <a:rPr b="1" lang="en" sz="600">
                          <a:solidFill>
                            <a:srgbClr val="CC0000"/>
                          </a:solidFill>
                          <a:latin typeface="Nunito"/>
                          <a:ea typeface="Nunito"/>
                          <a:cs typeface="Nunito"/>
                          <a:sym typeface="Nunito"/>
                        </a:rPr>
                        <a:t>uring the 8th week: </a:t>
                      </a:r>
                      <a:r>
                        <a:rPr lang="en" sz="600">
                          <a:latin typeface="Nunito"/>
                          <a:ea typeface="Nunito"/>
                          <a:cs typeface="Nunito"/>
                          <a:sym typeface="Nunito"/>
                        </a:rPr>
                        <a:t>Arrest of development uterovaginal primordium</a:t>
                      </a:r>
                      <a:endParaRPr sz="600">
                        <a:latin typeface="Nunito"/>
                        <a:ea typeface="Nunito"/>
                        <a:cs typeface="Nunito"/>
                        <a:sym typeface="Nunito"/>
                      </a:endParaRPr>
                    </a:p>
                    <a:p>
                      <a:pPr indent="-266700" lvl="0" marL="457200" rtl="0" algn="l">
                        <a:spcBef>
                          <a:spcPts val="0"/>
                        </a:spcBef>
                        <a:spcAft>
                          <a:spcPts val="0"/>
                        </a:spcAft>
                        <a:buSzPts val="600"/>
                        <a:buFont typeface="Nunito"/>
                        <a:buChar char="●"/>
                      </a:pPr>
                      <a:r>
                        <a:rPr lang="en" sz="600">
                          <a:latin typeface="Nunito"/>
                          <a:ea typeface="Nunito"/>
                          <a:cs typeface="Nunito"/>
                          <a:sym typeface="Nunito"/>
                        </a:rPr>
                        <a:t>Incomplete development OR Incomplete fusion OR Failure of parts of one or both paramesonephric ducts to develop.</a:t>
                      </a:r>
                      <a:endParaRPr sz="600">
                        <a:latin typeface="Nunito"/>
                        <a:ea typeface="Nunito"/>
                        <a:cs typeface="Nunito"/>
                        <a:sym typeface="Nunito"/>
                      </a:endParaRPr>
                    </a:p>
                    <a:p>
                      <a:pPr indent="-266700" lvl="0" marL="457200" rtl="0" algn="l">
                        <a:spcBef>
                          <a:spcPts val="0"/>
                        </a:spcBef>
                        <a:spcAft>
                          <a:spcPts val="0"/>
                        </a:spcAft>
                        <a:buSzPts val="600"/>
                        <a:buFont typeface="Nunito"/>
                        <a:buChar char="●"/>
                      </a:pPr>
                      <a:r>
                        <a:rPr lang="en" sz="600">
                          <a:latin typeface="Nunito"/>
                          <a:ea typeface="Nunito"/>
                          <a:cs typeface="Nunito"/>
                          <a:sym typeface="Nunito"/>
                        </a:rPr>
                        <a:t>Incomplete canalization</a:t>
                      </a:r>
                      <a:endParaRPr sz="6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tcPr>
                </a:tc>
                <a:tc hMerge="1"/>
              </a:tr>
              <a:tr h="217950">
                <a:tc>
                  <a:txBody>
                    <a:bodyPr/>
                    <a:lstStyle/>
                    <a:p>
                      <a:pPr indent="0" lvl="0" marL="0" rtl="0" algn="ctr">
                        <a:spcBef>
                          <a:spcPts val="0"/>
                        </a:spcBef>
                        <a:spcAft>
                          <a:spcPts val="0"/>
                        </a:spcAft>
                        <a:buNone/>
                      </a:pPr>
                      <a:r>
                        <a:rPr b="1" lang="en" sz="800">
                          <a:solidFill>
                            <a:srgbClr val="DAA5A5"/>
                          </a:solidFill>
                          <a:latin typeface="Nunito"/>
                          <a:ea typeface="Nunito"/>
                          <a:cs typeface="Nunito"/>
                          <a:sym typeface="Nunito"/>
                        </a:rPr>
                        <a:t>Cervical atresia </a:t>
                      </a:r>
                      <a:endParaRPr b="1" sz="8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0" lvl="0" marL="0" rtl="0" algn="l">
                        <a:spcBef>
                          <a:spcPts val="0"/>
                        </a:spcBef>
                        <a:spcAft>
                          <a:spcPts val="0"/>
                        </a:spcAft>
                        <a:buNone/>
                      </a:pPr>
                      <a:r>
                        <a:rPr lang="en" sz="600">
                          <a:latin typeface="Nunito"/>
                          <a:ea typeface="Nunito"/>
                          <a:cs typeface="Nunito"/>
                          <a:sym typeface="Nunito"/>
                        </a:rPr>
                        <a:t>C</a:t>
                      </a:r>
                      <a:r>
                        <a:rPr lang="en" sz="600">
                          <a:latin typeface="Nunito"/>
                          <a:ea typeface="Nunito"/>
                          <a:cs typeface="Nunito"/>
                          <a:sym typeface="Nunito"/>
                        </a:rPr>
                        <a:t>ombined with incomplete development of the upper vagina or lower uterus</a:t>
                      </a:r>
                      <a:endParaRPr sz="6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323025">
                <a:tc>
                  <a:txBody>
                    <a:bodyPr/>
                    <a:lstStyle/>
                    <a:p>
                      <a:pPr indent="0" lvl="0" marL="0" rtl="0" algn="ctr">
                        <a:spcBef>
                          <a:spcPts val="0"/>
                        </a:spcBef>
                        <a:spcAft>
                          <a:spcPts val="0"/>
                        </a:spcAft>
                        <a:buNone/>
                      </a:pPr>
                      <a:r>
                        <a:rPr b="1" lang="en" sz="800">
                          <a:solidFill>
                            <a:srgbClr val="DAA5A5"/>
                          </a:solidFill>
                          <a:latin typeface="Nunito"/>
                          <a:ea typeface="Nunito"/>
                          <a:cs typeface="Nunito"/>
                          <a:sym typeface="Nunito"/>
                        </a:rPr>
                        <a:t>Vaginal Anomalies</a:t>
                      </a:r>
                      <a:endParaRPr b="1" sz="8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266700" lvl="0" marL="457200" rtl="0" algn="l">
                        <a:spcBef>
                          <a:spcPts val="0"/>
                        </a:spcBef>
                        <a:spcAft>
                          <a:spcPts val="0"/>
                        </a:spcAft>
                        <a:buSzPts val="600"/>
                        <a:buFont typeface="Nunito"/>
                        <a:buChar char="●"/>
                      </a:pPr>
                      <a:r>
                        <a:rPr lang="en" sz="600">
                          <a:latin typeface="Nunito"/>
                          <a:ea typeface="Nunito"/>
                          <a:cs typeface="Nunito"/>
                          <a:sym typeface="Nunito"/>
                        </a:rPr>
                        <a:t>Atresia (Partial or complete)</a:t>
                      </a:r>
                      <a:endParaRPr sz="600">
                        <a:latin typeface="Nunito"/>
                        <a:ea typeface="Nunito"/>
                        <a:cs typeface="Nunito"/>
                        <a:sym typeface="Nunito"/>
                      </a:endParaRPr>
                    </a:p>
                    <a:p>
                      <a:pPr indent="-266700" lvl="0" marL="457200" rtl="0" algn="l">
                        <a:spcBef>
                          <a:spcPts val="0"/>
                        </a:spcBef>
                        <a:spcAft>
                          <a:spcPts val="0"/>
                        </a:spcAft>
                        <a:buSzPts val="600"/>
                        <a:buFont typeface="Nunito"/>
                        <a:buChar char="●"/>
                      </a:pPr>
                      <a:r>
                        <a:rPr lang="en" sz="600">
                          <a:latin typeface="Nunito"/>
                          <a:ea typeface="Nunito"/>
                          <a:cs typeface="Nunito"/>
                          <a:sym typeface="Nunito"/>
                        </a:rPr>
                        <a:t>Double vagina</a:t>
                      </a:r>
                      <a:endParaRPr sz="600">
                        <a:latin typeface="Nunito"/>
                        <a:ea typeface="Nunito"/>
                        <a:cs typeface="Nunito"/>
                        <a:sym typeface="Nunito"/>
                      </a:endParaRPr>
                    </a:p>
                    <a:p>
                      <a:pPr indent="-266700" lvl="0" marL="457200" rtl="0" algn="l">
                        <a:spcBef>
                          <a:spcPts val="0"/>
                        </a:spcBef>
                        <a:spcAft>
                          <a:spcPts val="0"/>
                        </a:spcAft>
                        <a:buSzPts val="600"/>
                        <a:buFont typeface="Nunito"/>
                        <a:buChar char="●"/>
                      </a:pPr>
                      <a:r>
                        <a:rPr lang="en" sz="600">
                          <a:latin typeface="Nunito"/>
                          <a:ea typeface="Nunito"/>
                          <a:cs typeface="Nunito"/>
                          <a:sym typeface="Nunito"/>
                        </a:rPr>
                        <a:t>Transversely septate vagina: canalization of the fused müllerian ducts.</a:t>
                      </a:r>
                      <a:endParaRPr sz="6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r h="217950">
                <a:tc>
                  <a:txBody>
                    <a:bodyPr/>
                    <a:lstStyle/>
                    <a:p>
                      <a:pPr indent="0" lvl="0" marL="0" rtl="0" algn="ctr">
                        <a:spcBef>
                          <a:spcPts val="0"/>
                        </a:spcBef>
                        <a:spcAft>
                          <a:spcPts val="0"/>
                        </a:spcAft>
                        <a:buNone/>
                      </a:pPr>
                      <a:r>
                        <a:rPr b="1" lang="en" sz="800">
                          <a:solidFill>
                            <a:srgbClr val="DAA5A5"/>
                          </a:solidFill>
                          <a:latin typeface="Nunito"/>
                          <a:ea typeface="Nunito"/>
                          <a:cs typeface="Nunito"/>
                          <a:sym typeface="Nunito"/>
                        </a:rPr>
                        <a:t>Wolffian ducts</a:t>
                      </a:r>
                      <a:endParaRPr b="1" sz="800">
                        <a:solidFill>
                          <a:srgbClr val="DAA5A5"/>
                        </a:solidFill>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FEFEF"/>
                    </a:solidFill>
                  </a:tcPr>
                </a:tc>
                <a:tc gridSpan="2">
                  <a:txBody>
                    <a:bodyPr/>
                    <a:lstStyle/>
                    <a:p>
                      <a:pPr indent="-228600" lvl="0" marL="457200" rtl="0" algn="l">
                        <a:spcBef>
                          <a:spcPts val="0"/>
                        </a:spcBef>
                        <a:spcAft>
                          <a:spcPts val="0"/>
                        </a:spcAft>
                        <a:buNone/>
                      </a:pPr>
                      <a:r>
                        <a:rPr lang="en" sz="600">
                          <a:latin typeface="Nunito"/>
                          <a:ea typeface="Nunito"/>
                          <a:cs typeface="Nunito"/>
                          <a:sym typeface="Nunito"/>
                        </a:rPr>
                        <a:t>Remnants anterolateral wall of vagina, within the broad ligament or mesosalpinx.</a:t>
                      </a:r>
                      <a:endParaRPr sz="600">
                        <a:latin typeface="Nunito"/>
                        <a:ea typeface="Nunito"/>
                        <a:cs typeface="Nunito"/>
                        <a:sym typeface="Nunito"/>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r>
            </a:tbl>
          </a:graphicData>
        </a:graphic>
      </p:graphicFrame>
      <p:graphicFrame>
        <p:nvGraphicFramePr>
          <p:cNvPr id="196" name="Google Shape;196;p36"/>
          <p:cNvGraphicFramePr/>
          <p:nvPr/>
        </p:nvGraphicFramePr>
        <p:xfrm>
          <a:off x="-41" y="8858131"/>
          <a:ext cx="3000000" cy="3000000"/>
        </p:xfrm>
        <a:graphic>
          <a:graphicData uri="http://schemas.openxmlformats.org/drawingml/2006/table">
            <a:tbl>
              <a:tblPr>
                <a:noFill/>
                <a:tableStyleId>{76447A91-6DB8-4E1A-95C5-20A2C349909A}</a:tableStyleId>
              </a:tblPr>
              <a:tblGrid>
                <a:gridCol w="1267125"/>
                <a:gridCol w="1848900"/>
                <a:gridCol w="4473475"/>
              </a:tblGrid>
              <a:tr h="233575">
                <a:tc gridSpan="3">
                  <a:txBody>
                    <a:bodyPr/>
                    <a:lstStyle/>
                    <a:p>
                      <a:pPr indent="-228600" lvl="0" marL="457200" rtl="0" algn="ctr">
                        <a:spcBef>
                          <a:spcPts val="0"/>
                        </a:spcBef>
                        <a:spcAft>
                          <a:spcPts val="0"/>
                        </a:spcAft>
                        <a:buNone/>
                      </a:pPr>
                      <a:r>
                        <a:rPr b="1" lang="en" sz="900">
                          <a:solidFill>
                            <a:srgbClr val="DAA5A5"/>
                          </a:solidFill>
                          <a:latin typeface="Nunito"/>
                          <a:ea typeface="Nunito"/>
                          <a:cs typeface="Nunito"/>
                          <a:sym typeface="Nunito"/>
                        </a:rPr>
                        <a:t>Congenital Anomalies</a:t>
                      </a:r>
                      <a:endParaRPr b="1" sz="9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E0E0"/>
                    </a:solidFill>
                  </a:tcPr>
                </a:tc>
                <a:tc hMerge="1"/>
                <a:tc hMerge="1"/>
              </a:tr>
            </a:tbl>
          </a:graphicData>
        </a:graphic>
      </p:graphicFrame>
      <p:graphicFrame>
        <p:nvGraphicFramePr>
          <p:cNvPr id="197" name="Google Shape;197;p36"/>
          <p:cNvGraphicFramePr/>
          <p:nvPr/>
        </p:nvGraphicFramePr>
        <p:xfrm>
          <a:off x="-62" y="4857931"/>
          <a:ext cx="3000000" cy="3000000"/>
        </p:xfrm>
        <a:graphic>
          <a:graphicData uri="http://schemas.openxmlformats.org/drawingml/2006/table">
            <a:tbl>
              <a:tblPr>
                <a:noFill/>
                <a:tableStyleId>{76447A91-6DB8-4E1A-95C5-20A2C349909A}</a:tableStyleId>
              </a:tblPr>
              <a:tblGrid>
                <a:gridCol w="1267125"/>
                <a:gridCol w="1848900"/>
                <a:gridCol w="4473475"/>
              </a:tblGrid>
              <a:tr h="233575">
                <a:tc gridSpan="3">
                  <a:txBody>
                    <a:bodyPr/>
                    <a:lstStyle/>
                    <a:p>
                      <a:pPr indent="-228600" lvl="0" marL="457200" rtl="0" algn="ctr">
                        <a:spcBef>
                          <a:spcPts val="0"/>
                        </a:spcBef>
                        <a:spcAft>
                          <a:spcPts val="0"/>
                        </a:spcAft>
                        <a:buNone/>
                      </a:pPr>
                      <a:r>
                        <a:rPr b="1" lang="en" sz="800">
                          <a:solidFill>
                            <a:srgbClr val="DAA5A5"/>
                          </a:solidFill>
                          <a:latin typeface="Nunito"/>
                          <a:ea typeface="Nunito"/>
                          <a:cs typeface="Nunito"/>
                          <a:sym typeface="Nunito"/>
                        </a:rPr>
                        <a:t>Development Of Genital Ducts</a:t>
                      </a:r>
                      <a:endParaRPr b="1" sz="800">
                        <a:solidFill>
                          <a:srgbClr val="DAA5A5"/>
                        </a:solidFill>
                        <a:latin typeface="Nunito"/>
                        <a:ea typeface="Nunito"/>
                        <a:cs typeface="Nunito"/>
                        <a:sym typeface="Nuni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7E0E0"/>
                    </a:solidFill>
                  </a:tcPr>
                </a:tc>
                <a:tc hMerge="1"/>
                <a:tc hMerge="1"/>
              </a:tr>
            </a:tbl>
          </a:graphicData>
        </a:graphic>
      </p:graphicFrame>
      <p:graphicFrame>
        <p:nvGraphicFramePr>
          <p:cNvPr id="198" name="Google Shape;198;p36"/>
          <p:cNvGraphicFramePr/>
          <p:nvPr/>
        </p:nvGraphicFramePr>
        <p:xfrm>
          <a:off x="88" y="851441"/>
          <a:ext cx="3000000" cy="3000000"/>
        </p:xfrm>
        <a:graphic>
          <a:graphicData uri="http://schemas.openxmlformats.org/drawingml/2006/table">
            <a:tbl>
              <a:tblPr>
                <a:noFill/>
                <a:tableStyleId>{76447A91-6DB8-4E1A-95C5-20A2C349909A}</a:tableStyleId>
              </a:tblPr>
              <a:tblGrid>
                <a:gridCol w="2050425"/>
                <a:gridCol w="5539100"/>
              </a:tblGrid>
              <a:tr h="289525">
                <a:tc>
                  <a:txBody>
                    <a:bodyPr/>
                    <a:lstStyle/>
                    <a:p>
                      <a:pPr indent="0" lvl="0" marL="0" rtl="0" algn="ctr">
                        <a:spcBef>
                          <a:spcPts val="0"/>
                        </a:spcBef>
                        <a:spcAft>
                          <a:spcPts val="0"/>
                        </a:spcAft>
                        <a:buNone/>
                      </a:pPr>
                      <a:r>
                        <a:rPr b="1" lang="en" sz="700">
                          <a:solidFill>
                            <a:srgbClr val="CC0000"/>
                          </a:solidFill>
                          <a:latin typeface="Nunito"/>
                          <a:ea typeface="Nunito"/>
                          <a:cs typeface="Nunito"/>
                          <a:sym typeface="Nunito"/>
                        </a:rPr>
                        <a:t>At time of fertilization</a:t>
                      </a:r>
                      <a:r>
                        <a:rPr b="1" lang="en" sz="700">
                          <a:solidFill>
                            <a:srgbClr val="DAA5A5"/>
                          </a:solidFill>
                          <a:latin typeface="Nunito"/>
                          <a:ea typeface="Nunito"/>
                          <a:cs typeface="Nunito"/>
                          <a:sym typeface="Nunito"/>
                        </a:rPr>
                        <a:t> </a:t>
                      </a:r>
                      <a:endParaRPr b="1" sz="700">
                        <a:solidFill>
                          <a:srgbClr val="DAA5A5"/>
                        </a:solidFill>
                        <a:latin typeface="Nunito"/>
                        <a:ea typeface="Nunito"/>
                        <a:cs typeface="Nunito"/>
                        <a:sym typeface="Nunito"/>
                      </a:endParaRPr>
                    </a:p>
                  </a:txBody>
                  <a:tcPr marT="91425" marB="91425" marR="91425" marL="91425" anchor="ctr">
                    <a:solidFill>
                      <a:srgbClr val="EFEFEF"/>
                    </a:solidFill>
                  </a:tcPr>
                </a:tc>
                <a:tc>
                  <a:txBody>
                    <a:bodyPr/>
                    <a:lstStyle/>
                    <a:p>
                      <a:pPr indent="0" lvl="0" marL="0" rtl="0" algn="l">
                        <a:spcBef>
                          <a:spcPts val="0"/>
                        </a:spcBef>
                        <a:spcAft>
                          <a:spcPts val="0"/>
                        </a:spcAft>
                        <a:buClr>
                          <a:schemeClr val="dk1"/>
                        </a:buClr>
                        <a:buSzPts val="1100"/>
                        <a:buFont typeface="Arial"/>
                        <a:buNone/>
                      </a:pPr>
                      <a:r>
                        <a:rPr lang="en" sz="600">
                          <a:solidFill>
                            <a:schemeClr val="dk1"/>
                          </a:solidFill>
                          <a:latin typeface="Nunito"/>
                          <a:ea typeface="Nunito"/>
                          <a:cs typeface="Nunito"/>
                          <a:sym typeface="Nunito"/>
                        </a:rPr>
                        <a:t>Sex determined genetically</a:t>
                      </a:r>
                      <a:endParaRPr b="1" sz="700">
                        <a:solidFill>
                          <a:srgbClr val="CC0000"/>
                        </a:solidFill>
                        <a:latin typeface="Nunito"/>
                        <a:ea typeface="Nunito"/>
                        <a:cs typeface="Nunito"/>
                        <a:sym typeface="Nunito"/>
                      </a:endParaRPr>
                    </a:p>
                  </a:txBody>
                  <a:tcPr marT="91425" marB="91425" marR="91425" marL="91425" anchor="ctr"/>
                </a:tc>
              </a:tr>
              <a:tr h="289525">
                <a:tc>
                  <a:txBody>
                    <a:bodyPr/>
                    <a:lstStyle/>
                    <a:p>
                      <a:pPr indent="0" lvl="0" marL="0" rtl="0" algn="ctr">
                        <a:spcBef>
                          <a:spcPts val="0"/>
                        </a:spcBef>
                        <a:spcAft>
                          <a:spcPts val="0"/>
                        </a:spcAft>
                        <a:buNone/>
                      </a:pPr>
                      <a:r>
                        <a:rPr b="1" lang="en" sz="700">
                          <a:solidFill>
                            <a:srgbClr val="CC0000"/>
                          </a:solidFill>
                          <a:latin typeface="Nunito"/>
                          <a:ea typeface="Nunito"/>
                          <a:cs typeface="Nunito"/>
                          <a:sym typeface="Nunito"/>
                        </a:rPr>
                        <a:t>7th week</a:t>
                      </a:r>
                      <a:endParaRPr sz="700">
                        <a:solidFill>
                          <a:srgbClr val="CC0000"/>
                        </a:solidFill>
                        <a:latin typeface="Nunito"/>
                        <a:ea typeface="Nunito"/>
                        <a:cs typeface="Nunito"/>
                        <a:sym typeface="Nunito"/>
                      </a:endParaRPr>
                    </a:p>
                  </a:txBody>
                  <a:tcPr marT="91425" marB="91425" marR="91425" marL="91425" anchor="ctr">
                    <a:solidFill>
                      <a:srgbClr val="EFEFEF"/>
                    </a:solidFill>
                  </a:tcPr>
                </a:tc>
                <a:tc>
                  <a:txBody>
                    <a:bodyPr/>
                    <a:lstStyle/>
                    <a:p>
                      <a:pPr indent="0" lvl="0" marL="0" rtl="0" algn="l">
                        <a:spcBef>
                          <a:spcPts val="0"/>
                        </a:spcBef>
                        <a:spcAft>
                          <a:spcPts val="0"/>
                        </a:spcAft>
                        <a:buClr>
                          <a:schemeClr val="dk1"/>
                        </a:buClr>
                        <a:buSzPts val="1100"/>
                        <a:buFont typeface="Arial"/>
                        <a:buNone/>
                      </a:pPr>
                      <a:r>
                        <a:rPr lang="en" sz="600">
                          <a:solidFill>
                            <a:schemeClr val="dk1"/>
                          </a:solidFill>
                          <a:latin typeface="Nunito"/>
                          <a:ea typeface="Nunito"/>
                          <a:cs typeface="Nunito"/>
                          <a:sym typeface="Nunito"/>
                        </a:rPr>
                        <a:t>Gonads acquire morphological characteristics</a:t>
                      </a:r>
                      <a:endParaRPr b="1" sz="700">
                        <a:solidFill>
                          <a:srgbClr val="CC0000"/>
                        </a:solidFill>
                        <a:latin typeface="Nunito"/>
                        <a:ea typeface="Nunito"/>
                        <a:cs typeface="Nunito"/>
                        <a:sym typeface="Nunito"/>
                      </a:endParaRPr>
                    </a:p>
                  </a:txBody>
                  <a:tcPr marT="91425" marB="91425" marR="91425" marL="91425" anchor="ct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