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91" r:id="rId5"/>
    <p:sldMasterId id="2147483692" r:id="rId6"/>
    <p:sldMasterId id="2147483693" r:id="rId7"/>
  </p:sldMasterIdLst>
  <p:notesMasterIdLst>
    <p:notesMasterId r:id="rId8"/>
  </p:notesMasterIdLst>
  <p:sldIdLst>
    <p:sldId id="256" r:id="rId9"/>
    <p:sldId id="257" r:id="rId10"/>
    <p:sldId id="258" r:id="rId11"/>
    <p:sldId id="259" r:id="rId12"/>
    <p:sldId id="260" r:id="rId13"/>
    <p:sldId id="261" r:id="rId14"/>
    <p:sldId id="262" r:id="rId15"/>
    <p:sldId id="263" r:id="rId16"/>
    <p:sldId id="264" r:id="rId17"/>
    <p:sldId id="265" r:id="rId18"/>
    <p:sldId id="266" r:id="rId19"/>
  </p:sldIdLst>
  <p:sldSz cy="12189600" cx="6840000"/>
  <p:notesSz cx="6858000" cy="9144000"/>
  <p:embeddedFontLst>
    <p:embeddedFont>
      <p:font typeface="Mada"/>
      <p:regular r:id="rId20"/>
      <p:bold r:id="rId21"/>
    </p:embeddedFont>
    <p:embeddedFont>
      <p:font typeface="Titillium Web"/>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839">
          <p15:clr>
            <a:srgbClr val="A4A3A4"/>
          </p15:clr>
        </p15:guide>
        <p15:guide id="2" pos="215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3BF9BEE-C04C-41D2-BB25-F520B2266750}">
  <a:tblStyle styleId="{33BF9BEE-C04C-41D2-BB25-F520B2266750}"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BB5C3421-6643-4CCA-9A0D-5D699EDFE50D}" styleName="Table_1">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839" orient="horz"/>
        <p:guide pos="215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ada-regular.fntdata"/><Relationship Id="rId22" Type="http://schemas.openxmlformats.org/officeDocument/2006/relationships/font" Target="fonts/TitilliumWeb-regular.fntdata"/><Relationship Id="rId21" Type="http://schemas.openxmlformats.org/officeDocument/2006/relationships/font" Target="fonts/Mada-bold.fntdata"/><Relationship Id="rId24" Type="http://schemas.openxmlformats.org/officeDocument/2006/relationships/font" Target="fonts/TitilliumWeb-italic.fntdata"/><Relationship Id="rId23" Type="http://schemas.openxmlformats.org/officeDocument/2006/relationships/font" Target="fonts/TitilliumWeb-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25" Type="http://schemas.openxmlformats.org/officeDocument/2006/relationships/font" Target="fonts/TitilliumWeb-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notesMaster" Target="notesMasters/notesMaster1.xml"/><Relationship Id="rId11" Type="http://schemas.openxmlformats.org/officeDocument/2006/relationships/slide" Target="slides/slide3.xml"/><Relationship Id="rId10" Type="http://schemas.openxmlformats.org/officeDocument/2006/relationships/slide" Target="slides/slide2.xml"/><Relationship Id="rId13" Type="http://schemas.openxmlformats.org/officeDocument/2006/relationships/slide" Target="slides/slide5.xml"/><Relationship Id="rId12" Type="http://schemas.openxmlformats.org/officeDocument/2006/relationships/slide" Target="slides/slide4.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slide" Target="slides/slide9.xml"/><Relationship Id="rId16" Type="http://schemas.openxmlformats.org/officeDocument/2006/relationships/slide" Target="slides/slide8.xml"/><Relationship Id="rId19" Type="http://schemas.openxmlformats.org/officeDocument/2006/relationships/slide" Target="slides/slide11.xml"/><Relationship Id="rId18"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g717f91ce8f_0_82: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199" name="Google Shape;199;g717f91ce8f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8419e66b88_1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8419e66b88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gcf147a89d3_0_121: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326" name="Google Shape;326;gcf147a89d3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6" name="Shape 216"/>
        <p:cNvGrpSpPr/>
        <p:nvPr/>
      </p:nvGrpSpPr>
      <p:grpSpPr>
        <a:xfrm>
          <a:off x="0" y="0"/>
          <a:ext cx="0" cy="0"/>
          <a:chOff x="0" y="0"/>
          <a:chExt cx="0" cy="0"/>
        </a:xfrm>
      </p:grpSpPr>
      <p:sp>
        <p:nvSpPr>
          <p:cNvPr id="217" name="Google Shape;217;g71bb9c695cba902a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71bb9c695cba902a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41bc612b19a78a9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41bc612b19a78a9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41bc612b19a78a9_8: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41bc612b19a78a9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d5509ea852_0_3: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d5509ea852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7" name="Shape 247"/>
        <p:cNvGrpSpPr/>
        <p:nvPr/>
      </p:nvGrpSpPr>
      <p:grpSpPr>
        <a:xfrm>
          <a:off x="0" y="0"/>
          <a:ext cx="0" cy="0"/>
          <a:chOff x="0" y="0"/>
          <a:chExt cx="0" cy="0"/>
        </a:xfrm>
      </p:grpSpPr>
      <p:sp>
        <p:nvSpPr>
          <p:cNvPr id="248" name="Google Shape;248;g7458430582_0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49" name="Google Shape;249;g74584305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7458430582_0_15: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745843058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732f7c86c3_0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732f7c86c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5" name="Shape 305"/>
        <p:cNvGrpSpPr/>
        <p:nvPr/>
      </p:nvGrpSpPr>
      <p:grpSpPr>
        <a:xfrm>
          <a:off x="0" y="0"/>
          <a:ext cx="0" cy="0"/>
          <a:chOff x="0" y="0"/>
          <a:chExt cx="0" cy="0"/>
        </a:xfrm>
      </p:grpSpPr>
      <p:sp>
        <p:nvSpPr>
          <p:cNvPr id="306" name="Google Shape;306;g8419e66b88_0_0:notes"/>
          <p:cNvSpPr/>
          <p:nvPr>
            <p:ph idx="2" type="sldImg"/>
          </p:nvPr>
        </p:nvSpPr>
        <p:spPr>
          <a:xfrm>
            <a:off x="2467261" y="685800"/>
            <a:ext cx="1924200" cy="3429000"/>
          </a:xfrm>
          <a:custGeom>
            <a:rect b="b" l="l" r="r" t="t"/>
            <a:pathLst>
              <a:path extrusionOk="0" h="120000" w="120000">
                <a:moveTo>
                  <a:pt x="0" y="0"/>
                </a:moveTo>
                <a:lnTo>
                  <a:pt x="120000" y="0"/>
                </a:lnTo>
                <a:lnTo>
                  <a:pt x="120000" y="120000"/>
                </a:lnTo>
                <a:lnTo>
                  <a:pt x="0" y="120000"/>
                </a:lnTo>
                <a:close/>
              </a:path>
            </a:pathLst>
          </a:custGeom>
        </p:spPr>
      </p:sp>
      <p:sp>
        <p:nvSpPr>
          <p:cNvPr id="307" name="Google Shape;307;g8419e66b8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2.png"/><Relationship Id="rId3" Type="http://schemas.openxmlformats.org/officeDocument/2006/relationships/image" Target="../media/image9.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33168" y="1764571"/>
            <a:ext cx="6373800" cy="48645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33161" y="6716604"/>
            <a:ext cx="6373800" cy="1878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0" name="Google Shape;50;p1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1" name="Shape 51"/>
        <p:cNvGrpSpPr/>
        <p:nvPr/>
      </p:nvGrpSpPr>
      <p:grpSpPr>
        <a:xfrm>
          <a:off x="0" y="0"/>
          <a:ext cx="0" cy="0"/>
          <a:chOff x="0" y="0"/>
          <a:chExt cx="0" cy="0"/>
        </a:xfrm>
      </p:grpSpPr>
      <p:sp>
        <p:nvSpPr>
          <p:cNvPr id="52" name="Google Shape;52;p1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7" name="Shape 57"/>
        <p:cNvGrpSpPr/>
        <p:nvPr/>
      </p:nvGrpSpPr>
      <p:grpSpPr>
        <a:xfrm>
          <a:off x="0" y="0"/>
          <a:ext cx="0" cy="0"/>
          <a:chOff x="0" y="0"/>
          <a:chExt cx="0" cy="0"/>
        </a:xfrm>
      </p:grpSpPr>
      <p:sp>
        <p:nvSpPr>
          <p:cNvPr id="58" name="Google Shape;58;p14"/>
          <p:cNvSpPr txBox="1"/>
          <p:nvPr>
            <p:ph type="ctrTitle"/>
          </p:nvPr>
        </p:nvSpPr>
        <p:spPr>
          <a:xfrm>
            <a:off x="233168" y="1764571"/>
            <a:ext cx="6373800" cy="48645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5200"/>
              <a:buNone/>
              <a:defRPr sz="5200"/>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59" name="Google Shape;59;p14"/>
          <p:cNvSpPr txBox="1"/>
          <p:nvPr>
            <p:ph idx="1" type="subTitle"/>
          </p:nvPr>
        </p:nvSpPr>
        <p:spPr>
          <a:xfrm>
            <a:off x="233161" y="6716604"/>
            <a:ext cx="6373800" cy="18783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800"/>
              <a:buNone/>
              <a:defRPr sz="2800"/>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60" name="Google Shape;60;p1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1" name="Shape 61"/>
        <p:cNvGrpSpPr/>
        <p:nvPr/>
      </p:nvGrpSpPr>
      <p:grpSpPr>
        <a:xfrm>
          <a:off x="0" y="0"/>
          <a:ext cx="0" cy="0"/>
          <a:chOff x="0" y="0"/>
          <a:chExt cx="0" cy="0"/>
        </a:xfrm>
      </p:grpSpPr>
      <p:sp>
        <p:nvSpPr>
          <p:cNvPr id="62" name="Google Shape;62;p15"/>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63" name="Google Shape;63;p1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4" name="Shape 64"/>
        <p:cNvGrpSpPr/>
        <p:nvPr/>
      </p:nvGrpSpPr>
      <p:grpSpPr>
        <a:xfrm>
          <a:off x="0" y="0"/>
          <a:ext cx="0" cy="0"/>
          <a:chOff x="0" y="0"/>
          <a:chExt cx="0" cy="0"/>
        </a:xfrm>
      </p:grpSpPr>
      <p:sp>
        <p:nvSpPr>
          <p:cNvPr id="65" name="Google Shape;65;p16"/>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6" name="Google Shape;66;p16"/>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67" name="Google Shape;67;p1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8" name="Shape 68"/>
        <p:cNvGrpSpPr/>
        <p:nvPr/>
      </p:nvGrpSpPr>
      <p:grpSpPr>
        <a:xfrm>
          <a:off x="0" y="0"/>
          <a:ext cx="0" cy="0"/>
          <a:chOff x="0" y="0"/>
          <a:chExt cx="0" cy="0"/>
        </a:xfrm>
      </p:grpSpPr>
      <p:sp>
        <p:nvSpPr>
          <p:cNvPr id="69" name="Google Shape;69;p17"/>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0" name="Google Shape;70;p17"/>
          <p:cNvSpPr txBox="1"/>
          <p:nvPr>
            <p:ph idx="1" type="body"/>
          </p:nvPr>
        </p:nvSpPr>
        <p:spPr>
          <a:xfrm>
            <a:off x="233161" y="2731255"/>
            <a:ext cx="29919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1" name="Google Shape;71;p17"/>
          <p:cNvSpPr txBox="1"/>
          <p:nvPr>
            <p:ph idx="2" type="body"/>
          </p:nvPr>
        </p:nvSpPr>
        <p:spPr>
          <a:xfrm>
            <a:off x="3614787" y="2731255"/>
            <a:ext cx="29919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2" name="Google Shape;72;p1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3" name="Shape 73"/>
        <p:cNvGrpSpPr/>
        <p:nvPr/>
      </p:nvGrpSpPr>
      <p:grpSpPr>
        <a:xfrm>
          <a:off x="0" y="0"/>
          <a:ext cx="0" cy="0"/>
          <a:chOff x="0" y="0"/>
          <a:chExt cx="0" cy="0"/>
        </a:xfrm>
      </p:grpSpPr>
      <p:sp>
        <p:nvSpPr>
          <p:cNvPr id="74" name="Google Shape;74;p18"/>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5" name="Google Shape;75;p1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6" name="Shape 76"/>
        <p:cNvGrpSpPr/>
        <p:nvPr/>
      </p:nvGrpSpPr>
      <p:grpSpPr>
        <a:xfrm>
          <a:off x="0" y="0"/>
          <a:ext cx="0" cy="0"/>
          <a:chOff x="0" y="0"/>
          <a:chExt cx="0" cy="0"/>
        </a:xfrm>
      </p:grpSpPr>
      <p:sp>
        <p:nvSpPr>
          <p:cNvPr id="77" name="Google Shape;77;p19"/>
          <p:cNvSpPr txBox="1"/>
          <p:nvPr>
            <p:ph type="title"/>
          </p:nvPr>
        </p:nvSpPr>
        <p:spPr>
          <a:xfrm>
            <a:off x="233161" y="1316719"/>
            <a:ext cx="2100300" cy="1790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78" name="Google Shape;78;p19"/>
          <p:cNvSpPr txBox="1"/>
          <p:nvPr>
            <p:ph idx="1" type="body"/>
          </p:nvPr>
        </p:nvSpPr>
        <p:spPr>
          <a:xfrm>
            <a:off x="233161" y="3293218"/>
            <a:ext cx="2100300" cy="75348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9" name="Google Shape;79;p1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0" name="Shape 80"/>
        <p:cNvGrpSpPr/>
        <p:nvPr/>
      </p:nvGrpSpPr>
      <p:grpSpPr>
        <a:xfrm>
          <a:off x="0" y="0"/>
          <a:ext cx="0" cy="0"/>
          <a:chOff x="0" y="0"/>
          <a:chExt cx="0" cy="0"/>
        </a:xfrm>
      </p:grpSpPr>
      <p:sp>
        <p:nvSpPr>
          <p:cNvPr id="81" name="Google Shape;81;p20"/>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2" name="Google Shape;82;p2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3" name="Shape 83"/>
        <p:cNvGrpSpPr/>
        <p:nvPr/>
      </p:nvGrpSpPr>
      <p:grpSpPr>
        <a:xfrm>
          <a:off x="0" y="0"/>
          <a:ext cx="0" cy="0"/>
          <a:chOff x="0" y="0"/>
          <a:chExt cx="0" cy="0"/>
        </a:xfrm>
      </p:grpSpPr>
      <p:sp>
        <p:nvSpPr>
          <p:cNvPr id="84" name="Google Shape;84;p21"/>
          <p:cNvSpPr/>
          <p:nvPr/>
        </p:nvSpPr>
        <p:spPr>
          <a:xfrm>
            <a:off x="3420000" y="-296"/>
            <a:ext cx="34203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21"/>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6" name="Google Shape;86;p21"/>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87" name="Google Shape;87;p21"/>
          <p:cNvSpPr txBox="1"/>
          <p:nvPr>
            <p:ph idx="2" type="body"/>
          </p:nvPr>
        </p:nvSpPr>
        <p:spPr>
          <a:xfrm>
            <a:off x="3694902" y="1715988"/>
            <a:ext cx="2870100" cy="87573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88" name="Google Shape;88;p2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9" name="Shape 89"/>
        <p:cNvGrpSpPr/>
        <p:nvPr/>
      </p:nvGrpSpPr>
      <p:grpSpPr>
        <a:xfrm>
          <a:off x="0" y="0"/>
          <a:ext cx="0" cy="0"/>
          <a:chOff x="0" y="0"/>
          <a:chExt cx="0" cy="0"/>
        </a:xfrm>
      </p:grpSpPr>
      <p:sp>
        <p:nvSpPr>
          <p:cNvPr id="90" name="Google Shape;90;p22"/>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91" name="Google Shape;91;p2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92" name="Shape 92"/>
        <p:cNvGrpSpPr/>
        <p:nvPr/>
      </p:nvGrpSpPr>
      <p:grpSpPr>
        <a:xfrm>
          <a:off x="0" y="0"/>
          <a:ext cx="0" cy="0"/>
          <a:chOff x="0" y="0"/>
          <a:chExt cx="0" cy="0"/>
        </a:xfrm>
      </p:grpSpPr>
      <p:sp>
        <p:nvSpPr>
          <p:cNvPr id="93" name="Google Shape;93;p23"/>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94" name="Google Shape;94;p23"/>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95" name="Google Shape;95;p2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6" name="Shape 96"/>
        <p:cNvGrpSpPr/>
        <p:nvPr/>
      </p:nvGrpSpPr>
      <p:grpSpPr>
        <a:xfrm>
          <a:off x="0" y="0"/>
          <a:ext cx="0" cy="0"/>
          <a:chOff x="0" y="0"/>
          <a:chExt cx="0" cy="0"/>
        </a:xfrm>
      </p:grpSpPr>
      <p:sp>
        <p:nvSpPr>
          <p:cNvPr id="97" name="Google Shape;97;p2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2" name="Shape 102"/>
        <p:cNvGrpSpPr/>
        <p:nvPr/>
      </p:nvGrpSpPr>
      <p:grpSpPr>
        <a:xfrm>
          <a:off x="0" y="0"/>
          <a:ext cx="0" cy="0"/>
          <a:chOff x="0" y="0"/>
          <a:chExt cx="0" cy="0"/>
        </a:xfrm>
      </p:grpSpPr>
      <p:sp>
        <p:nvSpPr>
          <p:cNvPr id="103" name="Google Shape;103;p2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4" name="Shape 104"/>
        <p:cNvGrpSpPr/>
        <p:nvPr/>
      </p:nvGrpSpPr>
      <p:grpSpPr>
        <a:xfrm>
          <a:off x="0" y="0"/>
          <a:ext cx="0" cy="0"/>
          <a:chOff x="0" y="0"/>
          <a:chExt cx="0" cy="0"/>
        </a:xfrm>
      </p:grpSpPr>
      <p:sp>
        <p:nvSpPr>
          <p:cNvPr id="105" name="Google Shape;105;p27"/>
          <p:cNvSpPr txBox="1"/>
          <p:nvPr>
            <p:ph type="title"/>
          </p:nvPr>
        </p:nvSpPr>
        <p:spPr>
          <a:xfrm>
            <a:off x="233161" y="5097308"/>
            <a:ext cx="6373800" cy="1995000"/>
          </a:xfrm>
          <a:prstGeom prst="rect">
            <a:avLst/>
          </a:prstGeom>
        </p:spPr>
        <p:txBody>
          <a:bodyPr anchorCtr="0" anchor="ctr" bIns="91425" lIns="91425" spcFirstLastPara="1" rIns="91425" wrap="square" tIns="91425">
            <a:no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06" name="Google Shape;106;p2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07" name="Shape 107"/>
        <p:cNvGrpSpPr/>
        <p:nvPr/>
      </p:nvGrpSpPr>
      <p:grpSpPr>
        <a:xfrm>
          <a:off x="0" y="0"/>
          <a:ext cx="0" cy="0"/>
          <a:chOff x="0" y="0"/>
          <a:chExt cx="0" cy="0"/>
        </a:xfrm>
      </p:grpSpPr>
      <p:sp>
        <p:nvSpPr>
          <p:cNvPr id="108" name="Google Shape;108;p28"/>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9" name="Google Shape;109;p28"/>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10" name="Google Shape;110;p2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111" name="Shape 111"/>
        <p:cNvGrpSpPr/>
        <p:nvPr/>
      </p:nvGrpSpPr>
      <p:grpSpPr>
        <a:xfrm>
          <a:off x="0" y="0"/>
          <a:ext cx="0" cy="0"/>
          <a:chOff x="0" y="0"/>
          <a:chExt cx="0" cy="0"/>
        </a:xfrm>
      </p:grpSpPr>
      <p:sp>
        <p:nvSpPr>
          <p:cNvPr id="112" name="Google Shape;112;p29"/>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3" name="Google Shape;113;p29"/>
          <p:cNvSpPr txBox="1"/>
          <p:nvPr>
            <p:ph idx="1" type="body"/>
          </p:nvPr>
        </p:nvSpPr>
        <p:spPr>
          <a:xfrm>
            <a:off x="233161" y="2731255"/>
            <a:ext cx="29919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14" name="Google Shape;114;p29"/>
          <p:cNvSpPr txBox="1"/>
          <p:nvPr>
            <p:ph idx="2" type="body"/>
          </p:nvPr>
        </p:nvSpPr>
        <p:spPr>
          <a:xfrm>
            <a:off x="3614787" y="2731255"/>
            <a:ext cx="2991900" cy="809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15" name="Google Shape;115;p2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116" name="Shape 116"/>
        <p:cNvGrpSpPr/>
        <p:nvPr/>
      </p:nvGrpSpPr>
      <p:grpSpPr>
        <a:xfrm>
          <a:off x="0" y="0"/>
          <a:ext cx="0" cy="0"/>
          <a:chOff x="0" y="0"/>
          <a:chExt cx="0" cy="0"/>
        </a:xfrm>
      </p:grpSpPr>
      <p:sp>
        <p:nvSpPr>
          <p:cNvPr id="117" name="Google Shape;117;p30"/>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18" name="Google Shape;118;p3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19" name="Shape 119"/>
        <p:cNvGrpSpPr/>
        <p:nvPr/>
      </p:nvGrpSpPr>
      <p:grpSpPr>
        <a:xfrm>
          <a:off x="0" y="0"/>
          <a:ext cx="0" cy="0"/>
          <a:chOff x="0" y="0"/>
          <a:chExt cx="0" cy="0"/>
        </a:xfrm>
      </p:grpSpPr>
      <p:sp>
        <p:nvSpPr>
          <p:cNvPr id="120" name="Google Shape;120;p31"/>
          <p:cNvSpPr txBox="1"/>
          <p:nvPr>
            <p:ph type="title"/>
          </p:nvPr>
        </p:nvSpPr>
        <p:spPr>
          <a:xfrm>
            <a:off x="233161" y="1316719"/>
            <a:ext cx="2100300" cy="1790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121" name="Google Shape;121;p31"/>
          <p:cNvSpPr txBox="1"/>
          <p:nvPr>
            <p:ph idx="1" type="body"/>
          </p:nvPr>
        </p:nvSpPr>
        <p:spPr>
          <a:xfrm>
            <a:off x="233161" y="3293218"/>
            <a:ext cx="2100300" cy="75348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122" name="Google Shape;122;p31"/>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23" name="Shape 123"/>
        <p:cNvGrpSpPr/>
        <p:nvPr/>
      </p:nvGrpSpPr>
      <p:grpSpPr>
        <a:xfrm>
          <a:off x="0" y="0"/>
          <a:ext cx="0" cy="0"/>
          <a:chOff x="0" y="0"/>
          <a:chExt cx="0" cy="0"/>
        </a:xfrm>
      </p:grpSpPr>
      <p:sp>
        <p:nvSpPr>
          <p:cNvPr id="124" name="Google Shape;124;p32"/>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125" name="Google Shape;125;p32"/>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33161" y="2731255"/>
            <a:ext cx="6373800" cy="809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grpSp>
        <p:nvGrpSpPr>
          <p:cNvPr id="20" name="Google Shape;20;p4"/>
          <p:cNvGrpSpPr/>
          <p:nvPr/>
        </p:nvGrpSpPr>
        <p:grpSpPr>
          <a:xfrm>
            <a:off x="150" y="0"/>
            <a:ext cx="6839700" cy="676441"/>
            <a:chOff x="150" y="0"/>
            <a:chExt cx="6839700" cy="676441"/>
          </a:xfrm>
        </p:grpSpPr>
        <p:sp>
          <p:nvSpPr>
            <p:cNvPr id="21" name="Google Shape;21;p4"/>
            <p:cNvSpPr/>
            <p:nvPr/>
          </p:nvSpPr>
          <p:spPr>
            <a:xfrm>
              <a:off x="150" y="0"/>
              <a:ext cx="6839700" cy="133200"/>
            </a:xfrm>
            <a:prstGeom prst="rect">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p:nvPr/>
          </p:nvSpPr>
          <p:spPr>
            <a:xfrm>
              <a:off x="4597798" y="47641"/>
              <a:ext cx="2241900" cy="6288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6" name="Shape 126"/>
        <p:cNvGrpSpPr/>
        <p:nvPr/>
      </p:nvGrpSpPr>
      <p:grpSpPr>
        <a:xfrm>
          <a:off x="0" y="0"/>
          <a:ext cx="0" cy="0"/>
          <a:chOff x="0" y="0"/>
          <a:chExt cx="0" cy="0"/>
        </a:xfrm>
      </p:grpSpPr>
      <p:sp>
        <p:nvSpPr>
          <p:cNvPr id="127" name="Google Shape;127;p33"/>
          <p:cNvSpPr/>
          <p:nvPr/>
        </p:nvSpPr>
        <p:spPr>
          <a:xfrm>
            <a:off x="3420000" y="-296"/>
            <a:ext cx="34203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33"/>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129" name="Google Shape;129;p33"/>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130" name="Google Shape;130;p33"/>
          <p:cNvSpPr txBox="1"/>
          <p:nvPr>
            <p:ph idx="2" type="body"/>
          </p:nvPr>
        </p:nvSpPr>
        <p:spPr>
          <a:xfrm>
            <a:off x="3694902" y="1715988"/>
            <a:ext cx="2870100" cy="8757300"/>
          </a:xfrm>
          <a:prstGeom prst="rect">
            <a:avLst/>
          </a:prstGeom>
        </p:spPr>
        <p:txBody>
          <a:bodyPr anchorCtr="0" anchor="ctr" bIns="91425" lIns="91425" spcFirstLastPara="1" rIns="91425" wrap="square" tIns="91425">
            <a:noAutofit/>
          </a:bodyPr>
          <a:lstStyle>
            <a:lvl1pPr indent="-342900" lvl="0" marL="457200" rtl="0">
              <a:spcBef>
                <a:spcPts val="0"/>
              </a:spcBef>
              <a:spcAft>
                <a:spcPts val="0"/>
              </a:spcAft>
              <a:buSzPts val="1800"/>
              <a:buChar char="●"/>
              <a:defRPr/>
            </a:lvl1pPr>
            <a:lvl2pPr indent="-317500" lvl="1" marL="914400" rtl="0">
              <a:spcBef>
                <a:spcPts val="1600"/>
              </a:spcBef>
              <a:spcAft>
                <a:spcPts val="0"/>
              </a:spcAft>
              <a:buSzPts val="14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131" name="Google Shape;131;p33"/>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2" name="Shape 132"/>
        <p:cNvGrpSpPr/>
        <p:nvPr/>
      </p:nvGrpSpPr>
      <p:grpSpPr>
        <a:xfrm>
          <a:off x="0" y="0"/>
          <a:ext cx="0" cy="0"/>
          <a:chOff x="0" y="0"/>
          <a:chExt cx="0" cy="0"/>
        </a:xfrm>
      </p:grpSpPr>
      <p:sp>
        <p:nvSpPr>
          <p:cNvPr id="133" name="Google Shape;133;p34"/>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1800"/>
              <a:buNone/>
              <a:defRPr/>
            </a:lvl1pPr>
          </a:lstStyle>
          <a:p/>
        </p:txBody>
      </p:sp>
      <p:sp>
        <p:nvSpPr>
          <p:cNvPr id="134" name="Google Shape;134;p34"/>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35" name="Shape 135"/>
        <p:cNvGrpSpPr/>
        <p:nvPr/>
      </p:nvGrpSpPr>
      <p:grpSpPr>
        <a:xfrm>
          <a:off x="0" y="0"/>
          <a:ext cx="0" cy="0"/>
          <a:chOff x="0" y="0"/>
          <a:chExt cx="0" cy="0"/>
        </a:xfrm>
      </p:grpSpPr>
      <p:sp>
        <p:nvSpPr>
          <p:cNvPr id="136" name="Google Shape;136;p35"/>
          <p:cNvSpPr txBox="1"/>
          <p:nvPr>
            <p:ph hasCustomPrompt="1" type="title"/>
          </p:nvPr>
        </p:nvSpPr>
        <p:spPr>
          <a:xfrm>
            <a:off x="233161" y="2621410"/>
            <a:ext cx="6373800" cy="46533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137" name="Google Shape;137;p35"/>
          <p:cNvSpPr txBox="1"/>
          <p:nvPr>
            <p:ph idx="1" type="body"/>
          </p:nvPr>
        </p:nvSpPr>
        <p:spPr>
          <a:xfrm>
            <a:off x="233161" y="7470470"/>
            <a:ext cx="6373800" cy="3082800"/>
          </a:xfrm>
          <a:prstGeom prst="rect">
            <a:avLst/>
          </a:prstGeom>
        </p:spPr>
        <p:txBody>
          <a:bodyPr anchorCtr="0" anchor="t" bIns="91425" lIns="91425" spcFirstLastPara="1" rIns="91425" wrap="square" tIns="91425">
            <a:noAutofit/>
          </a:bodyPr>
          <a:lstStyle>
            <a:lvl1pPr indent="-342900" lvl="0" marL="457200" rtl="0" algn="ctr">
              <a:spcBef>
                <a:spcPts val="0"/>
              </a:spcBef>
              <a:spcAft>
                <a:spcPts val="0"/>
              </a:spcAft>
              <a:buSzPts val="1800"/>
              <a:buChar char="●"/>
              <a:defRPr/>
            </a:lvl1pPr>
            <a:lvl2pPr indent="-317500" lvl="1" marL="914400" rtl="0" algn="ctr">
              <a:spcBef>
                <a:spcPts val="1600"/>
              </a:spcBef>
              <a:spcAft>
                <a:spcPts val="0"/>
              </a:spcAft>
              <a:buSzPts val="1400"/>
              <a:buChar char="○"/>
              <a:defRPr/>
            </a:lvl2pPr>
            <a:lvl3pPr indent="-317500" lvl="2" marL="1371600" rtl="0" algn="ctr">
              <a:spcBef>
                <a:spcPts val="1600"/>
              </a:spcBef>
              <a:spcAft>
                <a:spcPts val="0"/>
              </a:spcAft>
              <a:buSzPts val="1400"/>
              <a:buChar char="■"/>
              <a:defRPr/>
            </a:lvl3pPr>
            <a:lvl4pPr indent="-317500" lvl="3" marL="1828800" rtl="0" algn="ctr">
              <a:spcBef>
                <a:spcPts val="1600"/>
              </a:spcBef>
              <a:spcAft>
                <a:spcPts val="0"/>
              </a:spcAft>
              <a:buSzPts val="1400"/>
              <a:buChar char="●"/>
              <a:defRPr/>
            </a:lvl4pPr>
            <a:lvl5pPr indent="-317500" lvl="4" marL="2286000" rtl="0" algn="ctr">
              <a:spcBef>
                <a:spcPts val="1600"/>
              </a:spcBef>
              <a:spcAft>
                <a:spcPts val="0"/>
              </a:spcAft>
              <a:buSzPts val="1400"/>
              <a:buChar char="○"/>
              <a:defRPr/>
            </a:lvl5pPr>
            <a:lvl6pPr indent="-317500" lvl="5" marL="2743200" rtl="0" algn="ctr">
              <a:spcBef>
                <a:spcPts val="1600"/>
              </a:spcBef>
              <a:spcAft>
                <a:spcPts val="0"/>
              </a:spcAft>
              <a:buSzPts val="1400"/>
              <a:buChar char="■"/>
              <a:defRPr/>
            </a:lvl6pPr>
            <a:lvl7pPr indent="-317500" lvl="6" marL="3200400" rtl="0" algn="ctr">
              <a:spcBef>
                <a:spcPts val="1600"/>
              </a:spcBef>
              <a:spcAft>
                <a:spcPts val="0"/>
              </a:spcAft>
              <a:buSzPts val="1400"/>
              <a:buChar char="●"/>
              <a:defRPr/>
            </a:lvl7pPr>
            <a:lvl8pPr indent="-317500" lvl="7" marL="3657600" rtl="0" algn="ctr">
              <a:spcBef>
                <a:spcPts val="1600"/>
              </a:spcBef>
              <a:spcAft>
                <a:spcPts val="0"/>
              </a:spcAft>
              <a:buSzPts val="1400"/>
              <a:buChar char="○"/>
              <a:defRPr/>
            </a:lvl8pPr>
            <a:lvl9pPr indent="-317500" lvl="8" marL="4114800" rtl="0" algn="ctr">
              <a:spcBef>
                <a:spcPts val="1600"/>
              </a:spcBef>
              <a:spcAft>
                <a:spcPts val="1600"/>
              </a:spcAft>
              <a:buSzPts val="1400"/>
              <a:buChar char="■"/>
              <a:defRPr/>
            </a:lvl9pPr>
          </a:lstStyle>
          <a:p/>
        </p:txBody>
      </p:sp>
      <p:sp>
        <p:nvSpPr>
          <p:cNvPr id="138" name="Google Shape;138;p3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5">
  <p:cSld name="CUSTOM_4">
    <p:spTree>
      <p:nvGrpSpPr>
        <p:cNvPr id="139" name="Shape 139"/>
        <p:cNvGrpSpPr/>
        <p:nvPr/>
      </p:nvGrpSpPr>
      <p:grpSpPr>
        <a:xfrm>
          <a:off x="0" y="0"/>
          <a:ext cx="0" cy="0"/>
          <a:chOff x="0" y="0"/>
          <a:chExt cx="0" cy="0"/>
        </a:xfrm>
      </p:grpSpPr>
      <p:grpSp>
        <p:nvGrpSpPr>
          <p:cNvPr id="140" name="Google Shape;140;p36"/>
          <p:cNvGrpSpPr/>
          <p:nvPr/>
        </p:nvGrpSpPr>
        <p:grpSpPr>
          <a:xfrm>
            <a:off x="502050" y="-6"/>
            <a:ext cx="5835900" cy="4437361"/>
            <a:chOff x="702800" y="150300"/>
            <a:chExt cx="5728210" cy="4813800"/>
          </a:xfrm>
        </p:grpSpPr>
        <p:sp>
          <p:nvSpPr>
            <p:cNvPr id="141" name="Google Shape;141;p36"/>
            <p:cNvSpPr/>
            <p:nvPr/>
          </p:nvSpPr>
          <p:spPr>
            <a:xfrm>
              <a:off x="702810" y="150300"/>
              <a:ext cx="5728200" cy="2596200"/>
            </a:xfrm>
            <a:prstGeom prst="roundRect">
              <a:avLst>
                <a:gd fmla="val 0" name="adj"/>
              </a:avLst>
            </a:prstGeom>
            <a:solidFill>
              <a:srgbClr val="DDEC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36"/>
            <p:cNvSpPr/>
            <p:nvPr/>
          </p:nvSpPr>
          <p:spPr>
            <a:xfrm>
              <a:off x="702800" y="500700"/>
              <a:ext cx="5728200" cy="4463400"/>
            </a:xfrm>
            <a:prstGeom prst="flowChartDecision">
              <a:avLst/>
            </a:prstGeom>
            <a:solidFill>
              <a:srgbClr val="DDEC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3" name="Google Shape;143;p36"/>
          <p:cNvSpPr/>
          <p:nvPr/>
        </p:nvSpPr>
        <p:spPr>
          <a:xfrm rot="2852014">
            <a:off x="-654869" y="1060551"/>
            <a:ext cx="2063516" cy="4257822"/>
          </a:xfrm>
          <a:prstGeom prst="roundRect">
            <a:avLst>
              <a:gd fmla="val 4168" name="adj"/>
            </a:avLst>
          </a:prstGeom>
          <a:solidFill>
            <a:srgbClr val="76A5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36"/>
          <p:cNvSpPr/>
          <p:nvPr/>
        </p:nvSpPr>
        <p:spPr>
          <a:xfrm rot="-2127845">
            <a:off x="5110993" y="2982851"/>
            <a:ext cx="3502114" cy="7314232"/>
          </a:xfrm>
          <a:prstGeom prst="roundRect">
            <a:avLst>
              <a:gd fmla="val 3568" name="adj"/>
            </a:avLst>
          </a:prstGeom>
          <a:solidFill>
            <a:srgbClr val="76A5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45" name="Google Shape;145;p36"/>
          <p:cNvPicPr preferRelativeResize="0"/>
          <p:nvPr/>
        </p:nvPicPr>
        <p:blipFill>
          <a:blip r:embed="rId2">
            <a:alphaModFix/>
          </a:blip>
          <a:stretch>
            <a:fillRect/>
          </a:stretch>
        </p:blipFill>
        <p:spPr>
          <a:xfrm>
            <a:off x="5982000" y="-10"/>
            <a:ext cx="858000" cy="858000"/>
          </a:xfrm>
          <a:prstGeom prst="rect">
            <a:avLst/>
          </a:prstGeom>
          <a:noFill/>
          <a:ln>
            <a:noFill/>
          </a:ln>
        </p:spPr>
      </p:pic>
      <p:pic>
        <p:nvPicPr>
          <p:cNvPr id="146" name="Google Shape;146;p36"/>
          <p:cNvPicPr preferRelativeResize="0"/>
          <p:nvPr/>
        </p:nvPicPr>
        <p:blipFill>
          <a:blip r:embed="rId3">
            <a:alphaModFix/>
          </a:blip>
          <a:stretch>
            <a:fillRect/>
          </a:stretch>
        </p:blipFill>
        <p:spPr>
          <a:xfrm>
            <a:off x="5381138" y="56596"/>
            <a:ext cx="600850" cy="744804"/>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47" name="Shape 147"/>
        <p:cNvGrpSpPr/>
        <p:nvPr/>
      </p:nvGrpSpPr>
      <p:grpSpPr>
        <a:xfrm>
          <a:off x="0" y="0"/>
          <a:ext cx="0" cy="0"/>
          <a:chOff x="0" y="0"/>
          <a:chExt cx="0" cy="0"/>
        </a:xfrm>
      </p:grpSpPr>
      <p:sp>
        <p:nvSpPr>
          <p:cNvPr id="148" name="Google Shape;148;p3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grpSp>
        <p:nvGrpSpPr>
          <p:cNvPr id="149" name="Google Shape;149;p37"/>
          <p:cNvGrpSpPr/>
          <p:nvPr/>
        </p:nvGrpSpPr>
        <p:grpSpPr>
          <a:xfrm rot="10800000">
            <a:off x="-137" y="-241"/>
            <a:ext cx="6839712" cy="1230130"/>
            <a:chOff x="0" y="3903669"/>
            <a:chExt cx="9144000" cy="1239925"/>
          </a:xfrm>
        </p:grpSpPr>
        <p:sp>
          <p:nvSpPr>
            <p:cNvPr id="150" name="Google Shape;150;p37"/>
            <p:cNvSpPr/>
            <p:nvPr/>
          </p:nvSpPr>
          <p:spPr>
            <a:xfrm>
              <a:off x="8154895" y="3903669"/>
              <a:ext cx="989100" cy="987900"/>
            </a:xfrm>
            <a:prstGeom prst="rtTriangle">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37"/>
            <p:cNvSpPr/>
            <p:nvPr/>
          </p:nvSpPr>
          <p:spPr>
            <a:xfrm flipH="1">
              <a:off x="6181163" y="3903669"/>
              <a:ext cx="989100" cy="987900"/>
            </a:xfrm>
            <a:prstGeom prst="rtTriangle">
              <a:avLst/>
            </a:prstGeom>
            <a:solidFill>
              <a:srgbClr val="E6E6E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37"/>
            <p:cNvSpPr/>
            <p:nvPr/>
          </p:nvSpPr>
          <p:spPr>
            <a:xfrm>
              <a:off x="7170274" y="3903669"/>
              <a:ext cx="989100" cy="987900"/>
            </a:xfrm>
            <a:prstGeom prst="rect">
              <a:avLst/>
            </a:prstGeom>
            <a:solidFill>
              <a:srgbClr val="CFCF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37"/>
            <p:cNvSpPr/>
            <p:nvPr/>
          </p:nvSpPr>
          <p:spPr>
            <a:xfrm rot="10800000">
              <a:off x="8154757" y="3903682"/>
              <a:ext cx="989100" cy="987900"/>
            </a:xfrm>
            <a:prstGeom prst="rtTriangle">
              <a:avLst/>
            </a:prstGeom>
            <a:solidFill>
              <a:srgbClr val="BABAB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37"/>
            <p:cNvSpPr/>
            <p:nvPr/>
          </p:nvSpPr>
          <p:spPr>
            <a:xfrm>
              <a:off x="0" y="4891594"/>
              <a:ext cx="9144000" cy="252000"/>
            </a:xfrm>
            <a:prstGeom prst="rect">
              <a:avLst/>
            </a:prstGeom>
            <a:solidFill>
              <a:srgbClr val="76A5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55" name="Google Shape;155;p37"/>
          <p:cNvGrpSpPr/>
          <p:nvPr/>
        </p:nvGrpSpPr>
        <p:grpSpPr>
          <a:xfrm>
            <a:off x="-425" y="10959411"/>
            <a:ext cx="6839712" cy="1230130"/>
            <a:chOff x="0" y="3903669"/>
            <a:chExt cx="9144000" cy="1239925"/>
          </a:xfrm>
        </p:grpSpPr>
        <p:sp>
          <p:nvSpPr>
            <p:cNvPr id="156" name="Google Shape;156;p37"/>
            <p:cNvSpPr/>
            <p:nvPr/>
          </p:nvSpPr>
          <p:spPr>
            <a:xfrm>
              <a:off x="8154895" y="3903669"/>
              <a:ext cx="989100" cy="987900"/>
            </a:xfrm>
            <a:prstGeom prst="rtTriangle">
              <a:avLst/>
            </a:prstGeom>
            <a:solidFill>
              <a:srgbClr val="F3F3F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p37"/>
            <p:cNvSpPr/>
            <p:nvPr/>
          </p:nvSpPr>
          <p:spPr>
            <a:xfrm flipH="1">
              <a:off x="6181163" y="3903669"/>
              <a:ext cx="989100" cy="987900"/>
            </a:xfrm>
            <a:prstGeom prst="rtTriangle">
              <a:avLst/>
            </a:prstGeom>
            <a:solidFill>
              <a:srgbClr val="E6E6E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37"/>
            <p:cNvSpPr/>
            <p:nvPr/>
          </p:nvSpPr>
          <p:spPr>
            <a:xfrm>
              <a:off x="7170274" y="3903669"/>
              <a:ext cx="989100" cy="987900"/>
            </a:xfrm>
            <a:prstGeom prst="rect">
              <a:avLst/>
            </a:prstGeom>
            <a:solidFill>
              <a:srgbClr val="CFCFC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37"/>
            <p:cNvSpPr/>
            <p:nvPr/>
          </p:nvSpPr>
          <p:spPr>
            <a:xfrm rot="10800000">
              <a:off x="8154757" y="3903682"/>
              <a:ext cx="989100" cy="987900"/>
            </a:xfrm>
            <a:prstGeom prst="rtTriangle">
              <a:avLst/>
            </a:prstGeom>
            <a:solidFill>
              <a:srgbClr val="BABAB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37"/>
            <p:cNvSpPr/>
            <p:nvPr/>
          </p:nvSpPr>
          <p:spPr>
            <a:xfrm>
              <a:off x="0" y="4891594"/>
              <a:ext cx="9144000" cy="252000"/>
            </a:xfrm>
            <a:prstGeom prst="rect">
              <a:avLst/>
            </a:prstGeom>
            <a:solidFill>
              <a:srgbClr val="76A5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1">
  <p:cSld name="CUSTOM">
    <p:spTree>
      <p:nvGrpSpPr>
        <p:cNvPr id="161" name="Shape 161"/>
        <p:cNvGrpSpPr/>
        <p:nvPr/>
      </p:nvGrpSpPr>
      <p:grpSpPr>
        <a:xfrm>
          <a:off x="0" y="0"/>
          <a:ext cx="0" cy="0"/>
          <a:chOff x="0" y="0"/>
          <a:chExt cx="0" cy="0"/>
        </a:xfrm>
      </p:grpSpPr>
      <p:grpSp>
        <p:nvGrpSpPr>
          <p:cNvPr id="162" name="Google Shape;162;p38"/>
          <p:cNvGrpSpPr/>
          <p:nvPr/>
        </p:nvGrpSpPr>
        <p:grpSpPr>
          <a:xfrm flipH="1" rot="10800000">
            <a:off x="114299" y="1303142"/>
            <a:ext cx="203066" cy="10886458"/>
            <a:chOff x="1959707" y="-106"/>
            <a:chExt cx="955604" cy="5143614"/>
          </a:xfrm>
        </p:grpSpPr>
        <p:sp>
          <p:nvSpPr>
            <p:cNvPr id="163" name="Google Shape;163;p38"/>
            <p:cNvSpPr/>
            <p:nvPr/>
          </p:nvSpPr>
          <p:spPr>
            <a:xfrm flipH="1" rot="10800000">
              <a:off x="2469212" y="0"/>
              <a:ext cx="446100" cy="5143500"/>
            </a:xfrm>
            <a:prstGeom prst="rect">
              <a:avLst/>
            </a:prstGeom>
            <a:solidFill>
              <a:srgbClr val="76A5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38"/>
            <p:cNvSpPr/>
            <p:nvPr/>
          </p:nvSpPr>
          <p:spPr>
            <a:xfrm flipH="1">
              <a:off x="2298022" y="7"/>
              <a:ext cx="184200" cy="5143500"/>
            </a:xfrm>
            <a:prstGeom prst="rect">
              <a:avLst/>
            </a:prstGeom>
            <a:solidFill>
              <a:srgbClr val="EFEFE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38"/>
            <p:cNvSpPr/>
            <p:nvPr/>
          </p:nvSpPr>
          <p:spPr>
            <a:xfrm flipH="1" rot="10800000">
              <a:off x="2344876" y="-106"/>
              <a:ext cx="90600" cy="5143500"/>
            </a:xfrm>
            <a:prstGeom prst="rect">
              <a:avLst/>
            </a:prstGeom>
            <a:solidFill>
              <a:srgbClr val="66666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38"/>
            <p:cNvSpPr/>
            <p:nvPr/>
          </p:nvSpPr>
          <p:spPr>
            <a:xfrm flipH="1">
              <a:off x="1959707" y="8"/>
              <a:ext cx="247800" cy="5143500"/>
            </a:xfrm>
            <a:prstGeom prst="rect">
              <a:avLst/>
            </a:prstGeom>
            <a:solidFill>
              <a:srgbClr val="B7B7B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7" name="Google Shape;167;p38"/>
          <p:cNvSpPr/>
          <p:nvPr/>
        </p:nvSpPr>
        <p:spPr>
          <a:xfrm>
            <a:off x="114315" y="0"/>
            <a:ext cx="203100" cy="1256700"/>
          </a:xfrm>
          <a:prstGeom prst="rect">
            <a:avLst/>
          </a:prstGeom>
          <a:solidFill>
            <a:srgbClr val="76A5A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2">
  <p:cSld name="CUSTOM_1">
    <p:spTree>
      <p:nvGrpSpPr>
        <p:cNvPr id="168" name="Shape 168"/>
        <p:cNvGrpSpPr/>
        <p:nvPr/>
      </p:nvGrpSpPr>
      <p:grpSpPr>
        <a:xfrm>
          <a:off x="0" y="0"/>
          <a:ext cx="0" cy="0"/>
          <a:chOff x="0" y="0"/>
          <a:chExt cx="0" cy="0"/>
        </a:xfrm>
      </p:grpSpPr>
      <p:sp>
        <p:nvSpPr>
          <p:cNvPr id="169" name="Google Shape;169;p39"/>
          <p:cNvSpPr/>
          <p:nvPr/>
        </p:nvSpPr>
        <p:spPr>
          <a:xfrm>
            <a:off x="232950" y="135675"/>
            <a:ext cx="6374100" cy="138900"/>
          </a:xfrm>
          <a:prstGeom prst="rect">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3">
  <p:cSld name="CUSTOM_2">
    <p:spTree>
      <p:nvGrpSpPr>
        <p:cNvPr id="170" name="Shape 170"/>
        <p:cNvGrpSpPr/>
        <p:nvPr/>
      </p:nvGrpSpPr>
      <p:grpSpPr>
        <a:xfrm>
          <a:off x="0" y="0"/>
          <a:ext cx="0" cy="0"/>
          <a:chOff x="0" y="0"/>
          <a:chExt cx="0" cy="0"/>
        </a:xfrm>
      </p:grpSpPr>
      <p:sp>
        <p:nvSpPr>
          <p:cNvPr id="171" name="Google Shape;171;p40"/>
          <p:cNvSpPr/>
          <p:nvPr/>
        </p:nvSpPr>
        <p:spPr>
          <a:xfrm>
            <a:off x="669562" y="63500"/>
            <a:ext cx="6170400" cy="3228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40"/>
          <p:cNvSpPr/>
          <p:nvPr/>
        </p:nvSpPr>
        <p:spPr>
          <a:xfrm>
            <a:off x="377695" y="88968"/>
            <a:ext cx="212100" cy="272100"/>
          </a:xfrm>
          <a:prstGeom prst="ellipse">
            <a:avLst/>
          </a:prstGeom>
          <a:solidFill>
            <a:srgbClr val="BABAB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40"/>
          <p:cNvSpPr/>
          <p:nvPr/>
        </p:nvSpPr>
        <p:spPr>
          <a:xfrm>
            <a:off x="85828" y="88968"/>
            <a:ext cx="212100" cy="272100"/>
          </a:xfrm>
          <a:prstGeom prst="ellipse">
            <a:avLst/>
          </a:prstGeom>
          <a:solidFill>
            <a:srgbClr val="BABAB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40"/>
          <p:cNvSpPr/>
          <p:nvPr/>
        </p:nvSpPr>
        <p:spPr>
          <a:xfrm flipH="1">
            <a:off x="-87" y="11803205"/>
            <a:ext cx="6157800" cy="3228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40"/>
          <p:cNvSpPr/>
          <p:nvPr/>
        </p:nvSpPr>
        <p:spPr>
          <a:xfrm>
            <a:off x="6562175" y="11828661"/>
            <a:ext cx="212100" cy="272100"/>
          </a:xfrm>
          <a:prstGeom prst="ellipse">
            <a:avLst/>
          </a:prstGeom>
          <a:solidFill>
            <a:srgbClr val="BABAB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40"/>
          <p:cNvSpPr/>
          <p:nvPr/>
        </p:nvSpPr>
        <p:spPr>
          <a:xfrm>
            <a:off x="6270308" y="11828661"/>
            <a:ext cx="212100" cy="272100"/>
          </a:xfrm>
          <a:prstGeom prst="ellipse">
            <a:avLst/>
          </a:prstGeom>
          <a:solidFill>
            <a:srgbClr val="BABAB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p:cSld name="CUSTOM_3">
    <p:spTree>
      <p:nvGrpSpPr>
        <p:cNvPr id="177" name="Shape 177"/>
        <p:cNvGrpSpPr/>
        <p:nvPr/>
      </p:nvGrpSpPr>
      <p:grpSpPr>
        <a:xfrm>
          <a:off x="0" y="0"/>
          <a:ext cx="0" cy="0"/>
          <a:chOff x="0" y="0"/>
          <a:chExt cx="0" cy="0"/>
        </a:xfrm>
      </p:grpSpPr>
      <p:sp>
        <p:nvSpPr>
          <p:cNvPr id="178" name="Google Shape;178;p41"/>
          <p:cNvSpPr/>
          <p:nvPr/>
        </p:nvSpPr>
        <p:spPr>
          <a:xfrm>
            <a:off x="271062" y="86850"/>
            <a:ext cx="6297900" cy="145500"/>
          </a:xfrm>
          <a:prstGeom prst="rect">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9" name="Google Shape;179;p41"/>
          <p:cNvSpPr/>
          <p:nvPr/>
        </p:nvSpPr>
        <p:spPr>
          <a:xfrm>
            <a:off x="271062" y="11948575"/>
            <a:ext cx="6297900" cy="145500"/>
          </a:xfrm>
          <a:prstGeom prst="rect">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2">
  <p:cSld name="CUSTOM_3_2">
    <p:spTree>
      <p:nvGrpSpPr>
        <p:cNvPr id="180" name="Shape 180"/>
        <p:cNvGrpSpPr/>
        <p:nvPr/>
      </p:nvGrpSpPr>
      <p:grpSpPr>
        <a:xfrm>
          <a:off x="0" y="0"/>
          <a:ext cx="0" cy="0"/>
          <a:chOff x="0" y="0"/>
          <a:chExt cx="0" cy="0"/>
        </a:xfrm>
      </p:grpSpPr>
      <p:sp>
        <p:nvSpPr>
          <p:cNvPr id="181" name="Google Shape;181;p42"/>
          <p:cNvSpPr/>
          <p:nvPr/>
        </p:nvSpPr>
        <p:spPr>
          <a:xfrm>
            <a:off x="271062" y="86850"/>
            <a:ext cx="6297900" cy="145500"/>
          </a:xfrm>
          <a:prstGeom prst="rect">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3" name="Shape 23"/>
        <p:cNvGrpSpPr/>
        <p:nvPr/>
      </p:nvGrpSpPr>
      <p:grpSpPr>
        <a:xfrm>
          <a:off x="0" y="0"/>
          <a:ext cx="0" cy="0"/>
          <a:chOff x="0" y="0"/>
          <a:chExt cx="0" cy="0"/>
        </a:xfrm>
      </p:grpSpPr>
      <p:sp>
        <p:nvSpPr>
          <p:cNvPr id="24" name="Google Shape;24;p5"/>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5" name="Google Shape;25;p5"/>
          <p:cNvSpPr txBox="1"/>
          <p:nvPr>
            <p:ph idx="1" type="body"/>
          </p:nvPr>
        </p:nvSpPr>
        <p:spPr>
          <a:xfrm>
            <a:off x="233161" y="2731255"/>
            <a:ext cx="2992200" cy="809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6" name="Google Shape;26;p5"/>
          <p:cNvSpPr txBox="1"/>
          <p:nvPr>
            <p:ph idx="2" type="body"/>
          </p:nvPr>
        </p:nvSpPr>
        <p:spPr>
          <a:xfrm>
            <a:off x="3614787" y="2731255"/>
            <a:ext cx="2992200" cy="809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7" name="Google Shape;27;p5"/>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2 1">
  <p:cSld name="CUSTOM_3_2_1">
    <p:spTree>
      <p:nvGrpSpPr>
        <p:cNvPr id="182" name="Shape 182"/>
        <p:cNvGrpSpPr/>
        <p:nvPr/>
      </p:nvGrpSpPr>
      <p:grpSpPr>
        <a:xfrm>
          <a:off x="0" y="0"/>
          <a:ext cx="0" cy="0"/>
          <a:chOff x="0" y="0"/>
          <a:chExt cx="0" cy="0"/>
        </a:xfrm>
      </p:grpSpPr>
      <p:sp>
        <p:nvSpPr>
          <p:cNvPr id="183" name="Google Shape;183;p43"/>
          <p:cNvSpPr/>
          <p:nvPr/>
        </p:nvSpPr>
        <p:spPr>
          <a:xfrm>
            <a:off x="271062" y="86850"/>
            <a:ext cx="6297900" cy="145500"/>
          </a:xfrm>
          <a:prstGeom prst="rect">
            <a:avLst/>
          </a:prstGeom>
          <a:solidFill>
            <a:srgbClr val="45818E"/>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84" name="Google Shape;184;p43"/>
          <p:cNvGrpSpPr/>
          <p:nvPr/>
        </p:nvGrpSpPr>
        <p:grpSpPr>
          <a:xfrm>
            <a:off x="-50" y="10873264"/>
            <a:ext cx="6840112" cy="145514"/>
            <a:chOff x="-32400" y="10545200"/>
            <a:chExt cx="7632350" cy="326850"/>
          </a:xfrm>
        </p:grpSpPr>
        <p:cxnSp>
          <p:nvCxnSpPr>
            <p:cNvPr id="185" name="Google Shape;185;p43"/>
            <p:cNvCxnSpPr/>
            <p:nvPr/>
          </p:nvCxnSpPr>
          <p:spPr>
            <a:xfrm>
              <a:off x="-32400" y="10545200"/>
              <a:ext cx="7319100" cy="6600"/>
            </a:xfrm>
            <a:prstGeom prst="straightConnector1">
              <a:avLst/>
            </a:prstGeom>
            <a:noFill/>
            <a:ln cap="flat" cmpd="sng" w="19050">
              <a:solidFill>
                <a:srgbClr val="45818E"/>
              </a:solidFill>
              <a:prstDash val="dash"/>
              <a:round/>
              <a:headEnd len="med" w="med" type="none"/>
              <a:tailEnd len="med" w="med" type="none"/>
            </a:ln>
          </p:spPr>
        </p:cxnSp>
        <p:cxnSp>
          <p:nvCxnSpPr>
            <p:cNvPr id="186" name="Google Shape;186;p43"/>
            <p:cNvCxnSpPr/>
            <p:nvPr/>
          </p:nvCxnSpPr>
          <p:spPr>
            <a:xfrm>
              <a:off x="7275950" y="10548050"/>
              <a:ext cx="324000" cy="324000"/>
            </a:xfrm>
            <a:prstGeom prst="straightConnector1">
              <a:avLst/>
            </a:prstGeom>
            <a:noFill/>
            <a:ln cap="flat" cmpd="sng" w="19050">
              <a:solidFill>
                <a:srgbClr val="45818E"/>
              </a:solidFill>
              <a:prstDash val="dash"/>
              <a:round/>
              <a:headEnd len="med" w="med" type="none"/>
              <a:tailEnd len="med" w="med" type="none"/>
            </a:ln>
          </p:spPr>
        </p:cxnSp>
      </p:gr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1">
  <p:cSld name="CUSTOM_3_1">
    <p:spTree>
      <p:nvGrpSpPr>
        <p:cNvPr id="187" name="Shape 187"/>
        <p:cNvGrpSpPr/>
        <p:nvPr/>
      </p:nvGrpSpPr>
      <p:grpSpPr>
        <a:xfrm>
          <a:off x="0" y="0"/>
          <a:ext cx="0" cy="0"/>
          <a:chOff x="0" y="0"/>
          <a:chExt cx="0" cy="0"/>
        </a:xfrm>
      </p:grpSpPr>
      <p:sp>
        <p:nvSpPr>
          <p:cNvPr id="188" name="Google Shape;188;p44"/>
          <p:cNvSpPr/>
          <p:nvPr/>
        </p:nvSpPr>
        <p:spPr>
          <a:xfrm>
            <a:off x="271062" y="86850"/>
            <a:ext cx="6297900" cy="1455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44"/>
          <p:cNvSpPr/>
          <p:nvPr/>
        </p:nvSpPr>
        <p:spPr>
          <a:xfrm>
            <a:off x="271062" y="11948575"/>
            <a:ext cx="6297900" cy="1455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1 1">
  <p:cSld name="CUSTOM_3_1_1">
    <p:spTree>
      <p:nvGrpSpPr>
        <p:cNvPr id="190" name="Shape 190"/>
        <p:cNvGrpSpPr/>
        <p:nvPr/>
      </p:nvGrpSpPr>
      <p:grpSpPr>
        <a:xfrm>
          <a:off x="0" y="0"/>
          <a:ext cx="0" cy="0"/>
          <a:chOff x="0" y="0"/>
          <a:chExt cx="0" cy="0"/>
        </a:xfrm>
      </p:grpSpPr>
      <p:sp>
        <p:nvSpPr>
          <p:cNvPr id="191" name="Google Shape;191;p45"/>
          <p:cNvSpPr/>
          <p:nvPr/>
        </p:nvSpPr>
        <p:spPr>
          <a:xfrm>
            <a:off x="271062" y="86850"/>
            <a:ext cx="6297900" cy="1455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4 1 1 1">
  <p:cSld name="CUSTOM_3_1_1_1">
    <p:spTree>
      <p:nvGrpSpPr>
        <p:cNvPr id="192" name="Shape 192"/>
        <p:cNvGrpSpPr/>
        <p:nvPr/>
      </p:nvGrpSpPr>
      <p:grpSpPr>
        <a:xfrm>
          <a:off x="0" y="0"/>
          <a:ext cx="0" cy="0"/>
          <a:chOff x="0" y="0"/>
          <a:chExt cx="0" cy="0"/>
        </a:xfrm>
      </p:grpSpPr>
      <p:sp>
        <p:nvSpPr>
          <p:cNvPr id="193" name="Google Shape;193;p46"/>
          <p:cNvSpPr/>
          <p:nvPr/>
        </p:nvSpPr>
        <p:spPr>
          <a:xfrm>
            <a:off x="271062" y="86850"/>
            <a:ext cx="6297900" cy="1455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94" name="Google Shape;194;p46"/>
          <p:cNvGrpSpPr/>
          <p:nvPr/>
        </p:nvGrpSpPr>
        <p:grpSpPr>
          <a:xfrm>
            <a:off x="-50" y="10873264"/>
            <a:ext cx="6840112" cy="145514"/>
            <a:chOff x="-32400" y="10545200"/>
            <a:chExt cx="7632350" cy="326850"/>
          </a:xfrm>
        </p:grpSpPr>
        <p:cxnSp>
          <p:nvCxnSpPr>
            <p:cNvPr id="195" name="Google Shape;195;p46"/>
            <p:cNvCxnSpPr/>
            <p:nvPr/>
          </p:nvCxnSpPr>
          <p:spPr>
            <a:xfrm>
              <a:off x="-32400" y="10545200"/>
              <a:ext cx="7319100" cy="6600"/>
            </a:xfrm>
            <a:prstGeom prst="straightConnector1">
              <a:avLst/>
            </a:prstGeom>
            <a:noFill/>
            <a:ln cap="flat" cmpd="sng" w="19050">
              <a:solidFill>
                <a:srgbClr val="A2C4C9"/>
              </a:solidFill>
              <a:prstDash val="dash"/>
              <a:round/>
              <a:headEnd len="med" w="med" type="none"/>
              <a:tailEnd len="med" w="med" type="none"/>
            </a:ln>
          </p:spPr>
        </p:cxnSp>
        <p:cxnSp>
          <p:nvCxnSpPr>
            <p:cNvPr id="196" name="Google Shape;196;p46"/>
            <p:cNvCxnSpPr/>
            <p:nvPr/>
          </p:nvCxnSpPr>
          <p:spPr>
            <a:xfrm>
              <a:off x="7275950" y="10548050"/>
              <a:ext cx="324000" cy="324000"/>
            </a:xfrm>
            <a:prstGeom prst="straightConnector1">
              <a:avLst/>
            </a:prstGeom>
            <a:noFill/>
            <a:ln cap="flat" cmpd="sng" w="19050">
              <a:solidFill>
                <a:srgbClr val="A2C4C9"/>
              </a:solidFill>
              <a:prstDash val="dash"/>
              <a:round/>
              <a:headEnd len="med" w="med" type="none"/>
              <a:tailEnd len="med" w="med" type="none"/>
            </a:ln>
          </p:spPr>
        </p:cxn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8" name="Shape 28"/>
        <p:cNvGrpSpPr/>
        <p:nvPr/>
      </p:nvGrpSpPr>
      <p:grpSpPr>
        <a:xfrm>
          <a:off x="0" y="0"/>
          <a:ext cx="0" cy="0"/>
          <a:chOff x="0" y="0"/>
          <a:chExt cx="0" cy="0"/>
        </a:xfrm>
      </p:grpSpPr>
      <p:sp>
        <p:nvSpPr>
          <p:cNvPr id="29" name="Google Shape;29;p6"/>
          <p:cNvSpPr txBox="1"/>
          <p:nvPr>
            <p:ph type="title"/>
          </p:nvPr>
        </p:nvSpPr>
        <p:spPr>
          <a:xfrm>
            <a:off x="233161" y="1054666"/>
            <a:ext cx="6373800" cy="13572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0" name="Google Shape;30;p6"/>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1" name="Shape 31"/>
        <p:cNvGrpSpPr/>
        <p:nvPr/>
      </p:nvGrpSpPr>
      <p:grpSpPr>
        <a:xfrm>
          <a:off x="0" y="0"/>
          <a:ext cx="0" cy="0"/>
          <a:chOff x="0" y="0"/>
          <a:chExt cx="0" cy="0"/>
        </a:xfrm>
      </p:grpSpPr>
      <p:sp>
        <p:nvSpPr>
          <p:cNvPr id="32" name="Google Shape;32;p7"/>
          <p:cNvSpPr txBox="1"/>
          <p:nvPr>
            <p:ph type="title"/>
          </p:nvPr>
        </p:nvSpPr>
        <p:spPr>
          <a:xfrm>
            <a:off x="233161" y="1316719"/>
            <a:ext cx="2100600" cy="17910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3" name="Google Shape;33;p7"/>
          <p:cNvSpPr txBox="1"/>
          <p:nvPr>
            <p:ph idx="1" type="body"/>
          </p:nvPr>
        </p:nvSpPr>
        <p:spPr>
          <a:xfrm>
            <a:off x="233161" y="3293218"/>
            <a:ext cx="2100600" cy="75348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7"/>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5" name="Shape 35"/>
        <p:cNvGrpSpPr/>
        <p:nvPr/>
      </p:nvGrpSpPr>
      <p:grpSpPr>
        <a:xfrm>
          <a:off x="0" y="0"/>
          <a:ext cx="0" cy="0"/>
          <a:chOff x="0" y="0"/>
          <a:chExt cx="0" cy="0"/>
        </a:xfrm>
      </p:grpSpPr>
      <p:sp>
        <p:nvSpPr>
          <p:cNvPr id="36" name="Google Shape;36;p8"/>
          <p:cNvSpPr txBox="1"/>
          <p:nvPr>
            <p:ph type="title"/>
          </p:nvPr>
        </p:nvSpPr>
        <p:spPr>
          <a:xfrm>
            <a:off x="366722" y="1066812"/>
            <a:ext cx="4763400" cy="9694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7" name="Google Shape;37;p8"/>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8" name="Shape 38"/>
        <p:cNvGrpSpPr/>
        <p:nvPr/>
      </p:nvGrpSpPr>
      <p:grpSpPr>
        <a:xfrm>
          <a:off x="0" y="0"/>
          <a:ext cx="0" cy="0"/>
          <a:chOff x="0" y="0"/>
          <a:chExt cx="0" cy="0"/>
        </a:xfrm>
      </p:grpSpPr>
      <p:sp>
        <p:nvSpPr>
          <p:cNvPr id="39" name="Google Shape;39;p9"/>
          <p:cNvSpPr/>
          <p:nvPr/>
        </p:nvSpPr>
        <p:spPr>
          <a:xfrm>
            <a:off x="3420000" y="-296"/>
            <a:ext cx="3420000" cy="121896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 name="Google Shape;40;p9"/>
          <p:cNvSpPr txBox="1"/>
          <p:nvPr>
            <p:ph type="title"/>
          </p:nvPr>
        </p:nvSpPr>
        <p:spPr>
          <a:xfrm>
            <a:off x="198602" y="2922506"/>
            <a:ext cx="3025800" cy="35130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41" name="Google Shape;41;p9"/>
          <p:cNvSpPr txBox="1"/>
          <p:nvPr>
            <p:ph idx="1" type="subTitle"/>
          </p:nvPr>
        </p:nvSpPr>
        <p:spPr>
          <a:xfrm>
            <a:off x="198602" y="6643018"/>
            <a:ext cx="3025800" cy="2927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3694902" y="1715988"/>
            <a:ext cx="2870100" cy="87570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3" name="Google Shape;43;p9"/>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233161" y="10026056"/>
            <a:ext cx="4487400" cy="14340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6" name="Google Shape;46;p10"/>
          <p:cNvSpPr txBox="1"/>
          <p:nvPr>
            <p:ph idx="12" type="sldNum"/>
          </p:nvPr>
        </p:nvSpPr>
        <p:spPr>
          <a:xfrm>
            <a:off x="6337665" y="11051375"/>
            <a:ext cx="410400" cy="932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4.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20" Type="http://schemas.openxmlformats.org/officeDocument/2006/relationships/slideLayout" Target="../slideLayouts/slideLayout42.xml"/><Relationship Id="rId11" Type="http://schemas.openxmlformats.org/officeDocument/2006/relationships/slideLayout" Target="../slideLayouts/slideLayout33.xml"/><Relationship Id="rId22" Type="http://schemas.openxmlformats.org/officeDocument/2006/relationships/theme" Target="../theme/theme1.xml"/><Relationship Id="rId10" Type="http://schemas.openxmlformats.org/officeDocument/2006/relationships/slideLayout" Target="../slideLayouts/slideLayout32.xml"/><Relationship Id="rId21" Type="http://schemas.openxmlformats.org/officeDocument/2006/relationships/slideLayout" Target="../slideLayouts/slideLayout43.xml"/><Relationship Id="rId13" Type="http://schemas.openxmlformats.org/officeDocument/2006/relationships/slideLayout" Target="../slideLayouts/slideLayout35.xml"/><Relationship Id="rId12" Type="http://schemas.openxmlformats.org/officeDocument/2006/relationships/slideLayout" Target="../slideLayouts/slideLayout34.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5" Type="http://schemas.openxmlformats.org/officeDocument/2006/relationships/slideLayout" Target="../slideLayouts/slideLayout37.xml"/><Relationship Id="rId14" Type="http://schemas.openxmlformats.org/officeDocument/2006/relationships/slideLayout" Target="../slideLayouts/slideLayout36.xml"/><Relationship Id="rId17" Type="http://schemas.openxmlformats.org/officeDocument/2006/relationships/slideLayout" Target="../slideLayouts/slideLayout39.xml"/><Relationship Id="rId16" Type="http://schemas.openxmlformats.org/officeDocument/2006/relationships/slideLayout" Target="../slideLayouts/slideLayout38.xml"/><Relationship Id="rId5" Type="http://schemas.openxmlformats.org/officeDocument/2006/relationships/slideLayout" Target="../slideLayouts/slideLayout27.xml"/><Relationship Id="rId19" Type="http://schemas.openxmlformats.org/officeDocument/2006/relationships/slideLayout" Target="../slideLayouts/slideLayout41.xml"/><Relationship Id="rId6" Type="http://schemas.openxmlformats.org/officeDocument/2006/relationships/slideLayout" Target="../slideLayouts/slideLayout28.xml"/><Relationship Id="rId18" Type="http://schemas.openxmlformats.org/officeDocument/2006/relationships/slideLayout" Target="../slideLayouts/slideLayout40.xml"/><Relationship Id="rId7" Type="http://schemas.openxmlformats.org/officeDocument/2006/relationships/slideLayout" Target="../slideLayouts/slideLayout29.xml"/><Relationship Id="rId8"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3" name="Shape 53"/>
        <p:cNvGrpSpPr/>
        <p:nvPr/>
      </p:nvGrpSpPr>
      <p:grpSpPr>
        <a:xfrm>
          <a:off x="0" y="0"/>
          <a:ext cx="0" cy="0"/>
          <a:chOff x="0" y="0"/>
          <a:chExt cx="0" cy="0"/>
        </a:xfrm>
      </p:grpSpPr>
      <p:sp>
        <p:nvSpPr>
          <p:cNvPr id="54" name="Google Shape;54;p13"/>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5" name="Google Shape;55;p13"/>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sz="1400">
                <a:solidFill>
                  <a:schemeClr val="dk2"/>
                </a:solidFill>
              </a:defRPr>
            </a:lvl2pPr>
            <a:lvl3pPr indent="-317500" lvl="2" marL="1371600" rtl="0">
              <a:lnSpc>
                <a:spcPct val="115000"/>
              </a:lnSpc>
              <a:spcBef>
                <a:spcPts val="1600"/>
              </a:spcBef>
              <a:spcAft>
                <a:spcPts val="0"/>
              </a:spcAft>
              <a:buClr>
                <a:schemeClr val="dk2"/>
              </a:buClr>
              <a:buSzPts val="1400"/>
              <a:buChar char="■"/>
              <a:defRPr sz="1400">
                <a:solidFill>
                  <a:schemeClr val="dk2"/>
                </a:solidFill>
              </a:defRPr>
            </a:lvl3pPr>
            <a:lvl4pPr indent="-317500" lvl="3" marL="1828800" rtl="0">
              <a:lnSpc>
                <a:spcPct val="115000"/>
              </a:lnSpc>
              <a:spcBef>
                <a:spcPts val="1600"/>
              </a:spcBef>
              <a:spcAft>
                <a:spcPts val="0"/>
              </a:spcAft>
              <a:buClr>
                <a:schemeClr val="dk2"/>
              </a:buClr>
              <a:buSzPts val="1400"/>
              <a:buChar char="●"/>
              <a:defRPr sz="1400">
                <a:solidFill>
                  <a:schemeClr val="dk2"/>
                </a:solidFill>
              </a:defRPr>
            </a:lvl4pPr>
            <a:lvl5pPr indent="-317500" lvl="4" marL="2286000" rtl="0">
              <a:lnSpc>
                <a:spcPct val="115000"/>
              </a:lnSpc>
              <a:spcBef>
                <a:spcPts val="1600"/>
              </a:spcBef>
              <a:spcAft>
                <a:spcPts val="0"/>
              </a:spcAft>
              <a:buClr>
                <a:schemeClr val="dk2"/>
              </a:buClr>
              <a:buSzPts val="1400"/>
              <a:buChar char="○"/>
              <a:defRPr sz="1400">
                <a:solidFill>
                  <a:schemeClr val="dk2"/>
                </a:solidFill>
              </a:defRPr>
            </a:lvl5pPr>
            <a:lvl6pPr indent="-317500" lvl="5" marL="2743200" rtl="0">
              <a:lnSpc>
                <a:spcPct val="115000"/>
              </a:lnSpc>
              <a:spcBef>
                <a:spcPts val="1600"/>
              </a:spcBef>
              <a:spcAft>
                <a:spcPts val="0"/>
              </a:spcAft>
              <a:buClr>
                <a:schemeClr val="dk2"/>
              </a:buClr>
              <a:buSzPts val="1400"/>
              <a:buChar char="■"/>
              <a:defRPr sz="1400">
                <a:solidFill>
                  <a:schemeClr val="dk2"/>
                </a:solidFill>
              </a:defRPr>
            </a:lvl6pPr>
            <a:lvl7pPr indent="-317500" lvl="6" marL="3200400" rtl="0">
              <a:lnSpc>
                <a:spcPct val="115000"/>
              </a:lnSpc>
              <a:spcBef>
                <a:spcPts val="1600"/>
              </a:spcBef>
              <a:spcAft>
                <a:spcPts val="0"/>
              </a:spcAft>
              <a:buClr>
                <a:schemeClr val="dk2"/>
              </a:buClr>
              <a:buSzPts val="1400"/>
              <a:buChar char="●"/>
              <a:defRPr sz="1400">
                <a:solidFill>
                  <a:schemeClr val="dk2"/>
                </a:solidFill>
              </a:defRPr>
            </a:lvl7pPr>
            <a:lvl8pPr indent="-317500" lvl="7" marL="3657600" rtl="0">
              <a:lnSpc>
                <a:spcPct val="115000"/>
              </a:lnSpc>
              <a:spcBef>
                <a:spcPts val="1600"/>
              </a:spcBef>
              <a:spcAft>
                <a:spcPts val="0"/>
              </a:spcAft>
              <a:buClr>
                <a:schemeClr val="dk2"/>
              </a:buClr>
              <a:buSzPts val="1400"/>
              <a:buChar char="○"/>
              <a:defRPr sz="1400">
                <a:solidFill>
                  <a:schemeClr val="dk2"/>
                </a:solidFill>
              </a:defRPr>
            </a:lvl8pPr>
            <a:lvl9pPr indent="-317500" lvl="8" marL="4114800" rtl="0">
              <a:lnSpc>
                <a:spcPct val="115000"/>
              </a:lnSpc>
              <a:spcBef>
                <a:spcPts val="1600"/>
              </a:spcBef>
              <a:spcAft>
                <a:spcPts val="1600"/>
              </a:spcAft>
              <a:buClr>
                <a:schemeClr val="dk2"/>
              </a:buClr>
              <a:buSzPts val="1400"/>
              <a:buChar char="■"/>
              <a:defRPr sz="1400">
                <a:solidFill>
                  <a:schemeClr val="dk2"/>
                </a:solidFill>
              </a:defRPr>
            </a:lvl9pPr>
          </a:lstStyle>
          <a:p/>
        </p:txBody>
      </p:sp>
      <p:sp>
        <p:nvSpPr>
          <p:cNvPr id="56" name="Google Shape;56;p13"/>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8" name="Shape 98"/>
        <p:cNvGrpSpPr/>
        <p:nvPr/>
      </p:nvGrpSpPr>
      <p:grpSpPr>
        <a:xfrm>
          <a:off x="0" y="0"/>
          <a:ext cx="0" cy="0"/>
          <a:chOff x="0" y="0"/>
          <a:chExt cx="0" cy="0"/>
        </a:xfrm>
      </p:grpSpPr>
      <p:sp>
        <p:nvSpPr>
          <p:cNvPr id="99" name="Google Shape;99;p25"/>
          <p:cNvSpPr txBox="1"/>
          <p:nvPr>
            <p:ph type="title"/>
          </p:nvPr>
        </p:nvSpPr>
        <p:spPr>
          <a:xfrm>
            <a:off x="233161" y="1054666"/>
            <a:ext cx="6373800" cy="13572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100" name="Google Shape;100;p25"/>
          <p:cNvSpPr txBox="1"/>
          <p:nvPr>
            <p:ph idx="1" type="body"/>
          </p:nvPr>
        </p:nvSpPr>
        <p:spPr>
          <a:xfrm>
            <a:off x="233161" y="2731255"/>
            <a:ext cx="6373800" cy="8096400"/>
          </a:xfrm>
          <a:prstGeom prst="rect">
            <a:avLst/>
          </a:prstGeom>
          <a:noFill/>
          <a:ln>
            <a:noFill/>
          </a:ln>
        </p:spPr>
        <p:txBody>
          <a:bodyPr anchorCtr="0" anchor="t" bIns="91425" lIns="91425" spcFirstLastPara="1" rIns="91425" wrap="square" tIns="91425">
            <a:noAutofit/>
          </a:bodyPr>
          <a:lstStyle>
            <a:lvl1pPr indent="-342900" lvl="0" marL="457200" rtl="0">
              <a:lnSpc>
                <a:spcPct val="115000"/>
              </a:lnSpc>
              <a:spcBef>
                <a:spcPts val="0"/>
              </a:spcBef>
              <a:spcAft>
                <a:spcPts val="0"/>
              </a:spcAft>
              <a:buClr>
                <a:schemeClr val="dk2"/>
              </a:buClr>
              <a:buSzPts val="1800"/>
              <a:buChar char="●"/>
              <a:defRPr sz="1800">
                <a:solidFill>
                  <a:schemeClr val="dk2"/>
                </a:solidFill>
              </a:defRPr>
            </a:lvl1pPr>
            <a:lvl2pPr indent="-317500" lvl="1" marL="914400" rtl="0">
              <a:lnSpc>
                <a:spcPct val="115000"/>
              </a:lnSpc>
              <a:spcBef>
                <a:spcPts val="1600"/>
              </a:spcBef>
              <a:spcAft>
                <a:spcPts val="0"/>
              </a:spcAft>
              <a:buClr>
                <a:schemeClr val="dk2"/>
              </a:buClr>
              <a:buSzPts val="1400"/>
              <a:buChar char="○"/>
              <a:defRPr sz="1400">
                <a:solidFill>
                  <a:schemeClr val="dk2"/>
                </a:solidFill>
              </a:defRPr>
            </a:lvl2pPr>
            <a:lvl3pPr indent="-317500" lvl="2" marL="1371600" rtl="0">
              <a:lnSpc>
                <a:spcPct val="115000"/>
              </a:lnSpc>
              <a:spcBef>
                <a:spcPts val="1600"/>
              </a:spcBef>
              <a:spcAft>
                <a:spcPts val="0"/>
              </a:spcAft>
              <a:buClr>
                <a:schemeClr val="dk2"/>
              </a:buClr>
              <a:buSzPts val="1400"/>
              <a:buChar char="■"/>
              <a:defRPr sz="1400">
                <a:solidFill>
                  <a:schemeClr val="dk2"/>
                </a:solidFill>
              </a:defRPr>
            </a:lvl3pPr>
            <a:lvl4pPr indent="-317500" lvl="3" marL="1828800" rtl="0">
              <a:lnSpc>
                <a:spcPct val="115000"/>
              </a:lnSpc>
              <a:spcBef>
                <a:spcPts val="1600"/>
              </a:spcBef>
              <a:spcAft>
                <a:spcPts val="0"/>
              </a:spcAft>
              <a:buClr>
                <a:schemeClr val="dk2"/>
              </a:buClr>
              <a:buSzPts val="1400"/>
              <a:buChar char="●"/>
              <a:defRPr sz="1400">
                <a:solidFill>
                  <a:schemeClr val="dk2"/>
                </a:solidFill>
              </a:defRPr>
            </a:lvl4pPr>
            <a:lvl5pPr indent="-317500" lvl="4" marL="2286000" rtl="0">
              <a:lnSpc>
                <a:spcPct val="115000"/>
              </a:lnSpc>
              <a:spcBef>
                <a:spcPts val="1600"/>
              </a:spcBef>
              <a:spcAft>
                <a:spcPts val="0"/>
              </a:spcAft>
              <a:buClr>
                <a:schemeClr val="dk2"/>
              </a:buClr>
              <a:buSzPts val="1400"/>
              <a:buChar char="○"/>
              <a:defRPr sz="1400">
                <a:solidFill>
                  <a:schemeClr val="dk2"/>
                </a:solidFill>
              </a:defRPr>
            </a:lvl5pPr>
            <a:lvl6pPr indent="-317500" lvl="5" marL="2743200" rtl="0">
              <a:lnSpc>
                <a:spcPct val="115000"/>
              </a:lnSpc>
              <a:spcBef>
                <a:spcPts val="1600"/>
              </a:spcBef>
              <a:spcAft>
                <a:spcPts val="0"/>
              </a:spcAft>
              <a:buClr>
                <a:schemeClr val="dk2"/>
              </a:buClr>
              <a:buSzPts val="1400"/>
              <a:buChar char="■"/>
              <a:defRPr sz="1400">
                <a:solidFill>
                  <a:schemeClr val="dk2"/>
                </a:solidFill>
              </a:defRPr>
            </a:lvl6pPr>
            <a:lvl7pPr indent="-317500" lvl="6" marL="3200400" rtl="0">
              <a:lnSpc>
                <a:spcPct val="115000"/>
              </a:lnSpc>
              <a:spcBef>
                <a:spcPts val="1600"/>
              </a:spcBef>
              <a:spcAft>
                <a:spcPts val="0"/>
              </a:spcAft>
              <a:buClr>
                <a:schemeClr val="dk2"/>
              </a:buClr>
              <a:buSzPts val="1400"/>
              <a:buChar char="●"/>
              <a:defRPr sz="1400">
                <a:solidFill>
                  <a:schemeClr val="dk2"/>
                </a:solidFill>
              </a:defRPr>
            </a:lvl7pPr>
            <a:lvl8pPr indent="-317500" lvl="7" marL="3657600" rtl="0">
              <a:lnSpc>
                <a:spcPct val="115000"/>
              </a:lnSpc>
              <a:spcBef>
                <a:spcPts val="1600"/>
              </a:spcBef>
              <a:spcAft>
                <a:spcPts val="0"/>
              </a:spcAft>
              <a:buClr>
                <a:schemeClr val="dk2"/>
              </a:buClr>
              <a:buSzPts val="1400"/>
              <a:buChar char="○"/>
              <a:defRPr sz="1400">
                <a:solidFill>
                  <a:schemeClr val="dk2"/>
                </a:solidFill>
              </a:defRPr>
            </a:lvl8pPr>
            <a:lvl9pPr indent="-317500" lvl="8" marL="4114800" rtl="0">
              <a:lnSpc>
                <a:spcPct val="115000"/>
              </a:lnSpc>
              <a:spcBef>
                <a:spcPts val="1600"/>
              </a:spcBef>
              <a:spcAft>
                <a:spcPts val="1600"/>
              </a:spcAft>
              <a:buClr>
                <a:schemeClr val="dk2"/>
              </a:buClr>
              <a:buSzPts val="1400"/>
              <a:buChar char="■"/>
              <a:defRPr sz="1400">
                <a:solidFill>
                  <a:schemeClr val="dk2"/>
                </a:solidFill>
              </a:defRPr>
            </a:lvl9pPr>
          </a:lstStyle>
          <a:p/>
        </p:txBody>
      </p:sp>
      <p:sp>
        <p:nvSpPr>
          <p:cNvPr id="101" name="Google Shape;101;p25"/>
          <p:cNvSpPr txBox="1"/>
          <p:nvPr>
            <p:ph idx="12" type="sldNum"/>
          </p:nvPr>
        </p:nvSpPr>
        <p:spPr>
          <a:xfrm>
            <a:off x="6337665" y="11051375"/>
            <a:ext cx="410400" cy="9327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 id="2147483690" r:id="rId2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s://drive.google.com/file/d/1aYEVtoFrQYcy1F66FS0XGVQJA37fYPcZ/view?usp=sharing" TargetMode="External"/><Relationship Id="rId10" Type="http://schemas.openxmlformats.org/officeDocument/2006/relationships/image" Target="../media/image7.png"/><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slide" Target="/ppt/slides/slide8.xml"/><Relationship Id="rId9" Type="http://schemas.openxmlformats.org/officeDocument/2006/relationships/image" Target="../media/image1.png"/><Relationship Id="rId5" Type="http://schemas.openxmlformats.org/officeDocument/2006/relationships/slide" Target="/ppt/slides/slide3.xml"/><Relationship Id="rId6" Type="http://schemas.openxmlformats.org/officeDocument/2006/relationships/slide" Target="/ppt/slides/slide9.xml"/><Relationship Id="rId7" Type="http://schemas.openxmlformats.org/officeDocument/2006/relationships/slide" Target="/ppt/slides/slide6.xml"/><Relationship Id="rId8"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6.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200" name="Shape 200"/>
        <p:cNvGrpSpPr/>
        <p:nvPr/>
      </p:nvGrpSpPr>
      <p:grpSpPr>
        <a:xfrm>
          <a:off x="0" y="0"/>
          <a:ext cx="0" cy="0"/>
          <a:chOff x="0" y="0"/>
          <a:chExt cx="0" cy="0"/>
        </a:xfrm>
      </p:grpSpPr>
      <p:sp>
        <p:nvSpPr>
          <p:cNvPr id="201" name="Google Shape;201;p47"/>
          <p:cNvSpPr/>
          <p:nvPr/>
        </p:nvSpPr>
        <p:spPr>
          <a:xfrm>
            <a:off x="0" y="5639125"/>
            <a:ext cx="6858300" cy="42669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47"/>
          <p:cNvSpPr/>
          <p:nvPr/>
        </p:nvSpPr>
        <p:spPr>
          <a:xfrm>
            <a:off x="2971930" y="3257744"/>
            <a:ext cx="3886500" cy="3067500"/>
          </a:xfrm>
          <a:prstGeom prst="snip2DiagRect">
            <a:avLst>
              <a:gd fmla="val 0" name="adj1"/>
              <a:gd fmla="val 32296"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47"/>
          <p:cNvSpPr/>
          <p:nvPr/>
        </p:nvSpPr>
        <p:spPr>
          <a:xfrm>
            <a:off x="0" y="5867733"/>
            <a:ext cx="6877050" cy="866862"/>
          </a:xfrm>
          <a:custGeom>
            <a:rect b="b" l="l" r="r" t="t"/>
            <a:pathLst>
              <a:path extrusionOk="0" h="34671" w="275082">
                <a:moveTo>
                  <a:pt x="0" y="0"/>
                </a:moveTo>
                <a:lnTo>
                  <a:pt x="116002" y="0"/>
                </a:lnTo>
                <a:lnTo>
                  <a:pt x="151036" y="34290"/>
                </a:lnTo>
                <a:lnTo>
                  <a:pt x="274823" y="34290"/>
                </a:lnTo>
                <a:lnTo>
                  <a:pt x="275082" y="34671"/>
                </a:lnTo>
              </a:path>
            </a:pathLst>
          </a:custGeom>
          <a:noFill/>
          <a:ln cap="flat" cmpd="sng" w="152400">
            <a:solidFill>
              <a:srgbClr val="FFFFFF"/>
            </a:solidFill>
            <a:prstDash val="lgDash"/>
            <a:round/>
            <a:headEnd len="med" w="med" type="none"/>
            <a:tailEnd len="med" w="med" type="none"/>
          </a:ln>
        </p:spPr>
      </p:sp>
      <p:sp>
        <p:nvSpPr>
          <p:cNvPr id="204" name="Google Shape;204;p47"/>
          <p:cNvSpPr/>
          <p:nvPr/>
        </p:nvSpPr>
        <p:spPr>
          <a:xfrm flipH="1">
            <a:off x="109" y="9667114"/>
            <a:ext cx="24918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47"/>
          <p:cNvSpPr/>
          <p:nvPr/>
        </p:nvSpPr>
        <p:spPr>
          <a:xfrm>
            <a:off x="709625" y="4046900"/>
            <a:ext cx="5468100" cy="1100100"/>
          </a:xfrm>
          <a:prstGeom prst="bracketPair">
            <a:avLst/>
          </a:prstGeom>
          <a:noFill/>
          <a:ln cap="flat" cmpd="sng" w="38100">
            <a:solidFill>
              <a:srgbClr val="D0E0E3"/>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47"/>
          <p:cNvSpPr/>
          <p:nvPr/>
        </p:nvSpPr>
        <p:spPr>
          <a:xfrm>
            <a:off x="-225" y="9436324"/>
            <a:ext cx="6839569" cy="239070"/>
          </a:xfrm>
          <a:custGeom>
            <a:rect b="b" l="l" r="r" t="t"/>
            <a:pathLst>
              <a:path extrusionOk="0" h="10668" w="277749">
                <a:moveTo>
                  <a:pt x="0" y="0"/>
                </a:moveTo>
                <a:lnTo>
                  <a:pt x="96393" y="762"/>
                </a:lnTo>
                <a:lnTo>
                  <a:pt x="107823" y="10668"/>
                </a:lnTo>
                <a:lnTo>
                  <a:pt x="277749" y="10668"/>
                </a:lnTo>
              </a:path>
            </a:pathLst>
          </a:custGeom>
          <a:noFill/>
          <a:ln cap="flat" cmpd="sng" w="114300">
            <a:solidFill>
              <a:srgbClr val="FFFFFF"/>
            </a:solidFill>
            <a:prstDash val="lgDash"/>
            <a:round/>
            <a:headEnd len="med" w="med" type="none"/>
            <a:tailEnd len="med" w="med" type="none"/>
          </a:ln>
        </p:spPr>
      </p:sp>
      <p:sp>
        <p:nvSpPr>
          <p:cNvPr id="207" name="Google Shape;207;p47"/>
          <p:cNvSpPr txBox="1"/>
          <p:nvPr/>
        </p:nvSpPr>
        <p:spPr>
          <a:xfrm>
            <a:off x="852353" y="4141296"/>
            <a:ext cx="5172900" cy="9180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sz="3000">
                <a:solidFill>
                  <a:srgbClr val="134F5C"/>
                </a:solidFill>
                <a:latin typeface="Georgia"/>
                <a:ea typeface="Georgia"/>
                <a:cs typeface="Georgia"/>
                <a:sym typeface="Georgia"/>
              </a:rPr>
              <a:t>Summary of the LAST Block in the Basic Years!</a:t>
            </a:r>
            <a:endParaRPr b="1" sz="3000">
              <a:solidFill>
                <a:srgbClr val="134F5C"/>
              </a:solidFill>
              <a:latin typeface="Georgia"/>
              <a:ea typeface="Georgia"/>
              <a:cs typeface="Georgia"/>
              <a:sym typeface="Georgia"/>
            </a:endParaRPr>
          </a:p>
        </p:txBody>
      </p:sp>
      <p:graphicFrame>
        <p:nvGraphicFramePr>
          <p:cNvPr id="208" name="Google Shape;208;p47"/>
          <p:cNvGraphicFramePr/>
          <p:nvPr/>
        </p:nvGraphicFramePr>
        <p:xfrm>
          <a:off x="222463" y="10403575"/>
          <a:ext cx="3000000" cy="3000000"/>
        </p:xfrm>
        <a:graphic>
          <a:graphicData uri="http://schemas.openxmlformats.org/drawingml/2006/table">
            <a:tbl>
              <a:tblPr>
                <a:noFill/>
                <a:tableStyleId>{33BF9BEE-C04C-41D2-BB25-F520B2266750}</a:tableStyleId>
              </a:tblPr>
              <a:tblGrid>
                <a:gridCol w="1616725"/>
                <a:gridCol w="511825"/>
                <a:gridCol w="1597675"/>
                <a:gridCol w="540400"/>
              </a:tblGrid>
              <a:tr h="328900">
                <a:tc>
                  <a:txBody>
                    <a:bodyPr/>
                    <a:lstStyle/>
                    <a:p>
                      <a:pPr indent="0" lvl="0" marL="0" rtl="0" algn="ctr">
                        <a:spcBef>
                          <a:spcPts val="0"/>
                        </a:spcBef>
                        <a:spcAft>
                          <a:spcPts val="0"/>
                        </a:spcAft>
                        <a:buNone/>
                      </a:pPr>
                      <a:r>
                        <a:rPr b="1" lang="en" sz="1100">
                          <a:solidFill>
                            <a:srgbClr val="A2C4C9"/>
                          </a:solidFill>
                          <a:latin typeface="Mada"/>
                          <a:ea typeface="Mada"/>
                          <a:cs typeface="Mada"/>
                          <a:sym typeface="Mada"/>
                        </a:rPr>
                        <a:t>Lecture</a:t>
                      </a:r>
                      <a:endParaRPr b="1" sz="1100">
                        <a:solidFill>
                          <a:srgbClr val="A2C4C9"/>
                        </a:solidFill>
                        <a:latin typeface="Mada"/>
                        <a:ea typeface="Mada"/>
                        <a:cs typeface="Mada"/>
                        <a:sym typeface="Mada"/>
                      </a:endParaRPr>
                    </a:p>
                  </a:txBody>
                  <a:tcPr marT="91425" marB="91425" marR="91425" marL="91425">
                    <a:solidFill>
                      <a:srgbClr val="F3F3F3"/>
                    </a:solidFill>
                  </a:tcPr>
                </a:tc>
                <a:tc>
                  <a:txBody>
                    <a:bodyPr/>
                    <a:lstStyle/>
                    <a:p>
                      <a:pPr indent="0" lvl="0" marL="0" rtl="0" algn="ctr">
                        <a:spcBef>
                          <a:spcPts val="0"/>
                        </a:spcBef>
                        <a:spcAft>
                          <a:spcPts val="0"/>
                        </a:spcAft>
                        <a:buNone/>
                      </a:pPr>
                      <a:r>
                        <a:rPr b="1" lang="en" sz="1100">
                          <a:solidFill>
                            <a:srgbClr val="A2C4C9"/>
                          </a:solidFill>
                          <a:latin typeface="Mada"/>
                          <a:ea typeface="Mada"/>
                          <a:cs typeface="Mada"/>
                          <a:sym typeface="Mada"/>
                        </a:rPr>
                        <a:t>Slide</a:t>
                      </a:r>
                      <a:endParaRPr b="1" sz="1100">
                        <a:solidFill>
                          <a:srgbClr val="A2C4C9"/>
                        </a:solidFill>
                        <a:latin typeface="Mada"/>
                        <a:ea typeface="Mada"/>
                        <a:cs typeface="Mada"/>
                        <a:sym typeface="Mada"/>
                      </a:endParaRPr>
                    </a:p>
                  </a:txBody>
                  <a:tcPr marT="91425" marB="91425" marR="91425" marL="91425">
                    <a:solidFill>
                      <a:srgbClr val="F3F3F3"/>
                    </a:solidFill>
                  </a:tcPr>
                </a:tc>
                <a:tc>
                  <a:txBody>
                    <a:bodyPr/>
                    <a:lstStyle/>
                    <a:p>
                      <a:pPr indent="0" lvl="0" marL="0" rtl="0" algn="ctr">
                        <a:spcBef>
                          <a:spcPts val="0"/>
                        </a:spcBef>
                        <a:spcAft>
                          <a:spcPts val="0"/>
                        </a:spcAft>
                        <a:buNone/>
                      </a:pPr>
                      <a:r>
                        <a:rPr b="1" lang="en" sz="1100">
                          <a:solidFill>
                            <a:srgbClr val="A2C4C9"/>
                          </a:solidFill>
                          <a:latin typeface="Mada"/>
                          <a:ea typeface="Mada"/>
                          <a:cs typeface="Mada"/>
                          <a:sym typeface="Mada"/>
                        </a:rPr>
                        <a:t>Lecture</a:t>
                      </a:r>
                      <a:endParaRPr b="1" sz="1100">
                        <a:solidFill>
                          <a:srgbClr val="A2C4C9"/>
                        </a:solidFill>
                        <a:latin typeface="Mada"/>
                        <a:ea typeface="Mada"/>
                        <a:cs typeface="Mada"/>
                        <a:sym typeface="Mada"/>
                      </a:endParaRPr>
                    </a:p>
                  </a:txBody>
                  <a:tcPr marT="91425" marB="91425" marR="91425" marL="91425">
                    <a:solidFill>
                      <a:srgbClr val="F3F3F3"/>
                    </a:solidFill>
                  </a:tcPr>
                </a:tc>
                <a:tc>
                  <a:txBody>
                    <a:bodyPr/>
                    <a:lstStyle/>
                    <a:p>
                      <a:pPr indent="0" lvl="0" marL="0" rtl="0" algn="ctr">
                        <a:spcBef>
                          <a:spcPts val="0"/>
                        </a:spcBef>
                        <a:spcAft>
                          <a:spcPts val="0"/>
                        </a:spcAft>
                        <a:buNone/>
                      </a:pPr>
                      <a:r>
                        <a:rPr b="1" lang="en" sz="1100">
                          <a:solidFill>
                            <a:srgbClr val="A2C4C9"/>
                          </a:solidFill>
                          <a:latin typeface="Mada"/>
                          <a:ea typeface="Mada"/>
                          <a:cs typeface="Mada"/>
                          <a:sym typeface="Mada"/>
                        </a:rPr>
                        <a:t>Slide</a:t>
                      </a:r>
                      <a:endParaRPr b="1" sz="1100">
                        <a:solidFill>
                          <a:srgbClr val="A2C4C9"/>
                        </a:solidFill>
                        <a:latin typeface="Mada"/>
                        <a:ea typeface="Mada"/>
                        <a:cs typeface="Mada"/>
                        <a:sym typeface="Mada"/>
                      </a:endParaRPr>
                    </a:p>
                  </a:txBody>
                  <a:tcPr marT="91425" marB="91425" marR="91425" marL="91425">
                    <a:solidFill>
                      <a:srgbClr val="F3F3F3"/>
                    </a:solidFill>
                  </a:tcPr>
                </a:tc>
              </a:tr>
              <a:tr h="25000">
                <a:tc>
                  <a:txBody>
                    <a:bodyPr/>
                    <a:lstStyle/>
                    <a:p>
                      <a:pPr indent="0" lvl="0" marL="0" rtl="0" algn="l">
                        <a:spcBef>
                          <a:spcPts val="0"/>
                        </a:spcBef>
                        <a:spcAft>
                          <a:spcPts val="0"/>
                        </a:spcAft>
                        <a:buNone/>
                      </a:pPr>
                      <a:r>
                        <a:rPr lang="en" sz="1000">
                          <a:solidFill>
                            <a:schemeClr val="dk1"/>
                          </a:solidFill>
                          <a:uFill>
                            <a:noFill/>
                          </a:uFill>
                          <a:latin typeface="Mada"/>
                          <a:ea typeface="Mada"/>
                          <a:cs typeface="Mada"/>
                          <a:sym typeface="Mada"/>
                          <a:hlinkClick action="ppaction://hlinksldjump" r:id="rId3">
                            <a:extLst>
                              <a:ext uri="{A12FA001-AC4F-418D-AE19-62706E023703}">
                                <ahyp:hlinkClr val="tx"/>
                              </a:ext>
                            </a:extLst>
                          </a:hlinkClick>
                        </a:rPr>
                        <a:t>L3- inducing ovulation</a:t>
                      </a:r>
                      <a:endParaRPr sz="1000">
                        <a:latin typeface="Mada"/>
                        <a:ea typeface="Mada"/>
                        <a:cs typeface="Mada"/>
                        <a:sym typeface="Mada"/>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latin typeface="Mada"/>
                          <a:ea typeface="Mada"/>
                          <a:cs typeface="Mada"/>
                          <a:sym typeface="Mada"/>
                        </a:rPr>
                        <a:t>2</a:t>
                      </a:r>
                      <a:endParaRPr sz="1000">
                        <a:latin typeface="Mada"/>
                        <a:ea typeface="Mada"/>
                        <a:cs typeface="Mada"/>
                        <a:sym typeface="Mada"/>
                      </a:endParaRPr>
                    </a:p>
                  </a:txBody>
                  <a:tcPr marT="91425" marB="91425" marR="91425" marL="91425">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solidFill>
                            <a:schemeClr val="dk1"/>
                          </a:solidFill>
                          <a:uFill>
                            <a:noFill/>
                          </a:uFill>
                          <a:latin typeface="Mada"/>
                          <a:ea typeface="Mada"/>
                          <a:cs typeface="Mada"/>
                          <a:sym typeface="Mada"/>
                          <a:hlinkClick action="ppaction://hlinksldjump" r:id="rId4">
                            <a:extLst>
                              <a:ext uri="{A12FA001-AC4F-418D-AE19-62706E023703}">
                                <ahyp:hlinkClr val="tx"/>
                              </a:ext>
                            </a:extLst>
                          </a:hlinkClick>
                        </a:rPr>
                        <a:t>L8- Drugs and Lactation</a:t>
                      </a:r>
                      <a:endParaRPr sz="1000">
                        <a:latin typeface="Mada"/>
                        <a:ea typeface="Mada"/>
                        <a:cs typeface="Mada"/>
                        <a:sym typeface="Mada"/>
                      </a:endParaRPr>
                    </a:p>
                  </a:txBody>
                  <a:tcPr marT="91425" marB="91425" marR="91425" marL="91425"/>
                </a:tc>
                <a:tc>
                  <a:txBody>
                    <a:bodyPr/>
                    <a:lstStyle/>
                    <a:p>
                      <a:pPr indent="0" lvl="0" marL="0" rtl="0" algn="l">
                        <a:spcBef>
                          <a:spcPts val="0"/>
                        </a:spcBef>
                        <a:spcAft>
                          <a:spcPts val="0"/>
                        </a:spcAft>
                        <a:buNone/>
                      </a:pPr>
                      <a:r>
                        <a:rPr lang="en" sz="1000">
                          <a:latin typeface="Mada"/>
                          <a:ea typeface="Mada"/>
                          <a:cs typeface="Mada"/>
                          <a:sym typeface="Mada"/>
                        </a:rPr>
                        <a:t>8</a:t>
                      </a:r>
                      <a:endParaRPr sz="1000">
                        <a:latin typeface="Mada"/>
                        <a:ea typeface="Mada"/>
                        <a:cs typeface="Mada"/>
                        <a:sym typeface="Mada"/>
                      </a:endParaRPr>
                    </a:p>
                  </a:txBody>
                  <a:tcPr marT="91425" marB="91425" marR="91425" marL="91425"/>
                </a:tc>
              </a:tr>
              <a:tr h="25000">
                <a:tc>
                  <a:txBody>
                    <a:bodyPr/>
                    <a:lstStyle/>
                    <a:p>
                      <a:pPr indent="0" lvl="0" marL="0" rtl="0" algn="l">
                        <a:spcBef>
                          <a:spcPts val="0"/>
                        </a:spcBef>
                        <a:spcAft>
                          <a:spcPts val="0"/>
                        </a:spcAft>
                        <a:buNone/>
                      </a:pPr>
                      <a:r>
                        <a:rPr lang="en" sz="1000">
                          <a:solidFill>
                            <a:schemeClr val="dk1"/>
                          </a:solidFill>
                          <a:uFill>
                            <a:noFill/>
                          </a:uFill>
                          <a:latin typeface="Mada"/>
                          <a:ea typeface="Mada"/>
                          <a:cs typeface="Mada"/>
                          <a:sym typeface="Mada"/>
                          <a:hlinkClick action="ppaction://hlinksldjump" r:id="rId5">
                            <a:extLst>
                              <a:ext uri="{A12FA001-AC4F-418D-AE19-62706E023703}">
                                <ahyp:hlinkClr val="tx"/>
                              </a:ext>
                            </a:extLst>
                          </a:hlinkClick>
                        </a:rPr>
                        <a:t>L6- Tocolytics and oxytocin</a:t>
                      </a:r>
                      <a:endParaRPr sz="1000">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000">
                          <a:latin typeface="Mada"/>
                          <a:ea typeface="Mada"/>
                          <a:cs typeface="Mada"/>
                          <a:sym typeface="Mada"/>
                        </a:rPr>
                        <a:t>3</a:t>
                      </a:r>
                      <a:endParaRPr sz="1000">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000">
                          <a:solidFill>
                            <a:schemeClr val="dk1"/>
                          </a:solidFill>
                          <a:uFill>
                            <a:noFill/>
                          </a:uFill>
                          <a:latin typeface="Mada"/>
                          <a:ea typeface="Mada"/>
                          <a:cs typeface="Mada"/>
                          <a:sym typeface="Mada"/>
                          <a:hlinkClick action="ppaction://hlinksldjump" r:id="rId6">
                            <a:extLst>
                              <a:ext uri="{A12FA001-AC4F-418D-AE19-62706E023703}">
                                <ahyp:hlinkClr val="tx"/>
                              </a:ext>
                            </a:extLst>
                          </a:hlinkClick>
                        </a:rPr>
                        <a:t>L9-HRT</a:t>
                      </a:r>
                      <a:endParaRPr sz="1000">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lang="en" sz="1000">
                          <a:latin typeface="Mada"/>
                          <a:ea typeface="Mada"/>
                          <a:cs typeface="Mada"/>
                          <a:sym typeface="Mada"/>
                        </a:rPr>
                        <a:t>9</a:t>
                      </a:r>
                      <a:endParaRPr sz="1000">
                        <a:latin typeface="Mada"/>
                        <a:ea typeface="Mada"/>
                        <a:cs typeface="Mada"/>
                        <a:sym typeface="Mada"/>
                      </a:endParaRPr>
                    </a:p>
                  </a:txBody>
                  <a:tcPr marT="91425" marB="91425" marR="91425" marL="91425"/>
                </a:tc>
              </a:tr>
              <a:tr h="25000">
                <a:tc>
                  <a:txBody>
                    <a:bodyPr/>
                    <a:lstStyle/>
                    <a:p>
                      <a:pPr indent="0" lvl="0" marL="0" rtl="0" algn="l">
                        <a:spcBef>
                          <a:spcPts val="0"/>
                        </a:spcBef>
                        <a:spcAft>
                          <a:spcPts val="0"/>
                        </a:spcAft>
                        <a:buNone/>
                      </a:pPr>
                      <a:r>
                        <a:rPr lang="en" sz="1000">
                          <a:solidFill>
                            <a:schemeClr val="dk1"/>
                          </a:solidFill>
                          <a:uFill>
                            <a:noFill/>
                          </a:uFill>
                          <a:latin typeface="Mada"/>
                          <a:ea typeface="Mada"/>
                          <a:cs typeface="Mada"/>
                          <a:sym typeface="Mada"/>
                          <a:hlinkClick action="ppaction://hlinksldjump" r:id="rId7">
                            <a:extLst>
                              <a:ext uri="{A12FA001-AC4F-418D-AE19-62706E023703}">
                                <ahyp:hlinkClr val="tx"/>
                              </a:ext>
                            </a:extLst>
                          </a:hlinkClick>
                        </a:rPr>
                        <a:t>L7- Gonorrhea and syphilis</a:t>
                      </a:r>
                      <a:endParaRPr sz="1000">
                        <a:latin typeface="Mada"/>
                        <a:ea typeface="Mada"/>
                        <a:cs typeface="Mada"/>
                        <a:sym typeface="Mada"/>
                      </a:endParaRPr>
                    </a:p>
                  </a:txBody>
                  <a:tcPr marT="91425" marB="91425" marR="91425" marL="91425">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lang="en" sz="1000">
                          <a:latin typeface="Mada"/>
                          <a:ea typeface="Mada"/>
                          <a:cs typeface="Mada"/>
                          <a:sym typeface="Mada"/>
                        </a:rPr>
                        <a:t>6</a:t>
                      </a:r>
                      <a:endParaRPr sz="1000">
                        <a:latin typeface="Mada"/>
                        <a:ea typeface="Mada"/>
                        <a:cs typeface="Mada"/>
                        <a:sym typeface="Mada"/>
                      </a:endParaRPr>
                    </a:p>
                  </a:txBody>
                  <a:tcPr marT="91425" marB="91425" marR="91425" marL="91425">
                    <a:lnT cap="flat" cmpd="sng" w="9525">
                      <a:solidFill>
                        <a:srgbClr val="9E9E9E"/>
                      </a:solidFill>
                      <a:prstDash val="solid"/>
                      <a:round/>
                      <a:headEnd len="sm" w="sm" type="none"/>
                      <a:tailEnd len="sm" w="sm" type="none"/>
                    </a:lnT>
                  </a:tcPr>
                </a:tc>
                <a:tc gridSpan="2">
                  <a:txBody>
                    <a:bodyPr/>
                    <a:lstStyle/>
                    <a:p>
                      <a:pPr indent="0" lvl="0" marL="0" rtl="0" algn="l">
                        <a:spcBef>
                          <a:spcPts val="0"/>
                        </a:spcBef>
                        <a:spcAft>
                          <a:spcPts val="0"/>
                        </a:spcAft>
                        <a:buNone/>
                      </a:pPr>
                      <a:r>
                        <a:t/>
                      </a:r>
                      <a:endParaRPr sz="1000">
                        <a:latin typeface="Mada"/>
                        <a:ea typeface="Mada"/>
                        <a:cs typeface="Mada"/>
                        <a:sym typeface="Mada"/>
                      </a:endParaRPr>
                    </a:p>
                  </a:txBody>
                  <a:tcPr marT="91425" marB="91425" marR="91425" marL="91425"/>
                </a:tc>
                <a:tc hMerge="1"/>
              </a:tr>
            </a:tbl>
          </a:graphicData>
        </a:graphic>
      </p:graphicFrame>
      <p:sp>
        <p:nvSpPr>
          <p:cNvPr id="209" name="Google Shape;209;p47"/>
          <p:cNvSpPr txBox="1"/>
          <p:nvPr/>
        </p:nvSpPr>
        <p:spPr>
          <a:xfrm>
            <a:off x="200025" y="10032600"/>
            <a:ext cx="2019300" cy="180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76A5AF"/>
                </a:solidFill>
                <a:latin typeface="Mada"/>
                <a:ea typeface="Mada"/>
                <a:cs typeface="Mada"/>
                <a:sym typeface="Mada"/>
              </a:rPr>
              <a:t>Table of </a:t>
            </a:r>
            <a:r>
              <a:rPr b="1" lang="en">
                <a:solidFill>
                  <a:srgbClr val="76A5AF"/>
                </a:solidFill>
                <a:latin typeface="Mada"/>
                <a:ea typeface="Mada"/>
                <a:cs typeface="Mada"/>
                <a:sym typeface="Mada"/>
              </a:rPr>
              <a:t>Contents</a:t>
            </a:r>
            <a:endParaRPr b="1">
              <a:solidFill>
                <a:srgbClr val="76A5AF"/>
              </a:solidFill>
              <a:latin typeface="Mada"/>
              <a:ea typeface="Mada"/>
              <a:cs typeface="Mada"/>
              <a:sym typeface="Mada"/>
            </a:endParaRPr>
          </a:p>
        </p:txBody>
      </p:sp>
      <p:pic>
        <p:nvPicPr>
          <p:cNvPr id="210" name="Google Shape;210;p47"/>
          <p:cNvPicPr preferRelativeResize="0"/>
          <p:nvPr/>
        </p:nvPicPr>
        <p:blipFill>
          <a:blip r:embed="rId8">
            <a:alphaModFix/>
          </a:blip>
          <a:stretch>
            <a:fillRect/>
          </a:stretch>
        </p:blipFill>
        <p:spPr>
          <a:xfrm>
            <a:off x="2279187" y="370475"/>
            <a:ext cx="2281626" cy="2281626"/>
          </a:xfrm>
          <a:prstGeom prst="rect">
            <a:avLst/>
          </a:prstGeom>
          <a:noFill/>
          <a:ln>
            <a:noFill/>
          </a:ln>
        </p:spPr>
      </p:pic>
      <p:sp>
        <p:nvSpPr>
          <p:cNvPr id="211" name="Google Shape;211;p47"/>
          <p:cNvSpPr txBox="1"/>
          <p:nvPr/>
        </p:nvSpPr>
        <p:spPr>
          <a:xfrm>
            <a:off x="1707412" y="2991009"/>
            <a:ext cx="3734100" cy="3714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45818E"/>
                </a:solidFill>
                <a:latin typeface="Georgia"/>
                <a:ea typeface="Georgia"/>
                <a:cs typeface="Georgia"/>
                <a:sym typeface="Georgia"/>
              </a:rPr>
              <a:t>Reproduction Block</a:t>
            </a:r>
            <a:endParaRPr b="1" sz="1800">
              <a:solidFill>
                <a:srgbClr val="45818E"/>
              </a:solidFill>
              <a:latin typeface="Georgia"/>
              <a:ea typeface="Georgia"/>
              <a:cs typeface="Georgia"/>
              <a:sym typeface="Georgia"/>
            </a:endParaRPr>
          </a:p>
        </p:txBody>
      </p:sp>
      <p:sp>
        <p:nvSpPr>
          <p:cNvPr id="212" name="Google Shape;212;p47"/>
          <p:cNvSpPr txBox="1"/>
          <p:nvPr/>
        </p:nvSpPr>
        <p:spPr>
          <a:xfrm>
            <a:off x="1764565" y="3286300"/>
            <a:ext cx="3524400" cy="294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200">
                <a:solidFill>
                  <a:srgbClr val="B7B7B7"/>
                </a:solidFill>
                <a:latin typeface="Mada"/>
                <a:ea typeface="Mada"/>
                <a:cs typeface="Mada"/>
                <a:sym typeface="Mada"/>
              </a:rPr>
              <a:t>Pharmacology team 439</a:t>
            </a:r>
            <a:endParaRPr sz="1200">
              <a:solidFill>
                <a:srgbClr val="B7B7B7"/>
              </a:solidFill>
              <a:latin typeface="Mada"/>
              <a:ea typeface="Mada"/>
              <a:cs typeface="Mada"/>
              <a:sym typeface="Mada"/>
            </a:endParaRPr>
          </a:p>
        </p:txBody>
      </p:sp>
      <p:pic>
        <p:nvPicPr>
          <p:cNvPr id="213" name="Google Shape;213;p47"/>
          <p:cNvPicPr preferRelativeResize="0"/>
          <p:nvPr/>
        </p:nvPicPr>
        <p:blipFill>
          <a:blip r:embed="rId9">
            <a:alphaModFix/>
          </a:blip>
          <a:stretch>
            <a:fillRect/>
          </a:stretch>
        </p:blipFill>
        <p:spPr>
          <a:xfrm>
            <a:off x="71450" y="1161790"/>
            <a:ext cx="858000" cy="858000"/>
          </a:xfrm>
          <a:prstGeom prst="rect">
            <a:avLst/>
          </a:prstGeom>
          <a:noFill/>
          <a:ln>
            <a:noFill/>
          </a:ln>
        </p:spPr>
      </p:pic>
      <p:pic>
        <p:nvPicPr>
          <p:cNvPr id="214" name="Google Shape;214;p47"/>
          <p:cNvPicPr preferRelativeResize="0"/>
          <p:nvPr/>
        </p:nvPicPr>
        <p:blipFill>
          <a:blip r:embed="rId10">
            <a:alphaModFix/>
          </a:blip>
          <a:stretch>
            <a:fillRect/>
          </a:stretch>
        </p:blipFill>
        <p:spPr>
          <a:xfrm>
            <a:off x="200013" y="242334"/>
            <a:ext cx="600850" cy="744804"/>
          </a:xfrm>
          <a:prstGeom prst="rect">
            <a:avLst/>
          </a:prstGeom>
          <a:noFill/>
          <a:ln>
            <a:noFill/>
          </a:ln>
        </p:spPr>
      </p:pic>
      <p:sp>
        <p:nvSpPr>
          <p:cNvPr id="215" name="Google Shape;215;p47"/>
          <p:cNvSpPr txBox="1"/>
          <p:nvPr/>
        </p:nvSpPr>
        <p:spPr>
          <a:xfrm>
            <a:off x="4761575" y="10398150"/>
            <a:ext cx="1841400" cy="64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500">
                <a:latin typeface="Mada"/>
                <a:ea typeface="Mada"/>
                <a:cs typeface="Mada"/>
                <a:sym typeface="Mada"/>
              </a:rPr>
              <a:t>438’s revision file </a:t>
            </a:r>
            <a:endParaRPr sz="1500">
              <a:latin typeface="Mada"/>
              <a:ea typeface="Mada"/>
              <a:cs typeface="Mada"/>
              <a:sym typeface="Mada"/>
            </a:endParaRPr>
          </a:p>
          <a:p>
            <a:pPr indent="0" lvl="0" marL="0" rtl="0" algn="l">
              <a:spcBef>
                <a:spcPts val="0"/>
              </a:spcBef>
              <a:spcAft>
                <a:spcPts val="0"/>
              </a:spcAft>
              <a:buNone/>
            </a:pPr>
            <a:r>
              <a:rPr lang="en" sz="1500" u="sng">
                <a:solidFill>
                  <a:schemeClr val="hlink"/>
                </a:solidFill>
                <a:latin typeface="Mada"/>
                <a:ea typeface="Mada"/>
                <a:cs typeface="Mada"/>
                <a:sym typeface="Mada"/>
                <a:hlinkClick r:id="rId11"/>
              </a:rPr>
              <a:t>Click here</a:t>
            </a:r>
            <a:endParaRPr sz="1500">
              <a:latin typeface="Mada"/>
              <a:ea typeface="Mada"/>
              <a:cs typeface="Mada"/>
              <a:sym typeface="Mad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graphicFrame>
        <p:nvGraphicFramePr>
          <p:cNvPr id="319" name="Google Shape;319;p56"/>
          <p:cNvGraphicFramePr/>
          <p:nvPr/>
        </p:nvGraphicFramePr>
        <p:xfrm>
          <a:off x="0" y="704850"/>
          <a:ext cx="3000000" cy="3000000"/>
        </p:xfrm>
        <a:graphic>
          <a:graphicData uri="http://schemas.openxmlformats.org/drawingml/2006/table">
            <a:tbl>
              <a:tblPr>
                <a:noFill/>
                <a:tableStyleId>{33BF9BEE-C04C-41D2-BB25-F520B2266750}</a:tableStyleId>
              </a:tblPr>
              <a:tblGrid>
                <a:gridCol w="1291800"/>
                <a:gridCol w="2185350"/>
                <a:gridCol w="3362850"/>
              </a:tblGrid>
              <a:tr h="381000">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 \ Effects</a:t>
                      </a:r>
                      <a:endParaRPr b="1">
                        <a:solidFill>
                          <a:srgbClr val="134F5C"/>
                        </a:solidFill>
                        <a:latin typeface="Mada"/>
                        <a:ea typeface="Mada"/>
                        <a:cs typeface="Mada"/>
                        <a:sym typeface="Mada"/>
                      </a:endParaRPr>
                    </a:p>
                  </a:txBody>
                  <a:tcPr marT="91425" marB="91425" marR="91425" marL="91425" anchor="ctr">
                    <a:solidFill>
                      <a:srgbClr val="D0E0E3"/>
                    </a:solidFill>
                  </a:tcPr>
                </a:tc>
              </a:tr>
              <a:tr h="381000">
                <a:tc gridSpan="3">
                  <a:txBody>
                    <a:bodyPr/>
                    <a:lstStyle/>
                    <a:p>
                      <a:pPr indent="0" lvl="0" marL="0" rtl="0" algn="ctr">
                        <a:spcBef>
                          <a:spcPts val="0"/>
                        </a:spcBef>
                        <a:spcAft>
                          <a:spcPts val="0"/>
                        </a:spcAft>
                        <a:buNone/>
                      </a:pPr>
                      <a:r>
                        <a:rPr b="1" lang="en">
                          <a:solidFill>
                            <a:srgbClr val="76A5AF"/>
                          </a:solidFill>
                          <a:latin typeface="Mada"/>
                          <a:ea typeface="Mada"/>
                          <a:cs typeface="Mada"/>
                          <a:sym typeface="Mada"/>
                        </a:rPr>
                        <a:t>Selective Estrogen Receptor Modulators</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Raloxifene</a:t>
                      </a:r>
                      <a:endParaRPr b="1" sz="1200">
                        <a:solidFill>
                          <a:schemeClr val="lt1"/>
                        </a:solidFill>
                        <a:latin typeface="Mada"/>
                        <a:ea typeface="Mada"/>
                        <a:cs typeface="Mada"/>
                        <a:sym typeface="Mada"/>
                      </a:endParaRPr>
                    </a:p>
                    <a:p>
                      <a:pPr indent="0" lvl="0" marL="0" rtl="0" algn="ctr">
                        <a:spcBef>
                          <a:spcPts val="0"/>
                        </a:spcBef>
                        <a:spcAft>
                          <a:spcPts val="0"/>
                        </a:spcAft>
                        <a:buClr>
                          <a:schemeClr val="dk1"/>
                        </a:buClr>
                        <a:buSzPts val="1100"/>
                        <a:buFont typeface="Arial"/>
                        <a:buNone/>
                      </a:pPr>
                      <a:r>
                        <a:t/>
                      </a:r>
                      <a:endParaRPr sz="800">
                        <a:solidFill>
                          <a:schemeClr val="lt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 sz="500">
                          <a:solidFill>
                            <a:srgbClr val="999999"/>
                          </a:solidFill>
                          <a:highlight>
                            <a:srgbClr val="F4CCCC"/>
                          </a:highlight>
                          <a:latin typeface="Mada"/>
                          <a:ea typeface="Mada"/>
                          <a:cs typeface="Mada"/>
                          <a:sym typeface="Mada"/>
                        </a:rPr>
                        <a:t>For patients with cvs problem (e.g. MI), and bone problems (e.g. osteoporosis, low density)</a:t>
                      </a:r>
                      <a:endParaRPr b="1" sz="500">
                        <a:solidFill>
                          <a:srgbClr val="999999"/>
                        </a:solidFill>
                        <a:highlight>
                          <a:srgbClr val="F4CCCC"/>
                        </a:highlight>
                        <a:latin typeface="Mada"/>
                        <a:ea typeface="Mada"/>
                        <a:cs typeface="Mada"/>
                        <a:sym typeface="Mada"/>
                      </a:endParaRPr>
                    </a:p>
                  </a:txBody>
                  <a:tcPr marT="91425" marB="91425" marR="91425" marL="91425" anchor="ctr">
                    <a:solidFill>
                      <a:srgbClr val="A64D79"/>
                    </a:solidFill>
                  </a:tcPr>
                </a:tc>
                <a:tc>
                  <a:txBody>
                    <a:bodyPr/>
                    <a:lstStyle/>
                    <a:p>
                      <a:pPr indent="0" lvl="0" marL="0" rtl="0" algn="l">
                        <a:spcBef>
                          <a:spcPts val="0"/>
                        </a:spcBef>
                        <a:spcAft>
                          <a:spcPts val="0"/>
                        </a:spcAft>
                        <a:buNone/>
                      </a:pPr>
                      <a:r>
                        <a:rPr b="1" lang="en" sz="1200">
                          <a:solidFill>
                            <a:srgbClr val="FF0000"/>
                          </a:solidFill>
                          <a:highlight>
                            <a:srgbClr val="F4CCCC"/>
                          </a:highlight>
                          <a:latin typeface="Mada"/>
                          <a:ea typeface="Mada"/>
                          <a:cs typeface="Mada"/>
                          <a:sym typeface="Mada"/>
                        </a:rPr>
                        <a:t> -</a:t>
                      </a:r>
                      <a:r>
                        <a:rPr b="1" lang="en" sz="1200">
                          <a:solidFill>
                            <a:srgbClr val="FF0000"/>
                          </a:solidFill>
                          <a:highlight>
                            <a:srgbClr val="F4CCCC"/>
                          </a:highlight>
                          <a:latin typeface="Mada"/>
                          <a:ea typeface="Mada"/>
                          <a:cs typeface="Mada"/>
                          <a:sym typeface="Mada"/>
                        </a:rPr>
                        <a:t>Antagonist</a:t>
                      </a:r>
                      <a:r>
                        <a:rPr b="1" lang="en" sz="1200">
                          <a:solidFill>
                            <a:schemeClr val="dk1"/>
                          </a:solidFill>
                          <a:highlight>
                            <a:srgbClr val="F4CCCC"/>
                          </a:highlight>
                          <a:latin typeface="Mada"/>
                          <a:ea typeface="Mada"/>
                          <a:cs typeface="Mada"/>
                          <a:sym typeface="Mada"/>
                        </a:rPr>
                        <a:t> in the breast and uterus </a:t>
                      </a:r>
                      <a:r>
                        <a:rPr b="1" lang="en" sz="800">
                          <a:solidFill>
                            <a:srgbClr val="999999"/>
                          </a:solidFill>
                          <a:highlight>
                            <a:srgbClr val="F4CCCC"/>
                          </a:highlight>
                          <a:latin typeface="Mada"/>
                          <a:ea typeface="Mada"/>
                          <a:cs typeface="Mada"/>
                          <a:sym typeface="Mada"/>
                        </a:rPr>
                        <a:t>(used in case of history of endometrial or breast cancer)</a:t>
                      </a:r>
                      <a:endParaRPr b="1" sz="8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b="1" lang="en" sz="1200">
                          <a:solidFill>
                            <a:schemeClr val="dk1"/>
                          </a:solidFill>
                          <a:highlight>
                            <a:srgbClr val="F4CCCC"/>
                          </a:highlight>
                          <a:latin typeface="Mada"/>
                          <a:ea typeface="Mada"/>
                          <a:cs typeface="Mada"/>
                          <a:sym typeface="Mada"/>
                        </a:rPr>
                        <a:t> </a:t>
                      </a:r>
                      <a:r>
                        <a:rPr b="1" lang="en" sz="1200">
                          <a:solidFill>
                            <a:srgbClr val="FF0000"/>
                          </a:solidFill>
                          <a:highlight>
                            <a:srgbClr val="F4CCCC"/>
                          </a:highlight>
                          <a:latin typeface="Mada"/>
                          <a:ea typeface="Mada"/>
                          <a:cs typeface="Mada"/>
                          <a:sym typeface="Mada"/>
                        </a:rPr>
                        <a:t>-Agonist</a:t>
                      </a:r>
                      <a:r>
                        <a:rPr b="1" lang="en" sz="1200">
                          <a:solidFill>
                            <a:schemeClr val="dk1"/>
                          </a:solidFill>
                          <a:highlight>
                            <a:srgbClr val="F4CCCC"/>
                          </a:highlight>
                          <a:latin typeface="Mada"/>
                          <a:ea typeface="Mada"/>
                          <a:cs typeface="Mada"/>
                          <a:sym typeface="Mada"/>
                        </a:rPr>
                        <a:t> in bone </a:t>
                      </a:r>
                      <a:r>
                        <a:rPr b="1" lang="en" sz="800">
                          <a:solidFill>
                            <a:srgbClr val="999999"/>
                          </a:solidFill>
                          <a:highlight>
                            <a:srgbClr val="F4CCCC"/>
                          </a:highlight>
                          <a:latin typeface="Mada"/>
                          <a:ea typeface="Mada"/>
                          <a:cs typeface="Mada"/>
                          <a:sym typeface="Mada"/>
                        </a:rPr>
                        <a:t>(used in the case of reduced bone density)</a:t>
                      </a:r>
                      <a:endParaRPr b="1" sz="800">
                        <a:solidFill>
                          <a:srgbClr val="999999"/>
                        </a:solidFill>
                        <a:highlight>
                          <a:srgbClr val="F4CCCC"/>
                        </a:highlight>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b="1" lang="en" sz="1200">
                          <a:solidFill>
                            <a:schemeClr val="dk1"/>
                          </a:solidFill>
                          <a:latin typeface="Mada"/>
                          <a:ea typeface="Mada"/>
                          <a:cs typeface="Mada"/>
                          <a:sym typeface="Mada"/>
                        </a:rPr>
                        <a:t>Effects</a:t>
                      </a:r>
                      <a:r>
                        <a:rPr lang="en" sz="1200">
                          <a:solidFill>
                            <a:schemeClr val="dk1"/>
                          </a:solidFill>
                          <a:latin typeface="Mada"/>
                          <a:ea typeface="Mada"/>
                          <a:cs typeface="Mada"/>
                          <a:sym typeface="Mada"/>
                        </a:rPr>
                        <a:t>:</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 </a:t>
                      </a:r>
                      <a:r>
                        <a:rPr lang="en" sz="1200">
                          <a:solidFill>
                            <a:schemeClr val="dk1"/>
                          </a:solidFill>
                          <a:highlight>
                            <a:srgbClr val="F4CCCC"/>
                          </a:highlight>
                          <a:latin typeface="Mada"/>
                          <a:ea typeface="Mada"/>
                          <a:cs typeface="Mada"/>
                          <a:sym typeface="Mada"/>
                        </a:rPr>
                        <a:t>Very effective preventing vertebral bone fracture.</a:t>
                      </a:r>
                      <a:endParaRPr sz="12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 </a:t>
                      </a:r>
                      <a:r>
                        <a:rPr lang="en" sz="1200">
                          <a:solidFill>
                            <a:schemeClr val="dk1"/>
                          </a:solidFill>
                          <a:latin typeface="Mada"/>
                          <a:ea typeface="Mada"/>
                          <a:cs typeface="Mada"/>
                          <a:sym typeface="Mada"/>
                        </a:rPr>
                        <a:t>Has no effect on hot flushes</a:t>
                      </a:r>
                      <a:r>
                        <a:rPr lang="en" sz="1200">
                          <a:solidFill>
                            <a:srgbClr val="674EA7"/>
                          </a:solidFill>
                          <a:latin typeface="Mada"/>
                          <a:ea typeface="Mada"/>
                          <a:cs typeface="Mada"/>
                          <a:sym typeface="Mada"/>
                        </a:rPr>
                        <a:t>.</a:t>
                      </a:r>
                      <a:endParaRPr sz="1200">
                        <a:solidFill>
                          <a:srgbClr val="674EA7"/>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 </a:t>
                      </a:r>
                      <a:r>
                        <a:rPr lang="en" sz="1200">
                          <a:solidFill>
                            <a:schemeClr val="dk1"/>
                          </a:solidFill>
                          <a:highlight>
                            <a:srgbClr val="F4CCCC"/>
                          </a:highlight>
                          <a:latin typeface="Mada"/>
                          <a:ea typeface="Mada"/>
                          <a:cs typeface="Mada"/>
                          <a:sym typeface="Mada"/>
                        </a:rPr>
                        <a:t>Cardiovascular problems are less in compared to Estrogen.</a:t>
                      </a:r>
                      <a:endParaRPr sz="1200">
                        <a:highlight>
                          <a:srgbClr val="F4CCCC"/>
                        </a:highlight>
                        <a:latin typeface="Mada"/>
                        <a:ea typeface="Mada"/>
                        <a:cs typeface="Mada"/>
                        <a:sym typeface="Mada"/>
                      </a:endParaRPr>
                    </a:p>
                  </a:txBody>
                  <a:tcPr marT="91425" marB="91425" marR="91425" marL="91425" anchor="ctr"/>
                </a:tc>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Tamoxifen</a:t>
                      </a:r>
                      <a:endParaRPr b="1" sz="1200">
                        <a:solidFill>
                          <a:schemeClr val="lt1"/>
                        </a:solidFill>
                        <a:latin typeface="Mada"/>
                        <a:ea typeface="Mada"/>
                        <a:cs typeface="Mada"/>
                        <a:sym typeface="Mada"/>
                      </a:endParaRPr>
                    </a:p>
                    <a:p>
                      <a:pPr indent="0" lvl="0" marL="0" rtl="0" algn="ctr">
                        <a:spcBef>
                          <a:spcPts val="0"/>
                        </a:spcBef>
                        <a:spcAft>
                          <a:spcPts val="0"/>
                        </a:spcAft>
                        <a:buClr>
                          <a:schemeClr val="dk1"/>
                        </a:buClr>
                        <a:buSzPts val="1100"/>
                        <a:buFont typeface="Arial"/>
                        <a:buNone/>
                      </a:pPr>
                      <a:r>
                        <a:rPr b="1" lang="en" sz="1000">
                          <a:solidFill>
                            <a:schemeClr val="lt1"/>
                          </a:solidFill>
                          <a:latin typeface="Mada"/>
                          <a:ea typeface="Mada"/>
                          <a:cs typeface="Mada"/>
                          <a:sym typeface="Mada"/>
                        </a:rPr>
                        <a:t>(More toxic)</a:t>
                      </a:r>
                      <a:endParaRPr b="1" sz="1000">
                        <a:solidFill>
                          <a:schemeClr val="lt1"/>
                        </a:solidFill>
                        <a:latin typeface="Mada"/>
                        <a:ea typeface="Mada"/>
                        <a:cs typeface="Mada"/>
                        <a:sym typeface="Mada"/>
                      </a:endParaRPr>
                    </a:p>
                  </a:txBody>
                  <a:tcPr marT="91425" marB="91425" marR="91425" marL="91425" anchor="ctr">
                    <a:solidFill>
                      <a:srgbClr val="6FA8DC"/>
                    </a:solidFill>
                  </a:tcPr>
                </a:tc>
                <a:tc>
                  <a:txBody>
                    <a:bodyPr/>
                    <a:lstStyle/>
                    <a:p>
                      <a:pPr indent="0" lvl="0" marL="0" rtl="0" algn="l">
                        <a:spcBef>
                          <a:spcPts val="0"/>
                        </a:spcBef>
                        <a:spcAft>
                          <a:spcPts val="0"/>
                        </a:spcAft>
                        <a:buNone/>
                      </a:pPr>
                      <a:r>
                        <a:rPr b="1" lang="en" sz="1200">
                          <a:solidFill>
                            <a:srgbClr val="FF0000"/>
                          </a:solidFill>
                          <a:latin typeface="Mada"/>
                          <a:ea typeface="Mada"/>
                          <a:cs typeface="Mada"/>
                          <a:sym typeface="Mada"/>
                        </a:rPr>
                        <a:t> -</a:t>
                      </a:r>
                      <a:r>
                        <a:rPr b="1" lang="en" sz="1200">
                          <a:solidFill>
                            <a:srgbClr val="FF0000"/>
                          </a:solidFill>
                          <a:latin typeface="Mada"/>
                          <a:ea typeface="Mada"/>
                          <a:cs typeface="Mada"/>
                          <a:sym typeface="Mada"/>
                        </a:rPr>
                        <a:t>Antagonist</a:t>
                      </a:r>
                      <a:r>
                        <a:rPr b="1" lang="en" sz="1200">
                          <a:solidFill>
                            <a:schemeClr val="dk1"/>
                          </a:solidFill>
                          <a:latin typeface="Mada"/>
                          <a:ea typeface="Mada"/>
                          <a:cs typeface="Mada"/>
                          <a:sym typeface="Mada"/>
                        </a:rPr>
                        <a:t> in the breast.</a:t>
                      </a:r>
                      <a:r>
                        <a:rPr lang="en" sz="800">
                          <a:solidFill>
                            <a:srgbClr val="999999"/>
                          </a:solidFill>
                          <a:latin typeface="Mada"/>
                          <a:ea typeface="Mada"/>
                          <a:cs typeface="Mada"/>
                          <a:sym typeface="Mada"/>
                        </a:rPr>
                        <a:t> </a:t>
                      </a:r>
                      <a:r>
                        <a:rPr lang="en" sz="800">
                          <a:solidFill>
                            <a:srgbClr val="999999"/>
                          </a:solidFill>
                          <a:latin typeface="Mada"/>
                          <a:ea typeface="Mada"/>
                          <a:cs typeface="Mada"/>
                          <a:sym typeface="Mada"/>
                        </a:rPr>
                        <a:t>No Effect</a:t>
                      </a:r>
                      <a:r>
                        <a:rPr lang="en" sz="800">
                          <a:solidFill>
                            <a:srgbClr val="999999"/>
                          </a:solidFill>
                          <a:latin typeface="Mada"/>
                          <a:ea typeface="Mada"/>
                          <a:cs typeface="Mada"/>
                          <a:sym typeface="Mada"/>
                        </a:rPr>
                        <a:t> on uterus</a:t>
                      </a:r>
                      <a:endParaRPr b="1" sz="1200">
                        <a:solidFill>
                          <a:schemeClr val="dk1"/>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 -Partial agonist </a:t>
                      </a:r>
                      <a:r>
                        <a:rPr b="1" lang="en" sz="1200">
                          <a:solidFill>
                            <a:schemeClr val="dk1"/>
                          </a:solidFill>
                          <a:latin typeface="Mada"/>
                          <a:ea typeface="Mada"/>
                          <a:cs typeface="Mada"/>
                          <a:sym typeface="Mada"/>
                        </a:rPr>
                        <a:t>in bone and endometrium.</a:t>
                      </a:r>
                      <a:endParaRPr sz="12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b="1" lang="en" sz="1200">
                          <a:solidFill>
                            <a:schemeClr val="dk1"/>
                          </a:solidFill>
                          <a:latin typeface="Mada"/>
                          <a:ea typeface="Mada"/>
                          <a:cs typeface="Mada"/>
                          <a:sym typeface="Mada"/>
                        </a:rPr>
                        <a:t>Effects:</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 </a:t>
                      </a:r>
                      <a:r>
                        <a:rPr lang="en" sz="1200">
                          <a:solidFill>
                            <a:schemeClr val="dk1"/>
                          </a:solidFill>
                          <a:latin typeface="Mada"/>
                          <a:ea typeface="Mada"/>
                          <a:cs typeface="Mada"/>
                          <a:sym typeface="Mada"/>
                        </a:rPr>
                        <a:t>Increase the risk of venous thrombosis.</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 Tends to precipitate vaginal atrophy &amp; hot flushes.</a:t>
                      </a:r>
                      <a:endParaRPr sz="1200">
                        <a:latin typeface="Mada"/>
                        <a:ea typeface="Mada"/>
                        <a:cs typeface="Mada"/>
                        <a:sym typeface="Mada"/>
                      </a:endParaRPr>
                    </a:p>
                  </a:txBody>
                  <a:tcPr marT="91425" marB="91425" marR="91425" marL="91425" anchor="ctr"/>
                </a:tc>
              </a:tr>
              <a:tr h="381000">
                <a:tc gridSpan="3">
                  <a:txBody>
                    <a:bodyPr/>
                    <a:lstStyle/>
                    <a:p>
                      <a:pPr indent="0" lvl="0" marL="0" rtl="0" algn="ctr">
                        <a:spcBef>
                          <a:spcPts val="0"/>
                        </a:spcBef>
                        <a:spcAft>
                          <a:spcPts val="0"/>
                        </a:spcAft>
                        <a:buNone/>
                      </a:pPr>
                      <a:r>
                        <a:rPr b="1" lang="en">
                          <a:solidFill>
                            <a:srgbClr val="134F5C"/>
                          </a:solidFill>
                          <a:latin typeface="Mada"/>
                          <a:ea typeface="Mada"/>
                          <a:cs typeface="Mada"/>
                          <a:sym typeface="Mada"/>
                        </a:rPr>
                        <a:t>Selectivity</a:t>
                      </a:r>
                      <a:endParaRPr b="1" sz="1200">
                        <a:solidFill>
                          <a:srgbClr val="134F5C"/>
                        </a:solidFill>
                        <a:latin typeface="Mada"/>
                        <a:ea typeface="Mada"/>
                        <a:cs typeface="Mada"/>
                        <a:sym typeface="Mada"/>
                      </a:endParaRPr>
                    </a:p>
                  </a:txBody>
                  <a:tcPr marT="91425" marB="91425" marR="91425" marL="91425" anchor="ctr">
                    <a:solidFill>
                      <a:srgbClr val="D0E0E3"/>
                    </a:solidFill>
                  </a:tcPr>
                </a:tc>
                <a:tc hMerge="1"/>
                <a:tc hMerge="1"/>
              </a:tr>
              <a:tr h="2147125">
                <a:tc gridSpan="3">
                  <a:txBody>
                    <a:bodyPr/>
                    <a:lstStyle/>
                    <a:p>
                      <a:pPr indent="0" lvl="0" marL="0" rtl="0" algn="ctr">
                        <a:spcBef>
                          <a:spcPts val="0"/>
                        </a:spcBef>
                        <a:spcAft>
                          <a:spcPts val="0"/>
                        </a:spcAft>
                        <a:buNone/>
                      </a:pPr>
                      <a:r>
                        <a:t/>
                      </a:r>
                      <a:endParaRPr b="1" sz="1200">
                        <a:solidFill>
                          <a:schemeClr val="lt1"/>
                        </a:solidFill>
                        <a:highlight>
                          <a:srgbClr val="F4CCCC"/>
                        </a:highlight>
                        <a:latin typeface="Mada"/>
                        <a:ea typeface="Mada"/>
                        <a:cs typeface="Mada"/>
                        <a:sym typeface="Mada"/>
                      </a:endParaRPr>
                    </a:p>
                  </a:txBody>
                  <a:tcPr marT="91425" marB="91425" marR="91425" marL="91425" anchor="ctr"/>
                </a:tc>
                <a:tc hMerge="1"/>
                <a:tc hMerge="1"/>
              </a:tr>
              <a:tr h="381000">
                <a:tc gridSpan="3">
                  <a:txBody>
                    <a:bodyPr/>
                    <a:lstStyle/>
                    <a:p>
                      <a:pPr indent="0" lvl="0" marL="0" rtl="0" algn="ctr">
                        <a:spcBef>
                          <a:spcPts val="0"/>
                        </a:spcBef>
                        <a:spcAft>
                          <a:spcPts val="0"/>
                        </a:spcAft>
                        <a:buNone/>
                      </a:pPr>
                      <a:r>
                        <a:rPr b="1" lang="en">
                          <a:solidFill>
                            <a:srgbClr val="76A5AF"/>
                          </a:solidFill>
                          <a:latin typeface="Mada"/>
                          <a:ea typeface="Mada"/>
                          <a:cs typeface="Mada"/>
                          <a:sym typeface="Mada"/>
                        </a:rPr>
                        <a:t>Other Types of HRT</a:t>
                      </a:r>
                      <a:endParaRPr sz="1200">
                        <a:solidFill>
                          <a:srgbClr val="76A5AF"/>
                        </a:solidFill>
                        <a:latin typeface="Mada"/>
                        <a:ea typeface="Mada"/>
                        <a:cs typeface="Mada"/>
                        <a:sym typeface="Mada"/>
                      </a:endParaRPr>
                    </a:p>
                  </a:txBody>
                  <a:tcPr marT="91425" marB="91425" marR="91425" marL="91425" anchor="ctr">
                    <a:solidFill>
                      <a:srgbClr val="EFEFEF"/>
                    </a:solidFill>
                  </a:tcPr>
                </a:tc>
                <a:tc hMerge="1"/>
                <a:tc hMerge="1"/>
              </a:tr>
              <a:tr h="381000">
                <a:tc rowSpan="2">
                  <a:txBody>
                    <a:bodyPr/>
                    <a:lstStyle/>
                    <a:p>
                      <a:pPr indent="0" lvl="0" marL="0" rtl="0" algn="ctr">
                        <a:spcBef>
                          <a:spcPts val="0"/>
                        </a:spcBef>
                        <a:spcAft>
                          <a:spcPts val="0"/>
                        </a:spcAft>
                        <a:buNone/>
                      </a:pPr>
                      <a:r>
                        <a:rPr b="1" lang="en" sz="1200">
                          <a:solidFill>
                            <a:schemeClr val="lt1"/>
                          </a:solidFill>
                          <a:latin typeface="Mada"/>
                          <a:ea typeface="Mada"/>
                          <a:cs typeface="Mada"/>
                          <a:sym typeface="Mada"/>
                        </a:rPr>
                        <a:t>Phytoestrogens</a:t>
                      </a:r>
                      <a:endParaRPr b="1" sz="1200">
                        <a:solidFill>
                          <a:schemeClr val="lt1"/>
                        </a:solidFill>
                        <a:latin typeface="Mada"/>
                        <a:ea typeface="Mada"/>
                        <a:cs typeface="Mada"/>
                        <a:sym typeface="Mada"/>
                      </a:endParaRPr>
                    </a:p>
                    <a:p>
                      <a:pPr indent="0" lvl="0" marL="0" rtl="0" algn="ctr">
                        <a:spcBef>
                          <a:spcPts val="0"/>
                        </a:spcBef>
                        <a:spcAft>
                          <a:spcPts val="0"/>
                        </a:spcAft>
                        <a:buNone/>
                      </a:pPr>
                      <a:r>
                        <a:rPr b="1" lang="en" sz="1000">
                          <a:solidFill>
                            <a:schemeClr val="lt1"/>
                          </a:solidFill>
                          <a:latin typeface="Mada"/>
                          <a:ea typeface="Mada"/>
                          <a:cs typeface="Mada"/>
                          <a:sym typeface="Mada"/>
                        </a:rPr>
                        <a:t>(Avoid in Estrogen dependent cancer)</a:t>
                      </a:r>
                      <a:endParaRPr b="1" sz="1000">
                        <a:solidFill>
                          <a:schemeClr val="lt1"/>
                        </a:solidFill>
                        <a:latin typeface="Mada"/>
                        <a:ea typeface="Mada"/>
                        <a:cs typeface="Mada"/>
                        <a:sym typeface="Mada"/>
                      </a:endParaRPr>
                    </a:p>
                    <a:p>
                      <a:pPr indent="0" lvl="0" marL="0" rtl="0" algn="l">
                        <a:spcBef>
                          <a:spcPts val="0"/>
                        </a:spcBef>
                        <a:spcAft>
                          <a:spcPts val="0"/>
                        </a:spcAft>
                        <a:buNone/>
                      </a:pPr>
                      <a:r>
                        <a:t/>
                      </a:r>
                      <a:endParaRPr sz="700">
                        <a:latin typeface="Mada"/>
                        <a:ea typeface="Mada"/>
                        <a:cs typeface="Mada"/>
                        <a:sym typeface="Mada"/>
                      </a:endParaRPr>
                    </a:p>
                    <a:p>
                      <a:pPr indent="0" lvl="0" marL="0" rtl="0" algn="l">
                        <a:spcBef>
                          <a:spcPts val="0"/>
                        </a:spcBef>
                        <a:spcAft>
                          <a:spcPts val="0"/>
                        </a:spcAft>
                        <a:buNone/>
                      </a:pPr>
                      <a:r>
                        <a:rPr lang="en" sz="700">
                          <a:latin typeface="Mada"/>
                          <a:ea typeface="Mada"/>
                          <a:cs typeface="Mada"/>
                          <a:sym typeface="Mada"/>
                        </a:rPr>
                        <a:t>Supplements from plants </a:t>
                      </a:r>
                      <a:r>
                        <a:rPr b="1" lang="en" sz="700">
                          <a:highlight>
                            <a:srgbClr val="F4CCCC"/>
                          </a:highlight>
                          <a:latin typeface="Mada"/>
                          <a:ea typeface="Mada"/>
                          <a:cs typeface="Mada"/>
                          <a:sym typeface="Mada"/>
                        </a:rPr>
                        <a:t>containing isoflavones </a:t>
                      </a:r>
                      <a:r>
                        <a:rPr lang="en" sz="700">
                          <a:latin typeface="Mada"/>
                          <a:ea typeface="Mada"/>
                          <a:cs typeface="Mada"/>
                          <a:sym typeface="Mada"/>
                        </a:rPr>
                        <a:t>(soya beans, flaxseeds) or lignans (whole grains).</a:t>
                      </a:r>
                      <a:endParaRPr sz="700">
                        <a:latin typeface="Mada"/>
                        <a:ea typeface="Mada"/>
                        <a:cs typeface="Mada"/>
                        <a:sym typeface="Mada"/>
                      </a:endParaRPr>
                    </a:p>
                  </a:txBody>
                  <a:tcPr marT="91425" marB="91425" marR="91425" marL="91425" anchor="ctr">
                    <a:solidFill>
                      <a:srgbClr val="F1C232"/>
                    </a:solidFill>
                  </a:tcP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 They mimic the action of estrogen on estrogen</a:t>
                      </a:r>
                      <a:r>
                        <a:rPr b="1" lang="en" sz="1200">
                          <a:solidFill>
                            <a:schemeClr val="dk1"/>
                          </a:solidFill>
                          <a:latin typeface="Mada"/>
                          <a:ea typeface="Mada"/>
                          <a:cs typeface="Mada"/>
                          <a:sym typeface="Mada"/>
                        </a:rPr>
                        <a:t> receptor-β</a:t>
                      </a:r>
                      <a:endParaRPr sz="12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a:t>
                      </a:r>
                      <a:r>
                        <a:rPr lang="en" sz="1200">
                          <a:solidFill>
                            <a:schemeClr val="dk1"/>
                          </a:solidFill>
                          <a:highlight>
                            <a:srgbClr val="F4CCCC"/>
                          </a:highlight>
                          <a:latin typeface="Mada"/>
                          <a:ea typeface="Mada"/>
                          <a:cs typeface="Mada"/>
                          <a:sym typeface="Mada"/>
                        </a:rPr>
                        <a:t> A</a:t>
                      </a:r>
                      <a:r>
                        <a:rPr lang="en" sz="1200">
                          <a:solidFill>
                            <a:schemeClr val="dk1"/>
                          </a:solidFill>
                          <a:highlight>
                            <a:srgbClr val="F4CCCC"/>
                          </a:highlight>
                          <a:latin typeface="Mada"/>
                          <a:ea typeface="Mada"/>
                          <a:cs typeface="Mada"/>
                          <a:sym typeface="Mada"/>
                        </a:rPr>
                        <a:t>lleviate symptoms related to hot flushes</a:t>
                      </a:r>
                      <a:r>
                        <a:rPr lang="en" sz="1200">
                          <a:solidFill>
                            <a:schemeClr val="dk1"/>
                          </a:solidFill>
                          <a:latin typeface="Mada"/>
                          <a:ea typeface="Mada"/>
                          <a:cs typeface="Mada"/>
                          <a:sym typeface="Mada"/>
                        </a:rPr>
                        <a:t>, mood swings, cognitive functions &amp; possess CVS protective actions.</a:t>
                      </a:r>
                      <a:endParaRPr sz="1200">
                        <a:latin typeface="Mada"/>
                        <a:ea typeface="Mada"/>
                        <a:cs typeface="Mada"/>
                        <a:sym typeface="Mada"/>
                      </a:endParaRPr>
                    </a:p>
                  </a:txBody>
                  <a:tcPr marT="91425" marB="91425" marR="91425" marL="91425" anchor="ctr"/>
                </a:tc>
              </a:tr>
              <a:tr h="544800">
                <a:tc vMerge="1"/>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-They block actions mediated by estrogen </a:t>
                      </a:r>
                      <a:r>
                        <a:rPr b="1" lang="en" sz="1200">
                          <a:solidFill>
                            <a:schemeClr val="dk1"/>
                          </a:solidFill>
                          <a:latin typeface="Mada"/>
                          <a:ea typeface="Mada"/>
                          <a:cs typeface="Mada"/>
                          <a:sym typeface="Mada"/>
                        </a:rPr>
                        <a:t>receptor-α</a:t>
                      </a:r>
                      <a:endParaRPr sz="1200">
                        <a:solidFill>
                          <a:schemeClr val="dk1"/>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 lower risks of  developing endometrial &amp; breast cancer.</a:t>
                      </a:r>
                      <a:endParaRPr sz="1200">
                        <a:solidFill>
                          <a:schemeClr val="dk1"/>
                        </a:solidFill>
                        <a:latin typeface="Mada"/>
                        <a:ea typeface="Mada"/>
                        <a:cs typeface="Mada"/>
                        <a:sym typeface="Mada"/>
                      </a:endParaRPr>
                    </a:p>
                  </a:txBody>
                  <a:tcPr marT="91425" marB="91425" marR="91425" marL="91425" anchor="ctr"/>
                </a:tc>
              </a:tr>
              <a:tr h="1600325">
                <a:tc>
                  <a:txBody>
                    <a:bodyPr/>
                    <a:lstStyle/>
                    <a:p>
                      <a:pPr indent="0" lvl="0" marL="0" rtl="0" algn="ctr">
                        <a:spcBef>
                          <a:spcPts val="0"/>
                        </a:spcBef>
                        <a:spcAft>
                          <a:spcPts val="0"/>
                        </a:spcAft>
                        <a:buClr>
                          <a:schemeClr val="dk1"/>
                        </a:buClr>
                        <a:buSzPts val="1100"/>
                        <a:buFont typeface="Arial"/>
                        <a:buNone/>
                      </a:pPr>
                      <a:r>
                        <a:rPr b="1" lang="en" sz="1200">
                          <a:solidFill>
                            <a:schemeClr val="lt1"/>
                          </a:solidFill>
                          <a:highlight>
                            <a:srgbClr val="F4CCCC"/>
                          </a:highlight>
                          <a:latin typeface="Mada"/>
                          <a:ea typeface="Mada"/>
                          <a:cs typeface="Mada"/>
                          <a:sym typeface="Mada"/>
                        </a:rPr>
                        <a:t>- </a:t>
                      </a:r>
                      <a:r>
                        <a:rPr b="1" lang="en" sz="1200">
                          <a:solidFill>
                            <a:schemeClr val="lt1"/>
                          </a:solidFill>
                          <a:highlight>
                            <a:srgbClr val="F4CCCC"/>
                          </a:highlight>
                          <a:latin typeface="Mada"/>
                          <a:ea typeface="Mada"/>
                          <a:cs typeface="Mada"/>
                          <a:sym typeface="Mada"/>
                        </a:rPr>
                        <a:t>Androgen</a:t>
                      </a:r>
                      <a:endParaRPr b="1" sz="1200">
                        <a:solidFill>
                          <a:schemeClr val="lt1"/>
                        </a:solidFill>
                        <a:highlight>
                          <a:srgbClr val="F4CCCC"/>
                        </a:highlight>
                        <a:latin typeface="Mada"/>
                        <a:ea typeface="Mada"/>
                        <a:cs typeface="Mada"/>
                        <a:sym typeface="Mada"/>
                      </a:endParaRPr>
                    </a:p>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 Tibolone</a:t>
                      </a:r>
                      <a:endParaRPr sz="1200">
                        <a:latin typeface="Mada"/>
                        <a:ea typeface="Mada"/>
                        <a:cs typeface="Mada"/>
                        <a:sym typeface="Mada"/>
                      </a:endParaRPr>
                    </a:p>
                  </a:txBody>
                  <a:tcPr marT="91425" marB="91425" marR="91425" marL="91425" anchor="ctr">
                    <a:solidFill>
                      <a:srgbClr val="45818E"/>
                    </a:solidFill>
                  </a:tcPr>
                </a:tc>
                <a:tc>
                  <a:txBody>
                    <a:bodyPr/>
                    <a:lstStyle/>
                    <a:p>
                      <a:pPr indent="0" lvl="0" marL="0" rtl="0" algn="l">
                        <a:spcBef>
                          <a:spcPts val="0"/>
                        </a:spcBef>
                        <a:spcAft>
                          <a:spcPts val="0"/>
                        </a:spcAft>
                        <a:buNone/>
                      </a:pPr>
                      <a:r>
                        <a:rPr b="1" lang="en" sz="1200">
                          <a:solidFill>
                            <a:schemeClr val="dk1"/>
                          </a:solidFill>
                          <a:latin typeface="Mada"/>
                          <a:ea typeface="Mada"/>
                          <a:cs typeface="Mada"/>
                          <a:sym typeface="Mada"/>
                        </a:rPr>
                        <a:t>- </a:t>
                      </a:r>
                      <a:r>
                        <a:rPr b="1" lang="en" sz="1200">
                          <a:solidFill>
                            <a:schemeClr val="dk1"/>
                          </a:solidFill>
                          <a:latin typeface="Mada"/>
                          <a:ea typeface="Mada"/>
                          <a:cs typeface="Mada"/>
                          <a:sym typeface="Mada"/>
                        </a:rPr>
                        <a:t>Testosterone </a:t>
                      </a:r>
                      <a:r>
                        <a:rPr lang="en" sz="1200">
                          <a:solidFill>
                            <a:schemeClr val="dk1"/>
                          </a:solidFill>
                          <a:latin typeface="Mada"/>
                          <a:ea typeface="Mada"/>
                          <a:cs typeface="Mada"/>
                          <a:sym typeface="Mada"/>
                        </a:rPr>
                        <a:t>is responsible for sexual arousal in females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a:t>
                      </a:r>
                      <a:r>
                        <a:rPr b="1" lang="en" sz="1200" u="sng">
                          <a:solidFill>
                            <a:srgbClr val="FF0000"/>
                          </a:solidFill>
                          <a:latin typeface="Mada"/>
                          <a:ea typeface="Mada"/>
                          <a:cs typeface="Mada"/>
                          <a:sym typeface="Mada"/>
                        </a:rPr>
                        <a:t>Tibolone</a:t>
                      </a:r>
                      <a:r>
                        <a:rPr b="1" lang="en" sz="1200">
                          <a:solidFill>
                            <a:srgbClr val="FF0000"/>
                          </a:solidFill>
                          <a:latin typeface="Mada"/>
                          <a:ea typeface="Mada"/>
                          <a:cs typeface="Mada"/>
                          <a:sym typeface="Mada"/>
                        </a:rPr>
                        <a:t> is a synthetic steroid drug with estrogenic, progestogenic and weak androgenic actions</a:t>
                      </a:r>
                      <a:endParaRPr b="1" sz="1200">
                        <a:solidFill>
                          <a:srgbClr val="FF0000"/>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 </a:t>
                      </a:r>
                      <a:r>
                        <a:rPr lang="en" sz="1200">
                          <a:solidFill>
                            <a:schemeClr val="dk1"/>
                          </a:solidFill>
                          <a:highlight>
                            <a:srgbClr val="F4CCCC"/>
                          </a:highlight>
                          <a:latin typeface="Mada"/>
                          <a:ea typeface="Mada"/>
                          <a:cs typeface="Mada"/>
                          <a:sym typeface="Mada"/>
                        </a:rPr>
                        <a:t>Testosterone is given alone to menopausal women in whom their menopausal symptoms are focused on </a:t>
                      </a:r>
                      <a:r>
                        <a:rPr b="1" lang="en" sz="1200" u="sng">
                          <a:solidFill>
                            <a:srgbClr val="FF0000"/>
                          </a:solidFill>
                          <a:highlight>
                            <a:srgbClr val="F4CCCC"/>
                          </a:highlight>
                          <a:latin typeface="Mada"/>
                          <a:ea typeface="Mada"/>
                          <a:cs typeface="Mada"/>
                          <a:sym typeface="Mada"/>
                        </a:rPr>
                        <a:t>lack of sexual arousal </a:t>
                      </a:r>
                      <a:endParaRPr b="1" sz="1200" u="sng">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 </a:t>
                      </a:r>
                      <a:r>
                        <a:rPr lang="en" sz="1200">
                          <a:solidFill>
                            <a:schemeClr val="dk1"/>
                          </a:solidFill>
                          <a:latin typeface="Mada"/>
                          <a:ea typeface="Mada"/>
                          <a:cs typeface="Mada"/>
                          <a:sym typeface="Mada"/>
                        </a:rPr>
                        <a:t>It is given as </a:t>
                      </a:r>
                      <a:r>
                        <a:rPr b="1" lang="en" sz="1200">
                          <a:solidFill>
                            <a:srgbClr val="FF0000"/>
                          </a:solidFill>
                          <a:highlight>
                            <a:srgbClr val="F4CCCC"/>
                          </a:highlight>
                          <a:latin typeface="Mada"/>
                          <a:ea typeface="Mada"/>
                          <a:cs typeface="Mada"/>
                          <a:sym typeface="Mada"/>
                        </a:rPr>
                        <a:t>adjuvant to combined  estrogen &amp; progestin</a:t>
                      </a:r>
                      <a:r>
                        <a:rPr lang="en" sz="1200">
                          <a:solidFill>
                            <a:schemeClr val="dk1"/>
                          </a:solidFill>
                          <a:latin typeface="Mada"/>
                          <a:ea typeface="Mada"/>
                          <a:cs typeface="Mada"/>
                          <a:sym typeface="Mada"/>
                        </a:rPr>
                        <a:t> if all other menopausal symptom exist.</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500">
                        <a:solidFill>
                          <a:schemeClr val="dk1"/>
                        </a:solidFill>
                        <a:latin typeface="Mada"/>
                        <a:ea typeface="Mada"/>
                        <a:cs typeface="Mada"/>
                        <a:sym typeface="Mada"/>
                      </a:endParaRPr>
                    </a:p>
                    <a:p>
                      <a:pPr indent="0" lvl="0" marL="0" rtl="0" algn="l">
                        <a:spcBef>
                          <a:spcPts val="0"/>
                        </a:spcBef>
                        <a:spcAft>
                          <a:spcPts val="0"/>
                        </a:spcAft>
                        <a:buNone/>
                      </a:pPr>
                      <a:r>
                        <a:rPr b="1" lang="en" sz="800">
                          <a:solidFill>
                            <a:srgbClr val="999999"/>
                          </a:solidFill>
                          <a:highlight>
                            <a:srgbClr val="F4CCCC"/>
                          </a:highlight>
                          <a:latin typeface="Mada"/>
                          <a:ea typeface="Mada"/>
                          <a:cs typeface="Mada"/>
                          <a:sym typeface="Mada"/>
                        </a:rPr>
                        <a:t>Important: 1)loss of libido only = testosterone</a:t>
                      </a:r>
                      <a:endParaRPr b="1" sz="8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b="1" lang="en" sz="800">
                          <a:solidFill>
                            <a:srgbClr val="999999"/>
                          </a:solidFill>
                          <a:highlight>
                            <a:srgbClr val="F4CCCC"/>
                          </a:highlight>
                          <a:latin typeface="Mada"/>
                          <a:ea typeface="Mada"/>
                          <a:cs typeface="Mada"/>
                          <a:sym typeface="Mada"/>
                        </a:rPr>
                        <a:t> 2 )</a:t>
                      </a:r>
                      <a:r>
                        <a:rPr b="1" lang="en" sz="800">
                          <a:solidFill>
                            <a:srgbClr val="999999"/>
                          </a:solidFill>
                          <a:highlight>
                            <a:srgbClr val="F4CCCC"/>
                          </a:highlight>
                          <a:latin typeface="Mada"/>
                          <a:ea typeface="Mada"/>
                          <a:cs typeface="Mada"/>
                          <a:sym typeface="Mada"/>
                        </a:rPr>
                        <a:t>loss of libido with menopausal symptom = estrogen &amp; progestin &amp; testosterone</a:t>
                      </a:r>
                      <a:endParaRPr b="1" sz="1300">
                        <a:solidFill>
                          <a:srgbClr val="999999"/>
                        </a:solidFill>
                        <a:highlight>
                          <a:srgbClr val="F4CCCC"/>
                        </a:highlight>
                        <a:latin typeface="Mada"/>
                        <a:ea typeface="Mada"/>
                        <a:cs typeface="Mada"/>
                        <a:sym typeface="Mada"/>
                      </a:endParaRPr>
                    </a:p>
                  </a:txBody>
                  <a:tcPr marT="91425" marB="91425" marR="91425" marL="91425" anchor="ctr"/>
                </a:tc>
              </a:tr>
            </a:tbl>
          </a:graphicData>
        </a:graphic>
      </p:graphicFrame>
      <p:graphicFrame>
        <p:nvGraphicFramePr>
          <p:cNvPr id="320" name="Google Shape;320;p56"/>
          <p:cNvGraphicFramePr/>
          <p:nvPr/>
        </p:nvGraphicFramePr>
        <p:xfrm>
          <a:off x="-600" y="9513650"/>
          <a:ext cx="3000000" cy="3000000"/>
        </p:xfrm>
        <a:graphic>
          <a:graphicData uri="http://schemas.openxmlformats.org/drawingml/2006/table">
            <a:tbl>
              <a:tblPr>
                <a:noFill/>
                <a:tableStyleId>{33BF9BEE-C04C-41D2-BB25-F520B2266750}</a:tableStyleId>
              </a:tblPr>
              <a:tblGrid>
                <a:gridCol w="1291800"/>
                <a:gridCol w="2185350"/>
                <a:gridCol w="3362850"/>
              </a:tblGrid>
              <a:tr h="100000">
                <a:tc gridSpan="3">
                  <a:txBody>
                    <a:bodyPr/>
                    <a:lstStyle/>
                    <a:p>
                      <a:pPr indent="0" lvl="0" marL="0" rtl="0" algn="ctr">
                        <a:spcBef>
                          <a:spcPts val="0"/>
                        </a:spcBef>
                        <a:spcAft>
                          <a:spcPts val="0"/>
                        </a:spcAft>
                        <a:buNone/>
                      </a:pPr>
                      <a:r>
                        <a:rPr b="1" lang="en" sz="1800">
                          <a:solidFill>
                            <a:srgbClr val="134F5C"/>
                          </a:solidFill>
                          <a:latin typeface="Mada"/>
                          <a:ea typeface="Mada"/>
                          <a:cs typeface="Mada"/>
                          <a:sym typeface="Mada"/>
                        </a:rPr>
                        <a:t>Non-hormonal Agents</a:t>
                      </a:r>
                      <a:endParaRPr b="1" sz="1800">
                        <a:solidFill>
                          <a:srgbClr val="134F5C"/>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EFEFEF"/>
                    </a:solidFill>
                  </a:tcPr>
                </a:tc>
                <a:tc hMerge="1"/>
                <a:tc hMerge="1"/>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Fluoxetine</a:t>
                      </a:r>
                      <a:endParaRPr b="1" sz="1200">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DD7E6B"/>
                    </a:solidFill>
                  </a:tcPr>
                </a:tc>
                <a:tc>
                  <a:txBody>
                    <a:bodyPr/>
                    <a:lstStyle/>
                    <a:p>
                      <a:pPr indent="0" lvl="0" marL="0" rtl="0" algn="l">
                        <a:spcBef>
                          <a:spcPts val="0"/>
                        </a:spcBef>
                        <a:spcAft>
                          <a:spcPts val="0"/>
                        </a:spcAft>
                        <a:buNone/>
                      </a:pPr>
                      <a:r>
                        <a:rPr lang="en" sz="1200">
                          <a:latin typeface="Mada"/>
                          <a:ea typeface="Mada"/>
                          <a:cs typeface="Mada"/>
                          <a:sym typeface="Mada"/>
                        </a:rPr>
                        <a:t>- </a:t>
                      </a:r>
                      <a:r>
                        <a:rPr lang="en" sz="1200">
                          <a:latin typeface="Mada"/>
                          <a:ea typeface="Mada"/>
                          <a:cs typeface="Mada"/>
                          <a:sym typeface="Mada"/>
                        </a:rPr>
                        <a:t>SSRI</a:t>
                      </a:r>
                      <a:endParaRPr sz="1200">
                        <a:solidFill>
                          <a:srgbClr val="674EA7"/>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rgbClr val="A64D79"/>
                          </a:solidFill>
                          <a:latin typeface="Mada"/>
                          <a:ea typeface="Mada"/>
                          <a:cs typeface="Mada"/>
                          <a:sym typeface="Mada"/>
                        </a:rPr>
                        <a:t>- Reduces vasomotor symptoms.</a:t>
                      </a:r>
                      <a:endParaRPr sz="1200">
                        <a:solidFill>
                          <a:srgbClr val="A64D79"/>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Clonidine </a:t>
                      </a:r>
                      <a:endParaRPr b="1" sz="1200">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6D9EEB"/>
                    </a:solidFill>
                  </a:tcPr>
                </a:tc>
                <a:tc>
                  <a:txBody>
                    <a:bodyPr/>
                    <a:lstStyle/>
                    <a:p>
                      <a:pPr indent="0" lvl="0" marL="0" rtl="0" algn="l">
                        <a:spcBef>
                          <a:spcPts val="0"/>
                        </a:spcBef>
                        <a:spcAft>
                          <a:spcPts val="0"/>
                        </a:spcAft>
                        <a:buNone/>
                      </a:pPr>
                      <a:r>
                        <a:rPr lang="en" sz="1200">
                          <a:latin typeface="Mada"/>
                          <a:ea typeface="Mada"/>
                          <a:cs typeface="Mada"/>
                          <a:sym typeface="Mada"/>
                        </a:rPr>
                        <a:t>- </a:t>
                      </a:r>
                      <a:r>
                        <a:rPr lang="en" sz="1200">
                          <a:latin typeface="Mada"/>
                          <a:ea typeface="Mada"/>
                          <a:cs typeface="Mada"/>
                          <a:sym typeface="Mada"/>
                        </a:rPr>
                        <a:t>Centrally acting antihypertensive, </a:t>
                      </a:r>
                      <a:r>
                        <a:rPr lang="en" sz="1200">
                          <a:solidFill>
                            <a:srgbClr val="A64D79"/>
                          </a:solidFill>
                          <a:latin typeface="Mada"/>
                          <a:ea typeface="Mada"/>
                          <a:cs typeface="Mada"/>
                          <a:sym typeface="Mada"/>
                        </a:rPr>
                        <a:t>α2 agonist</a:t>
                      </a:r>
                      <a:endParaRPr sz="1200">
                        <a:solidFill>
                          <a:srgbClr val="A64D79"/>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rgbClr val="A64D79"/>
                          </a:solidFill>
                          <a:latin typeface="Mada"/>
                          <a:ea typeface="Mada"/>
                          <a:cs typeface="Mada"/>
                          <a:sym typeface="Mada"/>
                        </a:rPr>
                        <a:t>- Helps with vasomotor symptoms. </a:t>
                      </a:r>
                      <a:endParaRPr sz="1200">
                        <a:solidFill>
                          <a:srgbClr val="A64D79"/>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Gabapentin</a:t>
                      </a:r>
                      <a:endParaRPr b="1" sz="1200">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C27BA0"/>
                    </a:solidFill>
                  </a:tcPr>
                </a:tc>
                <a:tc>
                  <a:txBody>
                    <a:bodyPr/>
                    <a:lstStyle/>
                    <a:p>
                      <a:pPr indent="0" lvl="0" marL="0" rtl="0" algn="l">
                        <a:spcBef>
                          <a:spcPts val="0"/>
                        </a:spcBef>
                        <a:spcAft>
                          <a:spcPts val="0"/>
                        </a:spcAft>
                        <a:buNone/>
                      </a:pPr>
                      <a:r>
                        <a:rPr lang="en" sz="1200">
                          <a:latin typeface="Mada"/>
                          <a:ea typeface="Mada"/>
                          <a:cs typeface="Mada"/>
                          <a:sym typeface="Mada"/>
                        </a:rPr>
                        <a:t>- </a:t>
                      </a:r>
                      <a:r>
                        <a:rPr lang="en" sz="1200">
                          <a:latin typeface="Mada"/>
                          <a:ea typeface="Mada"/>
                          <a:cs typeface="Mada"/>
                          <a:sym typeface="Mada"/>
                        </a:rPr>
                        <a:t>Anticonvulsant </a:t>
                      </a:r>
                      <a:endParaRPr sz="1200">
                        <a:solidFill>
                          <a:srgbClr val="674EA7"/>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rgbClr val="A64D79"/>
                          </a:solidFill>
                          <a:latin typeface="Mada"/>
                          <a:ea typeface="Mada"/>
                          <a:cs typeface="Mada"/>
                          <a:sym typeface="Mada"/>
                        </a:rPr>
                        <a:t>- Reduces severity and frequency of hot flushes.</a:t>
                      </a:r>
                      <a:endParaRPr sz="1200">
                        <a:solidFill>
                          <a:srgbClr val="A64D79"/>
                        </a:solidFill>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Physical activity</a:t>
                      </a:r>
                      <a:endParaRPr b="1" sz="1200">
                        <a:solidFill>
                          <a:srgbClr val="FFFFFF"/>
                        </a:solidFill>
                        <a:latin typeface="Mada"/>
                        <a:ea typeface="Mada"/>
                        <a:cs typeface="Mada"/>
                        <a:sym typeface="Mada"/>
                      </a:endParaRPr>
                    </a:p>
                  </a:txBody>
                  <a:tcPr marT="91425" marB="91425" marR="91425" marL="91425" anchor="ctr">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solidFill>
                      <a:srgbClr val="351C75"/>
                    </a:solidFill>
                  </a:tcPr>
                </a:tc>
                <a:tc gridSpan="2">
                  <a:txBody>
                    <a:bodyPr/>
                    <a:lstStyle/>
                    <a:p>
                      <a:pPr indent="0" lvl="0" marL="0" rtl="0" algn="l">
                        <a:spcBef>
                          <a:spcPts val="0"/>
                        </a:spcBef>
                        <a:spcAft>
                          <a:spcPts val="0"/>
                        </a:spcAft>
                        <a:buNone/>
                      </a:pPr>
                      <a:r>
                        <a:rPr lang="en" sz="1200">
                          <a:latin typeface="Mada"/>
                          <a:ea typeface="Mada"/>
                          <a:cs typeface="Mada"/>
                          <a:sym typeface="Mada"/>
                        </a:rPr>
                        <a:t>- </a:t>
                      </a:r>
                      <a:r>
                        <a:rPr lang="en" sz="1200">
                          <a:latin typeface="Mada"/>
                          <a:ea typeface="Mada"/>
                          <a:cs typeface="Mada"/>
                          <a:sym typeface="Mada"/>
                        </a:rPr>
                        <a:t>Exercise, smoking cessation and relaxation of mind will improve symptoms of menopause (e.g.hot flushes) and fall prevention strategies  prevents chances of fracture.</a:t>
                      </a:r>
                      <a:endParaRPr sz="1200">
                        <a:latin typeface="Mada"/>
                        <a:ea typeface="Mada"/>
                        <a:cs typeface="Mada"/>
                        <a:sym typeface="Mada"/>
                      </a:endParaRPr>
                    </a:p>
                  </a:txBody>
                  <a:tcPr marT="91425" marB="91425" marR="91425" marL="91425">
                    <a:lnL cap="flat" cmpd="sng" w="9525">
                      <a:solidFill>
                        <a:srgbClr val="7F7F7F"/>
                      </a:solidFill>
                      <a:prstDash val="solid"/>
                      <a:round/>
                      <a:headEnd len="sm" w="sm" type="none"/>
                      <a:tailEnd len="sm" w="sm" type="none"/>
                    </a:lnL>
                    <a:lnR cap="flat" cmpd="sng" w="9525">
                      <a:solidFill>
                        <a:srgbClr val="7F7F7F"/>
                      </a:solidFill>
                      <a:prstDash val="solid"/>
                      <a:round/>
                      <a:headEnd len="sm" w="sm" type="none"/>
                      <a:tailEnd len="sm" w="sm" type="none"/>
                    </a:lnR>
                    <a:lnT cap="flat" cmpd="sng" w="9525">
                      <a:solidFill>
                        <a:srgbClr val="7F7F7F"/>
                      </a:solidFill>
                      <a:prstDash val="solid"/>
                      <a:round/>
                      <a:headEnd len="sm" w="sm" type="none"/>
                      <a:tailEnd len="sm" w="sm" type="none"/>
                    </a:lnT>
                    <a:lnB cap="flat" cmpd="sng" w="9525">
                      <a:solidFill>
                        <a:srgbClr val="7F7F7F"/>
                      </a:solidFill>
                      <a:prstDash val="solid"/>
                      <a:round/>
                      <a:headEnd len="sm" w="sm" type="none"/>
                      <a:tailEnd len="sm" w="sm" type="none"/>
                    </a:lnB>
                  </a:tcPr>
                </a:tc>
                <a:tc hMerge="1"/>
              </a:tr>
            </a:tbl>
          </a:graphicData>
        </a:graphic>
      </p:graphicFrame>
      <p:graphicFrame>
        <p:nvGraphicFramePr>
          <p:cNvPr id="321" name="Google Shape;321;p56"/>
          <p:cNvGraphicFramePr/>
          <p:nvPr/>
        </p:nvGraphicFramePr>
        <p:xfrm>
          <a:off x="661438" y="4097095"/>
          <a:ext cx="3000000" cy="3000000"/>
        </p:xfrm>
        <a:graphic>
          <a:graphicData uri="http://schemas.openxmlformats.org/drawingml/2006/table">
            <a:tbl>
              <a:tblPr>
                <a:noFill/>
                <a:tableStyleId>{33BF9BEE-C04C-41D2-BB25-F520B2266750}</a:tableStyleId>
              </a:tblPr>
              <a:tblGrid>
                <a:gridCol w="1014175"/>
                <a:gridCol w="713375"/>
                <a:gridCol w="785550"/>
                <a:gridCol w="705400"/>
                <a:gridCol w="777575"/>
                <a:gridCol w="820175"/>
                <a:gridCol w="795075"/>
              </a:tblGrid>
              <a:tr h="365725">
                <a:tc>
                  <a:txBody>
                    <a:bodyPr/>
                    <a:lstStyle/>
                    <a:p>
                      <a:pPr indent="0" lvl="0" marL="0" rtl="0" algn="l">
                        <a:spcBef>
                          <a:spcPts val="0"/>
                        </a:spcBef>
                        <a:spcAft>
                          <a:spcPts val="0"/>
                        </a:spcAft>
                        <a:buNone/>
                      </a:pPr>
                      <a:r>
                        <a:t/>
                      </a:r>
                      <a:endParaRPr sz="1200">
                        <a:latin typeface="Mada"/>
                        <a:ea typeface="Mada"/>
                        <a:cs typeface="Mada"/>
                        <a:sym typeface="Mada"/>
                      </a:endParaRPr>
                    </a:p>
                  </a:txBody>
                  <a:tcPr marT="91425" marB="91425" marR="91425" marL="91425" anchor="ctr">
                    <a:lnL cap="flat" cmpd="sng" w="9525">
                      <a:solidFill>
                        <a:srgbClr val="9E9E9E">
                          <a:alpha val="0"/>
                        </a:srgbClr>
                      </a:solidFill>
                      <a:prstDash val="solid"/>
                      <a:round/>
                      <a:headEnd len="sm" w="sm" type="none"/>
                      <a:tailEnd len="sm" w="sm" type="none"/>
                    </a:lnL>
                    <a:lnT cap="flat" cmpd="sng" w="9525">
                      <a:solidFill>
                        <a:srgbClr val="9E9E9E">
                          <a:alpha val="0"/>
                        </a:srgbClr>
                      </a:solidFill>
                      <a:prstDash val="solid"/>
                      <a:round/>
                      <a:headEnd len="sm" w="sm" type="none"/>
                      <a:tailEnd len="sm" w="sm" type="none"/>
                    </a:lnT>
                  </a:tcPr>
                </a:tc>
                <a:tc>
                  <a:txBody>
                    <a:bodyPr/>
                    <a:lstStyle/>
                    <a:p>
                      <a:pPr indent="0" lvl="0" marL="0" rtl="0" algn="ctr">
                        <a:spcBef>
                          <a:spcPts val="0"/>
                        </a:spcBef>
                        <a:spcAft>
                          <a:spcPts val="0"/>
                        </a:spcAft>
                        <a:buNone/>
                      </a:pPr>
                      <a:r>
                        <a:rPr b="1" lang="en" sz="1200">
                          <a:latin typeface="Mada"/>
                          <a:ea typeface="Mada"/>
                          <a:cs typeface="Mada"/>
                          <a:sym typeface="Mada"/>
                        </a:rPr>
                        <a:t>Brain</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Uterus </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Vagina</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Breast</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Bone </a:t>
                      </a:r>
                      <a:endParaRPr b="1" sz="1200">
                        <a:latin typeface="Mada"/>
                        <a:ea typeface="Mada"/>
                        <a:cs typeface="Mada"/>
                        <a:sym typeface="Mada"/>
                      </a:endParaRPr>
                    </a:p>
                  </a:txBody>
                  <a:tcPr marT="91425" marB="91425" marR="91425" marL="91425" anchor="ctr">
                    <a:solidFill>
                      <a:srgbClr val="CCCCCC"/>
                    </a:solidFill>
                  </a:tcPr>
                </a:tc>
                <a:tc>
                  <a:txBody>
                    <a:bodyPr/>
                    <a:lstStyle/>
                    <a:p>
                      <a:pPr indent="0" lvl="0" marL="0" rtl="0" algn="ctr">
                        <a:spcBef>
                          <a:spcPts val="0"/>
                        </a:spcBef>
                        <a:spcAft>
                          <a:spcPts val="0"/>
                        </a:spcAft>
                        <a:buNone/>
                      </a:pPr>
                      <a:r>
                        <a:rPr b="1" lang="en" sz="1200">
                          <a:latin typeface="Mada"/>
                          <a:ea typeface="Mada"/>
                          <a:cs typeface="Mada"/>
                          <a:sym typeface="Mada"/>
                        </a:rPr>
                        <a:t>CVS</a:t>
                      </a:r>
                      <a:endParaRPr b="1" sz="1200">
                        <a:latin typeface="Mada"/>
                        <a:ea typeface="Mada"/>
                        <a:cs typeface="Mada"/>
                        <a:sym typeface="Mada"/>
                      </a:endParaRPr>
                    </a:p>
                  </a:txBody>
                  <a:tcPr marT="91425" marB="91425" marR="91425" marL="91425" anchor="ctr">
                    <a:solidFill>
                      <a:srgbClr val="CCCCCC"/>
                    </a:solidFill>
                  </a:tcP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Estradiol</a:t>
                      </a:r>
                      <a:endParaRPr b="1" sz="1200">
                        <a:solidFill>
                          <a:srgbClr val="FFFFFF"/>
                        </a:solidFill>
                        <a:latin typeface="Mada"/>
                        <a:ea typeface="Mada"/>
                        <a:cs typeface="Mada"/>
                        <a:sym typeface="Mada"/>
                      </a:endParaRPr>
                    </a:p>
                  </a:txBody>
                  <a:tcPr marT="91425" marB="91425" marR="91425" marL="91425" anchor="ctr">
                    <a:solidFill>
                      <a:srgbClr val="674EA7"/>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Ideal SERM</a:t>
                      </a:r>
                      <a:endParaRPr b="1" sz="1200">
                        <a:solidFill>
                          <a:srgbClr val="FFFFFF"/>
                        </a:solidFill>
                        <a:latin typeface="Mada"/>
                        <a:ea typeface="Mada"/>
                        <a:cs typeface="Mada"/>
                        <a:sym typeface="Mada"/>
                      </a:endParaRPr>
                    </a:p>
                  </a:txBody>
                  <a:tcPr marT="91425" marB="91425" marR="91425" marL="91425" anchor="ctr">
                    <a:solidFill>
                      <a:srgbClr val="38761D"/>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Tamoxifen</a:t>
                      </a:r>
                      <a:endParaRPr b="1" sz="1200">
                        <a:solidFill>
                          <a:srgbClr val="FFFFFF"/>
                        </a:solidFill>
                        <a:latin typeface="Mada"/>
                        <a:ea typeface="Mada"/>
                        <a:cs typeface="Mada"/>
                        <a:sym typeface="Mada"/>
                      </a:endParaRPr>
                    </a:p>
                  </a:txBody>
                  <a:tcPr marT="91425" marB="91425" marR="91425" marL="91425" anchor="ctr">
                    <a:solidFill>
                      <a:srgbClr val="6FA8DC"/>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r h="1587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Raloxifene</a:t>
                      </a:r>
                      <a:endParaRPr b="1" sz="1200">
                        <a:solidFill>
                          <a:srgbClr val="FFFFFF"/>
                        </a:solidFill>
                        <a:latin typeface="Mada"/>
                        <a:ea typeface="Mada"/>
                        <a:cs typeface="Mada"/>
                        <a:sym typeface="Mada"/>
                      </a:endParaRPr>
                    </a:p>
                  </a:txBody>
                  <a:tcPr marT="91425" marB="91425" marR="91425" marL="91425" anchor="ctr">
                    <a:solidFill>
                      <a:srgbClr val="A64D79"/>
                    </a:solidFill>
                  </a:tcP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highlight>
                            <a:srgbClr val="F4CCCC"/>
                          </a:highlight>
                          <a:latin typeface="Mada"/>
                          <a:ea typeface="Mada"/>
                          <a:cs typeface="Mada"/>
                          <a:sym typeface="Mada"/>
                        </a:rPr>
                        <a:t>-</a:t>
                      </a:r>
                      <a:endParaRPr b="1" sz="1200">
                        <a:highlight>
                          <a:srgbClr val="F4CCCC"/>
                        </a:highlight>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b="1" lang="en" sz="1200">
                          <a:latin typeface="Mada"/>
                          <a:ea typeface="Mada"/>
                          <a:cs typeface="Mada"/>
                          <a:sym typeface="Mada"/>
                        </a:rPr>
                        <a:t>+</a:t>
                      </a:r>
                      <a:endParaRPr b="1" sz="1200">
                        <a:latin typeface="Mada"/>
                        <a:ea typeface="Mada"/>
                        <a:cs typeface="Mada"/>
                        <a:sym typeface="Mada"/>
                      </a:endParaRPr>
                    </a:p>
                  </a:txBody>
                  <a:tcPr marT="91425" marB="91425" marR="91425" marL="91425" anchor="ctr"/>
                </a:tc>
              </a:tr>
            </a:tbl>
          </a:graphicData>
        </a:graphic>
      </p:graphicFrame>
      <p:sp>
        <p:nvSpPr>
          <p:cNvPr id="322" name="Google Shape;322;p56"/>
          <p:cNvSpPr txBox="1"/>
          <p:nvPr/>
        </p:nvSpPr>
        <p:spPr>
          <a:xfrm>
            <a:off x="400050" y="17145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Lecture(9): Hormonal Replacement Therapy</a:t>
            </a:r>
            <a:endParaRPr b="1" sz="1800">
              <a:solidFill>
                <a:srgbClr val="134F5C"/>
              </a:solidFill>
              <a:latin typeface="Georgia"/>
              <a:ea typeface="Georgia"/>
              <a:cs typeface="Georgia"/>
              <a:sym typeface="Georgia"/>
            </a:endParaRPr>
          </a:p>
        </p:txBody>
      </p:sp>
      <p:cxnSp>
        <p:nvCxnSpPr>
          <p:cNvPr id="323" name="Google Shape;323;p56"/>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57"/>
          <p:cNvSpPr/>
          <p:nvPr/>
        </p:nvSpPr>
        <p:spPr>
          <a:xfrm>
            <a:off x="0" y="0"/>
            <a:ext cx="6858300" cy="3372300"/>
          </a:xfrm>
          <a:prstGeom prst="rect">
            <a:avLst/>
          </a:prstGeom>
          <a:solidFill>
            <a:srgbClr val="A2C4C9"/>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9" name="Google Shape;329;p57"/>
          <p:cNvSpPr/>
          <p:nvPr/>
        </p:nvSpPr>
        <p:spPr>
          <a:xfrm flipH="1">
            <a:off x="109" y="3199246"/>
            <a:ext cx="2491800" cy="628500"/>
          </a:xfrm>
          <a:prstGeom prst="snip2DiagRect">
            <a:avLst>
              <a:gd fmla="val 42434" name="adj1"/>
              <a:gd fmla="val 0" name="adj2"/>
            </a:avLst>
          </a:pr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0" name="Google Shape;330;p57"/>
          <p:cNvSpPr/>
          <p:nvPr/>
        </p:nvSpPr>
        <p:spPr>
          <a:xfrm>
            <a:off x="-225" y="2914805"/>
            <a:ext cx="6839569" cy="266727"/>
          </a:xfrm>
          <a:custGeom>
            <a:rect b="b" l="l" r="r" t="t"/>
            <a:pathLst>
              <a:path extrusionOk="0" h="10668" w="277749">
                <a:moveTo>
                  <a:pt x="0" y="0"/>
                </a:moveTo>
                <a:lnTo>
                  <a:pt x="96393" y="762"/>
                </a:lnTo>
                <a:lnTo>
                  <a:pt x="107823" y="10668"/>
                </a:lnTo>
                <a:lnTo>
                  <a:pt x="277749" y="10668"/>
                </a:lnTo>
              </a:path>
            </a:pathLst>
          </a:custGeom>
          <a:noFill/>
          <a:ln cap="flat" cmpd="sng" w="114300">
            <a:solidFill>
              <a:srgbClr val="FFFFFF"/>
            </a:solidFill>
            <a:prstDash val="lgDash"/>
            <a:round/>
            <a:headEnd len="med" w="med" type="none"/>
            <a:tailEnd len="med" w="med" type="none"/>
          </a:ln>
        </p:spPr>
      </p:sp>
      <p:sp>
        <p:nvSpPr>
          <p:cNvPr id="331" name="Google Shape;331;p57"/>
          <p:cNvSpPr txBox="1"/>
          <p:nvPr/>
        </p:nvSpPr>
        <p:spPr>
          <a:xfrm>
            <a:off x="181058" y="323867"/>
            <a:ext cx="6658500" cy="95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400">
                <a:solidFill>
                  <a:srgbClr val="FFFFFF"/>
                </a:solidFill>
                <a:latin typeface="Mada"/>
                <a:ea typeface="Mada"/>
                <a:cs typeface="Mada"/>
                <a:sym typeface="Mada"/>
              </a:rPr>
              <a:t>Thank you for all the love and support you gave the team in those two years!</a:t>
            </a:r>
            <a:endParaRPr b="1" sz="2400">
              <a:solidFill>
                <a:srgbClr val="FFFFFF"/>
              </a:solidFill>
              <a:latin typeface="Mada"/>
              <a:ea typeface="Mada"/>
              <a:cs typeface="Mada"/>
              <a:sym typeface="Mada"/>
            </a:endParaRPr>
          </a:p>
        </p:txBody>
      </p:sp>
      <p:sp>
        <p:nvSpPr>
          <p:cNvPr id="332" name="Google Shape;332;p57"/>
          <p:cNvSpPr txBox="1"/>
          <p:nvPr/>
        </p:nvSpPr>
        <p:spPr>
          <a:xfrm>
            <a:off x="229952" y="3397475"/>
            <a:ext cx="6360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solidFill>
                  <a:srgbClr val="B7B7B7"/>
                </a:solidFill>
                <a:latin typeface="Mada"/>
                <a:ea typeface="Mada"/>
                <a:cs typeface="Mada"/>
                <a:sym typeface="Mada"/>
              </a:rPr>
              <a:t>This amazing work was originally done by (Team438):</a:t>
            </a:r>
            <a:endParaRPr sz="2000">
              <a:solidFill>
                <a:srgbClr val="B7B7B7"/>
              </a:solidFill>
              <a:latin typeface="Mada"/>
              <a:ea typeface="Mada"/>
              <a:cs typeface="Mada"/>
              <a:sym typeface="Mada"/>
            </a:endParaRPr>
          </a:p>
        </p:txBody>
      </p:sp>
      <p:sp>
        <p:nvSpPr>
          <p:cNvPr id="333" name="Google Shape;333;p57"/>
          <p:cNvSpPr txBox="1"/>
          <p:nvPr/>
        </p:nvSpPr>
        <p:spPr>
          <a:xfrm>
            <a:off x="920988" y="3915250"/>
            <a:ext cx="4960500" cy="916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a:solidFill>
                  <a:srgbClr val="134F5C"/>
                </a:solidFill>
                <a:latin typeface="Georgia"/>
                <a:ea typeface="Georgia"/>
                <a:cs typeface="Georgia"/>
                <a:sym typeface="Georgia"/>
              </a:rPr>
              <a:t>Team Leaders:</a:t>
            </a:r>
            <a:endParaRPr b="1" sz="2000">
              <a:solidFill>
                <a:srgbClr val="134F5C"/>
              </a:solidFill>
              <a:latin typeface="Georgia"/>
              <a:ea typeface="Georgia"/>
              <a:cs typeface="Georgia"/>
              <a:sym typeface="Georgia"/>
            </a:endParaRPr>
          </a:p>
          <a:p>
            <a:pPr indent="0" lvl="0" marL="0" rtl="0" algn="ctr">
              <a:spcBef>
                <a:spcPts val="0"/>
              </a:spcBef>
              <a:spcAft>
                <a:spcPts val="0"/>
              </a:spcAft>
              <a:buNone/>
            </a:pPr>
            <a:r>
              <a:t/>
            </a:r>
            <a:endParaRPr b="1" sz="1600">
              <a:solidFill>
                <a:srgbClr val="134F5C"/>
              </a:solidFill>
              <a:latin typeface="Georgia"/>
              <a:ea typeface="Georgia"/>
              <a:cs typeface="Georgia"/>
              <a:sym typeface="Georgia"/>
            </a:endParaRPr>
          </a:p>
          <a:p>
            <a:pPr indent="0" lvl="0" marL="0" rtl="0" algn="ctr">
              <a:spcBef>
                <a:spcPts val="0"/>
              </a:spcBef>
              <a:spcAft>
                <a:spcPts val="0"/>
              </a:spcAft>
              <a:buNone/>
            </a:pPr>
            <a:r>
              <a:rPr b="1" lang="en" sz="1800">
                <a:solidFill>
                  <a:srgbClr val="A2C4C9"/>
                </a:solidFill>
                <a:latin typeface="Mada"/>
                <a:ea typeface="Mada"/>
                <a:cs typeface="Mada"/>
                <a:sym typeface="Mada"/>
              </a:rPr>
              <a:t>May Babaeer </a:t>
            </a:r>
            <a:r>
              <a:rPr b="1" lang="en" sz="1800">
                <a:solidFill>
                  <a:srgbClr val="A2C4C9"/>
                </a:solidFill>
              </a:rPr>
              <a:t>(رحمها الله)</a:t>
            </a:r>
            <a:r>
              <a:rPr b="1" lang="en" sz="1800">
                <a:solidFill>
                  <a:srgbClr val="A2C4C9"/>
                </a:solidFill>
                <a:latin typeface="Mada"/>
                <a:ea typeface="Mada"/>
                <a:cs typeface="Mada"/>
                <a:sym typeface="Mada"/>
              </a:rPr>
              <a:t>      Zyad Aldosari</a:t>
            </a:r>
            <a:endParaRPr b="1" sz="1800">
              <a:solidFill>
                <a:srgbClr val="A2C4C9"/>
              </a:solidFill>
              <a:latin typeface="Mada"/>
              <a:ea typeface="Mada"/>
              <a:cs typeface="Mada"/>
              <a:sym typeface="Mada"/>
            </a:endParaRPr>
          </a:p>
        </p:txBody>
      </p:sp>
      <p:sp>
        <p:nvSpPr>
          <p:cNvPr id="334" name="Google Shape;334;p57"/>
          <p:cNvSpPr txBox="1"/>
          <p:nvPr/>
        </p:nvSpPr>
        <p:spPr>
          <a:xfrm>
            <a:off x="229961" y="7415000"/>
            <a:ext cx="46365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2000">
                <a:solidFill>
                  <a:srgbClr val="B7B7B7"/>
                </a:solidFill>
                <a:latin typeface="Mada"/>
                <a:ea typeface="Mada"/>
                <a:cs typeface="Mada"/>
                <a:sym typeface="Mada"/>
              </a:rPr>
              <a:t>E</a:t>
            </a:r>
            <a:r>
              <a:rPr lang="en" sz="2000">
                <a:solidFill>
                  <a:srgbClr val="B7B7B7"/>
                </a:solidFill>
                <a:latin typeface="Mada"/>
                <a:ea typeface="Mada"/>
                <a:cs typeface="Mada"/>
                <a:sym typeface="Mada"/>
              </a:rPr>
              <a:t>dited by (Team439):</a:t>
            </a:r>
            <a:endParaRPr sz="2000">
              <a:solidFill>
                <a:srgbClr val="B7B7B7"/>
              </a:solidFill>
              <a:latin typeface="Mada"/>
              <a:ea typeface="Mada"/>
              <a:cs typeface="Mada"/>
              <a:sym typeface="Mada"/>
            </a:endParaRPr>
          </a:p>
        </p:txBody>
      </p:sp>
      <p:sp>
        <p:nvSpPr>
          <p:cNvPr id="335" name="Google Shape;335;p57"/>
          <p:cNvSpPr txBox="1"/>
          <p:nvPr/>
        </p:nvSpPr>
        <p:spPr>
          <a:xfrm>
            <a:off x="921000" y="7903675"/>
            <a:ext cx="4960500" cy="454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000">
                <a:solidFill>
                  <a:srgbClr val="134F5C"/>
                </a:solidFill>
                <a:latin typeface="Georgia"/>
                <a:ea typeface="Georgia"/>
                <a:cs typeface="Georgia"/>
                <a:sym typeface="Georgia"/>
              </a:rPr>
              <a:t>Team Leaders:</a:t>
            </a:r>
            <a:endParaRPr b="1" sz="2000">
              <a:solidFill>
                <a:srgbClr val="134F5C"/>
              </a:solidFill>
              <a:latin typeface="Georgia"/>
              <a:ea typeface="Georgia"/>
              <a:cs typeface="Georgia"/>
              <a:sym typeface="Georgia"/>
            </a:endParaRPr>
          </a:p>
          <a:p>
            <a:pPr indent="0" lvl="0" marL="0" rtl="0" algn="ctr">
              <a:spcBef>
                <a:spcPts val="0"/>
              </a:spcBef>
              <a:spcAft>
                <a:spcPts val="0"/>
              </a:spcAft>
              <a:buNone/>
            </a:pPr>
            <a:r>
              <a:t/>
            </a:r>
            <a:endParaRPr b="1" sz="1600">
              <a:solidFill>
                <a:srgbClr val="351C75"/>
              </a:solidFill>
              <a:latin typeface="Georgia"/>
              <a:ea typeface="Georgia"/>
              <a:cs typeface="Georgia"/>
              <a:sym typeface="Georgia"/>
            </a:endParaRPr>
          </a:p>
          <a:p>
            <a:pPr indent="0" lvl="0" marL="0" rtl="0" algn="ctr">
              <a:spcBef>
                <a:spcPts val="0"/>
              </a:spcBef>
              <a:spcAft>
                <a:spcPts val="0"/>
              </a:spcAft>
              <a:buNone/>
            </a:pPr>
            <a:r>
              <a:t/>
            </a:r>
            <a:endParaRPr b="1" sz="1600">
              <a:solidFill>
                <a:srgbClr val="A2C4C9"/>
              </a:solidFill>
              <a:latin typeface="Mada"/>
              <a:ea typeface="Mada"/>
              <a:cs typeface="Mada"/>
              <a:sym typeface="Mada"/>
            </a:endParaRPr>
          </a:p>
        </p:txBody>
      </p:sp>
      <p:graphicFrame>
        <p:nvGraphicFramePr>
          <p:cNvPr id="336" name="Google Shape;336;p57"/>
          <p:cNvGraphicFramePr/>
          <p:nvPr/>
        </p:nvGraphicFramePr>
        <p:xfrm>
          <a:off x="300438" y="8552251"/>
          <a:ext cx="3000000" cy="3000000"/>
        </p:xfrm>
        <a:graphic>
          <a:graphicData uri="http://schemas.openxmlformats.org/drawingml/2006/table">
            <a:tbl>
              <a:tblPr>
                <a:noFill/>
                <a:tableStyleId>{33BF9BEE-C04C-41D2-BB25-F520B2266750}</a:tableStyleId>
              </a:tblPr>
              <a:tblGrid>
                <a:gridCol w="1899375"/>
                <a:gridCol w="2187550"/>
                <a:gridCol w="2114675"/>
              </a:tblGrid>
              <a:tr h="462200">
                <a:tc>
                  <a:txBody>
                    <a:bodyPr/>
                    <a:lstStyle/>
                    <a:p>
                      <a:pPr indent="0" lvl="0" marL="0" rtl="0" algn="r">
                        <a:lnSpc>
                          <a:spcPct val="107000"/>
                        </a:lnSpc>
                        <a:spcBef>
                          <a:spcPts val="0"/>
                        </a:spcBef>
                        <a:spcAft>
                          <a:spcPts val="900"/>
                        </a:spcAft>
                        <a:buClr>
                          <a:srgbClr val="000000"/>
                        </a:buClr>
                        <a:buSzPts val="1200"/>
                        <a:buFont typeface="Arial"/>
                        <a:buNone/>
                      </a:pPr>
                      <a:r>
                        <a:rPr b="1" lang="en" sz="1800">
                          <a:solidFill>
                            <a:srgbClr val="A2C4C9"/>
                          </a:solidFill>
                          <a:latin typeface="Mada"/>
                          <a:ea typeface="Mada"/>
                          <a:cs typeface="Mada"/>
                          <a:sym typeface="Mada"/>
                        </a:rPr>
                        <a:t>Banan AlQady </a:t>
                      </a:r>
                      <a:endParaRPr b="1" sz="1800">
                        <a:solidFill>
                          <a:srgbClr val="A2C4C9"/>
                        </a:solidFill>
                        <a:latin typeface="Mada"/>
                        <a:ea typeface="Mada"/>
                        <a:cs typeface="Mada"/>
                        <a:sym typeface="Mada"/>
                      </a:endParaRPr>
                    </a:p>
                  </a:txBody>
                  <a:tcPr marT="99875" marB="9987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r">
                        <a:lnSpc>
                          <a:spcPct val="107000"/>
                        </a:lnSpc>
                        <a:spcBef>
                          <a:spcPts val="0"/>
                        </a:spcBef>
                        <a:spcAft>
                          <a:spcPts val="900"/>
                        </a:spcAft>
                        <a:buClr>
                          <a:srgbClr val="000000"/>
                        </a:buClr>
                        <a:buSzPts val="1200"/>
                        <a:buFont typeface="Arial"/>
                        <a:buNone/>
                      </a:pPr>
                      <a:r>
                        <a:rPr b="1" lang="en" sz="1800">
                          <a:solidFill>
                            <a:srgbClr val="A2C4C9"/>
                          </a:solidFill>
                          <a:latin typeface="Mada"/>
                          <a:ea typeface="Mada"/>
                          <a:cs typeface="Mada"/>
                          <a:sym typeface="Mada"/>
                        </a:rPr>
                        <a:t>Ghada AlOthman</a:t>
                      </a:r>
                      <a:endParaRPr b="1" sz="1800">
                        <a:solidFill>
                          <a:srgbClr val="A2C4C9"/>
                        </a:solidFill>
                        <a:latin typeface="Mada"/>
                        <a:ea typeface="Mada"/>
                        <a:cs typeface="Mada"/>
                        <a:sym typeface="Mada"/>
                      </a:endParaRPr>
                    </a:p>
                  </a:txBody>
                  <a:tcPr marT="99875" marB="9987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rtl="0" algn="r">
                        <a:spcBef>
                          <a:spcPts val="0"/>
                        </a:spcBef>
                        <a:spcAft>
                          <a:spcPts val="0"/>
                        </a:spcAft>
                        <a:buNone/>
                      </a:pPr>
                      <a:r>
                        <a:rPr b="1" lang="en" sz="1800">
                          <a:solidFill>
                            <a:srgbClr val="A2C4C9"/>
                          </a:solidFill>
                          <a:latin typeface="Mada"/>
                          <a:ea typeface="Mada"/>
                          <a:cs typeface="Mada"/>
                          <a:sym typeface="Mada"/>
                        </a:rPr>
                        <a:t>Nawaf Alshahrani</a:t>
                      </a:r>
                      <a:endParaRPr b="1" sz="1800">
                        <a:solidFill>
                          <a:srgbClr val="A2C4C9"/>
                        </a:solidFill>
                        <a:latin typeface="Mada"/>
                        <a:ea typeface="Mada"/>
                        <a:cs typeface="Mada"/>
                        <a:sym typeface="Mada"/>
                      </a:endParaRPr>
                    </a:p>
                  </a:txBody>
                  <a:tcPr marT="99875" marB="99875" marR="91425" marL="91425">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337" name="Google Shape;337;p57"/>
          <p:cNvSpPr txBox="1"/>
          <p:nvPr/>
        </p:nvSpPr>
        <p:spPr>
          <a:xfrm>
            <a:off x="1212762" y="5671954"/>
            <a:ext cx="4576800" cy="1491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A2C4C9"/>
                </a:solidFill>
                <a:latin typeface="Mada"/>
                <a:ea typeface="Mada"/>
                <a:cs typeface="Mada"/>
                <a:sym typeface="Mada"/>
              </a:rPr>
              <a:t>Sara AlFarraj                   Nujud AlAbdullatif </a:t>
            </a:r>
            <a:endParaRPr b="1" sz="600">
              <a:solidFill>
                <a:srgbClr val="A2C4C9"/>
              </a:solidFill>
              <a:latin typeface="Mada"/>
              <a:ea typeface="Mada"/>
              <a:cs typeface="Mada"/>
              <a:sym typeface="Mada"/>
            </a:endParaRPr>
          </a:p>
          <a:p>
            <a:pPr indent="0" lvl="0" marL="0" rtl="0" algn="l">
              <a:spcBef>
                <a:spcPts val="0"/>
              </a:spcBef>
              <a:spcAft>
                <a:spcPts val="0"/>
              </a:spcAft>
              <a:buNone/>
            </a:pPr>
            <a:r>
              <a:t/>
            </a:r>
            <a:endParaRPr b="1" sz="600">
              <a:solidFill>
                <a:srgbClr val="A2C4C9"/>
              </a:solidFill>
              <a:latin typeface="Mada"/>
              <a:ea typeface="Mada"/>
              <a:cs typeface="Mada"/>
              <a:sym typeface="Mada"/>
            </a:endParaRPr>
          </a:p>
          <a:p>
            <a:pPr indent="0" lvl="0" marL="0" rtl="0" algn="l">
              <a:spcBef>
                <a:spcPts val="0"/>
              </a:spcBef>
              <a:spcAft>
                <a:spcPts val="0"/>
              </a:spcAft>
              <a:buNone/>
            </a:pPr>
            <a:r>
              <a:rPr b="1" lang="en" sz="1800">
                <a:solidFill>
                  <a:srgbClr val="A2C4C9"/>
                </a:solidFill>
                <a:latin typeface="Mada"/>
                <a:ea typeface="Mada"/>
                <a:cs typeface="Mada"/>
                <a:sym typeface="Mada"/>
              </a:rPr>
              <a:t>Deana Awartani             Reema AlSerhani</a:t>
            </a:r>
            <a:endParaRPr b="1" sz="600">
              <a:solidFill>
                <a:srgbClr val="A2C4C9"/>
              </a:solidFill>
              <a:latin typeface="Mada"/>
              <a:ea typeface="Mada"/>
              <a:cs typeface="Mada"/>
              <a:sym typeface="Mada"/>
            </a:endParaRPr>
          </a:p>
          <a:p>
            <a:pPr indent="0" lvl="0" marL="0" rtl="0" algn="l">
              <a:spcBef>
                <a:spcPts val="0"/>
              </a:spcBef>
              <a:spcAft>
                <a:spcPts val="0"/>
              </a:spcAft>
              <a:buNone/>
            </a:pPr>
            <a:r>
              <a:t/>
            </a:r>
            <a:endParaRPr b="1" sz="600">
              <a:solidFill>
                <a:srgbClr val="A2C4C9"/>
              </a:solidFill>
              <a:latin typeface="Mada"/>
              <a:ea typeface="Mada"/>
              <a:cs typeface="Mada"/>
              <a:sym typeface="Mada"/>
            </a:endParaRPr>
          </a:p>
          <a:p>
            <a:pPr indent="0" lvl="0" marL="0" rtl="0" algn="l">
              <a:spcBef>
                <a:spcPts val="0"/>
              </a:spcBef>
              <a:spcAft>
                <a:spcPts val="0"/>
              </a:spcAft>
              <a:buClr>
                <a:srgbClr val="000000"/>
              </a:buClr>
              <a:buSzPts val="1100"/>
              <a:buFont typeface="Arial"/>
              <a:buNone/>
            </a:pPr>
            <a:r>
              <a:rPr b="1" lang="en" sz="1800">
                <a:solidFill>
                  <a:srgbClr val="A2C4C9"/>
                </a:solidFill>
                <a:latin typeface="Mada"/>
                <a:ea typeface="Mada"/>
                <a:cs typeface="Mada"/>
                <a:sym typeface="Mada"/>
              </a:rPr>
              <a:t>Haifa Alessa                     Dena AlTwaijri </a:t>
            </a:r>
            <a:endParaRPr b="1" sz="600">
              <a:solidFill>
                <a:srgbClr val="A2C4C9"/>
              </a:solidFill>
              <a:latin typeface="Mada"/>
              <a:ea typeface="Mada"/>
              <a:cs typeface="Mada"/>
              <a:sym typeface="Mada"/>
            </a:endParaRPr>
          </a:p>
          <a:p>
            <a:pPr indent="0" lvl="0" marL="0" rtl="0" algn="l">
              <a:spcBef>
                <a:spcPts val="0"/>
              </a:spcBef>
              <a:spcAft>
                <a:spcPts val="0"/>
              </a:spcAft>
              <a:buClr>
                <a:srgbClr val="000000"/>
              </a:buClr>
              <a:buSzPts val="1100"/>
              <a:buFont typeface="Arial"/>
              <a:buNone/>
            </a:pPr>
            <a:r>
              <a:t/>
            </a:r>
            <a:endParaRPr b="1" sz="600">
              <a:solidFill>
                <a:srgbClr val="A2C4C9"/>
              </a:solidFill>
              <a:latin typeface="Mada"/>
              <a:ea typeface="Mada"/>
              <a:cs typeface="Mada"/>
              <a:sym typeface="Mada"/>
            </a:endParaRPr>
          </a:p>
          <a:p>
            <a:pPr indent="0" lvl="0" marL="0" rtl="0" algn="l">
              <a:spcBef>
                <a:spcPts val="0"/>
              </a:spcBef>
              <a:spcAft>
                <a:spcPts val="0"/>
              </a:spcAft>
              <a:buClr>
                <a:srgbClr val="000000"/>
              </a:buClr>
              <a:buSzPts val="1100"/>
              <a:buFont typeface="Arial"/>
              <a:buNone/>
            </a:pPr>
            <a:r>
              <a:rPr b="1" lang="en" sz="1800">
                <a:solidFill>
                  <a:srgbClr val="A2C4C9"/>
                </a:solidFill>
                <a:latin typeface="Mada"/>
                <a:ea typeface="Mada"/>
                <a:cs typeface="Mada"/>
                <a:sym typeface="Mada"/>
              </a:rPr>
              <a:t>Rahaf AlShabri</a:t>
            </a:r>
            <a:endParaRPr b="1" sz="1800">
              <a:solidFill>
                <a:srgbClr val="A2C4C9"/>
              </a:solidFill>
              <a:latin typeface="Mada"/>
              <a:ea typeface="Mada"/>
              <a:cs typeface="Mada"/>
              <a:sym typeface="Mada"/>
            </a:endParaRPr>
          </a:p>
        </p:txBody>
      </p:sp>
      <p:sp>
        <p:nvSpPr>
          <p:cNvPr id="338" name="Google Shape;338;p57"/>
          <p:cNvSpPr txBox="1"/>
          <p:nvPr/>
        </p:nvSpPr>
        <p:spPr>
          <a:xfrm>
            <a:off x="1920000" y="5110050"/>
            <a:ext cx="30000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2000">
                <a:solidFill>
                  <a:srgbClr val="134F5C"/>
                </a:solidFill>
                <a:latin typeface="Georgia"/>
                <a:ea typeface="Georgia"/>
                <a:cs typeface="Georgia"/>
                <a:sym typeface="Georgia"/>
              </a:rPr>
              <a:t>Team Members:</a:t>
            </a:r>
            <a:endParaRPr b="1" sz="2000">
              <a:solidFill>
                <a:srgbClr val="134F5C"/>
              </a:solidFill>
              <a:latin typeface="Georgia"/>
              <a:ea typeface="Georgia"/>
              <a:cs typeface="Georgia"/>
              <a:sym typeface="Georgia"/>
            </a:endParaRPr>
          </a:p>
        </p:txBody>
      </p:sp>
      <p:pic>
        <p:nvPicPr>
          <p:cNvPr id="339" name="Google Shape;339;p57"/>
          <p:cNvPicPr preferRelativeResize="0"/>
          <p:nvPr/>
        </p:nvPicPr>
        <p:blipFill>
          <a:blip r:embed="rId3">
            <a:alphaModFix/>
          </a:blip>
          <a:stretch>
            <a:fillRect/>
          </a:stretch>
        </p:blipFill>
        <p:spPr>
          <a:xfrm>
            <a:off x="1834554" y="11057411"/>
            <a:ext cx="3270823" cy="1006179"/>
          </a:xfrm>
          <a:prstGeom prst="rect">
            <a:avLst/>
          </a:prstGeom>
          <a:noFill/>
          <a:ln>
            <a:noFill/>
          </a:ln>
        </p:spPr>
      </p:pic>
      <p:sp>
        <p:nvSpPr>
          <p:cNvPr id="340" name="Google Shape;340;p57"/>
          <p:cNvSpPr txBox="1"/>
          <p:nvPr/>
        </p:nvSpPr>
        <p:spPr>
          <a:xfrm>
            <a:off x="1775675" y="10881750"/>
            <a:ext cx="3469200" cy="1176900"/>
          </a:xfrm>
          <a:prstGeom prst="rect">
            <a:avLst/>
          </a:prstGeom>
          <a:noFill/>
          <a:ln cap="flat" cmpd="sng" w="9525">
            <a:solidFill>
              <a:srgbClr val="F3F3F3"/>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41" name="Google Shape;341;p57"/>
          <p:cNvSpPr/>
          <p:nvPr/>
        </p:nvSpPr>
        <p:spPr>
          <a:xfrm>
            <a:off x="1775675" y="10957950"/>
            <a:ext cx="393000" cy="384900"/>
          </a:xfrm>
          <a:prstGeom prst="halfFrame">
            <a:avLst>
              <a:gd fmla="val 33333" name="adj1"/>
              <a:gd fmla="val 33333" name="adj2"/>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2" name="Google Shape;342;p57"/>
          <p:cNvSpPr/>
          <p:nvPr/>
        </p:nvSpPr>
        <p:spPr>
          <a:xfrm rot="10800000">
            <a:off x="4851925" y="11750075"/>
            <a:ext cx="393000" cy="384900"/>
          </a:xfrm>
          <a:prstGeom prst="halfFrame">
            <a:avLst>
              <a:gd fmla="val 33333" name="adj1"/>
              <a:gd fmla="val 33333" name="adj2"/>
            </a:avLst>
          </a:prstGeom>
          <a:solidFill>
            <a:srgbClr val="D0E0E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57"/>
          <p:cNvSpPr txBox="1"/>
          <p:nvPr/>
        </p:nvSpPr>
        <p:spPr>
          <a:xfrm>
            <a:off x="1140762" y="9225079"/>
            <a:ext cx="4576800" cy="14919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100"/>
              <a:buFont typeface="Arial"/>
              <a:buNone/>
            </a:pPr>
            <a:r>
              <a:rPr b="1" lang="en" sz="2000">
                <a:solidFill>
                  <a:srgbClr val="134F5C"/>
                </a:solidFill>
                <a:latin typeface="Georgia"/>
                <a:ea typeface="Georgia"/>
                <a:cs typeface="Georgia"/>
                <a:sym typeface="Georgia"/>
              </a:rPr>
              <a:t>Team Members:</a:t>
            </a:r>
            <a:endParaRPr b="1" sz="2000">
              <a:solidFill>
                <a:srgbClr val="134F5C"/>
              </a:solidFill>
              <a:latin typeface="Georgia"/>
              <a:ea typeface="Georgia"/>
              <a:cs typeface="Georgia"/>
              <a:sym typeface="Georgia"/>
            </a:endParaRPr>
          </a:p>
          <a:p>
            <a:pPr indent="0" lvl="0" marL="0" rtl="0" algn="ctr">
              <a:spcBef>
                <a:spcPts val="0"/>
              </a:spcBef>
              <a:spcAft>
                <a:spcPts val="0"/>
              </a:spcAft>
              <a:buClr>
                <a:srgbClr val="000000"/>
              </a:buClr>
              <a:buSzPts val="1100"/>
              <a:buFont typeface="Arial"/>
              <a:buNone/>
            </a:pPr>
            <a:r>
              <a:rPr b="1" lang="en" sz="2000">
                <a:solidFill>
                  <a:srgbClr val="134F5C"/>
                </a:solidFill>
                <a:latin typeface="Georgia"/>
                <a:ea typeface="Georgia"/>
                <a:cs typeface="Georgia"/>
                <a:sym typeface="Georgia"/>
              </a:rPr>
              <a:t> </a:t>
            </a:r>
            <a:endParaRPr b="1" sz="2000">
              <a:solidFill>
                <a:srgbClr val="134F5C"/>
              </a:solidFill>
              <a:latin typeface="Georgia"/>
              <a:ea typeface="Georgia"/>
              <a:cs typeface="Georgia"/>
              <a:sym typeface="Georgia"/>
            </a:endParaRPr>
          </a:p>
          <a:p>
            <a:pPr indent="0" lvl="0" marL="0" rtl="0" algn="ctr">
              <a:lnSpc>
                <a:spcPct val="107000"/>
              </a:lnSpc>
              <a:spcBef>
                <a:spcPts val="0"/>
              </a:spcBef>
              <a:spcAft>
                <a:spcPts val="0"/>
              </a:spcAft>
              <a:buClr>
                <a:srgbClr val="000000"/>
              </a:buClr>
              <a:buSzPts val="1200"/>
              <a:buFont typeface="Arial"/>
              <a:buNone/>
            </a:pPr>
            <a:r>
              <a:rPr b="1" lang="en" sz="1800">
                <a:solidFill>
                  <a:srgbClr val="A2C4C9"/>
                </a:solidFill>
                <a:latin typeface="Mada"/>
                <a:ea typeface="Mada"/>
                <a:cs typeface="Mada"/>
                <a:sym typeface="Mada"/>
              </a:rPr>
              <a:t>Raghad Albarrak        Hamad Almousa</a:t>
            </a:r>
            <a:endParaRPr b="1" sz="1800">
              <a:solidFill>
                <a:srgbClr val="A2C4C9"/>
              </a:solidFill>
              <a:latin typeface="Mada"/>
              <a:ea typeface="Mada"/>
              <a:cs typeface="Mada"/>
              <a:sym typeface="Mada"/>
            </a:endParaRPr>
          </a:p>
          <a:p>
            <a:pPr indent="0" lvl="0" marL="0" rtl="0" algn="l">
              <a:lnSpc>
                <a:spcPct val="107000"/>
              </a:lnSpc>
              <a:spcBef>
                <a:spcPts val="900"/>
              </a:spcBef>
              <a:spcAft>
                <a:spcPts val="900"/>
              </a:spcAft>
              <a:buClr>
                <a:srgbClr val="000000"/>
              </a:buClr>
              <a:buSzPts val="1200"/>
              <a:buFont typeface="Arial"/>
              <a:buNone/>
            </a:pPr>
            <a:r>
              <a:rPr b="1" lang="en" sz="1800">
                <a:solidFill>
                  <a:srgbClr val="A2C4C9"/>
                </a:solidFill>
                <a:latin typeface="Mada"/>
                <a:ea typeface="Mada"/>
                <a:cs typeface="Mada"/>
                <a:sym typeface="Mada"/>
              </a:rPr>
              <a:t>      Sarah Alaidarous             Sarah Alobaid</a:t>
            </a:r>
            <a:endParaRPr b="1" sz="1800">
              <a:solidFill>
                <a:srgbClr val="A2C4C9"/>
              </a:solidFill>
              <a:latin typeface="Mada"/>
              <a:ea typeface="Mada"/>
              <a:cs typeface="Mada"/>
              <a:sym typeface="Mada"/>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9" name="Shape 219"/>
        <p:cNvGrpSpPr/>
        <p:nvPr/>
      </p:nvGrpSpPr>
      <p:grpSpPr>
        <a:xfrm>
          <a:off x="0" y="0"/>
          <a:ext cx="0" cy="0"/>
          <a:chOff x="0" y="0"/>
          <a:chExt cx="0" cy="0"/>
        </a:xfrm>
      </p:grpSpPr>
      <p:cxnSp>
        <p:nvCxnSpPr>
          <p:cNvPr id="220" name="Google Shape;220;p48"/>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sp>
        <p:nvSpPr>
          <p:cNvPr id="221" name="Google Shape;221;p48"/>
          <p:cNvSpPr txBox="1"/>
          <p:nvPr/>
        </p:nvSpPr>
        <p:spPr>
          <a:xfrm>
            <a:off x="428550" y="19050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Lecture(3): </a:t>
            </a:r>
            <a:r>
              <a:rPr b="1" lang="en" sz="1800">
                <a:solidFill>
                  <a:srgbClr val="134F5C"/>
                </a:solidFill>
                <a:latin typeface="Georgia"/>
                <a:ea typeface="Georgia"/>
                <a:cs typeface="Georgia"/>
                <a:sym typeface="Georgia"/>
              </a:rPr>
              <a:t>Drugs Inducing Ovulation</a:t>
            </a:r>
            <a:endParaRPr b="1" sz="1800">
              <a:solidFill>
                <a:srgbClr val="134F5C"/>
              </a:solidFill>
              <a:latin typeface="Georgia"/>
              <a:ea typeface="Georgia"/>
              <a:cs typeface="Georgia"/>
              <a:sym typeface="Georgia"/>
            </a:endParaRPr>
          </a:p>
        </p:txBody>
      </p:sp>
      <p:graphicFrame>
        <p:nvGraphicFramePr>
          <p:cNvPr id="222" name="Google Shape;222;p48"/>
          <p:cNvGraphicFramePr/>
          <p:nvPr/>
        </p:nvGraphicFramePr>
        <p:xfrm>
          <a:off x="-279" y="795771"/>
          <a:ext cx="3000000" cy="3000000"/>
        </p:xfrm>
        <a:graphic>
          <a:graphicData uri="http://schemas.openxmlformats.org/drawingml/2006/table">
            <a:tbl>
              <a:tblPr>
                <a:noFill/>
                <a:tableStyleId>{33BF9BEE-C04C-41D2-BB25-F520B2266750}</a:tableStyleId>
              </a:tblPr>
              <a:tblGrid>
                <a:gridCol w="1172900"/>
                <a:gridCol w="1595350"/>
                <a:gridCol w="1946900"/>
                <a:gridCol w="2125425"/>
              </a:tblGrid>
              <a:tr h="336375">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ADRs</a:t>
                      </a:r>
                      <a:endParaRPr b="1">
                        <a:solidFill>
                          <a:srgbClr val="134F5C"/>
                        </a:solidFill>
                        <a:latin typeface="Mada"/>
                        <a:ea typeface="Mada"/>
                        <a:cs typeface="Mada"/>
                        <a:sym typeface="Mada"/>
                      </a:endParaRPr>
                    </a:p>
                  </a:txBody>
                  <a:tcPr marT="91425" marB="91425" marR="91425" marL="91425" anchor="ctr">
                    <a:solidFill>
                      <a:srgbClr val="D0E0E3"/>
                    </a:solidFill>
                  </a:tcPr>
                </a:tc>
              </a:tr>
              <a:tr h="336375">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Antiestrogens </a:t>
                      </a:r>
                      <a:endParaRPr b="1">
                        <a:solidFill>
                          <a:srgbClr val="134F5C"/>
                        </a:solidFill>
                        <a:latin typeface="Mada"/>
                        <a:ea typeface="Mada"/>
                        <a:cs typeface="Mada"/>
                        <a:sym typeface="Mada"/>
                      </a:endParaRPr>
                    </a:p>
                    <a:p>
                      <a:pPr indent="0" lvl="0" marL="0" rtl="0" algn="ctr">
                        <a:spcBef>
                          <a:spcPts val="0"/>
                        </a:spcBef>
                        <a:spcAft>
                          <a:spcPts val="0"/>
                        </a:spcAft>
                        <a:buNone/>
                      </a:pPr>
                      <a:r>
                        <a:rPr b="1" lang="en" sz="1100">
                          <a:solidFill>
                            <a:srgbClr val="999999"/>
                          </a:solidFill>
                          <a:highlight>
                            <a:srgbClr val="F4CCCC"/>
                          </a:highlight>
                          <a:latin typeface="Mada"/>
                          <a:ea typeface="Mada"/>
                          <a:cs typeface="Mada"/>
                          <a:sym typeface="Mada"/>
                        </a:rPr>
                        <a:t>(Selective estrogen receptor modulators, SERMs)</a:t>
                      </a:r>
                      <a:endParaRPr b="1" sz="1100">
                        <a:solidFill>
                          <a:srgbClr val="999999"/>
                        </a:solidFill>
                        <a:highlight>
                          <a:srgbClr val="F4CCCC"/>
                        </a:highlight>
                        <a:latin typeface="Mada"/>
                        <a:ea typeface="Mada"/>
                        <a:cs typeface="Mada"/>
                        <a:sym typeface="Mada"/>
                      </a:endParaRPr>
                    </a:p>
                  </a:txBody>
                  <a:tcPr marT="91425" marB="91425" marR="91425" marL="91425" anchor="ctr">
                    <a:lnB cap="flat" cmpd="sng" w="9525">
                      <a:solidFill>
                        <a:srgbClr val="9E9E9E"/>
                      </a:solidFill>
                      <a:prstDash val="solid"/>
                      <a:round/>
                      <a:headEnd len="sm" w="sm" type="none"/>
                      <a:tailEnd len="sm" w="sm" type="none"/>
                    </a:lnB>
                    <a:solidFill>
                      <a:srgbClr val="F3F3F3"/>
                    </a:solidFill>
                  </a:tcPr>
                </a:tc>
                <a:tc hMerge="1"/>
                <a:tc hMerge="1"/>
                <a:tc hMerge="1"/>
              </a:tr>
              <a:tr h="177347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Clomiphene</a:t>
                      </a:r>
                      <a:endParaRPr b="1" sz="1200">
                        <a:solidFill>
                          <a:srgbClr val="FFFFFF"/>
                        </a:solidFill>
                        <a:latin typeface="Mada"/>
                        <a:ea typeface="Mada"/>
                        <a:cs typeface="Mada"/>
                        <a:sym typeface="Mada"/>
                      </a:endParaRPr>
                    </a:p>
                    <a:p>
                      <a:pPr indent="0" lvl="0" marL="0" rtl="0" algn="ctr">
                        <a:spcBef>
                          <a:spcPts val="0"/>
                        </a:spcBef>
                        <a:spcAft>
                          <a:spcPts val="0"/>
                        </a:spcAft>
                        <a:buNone/>
                      </a:pPr>
                      <a:r>
                        <a:t/>
                      </a:r>
                      <a:endParaRPr b="1" sz="1200">
                        <a:solidFill>
                          <a:srgbClr val="FFFFFF"/>
                        </a:solidFill>
                        <a:latin typeface="Mada"/>
                        <a:ea typeface="Mada"/>
                        <a:cs typeface="Mada"/>
                        <a:sym typeface="Mada"/>
                      </a:endParaRPr>
                    </a:p>
                    <a:p>
                      <a:pPr indent="0" lvl="0" marL="0" rtl="0" algn="l">
                        <a:lnSpc>
                          <a:spcPct val="115000"/>
                        </a:lnSpc>
                        <a:spcBef>
                          <a:spcPts val="0"/>
                        </a:spcBef>
                        <a:spcAft>
                          <a:spcPts val="0"/>
                        </a:spcAft>
                        <a:buNone/>
                      </a:pPr>
                      <a:r>
                        <a:rPr b="1" lang="en" sz="1100">
                          <a:solidFill>
                            <a:schemeClr val="dk1"/>
                          </a:solidFill>
                          <a:latin typeface="Mada"/>
                          <a:ea typeface="Mada"/>
                          <a:cs typeface="Mada"/>
                          <a:sym typeface="Mada"/>
                        </a:rPr>
                        <a:t>P.K.: Each dose can be repeated </a:t>
                      </a:r>
                      <a:r>
                        <a:rPr b="1" lang="en" sz="1100">
                          <a:solidFill>
                            <a:srgbClr val="FF0000"/>
                          </a:solidFill>
                          <a:latin typeface="Mada"/>
                          <a:ea typeface="Mada"/>
                          <a:cs typeface="Mada"/>
                          <a:sym typeface="Mada"/>
                        </a:rPr>
                        <a:t>not more than 3 cycles</a:t>
                      </a:r>
                      <a:endParaRPr b="1" sz="1100">
                        <a:solidFill>
                          <a:srgbClr val="FFFFFF"/>
                        </a:solidFill>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solidFill>
                      <a:srgbClr val="351C75"/>
                    </a:solidFill>
                  </a:tcPr>
                </a:tc>
                <a:tc rowSpan="2">
                  <a:txBody>
                    <a:bodyPr/>
                    <a:lstStyle/>
                    <a:p>
                      <a:pPr indent="0" lvl="0" marL="0" rtl="0" algn="l">
                        <a:spcBef>
                          <a:spcPts val="0"/>
                        </a:spcBef>
                        <a:spcAft>
                          <a:spcPts val="0"/>
                        </a:spcAft>
                        <a:buNone/>
                      </a:pPr>
                      <a:r>
                        <a:rPr b="1" lang="en" sz="1200">
                          <a:highlight>
                            <a:srgbClr val="F4CCCC"/>
                          </a:highlight>
                          <a:latin typeface="Mada"/>
                          <a:ea typeface="Mada"/>
                          <a:cs typeface="Mada"/>
                          <a:sym typeface="Mada"/>
                        </a:rPr>
                        <a:t>Compete with estrogen on the hypothalamus and anterior pituitary gland</a:t>
                      </a:r>
                      <a:r>
                        <a:rPr lang="en" sz="1200">
                          <a:highlight>
                            <a:srgbClr val="F4CCCC"/>
                          </a:highlight>
                          <a:latin typeface="Mada"/>
                          <a:ea typeface="Mada"/>
                          <a:cs typeface="Mada"/>
                          <a:sym typeface="Mada"/>
                        </a:rPr>
                        <a:t>: decrease the -ve feedback of estrogen on hypothalamus </a:t>
                      </a:r>
                      <a:r>
                        <a:rPr lang="en" sz="1200">
                          <a:latin typeface="Mada"/>
                          <a:ea typeface="Mada"/>
                          <a:cs typeface="Mada"/>
                          <a:sym typeface="Mada"/>
                        </a:rPr>
                        <a:t>→ increase GnRH → increase production of FSH &amp; LH → ovulation</a:t>
                      </a:r>
                      <a:endParaRPr sz="1200">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lang="en" sz="1200">
                          <a:highlight>
                            <a:srgbClr val="F4CCCC"/>
                          </a:highlight>
                          <a:latin typeface="Mada"/>
                          <a:ea typeface="Mada"/>
                          <a:cs typeface="Mada"/>
                          <a:sym typeface="Mada"/>
                        </a:rPr>
                        <a:t>(They’re estrogen </a:t>
                      </a:r>
                      <a:r>
                        <a:rPr lang="en" sz="1200">
                          <a:highlight>
                            <a:srgbClr val="F4CCCC"/>
                          </a:highlight>
                          <a:latin typeface="Mada"/>
                          <a:ea typeface="Mada"/>
                          <a:cs typeface="Mada"/>
                          <a:sym typeface="Mada"/>
                        </a:rPr>
                        <a:t>antagonists</a:t>
                      </a:r>
                      <a:r>
                        <a:rPr lang="en" sz="1200">
                          <a:highlight>
                            <a:srgbClr val="F4CCCC"/>
                          </a:highlight>
                          <a:latin typeface="Mada"/>
                          <a:ea typeface="Mada"/>
                          <a:cs typeface="Mada"/>
                          <a:sym typeface="Mada"/>
                        </a:rPr>
                        <a:t>)</a:t>
                      </a:r>
                      <a:endParaRPr sz="1200">
                        <a:highlight>
                          <a:srgbClr val="F4CCCC"/>
                        </a:highlight>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100">
                          <a:highlight>
                            <a:srgbClr val="F4CCCC"/>
                          </a:highlight>
                          <a:latin typeface="Mada"/>
                          <a:ea typeface="Mada"/>
                          <a:cs typeface="Mada"/>
                          <a:sym typeface="Mada"/>
                        </a:rPr>
                        <a:t>-Female infertility due to anovulation or oligoovulation, not due to ovarian or pituitary failure </a:t>
                      </a:r>
                      <a:r>
                        <a:rPr b="1" lang="en" sz="1100">
                          <a:solidFill>
                            <a:srgbClr val="FF0000"/>
                          </a:solidFill>
                          <a:highlight>
                            <a:srgbClr val="F4CCCC"/>
                          </a:highlight>
                          <a:latin typeface="Mada"/>
                          <a:ea typeface="Mada"/>
                          <a:cs typeface="Mada"/>
                          <a:sym typeface="Mada"/>
                        </a:rPr>
                        <a:t>(Normogonadotrophic)</a:t>
                      </a:r>
                      <a:endParaRPr b="1" sz="11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b="1" lang="en" sz="1200">
                          <a:solidFill>
                            <a:srgbClr val="FF0000"/>
                          </a:solidFill>
                          <a:highlight>
                            <a:srgbClr val="F4CCCC"/>
                          </a:highlight>
                          <a:latin typeface="Mada"/>
                          <a:ea typeface="Mada"/>
                          <a:cs typeface="Mada"/>
                          <a:sym typeface="Mada"/>
                        </a:rPr>
                        <a:t> </a:t>
                      </a:r>
                      <a:endParaRPr b="1" sz="12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900">
                          <a:solidFill>
                            <a:schemeClr val="dk1"/>
                          </a:solidFill>
                          <a:latin typeface="Mada"/>
                          <a:ea typeface="Mada"/>
                          <a:cs typeface="Mada"/>
                          <a:sym typeface="Mada"/>
                        </a:rPr>
                        <a:t>-The success rate for ovulation is 80% &amp; pregnancy is 40%</a:t>
                      </a:r>
                      <a:endParaRPr sz="900">
                        <a:solidFill>
                          <a:schemeClr val="dk1"/>
                        </a:solidFill>
                        <a:latin typeface="Mada"/>
                        <a:ea typeface="Mada"/>
                        <a:cs typeface="Mada"/>
                        <a:sym typeface="Mada"/>
                      </a:endParaRPr>
                    </a:p>
                    <a:p>
                      <a:pPr indent="0" lvl="0" marL="0" rtl="0" algn="l">
                        <a:spcBef>
                          <a:spcPts val="0"/>
                        </a:spcBef>
                        <a:spcAft>
                          <a:spcPts val="0"/>
                        </a:spcAft>
                        <a:buNone/>
                      </a:pPr>
                      <a:r>
                        <a:t/>
                      </a:r>
                      <a:endParaRPr sz="800">
                        <a:solidFill>
                          <a:schemeClr val="dk1"/>
                        </a:solidFill>
                        <a:latin typeface="Mada"/>
                        <a:ea typeface="Mada"/>
                        <a:cs typeface="Mada"/>
                        <a:sym typeface="Mada"/>
                      </a:endParaRPr>
                    </a:p>
                    <a:p>
                      <a:pPr indent="0" lvl="0" marL="0" rtl="0" algn="l">
                        <a:spcBef>
                          <a:spcPts val="0"/>
                        </a:spcBef>
                        <a:spcAft>
                          <a:spcPts val="0"/>
                        </a:spcAft>
                        <a:buNone/>
                      </a:pPr>
                      <a:r>
                        <a:rPr b="1" lang="en" sz="1100">
                          <a:solidFill>
                            <a:schemeClr val="dk1"/>
                          </a:solidFill>
                          <a:highlight>
                            <a:srgbClr val="F4CCCC"/>
                          </a:highlight>
                          <a:latin typeface="Mada"/>
                          <a:ea typeface="Mada"/>
                          <a:cs typeface="Mada"/>
                          <a:sym typeface="Mada"/>
                        </a:rPr>
                        <a:t>-Treatment of PCOS</a:t>
                      </a:r>
                      <a:endParaRPr b="1" sz="1100">
                        <a:solidFill>
                          <a:schemeClr val="dk1"/>
                        </a:solidFill>
                        <a:highlight>
                          <a:srgbClr val="F4CCCC"/>
                        </a:highlight>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900">
                          <a:solidFill>
                            <a:schemeClr val="dk1"/>
                          </a:solidFill>
                          <a:highlight>
                            <a:srgbClr val="F4CCCC"/>
                          </a:highlight>
                          <a:latin typeface="Mada"/>
                          <a:ea typeface="Mada"/>
                          <a:cs typeface="Mada"/>
                          <a:sym typeface="Mada"/>
                        </a:rPr>
                        <a:t>PCOS is the most common cause of infertility and insulin resistance may play a role→use </a:t>
                      </a:r>
                      <a:r>
                        <a:rPr b="1" lang="en" sz="900">
                          <a:solidFill>
                            <a:srgbClr val="FF0000"/>
                          </a:solidFill>
                          <a:highlight>
                            <a:srgbClr val="F4CCCC"/>
                          </a:highlight>
                          <a:latin typeface="Mada"/>
                          <a:ea typeface="Mada"/>
                          <a:cs typeface="Mada"/>
                          <a:sym typeface="Mada"/>
                        </a:rPr>
                        <a:t>Metformin, Clomiphene</a:t>
                      </a:r>
                      <a:endParaRPr b="1" sz="900">
                        <a:solidFill>
                          <a:srgbClr val="FF0000"/>
                        </a:solidFill>
                        <a:highlight>
                          <a:srgbClr val="F4CCCC"/>
                        </a:highlight>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tcPr>
                </a:tc>
                <a:tc>
                  <a:txBody>
                    <a:bodyPr/>
                    <a:lstStyle/>
                    <a:p>
                      <a:pPr indent="0" lvl="0" marL="0" rtl="0" algn="l">
                        <a:spcBef>
                          <a:spcPts val="0"/>
                        </a:spcBef>
                        <a:spcAft>
                          <a:spcPts val="0"/>
                        </a:spcAft>
                        <a:buNone/>
                      </a:pPr>
                      <a:r>
                        <a:rPr b="1" lang="en" sz="1100">
                          <a:solidFill>
                            <a:srgbClr val="FF0000"/>
                          </a:solidFill>
                          <a:latin typeface="Mada"/>
                          <a:ea typeface="Mada"/>
                          <a:cs typeface="Mada"/>
                          <a:sym typeface="Mada"/>
                        </a:rPr>
                        <a:t>clomiphene is</a:t>
                      </a:r>
                      <a:r>
                        <a:rPr b="1" lang="en" sz="1100">
                          <a:solidFill>
                            <a:srgbClr val="FF0000"/>
                          </a:solidFill>
                          <a:latin typeface="Mada"/>
                          <a:ea typeface="Mada"/>
                          <a:cs typeface="Mada"/>
                          <a:sym typeface="Mada"/>
                        </a:rPr>
                        <a:t> associated with:</a:t>
                      </a:r>
                      <a:endParaRPr b="1" sz="1100">
                        <a:solidFill>
                          <a:srgbClr val="FF0000"/>
                        </a:solidFill>
                        <a:latin typeface="Mada"/>
                        <a:ea typeface="Mada"/>
                        <a:cs typeface="Mada"/>
                        <a:sym typeface="Mada"/>
                      </a:endParaRPr>
                    </a:p>
                    <a:p>
                      <a:pPr indent="0" lvl="0" marL="0" rtl="0" algn="l">
                        <a:spcBef>
                          <a:spcPts val="0"/>
                        </a:spcBef>
                        <a:spcAft>
                          <a:spcPts val="0"/>
                        </a:spcAft>
                        <a:buNone/>
                      </a:pPr>
                      <a:r>
                        <a:rPr b="1" lang="en" sz="1100">
                          <a:solidFill>
                            <a:srgbClr val="FF0000"/>
                          </a:solidFill>
                          <a:highlight>
                            <a:srgbClr val="F4CCCC"/>
                          </a:highlight>
                          <a:latin typeface="Mada"/>
                          <a:ea typeface="Mada"/>
                          <a:cs typeface="Mada"/>
                          <a:sym typeface="Mada"/>
                        </a:rPr>
                        <a:t>-Hyperstimulation of the ovaries and high incidence of multiple birth </a:t>
                      </a:r>
                      <a:endParaRPr b="1" sz="11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-Hot Flushes &amp; breast tenderness</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-nausea and vomiting</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-Visual disturbances (reversible)</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-↑nervous tension &amp; depression</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-Skin rashes</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-Fatigue</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-Weight gain</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-Hair loss (reversible)</a:t>
                      </a:r>
                      <a:endParaRPr sz="1100">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tcPr>
                </a:tc>
              </a:tr>
              <a:tr h="10386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Tamoxifen</a:t>
                      </a:r>
                      <a:endParaRPr b="1" sz="1200">
                        <a:solidFill>
                          <a:srgbClr val="FFFFFF"/>
                        </a:solidFill>
                        <a:latin typeface="Mada"/>
                        <a:ea typeface="Mada"/>
                        <a:cs typeface="Mada"/>
                        <a:sym typeface="Mada"/>
                      </a:endParaRPr>
                    </a:p>
                  </a:txBody>
                  <a:tcPr marT="91425" marB="91425" marR="91425" marL="91425" anchor="ctr">
                    <a:lnB cap="flat" cmpd="sng" w="9525">
                      <a:solidFill>
                        <a:srgbClr val="9E9E9E"/>
                      </a:solidFill>
                      <a:prstDash val="solid"/>
                      <a:round/>
                      <a:headEnd len="sm" w="sm" type="none"/>
                      <a:tailEnd len="sm" w="sm" type="none"/>
                    </a:lnB>
                    <a:solidFill>
                      <a:srgbClr val="C27BA0"/>
                    </a:solidFill>
                  </a:tcPr>
                </a:tc>
                <a:tc vMerge="1"/>
                <a:tc>
                  <a:txBody>
                    <a:bodyPr/>
                    <a:lstStyle/>
                    <a:p>
                      <a:pPr indent="0" lvl="0" marL="0" rtl="0" algn="l">
                        <a:spcBef>
                          <a:spcPts val="0"/>
                        </a:spcBef>
                        <a:spcAft>
                          <a:spcPts val="0"/>
                        </a:spcAft>
                        <a:buNone/>
                      </a:pPr>
                      <a:r>
                        <a:rPr lang="en" sz="1000">
                          <a:latin typeface="Mada"/>
                          <a:ea typeface="Mada"/>
                          <a:cs typeface="Mada"/>
                          <a:sym typeface="Mada"/>
                        </a:rPr>
                        <a:t>-</a:t>
                      </a:r>
                      <a:r>
                        <a:rPr lang="en" sz="1000">
                          <a:highlight>
                            <a:srgbClr val="F4CCCC"/>
                          </a:highlight>
                          <a:latin typeface="Mada"/>
                          <a:ea typeface="Mada"/>
                          <a:cs typeface="Mada"/>
                          <a:sym typeface="Mada"/>
                        </a:rPr>
                        <a:t>Tamoxifen is </a:t>
                      </a:r>
                      <a:r>
                        <a:rPr b="1" lang="en" sz="1000" u="sng">
                          <a:solidFill>
                            <a:srgbClr val="FF0000"/>
                          </a:solidFill>
                          <a:highlight>
                            <a:srgbClr val="F4CCCC"/>
                          </a:highlight>
                          <a:latin typeface="Mada"/>
                          <a:ea typeface="Mada"/>
                          <a:cs typeface="Mada"/>
                          <a:sym typeface="Mada"/>
                        </a:rPr>
                        <a:t>alternative</a:t>
                      </a:r>
                      <a:r>
                        <a:rPr lang="en" sz="1000">
                          <a:highlight>
                            <a:srgbClr val="F4CCCC"/>
                          </a:highlight>
                          <a:latin typeface="Mada"/>
                          <a:ea typeface="Mada"/>
                          <a:cs typeface="Mada"/>
                          <a:sym typeface="Mada"/>
                        </a:rPr>
                        <a:t> to clomiphene in women with </a:t>
                      </a:r>
                      <a:r>
                        <a:rPr lang="en" sz="1000">
                          <a:solidFill>
                            <a:srgbClr val="FF0000"/>
                          </a:solidFill>
                          <a:highlight>
                            <a:srgbClr val="F4CCCC"/>
                          </a:highlight>
                          <a:latin typeface="Mada"/>
                          <a:ea typeface="Mada"/>
                          <a:cs typeface="Mada"/>
                          <a:sym typeface="Mada"/>
                        </a:rPr>
                        <a:t>PCOS and resistant cases</a:t>
                      </a:r>
                      <a:endParaRPr sz="10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1000">
                          <a:latin typeface="Mada"/>
                          <a:ea typeface="Mada"/>
                          <a:cs typeface="Mada"/>
                          <a:sym typeface="Mada"/>
                        </a:rPr>
                        <a:t>-Used in palliative treatment of </a:t>
                      </a:r>
                      <a:r>
                        <a:rPr lang="en" sz="1000">
                          <a:solidFill>
                            <a:srgbClr val="FF0000"/>
                          </a:solidFill>
                          <a:latin typeface="Mada"/>
                          <a:ea typeface="Mada"/>
                          <a:cs typeface="Mada"/>
                          <a:sym typeface="Mada"/>
                        </a:rPr>
                        <a:t>estrogen receptor- positive </a:t>
                      </a:r>
                      <a:r>
                        <a:rPr b="1" lang="en" sz="1000">
                          <a:solidFill>
                            <a:srgbClr val="FF0000"/>
                          </a:solidFill>
                          <a:latin typeface="Mada"/>
                          <a:ea typeface="Mada"/>
                          <a:cs typeface="Mada"/>
                          <a:sym typeface="Mada"/>
                        </a:rPr>
                        <a:t>breast cancer</a:t>
                      </a:r>
                      <a:endParaRPr b="1" sz="1000">
                        <a:solidFill>
                          <a:srgbClr val="FF0000"/>
                        </a:solidFill>
                        <a:latin typeface="Mada"/>
                        <a:ea typeface="Mada"/>
                        <a:cs typeface="Mada"/>
                        <a:sym typeface="Mada"/>
                      </a:endParaRPr>
                    </a:p>
                  </a:txBody>
                  <a:tcPr marT="91425" marB="91425" marR="91425" marL="91425" anchor="ctr">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sz="1200">
                          <a:latin typeface="Mada"/>
                          <a:ea typeface="Mada"/>
                          <a:cs typeface="Mada"/>
                          <a:sym typeface="Mada"/>
                        </a:rPr>
                        <a:t>-</a:t>
                      </a:r>
                      <a:endParaRPr sz="1200">
                        <a:latin typeface="Mada"/>
                        <a:ea typeface="Mada"/>
                        <a:cs typeface="Mada"/>
                        <a:sym typeface="Mada"/>
                      </a:endParaRPr>
                    </a:p>
                  </a:txBody>
                  <a:tcPr marT="91425" marB="91425" marR="91425" marL="91425" anchor="ctr">
                    <a:lnB cap="flat" cmpd="sng" w="9525">
                      <a:solidFill>
                        <a:srgbClr val="9E9E9E"/>
                      </a:solidFill>
                      <a:prstDash val="solid"/>
                      <a:round/>
                      <a:headEnd len="sm" w="sm" type="none"/>
                      <a:tailEnd len="sm" w="sm" type="none"/>
                    </a:lnB>
                  </a:tcPr>
                </a:tc>
              </a:tr>
              <a:tr h="336375">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GnRH Agonists</a:t>
                      </a:r>
                      <a:endParaRPr b="1" sz="1200">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201842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Leuprolin &amp; Goserelin</a:t>
                      </a:r>
                      <a:endParaRPr b="1" sz="1200">
                        <a:solidFill>
                          <a:srgbClr val="FFFFFF"/>
                        </a:solidFill>
                        <a:latin typeface="Mada"/>
                        <a:ea typeface="Mada"/>
                        <a:cs typeface="Mada"/>
                        <a:sym typeface="Mada"/>
                      </a:endParaRPr>
                    </a:p>
                    <a:p>
                      <a:pPr indent="0" lvl="0" marL="0" rtl="0" algn="ctr">
                        <a:spcBef>
                          <a:spcPts val="0"/>
                        </a:spcBef>
                        <a:spcAft>
                          <a:spcPts val="0"/>
                        </a:spcAft>
                        <a:buNone/>
                      </a:pPr>
                      <a:r>
                        <a:rPr lang="en" sz="1000">
                          <a:solidFill>
                            <a:srgbClr val="A61C00"/>
                          </a:solidFill>
                          <a:latin typeface="Mada"/>
                          <a:ea typeface="Mada"/>
                          <a:cs typeface="Mada"/>
                          <a:sym typeface="Mada"/>
                        </a:rPr>
                        <a:t>(</a:t>
                      </a:r>
                      <a:r>
                        <a:rPr b="1" lang="en" sz="1000" u="sng">
                          <a:solidFill>
                            <a:srgbClr val="A61C00"/>
                          </a:solidFill>
                          <a:latin typeface="Mada"/>
                          <a:ea typeface="Mada"/>
                          <a:cs typeface="Mada"/>
                          <a:sym typeface="Mada"/>
                        </a:rPr>
                        <a:t>pulsatile </a:t>
                      </a:r>
                      <a:r>
                        <a:rPr lang="en" sz="1000">
                          <a:solidFill>
                            <a:srgbClr val="A61C00"/>
                          </a:solidFill>
                          <a:latin typeface="Mada"/>
                          <a:ea typeface="Mada"/>
                          <a:cs typeface="Mada"/>
                          <a:sym typeface="Mada"/>
                        </a:rPr>
                        <a:t>administration)</a:t>
                      </a:r>
                      <a:endParaRPr b="1" sz="1200">
                        <a:solidFill>
                          <a:srgbClr val="FFFFFF"/>
                        </a:solidFill>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1C232"/>
                    </a:solidFill>
                  </a:tcPr>
                </a:tc>
                <a:tc>
                  <a:txBody>
                    <a:bodyPr/>
                    <a:lstStyle/>
                    <a:p>
                      <a:pPr indent="0" lvl="0" marL="0" rtl="0" algn="l">
                        <a:spcBef>
                          <a:spcPts val="0"/>
                        </a:spcBef>
                        <a:spcAft>
                          <a:spcPts val="0"/>
                        </a:spcAft>
                        <a:buNone/>
                      </a:pPr>
                      <a:r>
                        <a:rPr lang="en" sz="1100">
                          <a:latin typeface="Mada"/>
                          <a:ea typeface="Mada"/>
                          <a:cs typeface="Mada"/>
                          <a:sym typeface="Mada"/>
                        </a:rPr>
                        <a:t>Analogous with agonist activity</a:t>
                      </a:r>
                      <a:endParaRPr sz="1100">
                        <a:latin typeface="Mada"/>
                        <a:ea typeface="Mada"/>
                        <a:cs typeface="Mada"/>
                        <a:sym typeface="Mada"/>
                      </a:endParaRPr>
                    </a:p>
                    <a:p>
                      <a:pPr indent="0" lvl="0" marL="0" rtl="0" algn="l">
                        <a:spcBef>
                          <a:spcPts val="0"/>
                        </a:spcBef>
                        <a:spcAft>
                          <a:spcPts val="0"/>
                        </a:spcAft>
                        <a:buNone/>
                      </a:pPr>
                      <a:r>
                        <a:t/>
                      </a:r>
                      <a:endParaRPr sz="1100">
                        <a:latin typeface="Mada"/>
                        <a:ea typeface="Mada"/>
                        <a:cs typeface="Mada"/>
                        <a:sym typeface="Mada"/>
                      </a:endParaRPr>
                    </a:p>
                    <a:p>
                      <a:pPr indent="0" lvl="0" marL="0" rtl="0" algn="l">
                        <a:spcBef>
                          <a:spcPts val="0"/>
                        </a:spcBef>
                        <a:spcAft>
                          <a:spcPts val="0"/>
                        </a:spcAft>
                        <a:buNone/>
                      </a:pPr>
                      <a:r>
                        <a:rPr b="1" lang="en" sz="1100" u="sng">
                          <a:latin typeface="Mada"/>
                          <a:ea typeface="Mada"/>
                          <a:cs typeface="Mada"/>
                          <a:sym typeface="Mada"/>
                        </a:rPr>
                        <a:t>Note:</a:t>
                      </a:r>
                      <a:endParaRPr b="1" sz="1100" u="sng">
                        <a:latin typeface="Mada"/>
                        <a:ea typeface="Mada"/>
                        <a:cs typeface="Mada"/>
                        <a:sym typeface="Mada"/>
                      </a:endParaRPr>
                    </a:p>
                    <a:p>
                      <a:pPr indent="0" lvl="0" marL="0" rtl="0" algn="l">
                        <a:spcBef>
                          <a:spcPts val="0"/>
                        </a:spcBef>
                        <a:spcAft>
                          <a:spcPts val="0"/>
                        </a:spcAft>
                        <a:buNone/>
                      </a:pPr>
                      <a:r>
                        <a:rPr b="1" lang="en" sz="1100">
                          <a:latin typeface="Mada"/>
                          <a:ea typeface="Mada"/>
                          <a:cs typeface="Mada"/>
                          <a:sym typeface="Mada"/>
                        </a:rPr>
                        <a:t>Pulsatile administration </a:t>
                      </a:r>
                      <a:r>
                        <a:rPr lang="en" sz="1100">
                          <a:latin typeface="Mada"/>
                          <a:ea typeface="Mada"/>
                          <a:cs typeface="Mada"/>
                          <a:sym typeface="Mada"/>
                        </a:rPr>
                        <a:t>→ </a:t>
                      </a:r>
                      <a:r>
                        <a:rPr lang="en" sz="1100">
                          <a:solidFill>
                            <a:srgbClr val="FF0000"/>
                          </a:solidFill>
                          <a:latin typeface="Mada"/>
                          <a:ea typeface="Mada"/>
                          <a:cs typeface="Mada"/>
                          <a:sym typeface="Mada"/>
                        </a:rPr>
                        <a:t>stimulates</a:t>
                      </a:r>
                      <a:r>
                        <a:rPr lang="en" sz="1100">
                          <a:latin typeface="Mada"/>
                          <a:ea typeface="Mada"/>
                          <a:cs typeface="Mada"/>
                          <a:sym typeface="Mada"/>
                        </a:rPr>
                        <a:t> gonadotropin release.</a:t>
                      </a:r>
                      <a:endParaRPr b="1" sz="1100">
                        <a:latin typeface="Mada"/>
                        <a:ea typeface="Mada"/>
                        <a:cs typeface="Mada"/>
                        <a:sym typeface="Mada"/>
                      </a:endParaRPr>
                    </a:p>
                    <a:p>
                      <a:pPr indent="0" lvl="0" marL="0" rtl="0" algn="l">
                        <a:spcBef>
                          <a:spcPts val="0"/>
                        </a:spcBef>
                        <a:spcAft>
                          <a:spcPts val="0"/>
                        </a:spcAft>
                        <a:buNone/>
                      </a:pPr>
                      <a:r>
                        <a:rPr b="1" lang="en" sz="1100">
                          <a:latin typeface="Mada"/>
                          <a:ea typeface="Mada"/>
                          <a:cs typeface="Mada"/>
                          <a:sym typeface="Mada"/>
                        </a:rPr>
                        <a:t>Continuous administration</a:t>
                      </a:r>
                      <a:r>
                        <a:rPr lang="en" sz="1100">
                          <a:latin typeface="Mada"/>
                          <a:ea typeface="Mada"/>
                          <a:cs typeface="Mada"/>
                          <a:sym typeface="Mada"/>
                        </a:rPr>
                        <a:t> → </a:t>
                      </a:r>
                      <a:r>
                        <a:rPr lang="en" sz="1100">
                          <a:solidFill>
                            <a:srgbClr val="FF0000"/>
                          </a:solidFill>
                          <a:latin typeface="Mada"/>
                          <a:ea typeface="Mada"/>
                          <a:cs typeface="Mada"/>
                          <a:sym typeface="Mada"/>
                        </a:rPr>
                        <a:t>suppresses</a:t>
                      </a:r>
                      <a:r>
                        <a:rPr lang="en" sz="1100">
                          <a:latin typeface="Mada"/>
                          <a:ea typeface="Mada"/>
                          <a:cs typeface="Mada"/>
                          <a:sym typeface="Mada"/>
                        </a:rPr>
                        <a:t> gonadotropin release.</a:t>
                      </a:r>
                      <a:endParaRPr sz="1100">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highlight>
                            <a:srgbClr val="F4CCCC"/>
                          </a:highlight>
                          <a:latin typeface="Mada"/>
                          <a:ea typeface="Mada"/>
                          <a:cs typeface="Mada"/>
                          <a:sym typeface="Mada"/>
                        </a:rPr>
                        <a:t>-Induction of ovulation in patients </a:t>
                      </a:r>
                      <a:r>
                        <a:rPr b="1" lang="en" sz="1200">
                          <a:solidFill>
                            <a:srgbClr val="FF0000"/>
                          </a:solidFill>
                          <a:highlight>
                            <a:srgbClr val="F4CCCC"/>
                          </a:highlight>
                          <a:latin typeface="Mada"/>
                          <a:ea typeface="Mada"/>
                          <a:cs typeface="Mada"/>
                          <a:sym typeface="Mada"/>
                        </a:rPr>
                        <a:t>with hypothalamic amenorrhea (GnRH deficient )</a:t>
                      </a:r>
                      <a:endParaRPr b="1" sz="12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t/>
                      </a:r>
                      <a:endParaRPr b="1" sz="1200">
                        <a:solidFill>
                          <a:srgbClr val="FF0000"/>
                        </a:solidFill>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a:t>
                      </a:r>
                      <a:r>
                        <a:rPr b="1" lang="en" sz="1200" u="sng">
                          <a:highlight>
                            <a:srgbClr val="F4CCCC"/>
                          </a:highlight>
                          <a:latin typeface="Mada"/>
                          <a:ea typeface="Mada"/>
                          <a:cs typeface="Mada"/>
                          <a:sym typeface="Mada"/>
                        </a:rPr>
                        <a:t>continuous</a:t>
                      </a:r>
                      <a:r>
                        <a:rPr b="1" lang="en" sz="1200">
                          <a:highlight>
                            <a:srgbClr val="F4CCCC"/>
                          </a:highlight>
                          <a:latin typeface="Mada"/>
                          <a:ea typeface="Mada"/>
                          <a:cs typeface="Mada"/>
                          <a:sym typeface="Mada"/>
                        </a:rPr>
                        <a:t> administration</a:t>
                      </a:r>
                      <a:r>
                        <a:rPr lang="en" sz="1200">
                          <a:latin typeface="Mada"/>
                          <a:ea typeface="Mada"/>
                          <a:cs typeface="Mada"/>
                          <a:sym typeface="Mada"/>
                        </a:rPr>
                        <a:t> when </a:t>
                      </a:r>
                      <a:r>
                        <a:rPr lang="en" sz="1200" u="sng">
                          <a:latin typeface="Mada"/>
                          <a:ea typeface="Mada"/>
                          <a:cs typeface="Mada"/>
                          <a:sym typeface="Mada"/>
                        </a:rPr>
                        <a:t>suppression</a:t>
                      </a:r>
                      <a:r>
                        <a:rPr lang="en" sz="1200">
                          <a:latin typeface="Mada"/>
                          <a:ea typeface="Mada"/>
                          <a:cs typeface="Mada"/>
                          <a:sym typeface="Mada"/>
                        </a:rPr>
                        <a:t> is desirable e.g. </a:t>
                      </a:r>
                      <a:r>
                        <a:rPr b="1" lang="en" sz="1200">
                          <a:solidFill>
                            <a:schemeClr val="dk1"/>
                          </a:solidFill>
                          <a:highlight>
                            <a:srgbClr val="F4CCCC"/>
                          </a:highlight>
                          <a:latin typeface="Mada"/>
                          <a:ea typeface="Mada"/>
                          <a:cs typeface="Mada"/>
                          <a:sym typeface="Mada"/>
                        </a:rPr>
                        <a:t>precocious puberty</a:t>
                      </a:r>
                      <a:r>
                        <a:rPr b="1" lang="en" sz="1200">
                          <a:latin typeface="Mada"/>
                          <a:ea typeface="Mada"/>
                          <a:cs typeface="Mada"/>
                          <a:sym typeface="Mada"/>
                        </a:rPr>
                        <a:t> and advanced breast cancer prostatic cancer </a:t>
                      </a:r>
                      <a:endParaRPr b="1" sz="1200">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latin typeface="Mada"/>
                          <a:ea typeface="Mada"/>
                          <a:cs typeface="Mada"/>
                          <a:sym typeface="Mada"/>
                        </a:rPr>
                        <a:t>-GIT disturbances: abdominal pain,nausea.</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-Headache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-long term use  </a:t>
                      </a:r>
                      <a:r>
                        <a:rPr lang="en" sz="1100">
                          <a:solidFill>
                            <a:schemeClr val="dk1"/>
                          </a:solidFill>
                          <a:latin typeface="Mada"/>
                          <a:ea typeface="Mada"/>
                          <a:cs typeface="Mada"/>
                          <a:sym typeface="Mada"/>
                        </a:rPr>
                        <a:t>→ </a:t>
                      </a:r>
                      <a:r>
                        <a:rPr lang="en" sz="1200">
                          <a:latin typeface="Mada"/>
                          <a:ea typeface="Mada"/>
                          <a:cs typeface="Mada"/>
                          <a:sym typeface="Mada"/>
                        </a:rPr>
                        <a:t>hypoestrogenism</a:t>
                      </a:r>
                      <a:endParaRPr sz="1200">
                        <a:latin typeface="Mada"/>
                        <a:ea typeface="Mada"/>
                        <a:cs typeface="Mada"/>
                        <a:sym typeface="Mada"/>
                      </a:endParaRPr>
                    </a:p>
                    <a:p>
                      <a:pPr indent="0" lvl="0" marL="0" rtl="0" algn="l">
                        <a:spcBef>
                          <a:spcPts val="0"/>
                        </a:spcBef>
                        <a:spcAft>
                          <a:spcPts val="0"/>
                        </a:spcAft>
                        <a:buNone/>
                      </a:pPr>
                      <a:r>
                        <a:rPr lang="en" sz="800">
                          <a:latin typeface="Mada"/>
                          <a:ea typeface="Mada"/>
                          <a:cs typeface="Mada"/>
                          <a:sym typeface="Mada"/>
                        </a:rPr>
                        <a:t>( hot flashes , ↓ libido, osteoporosis, rarely ovarian hyperstimulation )</a:t>
                      </a:r>
                      <a:endParaRPr sz="800">
                        <a:latin typeface="Mada"/>
                        <a:ea typeface="Mada"/>
                        <a:cs typeface="Mada"/>
                        <a:sym typeface="Mada"/>
                      </a:endParaRPr>
                    </a:p>
                  </a:txBody>
                  <a:tcPr marT="91425" marB="91425" marR="91425" marL="91425" anchor="ct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36375">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Gonadotrophins</a:t>
                      </a:r>
                      <a:endParaRPr b="1" sz="1200">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597675">
                <a:tc>
                  <a:txBody>
                    <a:bodyPr/>
                    <a:lstStyle/>
                    <a:p>
                      <a:pPr indent="0" lvl="0" marL="0" rtl="0" algn="ctr">
                        <a:spcBef>
                          <a:spcPts val="0"/>
                        </a:spcBef>
                        <a:spcAft>
                          <a:spcPts val="0"/>
                        </a:spcAft>
                        <a:buNone/>
                      </a:pPr>
                      <a:r>
                        <a:rPr b="1" lang="en" sz="1200" u="sng">
                          <a:solidFill>
                            <a:srgbClr val="FFFFFF"/>
                          </a:solidFill>
                          <a:latin typeface="Mada"/>
                          <a:ea typeface="Mada"/>
                          <a:cs typeface="Mada"/>
                          <a:sym typeface="Mada"/>
                        </a:rPr>
                        <a:t>Meno</a:t>
                      </a:r>
                      <a:r>
                        <a:rPr b="1" lang="en" sz="1200">
                          <a:solidFill>
                            <a:srgbClr val="FFFFFF"/>
                          </a:solidFill>
                          <a:latin typeface="Mada"/>
                          <a:ea typeface="Mada"/>
                          <a:cs typeface="Mada"/>
                          <a:sym typeface="Mada"/>
                        </a:rPr>
                        <a:t>tropin</a:t>
                      </a:r>
                      <a:endParaRPr b="1" sz="1200">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93C47D"/>
                    </a:solidFill>
                  </a:tcPr>
                </a:tc>
                <a:tc>
                  <a:txBody>
                    <a:bodyPr/>
                    <a:lstStyle/>
                    <a:p>
                      <a:pPr indent="0" lvl="0" marL="0" rtl="0" algn="l">
                        <a:spcBef>
                          <a:spcPts val="0"/>
                        </a:spcBef>
                        <a:spcAft>
                          <a:spcPts val="0"/>
                        </a:spcAft>
                        <a:buNone/>
                      </a:pPr>
                      <a:r>
                        <a:rPr lang="en" sz="1100">
                          <a:latin typeface="Mada"/>
                          <a:ea typeface="Mada"/>
                          <a:cs typeface="Mada"/>
                          <a:sym typeface="Mada"/>
                        </a:rPr>
                        <a:t>Human </a:t>
                      </a:r>
                      <a:r>
                        <a:rPr lang="en" sz="1100" u="sng">
                          <a:latin typeface="Mada"/>
                          <a:ea typeface="Mada"/>
                          <a:cs typeface="Mada"/>
                          <a:sym typeface="Mada"/>
                        </a:rPr>
                        <a:t>Meno</a:t>
                      </a:r>
                      <a:r>
                        <a:rPr lang="en" sz="1100">
                          <a:latin typeface="Mada"/>
                          <a:ea typeface="Mada"/>
                          <a:cs typeface="Mada"/>
                          <a:sym typeface="Mada"/>
                        </a:rPr>
                        <a:t>pausal Gonadotrophin (hMG ) → contains LH &amp; FSH</a:t>
                      </a:r>
                      <a:endParaRPr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FFF"/>
                    </a:solidFill>
                  </a:tcPr>
                </a:tc>
                <a:tc rowSpan="2">
                  <a:txBody>
                    <a:bodyPr/>
                    <a:lstStyle/>
                    <a:p>
                      <a:pPr indent="0" lvl="0" marL="0" rtl="0" algn="l">
                        <a:spcBef>
                          <a:spcPts val="0"/>
                        </a:spcBef>
                        <a:spcAft>
                          <a:spcPts val="0"/>
                        </a:spcAft>
                        <a:buNone/>
                      </a:pPr>
                      <a:r>
                        <a:rPr lang="en" sz="1200">
                          <a:latin typeface="Mada"/>
                          <a:ea typeface="Mada"/>
                          <a:cs typeface="Mada"/>
                          <a:sym typeface="Mada"/>
                        </a:rPr>
                        <a:t>-Stimulation &amp; induction of ovulation in infertility </a:t>
                      </a:r>
                      <a:r>
                        <a:rPr lang="en" sz="1200">
                          <a:solidFill>
                            <a:srgbClr val="FF0000"/>
                          </a:solidFill>
                          <a:highlight>
                            <a:srgbClr val="F4CCCC"/>
                          </a:highlight>
                          <a:latin typeface="Mada"/>
                          <a:ea typeface="Mada"/>
                          <a:cs typeface="Mada"/>
                          <a:sym typeface="Mada"/>
                        </a:rPr>
                        <a:t>secondary to gonadotropin deficiency </a:t>
                      </a:r>
                      <a:r>
                        <a:rPr b="1" lang="en" sz="1200">
                          <a:solidFill>
                            <a:srgbClr val="FF0000"/>
                          </a:solidFill>
                          <a:highlight>
                            <a:srgbClr val="F4CCCC"/>
                          </a:highlight>
                          <a:latin typeface="Mada"/>
                          <a:ea typeface="Mada"/>
                          <a:cs typeface="Mada"/>
                          <a:sym typeface="Mada"/>
                        </a:rPr>
                        <a:t>(pituitary insufficiency)</a:t>
                      </a:r>
                      <a:endParaRPr b="1" sz="12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chemeClr val="dk1"/>
                          </a:solidFill>
                          <a:latin typeface="Mada"/>
                          <a:ea typeface="Mada"/>
                          <a:cs typeface="Mada"/>
                          <a:sym typeface="Mada"/>
                        </a:rPr>
                        <a:t>P.k. </a:t>
                      </a:r>
                      <a:endParaRPr b="1" sz="12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hMG is given from  </a:t>
                      </a:r>
                      <a:r>
                        <a:rPr b="1" lang="en" sz="1100">
                          <a:solidFill>
                            <a:schemeClr val="dk1"/>
                          </a:solidFill>
                          <a:latin typeface="Mada"/>
                          <a:ea typeface="Mada"/>
                          <a:cs typeface="Mada"/>
                          <a:sym typeface="Mada"/>
                        </a:rPr>
                        <a:t>2nd-3rd</a:t>
                      </a:r>
                      <a:r>
                        <a:rPr lang="en" sz="1100">
                          <a:solidFill>
                            <a:schemeClr val="dk1"/>
                          </a:solidFill>
                          <a:latin typeface="Mada"/>
                          <a:ea typeface="Mada"/>
                          <a:cs typeface="Mada"/>
                          <a:sym typeface="Mada"/>
                        </a:rPr>
                        <a:t> day for</a:t>
                      </a:r>
                      <a:r>
                        <a:rPr b="1" lang="en" sz="1100">
                          <a:solidFill>
                            <a:schemeClr val="dk1"/>
                          </a:solidFill>
                          <a:latin typeface="Mada"/>
                          <a:ea typeface="Mada"/>
                          <a:cs typeface="Mada"/>
                          <a:sym typeface="Mada"/>
                        </a:rPr>
                        <a:t> 10 </a:t>
                      </a:r>
                      <a:r>
                        <a:rPr lang="en" sz="1100">
                          <a:solidFill>
                            <a:schemeClr val="dk1"/>
                          </a:solidFill>
                          <a:latin typeface="Mada"/>
                          <a:ea typeface="Mada"/>
                          <a:cs typeface="Mada"/>
                          <a:sym typeface="Mada"/>
                        </a:rPr>
                        <a:t>days </a:t>
                      </a:r>
                      <a:r>
                        <a:rPr b="1" lang="en" sz="1100">
                          <a:solidFill>
                            <a:schemeClr val="dk1"/>
                          </a:solidFill>
                          <a:latin typeface="Mada"/>
                          <a:ea typeface="Mada"/>
                          <a:cs typeface="Mada"/>
                          <a:sym typeface="Mada"/>
                        </a:rPr>
                        <a:t>followed by </a:t>
                      </a:r>
                      <a:r>
                        <a:rPr b="1" lang="en" sz="1100">
                          <a:solidFill>
                            <a:schemeClr val="dk1"/>
                          </a:solidFill>
                          <a:highlight>
                            <a:srgbClr val="F4CCCC"/>
                          </a:highlight>
                          <a:latin typeface="Mada"/>
                          <a:ea typeface="Mada"/>
                          <a:cs typeface="Mada"/>
                          <a:sym typeface="Mada"/>
                        </a:rPr>
                        <a:t>hCG on (10th - 12th day) for ovum retrieval</a:t>
                      </a:r>
                      <a:endParaRPr b="1" sz="1200">
                        <a:solidFill>
                          <a:schemeClr val="dk1"/>
                        </a:solidFill>
                        <a:highlight>
                          <a:srgbClr val="F4CCCC"/>
                        </a:highlight>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FFF"/>
                    </a:solidFill>
                  </a:tcPr>
                </a:tc>
                <a:tc rowSpan="2">
                  <a:txBody>
                    <a:bodyPr/>
                    <a:lstStyle/>
                    <a:p>
                      <a:pPr indent="0" lvl="0" marL="0" rtl="0" algn="l">
                        <a:spcBef>
                          <a:spcPts val="0"/>
                        </a:spcBef>
                        <a:spcAft>
                          <a:spcPts val="0"/>
                        </a:spcAft>
                        <a:buNone/>
                      </a:pPr>
                      <a:r>
                        <a:rPr lang="en" sz="1200">
                          <a:latin typeface="Mada"/>
                          <a:ea typeface="Mada"/>
                          <a:cs typeface="Mada"/>
                          <a:sym typeface="Mada"/>
                        </a:rPr>
                        <a:t>● FSH containing preparations:</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-Fever</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-Ovarian Hyperstimulation</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-multiple pregnancy</a:t>
                      </a:r>
                      <a:endParaRPr sz="1200">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LH containing preparation:</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-Headache</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-edema</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FFF"/>
                    </a:solidFill>
                  </a:tcPr>
                </a:tc>
              </a:tr>
              <a:tr h="1232950">
                <a:tc>
                  <a:txBody>
                    <a:bodyPr/>
                    <a:lstStyle/>
                    <a:p>
                      <a:pPr indent="0" lvl="0" marL="0" rtl="0" algn="ctr">
                        <a:spcBef>
                          <a:spcPts val="0"/>
                        </a:spcBef>
                        <a:spcAft>
                          <a:spcPts val="0"/>
                        </a:spcAft>
                        <a:buNone/>
                      </a:pPr>
                      <a:r>
                        <a:rPr b="1" lang="en" sz="1200" u="sng">
                          <a:solidFill>
                            <a:srgbClr val="FFFFFF"/>
                          </a:solidFill>
                          <a:latin typeface="Mada"/>
                          <a:ea typeface="Mada"/>
                          <a:cs typeface="Mada"/>
                          <a:sym typeface="Mada"/>
                        </a:rPr>
                        <a:t>Preg</a:t>
                      </a:r>
                      <a:r>
                        <a:rPr b="1" lang="en" sz="1200">
                          <a:solidFill>
                            <a:srgbClr val="FFFFFF"/>
                          </a:solidFill>
                          <a:latin typeface="Mada"/>
                          <a:ea typeface="Mada"/>
                          <a:cs typeface="Mada"/>
                          <a:sym typeface="Mada"/>
                        </a:rPr>
                        <a:t>nyl</a:t>
                      </a:r>
                      <a:endParaRPr b="1" sz="1200">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3C78D8"/>
                    </a:solidFill>
                  </a:tcPr>
                </a:tc>
                <a:tc>
                  <a:txBody>
                    <a:bodyPr/>
                    <a:lstStyle/>
                    <a:p>
                      <a:pPr indent="0" lvl="0" marL="0" rtl="0" algn="l">
                        <a:spcBef>
                          <a:spcPts val="0"/>
                        </a:spcBef>
                        <a:spcAft>
                          <a:spcPts val="0"/>
                        </a:spcAft>
                        <a:buNone/>
                      </a:pPr>
                      <a:r>
                        <a:rPr lang="en" sz="1100">
                          <a:latin typeface="Mada"/>
                          <a:ea typeface="Mada"/>
                          <a:cs typeface="Mada"/>
                          <a:sym typeface="Mada"/>
                        </a:rPr>
                        <a:t>Human Chorionic Gonadotrophin (hCG) extracted from urine of </a:t>
                      </a:r>
                      <a:r>
                        <a:rPr lang="en" sz="1100" u="sng">
                          <a:solidFill>
                            <a:srgbClr val="FF0000"/>
                          </a:solidFill>
                          <a:latin typeface="Mada"/>
                          <a:ea typeface="Mada"/>
                          <a:cs typeface="Mada"/>
                          <a:sym typeface="Mada"/>
                        </a:rPr>
                        <a:t>preg</a:t>
                      </a:r>
                      <a:r>
                        <a:rPr lang="en" sz="1100">
                          <a:solidFill>
                            <a:srgbClr val="FF0000"/>
                          </a:solidFill>
                          <a:latin typeface="Mada"/>
                          <a:ea typeface="Mada"/>
                          <a:cs typeface="Mada"/>
                          <a:sym typeface="Mada"/>
                        </a:rPr>
                        <a:t>nant </a:t>
                      </a:r>
                      <a:r>
                        <a:rPr lang="en" sz="1100">
                          <a:latin typeface="Mada"/>
                          <a:ea typeface="Mada"/>
                          <a:cs typeface="Mada"/>
                          <a:sym typeface="Mada"/>
                        </a:rPr>
                        <a:t>women </a:t>
                      </a:r>
                      <a:r>
                        <a:rPr lang="en" sz="1100">
                          <a:solidFill>
                            <a:schemeClr val="dk1"/>
                          </a:solidFill>
                          <a:latin typeface="Mada"/>
                          <a:ea typeface="Mada"/>
                          <a:cs typeface="Mada"/>
                          <a:sym typeface="Mada"/>
                        </a:rPr>
                        <a:t>→ </a:t>
                      </a:r>
                      <a:r>
                        <a:rPr lang="en" sz="1100">
                          <a:latin typeface="Mada"/>
                          <a:ea typeface="Mada"/>
                          <a:cs typeface="Mada"/>
                          <a:sym typeface="Mada"/>
                        </a:rPr>
                        <a:t>contains mainly LH</a:t>
                      </a:r>
                      <a:endParaRPr sz="1100">
                        <a:solidFill>
                          <a:srgbClr val="FF0000"/>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FFFF"/>
                    </a:solidFill>
                  </a:tcPr>
                </a:tc>
                <a:tc vMerge="1"/>
                <a:tc vMerge="1"/>
              </a:tr>
              <a:tr h="336375">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D</a:t>
                      </a:r>
                      <a:r>
                        <a:rPr b="1" lang="en">
                          <a:solidFill>
                            <a:srgbClr val="FF0000"/>
                          </a:solidFill>
                          <a:latin typeface="Mada"/>
                          <a:ea typeface="Mada"/>
                          <a:cs typeface="Mada"/>
                          <a:sym typeface="Mada"/>
                        </a:rPr>
                        <a:t>2</a:t>
                      </a:r>
                      <a:r>
                        <a:rPr b="1" lang="en">
                          <a:solidFill>
                            <a:srgbClr val="134F5C"/>
                          </a:solidFill>
                          <a:latin typeface="Mada"/>
                          <a:ea typeface="Mada"/>
                          <a:cs typeface="Mada"/>
                          <a:sym typeface="Mada"/>
                        </a:rPr>
                        <a:t> receptors agonist</a:t>
                      </a:r>
                      <a:endParaRPr b="1" sz="1200">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1038600">
                <a:tc>
                  <a:txBody>
                    <a:bodyPr/>
                    <a:lstStyle/>
                    <a:p>
                      <a:pPr indent="0" lvl="0" marL="0" rtl="0" algn="ctr">
                        <a:spcBef>
                          <a:spcPts val="0"/>
                        </a:spcBef>
                        <a:spcAft>
                          <a:spcPts val="0"/>
                        </a:spcAft>
                        <a:buNone/>
                      </a:pPr>
                      <a:r>
                        <a:rPr b="1" lang="en" sz="1200">
                          <a:solidFill>
                            <a:schemeClr val="lt1"/>
                          </a:solidFill>
                          <a:latin typeface="Mada"/>
                          <a:ea typeface="Mada"/>
                          <a:cs typeface="Mada"/>
                          <a:sym typeface="Mada"/>
                        </a:rPr>
                        <a:t>Bromocriptine</a:t>
                      </a:r>
                      <a:endParaRPr b="1" sz="1200">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45818E"/>
                    </a:solidFill>
                  </a:tcPr>
                </a:tc>
                <a:tc>
                  <a:txBody>
                    <a:bodyPr/>
                    <a:lstStyle/>
                    <a:p>
                      <a:pPr indent="0" lvl="0" marL="0" rtl="0" algn="l">
                        <a:spcBef>
                          <a:spcPts val="0"/>
                        </a:spcBef>
                        <a:spcAft>
                          <a:spcPts val="0"/>
                        </a:spcAft>
                        <a:buClr>
                          <a:schemeClr val="dk1"/>
                        </a:buClr>
                        <a:buSzPts val="1100"/>
                        <a:buFont typeface="Arial"/>
                        <a:buNone/>
                      </a:pPr>
                      <a:r>
                        <a:rPr lang="en" sz="1100">
                          <a:solidFill>
                            <a:srgbClr val="FF0000"/>
                          </a:solidFill>
                          <a:highlight>
                            <a:srgbClr val="F4CCCC"/>
                          </a:highlight>
                          <a:latin typeface="Mada"/>
                          <a:ea typeface="Mada"/>
                          <a:cs typeface="Mada"/>
                          <a:sym typeface="Mada"/>
                        </a:rPr>
                        <a:t>-</a:t>
                      </a:r>
                      <a:r>
                        <a:rPr b="1" lang="en" sz="1100">
                          <a:solidFill>
                            <a:srgbClr val="FF0000"/>
                          </a:solidFill>
                          <a:highlight>
                            <a:srgbClr val="F4CCCC"/>
                          </a:highlight>
                          <a:latin typeface="Mada"/>
                          <a:ea typeface="Mada"/>
                          <a:cs typeface="Mada"/>
                          <a:sym typeface="Mada"/>
                        </a:rPr>
                        <a:t>D2</a:t>
                      </a:r>
                      <a:r>
                        <a:rPr lang="en" sz="1100">
                          <a:solidFill>
                            <a:srgbClr val="FF0000"/>
                          </a:solidFill>
                          <a:highlight>
                            <a:srgbClr val="F4CCCC"/>
                          </a:highlight>
                          <a:latin typeface="Mada"/>
                          <a:ea typeface="Mada"/>
                          <a:cs typeface="Mada"/>
                          <a:sym typeface="Mada"/>
                        </a:rPr>
                        <a:t> receptors agonists</a:t>
                      </a:r>
                      <a:r>
                        <a:rPr lang="en" sz="1100">
                          <a:solidFill>
                            <a:schemeClr val="dk1"/>
                          </a:solidFill>
                          <a:latin typeface="Mada"/>
                          <a:ea typeface="Mada"/>
                          <a:cs typeface="Mada"/>
                          <a:sym typeface="Mada"/>
                        </a:rPr>
                        <a:t> binds to dopamine receptors in the anterior pituitary gland &amp; </a:t>
                      </a:r>
                      <a:r>
                        <a:rPr b="1" lang="en" sz="1100">
                          <a:solidFill>
                            <a:srgbClr val="FF0000"/>
                          </a:solidFill>
                          <a:highlight>
                            <a:srgbClr val="F4CCCC"/>
                          </a:highlight>
                          <a:latin typeface="Mada"/>
                          <a:ea typeface="Mada"/>
                          <a:cs typeface="Mada"/>
                          <a:sym typeface="Mada"/>
                        </a:rPr>
                        <a:t>Inhibit prolactin secretion</a:t>
                      </a:r>
                      <a:endParaRPr b="1">
                        <a:highlight>
                          <a:srgbClr val="F4CCCC"/>
                        </a:highlight>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100">
                          <a:solidFill>
                            <a:schemeClr val="dk1"/>
                          </a:solidFill>
                          <a:latin typeface="Mada"/>
                          <a:ea typeface="Mada"/>
                          <a:cs typeface="Mada"/>
                          <a:sym typeface="Mada"/>
                        </a:rPr>
                        <a:t>- Female infertility </a:t>
                      </a:r>
                      <a:r>
                        <a:rPr b="1" lang="en" sz="1100">
                          <a:solidFill>
                            <a:srgbClr val="FF0000"/>
                          </a:solidFill>
                          <a:latin typeface="Mada"/>
                          <a:ea typeface="Mada"/>
                          <a:cs typeface="Mada"/>
                          <a:sym typeface="Mada"/>
                        </a:rPr>
                        <a:t>secondary to hyperprolactinemia</a:t>
                      </a:r>
                      <a:endParaRPr b="1"/>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-GIT disturbances: nausea, </a:t>
                      </a:r>
                      <a:r>
                        <a:rPr lang="en" sz="1100">
                          <a:solidFill>
                            <a:schemeClr val="dk1"/>
                          </a:solidFill>
                          <a:highlight>
                            <a:srgbClr val="F4CCCC"/>
                          </a:highlight>
                          <a:latin typeface="Mada"/>
                          <a:ea typeface="Mada"/>
                          <a:cs typeface="Mada"/>
                          <a:sym typeface="Mada"/>
                        </a:rPr>
                        <a:t>vomiting</a:t>
                      </a:r>
                      <a:r>
                        <a:rPr lang="en" sz="1100">
                          <a:solidFill>
                            <a:schemeClr val="dk1"/>
                          </a:solidFill>
                          <a:latin typeface="Mada"/>
                          <a:ea typeface="Mada"/>
                          <a:cs typeface="Mada"/>
                          <a:sym typeface="Mada"/>
                        </a:rPr>
                        <a:t>, constipation</a:t>
                      </a:r>
                      <a:endParaRPr sz="11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-Headache dizziness &amp; orthostatic hypotension</a:t>
                      </a:r>
                      <a:endParaRPr sz="11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-Dry mouth &amp; nasal congestion</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-Insomnia</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23" name="Google Shape;223;p48"/>
          <p:cNvSpPr txBox="1"/>
          <p:nvPr/>
        </p:nvSpPr>
        <p:spPr>
          <a:xfrm>
            <a:off x="0" y="1190625"/>
            <a:ext cx="1172700" cy="461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900">
                <a:solidFill>
                  <a:srgbClr val="999999"/>
                </a:solidFill>
                <a:latin typeface="Mada"/>
                <a:ea typeface="Mada"/>
                <a:cs typeface="Mada"/>
                <a:sym typeface="Mada"/>
              </a:rPr>
              <a:t>N</a:t>
            </a:r>
            <a:r>
              <a:rPr lang="en" sz="900">
                <a:solidFill>
                  <a:srgbClr val="999999"/>
                </a:solidFill>
                <a:latin typeface="Mada"/>
                <a:ea typeface="Mada"/>
                <a:cs typeface="Mada"/>
                <a:sym typeface="Mada"/>
              </a:rPr>
              <a:t>ote: focus on the MOA</a:t>
            </a:r>
            <a:endParaRPr sz="900">
              <a:solidFill>
                <a:srgbClr val="999999"/>
              </a:solidFill>
              <a:latin typeface="Mada"/>
              <a:ea typeface="Mada"/>
              <a:cs typeface="Mada"/>
              <a:sym typeface="Mada"/>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cxnSp>
        <p:nvCxnSpPr>
          <p:cNvPr id="228" name="Google Shape;228;p49"/>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sp>
        <p:nvSpPr>
          <p:cNvPr id="229" name="Google Shape;229;p49"/>
          <p:cNvSpPr txBox="1"/>
          <p:nvPr/>
        </p:nvSpPr>
        <p:spPr>
          <a:xfrm>
            <a:off x="400050" y="17145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Lecture(6): </a:t>
            </a:r>
            <a:r>
              <a:rPr b="1" lang="en" sz="1800">
                <a:solidFill>
                  <a:srgbClr val="134F5C"/>
                </a:solidFill>
                <a:latin typeface="Georgia"/>
                <a:ea typeface="Georgia"/>
                <a:cs typeface="Georgia"/>
                <a:sym typeface="Georgia"/>
              </a:rPr>
              <a:t>Tocolytics and Oxytocin</a:t>
            </a:r>
            <a:endParaRPr b="1" sz="1800">
              <a:solidFill>
                <a:srgbClr val="134F5C"/>
              </a:solidFill>
              <a:latin typeface="Georgia"/>
              <a:ea typeface="Georgia"/>
              <a:cs typeface="Georgia"/>
              <a:sym typeface="Georgia"/>
            </a:endParaRPr>
          </a:p>
        </p:txBody>
      </p:sp>
      <p:graphicFrame>
        <p:nvGraphicFramePr>
          <p:cNvPr id="230" name="Google Shape;230;p49"/>
          <p:cNvGraphicFramePr/>
          <p:nvPr/>
        </p:nvGraphicFramePr>
        <p:xfrm>
          <a:off x="0" y="779825"/>
          <a:ext cx="3000000" cy="3000000"/>
        </p:xfrm>
        <a:graphic>
          <a:graphicData uri="http://schemas.openxmlformats.org/drawingml/2006/table">
            <a:tbl>
              <a:tblPr>
                <a:noFill/>
                <a:tableStyleId>{33BF9BEE-C04C-41D2-BB25-F520B2266750}</a:tableStyleId>
              </a:tblPr>
              <a:tblGrid>
                <a:gridCol w="1299125"/>
                <a:gridCol w="1437850"/>
                <a:gridCol w="1586250"/>
                <a:gridCol w="1260450"/>
                <a:gridCol w="1256325"/>
              </a:tblGrid>
              <a:tr h="350525">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ADRs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C.I</a:t>
                      </a:r>
                      <a:endParaRPr b="1">
                        <a:solidFill>
                          <a:srgbClr val="134F5C"/>
                        </a:solidFill>
                        <a:latin typeface="Mada"/>
                        <a:ea typeface="Mada"/>
                        <a:cs typeface="Mada"/>
                        <a:sym typeface="Mada"/>
                      </a:endParaRPr>
                    </a:p>
                  </a:txBody>
                  <a:tcPr marT="91425" marB="91425" marR="91425" marL="91425" anchor="ctr">
                    <a:solidFill>
                      <a:srgbClr val="D0E0E3"/>
                    </a:solidFill>
                  </a:tcPr>
                </a:tc>
              </a:tr>
              <a:tr h="350525">
                <a:tc gridSpan="5">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 Producing Uterine Contractions</a:t>
                      </a:r>
                      <a:endParaRPr b="1">
                        <a:solidFill>
                          <a:srgbClr val="134F5C"/>
                        </a:solidFill>
                        <a:latin typeface="Mada"/>
                        <a:ea typeface="Mada"/>
                        <a:cs typeface="Mada"/>
                        <a:sym typeface="Mada"/>
                      </a:endParaRPr>
                    </a:p>
                  </a:txBody>
                  <a:tcPr marT="91425" marB="91425" marR="91425" marL="91425" anchor="ctr">
                    <a:solidFill>
                      <a:srgbClr val="F3F3F3"/>
                    </a:solidFill>
                  </a:tcPr>
                </a:tc>
                <a:tc hMerge="1"/>
                <a:tc hMerge="1"/>
                <a:tc hMerge="1"/>
                <a:tc hMerge="1"/>
              </a:tr>
              <a:tr h="350525">
                <a:tc gridSpan="5">
                  <a:txBody>
                    <a:bodyPr/>
                    <a:lstStyle/>
                    <a:p>
                      <a:pPr indent="0" lvl="0" marL="0" rtl="0" algn="ctr">
                        <a:spcBef>
                          <a:spcPts val="0"/>
                        </a:spcBef>
                        <a:spcAft>
                          <a:spcPts val="0"/>
                        </a:spcAft>
                        <a:buNone/>
                      </a:pPr>
                      <a:r>
                        <a:rPr b="1" lang="en">
                          <a:solidFill>
                            <a:srgbClr val="76A5AF"/>
                          </a:solidFill>
                          <a:latin typeface="Mada"/>
                          <a:ea typeface="Mada"/>
                          <a:cs typeface="Mada"/>
                          <a:sym typeface="Mada"/>
                        </a:rPr>
                        <a:t>Oxytocin</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c hMerge="1"/>
                <a:tc hMerge="1"/>
              </a:tr>
              <a:tr h="380492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Syntocinon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BF9000"/>
                          </a:solidFill>
                          <a:latin typeface="Mada"/>
                          <a:ea typeface="Mada"/>
                          <a:cs typeface="Mada"/>
                          <a:sym typeface="Mada"/>
                        </a:rPr>
                        <a:t>&amp; pitocin</a:t>
                      </a:r>
                      <a:endParaRPr b="1" sz="1200">
                        <a:solidFill>
                          <a:srgbClr val="BF9000"/>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(Synthetic)</a:t>
                      </a:r>
                      <a:endParaRPr b="1" sz="1200">
                        <a:solidFill>
                          <a:srgbClr val="FFFFFF"/>
                        </a:solidFill>
                        <a:latin typeface="Mada"/>
                        <a:ea typeface="Mada"/>
                        <a:cs typeface="Mada"/>
                        <a:sym typeface="Mada"/>
                      </a:endParaRPr>
                    </a:p>
                    <a:p>
                      <a:pPr indent="0" lvl="0" marL="0" rtl="0" algn="ctr">
                        <a:spcBef>
                          <a:spcPts val="0"/>
                        </a:spcBef>
                        <a:spcAft>
                          <a:spcPts val="0"/>
                        </a:spcAft>
                        <a:buNone/>
                      </a:pPr>
                      <a:r>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000">
                          <a:solidFill>
                            <a:schemeClr val="dk1"/>
                          </a:solidFill>
                          <a:latin typeface="Mada"/>
                          <a:ea typeface="Mada"/>
                          <a:cs typeface="Mada"/>
                          <a:sym typeface="Mada"/>
                        </a:rPr>
                        <a:t>Given slow IV infusion - To induce &amp; augment labor</a:t>
                      </a:r>
                      <a:endParaRPr b="1" sz="1000">
                        <a:solidFill>
                          <a:schemeClr val="dk1"/>
                        </a:solidFill>
                        <a:latin typeface="Mada"/>
                        <a:ea typeface="Mada"/>
                        <a:cs typeface="Mada"/>
                        <a:sym typeface="Mada"/>
                      </a:endParaRPr>
                    </a:p>
                    <a:p>
                      <a:pPr indent="0" lvl="0" marL="0" rtl="0" algn="ctr">
                        <a:spcBef>
                          <a:spcPts val="0"/>
                        </a:spcBef>
                        <a:spcAft>
                          <a:spcPts val="0"/>
                        </a:spcAft>
                        <a:buNone/>
                      </a:pPr>
                      <a:r>
                        <a:t/>
                      </a:r>
                      <a:endParaRPr b="1" sz="1000">
                        <a:solidFill>
                          <a:srgbClr val="CC0000"/>
                        </a:solidFill>
                        <a:latin typeface="Mada"/>
                        <a:ea typeface="Mada"/>
                        <a:cs typeface="Mada"/>
                        <a:sym typeface="Mada"/>
                      </a:endParaRPr>
                    </a:p>
                    <a:p>
                      <a:pPr indent="0" lvl="0" marL="0" rtl="0" algn="ctr">
                        <a:spcBef>
                          <a:spcPts val="0"/>
                        </a:spcBef>
                        <a:spcAft>
                          <a:spcPts val="0"/>
                        </a:spcAft>
                        <a:buNone/>
                      </a:pPr>
                      <a:r>
                        <a:rPr b="1" lang="en" sz="1000">
                          <a:solidFill>
                            <a:srgbClr val="FF0000"/>
                          </a:solidFill>
                          <a:highlight>
                            <a:srgbClr val="F4CCCC"/>
                          </a:highlight>
                          <a:latin typeface="Mada"/>
                          <a:ea typeface="Mada"/>
                          <a:cs typeface="Mada"/>
                          <a:sym typeface="Mada"/>
                        </a:rPr>
                        <a:t>Given as nasal spray - in cases of impaired milk ejection</a:t>
                      </a:r>
                      <a:endParaRPr b="1" sz="1000">
                        <a:solidFill>
                          <a:srgbClr val="FF0000"/>
                        </a:solidFill>
                        <a:highlight>
                          <a:srgbClr val="F4CCCC"/>
                        </a:highlight>
                        <a:latin typeface="Mada"/>
                        <a:ea typeface="Mada"/>
                        <a:cs typeface="Mada"/>
                        <a:sym typeface="Mada"/>
                      </a:endParaRPr>
                    </a:p>
                    <a:p>
                      <a:pPr indent="0" lvl="0" marL="0" rtl="0" algn="ctr">
                        <a:spcBef>
                          <a:spcPts val="0"/>
                        </a:spcBef>
                        <a:spcAft>
                          <a:spcPts val="0"/>
                        </a:spcAft>
                        <a:buNone/>
                      </a:pPr>
                      <a:r>
                        <a:t/>
                      </a:r>
                      <a:endParaRPr b="1" sz="1000">
                        <a:solidFill>
                          <a:srgbClr val="FF0000"/>
                        </a:solidFill>
                        <a:highlight>
                          <a:srgbClr val="F4CCCC"/>
                        </a:highlight>
                        <a:latin typeface="Mada"/>
                        <a:ea typeface="Mada"/>
                        <a:cs typeface="Mada"/>
                        <a:sym typeface="Mada"/>
                      </a:endParaRPr>
                    </a:p>
                    <a:p>
                      <a:pPr indent="0" lvl="0" marL="0" rtl="0" algn="ctr">
                        <a:spcBef>
                          <a:spcPts val="0"/>
                        </a:spcBef>
                        <a:spcAft>
                          <a:spcPts val="0"/>
                        </a:spcAft>
                        <a:buNone/>
                      </a:pPr>
                      <a:r>
                        <a:rPr b="1" lang="en" sz="1000">
                          <a:latin typeface="Mada"/>
                          <a:ea typeface="Mada"/>
                          <a:cs typeface="Mada"/>
                          <a:sym typeface="Mada"/>
                        </a:rPr>
                        <a:t>Note: </a:t>
                      </a:r>
                      <a:r>
                        <a:rPr lang="en" sz="1100">
                          <a:latin typeface="Mada"/>
                          <a:ea typeface="Mada"/>
                          <a:cs typeface="Mada"/>
                          <a:sym typeface="Mada"/>
                        </a:rPr>
                        <a:t>it</a:t>
                      </a:r>
                      <a:r>
                        <a:rPr b="1" lang="en" sz="1100">
                          <a:latin typeface="Mada"/>
                          <a:ea typeface="Mada"/>
                          <a:cs typeface="Mada"/>
                          <a:sym typeface="Mada"/>
                        </a:rPr>
                        <a:t> </a:t>
                      </a:r>
                      <a:r>
                        <a:rPr lang="en" sz="1100">
                          <a:latin typeface="Mada"/>
                          <a:ea typeface="Mada"/>
                          <a:cs typeface="Mada"/>
                          <a:sym typeface="Mada"/>
                        </a:rPr>
                        <a:t>c</a:t>
                      </a:r>
                      <a:r>
                        <a:rPr lang="en" sz="1100">
                          <a:latin typeface="Mada"/>
                          <a:ea typeface="Mada"/>
                          <a:cs typeface="Mada"/>
                          <a:sym typeface="Mada"/>
                        </a:rPr>
                        <a:t>ontracts uterine smooth muscle</a:t>
                      </a:r>
                      <a:r>
                        <a:rPr b="1" lang="en" sz="1100">
                          <a:solidFill>
                            <a:srgbClr val="FF0000"/>
                          </a:solidFill>
                          <a:latin typeface="Mada"/>
                          <a:ea typeface="Mada"/>
                          <a:cs typeface="Mada"/>
                          <a:sym typeface="Mada"/>
                        </a:rPr>
                        <a:t> only at term.</a:t>
                      </a:r>
                      <a:endParaRPr b="1" sz="1000">
                        <a:solidFill>
                          <a:srgbClr val="FF0000"/>
                        </a:solidFill>
                        <a:highlight>
                          <a:srgbClr val="F4CCCC"/>
                        </a:highlight>
                        <a:latin typeface="Mada"/>
                        <a:ea typeface="Mada"/>
                        <a:cs typeface="Mada"/>
                        <a:sym typeface="Mada"/>
                      </a:endParaRPr>
                    </a:p>
                  </a:txBody>
                  <a:tcPr marT="91425" marB="91425" marR="91425" marL="91425" anchor="ctr">
                    <a:solidFill>
                      <a:srgbClr val="A64D79"/>
                    </a:solidFill>
                  </a:tcPr>
                </a:tc>
                <a:tc>
                  <a:txBody>
                    <a:bodyPr/>
                    <a:lstStyle/>
                    <a:p>
                      <a:pPr indent="0" lvl="0" marL="0" rtl="0" algn="l">
                        <a:spcBef>
                          <a:spcPts val="0"/>
                        </a:spcBef>
                        <a:spcAft>
                          <a:spcPts val="0"/>
                        </a:spcAft>
                        <a:buNone/>
                      </a:pPr>
                      <a:r>
                        <a:rPr lang="en" sz="1100">
                          <a:latin typeface="Mada"/>
                          <a:ea typeface="Mada"/>
                          <a:cs typeface="Mada"/>
                          <a:sym typeface="Mada"/>
                        </a:rPr>
                        <a:t>The interaction of Oxytocin with </a:t>
                      </a:r>
                      <a:r>
                        <a:rPr b="1" lang="en" sz="1100">
                          <a:latin typeface="Mada"/>
                          <a:ea typeface="Mada"/>
                          <a:cs typeface="Mada"/>
                          <a:sym typeface="Mada"/>
                        </a:rPr>
                        <a:t>myometrial cell membrane</a:t>
                      </a:r>
                      <a:endParaRPr b="1" sz="1100">
                        <a:latin typeface="Mada"/>
                        <a:ea typeface="Mada"/>
                        <a:cs typeface="Mada"/>
                        <a:sym typeface="Mada"/>
                      </a:endParaRPr>
                    </a:p>
                    <a:p>
                      <a:pPr indent="0" lvl="0" marL="0" rtl="0" algn="l">
                        <a:spcBef>
                          <a:spcPts val="0"/>
                        </a:spcBef>
                        <a:spcAft>
                          <a:spcPts val="0"/>
                        </a:spcAft>
                        <a:buNone/>
                      </a:pPr>
                      <a:r>
                        <a:rPr b="1" lang="en" sz="1100">
                          <a:latin typeface="Mada"/>
                          <a:ea typeface="Mada"/>
                          <a:cs typeface="Mada"/>
                          <a:sym typeface="Mada"/>
                        </a:rPr>
                        <a:t>receptor </a:t>
                      </a:r>
                      <a:r>
                        <a:rPr b="1" lang="en" sz="1100">
                          <a:solidFill>
                            <a:srgbClr val="FF0000"/>
                          </a:solidFill>
                          <a:latin typeface="Mada"/>
                          <a:ea typeface="Mada"/>
                          <a:cs typeface="Mada"/>
                          <a:sym typeface="Mada"/>
                        </a:rPr>
                        <a:t>promotes the influx of Ca2+</a:t>
                      </a:r>
                      <a:r>
                        <a:rPr lang="en" sz="1100">
                          <a:latin typeface="Mada"/>
                          <a:ea typeface="Mada"/>
                          <a:cs typeface="Mada"/>
                          <a:sym typeface="Mada"/>
                        </a:rPr>
                        <a:t> from ECF and from sarco</a:t>
                      </a:r>
                      <a:r>
                        <a:rPr lang="en" sz="1100">
                          <a:latin typeface="Mada"/>
                          <a:ea typeface="Mada"/>
                          <a:cs typeface="Mada"/>
                          <a:sym typeface="Mada"/>
                        </a:rPr>
                        <a:t> </a:t>
                      </a:r>
                      <a:r>
                        <a:rPr lang="en" sz="1100">
                          <a:latin typeface="Mada"/>
                          <a:ea typeface="Mada"/>
                          <a:cs typeface="Mada"/>
                          <a:sym typeface="Mada"/>
                        </a:rPr>
                        <a:t>endoplasmic</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reticulum </a:t>
                      </a:r>
                      <a:r>
                        <a:rPr b="1" lang="en" sz="1100">
                          <a:latin typeface="Mada"/>
                          <a:ea typeface="Mada"/>
                          <a:cs typeface="Mada"/>
                          <a:sym typeface="Mada"/>
                        </a:rPr>
                        <a:t>into the cell</a:t>
                      </a:r>
                      <a:r>
                        <a:rPr lang="en" sz="1100">
                          <a:latin typeface="Mada"/>
                          <a:ea typeface="Mada"/>
                          <a:cs typeface="Mada"/>
                          <a:sym typeface="Mada"/>
                        </a:rPr>
                        <a:t>, this increase in cytoplasmic</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calcium → </a:t>
                      </a:r>
                      <a:r>
                        <a:rPr b="1" lang="en" sz="1100">
                          <a:solidFill>
                            <a:srgbClr val="FF0000"/>
                          </a:solidFill>
                          <a:latin typeface="Mada"/>
                          <a:ea typeface="Mada"/>
                          <a:cs typeface="Mada"/>
                          <a:sym typeface="Mada"/>
                        </a:rPr>
                        <a:t>stimulates uterine contraction</a:t>
                      </a:r>
                      <a:endParaRPr b="1" sz="1100">
                        <a:solidFill>
                          <a:srgbClr val="FF0000"/>
                        </a:solidFill>
                        <a:latin typeface="Mada"/>
                        <a:ea typeface="Mada"/>
                        <a:cs typeface="Mada"/>
                        <a:sym typeface="Mada"/>
                      </a:endParaRPr>
                    </a:p>
                    <a:p>
                      <a:pPr indent="0" lvl="0" marL="0" rtl="0" algn="l">
                        <a:spcBef>
                          <a:spcPts val="0"/>
                        </a:spcBef>
                        <a:spcAft>
                          <a:spcPts val="0"/>
                        </a:spcAft>
                        <a:buNone/>
                      </a:pPr>
                      <a:r>
                        <a:t/>
                      </a:r>
                      <a:endParaRPr b="1" sz="500">
                        <a:solidFill>
                          <a:srgbClr val="FF0000"/>
                        </a:solidFill>
                        <a:latin typeface="Mada"/>
                        <a:ea typeface="Mada"/>
                        <a:cs typeface="Mada"/>
                        <a:sym typeface="Mada"/>
                      </a:endParaRPr>
                    </a:p>
                    <a:p>
                      <a:pPr indent="0" lvl="0" marL="0" rtl="0" algn="l">
                        <a:spcBef>
                          <a:spcPts val="0"/>
                        </a:spcBef>
                        <a:spcAft>
                          <a:spcPts val="0"/>
                        </a:spcAft>
                        <a:buNone/>
                      </a:pPr>
                      <a:r>
                        <a:rPr b="1" lang="en" sz="1100">
                          <a:solidFill>
                            <a:srgbClr val="FF0000"/>
                          </a:solidFill>
                          <a:latin typeface="Mada"/>
                          <a:ea typeface="Mada"/>
                          <a:cs typeface="Mada"/>
                          <a:sym typeface="Mada"/>
                        </a:rPr>
                        <a:t>Action: stimulates frequency &amp; force of uterine contractility particularly fundus segment</a:t>
                      </a:r>
                      <a:endParaRPr b="1" sz="1100">
                        <a:solidFill>
                          <a:srgbClr val="FF0000"/>
                        </a:solidFill>
                        <a:latin typeface="Mada"/>
                        <a:ea typeface="Mada"/>
                        <a:cs typeface="Mada"/>
                        <a:sym typeface="Mada"/>
                      </a:endParaRPr>
                    </a:p>
                    <a:p>
                      <a:pPr indent="0" lvl="0" marL="0" rtl="0" algn="l">
                        <a:spcBef>
                          <a:spcPts val="0"/>
                        </a:spcBef>
                        <a:spcAft>
                          <a:spcPts val="0"/>
                        </a:spcAft>
                        <a:buNone/>
                      </a:pPr>
                      <a:r>
                        <a:rPr b="1" lang="en" sz="1100">
                          <a:solidFill>
                            <a:schemeClr val="dk1"/>
                          </a:solidFill>
                          <a:latin typeface="Mada"/>
                          <a:ea typeface="Mada"/>
                          <a:cs typeface="Mada"/>
                          <a:sym typeface="Mada"/>
                        </a:rPr>
                        <a:t>(contractions are followed by relaxation)</a:t>
                      </a:r>
                      <a:endParaRPr b="1" sz="1100">
                        <a:solidFill>
                          <a:srgbClr val="FF0000"/>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000">
                          <a:latin typeface="Mada"/>
                          <a:ea typeface="Mada"/>
                          <a:cs typeface="Mada"/>
                          <a:sym typeface="Mada"/>
                        </a:rPr>
                        <a:t>Clinically oxytocin is given only when uterine </a:t>
                      </a:r>
                      <a:r>
                        <a:rPr b="1" lang="en" sz="1000">
                          <a:solidFill>
                            <a:srgbClr val="FF0000"/>
                          </a:solidFill>
                          <a:highlight>
                            <a:srgbClr val="F4CCCC"/>
                          </a:highlight>
                          <a:latin typeface="Mada"/>
                          <a:ea typeface="Mada"/>
                          <a:cs typeface="Mada"/>
                          <a:sym typeface="Mada"/>
                        </a:rPr>
                        <a:t>cervix is soft and dilated</a:t>
                      </a:r>
                      <a:r>
                        <a:rPr lang="en" sz="1000">
                          <a:highlight>
                            <a:srgbClr val="F4CCCC"/>
                          </a:highlight>
                          <a:latin typeface="Mada"/>
                          <a:ea typeface="Mada"/>
                          <a:cs typeface="Mada"/>
                          <a:sym typeface="Mada"/>
                        </a:rPr>
                        <a:t>.</a:t>
                      </a:r>
                      <a:endParaRPr sz="1000">
                        <a:highlight>
                          <a:srgbClr val="F4CCCC"/>
                        </a:highlight>
                        <a:latin typeface="Mada"/>
                        <a:ea typeface="Mada"/>
                        <a:cs typeface="Mada"/>
                        <a:sym typeface="Mada"/>
                      </a:endParaRPr>
                    </a:p>
                    <a:p>
                      <a:pPr indent="0" lvl="0" marL="0" rtl="0" algn="l">
                        <a:spcBef>
                          <a:spcPts val="0"/>
                        </a:spcBef>
                        <a:spcAft>
                          <a:spcPts val="0"/>
                        </a:spcAft>
                        <a:buNone/>
                      </a:pPr>
                      <a:r>
                        <a:t/>
                      </a:r>
                      <a:endParaRPr sz="600">
                        <a:highlight>
                          <a:srgbClr val="F4CCCC"/>
                        </a:highlight>
                        <a:latin typeface="Mada"/>
                        <a:ea typeface="Mada"/>
                        <a:cs typeface="Mada"/>
                        <a:sym typeface="Mada"/>
                      </a:endParaRPr>
                    </a:p>
                    <a:p>
                      <a:pPr indent="0" lvl="0" marL="0" rtl="0" algn="l">
                        <a:spcBef>
                          <a:spcPts val="0"/>
                        </a:spcBef>
                        <a:spcAft>
                          <a:spcPts val="0"/>
                        </a:spcAft>
                        <a:buNone/>
                      </a:pPr>
                      <a:r>
                        <a:rPr b="1" lang="en" sz="900">
                          <a:solidFill>
                            <a:srgbClr val="BF9000"/>
                          </a:solidFill>
                          <a:latin typeface="Mada"/>
                          <a:ea typeface="Mada"/>
                          <a:cs typeface="Mada"/>
                          <a:sym typeface="Mada"/>
                        </a:rPr>
                        <a:t>1st</a:t>
                      </a:r>
                      <a:r>
                        <a:rPr b="1" lang="en" sz="900">
                          <a:solidFill>
                            <a:srgbClr val="BF9000"/>
                          </a:solidFill>
                          <a:latin typeface="Mada"/>
                          <a:ea typeface="Mada"/>
                          <a:cs typeface="Mada"/>
                          <a:sym typeface="Mada"/>
                        </a:rPr>
                        <a:t> line in labor induction</a:t>
                      </a:r>
                      <a:endParaRPr sz="900">
                        <a:highlight>
                          <a:srgbClr val="F4CCCC"/>
                        </a:highlight>
                        <a:latin typeface="Mada"/>
                        <a:ea typeface="Mada"/>
                        <a:cs typeface="Mada"/>
                        <a:sym typeface="Mada"/>
                      </a:endParaRPr>
                    </a:p>
                    <a:p>
                      <a:pPr indent="0" lvl="0" marL="0" rtl="0" algn="l">
                        <a:spcBef>
                          <a:spcPts val="0"/>
                        </a:spcBef>
                        <a:spcAft>
                          <a:spcPts val="0"/>
                        </a:spcAft>
                        <a:buNone/>
                      </a:pPr>
                      <a:r>
                        <a:t/>
                      </a:r>
                      <a:endParaRPr sz="6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It is used for:</a:t>
                      </a:r>
                      <a:endParaRPr sz="1200">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a:t>
                      </a:r>
                      <a:r>
                        <a:rPr b="1" lang="en" sz="1200">
                          <a:solidFill>
                            <a:srgbClr val="FF0000"/>
                          </a:solidFill>
                          <a:highlight>
                            <a:srgbClr val="F4CCCC"/>
                          </a:highlight>
                          <a:latin typeface="Mada"/>
                          <a:ea typeface="Mada"/>
                          <a:cs typeface="Mada"/>
                          <a:sym typeface="Mada"/>
                        </a:rPr>
                        <a:t>Induction &amp; augmentation of labor</a:t>
                      </a:r>
                      <a:r>
                        <a:rPr b="1" lang="en" sz="1200">
                          <a:solidFill>
                            <a:srgbClr val="FF0000"/>
                          </a:solidFill>
                          <a:latin typeface="Mada"/>
                          <a:ea typeface="Mada"/>
                          <a:cs typeface="Mada"/>
                          <a:sym typeface="Mada"/>
                        </a:rPr>
                        <a:t> </a:t>
                      </a:r>
                      <a:r>
                        <a:rPr lang="en" sz="1200">
                          <a:solidFill>
                            <a:schemeClr val="dk1"/>
                          </a:solidFill>
                          <a:latin typeface="Mada"/>
                          <a:ea typeface="Mada"/>
                          <a:cs typeface="Mada"/>
                          <a:sym typeface="Mada"/>
                        </a:rPr>
                        <a:t>in:</a:t>
                      </a:r>
                      <a:endParaRPr sz="1200">
                        <a:solidFill>
                          <a:schemeClr val="dk1"/>
                        </a:solidFill>
                        <a:latin typeface="Mada"/>
                        <a:ea typeface="Mada"/>
                        <a:cs typeface="Mada"/>
                        <a:sym typeface="Mada"/>
                      </a:endParaRPr>
                    </a:p>
                    <a:p>
                      <a:pPr indent="0" lvl="0" marL="0" rtl="0" algn="l">
                        <a:spcBef>
                          <a:spcPts val="0"/>
                        </a:spcBef>
                        <a:spcAft>
                          <a:spcPts val="0"/>
                        </a:spcAft>
                        <a:buNone/>
                      </a:pPr>
                      <a:r>
                        <a:rPr lang="en" sz="700">
                          <a:solidFill>
                            <a:schemeClr val="dk1"/>
                          </a:solidFill>
                          <a:latin typeface="Mada"/>
                          <a:ea typeface="Mada"/>
                          <a:cs typeface="Mada"/>
                          <a:sym typeface="Mada"/>
                        </a:rPr>
                        <a:t>○</a:t>
                      </a:r>
                      <a:r>
                        <a:rPr lang="en" sz="1200">
                          <a:solidFill>
                            <a:schemeClr val="dk1"/>
                          </a:solidFill>
                          <a:latin typeface="Mada"/>
                          <a:ea typeface="Mada"/>
                          <a:cs typeface="Mada"/>
                          <a:sym typeface="Mada"/>
                        </a:rPr>
                        <a:t> Mild preeclampsia near term</a:t>
                      </a:r>
                      <a:endParaRPr sz="1200">
                        <a:solidFill>
                          <a:schemeClr val="dk1"/>
                        </a:solidFill>
                        <a:latin typeface="Mada"/>
                        <a:ea typeface="Mada"/>
                        <a:cs typeface="Mada"/>
                        <a:sym typeface="Mada"/>
                      </a:endParaRPr>
                    </a:p>
                    <a:p>
                      <a:pPr indent="0" lvl="0" marL="0" rtl="0" algn="l">
                        <a:spcBef>
                          <a:spcPts val="0"/>
                        </a:spcBef>
                        <a:spcAft>
                          <a:spcPts val="0"/>
                        </a:spcAft>
                        <a:buNone/>
                      </a:pPr>
                      <a:r>
                        <a:rPr lang="en" sz="700">
                          <a:solidFill>
                            <a:schemeClr val="dk1"/>
                          </a:solidFill>
                          <a:latin typeface="Mada"/>
                          <a:ea typeface="Mada"/>
                          <a:cs typeface="Mada"/>
                          <a:sym typeface="Mada"/>
                        </a:rPr>
                        <a:t>○</a:t>
                      </a:r>
                      <a:r>
                        <a:rPr lang="en" sz="1200">
                          <a:solidFill>
                            <a:schemeClr val="dk1"/>
                          </a:solidFill>
                          <a:latin typeface="Mada"/>
                          <a:ea typeface="Mada"/>
                          <a:cs typeface="Mada"/>
                          <a:sym typeface="Mada"/>
                        </a:rPr>
                        <a:t> Uterine inertia</a:t>
                      </a:r>
                      <a:endParaRPr sz="1200">
                        <a:solidFill>
                          <a:srgbClr val="FF0000"/>
                        </a:solidFill>
                        <a:latin typeface="Mada"/>
                        <a:ea typeface="Mada"/>
                        <a:cs typeface="Mada"/>
                        <a:sym typeface="Mada"/>
                      </a:endParaRPr>
                    </a:p>
                    <a:p>
                      <a:pPr indent="0" lvl="0" marL="0" rtl="0" algn="l">
                        <a:spcBef>
                          <a:spcPts val="0"/>
                        </a:spcBef>
                        <a:spcAft>
                          <a:spcPts val="0"/>
                        </a:spcAft>
                        <a:buNone/>
                      </a:pPr>
                      <a:r>
                        <a:rPr lang="en" sz="700">
                          <a:solidFill>
                            <a:schemeClr val="dk1"/>
                          </a:solidFill>
                          <a:latin typeface="Mada"/>
                          <a:ea typeface="Mada"/>
                          <a:cs typeface="Mada"/>
                          <a:sym typeface="Mada"/>
                        </a:rPr>
                        <a:t>○</a:t>
                      </a:r>
                      <a:r>
                        <a:rPr lang="en" sz="1200">
                          <a:solidFill>
                            <a:schemeClr val="dk1"/>
                          </a:solidFill>
                          <a:latin typeface="Mada"/>
                          <a:ea typeface="Mada"/>
                          <a:cs typeface="Mada"/>
                          <a:sym typeface="Mada"/>
                        </a:rPr>
                        <a:t> Incomplete abortion </a:t>
                      </a:r>
                      <a:endParaRPr sz="1200">
                        <a:solidFill>
                          <a:schemeClr val="dk1"/>
                        </a:solidFill>
                        <a:latin typeface="Mada"/>
                        <a:ea typeface="Mada"/>
                        <a:cs typeface="Mada"/>
                        <a:sym typeface="Mada"/>
                      </a:endParaRPr>
                    </a:p>
                    <a:p>
                      <a:pPr indent="0" lvl="0" marL="0" rtl="0" algn="l">
                        <a:spcBef>
                          <a:spcPts val="0"/>
                        </a:spcBef>
                        <a:spcAft>
                          <a:spcPts val="0"/>
                        </a:spcAft>
                        <a:buNone/>
                      </a:pPr>
                      <a:r>
                        <a:rPr lang="en" sz="600">
                          <a:solidFill>
                            <a:schemeClr val="dk1"/>
                          </a:solidFill>
                          <a:highlight>
                            <a:srgbClr val="F4CCCC"/>
                          </a:highlight>
                          <a:latin typeface="Mada"/>
                          <a:ea typeface="Mada"/>
                          <a:cs typeface="Mada"/>
                          <a:sym typeface="Mada"/>
                        </a:rPr>
                        <a:t>○</a:t>
                      </a:r>
                      <a:r>
                        <a:rPr lang="en" sz="1200">
                          <a:solidFill>
                            <a:schemeClr val="dk1"/>
                          </a:solidFill>
                          <a:highlight>
                            <a:srgbClr val="F4CCCC"/>
                          </a:highlight>
                          <a:latin typeface="Mada"/>
                          <a:ea typeface="Mada"/>
                          <a:cs typeface="Mada"/>
                          <a:sym typeface="Mada"/>
                        </a:rPr>
                        <a:t> </a:t>
                      </a:r>
                      <a:r>
                        <a:rPr b="1" lang="en" sz="1200">
                          <a:solidFill>
                            <a:schemeClr val="dk1"/>
                          </a:solidFill>
                          <a:highlight>
                            <a:srgbClr val="F4CCCC"/>
                          </a:highlight>
                          <a:latin typeface="Mada"/>
                          <a:ea typeface="Mada"/>
                          <a:cs typeface="Mada"/>
                          <a:sym typeface="Mada"/>
                        </a:rPr>
                        <a:t>Post maturity</a:t>
                      </a:r>
                      <a:endParaRPr b="1" sz="12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rPr lang="en" sz="700">
                          <a:solidFill>
                            <a:schemeClr val="dk1"/>
                          </a:solidFill>
                          <a:highlight>
                            <a:srgbClr val="F4CCCC"/>
                          </a:highlight>
                          <a:latin typeface="Mada"/>
                          <a:ea typeface="Mada"/>
                          <a:cs typeface="Mada"/>
                          <a:sym typeface="Mada"/>
                        </a:rPr>
                        <a:t>○</a:t>
                      </a:r>
                      <a:r>
                        <a:rPr lang="en" sz="1200">
                          <a:solidFill>
                            <a:schemeClr val="dk1"/>
                          </a:solidFill>
                          <a:highlight>
                            <a:srgbClr val="F4CCCC"/>
                          </a:highlight>
                          <a:latin typeface="Mada"/>
                          <a:ea typeface="Mada"/>
                          <a:cs typeface="Mada"/>
                          <a:sym typeface="Mada"/>
                        </a:rPr>
                        <a:t> Maternal diabetes</a:t>
                      </a:r>
                      <a:endParaRPr sz="12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t/>
                      </a:r>
                      <a:endParaRPr sz="7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a:t>
                      </a:r>
                      <a:r>
                        <a:rPr lang="en" sz="1200">
                          <a:solidFill>
                            <a:schemeClr val="dk1"/>
                          </a:solidFill>
                          <a:highlight>
                            <a:srgbClr val="F4CCCC"/>
                          </a:highlight>
                          <a:latin typeface="Mada"/>
                          <a:ea typeface="Mada"/>
                          <a:cs typeface="Mada"/>
                          <a:sym typeface="Mada"/>
                        </a:rPr>
                        <a:t>Postpartum uterine hemorrhage</a:t>
                      </a:r>
                      <a:endParaRPr sz="6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t/>
                      </a:r>
                      <a:endParaRPr sz="6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-Impaired milk ejection </a:t>
                      </a:r>
                      <a:r>
                        <a:rPr lang="en" sz="900">
                          <a:solidFill>
                            <a:schemeClr val="dk1"/>
                          </a:solidFill>
                          <a:latin typeface="Mada"/>
                          <a:ea typeface="Mada"/>
                          <a:cs typeface="Mada"/>
                          <a:sym typeface="Mada"/>
                        </a:rPr>
                        <a:t>(due to </a:t>
                      </a:r>
                      <a:r>
                        <a:rPr lang="en" sz="900">
                          <a:solidFill>
                            <a:schemeClr val="dk1"/>
                          </a:solidFill>
                          <a:latin typeface="Mada"/>
                          <a:ea typeface="Mada"/>
                          <a:cs typeface="Mada"/>
                          <a:sym typeface="Mada"/>
                        </a:rPr>
                        <a:t>its</a:t>
                      </a:r>
                      <a:r>
                        <a:rPr lang="en" sz="900">
                          <a:solidFill>
                            <a:schemeClr val="dk1"/>
                          </a:solidFill>
                          <a:latin typeface="Mada"/>
                          <a:ea typeface="Mada"/>
                          <a:cs typeface="Mada"/>
                          <a:sym typeface="Mada"/>
                        </a:rPr>
                        <a:t> contraction effect on </a:t>
                      </a:r>
                      <a:r>
                        <a:rPr lang="en" sz="900">
                          <a:solidFill>
                            <a:schemeClr val="dk1"/>
                          </a:solidFill>
                          <a:latin typeface="Mada"/>
                          <a:ea typeface="Mada"/>
                          <a:cs typeface="Mada"/>
                          <a:sym typeface="Mada"/>
                        </a:rPr>
                        <a:t>myoepithelial cells)</a:t>
                      </a:r>
                      <a:endParaRPr sz="9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200">
                          <a:latin typeface="Mada"/>
                          <a:ea typeface="Mada"/>
                          <a:cs typeface="Mada"/>
                          <a:sym typeface="Mada"/>
                        </a:rPr>
                        <a:t>-Maternal death due to hypertension.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-Uterine</a:t>
                      </a:r>
                      <a:r>
                        <a:rPr lang="en" sz="1200">
                          <a:latin typeface="Mada"/>
                          <a:ea typeface="Mada"/>
                          <a:cs typeface="Mada"/>
                          <a:sym typeface="Mada"/>
                        </a:rPr>
                        <a:t> rupture.</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-Fetal death.</a:t>
                      </a:r>
                      <a:endParaRPr sz="1200">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 Water intoxication: </a:t>
                      </a:r>
                      <a:r>
                        <a:rPr lang="en" sz="1200">
                          <a:latin typeface="Mada"/>
                          <a:ea typeface="Mada"/>
                          <a:cs typeface="Mada"/>
                          <a:sym typeface="Mada"/>
                        </a:rPr>
                        <a:t>if oxytocin is given with relatively large volumes of</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electrolyte-free aqueous fluid intravenously.</a:t>
                      </a:r>
                      <a:endParaRPr sz="12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100">
                          <a:latin typeface="Mada"/>
                          <a:ea typeface="Mada"/>
                          <a:cs typeface="Mada"/>
                          <a:sym typeface="Mada"/>
                        </a:rPr>
                        <a:t>-Hypersensitivity</a:t>
                      </a:r>
                      <a:endParaRPr sz="11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-Evidence of fetal distress.</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-Prematurity of the uterus.</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-cephalopelvic disproportion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-Abnormal fetal position.</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a:t>
                      </a:r>
                      <a:r>
                        <a:rPr lang="en" sz="1200">
                          <a:solidFill>
                            <a:srgbClr val="FF0000"/>
                          </a:solidFill>
                          <a:latin typeface="Mada"/>
                          <a:ea typeface="Mada"/>
                          <a:cs typeface="Mada"/>
                          <a:sym typeface="Mada"/>
                        </a:rPr>
                        <a:t>Incompletely dilated cervix</a:t>
                      </a:r>
                      <a:endParaRPr sz="1200">
                        <a:solidFill>
                          <a:srgbClr val="FF0000"/>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Caution:</a:t>
                      </a:r>
                      <a:endParaRPr b="1"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Multiple pregnancy</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Previous C-section</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Hypertension</a:t>
                      </a:r>
                      <a:endParaRPr sz="1200">
                        <a:latin typeface="Mada"/>
                        <a:ea typeface="Mada"/>
                        <a:cs typeface="Mada"/>
                        <a:sym typeface="Mada"/>
                      </a:endParaRPr>
                    </a:p>
                  </a:txBody>
                  <a:tcPr marT="91425" marB="91425" marR="91425" marL="91425" anchor="ctr"/>
                </a:tc>
              </a:tr>
              <a:tr h="350525">
                <a:tc gridSpan="5">
                  <a:txBody>
                    <a:bodyPr/>
                    <a:lstStyle/>
                    <a:p>
                      <a:pPr indent="0" lvl="0" marL="0" rtl="0" algn="ctr">
                        <a:spcBef>
                          <a:spcPts val="0"/>
                        </a:spcBef>
                        <a:spcAft>
                          <a:spcPts val="0"/>
                        </a:spcAft>
                        <a:buNone/>
                      </a:pPr>
                      <a:r>
                        <a:rPr b="1" lang="en">
                          <a:solidFill>
                            <a:srgbClr val="76A5AF"/>
                          </a:solidFill>
                          <a:latin typeface="Mada"/>
                          <a:ea typeface="Mada"/>
                          <a:cs typeface="Mada"/>
                          <a:sym typeface="Mada"/>
                        </a:rPr>
                        <a:t>Ergot Alkaloids</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c hMerge="1"/>
                <a:tc hMerge="1"/>
              </a:tr>
              <a:tr h="6483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Natural: E.g. Ergometrine</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(Ergonovine)</a:t>
                      </a:r>
                      <a:endParaRPr b="1" sz="1200">
                        <a:solidFill>
                          <a:srgbClr val="FFFFFF"/>
                        </a:solidFill>
                        <a:latin typeface="Mada"/>
                        <a:ea typeface="Mada"/>
                        <a:cs typeface="Mada"/>
                        <a:sym typeface="Mada"/>
                      </a:endParaRPr>
                    </a:p>
                  </a:txBody>
                  <a:tcPr marT="91425" marB="91425" marR="91425" marL="91425" anchor="ctr">
                    <a:solidFill>
                      <a:srgbClr val="6D9EEB"/>
                    </a:solidFill>
                  </a:tcPr>
                </a:tc>
                <a:tc rowSpan="2">
                  <a:txBody>
                    <a:bodyPr/>
                    <a:lstStyle/>
                    <a:p>
                      <a:pPr indent="0" lvl="0" marL="0" rtl="0" algn="l">
                        <a:spcBef>
                          <a:spcPts val="0"/>
                        </a:spcBef>
                        <a:spcAft>
                          <a:spcPts val="0"/>
                        </a:spcAft>
                        <a:buNone/>
                      </a:pPr>
                      <a:r>
                        <a:rPr lang="en" sz="1100">
                          <a:latin typeface="Mada"/>
                          <a:ea typeface="Mada"/>
                          <a:cs typeface="Mada"/>
                          <a:sym typeface="Mada"/>
                        </a:rPr>
                        <a:t>-induce </a:t>
                      </a:r>
                      <a:r>
                        <a:rPr b="1" lang="en" sz="1100">
                          <a:solidFill>
                            <a:srgbClr val="FF0000"/>
                          </a:solidFill>
                          <a:latin typeface="Mada"/>
                          <a:ea typeface="Mada"/>
                          <a:cs typeface="Mada"/>
                          <a:sym typeface="Mada"/>
                        </a:rPr>
                        <a:t>Tetanic contraction of uterus </a:t>
                      </a:r>
                      <a:r>
                        <a:rPr b="1" lang="en" sz="1100" u="sng">
                          <a:solidFill>
                            <a:srgbClr val="FF0000"/>
                          </a:solidFill>
                          <a:latin typeface="Mada"/>
                          <a:ea typeface="Mada"/>
                          <a:cs typeface="Mada"/>
                          <a:sym typeface="Mada"/>
                        </a:rPr>
                        <a:t>without</a:t>
                      </a:r>
                      <a:r>
                        <a:rPr b="1" lang="en" sz="1100">
                          <a:solidFill>
                            <a:srgbClr val="FF0000"/>
                          </a:solidFill>
                          <a:latin typeface="Mada"/>
                          <a:ea typeface="Mada"/>
                          <a:cs typeface="Mada"/>
                          <a:sym typeface="Mada"/>
                        </a:rPr>
                        <a:t> relaxation</a:t>
                      </a:r>
                      <a:r>
                        <a:rPr lang="en" sz="1100">
                          <a:latin typeface="Mada"/>
                          <a:ea typeface="Mada"/>
                          <a:cs typeface="Mada"/>
                          <a:sym typeface="Mada"/>
                        </a:rPr>
                        <a:t> in</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between.</a:t>
                      </a:r>
                      <a:endParaRPr sz="1100">
                        <a:latin typeface="Mada"/>
                        <a:ea typeface="Mada"/>
                        <a:cs typeface="Mada"/>
                        <a:sym typeface="Mada"/>
                      </a:endParaRPr>
                    </a:p>
                    <a:p>
                      <a:pPr indent="0" lvl="0" marL="0" rtl="0" algn="l">
                        <a:spcBef>
                          <a:spcPts val="0"/>
                        </a:spcBef>
                        <a:spcAft>
                          <a:spcPts val="0"/>
                        </a:spcAft>
                        <a:buNone/>
                      </a:pPr>
                      <a:r>
                        <a:rPr lang="en" sz="1100">
                          <a:solidFill>
                            <a:srgbClr val="FF0000"/>
                          </a:solidFill>
                          <a:latin typeface="Mada"/>
                          <a:ea typeface="Mada"/>
                          <a:cs typeface="Mada"/>
                          <a:sym typeface="Mada"/>
                        </a:rPr>
                        <a:t>- </a:t>
                      </a:r>
                      <a:r>
                        <a:rPr lang="en" sz="1100">
                          <a:latin typeface="Mada"/>
                          <a:ea typeface="Mada"/>
                          <a:cs typeface="Mada"/>
                          <a:sym typeface="Mada"/>
                        </a:rPr>
                        <a:t>It causes contraction of uterus </a:t>
                      </a:r>
                      <a:r>
                        <a:rPr b="1" lang="en" sz="1100">
                          <a:solidFill>
                            <a:srgbClr val="FF0000"/>
                          </a:solidFill>
                          <a:latin typeface="Mada"/>
                          <a:ea typeface="Mada"/>
                          <a:cs typeface="Mada"/>
                          <a:sym typeface="Mada"/>
                        </a:rPr>
                        <a:t>as whole</a:t>
                      </a:r>
                      <a:r>
                        <a:rPr lang="en" sz="1100">
                          <a:latin typeface="Mada"/>
                          <a:ea typeface="Mada"/>
                          <a:cs typeface="Mada"/>
                          <a:sym typeface="Mada"/>
                        </a:rPr>
                        <a:t> i.e. fundus and cervix </a:t>
                      </a:r>
                      <a:r>
                        <a:rPr b="1" lang="en" sz="1100">
                          <a:solidFill>
                            <a:srgbClr val="FF0000"/>
                          </a:solidFill>
                          <a:latin typeface="Mada"/>
                          <a:ea typeface="Mada"/>
                          <a:cs typeface="Mada"/>
                          <a:sym typeface="Mada"/>
                        </a:rPr>
                        <a:t>(tend to compress</a:t>
                      </a:r>
                      <a:endParaRPr b="1" sz="1100">
                        <a:solidFill>
                          <a:srgbClr val="FF0000"/>
                        </a:solidFill>
                        <a:latin typeface="Mada"/>
                        <a:ea typeface="Mada"/>
                        <a:cs typeface="Mada"/>
                        <a:sym typeface="Mada"/>
                      </a:endParaRPr>
                    </a:p>
                    <a:p>
                      <a:pPr indent="0" lvl="0" marL="0" rtl="0" algn="l">
                        <a:spcBef>
                          <a:spcPts val="0"/>
                        </a:spcBef>
                        <a:spcAft>
                          <a:spcPts val="0"/>
                        </a:spcAft>
                        <a:buNone/>
                      </a:pPr>
                      <a:r>
                        <a:rPr b="1" lang="en" sz="1100">
                          <a:solidFill>
                            <a:srgbClr val="FF0000"/>
                          </a:solidFill>
                          <a:latin typeface="Mada"/>
                          <a:ea typeface="Mada"/>
                          <a:cs typeface="Mada"/>
                          <a:sym typeface="Mada"/>
                        </a:rPr>
                        <a:t>rather than to expel the fetus)</a:t>
                      </a:r>
                      <a:endParaRPr sz="1100">
                        <a:latin typeface="Mada"/>
                        <a:ea typeface="Mada"/>
                        <a:cs typeface="Mada"/>
                        <a:sym typeface="Mada"/>
                      </a:endParaRPr>
                    </a:p>
                  </a:txBody>
                  <a:tcPr marT="91425" marB="91425" marR="91425" marL="91425" anchor="ctr"/>
                </a:tc>
                <a:tc rowSpan="2">
                  <a:txBody>
                    <a:bodyPr/>
                    <a:lstStyle/>
                    <a:p>
                      <a:pPr indent="0" lvl="0" marL="0" rtl="0" algn="l">
                        <a:spcBef>
                          <a:spcPts val="0"/>
                        </a:spcBef>
                        <a:spcAft>
                          <a:spcPts val="0"/>
                        </a:spcAft>
                        <a:buNone/>
                      </a:pPr>
                      <a:r>
                        <a:rPr b="1" lang="en" sz="1200">
                          <a:solidFill>
                            <a:srgbClr val="FF0000"/>
                          </a:solidFill>
                          <a:highlight>
                            <a:srgbClr val="F4CCCC"/>
                          </a:highlight>
                          <a:latin typeface="Mada"/>
                          <a:ea typeface="Mada"/>
                          <a:cs typeface="Mada"/>
                          <a:sym typeface="Mada"/>
                        </a:rPr>
                        <a:t>Postpartum hemorrhage</a:t>
                      </a:r>
                      <a:r>
                        <a:rPr lang="en" sz="1200">
                          <a:solidFill>
                            <a:srgbClr val="FF0000"/>
                          </a:solidFill>
                          <a:latin typeface="Mada"/>
                          <a:ea typeface="Mada"/>
                          <a:cs typeface="Mada"/>
                          <a:sym typeface="Mada"/>
                        </a:rPr>
                        <a:t> (</a:t>
                      </a:r>
                      <a:r>
                        <a:rPr b="1" lang="en" sz="1200" u="sng">
                          <a:solidFill>
                            <a:srgbClr val="FF0000"/>
                          </a:solidFill>
                          <a:latin typeface="Mada"/>
                          <a:ea typeface="Mada"/>
                          <a:cs typeface="Mada"/>
                          <a:sym typeface="Mada"/>
                        </a:rPr>
                        <a:t>third</a:t>
                      </a:r>
                      <a:r>
                        <a:rPr lang="en" sz="1200">
                          <a:solidFill>
                            <a:srgbClr val="FF0000"/>
                          </a:solidFill>
                          <a:latin typeface="Mada"/>
                          <a:ea typeface="Mada"/>
                          <a:cs typeface="Mada"/>
                          <a:sym typeface="Mada"/>
                        </a:rPr>
                        <a:t> stage of labor):</a:t>
                      </a:r>
                      <a:endParaRPr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 When to give ?</a:t>
                      </a:r>
                      <a:r>
                        <a:rPr lang="en" sz="1200">
                          <a:solidFill>
                            <a:srgbClr val="FF0000"/>
                          </a:solidFill>
                          <a:latin typeface="Mada"/>
                          <a:ea typeface="Mada"/>
                          <a:cs typeface="Mada"/>
                          <a:sym typeface="Mada"/>
                        </a:rPr>
                        <a:t> </a:t>
                      </a:r>
                      <a:endParaRPr sz="1200">
                        <a:solidFill>
                          <a:srgbClr val="FF0000"/>
                        </a:solidFill>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1- After birth</a:t>
                      </a:r>
                      <a:endParaRPr sz="1200">
                        <a:solidFill>
                          <a:srgbClr val="6AA84F"/>
                        </a:solidFill>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2- third stage of labor</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rPr b="1" lang="en" sz="1000">
                          <a:solidFill>
                            <a:srgbClr val="999999"/>
                          </a:solidFill>
                          <a:highlight>
                            <a:srgbClr val="F4CCCC"/>
                          </a:highlight>
                          <a:latin typeface="Mada"/>
                          <a:ea typeface="Mada"/>
                          <a:cs typeface="Mada"/>
                          <a:sym typeface="Mada"/>
                        </a:rPr>
                        <a:t>Note: given when pt is allergic to oxytocin</a:t>
                      </a:r>
                      <a:endParaRPr b="1" sz="10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t/>
                      </a:r>
                      <a:endParaRPr b="1" sz="10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b="1" lang="en" sz="1000">
                          <a:solidFill>
                            <a:srgbClr val="BF9000"/>
                          </a:solidFill>
                          <a:latin typeface="Mada"/>
                          <a:ea typeface="Mada"/>
                          <a:cs typeface="Mada"/>
                          <a:sym typeface="Mada"/>
                        </a:rPr>
                        <a:t>First line in postpartum</a:t>
                      </a:r>
                      <a:endParaRPr b="1" sz="1000">
                        <a:solidFill>
                          <a:srgbClr val="BF9000"/>
                        </a:solidFill>
                        <a:latin typeface="Mada"/>
                        <a:ea typeface="Mada"/>
                        <a:cs typeface="Mada"/>
                        <a:sym typeface="Mada"/>
                      </a:endParaRPr>
                    </a:p>
                  </a:txBody>
                  <a:tcPr marT="91425" marB="91425" marR="91425" marL="91425" anchor="ctr"/>
                </a:tc>
                <a:tc rowSpan="2">
                  <a:txBody>
                    <a:bodyPr/>
                    <a:lstStyle/>
                    <a:p>
                      <a:pPr indent="0" lvl="0" marL="0" rtl="0" algn="l">
                        <a:spcBef>
                          <a:spcPts val="0"/>
                        </a:spcBef>
                        <a:spcAft>
                          <a:spcPts val="0"/>
                        </a:spcAft>
                        <a:buNone/>
                      </a:pPr>
                      <a:r>
                        <a:rPr b="1" lang="en" sz="1200">
                          <a:latin typeface="Mada"/>
                          <a:ea typeface="Mada"/>
                          <a:cs typeface="Mada"/>
                          <a:sym typeface="Mada"/>
                        </a:rPr>
                        <a:t>-</a:t>
                      </a:r>
                      <a:r>
                        <a:rPr b="1" lang="en" sz="1100">
                          <a:latin typeface="Mada"/>
                          <a:ea typeface="Mada"/>
                          <a:cs typeface="Mada"/>
                          <a:sym typeface="Mada"/>
                        </a:rPr>
                        <a:t>Vasoconstriction of peripheral blood vessels (toes &amp; finger)</a:t>
                      </a:r>
                      <a:endParaRPr b="1" sz="600">
                        <a:latin typeface="Mada"/>
                        <a:ea typeface="Mada"/>
                        <a:cs typeface="Mada"/>
                        <a:sym typeface="Mada"/>
                      </a:endParaRPr>
                    </a:p>
                    <a:p>
                      <a:pPr indent="0" lvl="0" marL="0" rtl="0" algn="l">
                        <a:spcBef>
                          <a:spcPts val="0"/>
                        </a:spcBef>
                        <a:spcAft>
                          <a:spcPts val="0"/>
                        </a:spcAft>
                        <a:buNone/>
                      </a:pPr>
                      <a:r>
                        <a:t/>
                      </a:r>
                      <a:endParaRPr b="1" sz="600">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 Gangrene</a:t>
                      </a:r>
                      <a:endParaRPr b="1" sz="600">
                        <a:latin typeface="Mada"/>
                        <a:ea typeface="Mada"/>
                        <a:cs typeface="Mada"/>
                        <a:sym typeface="Mada"/>
                      </a:endParaRPr>
                    </a:p>
                    <a:p>
                      <a:pPr indent="0" lvl="0" marL="0" rtl="0" algn="l">
                        <a:spcBef>
                          <a:spcPts val="0"/>
                        </a:spcBef>
                        <a:spcAft>
                          <a:spcPts val="0"/>
                        </a:spcAft>
                        <a:buNone/>
                      </a:pPr>
                      <a:r>
                        <a:t/>
                      </a:r>
                      <a:endParaRPr b="1" sz="600">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 Severe hypertension</a:t>
                      </a:r>
                      <a:r>
                        <a:rPr b="1" lang="en" sz="1200">
                          <a:latin typeface="Mada"/>
                          <a:ea typeface="Mada"/>
                          <a:cs typeface="Mada"/>
                          <a:sym typeface="Mada"/>
                        </a:rPr>
                        <a:t> </a:t>
                      </a:r>
                      <a:endParaRPr b="1" sz="600">
                        <a:latin typeface="Mada"/>
                        <a:ea typeface="Mada"/>
                        <a:cs typeface="Mada"/>
                        <a:sym typeface="Mada"/>
                      </a:endParaRPr>
                    </a:p>
                    <a:p>
                      <a:pPr indent="0" lvl="0" marL="0" rtl="0" algn="l">
                        <a:spcBef>
                          <a:spcPts val="0"/>
                        </a:spcBef>
                        <a:spcAft>
                          <a:spcPts val="0"/>
                        </a:spcAft>
                        <a:buNone/>
                      </a:pPr>
                      <a:r>
                        <a:t/>
                      </a:r>
                      <a:endParaRPr b="1" sz="600">
                        <a:solidFill>
                          <a:srgbClr val="FF0000"/>
                        </a:solidFill>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a:t>
                      </a:r>
                      <a:r>
                        <a:rPr lang="en" sz="1200">
                          <a:latin typeface="Mada"/>
                          <a:ea typeface="Mada"/>
                          <a:cs typeface="Mada"/>
                          <a:sym typeface="Mada"/>
                        </a:rPr>
                        <a:t>Nausea, vomiting, diarrhea</a:t>
                      </a:r>
                      <a:endParaRPr sz="1200">
                        <a:latin typeface="Mada"/>
                        <a:ea typeface="Mada"/>
                        <a:cs typeface="Mada"/>
                        <a:sym typeface="Mada"/>
                      </a:endParaRPr>
                    </a:p>
                  </a:txBody>
                  <a:tcPr marT="91425" marB="91425" marR="91425" marL="91425" anchor="ctr"/>
                </a:tc>
                <a:tc rowSpan="2">
                  <a:txBody>
                    <a:bodyPr/>
                    <a:lstStyle/>
                    <a:p>
                      <a:pPr indent="0" lvl="0" marL="0" rtl="0" algn="l">
                        <a:spcBef>
                          <a:spcPts val="0"/>
                        </a:spcBef>
                        <a:spcAft>
                          <a:spcPts val="0"/>
                        </a:spcAft>
                        <a:buNone/>
                      </a:pPr>
                      <a:r>
                        <a:rPr b="1" lang="en" sz="1200">
                          <a:solidFill>
                            <a:srgbClr val="FF0000"/>
                          </a:solidFill>
                          <a:latin typeface="Mada"/>
                          <a:ea typeface="Mada"/>
                          <a:cs typeface="Mada"/>
                          <a:sym typeface="Mada"/>
                        </a:rPr>
                        <a:t>- Induction of labor (first and second stage of labo</a:t>
                      </a:r>
                      <a:r>
                        <a:rPr b="1" lang="en" sz="1200">
                          <a:solidFill>
                            <a:srgbClr val="FF0000"/>
                          </a:solidFill>
                          <a:latin typeface="Mada"/>
                          <a:ea typeface="Mada"/>
                          <a:cs typeface="Mada"/>
                          <a:sym typeface="Mada"/>
                        </a:rPr>
                        <a:t>r)</a:t>
                      </a:r>
                      <a:endParaRPr b="1" sz="1200">
                        <a:solidFill>
                          <a:srgbClr val="FF0000"/>
                        </a:solidFill>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a:t>
                      </a:r>
                      <a:r>
                        <a:rPr lang="en" sz="1200">
                          <a:latin typeface="Mada"/>
                          <a:ea typeface="Mada"/>
                          <a:cs typeface="Mada"/>
                          <a:sym typeface="Mada"/>
                        </a:rPr>
                        <a:t>Vascular diseases</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Severe hepatic and renal impairment</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Severe hypertension</a:t>
                      </a:r>
                      <a:endParaRPr sz="1200">
                        <a:solidFill>
                          <a:srgbClr val="FF0000"/>
                        </a:solidFill>
                        <a:latin typeface="Mada"/>
                        <a:ea typeface="Mada"/>
                        <a:cs typeface="Mada"/>
                        <a:sym typeface="Mada"/>
                      </a:endParaRPr>
                    </a:p>
                  </a:txBody>
                  <a:tcPr marT="91425" marB="91425" marR="91425" marL="91425" anchor="ctr"/>
                </a:tc>
              </a:tr>
              <a:tr h="136135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Synthetics: E.g. Methyl ergometrine (Methyl-</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ergonovine)</a:t>
                      </a:r>
                      <a:endParaRPr b="1" sz="1200">
                        <a:solidFill>
                          <a:srgbClr val="FFFFFF"/>
                        </a:solidFill>
                        <a:latin typeface="Mada"/>
                        <a:ea typeface="Mada"/>
                        <a:cs typeface="Mada"/>
                        <a:sym typeface="Mada"/>
                      </a:endParaRPr>
                    </a:p>
                  </a:txBody>
                  <a:tcPr marT="91425" marB="91425" marR="91425" marL="91425" anchor="ctr">
                    <a:solidFill>
                      <a:srgbClr val="DD7E6B"/>
                    </a:solidFill>
                  </a:tcPr>
                </a:tc>
                <a:tc vMerge="1"/>
                <a:tc vMerge="1"/>
                <a:tc vMerge="1"/>
                <a:tc vMerge="1"/>
              </a:tr>
              <a:tr h="48665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Syntometrine</a:t>
                      </a:r>
                      <a:endParaRPr b="1" sz="1200">
                        <a:solidFill>
                          <a:srgbClr val="FFFFFF"/>
                        </a:solidFill>
                        <a:latin typeface="Mada"/>
                        <a:ea typeface="Mada"/>
                        <a:cs typeface="Mada"/>
                        <a:sym typeface="Mada"/>
                      </a:endParaRPr>
                    </a:p>
                  </a:txBody>
                  <a:tcPr marT="91425" marB="91425" marR="91425" marL="91425" anchor="ctr">
                    <a:solidFill>
                      <a:srgbClr val="93C47D"/>
                    </a:solidFill>
                  </a:tcPr>
                </a:tc>
                <a:tc>
                  <a:txBody>
                    <a:bodyPr/>
                    <a:lstStyle/>
                    <a:p>
                      <a:pPr indent="0" lvl="0" marL="0" rtl="0" algn="ctr">
                        <a:spcBef>
                          <a:spcPts val="0"/>
                        </a:spcBef>
                        <a:spcAft>
                          <a:spcPts val="0"/>
                        </a:spcAft>
                        <a:buNone/>
                      </a:pPr>
                      <a:r>
                        <a:rPr lang="en" sz="1200">
                          <a:latin typeface="Mada"/>
                          <a:ea typeface="Mada"/>
                          <a:cs typeface="Mada"/>
                          <a:sym typeface="Mada"/>
                        </a:rPr>
                        <a:t>ergometrine + oxytocin</a:t>
                      </a:r>
                      <a:endParaRPr sz="12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Clr>
                          <a:schemeClr val="dk1"/>
                        </a:buClr>
                        <a:buSzPts val="1100"/>
                        <a:buFont typeface="Arial"/>
                        <a:buNone/>
                      </a:pPr>
                      <a:r>
                        <a:rPr b="1" lang="en" sz="1200">
                          <a:solidFill>
                            <a:srgbClr val="FF0000"/>
                          </a:solidFill>
                          <a:highlight>
                            <a:srgbClr val="F4CCCC"/>
                          </a:highlight>
                          <a:latin typeface="Mada"/>
                          <a:ea typeface="Mada"/>
                          <a:cs typeface="Mada"/>
                          <a:sym typeface="Mada"/>
                        </a:rPr>
                        <a:t>Postpartum hemorrhage</a:t>
                      </a:r>
                      <a:r>
                        <a:rPr lang="en" sz="1200">
                          <a:solidFill>
                            <a:srgbClr val="FF0000"/>
                          </a:solidFill>
                          <a:latin typeface="Mada"/>
                          <a:ea typeface="Mada"/>
                          <a:cs typeface="Mada"/>
                          <a:sym typeface="Mada"/>
                        </a:rPr>
                        <a:t> </a:t>
                      </a:r>
                      <a:endParaRPr b="1" sz="1200">
                        <a:solidFill>
                          <a:srgbClr val="FF0000"/>
                        </a:solidFill>
                        <a:highlight>
                          <a:srgbClr val="F4CCCC"/>
                        </a:highlight>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t/>
                      </a:r>
                      <a:endParaRPr b="1" sz="1200">
                        <a:solidFill>
                          <a:srgbClr val="FF0000"/>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t/>
                      </a:r>
                      <a:endParaRPr b="1" sz="1200">
                        <a:solidFill>
                          <a:srgbClr val="FF0000"/>
                        </a:solidFill>
                        <a:latin typeface="Mada"/>
                        <a:ea typeface="Mada"/>
                        <a:cs typeface="Mada"/>
                        <a:sym typeface="Mada"/>
                      </a:endParaRPr>
                    </a:p>
                  </a:txBody>
                  <a:tcPr marT="91425" marB="91425" marR="91425" marL="91425" anchor="ctr"/>
                </a:tc>
              </a:tr>
              <a:tr h="350525">
                <a:tc gridSpan="5">
                  <a:txBody>
                    <a:bodyPr/>
                    <a:lstStyle/>
                    <a:p>
                      <a:pPr indent="0" lvl="0" marL="0" rtl="0" algn="ctr">
                        <a:spcBef>
                          <a:spcPts val="0"/>
                        </a:spcBef>
                        <a:spcAft>
                          <a:spcPts val="0"/>
                        </a:spcAft>
                        <a:buNone/>
                      </a:pPr>
                      <a:r>
                        <a:rPr b="1" lang="en">
                          <a:solidFill>
                            <a:srgbClr val="76A5AF"/>
                          </a:solidFill>
                          <a:latin typeface="Mada"/>
                          <a:ea typeface="Mada"/>
                          <a:cs typeface="Mada"/>
                          <a:sym typeface="Mada"/>
                        </a:rPr>
                        <a:t>Prostaglandins</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c hMerge="1"/>
                <a:tc hMerge="1"/>
              </a:tr>
              <a:tr h="48665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Synthetic PGE1:</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a:t>
                      </a:r>
                      <a:r>
                        <a:rPr b="1" lang="en" sz="1200">
                          <a:solidFill>
                            <a:srgbClr val="FFFFFF"/>
                          </a:solidFill>
                          <a:latin typeface="Mada"/>
                          <a:ea typeface="Mada"/>
                          <a:cs typeface="Mada"/>
                          <a:sym typeface="Mada"/>
                        </a:rPr>
                        <a:t>Misoprostol</a:t>
                      </a:r>
                      <a:endParaRPr b="1" sz="1200">
                        <a:solidFill>
                          <a:srgbClr val="FFFFFF"/>
                        </a:solidFill>
                        <a:latin typeface="Mada"/>
                        <a:ea typeface="Mada"/>
                        <a:cs typeface="Mada"/>
                        <a:sym typeface="Mada"/>
                      </a:endParaRPr>
                    </a:p>
                  </a:txBody>
                  <a:tcPr marT="91425" marB="91425" marR="91425" marL="91425" anchor="ctr">
                    <a:solidFill>
                      <a:srgbClr val="F1C232"/>
                    </a:solidFill>
                  </a:tcPr>
                </a:tc>
                <a:tc rowSpan="3">
                  <a:txBody>
                    <a:bodyPr/>
                    <a:lstStyle/>
                    <a:p>
                      <a:pPr indent="0" lvl="0" marL="0" rtl="0" algn="ctr">
                        <a:spcBef>
                          <a:spcPts val="0"/>
                        </a:spcBef>
                        <a:spcAft>
                          <a:spcPts val="0"/>
                        </a:spcAft>
                        <a:buNone/>
                      </a:pPr>
                      <a:r>
                        <a:rPr lang="en" sz="1200">
                          <a:latin typeface="Mada"/>
                          <a:ea typeface="Mada"/>
                          <a:cs typeface="Mada"/>
                          <a:sym typeface="Mada"/>
                        </a:rPr>
                        <a:t>Dinopros</a:t>
                      </a:r>
                      <a:r>
                        <a:rPr lang="en" sz="1200">
                          <a:latin typeface="Mada"/>
                          <a:ea typeface="Mada"/>
                          <a:cs typeface="Mada"/>
                          <a:sym typeface="Mada"/>
                        </a:rPr>
                        <a:t>tone: </a:t>
                      </a:r>
                      <a:r>
                        <a:rPr b="1" lang="en" sz="1200">
                          <a:solidFill>
                            <a:schemeClr val="dk1"/>
                          </a:solidFill>
                          <a:latin typeface="Mada"/>
                          <a:ea typeface="Mada"/>
                          <a:cs typeface="Mada"/>
                          <a:sym typeface="Mada"/>
                        </a:rPr>
                        <a:t>Extra</a:t>
                      </a:r>
                      <a:r>
                        <a:rPr lang="en" sz="1200">
                          <a:solidFill>
                            <a:schemeClr val="dk1"/>
                          </a:solidFill>
                          <a:latin typeface="Mada"/>
                          <a:ea typeface="Mada"/>
                          <a:cs typeface="Mada"/>
                          <a:sym typeface="Mada"/>
                        </a:rPr>
                        <a:t>-amniotic injection</a:t>
                      </a:r>
                      <a:endParaRPr sz="1200">
                        <a:solidFill>
                          <a:schemeClr val="dk1"/>
                        </a:solidFill>
                        <a:latin typeface="Mada"/>
                        <a:ea typeface="Mada"/>
                        <a:cs typeface="Mada"/>
                        <a:sym typeface="Mada"/>
                      </a:endParaRPr>
                    </a:p>
                    <a:p>
                      <a:pPr indent="0" lvl="0" marL="0" rtl="0" algn="ctr">
                        <a:spcBef>
                          <a:spcPts val="0"/>
                        </a:spcBef>
                        <a:spcAft>
                          <a:spcPts val="0"/>
                        </a:spcAft>
                        <a:buNone/>
                      </a:pPr>
                      <a:r>
                        <a:t/>
                      </a:r>
                      <a:endParaRPr sz="1200">
                        <a:solidFill>
                          <a:schemeClr val="dk1"/>
                        </a:solidFill>
                        <a:latin typeface="Mada"/>
                        <a:ea typeface="Mada"/>
                        <a:cs typeface="Mada"/>
                        <a:sym typeface="Mada"/>
                      </a:endParaRPr>
                    </a:p>
                    <a:p>
                      <a:pPr indent="0" lvl="0" marL="0" rtl="0" algn="ctr">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Dinoprost: </a:t>
                      </a:r>
                      <a:r>
                        <a:rPr b="1" lang="en" sz="1200">
                          <a:solidFill>
                            <a:schemeClr val="dk1"/>
                          </a:solidFill>
                          <a:latin typeface="Mada"/>
                          <a:ea typeface="Mada"/>
                          <a:cs typeface="Mada"/>
                          <a:sym typeface="Mada"/>
                        </a:rPr>
                        <a:t>intra</a:t>
                      </a:r>
                      <a:r>
                        <a:rPr lang="en" sz="1200">
                          <a:solidFill>
                            <a:schemeClr val="dk1"/>
                          </a:solidFill>
                          <a:latin typeface="Mada"/>
                          <a:ea typeface="Mada"/>
                          <a:cs typeface="Mada"/>
                          <a:sym typeface="Mada"/>
                        </a:rPr>
                        <a:t>-amniotic injection</a:t>
                      </a:r>
                      <a:endParaRPr sz="1200">
                        <a:solidFill>
                          <a:schemeClr val="dk1"/>
                        </a:solidFill>
                        <a:latin typeface="Mada"/>
                        <a:ea typeface="Mada"/>
                        <a:cs typeface="Mada"/>
                        <a:sym typeface="Mada"/>
                      </a:endParaRPr>
                    </a:p>
                    <a:p>
                      <a:pPr indent="0" lvl="0" marL="0" rtl="0" algn="ctr">
                        <a:spcBef>
                          <a:spcPts val="0"/>
                        </a:spcBef>
                        <a:spcAft>
                          <a:spcPts val="0"/>
                        </a:spcAft>
                        <a:buNone/>
                      </a:pPr>
                      <a:r>
                        <a:t/>
                      </a:r>
                      <a:endParaRPr sz="1200">
                        <a:solidFill>
                          <a:schemeClr val="dk1"/>
                        </a:solidFill>
                        <a:latin typeface="Mada"/>
                        <a:ea typeface="Mada"/>
                        <a:cs typeface="Mada"/>
                        <a:sym typeface="Mada"/>
                      </a:endParaRPr>
                    </a:p>
                    <a:p>
                      <a:pPr indent="0" lvl="0" marL="0" rtl="0" algn="l">
                        <a:spcBef>
                          <a:spcPts val="0"/>
                        </a:spcBef>
                        <a:spcAft>
                          <a:spcPts val="0"/>
                        </a:spcAft>
                        <a:buNone/>
                      </a:pPr>
                      <a:r>
                        <a:t/>
                      </a:r>
                      <a:endParaRPr sz="1200">
                        <a:solidFill>
                          <a:srgbClr val="BF9000"/>
                        </a:solidFill>
                        <a:latin typeface="Mada"/>
                        <a:ea typeface="Mada"/>
                        <a:cs typeface="Mada"/>
                        <a:sym typeface="Mada"/>
                      </a:endParaRPr>
                    </a:p>
                  </a:txBody>
                  <a:tcPr marT="91425" marB="91425" marR="91425" marL="91425" anchor="ctr"/>
                </a:tc>
                <a:tc rowSpan="3">
                  <a:txBody>
                    <a:bodyPr/>
                    <a:lstStyle/>
                    <a:p>
                      <a:pPr indent="0" lvl="0" marL="0" rtl="0" algn="l">
                        <a:spcBef>
                          <a:spcPts val="0"/>
                        </a:spcBef>
                        <a:spcAft>
                          <a:spcPts val="0"/>
                        </a:spcAft>
                        <a:buNone/>
                      </a:pPr>
                      <a:r>
                        <a:rPr b="1" lang="en" sz="1100">
                          <a:solidFill>
                            <a:srgbClr val="FF0000"/>
                          </a:solidFill>
                          <a:highlight>
                            <a:srgbClr val="F4CCCC"/>
                          </a:highlight>
                          <a:latin typeface="Mada"/>
                          <a:ea typeface="Mada"/>
                          <a:cs typeface="Mada"/>
                          <a:sym typeface="Mada"/>
                        </a:rPr>
                        <a:t>-Induction of abortion </a:t>
                      </a:r>
                      <a:r>
                        <a:rPr b="1" lang="en" sz="900">
                          <a:solidFill>
                            <a:srgbClr val="999999"/>
                          </a:solidFill>
                          <a:highlight>
                            <a:srgbClr val="F4CCCC"/>
                          </a:highlight>
                          <a:latin typeface="Mada"/>
                          <a:ea typeface="Mada"/>
                          <a:cs typeface="Mada"/>
                          <a:sym typeface="Mada"/>
                        </a:rPr>
                        <a:t>(viable pregnancy)</a:t>
                      </a:r>
                      <a:endParaRPr b="1" sz="9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lang="en" sz="1100">
                          <a:highlight>
                            <a:srgbClr val="F4CCCC"/>
                          </a:highlight>
                          <a:latin typeface="Mada"/>
                          <a:ea typeface="Mada"/>
                          <a:cs typeface="Mada"/>
                          <a:sym typeface="Mada"/>
                        </a:rPr>
                        <a:t>- Induction of labor </a:t>
                      </a:r>
                      <a:r>
                        <a:rPr b="1" lang="en" sz="1100">
                          <a:solidFill>
                            <a:srgbClr val="FF0000"/>
                          </a:solidFill>
                          <a:highlight>
                            <a:srgbClr val="F4CCCC"/>
                          </a:highlight>
                          <a:latin typeface="Mada"/>
                          <a:ea typeface="Mada"/>
                          <a:cs typeface="Mada"/>
                          <a:sym typeface="Mada"/>
                        </a:rPr>
                        <a:t>when fetal death in utero occur </a:t>
                      </a:r>
                      <a:r>
                        <a:rPr b="1" lang="en" sz="900">
                          <a:solidFill>
                            <a:srgbClr val="999999"/>
                          </a:solidFill>
                          <a:highlight>
                            <a:srgbClr val="F4CCCC"/>
                          </a:highlight>
                          <a:latin typeface="Mada"/>
                          <a:ea typeface="Mada"/>
                          <a:cs typeface="Mada"/>
                          <a:sym typeface="Mada"/>
                        </a:rPr>
                        <a:t>(non-viable pregnancy)</a:t>
                      </a:r>
                      <a:endParaRPr b="1" sz="9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t/>
                      </a:r>
                      <a:endParaRPr b="1" sz="600">
                        <a:solidFill>
                          <a:srgbClr val="999999"/>
                        </a:solidFill>
                        <a:highlight>
                          <a:srgbClr val="F4CCCC"/>
                        </a:highlight>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 sz="1000">
                          <a:solidFill>
                            <a:srgbClr val="BF9000"/>
                          </a:solidFill>
                          <a:latin typeface="Mada"/>
                          <a:ea typeface="Mada"/>
                          <a:cs typeface="Mada"/>
                          <a:sym typeface="Mada"/>
                        </a:rPr>
                        <a:t>1st line in fetal death in utero</a:t>
                      </a:r>
                      <a:endParaRPr b="1" sz="1000">
                        <a:solidFill>
                          <a:srgbClr val="BF9000"/>
                        </a:solidFill>
                        <a:latin typeface="Mada"/>
                        <a:ea typeface="Mada"/>
                        <a:cs typeface="Mada"/>
                        <a:sym typeface="Mada"/>
                      </a:endParaRPr>
                    </a:p>
                    <a:p>
                      <a:pPr indent="0" lvl="0" marL="0" rtl="0" algn="l">
                        <a:spcBef>
                          <a:spcPts val="0"/>
                        </a:spcBef>
                        <a:spcAft>
                          <a:spcPts val="0"/>
                        </a:spcAft>
                        <a:buNone/>
                      </a:pPr>
                      <a:r>
                        <a:t/>
                      </a:r>
                      <a:endParaRPr b="1" sz="6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 Postpartum hemorrhage</a:t>
                      </a:r>
                      <a:endParaRPr sz="1100">
                        <a:latin typeface="Mada"/>
                        <a:ea typeface="Mada"/>
                        <a:cs typeface="Mada"/>
                        <a:sym typeface="Mada"/>
                      </a:endParaRPr>
                    </a:p>
                    <a:p>
                      <a:pPr indent="0" lvl="0" marL="0" rtl="0" algn="l">
                        <a:spcBef>
                          <a:spcPts val="0"/>
                        </a:spcBef>
                        <a:spcAft>
                          <a:spcPts val="0"/>
                        </a:spcAft>
                        <a:buNone/>
                      </a:pPr>
                      <a:r>
                        <a:t/>
                      </a:r>
                      <a:endParaRPr sz="500">
                        <a:latin typeface="Mada"/>
                        <a:ea typeface="Mada"/>
                        <a:cs typeface="Mada"/>
                        <a:sym typeface="Mada"/>
                      </a:endParaRPr>
                    </a:p>
                    <a:p>
                      <a:pPr indent="0" lvl="0" marL="0" rtl="0" algn="l">
                        <a:spcBef>
                          <a:spcPts val="0"/>
                        </a:spcBef>
                        <a:spcAft>
                          <a:spcPts val="0"/>
                        </a:spcAft>
                        <a:buNone/>
                      </a:pPr>
                      <a:r>
                        <a:rPr b="1" lang="en" sz="950">
                          <a:latin typeface="Mada"/>
                          <a:ea typeface="Mada"/>
                          <a:cs typeface="Mada"/>
                          <a:sym typeface="Mada"/>
                        </a:rPr>
                        <a:t>Note: can soften the cervix, unlike oxytocin</a:t>
                      </a:r>
                      <a:r>
                        <a:rPr lang="en" sz="950">
                          <a:latin typeface="Mada"/>
                          <a:ea typeface="Mada"/>
                          <a:cs typeface="Mada"/>
                          <a:sym typeface="Mada"/>
                        </a:rPr>
                        <a:t> and is only indicated when cervix is dilated and ready </a:t>
                      </a:r>
                      <a:endParaRPr sz="95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lang="en" sz="1100">
                          <a:latin typeface="Mada"/>
                          <a:ea typeface="Mada"/>
                          <a:cs typeface="Mada"/>
                          <a:sym typeface="Mada"/>
                        </a:rPr>
                        <a:t>-</a:t>
                      </a:r>
                      <a:endParaRPr sz="1100">
                        <a:latin typeface="Mada"/>
                        <a:ea typeface="Mada"/>
                        <a:cs typeface="Mada"/>
                        <a:sym typeface="Mada"/>
                      </a:endParaRPr>
                    </a:p>
                  </a:txBody>
                  <a:tcPr marT="91425" marB="91425" marR="91425" marL="91425" anchor="ctr"/>
                </a:tc>
                <a:tc rowSpan="3">
                  <a:txBody>
                    <a:bodyPr/>
                    <a:lstStyle/>
                    <a:p>
                      <a:pPr indent="0" lvl="0" marL="0" rtl="0" algn="l">
                        <a:spcBef>
                          <a:spcPts val="0"/>
                        </a:spcBef>
                        <a:spcAft>
                          <a:spcPts val="0"/>
                        </a:spcAft>
                        <a:buNone/>
                      </a:pPr>
                      <a:r>
                        <a:rPr lang="en" sz="1100">
                          <a:latin typeface="Mada"/>
                          <a:ea typeface="Mada"/>
                          <a:cs typeface="Mada"/>
                          <a:sym typeface="Mada"/>
                        </a:rPr>
                        <a:t>- Mechanical obstruction of delivery</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 Fetal distress </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 Predisposition to uterine rupture</a:t>
                      </a:r>
                      <a:endParaRPr sz="1100">
                        <a:latin typeface="Mada"/>
                        <a:ea typeface="Mada"/>
                        <a:cs typeface="Mada"/>
                        <a:sym typeface="Mada"/>
                      </a:endParaRPr>
                    </a:p>
                    <a:p>
                      <a:pPr indent="0" lvl="0" marL="0" rtl="0" algn="l">
                        <a:spcBef>
                          <a:spcPts val="0"/>
                        </a:spcBef>
                        <a:spcAft>
                          <a:spcPts val="0"/>
                        </a:spcAft>
                        <a:buNone/>
                      </a:pPr>
                      <a:r>
                        <a:t/>
                      </a:r>
                      <a:endParaRPr sz="1100">
                        <a:latin typeface="Mada"/>
                        <a:ea typeface="Mada"/>
                        <a:cs typeface="Mada"/>
                        <a:sym typeface="Mada"/>
                      </a:endParaRPr>
                    </a:p>
                    <a:p>
                      <a:pPr indent="0" lvl="0" marL="0" rtl="0" algn="l">
                        <a:spcBef>
                          <a:spcPts val="0"/>
                        </a:spcBef>
                        <a:spcAft>
                          <a:spcPts val="0"/>
                        </a:spcAft>
                        <a:buNone/>
                      </a:pPr>
                      <a:r>
                        <a:rPr b="1" lang="en" sz="1100">
                          <a:latin typeface="Mada"/>
                          <a:ea typeface="Mada"/>
                          <a:cs typeface="Mada"/>
                          <a:sym typeface="Mada"/>
                        </a:rPr>
                        <a:t>Caution:</a:t>
                      </a:r>
                      <a:endParaRPr b="1"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 Asthma</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 Multiple pregnancy</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-Glaucoma</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-Uterine rupture</a:t>
                      </a:r>
                      <a:endParaRPr sz="1100">
                        <a:latin typeface="Mada"/>
                        <a:ea typeface="Mada"/>
                        <a:cs typeface="Mada"/>
                        <a:sym typeface="Mada"/>
                      </a:endParaRPr>
                    </a:p>
                  </a:txBody>
                  <a:tcPr marT="91425" marB="91425" marR="91425" marL="91425" anchor="ctr"/>
                </a:tc>
              </a:tr>
              <a:tr h="48665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PGE2: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a:t>
                      </a:r>
                      <a:r>
                        <a:rPr b="1" lang="en" sz="1100">
                          <a:solidFill>
                            <a:srgbClr val="FFFFFF"/>
                          </a:solidFill>
                          <a:latin typeface="Mada"/>
                          <a:ea typeface="Mada"/>
                          <a:cs typeface="Mada"/>
                          <a:sym typeface="Mada"/>
                        </a:rPr>
                        <a:t>Dinoprostone</a:t>
                      </a:r>
                      <a:endParaRPr b="1" sz="1100">
                        <a:solidFill>
                          <a:srgbClr val="FFFFFF"/>
                        </a:solidFill>
                        <a:latin typeface="Mada"/>
                        <a:ea typeface="Mada"/>
                        <a:cs typeface="Mada"/>
                        <a:sym typeface="Mada"/>
                      </a:endParaRPr>
                    </a:p>
                  </a:txBody>
                  <a:tcPr marT="91425" marB="91425" marR="91425" marL="91425" anchor="ctr">
                    <a:solidFill>
                      <a:srgbClr val="674EA7"/>
                    </a:solidFill>
                  </a:tcPr>
                </a:tc>
                <a:tc vMerge="1"/>
                <a:tc vMerge="1"/>
                <a:tc>
                  <a:txBody>
                    <a:bodyPr/>
                    <a:lstStyle/>
                    <a:p>
                      <a:pPr indent="0" lvl="0" marL="0" rtl="0" algn="ctr">
                        <a:spcBef>
                          <a:spcPts val="0"/>
                        </a:spcBef>
                        <a:spcAft>
                          <a:spcPts val="0"/>
                        </a:spcAft>
                        <a:buClr>
                          <a:schemeClr val="dk1"/>
                        </a:buClr>
                        <a:buSzPts val="1100"/>
                        <a:buFont typeface="Arial"/>
                        <a:buNone/>
                      </a:pPr>
                      <a:r>
                        <a:rPr b="1" lang="en" sz="1100">
                          <a:solidFill>
                            <a:schemeClr val="dk1"/>
                          </a:solidFill>
                          <a:latin typeface="Mada"/>
                          <a:ea typeface="Mada"/>
                          <a:cs typeface="Mada"/>
                          <a:sym typeface="Mada"/>
                        </a:rPr>
                        <a:t>Flushing</a:t>
                      </a:r>
                      <a:endParaRPr b="1" sz="1100">
                        <a:solidFill>
                          <a:schemeClr val="dk1"/>
                        </a:solidFill>
                        <a:latin typeface="Mada"/>
                        <a:ea typeface="Mada"/>
                        <a:cs typeface="Mada"/>
                        <a:sym typeface="Mada"/>
                      </a:endParaRPr>
                    </a:p>
                  </a:txBody>
                  <a:tcPr marT="91425" marB="91425" marR="91425" marL="91425" anchor="ctr"/>
                </a:tc>
                <a:tc vMerge="1"/>
              </a:tr>
              <a:tr h="153265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PGF2α:</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a:t>
                      </a:r>
                      <a:r>
                        <a:rPr b="1" lang="en" sz="1200">
                          <a:solidFill>
                            <a:srgbClr val="FFFFFF"/>
                          </a:solidFill>
                          <a:latin typeface="Mada"/>
                          <a:ea typeface="Mada"/>
                          <a:cs typeface="Mada"/>
                          <a:sym typeface="Mada"/>
                        </a:rPr>
                        <a:t>Dinoprost</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Carboprost</a:t>
                      </a:r>
                      <a:endParaRPr b="1" sz="1200">
                        <a:solidFill>
                          <a:srgbClr val="FFFFFF"/>
                        </a:solidFill>
                        <a:latin typeface="Mada"/>
                        <a:ea typeface="Mada"/>
                        <a:cs typeface="Mada"/>
                        <a:sym typeface="Mada"/>
                      </a:endParaRPr>
                    </a:p>
                  </a:txBody>
                  <a:tcPr marT="91425" marB="91425" marR="91425" marL="91425" anchor="ctr">
                    <a:solidFill>
                      <a:srgbClr val="A64D79"/>
                    </a:solidFill>
                  </a:tcPr>
                </a:tc>
                <a:tc vMerge="1"/>
                <a:tc vMerge="1"/>
                <a:tc>
                  <a:txBody>
                    <a:bodyPr/>
                    <a:lstStyle/>
                    <a:p>
                      <a:pPr indent="0" lvl="0" marL="0" rtl="0" algn="ctr">
                        <a:spcBef>
                          <a:spcPts val="0"/>
                        </a:spcBef>
                        <a:spcAft>
                          <a:spcPts val="0"/>
                        </a:spcAft>
                        <a:buClr>
                          <a:schemeClr val="dk1"/>
                        </a:buClr>
                        <a:buSzPts val="1100"/>
                        <a:buFont typeface="Arial"/>
                        <a:buNone/>
                      </a:pPr>
                      <a:r>
                        <a:rPr b="1" lang="en" sz="1100">
                          <a:solidFill>
                            <a:schemeClr val="dk1"/>
                          </a:solidFill>
                          <a:latin typeface="Mada"/>
                          <a:ea typeface="Mada"/>
                          <a:cs typeface="Mada"/>
                          <a:sym typeface="Mada"/>
                        </a:rPr>
                        <a:t>Bronchospasm</a:t>
                      </a:r>
                      <a:endParaRPr b="1" sz="1100">
                        <a:solidFill>
                          <a:schemeClr val="dk1"/>
                        </a:solidFill>
                        <a:latin typeface="Mada"/>
                        <a:ea typeface="Mada"/>
                        <a:cs typeface="Mada"/>
                        <a:sym typeface="Mada"/>
                      </a:endParaRPr>
                    </a:p>
                  </a:txBody>
                  <a:tcPr marT="91425" marB="91425" marR="91425" marL="91425" anchor="ctr"/>
                </a:tc>
                <a:tc vMerge="1"/>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50"/>
          <p:cNvSpPr txBox="1"/>
          <p:nvPr/>
        </p:nvSpPr>
        <p:spPr>
          <a:xfrm>
            <a:off x="400050" y="17145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800">
                <a:solidFill>
                  <a:srgbClr val="134F5C"/>
                </a:solidFill>
                <a:latin typeface="Georgia"/>
                <a:ea typeface="Georgia"/>
                <a:cs typeface="Georgia"/>
                <a:sym typeface="Georgia"/>
              </a:rPr>
              <a:t>Lecture(6): Tocolytics and Oxytocin</a:t>
            </a:r>
            <a:endParaRPr b="1" sz="1800">
              <a:solidFill>
                <a:srgbClr val="134F5C"/>
              </a:solidFill>
              <a:latin typeface="Georgia"/>
              <a:ea typeface="Georgia"/>
              <a:cs typeface="Georgia"/>
              <a:sym typeface="Georgia"/>
            </a:endParaRPr>
          </a:p>
        </p:txBody>
      </p:sp>
      <p:cxnSp>
        <p:nvCxnSpPr>
          <p:cNvPr id="236" name="Google Shape;236;p50"/>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graphicFrame>
        <p:nvGraphicFramePr>
          <p:cNvPr id="237" name="Google Shape;237;p50"/>
          <p:cNvGraphicFramePr/>
          <p:nvPr/>
        </p:nvGraphicFramePr>
        <p:xfrm>
          <a:off x="147063" y="1442874"/>
          <a:ext cx="3000000" cy="3000000"/>
        </p:xfrm>
        <a:graphic>
          <a:graphicData uri="http://schemas.openxmlformats.org/drawingml/2006/table">
            <a:tbl>
              <a:tblPr>
                <a:noFill/>
                <a:tableStyleId>{BB5C3421-6643-4CCA-9A0D-5D699EDFE50D}</a:tableStyleId>
              </a:tblPr>
              <a:tblGrid>
                <a:gridCol w="952925"/>
                <a:gridCol w="2855450"/>
                <a:gridCol w="2855450"/>
              </a:tblGrid>
              <a:tr h="433750">
                <a:tc>
                  <a:txBody>
                    <a:bodyPr/>
                    <a:lstStyle/>
                    <a:p>
                      <a:pPr indent="0" lvl="0" marL="0" marR="0" rtl="0" algn="ctr">
                        <a:lnSpc>
                          <a:spcPct val="100000"/>
                        </a:lnSpc>
                        <a:spcBef>
                          <a:spcPts val="0"/>
                        </a:spcBef>
                        <a:spcAft>
                          <a:spcPts val="0"/>
                        </a:spcAft>
                        <a:buClr>
                          <a:srgbClr val="000000"/>
                        </a:buClr>
                        <a:buSzPts val="1400"/>
                        <a:buFont typeface="Arial"/>
                        <a:buNone/>
                      </a:pPr>
                      <a:r>
                        <a:t/>
                      </a:r>
                      <a:endParaRPr b="1" sz="1200"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a:solidFill>
                            <a:srgbClr val="FFFFFF"/>
                          </a:solidFill>
                          <a:latin typeface="Mada"/>
                          <a:ea typeface="Mada"/>
                          <a:cs typeface="Mada"/>
                          <a:sym typeface="Mada"/>
                        </a:rPr>
                        <a:t>Oxytocin </a:t>
                      </a:r>
                      <a:endParaRPr sz="1200" u="none" cap="none" strike="noStrike">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A64D79"/>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a:solidFill>
                            <a:srgbClr val="FFFFFF"/>
                          </a:solidFill>
                          <a:latin typeface="Mada"/>
                          <a:ea typeface="Mada"/>
                          <a:cs typeface="Mada"/>
                          <a:sym typeface="Mada"/>
                        </a:rPr>
                        <a:t>Ergometrine</a:t>
                      </a:r>
                      <a:endParaRPr b="1" sz="1400" u="none" cap="none" strike="noStrike">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93C47D"/>
                    </a:solidFill>
                  </a:tcPr>
                </a:tc>
              </a:tr>
              <a:tr h="575425">
                <a:tc>
                  <a:txBody>
                    <a:bodyPr/>
                    <a:lstStyle/>
                    <a:p>
                      <a:pPr indent="0" lvl="0" marL="0" rtl="0" algn="ctr">
                        <a:spcBef>
                          <a:spcPts val="0"/>
                        </a:spcBef>
                        <a:spcAft>
                          <a:spcPts val="0"/>
                        </a:spcAft>
                        <a:buClr>
                          <a:srgbClr val="000000"/>
                        </a:buClr>
                        <a:buSzPts val="1100"/>
                        <a:buFont typeface="Arial"/>
                        <a:buNone/>
                      </a:pPr>
                      <a:r>
                        <a:rPr b="1" lang="en" sz="1100">
                          <a:solidFill>
                            <a:srgbClr val="000000"/>
                          </a:solidFill>
                          <a:latin typeface="Mada"/>
                          <a:ea typeface="Mada"/>
                          <a:cs typeface="Mada"/>
                          <a:sym typeface="Mada"/>
                        </a:rPr>
                        <a:t>Type of contraction </a:t>
                      </a:r>
                      <a:endParaRPr b="1"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298450" lvl="0" marL="457200" marR="0" rtl="0" algn="l">
                        <a:lnSpc>
                          <a:spcPct val="100000"/>
                        </a:lnSpc>
                        <a:spcBef>
                          <a:spcPts val="0"/>
                        </a:spcBef>
                        <a:spcAft>
                          <a:spcPts val="0"/>
                        </a:spcAft>
                        <a:buClr>
                          <a:srgbClr val="000000"/>
                        </a:buClr>
                        <a:buSzPts val="1100"/>
                        <a:buFont typeface="Mada"/>
                        <a:buChar char="●"/>
                      </a:pPr>
                      <a:r>
                        <a:rPr lang="en" sz="1100">
                          <a:latin typeface="Mada"/>
                          <a:ea typeface="Mada"/>
                          <a:cs typeface="Mada"/>
                          <a:sym typeface="Mada"/>
                        </a:rPr>
                        <a:t>Resemble</a:t>
                      </a:r>
                      <a:r>
                        <a:rPr b="1" lang="en" sz="1100">
                          <a:latin typeface="Mada"/>
                          <a:ea typeface="Mada"/>
                          <a:cs typeface="Mada"/>
                          <a:sym typeface="Mada"/>
                        </a:rPr>
                        <a:t> normal physiological </a:t>
                      </a:r>
                      <a:r>
                        <a:rPr lang="en" sz="1100">
                          <a:latin typeface="Mada"/>
                          <a:ea typeface="Mada"/>
                          <a:cs typeface="Mada"/>
                          <a:sym typeface="Mada"/>
                        </a:rPr>
                        <a:t>contraction </a:t>
                      </a:r>
                      <a:endParaRPr sz="1100"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298450" lvl="0" marL="457200" marR="0" rtl="0" algn="l">
                        <a:lnSpc>
                          <a:spcPct val="100000"/>
                        </a:lnSpc>
                        <a:spcBef>
                          <a:spcPts val="0"/>
                        </a:spcBef>
                        <a:spcAft>
                          <a:spcPts val="0"/>
                        </a:spcAft>
                        <a:buSzPts val="1100"/>
                        <a:buFont typeface="Mada"/>
                        <a:buChar char="●"/>
                      </a:pPr>
                      <a:r>
                        <a:rPr b="1" lang="en" sz="1100">
                          <a:latin typeface="Mada"/>
                          <a:ea typeface="Mada"/>
                          <a:cs typeface="Mada"/>
                          <a:sym typeface="Mada"/>
                        </a:rPr>
                        <a:t>Tetanic</a:t>
                      </a:r>
                      <a:r>
                        <a:rPr lang="en" sz="1100">
                          <a:latin typeface="Mada"/>
                          <a:ea typeface="Mada"/>
                          <a:cs typeface="Mada"/>
                          <a:sym typeface="Mada"/>
                        </a:rPr>
                        <a:t> </a:t>
                      </a:r>
                      <a:r>
                        <a:rPr b="1" lang="en" sz="1100">
                          <a:latin typeface="Mada"/>
                          <a:ea typeface="Mada"/>
                          <a:cs typeface="Mada"/>
                          <a:sym typeface="Mada"/>
                        </a:rPr>
                        <a:t>contraction</a:t>
                      </a:r>
                      <a:r>
                        <a:rPr lang="en" sz="1100">
                          <a:latin typeface="Mada"/>
                          <a:ea typeface="Mada"/>
                          <a:cs typeface="Mada"/>
                          <a:sym typeface="Mada"/>
                        </a:rPr>
                        <a:t>,does not resemble normal physiological contraction </a:t>
                      </a:r>
                      <a:endParaRPr sz="1100"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02200">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Mada"/>
                          <a:ea typeface="Mada"/>
                          <a:cs typeface="Mada"/>
                          <a:sym typeface="Mada"/>
                        </a:rPr>
                        <a:t>Uses</a:t>
                      </a:r>
                      <a:endParaRPr b="1"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298450" lvl="0" marL="457200" marR="0" rtl="0" algn="l">
                        <a:lnSpc>
                          <a:spcPct val="100000"/>
                        </a:lnSpc>
                        <a:spcBef>
                          <a:spcPts val="0"/>
                        </a:spcBef>
                        <a:spcAft>
                          <a:spcPts val="0"/>
                        </a:spcAft>
                        <a:buClr>
                          <a:srgbClr val="000000"/>
                        </a:buClr>
                        <a:buSzPts val="1100"/>
                        <a:buFont typeface="Mada"/>
                        <a:buChar char="●"/>
                      </a:pPr>
                      <a:r>
                        <a:rPr lang="en" sz="1100">
                          <a:latin typeface="Mada"/>
                          <a:ea typeface="Mada"/>
                          <a:cs typeface="Mada"/>
                          <a:sym typeface="Mada"/>
                        </a:rPr>
                        <a:t>To induce &amp; augment labor</a:t>
                      </a:r>
                      <a:endParaRPr sz="1100">
                        <a:latin typeface="Mada"/>
                        <a:ea typeface="Mada"/>
                        <a:cs typeface="Mada"/>
                        <a:sym typeface="Mada"/>
                      </a:endParaRPr>
                    </a:p>
                    <a:p>
                      <a:pPr indent="-298450" lvl="0" marL="457200" marR="0" rtl="0" algn="l">
                        <a:lnSpc>
                          <a:spcPct val="100000"/>
                        </a:lnSpc>
                        <a:spcBef>
                          <a:spcPts val="0"/>
                        </a:spcBef>
                        <a:spcAft>
                          <a:spcPts val="0"/>
                        </a:spcAft>
                        <a:buSzPts val="1100"/>
                        <a:buFont typeface="Mada"/>
                        <a:buChar char="●"/>
                      </a:pPr>
                      <a:r>
                        <a:rPr lang="en" sz="1100">
                          <a:latin typeface="Mada"/>
                          <a:ea typeface="Mada"/>
                          <a:cs typeface="Mada"/>
                          <a:sym typeface="Mada"/>
                        </a:rPr>
                        <a:t>Postpartum hemorrhage </a:t>
                      </a:r>
                      <a:endParaRPr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292100" lvl="0" marL="457200" marR="0" rtl="0" algn="l">
                        <a:lnSpc>
                          <a:spcPct val="100000"/>
                        </a:lnSpc>
                        <a:spcBef>
                          <a:spcPts val="0"/>
                        </a:spcBef>
                        <a:spcAft>
                          <a:spcPts val="0"/>
                        </a:spcAft>
                        <a:buClr>
                          <a:srgbClr val="CC0000"/>
                        </a:buClr>
                        <a:buSzPts val="1000"/>
                        <a:buFont typeface="Mada"/>
                        <a:buChar char="★"/>
                      </a:pPr>
                      <a:r>
                        <a:rPr b="1" lang="en" sz="1100">
                          <a:solidFill>
                            <a:srgbClr val="CC0000"/>
                          </a:solidFill>
                          <a:latin typeface="Mada"/>
                          <a:ea typeface="Mada"/>
                          <a:cs typeface="Mada"/>
                          <a:sym typeface="Mada"/>
                        </a:rPr>
                        <a:t>Only in postpartum hemorrhage </a:t>
                      </a:r>
                      <a:r>
                        <a:rPr b="1" lang="en" sz="900">
                          <a:solidFill>
                            <a:srgbClr val="BF9000"/>
                          </a:solidFill>
                          <a:latin typeface="Mada"/>
                          <a:ea typeface="Mada"/>
                          <a:cs typeface="Mada"/>
                          <a:sym typeface="Mada"/>
                        </a:rPr>
                        <a:t>as a combination with oxytocin</a:t>
                      </a:r>
                      <a:endParaRPr b="1" sz="900">
                        <a:solidFill>
                          <a:srgbClr val="BF9000"/>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02200">
                <a:tc>
                  <a:txBody>
                    <a:bodyPr/>
                    <a:lstStyle/>
                    <a:p>
                      <a:pPr indent="0" lvl="0" marL="0" marR="0" rtl="0" algn="ctr">
                        <a:lnSpc>
                          <a:spcPct val="100000"/>
                        </a:lnSpc>
                        <a:spcBef>
                          <a:spcPts val="0"/>
                        </a:spcBef>
                        <a:spcAft>
                          <a:spcPts val="0"/>
                        </a:spcAft>
                        <a:buClr>
                          <a:srgbClr val="000000"/>
                        </a:buClr>
                        <a:buSzPts val="1400"/>
                        <a:buFont typeface="Arial"/>
                        <a:buNone/>
                      </a:pPr>
                      <a:r>
                        <a:rPr b="1" lang="en">
                          <a:latin typeface="Mada"/>
                          <a:ea typeface="Mada"/>
                          <a:cs typeface="Mada"/>
                          <a:sym typeface="Mada"/>
                        </a:rPr>
                        <a:t>Onset &amp; Duration</a:t>
                      </a:r>
                      <a:endParaRPr b="1"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298450" lvl="0" marL="457200" marR="0" rtl="0" algn="l">
                        <a:lnSpc>
                          <a:spcPct val="100000"/>
                        </a:lnSpc>
                        <a:spcBef>
                          <a:spcPts val="0"/>
                        </a:spcBef>
                        <a:spcAft>
                          <a:spcPts val="0"/>
                        </a:spcAft>
                        <a:buClr>
                          <a:srgbClr val="000000"/>
                        </a:buClr>
                        <a:buSzPts val="1100"/>
                        <a:buFont typeface="Mada"/>
                        <a:buChar char="●"/>
                      </a:pPr>
                      <a:r>
                        <a:rPr lang="en" sz="1100">
                          <a:latin typeface="Mada"/>
                          <a:ea typeface="Mada"/>
                          <a:cs typeface="Mada"/>
                          <a:sym typeface="Mada"/>
                        </a:rPr>
                        <a:t>Rapid onset</a:t>
                      </a:r>
                      <a:endParaRPr sz="1100">
                        <a:latin typeface="Mada"/>
                        <a:ea typeface="Mada"/>
                        <a:cs typeface="Mada"/>
                        <a:sym typeface="Mada"/>
                      </a:endParaRPr>
                    </a:p>
                    <a:p>
                      <a:pPr indent="-298450" lvl="0" marL="457200" marR="0" rtl="0" algn="l">
                        <a:lnSpc>
                          <a:spcPct val="100000"/>
                        </a:lnSpc>
                        <a:spcBef>
                          <a:spcPts val="0"/>
                        </a:spcBef>
                        <a:spcAft>
                          <a:spcPts val="0"/>
                        </a:spcAft>
                        <a:buSzPts val="1100"/>
                        <a:buFont typeface="Mada"/>
                        <a:buChar char="●"/>
                      </a:pPr>
                      <a:r>
                        <a:rPr lang="en" sz="1100">
                          <a:latin typeface="Mada"/>
                          <a:ea typeface="Mada"/>
                          <a:cs typeface="Mada"/>
                          <a:sym typeface="Mada"/>
                        </a:rPr>
                        <a:t>Shorter duration of action</a:t>
                      </a:r>
                      <a:endParaRPr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298450" lvl="0" marL="457200" marR="0" rtl="0" algn="l">
                        <a:lnSpc>
                          <a:spcPct val="100000"/>
                        </a:lnSpc>
                        <a:spcBef>
                          <a:spcPts val="0"/>
                        </a:spcBef>
                        <a:spcAft>
                          <a:spcPts val="0"/>
                        </a:spcAft>
                        <a:buSzPts val="1100"/>
                        <a:buFont typeface="Mada"/>
                        <a:buChar char="●"/>
                      </a:pPr>
                      <a:r>
                        <a:rPr lang="en" sz="1100">
                          <a:latin typeface="Mada"/>
                          <a:ea typeface="Mada"/>
                          <a:cs typeface="Mada"/>
                          <a:sym typeface="Mada"/>
                        </a:rPr>
                        <a:t>Moderate onset </a:t>
                      </a:r>
                      <a:endParaRPr sz="1100">
                        <a:latin typeface="Mada"/>
                        <a:ea typeface="Mada"/>
                        <a:cs typeface="Mada"/>
                        <a:sym typeface="Mada"/>
                      </a:endParaRPr>
                    </a:p>
                    <a:p>
                      <a:pPr indent="-298450" lvl="0" marL="457200" marR="0" rtl="0" algn="l">
                        <a:lnSpc>
                          <a:spcPct val="100000"/>
                        </a:lnSpc>
                        <a:spcBef>
                          <a:spcPts val="0"/>
                        </a:spcBef>
                        <a:spcAft>
                          <a:spcPts val="0"/>
                        </a:spcAft>
                        <a:buSzPts val="1100"/>
                        <a:buFont typeface="Mada"/>
                        <a:buChar char="●"/>
                      </a:pPr>
                      <a:r>
                        <a:rPr lang="en" sz="1100">
                          <a:latin typeface="Mada"/>
                          <a:ea typeface="Mada"/>
                          <a:cs typeface="Mada"/>
                          <a:sym typeface="Mada"/>
                        </a:rPr>
                        <a:t>Long duration of action</a:t>
                      </a:r>
                      <a:endParaRPr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graphicFrame>
        <p:nvGraphicFramePr>
          <p:cNvPr id="238" name="Google Shape;238;p50"/>
          <p:cNvGraphicFramePr/>
          <p:nvPr/>
        </p:nvGraphicFramePr>
        <p:xfrm>
          <a:off x="147085" y="3778219"/>
          <a:ext cx="3000000" cy="3000000"/>
        </p:xfrm>
        <a:graphic>
          <a:graphicData uri="http://schemas.openxmlformats.org/drawingml/2006/table">
            <a:tbl>
              <a:tblPr>
                <a:noFill/>
                <a:tableStyleId>{BB5C3421-6643-4CCA-9A0D-5D699EDFE50D}</a:tableStyleId>
              </a:tblPr>
              <a:tblGrid>
                <a:gridCol w="952925"/>
                <a:gridCol w="2855450"/>
                <a:gridCol w="2855450"/>
              </a:tblGrid>
              <a:tr h="154475">
                <a:tc>
                  <a:txBody>
                    <a:bodyPr/>
                    <a:lstStyle/>
                    <a:p>
                      <a:pPr indent="0" lvl="0" marL="0" marR="0" rtl="0" algn="ctr">
                        <a:lnSpc>
                          <a:spcPct val="100000"/>
                        </a:lnSpc>
                        <a:spcBef>
                          <a:spcPts val="0"/>
                        </a:spcBef>
                        <a:spcAft>
                          <a:spcPts val="0"/>
                        </a:spcAft>
                        <a:buClr>
                          <a:srgbClr val="000000"/>
                        </a:buClr>
                        <a:buSzPts val="1400"/>
                        <a:buFont typeface="Arial"/>
                        <a:buNone/>
                      </a:pPr>
                      <a:r>
                        <a:t/>
                      </a:r>
                      <a:endParaRPr b="1" sz="1200" u="none" cap="none" strike="noStrike">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a:solidFill>
                            <a:srgbClr val="FFFFFF"/>
                          </a:solidFill>
                          <a:latin typeface="Mada"/>
                          <a:ea typeface="Mada"/>
                          <a:cs typeface="Mada"/>
                          <a:sym typeface="Mada"/>
                        </a:rPr>
                        <a:t>Oxytocin </a:t>
                      </a:r>
                      <a:endParaRPr sz="1200" u="none" cap="none" strike="noStrike">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A64D79"/>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n">
                          <a:solidFill>
                            <a:srgbClr val="FFFFFF"/>
                          </a:solidFill>
                          <a:latin typeface="Mada"/>
                          <a:ea typeface="Mada"/>
                          <a:cs typeface="Mada"/>
                          <a:sym typeface="Mada"/>
                        </a:rPr>
                        <a:t>Prostaglandins</a:t>
                      </a:r>
                      <a:endParaRPr b="1" sz="1400" u="none" cap="none" strike="noStrike">
                        <a:solidFill>
                          <a:srgbClr val="FFFFF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45818E"/>
                    </a:solidFill>
                  </a:tcPr>
                </a:tc>
              </a:tr>
              <a:tr h="640050">
                <a:tc>
                  <a:txBody>
                    <a:bodyPr/>
                    <a:lstStyle/>
                    <a:p>
                      <a:pPr indent="0" lvl="0" marL="0" rtl="0" algn="ctr">
                        <a:spcBef>
                          <a:spcPts val="0"/>
                        </a:spcBef>
                        <a:spcAft>
                          <a:spcPts val="0"/>
                        </a:spcAft>
                        <a:buClr>
                          <a:srgbClr val="000000"/>
                        </a:buClr>
                        <a:buSzPts val="1100"/>
                        <a:buFont typeface="Arial"/>
                        <a:buNone/>
                      </a:pPr>
                      <a:r>
                        <a:t/>
                      </a:r>
                      <a:endParaRPr b="1"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304800" lvl="0" marL="457200" marR="0" rtl="0" algn="l">
                        <a:lnSpc>
                          <a:spcPct val="100000"/>
                        </a:lnSpc>
                        <a:spcBef>
                          <a:spcPts val="0"/>
                        </a:spcBef>
                        <a:spcAft>
                          <a:spcPts val="0"/>
                        </a:spcAft>
                        <a:buClr>
                          <a:srgbClr val="CC0000"/>
                        </a:buClr>
                        <a:buSzPts val="1200"/>
                        <a:buFont typeface="Mada"/>
                        <a:buChar char="●"/>
                      </a:pPr>
                      <a:r>
                        <a:rPr lang="en" sz="1200">
                          <a:solidFill>
                            <a:srgbClr val="CC0000"/>
                          </a:solidFill>
                          <a:latin typeface="Mada"/>
                          <a:ea typeface="Mada"/>
                          <a:cs typeface="Mada"/>
                          <a:sym typeface="Mada"/>
                        </a:rPr>
                        <a:t>Contraction only at term</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Clr>
                          <a:srgbClr val="CC0000"/>
                        </a:buClr>
                        <a:buSzPts val="1200"/>
                        <a:buFont typeface="Mada"/>
                        <a:buChar char="●"/>
                      </a:pPr>
                      <a:r>
                        <a:rPr lang="en" sz="1200">
                          <a:solidFill>
                            <a:srgbClr val="CC0000"/>
                          </a:solidFill>
                          <a:latin typeface="Mada"/>
                          <a:ea typeface="Mada"/>
                          <a:cs typeface="Mada"/>
                          <a:sym typeface="Mada"/>
                        </a:rPr>
                        <a:t>Contraction throughout pregnancy </a:t>
                      </a:r>
                      <a:r>
                        <a:rPr lang="en" sz="1100">
                          <a:solidFill>
                            <a:srgbClr val="BF9000"/>
                          </a:solidFill>
                          <a:latin typeface="Mada"/>
                          <a:ea typeface="Mada"/>
                          <a:cs typeface="Mada"/>
                          <a:sym typeface="Mada"/>
                        </a:rPr>
                        <a:t>not only at term</a:t>
                      </a:r>
                      <a:endParaRPr b="1"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63825">
                <a:tc rowSpan="2">
                  <a:txBody>
                    <a:bodyPr/>
                    <a:lstStyle/>
                    <a:p>
                      <a:pPr indent="0" lvl="0" marL="0" rtl="0" algn="ctr">
                        <a:spcBef>
                          <a:spcPts val="0"/>
                        </a:spcBef>
                        <a:spcAft>
                          <a:spcPts val="0"/>
                        </a:spcAft>
                        <a:buClr>
                          <a:srgbClr val="000000"/>
                        </a:buClr>
                        <a:buSzPts val="1400"/>
                        <a:buFont typeface="Arial"/>
                        <a:buNone/>
                      </a:pPr>
                      <a:r>
                        <a:rPr b="1" lang="en">
                          <a:solidFill>
                            <a:srgbClr val="000000"/>
                          </a:solidFill>
                          <a:latin typeface="Mada"/>
                          <a:ea typeface="Mada"/>
                          <a:cs typeface="Mada"/>
                          <a:sym typeface="Mada"/>
                        </a:rPr>
                        <a:t>Cervix</a:t>
                      </a:r>
                      <a:endParaRPr b="1"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304800" lvl="0" marL="457200" rtl="0" algn="l">
                        <a:spcBef>
                          <a:spcPts val="0"/>
                        </a:spcBef>
                        <a:spcAft>
                          <a:spcPts val="0"/>
                        </a:spcAft>
                        <a:buClr>
                          <a:srgbClr val="CC0000"/>
                        </a:buClr>
                        <a:buSzPts val="1200"/>
                        <a:buFont typeface="Mada"/>
                        <a:buChar char="★"/>
                      </a:pPr>
                      <a:r>
                        <a:rPr b="1" lang="en" sz="1200">
                          <a:solidFill>
                            <a:srgbClr val="000000"/>
                          </a:solidFill>
                          <a:latin typeface="Mada"/>
                          <a:ea typeface="Mada"/>
                          <a:cs typeface="Mada"/>
                          <a:sym typeface="Mada"/>
                        </a:rPr>
                        <a:t>Does not soften the cervix</a:t>
                      </a:r>
                      <a:r>
                        <a:rPr lang="en" sz="1200">
                          <a:solidFill>
                            <a:srgbClr val="000000"/>
                          </a:solidFill>
                          <a:latin typeface="Mada"/>
                          <a:ea typeface="Mada"/>
                          <a:cs typeface="Mada"/>
                          <a:sym typeface="Mada"/>
                        </a:rPr>
                        <a:t> </a:t>
                      </a:r>
                      <a:endParaRPr sz="900">
                        <a:solidFill>
                          <a:srgbClr val="999999"/>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304800" lvl="0" marL="457200" rtl="0" algn="l">
                        <a:spcBef>
                          <a:spcPts val="0"/>
                        </a:spcBef>
                        <a:spcAft>
                          <a:spcPts val="0"/>
                        </a:spcAft>
                        <a:buClr>
                          <a:srgbClr val="CC0000"/>
                        </a:buClr>
                        <a:buSzPts val="1200"/>
                        <a:buFont typeface="Mada"/>
                        <a:buChar char="★"/>
                      </a:pPr>
                      <a:r>
                        <a:rPr b="1" lang="en" sz="1200">
                          <a:solidFill>
                            <a:srgbClr val="000000"/>
                          </a:solidFill>
                          <a:latin typeface="Mada"/>
                          <a:ea typeface="Mada"/>
                          <a:cs typeface="Mada"/>
                          <a:sym typeface="Mada"/>
                        </a:rPr>
                        <a:t>Soften the cervix</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54375">
                <a:tc vMerge="1"/>
                <a:tc gridSpan="2">
                  <a:txBody>
                    <a:bodyPr/>
                    <a:lstStyle/>
                    <a:p>
                      <a:pPr indent="0" lvl="0" marL="0" rtl="0" algn="l">
                        <a:spcBef>
                          <a:spcPts val="0"/>
                        </a:spcBef>
                        <a:spcAft>
                          <a:spcPts val="0"/>
                        </a:spcAft>
                        <a:buNone/>
                      </a:pPr>
                      <a:r>
                        <a:rPr lang="en" sz="900">
                          <a:solidFill>
                            <a:srgbClr val="999999"/>
                          </a:solidFill>
                          <a:latin typeface="Mada"/>
                          <a:ea typeface="Mada"/>
                          <a:cs typeface="Mada"/>
                          <a:sym typeface="Mada"/>
                        </a:rPr>
                        <a:t>Cervical smooth muscle play almost no role in softening the cervix, therefore oxytocin (its action is mainly on myometrium) plays almost no role in softening. It is PGs that cause uterine softening, this happens because they degrade the collagen within the cervix and increase the synthesis of glycosaminoglycans (make the cervix more flexible), so that the head of the fetus can easily dilate the cervix helped by the intrauterine pressure from uterine contractions. </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hMerge="1"/>
              </a:tr>
              <a:tr h="1142025">
                <a:tc>
                  <a:txBody>
                    <a:bodyPr/>
                    <a:lstStyle/>
                    <a:p>
                      <a:pPr indent="0" lvl="0" marL="0" marR="0" rtl="0" algn="ctr">
                        <a:lnSpc>
                          <a:spcPct val="100000"/>
                        </a:lnSpc>
                        <a:spcBef>
                          <a:spcPts val="0"/>
                        </a:spcBef>
                        <a:spcAft>
                          <a:spcPts val="0"/>
                        </a:spcAft>
                        <a:buClr>
                          <a:srgbClr val="000000"/>
                        </a:buClr>
                        <a:buSzPts val="1400"/>
                        <a:buFont typeface="Arial"/>
                        <a:buNone/>
                      </a:pPr>
                      <a:r>
                        <a:rPr b="1" lang="en" u="none" cap="none" strike="noStrike">
                          <a:latin typeface="Mada"/>
                          <a:ea typeface="Mada"/>
                          <a:cs typeface="Mada"/>
                          <a:sym typeface="Mada"/>
                        </a:rPr>
                        <a:t>Uses</a:t>
                      </a:r>
                      <a:endParaRPr b="1"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304800" lvl="0" marL="457200" marR="0" rtl="0" algn="l">
                        <a:lnSpc>
                          <a:spcPct val="100000"/>
                        </a:lnSpc>
                        <a:spcBef>
                          <a:spcPts val="0"/>
                        </a:spcBef>
                        <a:spcAft>
                          <a:spcPts val="0"/>
                        </a:spcAft>
                        <a:buClr>
                          <a:srgbClr val="000000"/>
                        </a:buClr>
                        <a:buSzPts val="1200"/>
                        <a:buFont typeface="Mada"/>
                        <a:buChar char="●"/>
                      </a:pPr>
                      <a:r>
                        <a:rPr lang="en" sz="1200">
                          <a:latin typeface="Mada"/>
                          <a:ea typeface="Mada"/>
                          <a:cs typeface="Mada"/>
                          <a:sym typeface="Mada"/>
                        </a:rPr>
                        <a:t>To induce &amp; augment labor</a:t>
                      </a:r>
                      <a:endParaRPr sz="1200">
                        <a:latin typeface="Mada"/>
                        <a:ea typeface="Mada"/>
                        <a:cs typeface="Mada"/>
                        <a:sym typeface="Mada"/>
                      </a:endParaRPr>
                    </a:p>
                    <a:p>
                      <a:pPr indent="0" lvl="0" marL="457200" marR="0" rtl="0" algn="l">
                        <a:lnSpc>
                          <a:spcPct val="100000"/>
                        </a:lnSpc>
                        <a:spcBef>
                          <a:spcPts val="0"/>
                        </a:spcBef>
                        <a:spcAft>
                          <a:spcPts val="0"/>
                        </a:spcAft>
                        <a:buNone/>
                      </a:pPr>
                      <a:r>
                        <a:rPr lang="en" sz="1200">
                          <a:latin typeface="Mada"/>
                          <a:ea typeface="Mada"/>
                          <a:cs typeface="Mada"/>
                          <a:sym typeface="Mada"/>
                        </a:rPr>
                        <a:t>&amp; postpartum hemorrhage </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SzPts val="1200"/>
                        <a:buFont typeface="Mada"/>
                        <a:buChar char="●"/>
                      </a:pPr>
                      <a:r>
                        <a:rPr lang="en" sz="1200">
                          <a:latin typeface="Mada"/>
                          <a:ea typeface="Mada"/>
                          <a:cs typeface="Mada"/>
                          <a:sym typeface="Mada"/>
                        </a:rPr>
                        <a:t>Induce abortion in second trimester of pregnancy </a:t>
                      </a:r>
                      <a:endParaRPr sz="1200">
                        <a:latin typeface="Mada"/>
                        <a:ea typeface="Mada"/>
                        <a:cs typeface="Mada"/>
                        <a:sym typeface="Mada"/>
                      </a:endParaRPr>
                    </a:p>
                    <a:p>
                      <a:pPr indent="-304800" lvl="0" marL="457200" marR="0" rtl="0" algn="l">
                        <a:lnSpc>
                          <a:spcPct val="100000"/>
                        </a:lnSpc>
                        <a:spcBef>
                          <a:spcPts val="0"/>
                        </a:spcBef>
                        <a:spcAft>
                          <a:spcPts val="0"/>
                        </a:spcAft>
                        <a:buSzPts val="1200"/>
                        <a:buFont typeface="Mada"/>
                        <a:buChar char="●"/>
                      </a:pPr>
                      <a:r>
                        <a:rPr lang="en" sz="1200">
                          <a:latin typeface="Mada"/>
                          <a:ea typeface="Mada"/>
                          <a:cs typeface="Mada"/>
                          <a:sym typeface="Mada"/>
                        </a:rPr>
                        <a:t>Used as vaginal suppository for induction of labor </a:t>
                      </a:r>
                      <a:r>
                        <a:rPr lang="en" sz="1000">
                          <a:solidFill>
                            <a:srgbClr val="BF9000"/>
                          </a:solidFill>
                          <a:latin typeface="Mada"/>
                          <a:ea typeface="Mada"/>
                          <a:cs typeface="Mada"/>
                          <a:sym typeface="Mada"/>
                        </a:rPr>
                        <a:t>(to augment oxytocin’s effects)</a:t>
                      </a:r>
                      <a:endParaRPr sz="1000" u="none" cap="none" strike="noStrike">
                        <a:solidFill>
                          <a:srgbClr val="BF9000"/>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677225">
                <a:tc>
                  <a:txBody>
                    <a:bodyPr/>
                    <a:lstStyle/>
                    <a:p>
                      <a:pPr indent="0" lvl="0" marL="0" marR="0" rtl="0" algn="ctr">
                        <a:lnSpc>
                          <a:spcPct val="100000"/>
                        </a:lnSpc>
                        <a:spcBef>
                          <a:spcPts val="0"/>
                        </a:spcBef>
                        <a:spcAft>
                          <a:spcPts val="0"/>
                        </a:spcAft>
                        <a:buClr>
                          <a:srgbClr val="000000"/>
                        </a:buClr>
                        <a:buSzPts val="1400"/>
                        <a:buFont typeface="Arial"/>
                        <a:buNone/>
                      </a:pPr>
                      <a:r>
                        <a:rPr b="1" lang="en" sz="1300">
                          <a:latin typeface="Mada"/>
                          <a:ea typeface="Mada"/>
                          <a:cs typeface="Mada"/>
                          <a:sym typeface="Mada"/>
                        </a:rPr>
                        <a:t>Duration of action</a:t>
                      </a:r>
                      <a:endParaRPr b="1" sz="1300" u="none" cap="none" strike="noStrike">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EFEFEF"/>
                    </a:solidFill>
                  </a:tcPr>
                </a:tc>
                <a:tc>
                  <a:txBody>
                    <a:bodyPr/>
                    <a:lstStyle/>
                    <a:p>
                      <a:pPr indent="-304800" lvl="0" marL="457200" marR="0" rtl="0" algn="l">
                        <a:lnSpc>
                          <a:spcPct val="100000"/>
                        </a:lnSpc>
                        <a:spcBef>
                          <a:spcPts val="0"/>
                        </a:spcBef>
                        <a:spcAft>
                          <a:spcPts val="0"/>
                        </a:spcAft>
                        <a:buSzPts val="1200"/>
                        <a:buFont typeface="Mada"/>
                        <a:buChar char="●"/>
                      </a:pPr>
                      <a:r>
                        <a:rPr b="1" lang="en" sz="1200">
                          <a:latin typeface="Mada"/>
                          <a:ea typeface="Mada"/>
                          <a:cs typeface="Mada"/>
                          <a:sym typeface="Mada"/>
                        </a:rPr>
                        <a:t>Shorter </a:t>
                      </a:r>
                      <a:r>
                        <a:rPr lang="en" sz="1100">
                          <a:solidFill>
                            <a:srgbClr val="BF9000"/>
                          </a:solidFill>
                          <a:latin typeface="Mada"/>
                          <a:ea typeface="Mada"/>
                          <a:cs typeface="Mada"/>
                          <a:sym typeface="Mada"/>
                        </a:rPr>
                        <a:t>5 min</a:t>
                      </a:r>
                      <a:endParaRPr sz="11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304800" lvl="0" marL="457200" marR="0" rtl="0" algn="l">
                        <a:lnSpc>
                          <a:spcPct val="100000"/>
                        </a:lnSpc>
                        <a:spcBef>
                          <a:spcPts val="0"/>
                        </a:spcBef>
                        <a:spcAft>
                          <a:spcPts val="0"/>
                        </a:spcAft>
                        <a:buSzPts val="1200"/>
                        <a:buFont typeface="Mada"/>
                        <a:buChar char="●"/>
                      </a:pPr>
                      <a:r>
                        <a:rPr b="1" lang="en" sz="1200">
                          <a:latin typeface="Mada"/>
                          <a:ea typeface="Mada"/>
                          <a:cs typeface="Mada"/>
                          <a:sym typeface="Mada"/>
                        </a:rPr>
                        <a:t>Longer</a:t>
                      </a:r>
                      <a:r>
                        <a:rPr lang="en" sz="1200">
                          <a:latin typeface="Mada"/>
                          <a:ea typeface="Mada"/>
                          <a:cs typeface="Mada"/>
                          <a:sym typeface="Mada"/>
                        </a:rPr>
                        <a:t> </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39" name="Google Shape;239;p50"/>
          <p:cNvSpPr txBox="1"/>
          <p:nvPr/>
        </p:nvSpPr>
        <p:spPr>
          <a:xfrm>
            <a:off x="1925440" y="726325"/>
            <a:ext cx="3107100" cy="400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rgbClr val="CC0000"/>
                </a:solidFill>
                <a:latin typeface="Mada"/>
                <a:ea typeface="Mada"/>
                <a:cs typeface="Mada"/>
                <a:sym typeface="Mada"/>
              </a:rPr>
              <a:t>Male’s doc: These differences are IMP</a:t>
            </a:r>
            <a:endParaRPr b="1">
              <a:solidFill>
                <a:srgbClr val="CC0000"/>
              </a:solidFill>
              <a:latin typeface="Mada"/>
              <a:ea typeface="Mada"/>
              <a:cs typeface="Mada"/>
              <a:sym typeface="Mad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51"/>
          <p:cNvSpPr txBox="1"/>
          <p:nvPr/>
        </p:nvSpPr>
        <p:spPr>
          <a:xfrm>
            <a:off x="400050" y="17145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sz="1800">
                <a:solidFill>
                  <a:srgbClr val="134F5C"/>
                </a:solidFill>
                <a:latin typeface="Georgia"/>
                <a:ea typeface="Georgia"/>
                <a:cs typeface="Georgia"/>
                <a:sym typeface="Georgia"/>
              </a:rPr>
              <a:t>Lecture(6): Tocolytics and Oxytocin</a:t>
            </a:r>
            <a:endParaRPr b="1" sz="1800">
              <a:solidFill>
                <a:srgbClr val="134F5C"/>
              </a:solidFill>
              <a:latin typeface="Georgia"/>
              <a:ea typeface="Georgia"/>
              <a:cs typeface="Georgia"/>
              <a:sym typeface="Georgia"/>
            </a:endParaRPr>
          </a:p>
        </p:txBody>
      </p:sp>
      <p:cxnSp>
        <p:nvCxnSpPr>
          <p:cNvPr id="245" name="Google Shape;245;p51"/>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graphicFrame>
        <p:nvGraphicFramePr>
          <p:cNvPr id="246" name="Google Shape;246;p51"/>
          <p:cNvGraphicFramePr/>
          <p:nvPr/>
        </p:nvGraphicFramePr>
        <p:xfrm>
          <a:off x="0" y="1049400"/>
          <a:ext cx="3000000" cy="3000000"/>
        </p:xfrm>
        <a:graphic>
          <a:graphicData uri="http://schemas.openxmlformats.org/drawingml/2006/table">
            <a:tbl>
              <a:tblPr>
                <a:noFill/>
                <a:tableStyleId>{33BF9BEE-C04C-41D2-BB25-F520B2266750}</a:tableStyleId>
              </a:tblPr>
              <a:tblGrid>
                <a:gridCol w="1187025"/>
                <a:gridCol w="1910925"/>
                <a:gridCol w="1787100"/>
                <a:gridCol w="1954950"/>
              </a:tblGrid>
              <a:tr h="381000">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ADRs</a:t>
                      </a:r>
                      <a:endParaRPr b="1">
                        <a:solidFill>
                          <a:srgbClr val="134F5C"/>
                        </a:solidFill>
                        <a:latin typeface="Mada"/>
                        <a:ea typeface="Mada"/>
                        <a:cs typeface="Mada"/>
                        <a:sym typeface="Mada"/>
                      </a:endParaRPr>
                    </a:p>
                  </a:txBody>
                  <a:tcPr marT="91425" marB="91425" marR="91425" marL="91425" anchor="ctr">
                    <a:solidFill>
                      <a:srgbClr val="D0E0E3"/>
                    </a:solidFill>
                  </a:tcPr>
                </a:tc>
              </a:tr>
              <a:tr h="381000">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Uterine Relaxants (tocolytic)</a:t>
                      </a:r>
                      <a:endParaRPr b="1">
                        <a:solidFill>
                          <a:srgbClr val="134F5C"/>
                        </a:solidFill>
                        <a:latin typeface="Mada"/>
                        <a:ea typeface="Mada"/>
                        <a:cs typeface="Mada"/>
                        <a:sym typeface="Mada"/>
                      </a:endParaRPr>
                    </a:p>
                  </a:txBody>
                  <a:tcPr marT="91425" marB="91425" marR="91425" marL="91425" anchor="ctr">
                    <a:solidFill>
                      <a:srgbClr val="F3F3F3"/>
                    </a:solidFill>
                  </a:tcPr>
                </a:tc>
                <a:tc hMerge="1"/>
                <a:tc hMerge="1"/>
                <a:tc hMerge="1"/>
              </a:tr>
              <a:tr h="381000">
                <a:tc gridSpan="4">
                  <a:txBody>
                    <a:bodyPr/>
                    <a:lstStyle/>
                    <a:p>
                      <a:pPr indent="0" lvl="0" marL="0" rtl="0" algn="ctr">
                        <a:spcBef>
                          <a:spcPts val="0"/>
                        </a:spcBef>
                        <a:spcAft>
                          <a:spcPts val="0"/>
                        </a:spcAft>
                        <a:buNone/>
                      </a:pPr>
                      <a:r>
                        <a:rPr b="1" lang="en">
                          <a:solidFill>
                            <a:srgbClr val="76A5AF"/>
                          </a:solidFill>
                          <a:latin typeface="Mada"/>
                          <a:ea typeface="Mada"/>
                          <a:cs typeface="Mada"/>
                          <a:sym typeface="Mada"/>
                        </a:rPr>
                        <a:t>β2-Adrenoceptor agonists</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c hMerge="1"/>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Ritodrine</a:t>
                      </a:r>
                      <a:endParaRPr b="1" sz="1200">
                        <a:solidFill>
                          <a:srgbClr val="FFFFFF"/>
                        </a:solidFill>
                        <a:latin typeface="Mada"/>
                        <a:ea typeface="Mada"/>
                        <a:cs typeface="Mada"/>
                        <a:sym typeface="Mada"/>
                      </a:endParaRPr>
                    </a:p>
                    <a:p>
                      <a:pPr indent="0" lvl="0" marL="0" rtl="0" algn="ctr">
                        <a:spcBef>
                          <a:spcPts val="0"/>
                        </a:spcBef>
                        <a:spcAft>
                          <a:spcPts val="0"/>
                        </a:spcAft>
                        <a:buNone/>
                      </a:pPr>
                      <a:r>
                        <a:t/>
                      </a:r>
                      <a:endParaRPr b="1" sz="1200">
                        <a:solidFill>
                          <a:srgbClr val="FFFFFF"/>
                        </a:solidFill>
                        <a:latin typeface="Mada"/>
                        <a:ea typeface="Mada"/>
                        <a:cs typeface="Mada"/>
                        <a:sym typeface="Mada"/>
                      </a:endParaRPr>
                    </a:p>
                    <a:p>
                      <a:pPr indent="0" lvl="0" marL="0" rtl="0" algn="ctr">
                        <a:spcBef>
                          <a:spcPts val="0"/>
                        </a:spcBef>
                        <a:spcAft>
                          <a:spcPts val="0"/>
                        </a:spcAft>
                        <a:buNone/>
                      </a:pPr>
                      <a:r>
                        <a:t/>
                      </a:r>
                      <a:endParaRPr b="1" sz="1200">
                        <a:solidFill>
                          <a:srgbClr val="FFFFFF"/>
                        </a:solidFill>
                        <a:latin typeface="Mada"/>
                        <a:ea typeface="Mada"/>
                        <a:cs typeface="Mada"/>
                        <a:sym typeface="Mada"/>
                      </a:endParaRPr>
                    </a:p>
                  </a:txBody>
                  <a:tcPr marT="91425" marB="91425" marR="91425" marL="91425" anchor="ctr">
                    <a:solidFill>
                      <a:srgbClr val="A64D79"/>
                    </a:solidFill>
                  </a:tcPr>
                </a:tc>
                <a:tc>
                  <a:txBody>
                    <a:bodyPr/>
                    <a:lstStyle/>
                    <a:p>
                      <a:pPr indent="0" lvl="0" marL="0" rtl="0" algn="l">
                        <a:spcBef>
                          <a:spcPts val="0"/>
                        </a:spcBef>
                        <a:spcAft>
                          <a:spcPts val="0"/>
                        </a:spcAft>
                        <a:buNone/>
                      </a:pPr>
                      <a:r>
                        <a:rPr lang="en" sz="1200">
                          <a:latin typeface="Mada"/>
                          <a:ea typeface="Mada"/>
                          <a:cs typeface="Mada"/>
                          <a:sym typeface="Mada"/>
                        </a:rPr>
                        <a:t>-</a:t>
                      </a:r>
                      <a:r>
                        <a:rPr b="1" lang="en" sz="1200">
                          <a:solidFill>
                            <a:srgbClr val="FF0000"/>
                          </a:solidFill>
                          <a:latin typeface="Mada"/>
                          <a:ea typeface="Mada"/>
                          <a:cs typeface="Mada"/>
                          <a:sym typeface="Mada"/>
                        </a:rPr>
                        <a:t>Selective β2 receptor</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agonist used specifically</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as a uterine relaxant. </a:t>
                      </a:r>
                      <a:endParaRPr b="1" sz="1200">
                        <a:solidFill>
                          <a:srgbClr val="FF0000"/>
                        </a:solidFill>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Bind to β-adrenoceptors →</a:t>
                      </a:r>
                      <a:endParaRPr sz="1200">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activate enzyme</a:t>
                      </a:r>
                      <a:endParaRPr b="1" sz="1200">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Adenylate cyclase</a:t>
                      </a:r>
                      <a:r>
                        <a:rPr lang="en" sz="1200">
                          <a:latin typeface="Mada"/>
                          <a:ea typeface="Mada"/>
                          <a:cs typeface="Mada"/>
                          <a:sym typeface="Mada"/>
                        </a:rPr>
                        <a:t>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increase in the level of</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cAMP → reducing</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intracellular calcium level.</a:t>
                      </a:r>
                      <a:endParaRPr sz="12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200">
                          <a:latin typeface="Mada"/>
                          <a:ea typeface="Mada"/>
                          <a:cs typeface="Mada"/>
                          <a:sym typeface="Mada"/>
                        </a:rPr>
                        <a:t>-  Arrest threatened abortion</a:t>
                      </a:r>
                      <a:endParaRPr sz="1200">
                        <a:latin typeface="Mada"/>
                        <a:ea typeface="Mada"/>
                        <a:cs typeface="Mada"/>
                        <a:sym typeface="Mada"/>
                      </a:endParaRPr>
                    </a:p>
                    <a:p>
                      <a:pPr indent="0" lvl="0" marL="0" rtl="0" algn="l">
                        <a:spcBef>
                          <a:spcPts val="0"/>
                        </a:spcBef>
                        <a:spcAft>
                          <a:spcPts val="0"/>
                        </a:spcAft>
                        <a:buNone/>
                      </a:pPr>
                      <a:r>
                        <a:rPr b="1" lang="en" sz="1200">
                          <a:highlight>
                            <a:srgbClr val="F4CCCC"/>
                          </a:highlight>
                          <a:latin typeface="Mada"/>
                          <a:ea typeface="Mada"/>
                          <a:cs typeface="Mada"/>
                          <a:sym typeface="Mada"/>
                        </a:rPr>
                        <a:t>- Delay premature labor </a:t>
                      </a:r>
                      <a:endParaRPr b="1" sz="1200">
                        <a:highlight>
                          <a:srgbClr val="F4CCCC"/>
                        </a:highlight>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 Severe Dysmenorrhea</a:t>
                      </a:r>
                      <a:endParaRPr sz="1200">
                        <a:solidFill>
                          <a:srgbClr val="6AA84F"/>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200">
                          <a:solidFill>
                            <a:srgbClr val="FF0000"/>
                          </a:solidFill>
                          <a:latin typeface="Mada"/>
                          <a:ea typeface="Mada"/>
                          <a:cs typeface="Mada"/>
                          <a:sym typeface="Mada"/>
                        </a:rPr>
                        <a:t>- Hyperglycemia -Hypokalemia</a:t>
                      </a:r>
                      <a:endParaRPr sz="1200">
                        <a:solidFill>
                          <a:srgbClr val="FF0000"/>
                        </a:solidFill>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-Tremor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-Nausea, vomiting -Flushing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-Sweating </a:t>
                      </a:r>
                      <a:r>
                        <a:rPr b="1" lang="en" sz="1200">
                          <a:latin typeface="Mada"/>
                          <a:ea typeface="Mada"/>
                          <a:cs typeface="Mada"/>
                          <a:sym typeface="Mada"/>
                        </a:rPr>
                        <a:t>-Tachycardia(high dose) -Hypotension</a:t>
                      </a:r>
                      <a:endParaRPr b="1" sz="1200">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txBody>
                  <a:tcPr marT="91425" marB="91425" marR="91425" marL="91425" anchor="ctr"/>
                </a:tc>
              </a:tr>
              <a:tr h="381000">
                <a:tc gridSpan="4">
                  <a:txBody>
                    <a:bodyPr/>
                    <a:lstStyle/>
                    <a:p>
                      <a:pPr indent="0" lvl="0" marL="0" rtl="0" algn="ctr">
                        <a:spcBef>
                          <a:spcPts val="0"/>
                        </a:spcBef>
                        <a:spcAft>
                          <a:spcPts val="0"/>
                        </a:spcAft>
                        <a:buNone/>
                      </a:pPr>
                      <a:r>
                        <a:rPr b="1" lang="en">
                          <a:solidFill>
                            <a:srgbClr val="76A5AF"/>
                          </a:solidFill>
                          <a:latin typeface="Mada"/>
                          <a:ea typeface="Mada"/>
                          <a:cs typeface="Mada"/>
                          <a:sym typeface="Mada"/>
                        </a:rPr>
                        <a:t>Calcium Channel Blockers</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c hMerge="1"/>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Nifedipine</a:t>
                      </a:r>
                      <a:endParaRPr b="1" sz="1200">
                        <a:solidFill>
                          <a:srgbClr val="FFFFFF"/>
                        </a:solidFill>
                        <a:latin typeface="Mada"/>
                        <a:ea typeface="Mada"/>
                        <a:cs typeface="Mada"/>
                        <a:sym typeface="Mada"/>
                      </a:endParaRPr>
                    </a:p>
                  </a:txBody>
                  <a:tcPr marT="91425" marB="91425" marR="91425" marL="91425" anchor="ctr">
                    <a:solidFill>
                      <a:srgbClr val="DD7E6B"/>
                    </a:solidFill>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 Markedly </a:t>
                      </a:r>
                      <a:r>
                        <a:rPr b="1" lang="en" sz="1200">
                          <a:solidFill>
                            <a:schemeClr val="dk1"/>
                          </a:solidFill>
                          <a:latin typeface="Mada"/>
                          <a:ea typeface="Mada"/>
                          <a:cs typeface="Mada"/>
                          <a:sym typeface="Mada"/>
                        </a:rPr>
                        <a:t>inhibits</a:t>
                      </a:r>
                      <a:r>
                        <a:rPr lang="en" sz="1200">
                          <a:solidFill>
                            <a:schemeClr val="dk1"/>
                          </a:solidFill>
                          <a:latin typeface="Mada"/>
                          <a:ea typeface="Mada"/>
                          <a:cs typeface="Mada"/>
                          <a:sym typeface="Mada"/>
                        </a:rPr>
                        <a:t> the amplitude of spontaneous and </a:t>
                      </a:r>
                      <a:r>
                        <a:rPr b="1" lang="en" sz="1200">
                          <a:solidFill>
                            <a:schemeClr val="dk1"/>
                          </a:solidFill>
                          <a:latin typeface="Mada"/>
                          <a:ea typeface="Mada"/>
                          <a:cs typeface="Mada"/>
                          <a:sym typeface="Mada"/>
                        </a:rPr>
                        <a:t>oxytocin-induced contractions</a:t>
                      </a:r>
                      <a:endParaRPr b="1" sz="12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  Arrest threatened abortion</a:t>
                      </a:r>
                      <a:endParaRPr sz="12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 Delay premature labor </a:t>
                      </a:r>
                      <a:endParaRPr sz="12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rgbClr val="6AA84F"/>
                          </a:solidFill>
                          <a:latin typeface="Mada"/>
                          <a:ea typeface="Mada"/>
                          <a:cs typeface="Mada"/>
                          <a:sym typeface="Mada"/>
                        </a:rPr>
                        <a:t>- Severe Dysmenorrhea</a:t>
                      </a:r>
                      <a:endParaRPr sz="1200">
                        <a:solidFill>
                          <a:srgbClr val="6AA84F"/>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b="1" lang="en" sz="1200">
                          <a:solidFill>
                            <a:srgbClr val="FF0000"/>
                          </a:solidFill>
                          <a:latin typeface="Mada"/>
                          <a:ea typeface="Mada"/>
                          <a:cs typeface="Mada"/>
                          <a:sym typeface="Mada"/>
                        </a:rPr>
                        <a:t>-Ankle edema</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-Flushing </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-Constipation</a:t>
                      </a:r>
                      <a:endParaRPr b="1" sz="1200">
                        <a:solidFill>
                          <a:srgbClr val="FF0000"/>
                        </a:solidFill>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-Headache, dizziness -Hypotension</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-Coughing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-Wheezing </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-Tachycardia</a:t>
                      </a:r>
                      <a:endParaRPr sz="1200">
                        <a:latin typeface="Mada"/>
                        <a:ea typeface="Mada"/>
                        <a:cs typeface="Mada"/>
                        <a:sym typeface="Mada"/>
                      </a:endParaRPr>
                    </a:p>
                  </a:txBody>
                  <a:tcPr marT="91425" marB="91425" marR="91425" marL="91425" anchor="ctr"/>
                </a:tc>
              </a:tr>
              <a:tr h="381000">
                <a:tc gridSpan="4">
                  <a:txBody>
                    <a:bodyPr/>
                    <a:lstStyle/>
                    <a:p>
                      <a:pPr indent="0" lvl="0" marL="0" rtl="0" algn="ctr">
                        <a:spcBef>
                          <a:spcPts val="0"/>
                        </a:spcBef>
                        <a:spcAft>
                          <a:spcPts val="0"/>
                        </a:spcAft>
                        <a:buNone/>
                      </a:pPr>
                      <a:r>
                        <a:rPr b="1" lang="en">
                          <a:solidFill>
                            <a:srgbClr val="76A5AF"/>
                          </a:solidFill>
                          <a:latin typeface="Mada"/>
                          <a:ea typeface="Mada"/>
                          <a:cs typeface="Mada"/>
                          <a:sym typeface="Mada"/>
                        </a:rPr>
                        <a:t>Oxytocin Antagonists</a:t>
                      </a:r>
                      <a:endParaRPr b="1">
                        <a:solidFill>
                          <a:srgbClr val="76A5AF"/>
                        </a:solidFill>
                        <a:latin typeface="Mada"/>
                        <a:ea typeface="Mada"/>
                        <a:cs typeface="Mada"/>
                        <a:sym typeface="Mada"/>
                      </a:endParaRPr>
                    </a:p>
                  </a:txBody>
                  <a:tcPr marT="91425" marB="91425" marR="91425" marL="91425" anchor="ctr">
                    <a:solidFill>
                      <a:srgbClr val="F3F3F3"/>
                    </a:solidFill>
                  </a:tcPr>
                </a:tc>
                <a:tc hMerge="1"/>
                <a:tc hMerge="1"/>
                <a:tc hMerge="1"/>
              </a:tr>
              <a:tr h="381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Atosiban</a:t>
                      </a:r>
                      <a:endParaRPr b="1" sz="1200">
                        <a:solidFill>
                          <a:srgbClr val="FFFFFF"/>
                        </a:solidFill>
                        <a:latin typeface="Mada"/>
                        <a:ea typeface="Mada"/>
                        <a:cs typeface="Mada"/>
                        <a:sym typeface="Mada"/>
                      </a:endParaRPr>
                    </a:p>
                  </a:txBody>
                  <a:tcPr marT="91425" marB="91425" marR="91425" marL="91425" anchor="ctr">
                    <a:solidFill>
                      <a:srgbClr val="93C47D"/>
                    </a:solidFill>
                  </a:tcPr>
                </a:tc>
                <a:tc>
                  <a:txBody>
                    <a:bodyPr/>
                    <a:lstStyle/>
                    <a:p>
                      <a:pPr indent="0" lvl="0" marL="0" rtl="0" algn="l">
                        <a:spcBef>
                          <a:spcPts val="0"/>
                        </a:spcBef>
                        <a:spcAft>
                          <a:spcPts val="0"/>
                        </a:spcAft>
                        <a:buNone/>
                      </a:pPr>
                      <a:r>
                        <a:rPr lang="en" sz="1200">
                          <a:latin typeface="Mada"/>
                          <a:ea typeface="Mada"/>
                          <a:cs typeface="Mada"/>
                          <a:sym typeface="Mada"/>
                        </a:rPr>
                        <a:t>- </a:t>
                      </a:r>
                      <a:r>
                        <a:rPr b="1" lang="en" sz="1200">
                          <a:solidFill>
                            <a:srgbClr val="FF0000"/>
                          </a:solidFill>
                          <a:latin typeface="Mada"/>
                          <a:ea typeface="Mada"/>
                          <a:cs typeface="Mada"/>
                          <a:sym typeface="Mada"/>
                        </a:rPr>
                        <a:t>Compete with oxytocin at its receptors on the uterus.</a:t>
                      </a:r>
                      <a:endParaRPr sz="12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  Arrest threatened abortion</a:t>
                      </a:r>
                      <a:endParaRPr sz="12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 sz="1200">
                          <a:solidFill>
                            <a:schemeClr val="dk1"/>
                          </a:solidFill>
                          <a:highlight>
                            <a:srgbClr val="F4CCCC"/>
                          </a:highlight>
                          <a:latin typeface="Mada"/>
                          <a:ea typeface="Mada"/>
                          <a:cs typeface="Mada"/>
                          <a:sym typeface="Mada"/>
                        </a:rPr>
                        <a:t>- Delay premature labor </a:t>
                      </a:r>
                      <a:endParaRPr b="1" sz="1200">
                        <a:solidFill>
                          <a:schemeClr val="dk1"/>
                        </a:solidFill>
                        <a:highlight>
                          <a:srgbClr val="F4CCCC"/>
                        </a:highlight>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rgbClr val="6AA84F"/>
                          </a:solidFill>
                          <a:latin typeface="Mada"/>
                          <a:ea typeface="Mada"/>
                          <a:cs typeface="Mada"/>
                          <a:sym typeface="Mada"/>
                        </a:rPr>
                        <a:t>- Severe Dysmenorrhea</a:t>
                      </a:r>
                      <a:endParaRPr sz="1200">
                        <a:solidFill>
                          <a:srgbClr val="6AA84F"/>
                        </a:solidFill>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lang="en" sz="1200">
                          <a:latin typeface="Mada"/>
                          <a:ea typeface="Mada"/>
                          <a:cs typeface="Mada"/>
                          <a:sym typeface="Mada"/>
                        </a:rPr>
                        <a:t>-</a:t>
                      </a:r>
                      <a:endParaRPr sz="1200">
                        <a:latin typeface="Mada"/>
                        <a:ea typeface="Mada"/>
                        <a:cs typeface="Mada"/>
                        <a:sym typeface="Mada"/>
                      </a:endParaRPr>
                    </a:p>
                  </a:txBody>
                  <a:tcPr marT="91425" marB="91425" marR="91425" marL="91425"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0" name="Shape 250"/>
        <p:cNvGrpSpPr/>
        <p:nvPr/>
      </p:nvGrpSpPr>
      <p:grpSpPr>
        <a:xfrm>
          <a:off x="0" y="0"/>
          <a:ext cx="0" cy="0"/>
          <a:chOff x="0" y="0"/>
          <a:chExt cx="0" cy="0"/>
        </a:xfrm>
      </p:grpSpPr>
      <p:cxnSp>
        <p:nvCxnSpPr>
          <p:cNvPr id="251" name="Google Shape;251;p52"/>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sp>
        <p:nvSpPr>
          <p:cNvPr id="252" name="Google Shape;252;p52"/>
          <p:cNvSpPr txBox="1"/>
          <p:nvPr/>
        </p:nvSpPr>
        <p:spPr>
          <a:xfrm>
            <a:off x="400050" y="174625"/>
            <a:ext cx="5981700" cy="48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Lecture(7): </a:t>
            </a:r>
            <a:r>
              <a:rPr b="1" lang="en" sz="1800">
                <a:solidFill>
                  <a:srgbClr val="134F5C"/>
                </a:solidFill>
                <a:latin typeface="Georgia"/>
                <a:ea typeface="Georgia"/>
                <a:cs typeface="Georgia"/>
                <a:sym typeface="Georgia"/>
              </a:rPr>
              <a:t>Treatment of Gonorrhea and Syphilis</a:t>
            </a:r>
            <a:endParaRPr b="1" sz="1800">
              <a:solidFill>
                <a:srgbClr val="134F5C"/>
              </a:solidFill>
              <a:latin typeface="Georgia"/>
              <a:ea typeface="Georgia"/>
              <a:cs typeface="Georgia"/>
              <a:sym typeface="Georgia"/>
            </a:endParaRPr>
          </a:p>
        </p:txBody>
      </p:sp>
      <p:graphicFrame>
        <p:nvGraphicFramePr>
          <p:cNvPr id="253" name="Google Shape;253;p52"/>
          <p:cNvGraphicFramePr/>
          <p:nvPr/>
        </p:nvGraphicFramePr>
        <p:xfrm>
          <a:off x="0" y="1275150"/>
          <a:ext cx="3000000" cy="3000000"/>
        </p:xfrm>
        <a:graphic>
          <a:graphicData uri="http://schemas.openxmlformats.org/drawingml/2006/table">
            <a:tbl>
              <a:tblPr>
                <a:noFill/>
                <a:tableStyleId>{33BF9BEE-C04C-41D2-BB25-F520B2266750}</a:tableStyleId>
              </a:tblPr>
              <a:tblGrid>
                <a:gridCol w="1338900"/>
                <a:gridCol w="1368000"/>
                <a:gridCol w="1482300"/>
                <a:gridCol w="2650800"/>
              </a:tblGrid>
              <a:tr h="381000">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ADRs</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r>
              <a:tr h="381000">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β-Lactam Antibiotics: </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gridSpan="4">
                  <a:txBody>
                    <a:bodyPr/>
                    <a:lstStyle/>
                    <a:p>
                      <a:pPr indent="-317500" lvl="0" marL="457200" rtl="0" algn="ctr">
                        <a:spcBef>
                          <a:spcPts val="0"/>
                        </a:spcBef>
                        <a:spcAft>
                          <a:spcPts val="0"/>
                        </a:spcAft>
                        <a:buClr>
                          <a:srgbClr val="76A5AF"/>
                        </a:buClr>
                        <a:buSzPts val="1400"/>
                        <a:buFont typeface="Mada"/>
                        <a:buAutoNum type="arabicParenR"/>
                      </a:pPr>
                      <a:r>
                        <a:rPr b="1" lang="en">
                          <a:solidFill>
                            <a:srgbClr val="76A5AF"/>
                          </a:solidFill>
                          <a:latin typeface="Mada"/>
                          <a:ea typeface="Mada"/>
                          <a:cs typeface="Mada"/>
                          <a:sym typeface="Mada"/>
                        </a:rPr>
                        <a:t>Natural Penicillins</a:t>
                      </a:r>
                      <a:endParaRPr b="1">
                        <a:solidFill>
                          <a:srgbClr val="76A5A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Benzylpenicillin</a:t>
                      </a:r>
                      <a:endParaRPr b="1" sz="1200">
                        <a:solidFill>
                          <a:schemeClr val="lt1"/>
                        </a:solidFill>
                        <a:latin typeface="Mada"/>
                        <a:ea typeface="Mada"/>
                        <a:cs typeface="Mada"/>
                        <a:sym typeface="Mada"/>
                      </a:endParaRPr>
                    </a:p>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(penicillin G)</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741B47"/>
                    </a:solidFill>
                  </a:tcPr>
                </a:tc>
                <a:tc rowSpan="3">
                  <a:txBody>
                    <a:bodyPr/>
                    <a:lstStyle/>
                    <a:p>
                      <a:pPr indent="0" lvl="0" marL="0" rtl="0" algn="ctr">
                        <a:spcBef>
                          <a:spcPts val="0"/>
                        </a:spcBef>
                        <a:spcAft>
                          <a:spcPts val="0"/>
                        </a:spcAft>
                        <a:buNone/>
                      </a:pPr>
                      <a:r>
                        <a:rPr lang="en" sz="1200">
                          <a:solidFill>
                            <a:schemeClr val="dk1"/>
                          </a:solidFill>
                          <a:latin typeface="Mada"/>
                          <a:ea typeface="Mada"/>
                          <a:cs typeface="Mada"/>
                          <a:sym typeface="Mada"/>
                        </a:rPr>
                        <a:t>-</a:t>
                      </a:r>
                      <a:r>
                        <a:rPr lang="en" sz="1200">
                          <a:solidFill>
                            <a:schemeClr val="dk1"/>
                          </a:solidFill>
                          <a:latin typeface="Mada"/>
                          <a:ea typeface="Mada"/>
                          <a:cs typeface="Mada"/>
                          <a:sym typeface="Mada"/>
                        </a:rPr>
                        <a:t>Inhibits bacterial cell wall synthesis through inhibition  of transpeptidase enzyme required for crosslinks.</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-Bactericidal.</a:t>
                      </a:r>
                      <a:endParaRPr>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rowSpan="3">
                  <a:txBody>
                    <a:bodyPr/>
                    <a:lstStyle/>
                    <a:p>
                      <a:pPr indent="0" lvl="0" marL="0" rtl="0" algn="ctr">
                        <a:spcBef>
                          <a:spcPts val="0"/>
                        </a:spcBef>
                        <a:spcAft>
                          <a:spcPts val="0"/>
                        </a:spcAft>
                        <a:buNone/>
                      </a:pPr>
                      <a:r>
                        <a:rPr b="1" lang="en" sz="1200">
                          <a:solidFill>
                            <a:srgbClr val="6AA84F"/>
                          </a:solidFill>
                          <a:highlight>
                            <a:srgbClr val="F4CCCC"/>
                          </a:highlight>
                          <a:latin typeface="Mada"/>
                          <a:ea typeface="Mada"/>
                          <a:cs typeface="Mada"/>
                          <a:sym typeface="Mada"/>
                        </a:rPr>
                        <a:t>First choice</a:t>
                      </a:r>
                      <a:endParaRPr b="1" sz="1200">
                        <a:solidFill>
                          <a:srgbClr val="6AA84F"/>
                        </a:solidFill>
                        <a:highlight>
                          <a:srgbClr val="F4CCCC"/>
                        </a:highlight>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rowSpan="3">
                  <a:txBody>
                    <a:bodyPr/>
                    <a:lstStyle/>
                    <a:p>
                      <a:pPr indent="0" lvl="0" marL="0" rtl="0" algn="l">
                        <a:spcBef>
                          <a:spcPts val="0"/>
                        </a:spcBef>
                        <a:spcAft>
                          <a:spcPts val="0"/>
                        </a:spcAft>
                        <a:buNone/>
                      </a:pPr>
                      <a:r>
                        <a:rPr lang="en" sz="1200">
                          <a:solidFill>
                            <a:schemeClr val="dk1"/>
                          </a:solidFill>
                          <a:latin typeface="Mada"/>
                          <a:ea typeface="Mada"/>
                          <a:cs typeface="Mada"/>
                          <a:sym typeface="Mada"/>
                        </a:rPr>
                        <a:t>-</a:t>
                      </a:r>
                      <a:r>
                        <a:rPr lang="en" sz="1200">
                          <a:solidFill>
                            <a:schemeClr val="dk1"/>
                          </a:solidFill>
                          <a:latin typeface="Mada"/>
                          <a:ea typeface="Mada"/>
                          <a:cs typeface="Mada"/>
                          <a:sym typeface="Mada"/>
                        </a:rPr>
                        <a:t>Hypersensitivity.</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-Convulsions with high doses or in renal failure.</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-Super infections.</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Procaine </a:t>
                      </a:r>
                      <a:endParaRPr b="1" sz="1200">
                        <a:solidFill>
                          <a:schemeClr val="lt1"/>
                        </a:solidFill>
                        <a:latin typeface="Mada"/>
                        <a:ea typeface="Mada"/>
                        <a:cs typeface="Mada"/>
                        <a:sym typeface="Mada"/>
                      </a:endParaRPr>
                    </a:p>
                    <a:p>
                      <a:pPr indent="0" lvl="0" marL="0" rtl="0" algn="ctr">
                        <a:spcBef>
                          <a:spcPts val="0"/>
                        </a:spcBef>
                        <a:spcAft>
                          <a:spcPts val="0"/>
                        </a:spcAft>
                        <a:buNone/>
                      </a:pPr>
                      <a:r>
                        <a:rPr b="1" lang="en" sz="1200">
                          <a:solidFill>
                            <a:schemeClr val="lt1"/>
                          </a:solidFill>
                          <a:latin typeface="Mada"/>
                          <a:ea typeface="Mada"/>
                          <a:cs typeface="Mada"/>
                          <a:sym typeface="Mada"/>
                        </a:rPr>
                        <a:t>penicillin G</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A64D79"/>
                    </a:solidFill>
                  </a:tcPr>
                </a:tc>
                <a:tc vMerge="1"/>
                <a:tc vMerge="1"/>
                <a:tc vMerge="1"/>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highlight>
                            <a:srgbClr val="F4CCCC"/>
                          </a:highlight>
                          <a:latin typeface="Mada"/>
                          <a:ea typeface="Mada"/>
                          <a:cs typeface="Mada"/>
                          <a:sym typeface="Mada"/>
                        </a:rPr>
                        <a:t>Benzathine </a:t>
                      </a:r>
                      <a:endParaRPr b="1" sz="1200">
                        <a:solidFill>
                          <a:schemeClr val="lt1"/>
                        </a:solidFill>
                        <a:highlight>
                          <a:srgbClr val="F4CCCC"/>
                        </a:highlight>
                        <a:latin typeface="Mada"/>
                        <a:ea typeface="Mada"/>
                        <a:cs typeface="Mada"/>
                        <a:sym typeface="Mada"/>
                      </a:endParaRPr>
                    </a:p>
                    <a:p>
                      <a:pPr indent="0" lvl="0" marL="0" rtl="0" algn="ctr">
                        <a:spcBef>
                          <a:spcPts val="0"/>
                        </a:spcBef>
                        <a:spcAft>
                          <a:spcPts val="0"/>
                        </a:spcAft>
                        <a:buClr>
                          <a:schemeClr val="dk1"/>
                        </a:buClr>
                        <a:buSzPts val="1100"/>
                        <a:buFont typeface="Arial"/>
                        <a:buNone/>
                      </a:pPr>
                      <a:r>
                        <a:rPr b="1" lang="en" sz="1200">
                          <a:solidFill>
                            <a:schemeClr val="lt1"/>
                          </a:solidFill>
                          <a:highlight>
                            <a:srgbClr val="F4CCCC"/>
                          </a:highlight>
                          <a:latin typeface="Mada"/>
                          <a:ea typeface="Mada"/>
                          <a:cs typeface="Mada"/>
                          <a:sym typeface="Mada"/>
                        </a:rPr>
                        <a:t>penicillin G</a:t>
                      </a:r>
                      <a:endParaRPr sz="1200">
                        <a:highlight>
                          <a:srgbClr val="F4CCCC"/>
                        </a:highlight>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C27BA0"/>
                    </a:solidFill>
                  </a:tcPr>
                </a:tc>
                <a:tc vMerge="1"/>
                <a:tc vMerge="1"/>
                <a:tc vMerge="1"/>
              </a:tr>
              <a:tr h="381000">
                <a:tc gridSpan="4">
                  <a:txBody>
                    <a:bodyPr/>
                    <a:lstStyle/>
                    <a:p>
                      <a:pPr indent="0" lvl="0" marL="457200" rtl="0" algn="ctr">
                        <a:spcBef>
                          <a:spcPts val="0"/>
                        </a:spcBef>
                        <a:spcAft>
                          <a:spcPts val="0"/>
                        </a:spcAft>
                        <a:buNone/>
                      </a:pPr>
                      <a:r>
                        <a:rPr b="1" lang="en">
                          <a:solidFill>
                            <a:srgbClr val="76A5AF"/>
                          </a:solidFill>
                          <a:latin typeface="Mada"/>
                          <a:ea typeface="Mada"/>
                          <a:cs typeface="Mada"/>
                          <a:sym typeface="Mada"/>
                        </a:rPr>
                        <a:t>2)   3rd generation cephalosporins</a:t>
                      </a:r>
                      <a:endParaRPr b="1">
                        <a:solidFill>
                          <a:srgbClr val="76A5AF"/>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a:txBody>
                    <a:bodyPr/>
                    <a:lstStyle/>
                    <a:p>
                      <a:pPr indent="0" lvl="0" marL="0" rtl="0" algn="ctr">
                        <a:spcBef>
                          <a:spcPts val="0"/>
                        </a:spcBef>
                        <a:spcAft>
                          <a:spcPts val="0"/>
                        </a:spcAft>
                        <a:buClr>
                          <a:srgbClr val="000000"/>
                        </a:buClr>
                        <a:buSzPts val="1100"/>
                        <a:buFont typeface="Arial"/>
                        <a:buNone/>
                      </a:pPr>
                      <a:r>
                        <a:rPr b="1" lang="en" sz="1200">
                          <a:solidFill>
                            <a:schemeClr val="lt1"/>
                          </a:solidFill>
                          <a:latin typeface="Mada"/>
                          <a:ea typeface="Mada"/>
                          <a:cs typeface="Mada"/>
                          <a:sym typeface="Mada"/>
                        </a:rPr>
                        <a:t>Ceftriaxone</a:t>
                      </a:r>
                      <a:endParaRPr b="1" sz="1200">
                        <a:solidFill>
                          <a:schemeClr val="lt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8E7CC3"/>
                    </a:solidFill>
                  </a:tcPr>
                </a:tc>
                <a:tc>
                  <a:txBody>
                    <a:bodyPr/>
                    <a:lstStyle/>
                    <a:p>
                      <a:pPr indent="0" lvl="0" marL="0" rtl="0" algn="ctr">
                        <a:spcBef>
                          <a:spcPts val="0"/>
                        </a:spcBef>
                        <a:spcAft>
                          <a:spcPts val="0"/>
                        </a:spcAft>
                        <a:buNone/>
                      </a:pPr>
                      <a:r>
                        <a:rPr lang="en" sz="1200">
                          <a:solidFill>
                            <a:schemeClr val="dk1"/>
                          </a:solidFill>
                          <a:latin typeface="Mada"/>
                          <a:ea typeface="Mada"/>
                          <a:cs typeface="Mada"/>
                          <a:sym typeface="Mada"/>
                        </a:rPr>
                        <a:t>-Inhibits bacterial cell wall synthesis.</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rgbClr val="674EA7"/>
                          </a:solidFill>
                          <a:latin typeface="Mada"/>
                          <a:ea typeface="Mada"/>
                          <a:cs typeface="Mada"/>
                          <a:sym typeface="Mada"/>
                        </a:rPr>
                        <a:t>-Bactericidal.</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200">
                          <a:latin typeface="Mada"/>
                          <a:ea typeface="Mada"/>
                          <a:cs typeface="Mada"/>
                          <a:sym typeface="Mada"/>
                        </a:rPr>
                        <a:t>When patient is allergic to </a:t>
                      </a:r>
                      <a:r>
                        <a:rPr b="1" lang="en" sz="1200">
                          <a:latin typeface="Mada"/>
                          <a:ea typeface="Mada"/>
                          <a:cs typeface="Mada"/>
                          <a:sym typeface="Mada"/>
                        </a:rPr>
                        <a:t>penicillin</a:t>
                      </a:r>
                      <a:endParaRPr b="1"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-Hypersensitivity reactions</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-Thrombophlebitis</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-Superinfection</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-Diarrhea</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Tetracycline: </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a:txBody>
                    <a:bodyPr/>
                    <a:lstStyle/>
                    <a:p>
                      <a:pPr indent="0" lvl="0" marL="0" rtl="0" algn="ctr">
                        <a:spcBef>
                          <a:spcPts val="0"/>
                        </a:spcBef>
                        <a:spcAft>
                          <a:spcPts val="0"/>
                        </a:spcAft>
                        <a:buNone/>
                      </a:pPr>
                      <a:r>
                        <a:rPr b="1" lang="en" sz="1200">
                          <a:solidFill>
                            <a:schemeClr val="lt1"/>
                          </a:solidFill>
                          <a:highlight>
                            <a:srgbClr val="F4CCCC"/>
                          </a:highlight>
                          <a:latin typeface="Mada"/>
                          <a:ea typeface="Mada"/>
                          <a:cs typeface="Mada"/>
                          <a:sym typeface="Mada"/>
                        </a:rPr>
                        <a:t>Doxycycline</a:t>
                      </a:r>
                      <a:endParaRPr b="1" sz="1200">
                        <a:solidFill>
                          <a:schemeClr val="lt1"/>
                        </a:solidFill>
                        <a:highlight>
                          <a:srgbClr val="F4CCCC"/>
                        </a:highlight>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3C78D8"/>
                    </a:solidFill>
                  </a:tcPr>
                </a:tc>
                <a:tc>
                  <a:txBody>
                    <a:bodyPr/>
                    <a:lstStyle/>
                    <a:p>
                      <a:pPr indent="0" lvl="0" marL="0" rtl="0" algn="ctr">
                        <a:spcBef>
                          <a:spcPts val="0"/>
                        </a:spcBef>
                        <a:spcAft>
                          <a:spcPts val="0"/>
                        </a:spcAft>
                        <a:buNone/>
                      </a:pPr>
                      <a:r>
                        <a:rPr lang="en" sz="1200">
                          <a:solidFill>
                            <a:schemeClr val="dk1"/>
                          </a:solidFill>
                          <a:latin typeface="Mada"/>
                          <a:ea typeface="Mada"/>
                          <a:cs typeface="Mada"/>
                          <a:sym typeface="Mada"/>
                        </a:rPr>
                        <a:t>-Inhibit</a:t>
                      </a:r>
                      <a:r>
                        <a:rPr lang="en" sz="1200">
                          <a:solidFill>
                            <a:schemeClr val="dk1"/>
                          </a:solidFill>
                          <a:latin typeface="Mada"/>
                          <a:ea typeface="Mada"/>
                          <a:cs typeface="Mada"/>
                          <a:sym typeface="Mada"/>
                        </a:rPr>
                        <a:t> </a:t>
                      </a:r>
                      <a:r>
                        <a:rPr lang="en" sz="1200">
                          <a:solidFill>
                            <a:schemeClr val="dk1"/>
                          </a:solidFill>
                          <a:latin typeface="Mada"/>
                          <a:ea typeface="Mada"/>
                          <a:cs typeface="Mada"/>
                          <a:sym typeface="Mada"/>
                        </a:rPr>
                        <a:t>bacterial protein synthesis by reversibly binding to </a:t>
                      </a:r>
                      <a:r>
                        <a:rPr b="1" lang="en" sz="1200">
                          <a:solidFill>
                            <a:schemeClr val="dk1"/>
                          </a:solidFill>
                          <a:latin typeface="Mada"/>
                          <a:ea typeface="Mada"/>
                          <a:cs typeface="Mada"/>
                          <a:sym typeface="Mada"/>
                        </a:rPr>
                        <a:t>30S </a:t>
                      </a:r>
                      <a:r>
                        <a:rPr lang="en" sz="1200">
                          <a:solidFill>
                            <a:schemeClr val="dk1"/>
                          </a:solidFill>
                          <a:latin typeface="Mada"/>
                          <a:ea typeface="Mada"/>
                          <a:cs typeface="Mada"/>
                          <a:sym typeface="Mada"/>
                        </a:rPr>
                        <a:t>bacterial ribosomal subunits. </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chemeClr val="dk1"/>
                          </a:solidFill>
                          <a:latin typeface="Mada"/>
                          <a:ea typeface="Mada"/>
                          <a:cs typeface="Mada"/>
                          <a:sym typeface="Mada"/>
                        </a:rPr>
                        <a:t>-Bacteriostatic.</a:t>
                      </a:r>
                      <a:endParaRPr sz="1200">
                        <a:solidFill>
                          <a:schemeClr val="dk1"/>
                        </a:solidFill>
                        <a:latin typeface="Mada"/>
                        <a:ea typeface="Mada"/>
                        <a:cs typeface="Mada"/>
                        <a:sym typeface="Mada"/>
                      </a:endParaRPr>
                    </a:p>
                    <a:p>
                      <a:pPr indent="0" lvl="0" marL="0" rtl="0" algn="ctr">
                        <a:spcBef>
                          <a:spcPts val="0"/>
                        </a:spcBef>
                        <a:spcAft>
                          <a:spcPts val="0"/>
                        </a:spcAft>
                        <a:buNone/>
                      </a:pPr>
                      <a:r>
                        <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200">
                          <a:solidFill>
                            <a:schemeClr val="dk1"/>
                          </a:solidFill>
                          <a:highlight>
                            <a:srgbClr val="F4CCCC"/>
                          </a:highlight>
                          <a:latin typeface="Mada"/>
                          <a:ea typeface="Mada"/>
                          <a:cs typeface="Mada"/>
                          <a:sym typeface="Mada"/>
                        </a:rPr>
                        <a:t>When patient is allergic to penicillin</a:t>
                      </a:r>
                      <a:endParaRPr b="1" sz="1200">
                        <a:highlight>
                          <a:srgbClr val="F4CCCC"/>
                        </a:highlight>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-Nausea, vomiting ,diarrhea &amp; epigastric pain.</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rgbClr val="FF0000"/>
                          </a:solidFill>
                          <a:latin typeface="Mada"/>
                          <a:ea typeface="Mada"/>
                          <a:cs typeface="Mada"/>
                          <a:sym typeface="Mada"/>
                        </a:rPr>
                        <a:t>-</a:t>
                      </a:r>
                      <a:r>
                        <a:rPr b="1" lang="en" sz="1200">
                          <a:solidFill>
                            <a:srgbClr val="FF0000"/>
                          </a:solidFill>
                          <a:latin typeface="Mada"/>
                          <a:ea typeface="Mada"/>
                          <a:cs typeface="Mada"/>
                          <a:sym typeface="Mada"/>
                        </a:rPr>
                        <a:t>Brow</a:t>
                      </a:r>
                      <a:r>
                        <a:rPr b="1" lang="en" sz="1200">
                          <a:solidFill>
                            <a:srgbClr val="FF0000"/>
                          </a:solidFill>
                          <a:latin typeface="Mada"/>
                          <a:ea typeface="Mada"/>
                          <a:cs typeface="Mada"/>
                          <a:sym typeface="Mada"/>
                        </a:rPr>
                        <a:t>n </a:t>
                      </a:r>
                      <a:r>
                        <a:rPr b="1" lang="en" sz="1200">
                          <a:solidFill>
                            <a:srgbClr val="FF0000"/>
                          </a:solidFill>
                          <a:latin typeface="Mada"/>
                          <a:ea typeface="Mada"/>
                          <a:cs typeface="Mada"/>
                          <a:sym typeface="Mada"/>
                        </a:rPr>
                        <a:t>discoloration of teeth in children.</a:t>
                      </a:r>
                      <a:endParaRPr b="1" sz="1200">
                        <a:solidFill>
                          <a:srgbClr val="FF0000"/>
                        </a:solidFill>
                        <a:latin typeface="Mada"/>
                        <a:ea typeface="Mada"/>
                        <a:cs typeface="Mada"/>
                        <a:sym typeface="Mada"/>
                      </a:endParaRPr>
                    </a:p>
                    <a:p>
                      <a:pPr indent="0" lvl="0" marL="0" rtl="0" algn="l">
                        <a:spcBef>
                          <a:spcPts val="0"/>
                        </a:spcBef>
                        <a:spcAft>
                          <a:spcPts val="0"/>
                        </a:spcAft>
                        <a:buNone/>
                      </a:pPr>
                      <a:r>
                        <a:rPr lang="en" sz="1200">
                          <a:solidFill>
                            <a:srgbClr val="FF0000"/>
                          </a:solidFill>
                          <a:highlight>
                            <a:srgbClr val="F4CCCC"/>
                          </a:highlight>
                          <a:latin typeface="Mada"/>
                          <a:ea typeface="Mada"/>
                          <a:cs typeface="Mada"/>
                          <a:sym typeface="Mada"/>
                        </a:rPr>
                        <a:t>-</a:t>
                      </a:r>
                      <a:r>
                        <a:rPr b="1" lang="en" sz="1200">
                          <a:solidFill>
                            <a:srgbClr val="FF0000"/>
                          </a:solidFill>
                          <a:highlight>
                            <a:srgbClr val="F4CCCC"/>
                          </a:highlight>
                          <a:latin typeface="Mada"/>
                          <a:ea typeface="Mada"/>
                          <a:cs typeface="Mada"/>
                          <a:sym typeface="Mada"/>
                        </a:rPr>
                        <a:t>Deformity or growth inhibition of bones in children.</a:t>
                      </a:r>
                      <a:endParaRPr b="1" sz="12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-Hepatic toxicity in prolonged therapy with high dose.</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-Vertigo.</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-Superinfections.</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rgbClr val="6AA84F"/>
                          </a:solidFill>
                          <a:latin typeface="Mada"/>
                          <a:ea typeface="Mada"/>
                          <a:cs typeface="Mada"/>
                          <a:sym typeface="Mada"/>
                        </a:rPr>
                        <a:t>-Phototoxicity</a:t>
                      </a:r>
                      <a:endParaRPr sz="1200">
                        <a:solidFill>
                          <a:srgbClr val="6AA84F"/>
                        </a:solidFill>
                        <a:latin typeface="Mada"/>
                        <a:ea typeface="Mada"/>
                        <a:cs typeface="Mada"/>
                        <a:sym typeface="Mada"/>
                      </a:endParaRPr>
                    </a:p>
                    <a:p>
                      <a:pPr indent="0" lvl="0" marL="0" rtl="0" algn="l">
                        <a:spcBef>
                          <a:spcPts val="0"/>
                        </a:spcBef>
                        <a:spcAft>
                          <a:spcPts val="0"/>
                        </a:spcAft>
                        <a:buNone/>
                      </a:pPr>
                      <a:r>
                        <a:t/>
                      </a:r>
                      <a:endParaRPr sz="1200">
                        <a:solidFill>
                          <a:srgbClr val="6AA84F"/>
                        </a:solidFill>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C.I:</a:t>
                      </a:r>
                      <a:endParaRPr b="1" sz="1200">
                        <a:latin typeface="Mada"/>
                        <a:ea typeface="Mada"/>
                        <a:cs typeface="Mada"/>
                        <a:sym typeface="Mada"/>
                      </a:endParaRPr>
                    </a:p>
                    <a:p>
                      <a:pPr indent="0" lvl="0" marL="0" rtl="0" algn="l">
                        <a:spcBef>
                          <a:spcPts val="0"/>
                        </a:spcBef>
                        <a:spcAft>
                          <a:spcPts val="0"/>
                        </a:spcAft>
                        <a:buNone/>
                      </a:pPr>
                      <a:r>
                        <a:rPr lang="en" sz="1200">
                          <a:highlight>
                            <a:srgbClr val="F4CCCC"/>
                          </a:highlight>
                          <a:latin typeface="Mada"/>
                          <a:ea typeface="Mada"/>
                          <a:cs typeface="Mada"/>
                          <a:sym typeface="Mada"/>
                        </a:rPr>
                        <a:t>- </a:t>
                      </a:r>
                      <a:r>
                        <a:rPr lang="en" sz="1200">
                          <a:highlight>
                            <a:srgbClr val="F4CCCC"/>
                          </a:highlight>
                          <a:latin typeface="Mada"/>
                          <a:ea typeface="Mada"/>
                          <a:cs typeface="Mada"/>
                          <a:sym typeface="Mada"/>
                        </a:rPr>
                        <a:t>Pregnancy*</a:t>
                      </a:r>
                      <a:endParaRPr sz="1200">
                        <a:highlight>
                          <a:srgbClr val="F4CCCC"/>
                        </a:highlight>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Breastfeeding</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Children below 10 yrs</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Macrolides</a:t>
                      </a:r>
                      <a:r>
                        <a:rPr b="1" lang="en">
                          <a:solidFill>
                            <a:srgbClr val="134F5C"/>
                          </a:solidFill>
                          <a:latin typeface="Mada"/>
                          <a:ea typeface="Mada"/>
                          <a:cs typeface="Mada"/>
                          <a:sym typeface="Mada"/>
                        </a:rPr>
                        <a:t>: </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a:txBody>
                    <a:bodyPr/>
                    <a:lstStyle/>
                    <a:p>
                      <a:pPr indent="0" lvl="0" marL="0" rtl="0" algn="ctr">
                        <a:spcBef>
                          <a:spcPts val="0"/>
                        </a:spcBef>
                        <a:spcAft>
                          <a:spcPts val="0"/>
                        </a:spcAft>
                        <a:buNone/>
                      </a:pPr>
                      <a:r>
                        <a:rPr b="1" lang="en" sz="1200">
                          <a:solidFill>
                            <a:schemeClr val="lt1"/>
                          </a:solidFill>
                          <a:latin typeface="Mada"/>
                          <a:ea typeface="Mada"/>
                          <a:cs typeface="Mada"/>
                          <a:sym typeface="Mada"/>
                        </a:rPr>
                        <a:t>Azithromycin</a:t>
                      </a:r>
                      <a:endParaRPr b="1" sz="1200">
                        <a:solidFill>
                          <a:schemeClr val="lt1"/>
                        </a:solidFill>
                        <a:latin typeface="Mada"/>
                        <a:ea typeface="Mada"/>
                        <a:cs typeface="Mada"/>
                        <a:sym typeface="Mada"/>
                      </a:endParaRPr>
                    </a:p>
                    <a:p>
                      <a:pPr indent="0" lvl="0" marL="0" rtl="0" algn="ctr">
                        <a:spcBef>
                          <a:spcPts val="0"/>
                        </a:spcBef>
                        <a:spcAft>
                          <a:spcPts val="0"/>
                        </a:spcAft>
                        <a:buNone/>
                      </a:pPr>
                      <a:r>
                        <a:rPr lang="en" sz="1200">
                          <a:solidFill>
                            <a:srgbClr val="990000"/>
                          </a:solidFill>
                          <a:latin typeface="Mada"/>
                          <a:ea typeface="Mada"/>
                          <a:cs typeface="Mada"/>
                          <a:sym typeface="Mada"/>
                        </a:rPr>
                        <a:t>(</a:t>
                      </a:r>
                      <a:r>
                        <a:rPr lang="en" sz="1200">
                          <a:solidFill>
                            <a:srgbClr val="999999"/>
                          </a:solidFill>
                          <a:latin typeface="Mada"/>
                          <a:ea typeface="Mada"/>
                          <a:cs typeface="Mada"/>
                          <a:sym typeface="Mada"/>
                        </a:rPr>
                        <a:t>unlike clarithromycin </a:t>
                      </a:r>
                      <a:r>
                        <a:rPr lang="en" sz="1000">
                          <a:solidFill>
                            <a:srgbClr val="990000"/>
                          </a:solidFill>
                          <a:latin typeface="Mada"/>
                          <a:ea typeface="Mada"/>
                          <a:cs typeface="Mada"/>
                          <a:sym typeface="Mada"/>
                        </a:rPr>
                        <a:t>It as no effect on CYP450)</a:t>
                      </a:r>
                      <a:endParaRPr sz="1200">
                        <a:solidFill>
                          <a:srgbClr val="990000"/>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A4C2F4"/>
                    </a:solidFill>
                  </a:tcPr>
                </a:tc>
                <a:tc>
                  <a:txBody>
                    <a:bodyPr/>
                    <a:lstStyle/>
                    <a:p>
                      <a:pPr indent="0" lvl="0" marL="0" rtl="0" algn="ctr">
                        <a:spcBef>
                          <a:spcPts val="0"/>
                        </a:spcBef>
                        <a:spcAft>
                          <a:spcPts val="0"/>
                        </a:spcAft>
                        <a:buNone/>
                      </a:pPr>
                      <a:r>
                        <a:rPr lang="en" sz="1200">
                          <a:solidFill>
                            <a:schemeClr val="dk1"/>
                          </a:solidFill>
                          <a:latin typeface="Mada"/>
                          <a:ea typeface="Mada"/>
                          <a:cs typeface="Mada"/>
                          <a:sym typeface="Mada"/>
                        </a:rPr>
                        <a:t>-</a:t>
                      </a:r>
                      <a:r>
                        <a:rPr lang="en" sz="1200">
                          <a:solidFill>
                            <a:schemeClr val="dk1"/>
                          </a:solidFill>
                          <a:latin typeface="Mada"/>
                          <a:ea typeface="Mada"/>
                          <a:cs typeface="Mada"/>
                          <a:sym typeface="Mada"/>
                        </a:rPr>
                        <a:t>inhibits</a:t>
                      </a:r>
                      <a:r>
                        <a:rPr lang="en" sz="1200">
                          <a:solidFill>
                            <a:schemeClr val="dk1"/>
                          </a:solidFill>
                          <a:latin typeface="Mada"/>
                          <a:ea typeface="Mada"/>
                          <a:cs typeface="Mada"/>
                          <a:sym typeface="Mada"/>
                        </a:rPr>
                        <a:t> bacterial protein synthesis by binding to bacterial </a:t>
                      </a:r>
                      <a:r>
                        <a:rPr b="1" lang="en" sz="1200">
                          <a:solidFill>
                            <a:schemeClr val="dk1"/>
                          </a:solidFill>
                          <a:latin typeface="Mada"/>
                          <a:ea typeface="Mada"/>
                          <a:cs typeface="Mada"/>
                          <a:sym typeface="Mada"/>
                        </a:rPr>
                        <a:t>50S</a:t>
                      </a:r>
                      <a:r>
                        <a:rPr lang="en" sz="1200">
                          <a:solidFill>
                            <a:schemeClr val="dk1"/>
                          </a:solidFill>
                          <a:latin typeface="Mada"/>
                          <a:ea typeface="Mada"/>
                          <a:cs typeface="Mada"/>
                          <a:sym typeface="Mada"/>
                        </a:rPr>
                        <a:t> ribosomal subunits.</a:t>
                      </a:r>
                      <a:endParaRPr sz="1200">
                        <a:solidFill>
                          <a:schemeClr val="dk1"/>
                        </a:solidFill>
                        <a:latin typeface="Mada"/>
                        <a:ea typeface="Mada"/>
                        <a:cs typeface="Mada"/>
                        <a:sym typeface="Mada"/>
                      </a:endParaRPr>
                    </a:p>
                    <a:p>
                      <a:pPr indent="0" lvl="0" marL="0" rtl="0" algn="ctr">
                        <a:spcBef>
                          <a:spcPts val="0"/>
                        </a:spcBef>
                        <a:spcAft>
                          <a:spcPts val="0"/>
                        </a:spcAft>
                        <a:buNone/>
                      </a:pPr>
                      <a:r>
                        <a:rPr lang="en" sz="1200">
                          <a:solidFill>
                            <a:srgbClr val="6AA84F"/>
                          </a:solidFill>
                          <a:latin typeface="Mada"/>
                          <a:ea typeface="Mada"/>
                          <a:cs typeface="Mada"/>
                          <a:sym typeface="Mada"/>
                        </a:rPr>
                        <a:t>-Bacteriostatic</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b="1" lang="en" sz="1200">
                          <a:solidFill>
                            <a:schemeClr val="dk1"/>
                          </a:solidFill>
                          <a:latin typeface="Mada"/>
                          <a:ea typeface="Mada"/>
                          <a:cs typeface="Mada"/>
                          <a:sym typeface="Mada"/>
                        </a:rPr>
                        <a:t>When patient is allergic to penicillin</a:t>
                      </a:r>
                      <a:endParaRPr b="1"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solidFill>
                            <a:schemeClr val="dk1"/>
                          </a:solidFill>
                          <a:latin typeface="Mada"/>
                          <a:ea typeface="Mada"/>
                          <a:cs typeface="Mada"/>
                          <a:sym typeface="Mada"/>
                        </a:rPr>
                        <a:t>-GIT upset:</a:t>
                      </a:r>
                      <a:r>
                        <a:rPr lang="en" sz="1200">
                          <a:solidFill>
                            <a:schemeClr val="dk1"/>
                          </a:solidFill>
                          <a:latin typeface="Mada"/>
                          <a:ea typeface="Mada"/>
                          <a:cs typeface="Mada"/>
                          <a:sym typeface="Mada"/>
                        </a:rPr>
                        <a:t> Nausea, vomiting, abdominal pain and diarrhea. </a:t>
                      </a:r>
                      <a:endParaRPr sz="1200">
                        <a:solidFill>
                          <a:schemeClr val="dk1"/>
                        </a:solidFill>
                        <a:latin typeface="Mada"/>
                        <a:ea typeface="Mada"/>
                        <a:cs typeface="Mada"/>
                        <a:sym typeface="Mada"/>
                      </a:endParaRPr>
                    </a:p>
                    <a:p>
                      <a:pPr indent="0" lvl="0" marL="0" rtl="0" algn="l">
                        <a:spcBef>
                          <a:spcPts val="0"/>
                        </a:spcBef>
                        <a:spcAft>
                          <a:spcPts val="0"/>
                        </a:spcAft>
                        <a:buNone/>
                      </a:pPr>
                      <a:r>
                        <a:rPr b="1" lang="en" sz="1200">
                          <a:solidFill>
                            <a:schemeClr val="dk1"/>
                          </a:solidFill>
                          <a:latin typeface="Mada"/>
                          <a:ea typeface="Mada"/>
                          <a:cs typeface="Mada"/>
                          <a:sym typeface="Mada"/>
                        </a:rPr>
                        <a:t>-Allergic reactions:</a:t>
                      </a:r>
                      <a:r>
                        <a:rPr lang="en" sz="1200">
                          <a:solidFill>
                            <a:schemeClr val="dk1"/>
                          </a:solidFill>
                          <a:latin typeface="Mada"/>
                          <a:ea typeface="Mada"/>
                          <a:cs typeface="Mada"/>
                          <a:sym typeface="Mada"/>
                        </a:rPr>
                        <a:t> urticaria and mild skin rashes.</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54" name="Google Shape;254;p52"/>
          <p:cNvSpPr txBox="1"/>
          <p:nvPr/>
        </p:nvSpPr>
        <p:spPr>
          <a:xfrm>
            <a:off x="199500" y="704950"/>
            <a:ext cx="6411000" cy="48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134F5C"/>
                </a:solidFill>
                <a:latin typeface="Georgia"/>
                <a:ea typeface="Georgia"/>
                <a:cs typeface="Georgia"/>
                <a:sym typeface="Georgia"/>
              </a:rPr>
              <a:t>1- T</a:t>
            </a:r>
            <a:r>
              <a:rPr b="1" lang="en" sz="2400">
                <a:solidFill>
                  <a:srgbClr val="134F5C"/>
                </a:solidFill>
                <a:latin typeface="Georgia"/>
                <a:ea typeface="Georgia"/>
                <a:cs typeface="Georgia"/>
                <a:sym typeface="Georgia"/>
              </a:rPr>
              <a:t>reatment of Syphilis</a:t>
            </a:r>
            <a:endParaRPr>
              <a:solidFill>
                <a:srgbClr val="134F5C"/>
              </a:solidFill>
            </a:endParaRPr>
          </a:p>
        </p:txBody>
      </p:sp>
      <p:sp>
        <p:nvSpPr>
          <p:cNvPr id="255" name="Google Shape;255;p52"/>
          <p:cNvSpPr txBox="1"/>
          <p:nvPr/>
        </p:nvSpPr>
        <p:spPr>
          <a:xfrm>
            <a:off x="12700" y="812650"/>
            <a:ext cx="13587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solidFill>
                  <a:srgbClr val="999999"/>
                </a:solidFill>
                <a:latin typeface="Mada"/>
                <a:ea typeface="Mada"/>
                <a:cs typeface="Mada"/>
                <a:sym typeface="Mada"/>
              </a:rPr>
              <a:t>the MOA of each drug is </a:t>
            </a:r>
            <a:r>
              <a:rPr lang="en" sz="1000">
                <a:solidFill>
                  <a:srgbClr val="999999"/>
                </a:solidFill>
                <a:latin typeface="Mada"/>
                <a:ea typeface="Mada"/>
                <a:cs typeface="Mada"/>
                <a:sym typeface="Mada"/>
              </a:rPr>
              <a:t>important</a:t>
            </a:r>
            <a:endParaRPr sz="1000">
              <a:solidFill>
                <a:srgbClr val="999999"/>
              </a:solidFill>
              <a:latin typeface="Mada"/>
              <a:ea typeface="Mada"/>
              <a:cs typeface="Mada"/>
              <a:sym typeface="Mada"/>
            </a:endParaRPr>
          </a:p>
        </p:txBody>
      </p:sp>
      <p:sp>
        <p:nvSpPr>
          <p:cNvPr id="256" name="Google Shape;256;p52"/>
          <p:cNvSpPr txBox="1"/>
          <p:nvPr/>
        </p:nvSpPr>
        <p:spPr>
          <a:xfrm>
            <a:off x="12700" y="10786325"/>
            <a:ext cx="30000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1200">
                <a:solidFill>
                  <a:srgbClr val="999999"/>
                </a:solidFill>
                <a:latin typeface="Mada"/>
                <a:ea typeface="Mada"/>
                <a:cs typeface="Mada"/>
                <a:sym typeface="Mada"/>
              </a:rPr>
              <a:t>*the safe antibiotics for treating a pregnant woman with syphilis: </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Char char="●"/>
            </a:pPr>
            <a:r>
              <a:rPr lang="en" sz="1200">
                <a:solidFill>
                  <a:srgbClr val="999999"/>
                </a:solidFill>
                <a:latin typeface="Mada"/>
                <a:ea typeface="Mada"/>
                <a:cs typeface="Mada"/>
                <a:sym typeface="Mada"/>
              </a:rPr>
              <a:t>Penicillins</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Char char="●"/>
            </a:pPr>
            <a:r>
              <a:rPr lang="en" sz="1200">
                <a:solidFill>
                  <a:srgbClr val="999999"/>
                </a:solidFill>
                <a:latin typeface="Mada"/>
                <a:ea typeface="Mada"/>
                <a:cs typeface="Mada"/>
                <a:sym typeface="Mada"/>
              </a:rPr>
              <a:t>Ceftriaxone</a:t>
            </a:r>
            <a:endParaRPr sz="1200">
              <a:solidFill>
                <a:srgbClr val="999999"/>
              </a:solidFill>
              <a:latin typeface="Mada"/>
              <a:ea typeface="Mada"/>
              <a:cs typeface="Mada"/>
              <a:sym typeface="Mada"/>
            </a:endParaRPr>
          </a:p>
          <a:p>
            <a:pPr indent="-304800" lvl="0" marL="457200" rtl="0" algn="l">
              <a:spcBef>
                <a:spcPts val="0"/>
              </a:spcBef>
              <a:spcAft>
                <a:spcPts val="0"/>
              </a:spcAft>
              <a:buClr>
                <a:srgbClr val="999999"/>
              </a:buClr>
              <a:buSzPts val="1200"/>
              <a:buFont typeface="Mada"/>
              <a:buChar char="●"/>
            </a:pPr>
            <a:r>
              <a:rPr lang="en" sz="1200">
                <a:solidFill>
                  <a:srgbClr val="999999"/>
                </a:solidFill>
                <a:latin typeface="Mada"/>
                <a:ea typeface="Mada"/>
                <a:cs typeface="Mada"/>
                <a:sym typeface="Mada"/>
              </a:rPr>
              <a:t>Macrolides</a:t>
            </a:r>
            <a:endParaRPr sz="1200">
              <a:solidFill>
                <a:srgbClr val="999999"/>
              </a:solidFill>
              <a:latin typeface="Mada"/>
              <a:ea typeface="Mada"/>
              <a:cs typeface="Mada"/>
              <a:sym typeface="Mada"/>
            </a:endParaRPr>
          </a:p>
        </p:txBody>
      </p:sp>
      <p:pic>
        <p:nvPicPr>
          <p:cNvPr id="257" name="Google Shape;257;p52"/>
          <p:cNvPicPr preferRelativeResize="0"/>
          <p:nvPr/>
        </p:nvPicPr>
        <p:blipFill>
          <a:blip r:embed="rId3">
            <a:alphaModFix/>
          </a:blip>
          <a:stretch>
            <a:fillRect/>
          </a:stretch>
        </p:blipFill>
        <p:spPr>
          <a:xfrm>
            <a:off x="6019007" y="11697000"/>
            <a:ext cx="820993" cy="492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graphicFrame>
        <p:nvGraphicFramePr>
          <p:cNvPr id="262" name="Google Shape;262;p53"/>
          <p:cNvGraphicFramePr/>
          <p:nvPr/>
        </p:nvGraphicFramePr>
        <p:xfrm>
          <a:off x="0" y="1275150"/>
          <a:ext cx="3000000" cy="3000000"/>
        </p:xfrm>
        <a:graphic>
          <a:graphicData uri="http://schemas.openxmlformats.org/drawingml/2006/table">
            <a:tbl>
              <a:tblPr>
                <a:noFill/>
                <a:tableStyleId>{33BF9BEE-C04C-41D2-BB25-F520B2266750}</a:tableStyleId>
              </a:tblPr>
              <a:tblGrid>
                <a:gridCol w="1405575"/>
                <a:gridCol w="1882350"/>
                <a:gridCol w="1653750"/>
                <a:gridCol w="1898325"/>
              </a:tblGrid>
              <a:tr h="381000">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a:t>
                      </a:r>
                      <a:endParaRPr b="1">
                        <a:solidFill>
                          <a:srgbClr val="134F5C"/>
                        </a:solidFill>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ADRs</a:t>
                      </a:r>
                      <a:endParaRPr b="1">
                        <a:solidFill>
                          <a:srgbClr val="134F5C"/>
                        </a:solidFill>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D0E0E3"/>
                    </a:solidFill>
                  </a:tcPr>
                </a:tc>
              </a:tr>
              <a:tr h="381000">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Uncomplicated</a:t>
                      </a:r>
                      <a:endParaRPr b="1">
                        <a:solidFill>
                          <a:srgbClr val="134F5C"/>
                        </a:solidFill>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3rd  generation cephalosporins</a:t>
                      </a:r>
                      <a:endParaRPr b="1" sz="1200">
                        <a:solidFill>
                          <a:schemeClr val="lt1"/>
                        </a:solidFill>
                        <a:latin typeface="Mada"/>
                        <a:ea typeface="Mada"/>
                        <a:cs typeface="Mada"/>
                        <a:sym typeface="Mada"/>
                      </a:endParaRPr>
                    </a:p>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E.g </a:t>
                      </a:r>
                      <a:r>
                        <a:rPr b="1" lang="en" sz="1200">
                          <a:solidFill>
                            <a:schemeClr val="lt1"/>
                          </a:solidFill>
                          <a:highlight>
                            <a:srgbClr val="F4CCCC"/>
                          </a:highlight>
                          <a:latin typeface="Mada"/>
                          <a:ea typeface="Mada"/>
                          <a:cs typeface="Mada"/>
                          <a:sym typeface="Mada"/>
                        </a:rPr>
                        <a:t>Ceftriaxone</a:t>
                      </a:r>
                      <a:r>
                        <a:rPr b="1" lang="en" sz="1200">
                          <a:solidFill>
                            <a:schemeClr val="lt1"/>
                          </a:solidFill>
                          <a:latin typeface="Mada"/>
                          <a:ea typeface="Mada"/>
                          <a:cs typeface="Mada"/>
                          <a:sym typeface="Mada"/>
                        </a:rPr>
                        <a:t> Cefixime</a:t>
                      </a:r>
                      <a:endParaRPr sz="12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6AA84F"/>
                    </a:solidFill>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-Inhibits bacterial cell wall synthesis.</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rgbClr val="674EA7"/>
                          </a:solidFill>
                          <a:latin typeface="Mada"/>
                          <a:ea typeface="Mada"/>
                          <a:cs typeface="Mada"/>
                          <a:sym typeface="Mada"/>
                        </a:rPr>
                        <a:t>-Bactericidal.</a:t>
                      </a:r>
                      <a:endParaRPr>
                        <a:latin typeface="Mada"/>
                        <a:ea typeface="Mada"/>
                        <a:cs typeface="Mada"/>
                        <a:sym typeface="Mada"/>
                      </a:endParaRPr>
                    </a:p>
                  </a:txBody>
                  <a:tcPr marT="91425" marB="91425" marR="91425" marL="91425">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solidFill>
                            <a:srgbClr val="FF0000"/>
                          </a:solidFill>
                          <a:highlight>
                            <a:srgbClr val="F4CCCC"/>
                          </a:highlight>
                          <a:latin typeface="Mada"/>
                          <a:ea typeface="Mada"/>
                          <a:cs typeface="Mada"/>
                          <a:sym typeface="Mada"/>
                        </a:rPr>
                        <a:t>1st line treatment </a:t>
                      </a:r>
                      <a:r>
                        <a:rPr lang="en" sz="1200">
                          <a:solidFill>
                            <a:schemeClr val="dk1"/>
                          </a:solidFill>
                          <a:latin typeface="Mada"/>
                          <a:ea typeface="Mada"/>
                          <a:cs typeface="Mada"/>
                          <a:sym typeface="Mada"/>
                        </a:rPr>
                        <a:t>for uncomplicated gonorrheal infections</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200">
                          <a:solidFill>
                            <a:schemeClr val="dk1"/>
                          </a:solidFill>
                          <a:highlight>
                            <a:srgbClr val="F4CCCC"/>
                          </a:highlight>
                          <a:latin typeface="Mada"/>
                          <a:ea typeface="Mada"/>
                          <a:cs typeface="Mada"/>
                          <a:sym typeface="Mada"/>
                        </a:rPr>
                        <a:t>-Hypersensitivity reactions</a:t>
                      </a:r>
                      <a:endParaRPr sz="1200">
                        <a:solidFill>
                          <a:schemeClr val="dk1"/>
                        </a:solidFill>
                        <a:highlight>
                          <a:srgbClr val="F4CCCC"/>
                        </a:highlight>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chemeClr val="dk1"/>
                          </a:solidFill>
                          <a:highlight>
                            <a:srgbClr val="F4CCCC"/>
                          </a:highlight>
                          <a:latin typeface="Mada"/>
                          <a:ea typeface="Mada"/>
                          <a:cs typeface="Mada"/>
                          <a:sym typeface="Mada"/>
                        </a:rPr>
                        <a:t>-Thrombophlebitis</a:t>
                      </a:r>
                      <a:endParaRPr sz="1200">
                        <a:solidFill>
                          <a:schemeClr val="dk1"/>
                        </a:solidFill>
                        <a:highlight>
                          <a:srgbClr val="F4CCCC"/>
                        </a:highlight>
                        <a:latin typeface="Mada"/>
                        <a:ea typeface="Mada"/>
                        <a:cs typeface="Mada"/>
                        <a:sym typeface="Mada"/>
                      </a:endParaRPr>
                    </a:p>
                    <a:p>
                      <a:pPr indent="0" lvl="0" marL="0" rtl="0" algn="l">
                        <a:spcBef>
                          <a:spcPts val="0"/>
                        </a:spcBef>
                        <a:spcAft>
                          <a:spcPts val="0"/>
                        </a:spcAft>
                        <a:buClr>
                          <a:schemeClr val="dk1"/>
                        </a:buClr>
                        <a:buSzPts val="1100"/>
                        <a:buFont typeface="Arial"/>
                        <a:buNone/>
                      </a:pPr>
                      <a:r>
                        <a:rPr lang="en" sz="1200">
                          <a:solidFill>
                            <a:schemeClr val="dk1"/>
                          </a:solidFill>
                          <a:latin typeface="Mada"/>
                          <a:ea typeface="Mada"/>
                          <a:cs typeface="Mada"/>
                          <a:sym typeface="Mada"/>
                        </a:rPr>
                        <a:t>-Superinfection</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highlight>
                            <a:srgbClr val="F4CCCC"/>
                          </a:highlight>
                          <a:latin typeface="Mada"/>
                          <a:ea typeface="Mada"/>
                          <a:cs typeface="Mada"/>
                          <a:sym typeface="Mada"/>
                        </a:rPr>
                        <a:t>-Diarrhea</a:t>
                      </a:r>
                      <a:endParaRPr>
                        <a:highlight>
                          <a:srgbClr val="F4CCCC"/>
                        </a:highlight>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Clr>
                          <a:schemeClr val="dk1"/>
                        </a:buClr>
                        <a:buSzPts val="1100"/>
                        <a:buFont typeface="Arial"/>
                        <a:buNone/>
                      </a:pPr>
                      <a:r>
                        <a:rPr b="1" lang="en" sz="1200">
                          <a:solidFill>
                            <a:schemeClr val="lt1"/>
                          </a:solidFill>
                          <a:latin typeface="Mada"/>
                          <a:ea typeface="Mada"/>
                          <a:cs typeface="Mada"/>
                          <a:sym typeface="Mada"/>
                        </a:rPr>
                        <a:t>Fluoroquinolones</a:t>
                      </a:r>
                      <a:endParaRPr b="1" sz="1200">
                        <a:solidFill>
                          <a:schemeClr val="lt1"/>
                        </a:solidFill>
                        <a:latin typeface="Mada"/>
                        <a:ea typeface="Mada"/>
                        <a:cs typeface="Mada"/>
                        <a:sym typeface="Mada"/>
                      </a:endParaRPr>
                    </a:p>
                    <a:p>
                      <a:pPr indent="0" lvl="0" marL="0" rtl="0" algn="ctr">
                        <a:spcBef>
                          <a:spcPts val="0"/>
                        </a:spcBef>
                        <a:spcAft>
                          <a:spcPts val="0"/>
                        </a:spcAft>
                        <a:buNone/>
                      </a:pPr>
                      <a:r>
                        <a:rPr b="1" lang="en" sz="1200">
                          <a:solidFill>
                            <a:schemeClr val="lt1"/>
                          </a:solidFill>
                          <a:latin typeface="Mada"/>
                          <a:ea typeface="Mada"/>
                          <a:cs typeface="Mada"/>
                          <a:sym typeface="Mada"/>
                        </a:rPr>
                        <a:t>E.g </a:t>
                      </a:r>
                      <a:r>
                        <a:rPr b="1" lang="en" sz="1200">
                          <a:solidFill>
                            <a:schemeClr val="lt1"/>
                          </a:solidFill>
                          <a:highlight>
                            <a:srgbClr val="F4CCCC"/>
                          </a:highlight>
                          <a:latin typeface="Mada"/>
                          <a:ea typeface="Mada"/>
                          <a:cs typeface="Mada"/>
                          <a:sym typeface="Mada"/>
                        </a:rPr>
                        <a:t>Ciprofloxacin</a:t>
                      </a:r>
                      <a:endParaRPr sz="1200">
                        <a:highlight>
                          <a:srgbClr val="F4CCCC"/>
                        </a:highlight>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93C47D"/>
                    </a:solidFill>
                  </a:tcPr>
                </a:tc>
                <a:tc>
                  <a:txBody>
                    <a:bodyPr/>
                    <a:lstStyle/>
                    <a:p>
                      <a:pPr indent="0" lvl="0" marL="0" rtl="0" algn="l">
                        <a:spcBef>
                          <a:spcPts val="0"/>
                        </a:spcBef>
                        <a:spcAft>
                          <a:spcPts val="0"/>
                        </a:spcAft>
                        <a:buNone/>
                      </a:pPr>
                      <a:r>
                        <a:rPr lang="en" sz="1100">
                          <a:solidFill>
                            <a:schemeClr val="dk1"/>
                          </a:solidFill>
                          <a:latin typeface="Mada"/>
                          <a:ea typeface="Mada"/>
                          <a:cs typeface="Mada"/>
                          <a:sym typeface="Mada"/>
                        </a:rPr>
                        <a:t>-Inhibit DNA synthesis by inhibiting </a:t>
                      </a:r>
                      <a:r>
                        <a:rPr b="1" lang="en" sz="1100">
                          <a:solidFill>
                            <a:schemeClr val="dk1"/>
                          </a:solidFill>
                          <a:latin typeface="Mada"/>
                          <a:ea typeface="Mada"/>
                          <a:cs typeface="Mada"/>
                          <a:sym typeface="Mada"/>
                        </a:rPr>
                        <a:t>DNA gyrase enzyme </a:t>
                      </a:r>
                      <a:r>
                        <a:rPr lang="en" sz="1100">
                          <a:solidFill>
                            <a:schemeClr val="dk1"/>
                          </a:solidFill>
                          <a:latin typeface="Mada"/>
                          <a:ea typeface="Mada"/>
                          <a:cs typeface="Mada"/>
                          <a:sym typeface="Mada"/>
                        </a:rPr>
                        <a:t>(required for DNA supercoiling )</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-Bactericidal</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100">
                          <a:solidFill>
                            <a:srgbClr val="BF9000"/>
                          </a:solidFill>
                          <a:latin typeface="Mada"/>
                          <a:ea typeface="Mada"/>
                          <a:cs typeface="Mada"/>
                          <a:sym typeface="Mada"/>
                        </a:rPr>
                        <a:t>2nd choice of treatment </a:t>
                      </a:r>
                      <a:endParaRPr sz="1100">
                        <a:solidFill>
                          <a:srgbClr val="BF9000"/>
                        </a:solidFill>
                        <a:latin typeface="Mada"/>
                        <a:ea typeface="Mada"/>
                        <a:cs typeface="Mada"/>
                        <a:sym typeface="Mada"/>
                      </a:endParaRPr>
                    </a:p>
                    <a:p>
                      <a:pPr indent="0" lvl="0" marL="0" rtl="0" algn="l">
                        <a:spcBef>
                          <a:spcPts val="0"/>
                        </a:spcBef>
                        <a:spcAft>
                          <a:spcPts val="0"/>
                        </a:spcAft>
                        <a:buNone/>
                      </a:pPr>
                      <a:r>
                        <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-Nausea ,vomiting &amp; diarrhoea.</a:t>
                      </a:r>
                      <a:endParaRPr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-Headache &amp; dizziness.</a:t>
                      </a:r>
                      <a:endParaRPr sz="1200">
                        <a:solidFill>
                          <a:schemeClr val="dk1"/>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-May damage growing cartilage &amp; cause arthropathy.</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-Phototoxicity</a:t>
                      </a:r>
                      <a:endParaRPr b="1" sz="1200">
                        <a:solidFill>
                          <a:srgbClr val="FF0000"/>
                        </a:solidFill>
                        <a:latin typeface="Mada"/>
                        <a:ea typeface="Mada"/>
                        <a:cs typeface="Mada"/>
                        <a:sym typeface="Mada"/>
                      </a:endParaRPr>
                    </a:p>
                    <a:p>
                      <a:pPr indent="0" lvl="0" marL="0" rtl="0" algn="l">
                        <a:spcBef>
                          <a:spcPts val="0"/>
                        </a:spcBef>
                        <a:spcAft>
                          <a:spcPts val="0"/>
                        </a:spcAft>
                        <a:buNone/>
                      </a:pPr>
                      <a:r>
                        <a:t/>
                      </a:r>
                      <a:endParaRPr b="1" sz="1200">
                        <a:solidFill>
                          <a:srgbClr val="FF0000"/>
                        </a:solidFill>
                        <a:latin typeface="Mada"/>
                        <a:ea typeface="Mada"/>
                        <a:cs typeface="Mada"/>
                        <a:sym typeface="Mada"/>
                      </a:endParaRPr>
                    </a:p>
                    <a:p>
                      <a:pPr indent="0" lvl="0" marL="0" rtl="0" algn="l">
                        <a:spcBef>
                          <a:spcPts val="0"/>
                        </a:spcBef>
                        <a:spcAft>
                          <a:spcPts val="0"/>
                        </a:spcAft>
                        <a:buNone/>
                      </a:pPr>
                      <a:r>
                        <a:rPr b="1" lang="en" sz="1200">
                          <a:latin typeface="Mada"/>
                          <a:ea typeface="Mada"/>
                          <a:cs typeface="Mada"/>
                          <a:sym typeface="Mada"/>
                        </a:rPr>
                        <a:t>C.I:</a:t>
                      </a:r>
                      <a:endParaRPr b="1"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Pregnancy</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Nursing mothers</a:t>
                      </a:r>
                      <a:endParaRPr sz="1200">
                        <a:latin typeface="Mada"/>
                        <a:ea typeface="Mada"/>
                        <a:cs typeface="Mada"/>
                        <a:sym typeface="Mada"/>
                      </a:endParaRPr>
                    </a:p>
                    <a:p>
                      <a:pPr indent="0" lvl="0" marL="0" rtl="0" algn="l">
                        <a:spcBef>
                          <a:spcPts val="0"/>
                        </a:spcBef>
                        <a:spcAft>
                          <a:spcPts val="0"/>
                        </a:spcAft>
                        <a:buNone/>
                      </a:pPr>
                      <a:r>
                        <a:rPr lang="en" sz="1200">
                          <a:latin typeface="Mada"/>
                          <a:ea typeface="Mada"/>
                          <a:cs typeface="Mada"/>
                          <a:sym typeface="Mada"/>
                        </a:rPr>
                        <a:t>- Children &lt; 18</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sz="1200">
                          <a:solidFill>
                            <a:schemeClr val="lt1"/>
                          </a:solidFill>
                          <a:latin typeface="Mada"/>
                          <a:ea typeface="Mada"/>
                          <a:cs typeface="Mada"/>
                          <a:sym typeface="Mada"/>
                        </a:rPr>
                        <a:t>Spectinomycin</a:t>
                      </a:r>
                      <a:endParaRPr sz="12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1C232"/>
                    </a:solidFill>
                  </a:tcPr>
                </a:tc>
                <a:tc>
                  <a:txBody>
                    <a:bodyPr/>
                    <a:lstStyle/>
                    <a:p>
                      <a:pPr indent="0" lvl="0" marL="0" rtl="0" algn="l">
                        <a:spcBef>
                          <a:spcPts val="0"/>
                        </a:spcBef>
                        <a:spcAft>
                          <a:spcPts val="0"/>
                        </a:spcAft>
                        <a:buNone/>
                      </a:pPr>
                      <a:r>
                        <a:rPr lang="en" sz="1200">
                          <a:solidFill>
                            <a:srgbClr val="FF0000"/>
                          </a:solidFill>
                          <a:highlight>
                            <a:srgbClr val="F4CCCC"/>
                          </a:highlight>
                          <a:latin typeface="Mada"/>
                          <a:ea typeface="Mada"/>
                          <a:cs typeface="Mada"/>
                          <a:sym typeface="Mada"/>
                        </a:rPr>
                        <a:t>-Inhibits protein synthesis </a:t>
                      </a:r>
                      <a:r>
                        <a:rPr lang="en" sz="1200">
                          <a:solidFill>
                            <a:schemeClr val="dk1"/>
                          </a:solidFill>
                          <a:highlight>
                            <a:srgbClr val="F4CCCC"/>
                          </a:highlight>
                          <a:latin typeface="Mada"/>
                          <a:ea typeface="Mada"/>
                          <a:cs typeface="Mada"/>
                          <a:sym typeface="Mada"/>
                        </a:rPr>
                        <a:t>by binding to </a:t>
                      </a:r>
                      <a:r>
                        <a:rPr b="1" lang="en" sz="1200">
                          <a:solidFill>
                            <a:schemeClr val="dk1"/>
                          </a:solidFill>
                          <a:highlight>
                            <a:srgbClr val="F4CCCC"/>
                          </a:highlight>
                          <a:latin typeface="Mada"/>
                          <a:ea typeface="Mada"/>
                          <a:cs typeface="Mada"/>
                          <a:sym typeface="Mada"/>
                        </a:rPr>
                        <a:t>30S </a:t>
                      </a:r>
                      <a:r>
                        <a:rPr lang="en" sz="1200">
                          <a:solidFill>
                            <a:schemeClr val="dk1"/>
                          </a:solidFill>
                          <a:latin typeface="Mada"/>
                          <a:ea typeface="Mada"/>
                          <a:cs typeface="Mada"/>
                          <a:sym typeface="Mada"/>
                        </a:rPr>
                        <a:t>ribosomal subunits</a:t>
                      </a:r>
                      <a:endParaRPr sz="1200">
                        <a:solidFill>
                          <a:schemeClr val="dk1"/>
                        </a:solidFill>
                      </a:endParaRPr>
                    </a:p>
                    <a:p>
                      <a:pPr indent="0" lvl="0" marL="0" rtl="0" algn="l">
                        <a:spcBef>
                          <a:spcPts val="0"/>
                        </a:spcBef>
                        <a:spcAft>
                          <a:spcPts val="0"/>
                        </a:spcAft>
                        <a:buNone/>
                      </a:pPr>
                      <a:r>
                        <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b="1" lang="en" sz="1200">
                          <a:solidFill>
                            <a:srgbClr val="FF0000"/>
                          </a:solidFill>
                          <a:latin typeface="Mada"/>
                          <a:ea typeface="Mada"/>
                          <a:cs typeface="Mada"/>
                          <a:sym typeface="Mada"/>
                        </a:rPr>
                        <a:t>Alternative treatment</a:t>
                      </a:r>
                      <a:r>
                        <a:rPr lang="en" sz="1200">
                          <a:solidFill>
                            <a:srgbClr val="674EA7"/>
                          </a:solidFill>
                          <a:latin typeface="Mada"/>
                          <a:ea typeface="Mada"/>
                          <a:cs typeface="Mada"/>
                          <a:sym typeface="Mada"/>
                        </a:rPr>
                        <a:t> </a:t>
                      </a:r>
                      <a:r>
                        <a:rPr lang="en" sz="1200">
                          <a:solidFill>
                            <a:srgbClr val="A64D79"/>
                          </a:solidFill>
                          <a:latin typeface="Mada"/>
                          <a:ea typeface="Mada"/>
                          <a:cs typeface="Mada"/>
                          <a:sym typeface="Mada"/>
                        </a:rPr>
                        <a:t>in patient cannot be treated with cephalosporins or quinolones</a:t>
                      </a:r>
                      <a:endParaRPr>
                        <a:solidFill>
                          <a:srgbClr val="A64D79"/>
                        </a:solidFill>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-Pain at the site of injection.</a:t>
                      </a:r>
                      <a:endParaRPr b="1" sz="1200">
                        <a:solidFill>
                          <a:schemeClr val="dk1"/>
                        </a:solidFill>
                        <a:latin typeface="Mada"/>
                        <a:ea typeface="Mada"/>
                        <a:cs typeface="Mada"/>
                        <a:sym typeface="Mada"/>
                      </a:endParaRPr>
                    </a:p>
                    <a:p>
                      <a:pPr indent="0" lvl="0" marL="0" rtl="0" algn="l">
                        <a:spcBef>
                          <a:spcPts val="0"/>
                        </a:spcBef>
                        <a:spcAft>
                          <a:spcPts val="0"/>
                        </a:spcAft>
                        <a:buNone/>
                      </a:pPr>
                      <a:r>
                        <a:rPr lang="en" sz="1200">
                          <a:solidFill>
                            <a:schemeClr val="dk1"/>
                          </a:solidFill>
                          <a:latin typeface="Mada"/>
                          <a:ea typeface="Mada"/>
                          <a:cs typeface="Mada"/>
                          <a:sym typeface="Mada"/>
                        </a:rPr>
                        <a:t>-Fever and Nausea.</a:t>
                      </a:r>
                      <a:endParaRPr b="1" sz="1200">
                        <a:solidFill>
                          <a:schemeClr val="dk1"/>
                        </a:solidFill>
                        <a:latin typeface="Mada"/>
                        <a:ea typeface="Mada"/>
                        <a:cs typeface="Mada"/>
                        <a:sym typeface="Mada"/>
                      </a:endParaRPr>
                    </a:p>
                    <a:p>
                      <a:pPr indent="0" lvl="0" marL="0" rtl="0" algn="l">
                        <a:spcBef>
                          <a:spcPts val="0"/>
                        </a:spcBef>
                        <a:spcAft>
                          <a:spcPts val="0"/>
                        </a:spcAft>
                        <a:buNone/>
                      </a:pPr>
                      <a:r>
                        <a:rPr b="1" lang="en" sz="1200">
                          <a:solidFill>
                            <a:srgbClr val="FF0000"/>
                          </a:solidFill>
                          <a:latin typeface="Mada"/>
                          <a:ea typeface="Mada"/>
                          <a:cs typeface="Mada"/>
                          <a:sym typeface="Mada"/>
                        </a:rPr>
                        <a:t>-Nephrotoxicity</a:t>
                      </a:r>
                      <a:endParaRPr b="1" sz="1200">
                        <a:solidFill>
                          <a:srgbClr val="FF0000"/>
                        </a:solidFill>
                        <a:latin typeface="Mada"/>
                        <a:ea typeface="Mada"/>
                        <a:cs typeface="Mada"/>
                        <a:sym typeface="Mada"/>
                      </a:endParaRPr>
                    </a:p>
                    <a:p>
                      <a:pPr indent="0" lvl="0" marL="0" rtl="0" algn="l">
                        <a:spcBef>
                          <a:spcPts val="0"/>
                        </a:spcBef>
                        <a:spcAft>
                          <a:spcPts val="0"/>
                        </a:spcAft>
                        <a:buNone/>
                      </a:pPr>
                      <a:r>
                        <a:t/>
                      </a:r>
                      <a:endParaRPr sz="1200">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gridSpan="4">
                  <a:txBody>
                    <a:bodyPr/>
                    <a:lstStyle/>
                    <a:p>
                      <a:pPr indent="0" lvl="0" marL="0" rtl="0" algn="ctr">
                        <a:spcBef>
                          <a:spcPts val="0"/>
                        </a:spcBef>
                        <a:spcAft>
                          <a:spcPts val="0"/>
                        </a:spcAft>
                        <a:buNone/>
                      </a:pPr>
                      <a:r>
                        <a:rPr b="1" lang="en">
                          <a:solidFill>
                            <a:srgbClr val="134F5C"/>
                          </a:solidFill>
                          <a:latin typeface="Mada"/>
                          <a:ea typeface="Mada"/>
                          <a:cs typeface="Mada"/>
                          <a:sym typeface="Mada"/>
                        </a:rPr>
                        <a:t>Complicated </a:t>
                      </a:r>
                      <a:endParaRPr b="1">
                        <a:solidFill>
                          <a:srgbClr val="134F5C"/>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3F3F3"/>
                    </a:solidFill>
                  </a:tcPr>
                </a:tc>
                <a:tc hMerge="1"/>
                <a:tc hMerge="1"/>
                <a:tc hMerge="1"/>
              </a:tr>
              <a:tr h="381000">
                <a:tc>
                  <a:txBody>
                    <a:bodyPr/>
                    <a:lstStyle/>
                    <a:p>
                      <a:pPr indent="0" lvl="0" marL="0" rtl="0" algn="ctr">
                        <a:spcBef>
                          <a:spcPts val="0"/>
                        </a:spcBef>
                        <a:spcAft>
                          <a:spcPts val="0"/>
                        </a:spcAft>
                        <a:buNone/>
                      </a:pPr>
                      <a:r>
                        <a:rPr b="1" lang="en" sz="1200">
                          <a:solidFill>
                            <a:schemeClr val="lt1"/>
                          </a:solidFill>
                          <a:highlight>
                            <a:srgbClr val="F4CCCC"/>
                          </a:highlight>
                          <a:latin typeface="Mada"/>
                          <a:ea typeface="Mada"/>
                          <a:cs typeface="Mada"/>
                          <a:sym typeface="Mada"/>
                        </a:rPr>
                        <a:t>Erythromycin</a:t>
                      </a:r>
                      <a:endParaRPr>
                        <a:highlight>
                          <a:srgbClr val="F4CCCC"/>
                        </a:highlight>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FF9900"/>
                    </a:solidFill>
                  </a:tcPr>
                </a:tc>
                <a:tc>
                  <a:txBody>
                    <a:bodyPr/>
                    <a:lstStyle/>
                    <a:p>
                      <a:pPr indent="0" lvl="0" marL="0" rtl="0" algn="l">
                        <a:spcBef>
                          <a:spcPts val="0"/>
                        </a:spcBef>
                        <a:spcAft>
                          <a:spcPts val="0"/>
                        </a:spcAft>
                        <a:buNone/>
                      </a:pPr>
                      <a:r>
                        <a:rPr lang="en" sz="1200">
                          <a:solidFill>
                            <a:schemeClr val="dk1"/>
                          </a:solidFill>
                          <a:latin typeface="Mada"/>
                          <a:ea typeface="Mada"/>
                          <a:cs typeface="Mada"/>
                          <a:sym typeface="Mada"/>
                        </a:rPr>
                        <a:t>-0.5% ointment for treatment &amp; prevention of </a:t>
                      </a:r>
                      <a:r>
                        <a:rPr lang="en" sz="1200">
                          <a:solidFill>
                            <a:schemeClr val="dk1"/>
                          </a:solidFill>
                          <a:highlight>
                            <a:srgbClr val="F4CCCC"/>
                          </a:highlight>
                          <a:latin typeface="Mada"/>
                          <a:ea typeface="Mada"/>
                          <a:cs typeface="Mada"/>
                          <a:sym typeface="Mada"/>
                        </a:rPr>
                        <a:t>corneal &amp; conjunctival infections.</a:t>
                      </a:r>
                      <a:endParaRPr>
                        <a:highlight>
                          <a:srgbClr val="F4CCCC"/>
                        </a:highlight>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rowSpan="2">
                  <a:txBody>
                    <a:bodyPr/>
                    <a:lstStyle/>
                    <a:p>
                      <a:pPr indent="0" lvl="0" marL="0" rtl="0" algn="l">
                        <a:spcBef>
                          <a:spcPts val="0"/>
                        </a:spcBef>
                        <a:spcAft>
                          <a:spcPts val="0"/>
                        </a:spcAft>
                        <a:buNone/>
                      </a:pPr>
                      <a:r>
                        <a:rPr lang="en" sz="1200">
                          <a:solidFill>
                            <a:schemeClr val="dk1"/>
                          </a:solidFill>
                          <a:latin typeface="Mada"/>
                          <a:ea typeface="Mada"/>
                          <a:cs typeface="Mada"/>
                          <a:sym typeface="Mada"/>
                        </a:rPr>
                        <a:t>Put into </a:t>
                      </a:r>
                      <a:r>
                        <a:rPr lang="en" sz="1200">
                          <a:solidFill>
                            <a:schemeClr val="dk1"/>
                          </a:solidFill>
                          <a:highlight>
                            <a:srgbClr val="F4CCCC"/>
                          </a:highlight>
                          <a:latin typeface="Mada"/>
                          <a:ea typeface="Mada"/>
                          <a:cs typeface="Mada"/>
                          <a:sym typeface="Mada"/>
                        </a:rPr>
                        <a:t>conjunctival sac </a:t>
                      </a:r>
                      <a:r>
                        <a:rPr b="1" lang="en" sz="1200" u="sng">
                          <a:solidFill>
                            <a:srgbClr val="FF0000"/>
                          </a:solidFill>
                          <a:latin typeface="Mada"/>
                          <a:ea typeface="Mada"/>
                          <a:cs typeface="Mada"/>
                          <a:sym typeface="Mada"/>
                        </a:rPr>
                        <a:t>immediately after birth</a:t>
                      </a:r>
                      <a:r>
                        <a:rPr lang="en" sz="1200">
                          <a:solidFill>
                            <a:schemeClr val="dk1"/>
                          </a:solidFill>
                          <a:latin typeface="Mada"/>
                          <a:ea typeface="Mada"/>
                          <a:cs typeface="Mada"/>
                          <a:sym typeface="Mada"/>
                        </a:rPr>
                        <a:t> (no later than 1 hour after delivery)</a:t>
                      </a:r>
                      <a:endParaRPr sz="1200">
                        <a:solidFill>
                          <a:schemeClr val="dk1"/>
                        </a:solidFill>
                        <a:latin typeface="Mada"/>
                        <a:ea typeface="Mada"/>
                        <a:cs typeface="Mada"/>
                        <a:sym typeface="Mada"/>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a:txBody>
                    <a:bodyPr/>
                    <a:lstStyle/>
                    <a:p>
                      <a:pPr indent="0" lvl="0" marL="0" rtl="0" algn="ctr">
                        <a:spcBef>
                          <a:spcPts val="0"/>
                        </a:spcBef>
                        <a:spcAft>
                          <a:spcPts val="0"/>
                        </a:spcAft>
                        <a:buNone/>
                      </a:pPr>
                      <a:r>
                        <a:rPr lang="en"/>
                        <a:t>-</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381000">
                <a:tc>
                  <a:txBody>
                    <a:bodyPr/>
                    <a:lstStyle/>
                    <a:p>
                      <a:pPr indent="0" lvl="0" marL="0" rtl="0" algn="ctr">
                        <a:spcBef>
                          <a:spcPts val="0"/>
                        </a:spcBef>
                        <a:spcAft>
                          <a:spcPts val="0"/>
                        </a:spcAft>
                        <a:buNone/>
                      </a:pPr>
                      <a:r>
                        <a:rPr b="1" lang="en" sz="1200">
                          <a:solidFill>
                            <a:schemeClr val="lt1"/>
                          </a:solidFill>
                          <a:latin typeface="Mada"/>
                          <a:ea typeface="Mada"/>
                          <a:cs typeface="Mada"/>
                          <a:sym typeface="Mada"/>
                        </a:rPr>
                        <a:t>Silver nitrate 1% solution</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solidFill>
                      <a:srgbClr val="B45F06"/>
                    </a:solidFill>
                  </a:tcPr>
                </a:tc>
                <a:tc>
                  <a:txBody>
                    <a:bodyPr/>
                    <a:lstStyle/>
                    <a:p>
                      <a:pPr indent="0" lvl="0" marL="0" rtl="0" algn="l">
                        <a:spcBef>
                          <a:spcPts val="0"/>
                        </a:spcBef>
                        <a:spcAft>
                          <a:spcPts val="0"/>
                        </a:spcAft>
                        <a:buNone/>
                      </a:pPr>
                      <a:r>
                        <a:rPr b="1" lang="en" sz="1200">
                          <a:solidFill>
                            <a:schemeClr val="dk1"/>
                          </a:solidFill>
                          <a:latin typeface="Mada"/>
                          <a:ea typeface="Mada"/>
                          <a:cs typeface="Mada"/>
                          <a:sym typeface="Mada"/>
                        </a:rPr>
                        <a:t>-It has germicidal effects</a:t>
                      </a:r>
                      <a:r>
                        <a:rPr lang="en" sz="1200">
                          <a:solidFill>
                            <a:schemeClr val="dk1"/>
                          </a:solidFill>
                          <a:latin typeface="Mada"/>
                          <a:ea typeface="Mada"/>
                          <a:cs typeface="Mada"/>
                          <a:sym typeface="Mada"/>
                        </a:rPr>
                        <a:t> due to</a:t>
                      </a:r>
                      <a:endParaRPr sz="12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 sz="1200">
                          <a:solidFill>
                            <a:schemeClr val="dk1"/>
                          </a:solidFill>
                          <a:highlight>
                            <a:srgbClr val="F4CCCC"/>
                          </a:highlight>
                          <a:latin typeface="Mada"/>
                          <a:ea typeface="Mada"/>
                          <a:cs typeface="Mada"/>
                          <a:sym typeface="Mada"/>
                        </a:rPr>
                        <a:t>precipitation of bacterial proteins by liberated silver ions.</a:t>
                      </a:r>
                      <a:endParaRPr b="1">
                        <a:highlight>
                          <a:srgbClr val="F4CCCC"/>
                        </a:highlight>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c vMerge="1"/>
                <a:tc>
                  <a:txBody>
                    <a:bodyPr/>
                    <a:lstStyle/>
                    <a:p>
                      <a:pPr indent="0" lvl="0" marL="0" rtl="0" algn="ctr">
                        <a:spcBef>
                          <a:spcPts val="0"/>
                        </a:spcBef>
                        <a:spcAft>
                          <a:spcPts val="0"/>
                        </a:spcAft>
                        <a:buNone/>
                      </a:pPr>
                      <a:r>
                        <a:rPr lang="en"/>
                        <a:t>-</a:t>
                      </a:r>
                      <a:endParaRPr/>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
        <p:nvSpPr>
          <p:cNvPr id="263" name="Google Shape;263;p53"/>
          <p:cNvSpPr txBox="1"/>
          <p:nvPr/>
        </p:nvSpPr>
        <p:spPr>
          <a:xfrm>
            <a:off x="199500" y="704950"/>
            <a:ext cx="6411000" cy="48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rgbClr val="134F5C"/>
                </a:solidFill>
                <a:latin typeface="Georgia"/>
                <a:ea typeface="Georgia"/>
                <a:cs typeface="Georgia"/>
                <a:sym typeface="Georgia"/>
              </a:rPr>
              <a:t>2</a:t>
            </a:r>
            <a:r>
              <a:rPr b="1" lang="en" sz="2400">
                <a:solidFill>
                  <a:srgbClr val="134F5C"/>
                </a:solidFill>
                <a:latin typeface="Georgia"/>
                <a:ea typeface="Georgia"/>
                <a:cs typeface="Georgia"/>
                <a:sym typeface="Georgia"/>
              </a:rPr>
              <a:t>- Treatment of </a:t>
            </a:r>
            <a:r>
              <a:rPr b="1" lang="en" sz="2400">
                <a:solidFill>
                  <a:srgbClr val="134F5C"/>
                </a:solidFill>
                <a:latin typeface="Georgia"/>
                <a:ea typeface="Georgia"/>
                <a:cs typeface="Georgia"/>
                <a:sym typeface="Georgia"/>
              </a:rPr>
              <a:t>Gonorrhea</a:t>
            </a:r>
            <a:endParaRPr>
              <a:solidFill>
                <a:srgbClr val="134F5C"/>
              </a:solidFill>
            </a:endParaRPr>
          </a:p>
        </p:txBody>
      </p:sp>
      <p:pic>
        <p:nvPicPr>
          <p:cNvPr id="264" name="Google Shape;264;p53"/>
          <p:cNvPicPr preferRelativeResize="0"/>
          <p:nvPr/>
        </p:nvPicPr>
        <p:blipFill rotWithShape="1">
          <a:blip r:embed="rId3">
            <a:alphaModFix/>
          </a:blip>
          <a:srcRect b="0" l="0" r="0" t="3614"/>
          <a:stretch/>
        </p:blipFill>
        <p:spPr>
          <a:xfrm>
            <a:off x="2467000" y="2338400"/>
            <a:ext cx="604826" cy="599724"/>
          </a:xfrm>
          <a:prstGeom prst="rect">
            <a:avLst/>
          </a:prstGeom>
          <a:noFill/>
          <a:ln cap="flat" cmpd="sng" w="9525">
            <a:solidFill>
              <a:srgbClr val="D9D9D9"/>
            </a:solidFill>
            <a:prstDash val="solid"/>
            <a:round/>
            <a:headEnd len="sm" w="sm" type="none"/>
            <a:tailEnd len="sm" w="sm" type="none"/>
          </a:ln>
        </p:spPr>
      </p:pic>
      <p:cxnSp>
        <p:nvCxnSpPr>
          <p:cNvPr id="265" name="Google Shape;265;p53"/>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sp>
        <p:nvSpPr>
          <p:cNvPr id="266" name="Google Shape;266;p53"/>
          <p:cNvSpPr txBox="1"/>
          <p:nvPr/>
        </p:nvSpPr>
        <p:spPr>
          <a:xfrm>
            <a:off x="400050" y="174625"/>
            <a:ext cx="5981700" cy="48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Lecture(7): Treatment of Gonorrhea and Syphilis</a:t>
            </a:r>
            <a:endParaRPr b="1" sz="1800">
              <a:solidFill>
                <a:srgbClr val="134F5C"/>
              </a:solidFill>
              <a:latin typeface="Georgia"/>
              <a:ea typeface="Georgia"/>
              <a:cs typeface="Georgia"/>
              <a:sym typeface="Georgia"/>
            </a:endParaRPr>
          </a:p>
        </p:txBody>
      </p:sp>
      <p:grpSp>
        <p:nvGrpSpPr>
          <p:cNvPr id="267" name="Google Shape;267;p53"/>
          <p:cNvGrpSpPr/>
          <p:nvPr/>
        </p:nvGrpSpPr>
        <p:grpSpPr>
          <a:xfrm>
            <a:off x="5984700" y="11589875"/>
            <a:ext cx="855300" cy="599726"/>
            <a:chOff x="5984700" y="11525475"/>
            <a:chExt cx="855300" cy="599726"/>
          </a:xfrm>
        </p:grpSpPr>
        <p:pic>
          <p:nvPicPr>
            <p:cNvPr id="268" name="Google Shape;268;p53"/>
            <p:cNvPicPr preferRelativeResize="0"/>
            <p:nvPr/>
          </p:nvPicPr>
          <p:blipFill>
            <a:blip r:embed="rId4">
              <a:alphaModFix/>
            </a:blip>
            <a:stretch>
              <a:fillRect/>
            </a:stretch>
          </p:blipFill>
          <p:spPr>
            <a:xfrm>
              <a:off x="5991919" y="11525475"/>
              <a:ext cx="840855" cy="599726"/>
            </a:xfrm>
            <a:prstGeom prst="rect">
              <a:avLst/>
            </a:prstGeom>
            <a:noFill/>
            <a:ln>
              <a:noFill/>
            </a:ln>
          </p:spPr>
        </p:pic>
        <p:sp>
          <p:nvSpPr>
            <p:cNvPr id="269" name="Google Shape;269;p53"/>
            <p:cNvSpPr txBox="1"/>
            <p:nvPr/>
          </p:nvSpPr>
          <p:spPr>
            <a:xfrm>
              <a:off x="5984700" y="11928000"/>
              <a:ext cx="855300" cy="144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highlight>
                    <a:schemeClr val="lt1"/>
                  </a:highlight>
                </a:rPr>
                <a:t>مفيش</a:t>
              </a:r>
              <a:r>
                <a:rPr lang="en" sz="500">
                  <a:highlight>
                    <a:schemeClr val="lt1"/>
                  </a:highlight>
                </a:rPr>
                <a:t> راحة غير الراحة الأبدية</a:t>
              </a:r>
              <a:endParaRPr sz="500">
                <a:highlight>
                  <a:schemeClr val="lt1"/>
                </a:highlight>
              </a:endParaRPr>
            </a:p>
          </p:txBody>
        </p:sp>
      </p:gr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54"/>
          <p:cNvSpPr txBox="1"/>
          <p:nvPr/>
        </p:nvSpPr>
        <p:spPr>
          <a:xfrm>
            <a:off x="400050" y="17145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Lecture(8): Drugs and Lactation</a:t>
            </a:r>
            <a:endParaRPr b="1" sz="1800">
              <a:solidFill>
                <a:srgbClr val="134F5C"/>
              </a:solidFill>
              <a:latin typeface="Georgia"/>
              <a:ea typeface="Georgia"/>
              <a:cs typeface="Georgia"/>
              <a:sym typeface="Georgia"/>
            </a:endParaRPr>
          </a:p>
        </p:txBody>
      </p:sp>
      <p:cxnSp>
        <p:nvCxnSpPr>
          <p:cNvPr id="275" name="Google Shape;275;p54"/>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sp>
        <p:nvSpPr>
          <p:cNvPr id="276" name="Google Shape;276;p54"/>
          <p:cNvSpPr txBox="1"/>
          <p:nvPr/>
        </p:nvSpPr>
        <p:spPr>
          <a:xfrm>
            <a:off x="-123825" y="664875"/>
            <a:ext cx="7058100" cy="325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134F5C"/>
                </a:solidFill>
                <a:latin typeface="Georgia"/>
                <a:ea typeface="Georgia"/>
                <a:cs typeface="Georgia"/>
                <a:sym typeface="Georgia"/>
              </a:rPr>
              <a:t>Choosing of a Drug depends upon</a:t>
            </a:r>
            <a:endParaRPr b="1" sz="1800">
              <a:solidFill>
                <a:srgbClr val="134F5C"/>
              </a:solidFill>
              <a:latin typeface="Georgia"/>
              <a:ea typeface="Georgia"/>
              <a:cs typeface="Georgia"/>
              <a:sym typeface="Georgia"/>
            </a:endParaRPr>
          </a:p>
        </p:txBody>
      </p:sp>
      <p:sp>
        <p:nvSpPr>
          <p:cNvPr id="277" name="Google Shape;277;p54"/>
          <p:cNvSpPr/>
          <p:nvPr/>
        </p:nvSpPr>
        <p:spPr>
          <a:xfrm>
            <a:off x="371475" y="1257450"/>
            <a:ext cx="1468500" cy="471300"/>
          </a:xfrm>
          <a:prstGeom prst="rect">
            <a:avLst/>
          </a:prstGeom>
          <a:solidFill>
            <a:srgbClr val="EFEFE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Factors related to the </a:t>
            </a:r>
            <a:r>
              <a:rPr b="1" lang="en" sz="1200">
                <a:highlight>
                  <a:srgbClr val="D0E0E3"/>
                </a:highlight>
                <a:latin typeface="Mada"/>
                <a:ea typeface="Mada"/>
                <a:cs typeface="Mada"/>
                <a:sym typeface="Mada"/>
              </a:rPr>
              <a:t>Drug</a:t>
            </a:r>
            <a:endParaRPr b="1" sz="1200">
              <a:highlight>
                <a:srgbClr val="D0E0E3"/>
              </a:highlight>
              <a:latin typeface="Mada"/>
              <a:ea typeface="Mada"/>
              <a:cs typeface="Mada"/>
              <a:sym typeface="Mada"/>
            </a:endParaRPr>
          </a:p>
        </p:txBody>
      </p:sp>
      <p:sp>
        <p:nvSpPr>
          <p:cNvPr id="278" name="Google Shape;278;p54"/>
          <p:cNvSpPr/>
          <p:nvPr/>
        </p:nvSpPr>
        <p:spPr>
          <a:xfrm>
            <a:off x="2670963" y="1257450"/>
            <a:ext cx="1468500" cy="471300"/>
          </a:xfrm>
          <a:prstGeom prst="rect">
            <a:avLst/>
          </a:prstGeom>
          <a:solidFill>
            <a:srgbClr val="EFEFE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Factors related to the </a:t>
            </a:r>
            <a:r>
              <a:rPr b="1" lang="en" sz="1200">
                <a:highlight>
                  <a:srgbClr val="D0E0E3"/>
                </a:highlight>
                <a:latin typeface="Mada"/>
                <a:ea typeface="Mada"/>
                <a:cs typeface="Mada"/>
                <a:sym typeface="Mada"/>
              </a:rPr>
              <a:t>Mother</a:t>
            </a:r>
            <a:endParaRPr b="1" sz="1200">
              <a:highlight>
                <a:srgbClr val="D0E0E3"/>
              </a:highlight>
              <a:latin typeface="Mada"/>
              <a:ea typeface="Mada"/>
              <a:cs typeface="Mada"/>
              <a:sym typeface="Mada"/>
            </a:endParaRPr>
          </a:p>
        </p:txBody>
      </p:sp>
      <p:sp>
        <p:nvSpPr>
          <p:cNvPr id="279" name="Google Shape;279;p54"/>
          <p:cNvSpPr/>
          <p:nvPr/>
        </p:nvSpPr>
        <p:spPr>
          <a:xfrm>
            <a:off x="4980125" y="1257450"/>
            <a:ext cx="1468500" cy="471300"/>
          </a:xfrm>
          <a:prstGeom prst="rect">
            <a:avLst/>
          </a:prstGeom>
          <a:solidFill>
            <a:srgbClr val="EFEFE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200">
                <a:latin typeface="Mada"/>
                <a:ea typeface="Mada"/>
                <a:cs typeface="Mada"/>
                <a:sym typeface="Mada"/>
              </a:rPr>
              <a:t>Factors related to the </a:t>
            </a:r>
            <a:r>
              <a:rPr b="1" lang="en" sz="1200">
                <a:highlight>
                  <a:srgbClr val="D0E0E3"/>
                </a:highlight>
                <a:latin typeface="Mada"/>
                <a:ea typeface="Mada"/>
                <a:cs typeface="Mada"/>
                <a:sym typeface="Mada"/>
              </a:rPr>
              <a:t>Neonate</a:t>
            </a:r>
            <a:endParaRPr b="1" sz="1200">
              <a:highlight>
                <a:srgbClr val="D0E0E3"/>
              </a:highlight>
              <a:latin typeface="Mada"/>
              <a:ea typeface="Mada"/>
              <a:cs typeface="Mada"/>
              <a:sym typeface="Mada"/>
            </a:endParaRPr>
          </a:p>
        </p:txBody>
      </p:sp>
      <p:cxnSp>
        <p:nvCxnSpPr>
          <p:cNvPr id="280" name="Google Shape;280;p54"/>
          <p:cNvCxnSpPr>
            <a:stCxn id="276" idx="2"/>
            <a:endCxn id="277" idx="0"/>
          </p:cNvCxnSpPr>
          <p:nvPr/>
        </p:nvCxnSpPr>
        <p:spPr>
          <a:xfrm rot="5400000">
            <a:off x="2121975" y="-25875"/>
            <a:ext cx="267000" cy="2299500"/>
          </a:xfrm>
          <a:prstGeom prst="bentConnector3">
            <a:avLst>
              <a:gd fmla="val 50014" name="adj1"/>
            </a:avLst>
          </a:prstGeom>
          <a:noFill/>
          <a:ln cap="flat" cmpd="sng" w="19050">
            <a:solidFill>
              <a:srgbClr val="595959"/>
            </a:solidFill>
            <a:prstDash val="solid"/>
            <a:round/>
            <a:headEnd len="med" w="med" type="none"/>
            <a:tailEnd len="med" w="med" type="none"/>
          </a:ln>
        </p:spPr>
      </p:cxnSp>
      <p:cxnSp>
        <p:nvCxnSpPr>
          <p:cNvPr id="281" name="Google Shape;281;p54"/>
          <p:cNvCxnSpPr>
            <a:stCxn id="276" idx="2"/>
            <a:endCxn id="279" idx="0"/>
          </p:cNvCxnSpPr>
          <p:nvPr/>
        </p:nvCxnSpPr>
        <p:spPr>
          <a:xfrm flipH="1" rot="-5400000">
            <a:off x="4426275" y="-30675"/>
            <a:ext cx="267000" cy="2309100"/>
          </a:xfrm>
          <a:prstGeom prst="bentConnector3">
            <a:avLst>
              <a:gd fmla="val 50014" name="adj1"/>
            </a:avLst>
          </a:prstGeom>
          <a:noFill/>
          <a:ln cap="flat" cmpd="sng" w="19050">
            <a:solidFill>
              <a:srgbClr val="595959"/>
            </a:solidFill>
            <a:prstDash val="solid"/>
            <a:round/>
            <a:headEnd len="med" w="med" type="none"/>
            <a:tailEnd len="med" w="med" type="none"/>
          </a:ln>
        </p:spPr>
      </p:cxnSp>
      <p:cxnSp>
        <p:nvCxnSpPr>
          <p:cNvPr id="282" name="Google Shape;282;p54"/>
          <p:cNvCxnSpPr>
            <a:stCxn id="276" idx="2"/>
            <a:endCxn id="278" idx="0"/>
          </p:cNvCxnSpPr>
          <p:nvPr/>
        </p:nvCxnSpPr>
        <p:spPr>
          <a:xfrm>
            <a:off x="3405225" y="990375"/>
            <a:ext cx="0" cy="267000"/>
          </a:xfrm>
          <a:prstGeom prst="straightConnector1">
            <a:avLst/>
          </a:prstGeom>
          <a:noFill/>
          <a:ln cap="flat" cmpd="sng" w="19050">
            <a:solidFill>
              <a:srgbClr val="595959"/>
            </a:solidFill>
            <a:prstDash val="solid"/>
            <a:round/>
            <a:headEnd len="med" w="med" type="none"/>
            <a:tailEnd len="med" w="med" type="none"/>
          </a:ln>
        </p:spPr>
      </p:cxnSp>
      <p:sp>
        <p:nvSpPr>
          <p:cNvPr id="283" name="Google Shape;283;p54"/>
          <p:cNvSpPr txBox="1"/>
          <p:nvPr/>
        </p:nvSpPr>
        <p:spPr>
          <a:xfrm>
            <a:off x="70125" y="2000250"/>
            <a:ext cx="2071200" cy="2304900"/>
          </a:xfrm>
          <a:prstGeom prst="rect">
            <a:avLst/>
          </a:prstGeom>
          <a:noFill/>
          <a:ln cap="flat" cmpd="sng" w="19050">
            <a:solidFill>
              <a:srgbClr val="999999"/>
            </a:solidFill>
            <a:prstDash val="dash"/>
            <a:round/>
            <a:headEnd len="sm" w="sm" type="none"/>
            <a:tailEnd len="sm" w="sm" type="none"/>
          </a:ln>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900">
                <a:solidFill>
                  <a:srgbClr val="999999"/>
                </a:solidFill>
                <a:latin typeface="Mada"/>
                <a:ea typeface="Mada"/>
                <a:cs typeface="Mada"/>
                <a:sym typeface="Mada"/>
              </a:rPr>
              <a:t>(IMP to </a:t>
            </a:r>
            <a:r>
              <a:rPr b="1" lang="en" sz="900">
                <a:solidFill>
                  <a:srgbClr val="999999"/>
                </a:solidFill>
                <a:latin typeface="Mada"/>
                <a:ea typeface="Mada"/>
                <a:cs typeface="Mada"/>
                <a:sym typeface="Mada"/>
              </a:rPr>
              <a:t>differentiate</a:t>
            </a:r>
            <a:r>
              <a:rPr b="1" lang="en" sz="900">
                <a:solidFill>
                  <a:srgbClr val="999999"/>
                </a:solidFill>
                <a:latin typeface="Mada"/>
                <a:ea typeface="Mada"/>
                <a:cs typeface="Mada"/>
                <a:sym typeface="Mada"/>
              </a:rPr>
              <a:t>)</a:t>
            </a:r>
            <a:endParaRPr b="1" sz="900">
              <a:solidFill>
                <a:srgbClr val="999999"/>
              </a:solidFill>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1. Large MW </a:t>
            </a:r>
            <a:endParaRPr sz="1000">
              <a:latin typeface="Mada"/>
              <a:ea typeface="Mada"/>
              <a:cs typeface="Mada"/>
              <a:sym typeface="Mada"/>
            </a:endParaRPr>
          </a:p>
          <a:p>
            <a:pPr indent="0" lvl="0" marL="0" rtl="0" algn="l">
              <a:lnSpc>
                <a:spcPct val="115000"/>
              </a:lnSpc>
              <a:spcBef>
                <a:spcPts val="0"/>
              </a:spcBef>
              <a:spcAft>
                <a:spcPts val="0"/>
              </a:spcAft>
              <a:buNone/>
            </a:pPr>
            <a:r>
              <a:rPr lang="en" sz="700">
                <a:latin typeface="Mada"/>
                <a:ea typeface="Mada"/>
                <a:cs typeface="Mada"/>
                <a:sym typeface="Mada"/>
              </a:rPr>
              <a:t>breast alveolar cells is most permeable to drugs during the </a:t>
            </a:r>
            <a:r>
              <a:rPr b="1" lang="en" sz="700">
                <a:solidFill>
                  <a:srgbClr val="FF0000"/>
                </a:solidFill>
                <a:latin typeface="Mada"/>
                <a:ea typeface="Mada"/>
                <a:cs typeface="Mada"/>
                <a:sym typeface="Mada"/>
              </a:rPr>
              <a:t>1st week postpartum</a:t>
            </a:r>
            <a:endParaRPr b="1" sz="700">
              <a:solidFill>
                <a:srgbClr val="FF0000"/>
              </a:solidFill>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2. Low lipid solubility</a:t>
            </a:r>
            <a:endParaRPr sz="1000">
              <a:latin typeface="Mada"/>
              <a:ea typeface="Mada"/>
              <a:cs typeface="Mada"/>
              <a:sym typeface="Mada"/>
            </a:endParaRPr>
          </a:p>
          <a:p>
            <a:pPr indent="0" lvl="0" marL="0" rtl="0" algn="l">
              <a:lnSpc>
                <a:spcPct val="115000"/>
              </a:lnSpc>
              <a:spcBef>
                <a:spcPts val="0"/>
              </a:spcBef>
              <a:spcAft>
                <a:spcPts val="0"/>
              </a:spcAft>
              <a:buNone/>
            </a:pPr>
            <a:r>
              <a:rPr lang="en" sz="1000">
                <a:highlight>
                  <a:srgbClr val="F4CCCC"/>
                </a:highlight>
                <a:latin typeface="Mada"/>
                <a:ea typeface="Mada"/>
                <a:cs typeface="Mada"/>
                <a:sym typeface="Mada"/>
              </a:rPr>
              <a:t>3. Weak acidic drugs (appearance of alkaline drug in milk)</a:t>
            </a:r>
            <a:endParaRPr sz="1000">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1000">
                <a:highlight>
                  <a:srgbClr val="F4CCCC"/>
                </a:highlight>
                <a:latin typeface="Mada"/>
                <a:ea typeface="Mada"/>
                <a:cs typeface="Mada"/>
                <a:sym typeface="Mada"/>
              </a:rPr>
              <a:t>4. Ionized (polar) drugs</a:t>
            </a:r>
            <a:endParaRPr sz="1000">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5. High protein binding capacity</a:t>
            </a:r>
            <a:endParaRPr sz="10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6. Short half life</a:t>
            </a:r>
            <a:endParaRPr sz="10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7. Large Vd ( poor bioavailability) </a:t>
            </a:r>
            <a:endParaRPr sz="1000">
              <a:latin typeface="Mada"/>
              <a:ea typeface="Mada"/>
              <a:cs typeface="Mada"/>
              <a:sym typeface="Mada"/>
            </a:endParaRPr>
          </a:p>
          <a:p>
            <a:pPr indent="0" lvl="0" marL="0" rtl="0" algn="ctr">
              <a:lnSpc>
                <a:spcPct val="115000"/>
              </a:lnSpc>
              <a:spcBef>
                <a:spcPts val="0"/>
              </a:spcBef>
              <a:spcAft>
                <a:spcPts val="0"/>
              </a:spcAft>
              <a:buNone/>
            </a:pPr>
            <a:r>
              <a:rPr lang="en" sz="800">
                <a:solidFill>
                  <a:srgbClr val="BF9000"/>
                </a:solidFill>
                <a:highlight>
                  <a:schemeClr val="lt1"/>
                </a:highlight>
                <a:latin typeface="Mada"/>
                <a:ea typeface="Mada"/>
                <a:cs typeface="Mada"/>
                <a:sym typeface="Mada"/>
              </a:rPr>
              <a:t>Large Vd </a:t>
            </a:r>
            <a:r>
              <a:rPr lang="en" sz="800">
                <a:solidFill>
                  <a:srgbClr val="BF9000"/>
                </a:solidFill>
                <a:latin typeface="Mada"/>
                <a:ea typeface="Mada"/>
                <a:cs typeface="Mada"/>
                <a:sym typeface="Mada"/>
              </a:rPr>
              <a:t>→ </a:t>
            </a:r>
            <a:r>
              <a:rPr lang="en" sz="800">
                <a:solidFill>
                  <a:srgbClr val="BF9000"/>
                </a:solidFill>
                <a:highlight>
                  <a:schemeClr val="lt1"/>
                </a:highlight>
                <a:latin typeface="Mada"/>
                <a:ea typeface="Mada"/>
                <a:cs typeface="Mada"/>
                <a:sym typeface="Mada"/>
              </a:rPr>
              <a:t> </a:t>
            </a:r>
            <a:r>
              <a:rPr lang="en" sz="800">
                <a:solidFill>
                  <a:srgbClr val="BF9000"/>
                </a:solidFill>
                <a:latin typeface="Mada"/>
                <a:ea typeface="Mada"/>
                <a:cs typeface="Mada"/>
                <a:sym typeface="Mada"/>
              </a:rPr>
              <a:t>less </a:t>
            </a:r>
            <a:r>
              <a:rPr lang="en" sz="800">
                <a:solidFill>
                  <a:srgbClr val="BF9000"/>
                </a:solidFill>
                <a:highlight>
                  <a:schemeClr val="lt1"/>
                </a:highlight>
                <a:latin typeface="Mada"/>
                <a:ea typeface="Mada"/>
                <a:cs typeface="Mada"/>
                <a:sym typeface="Mada"/>
              </a:rPr>
              <a:t>conc. Of drug in the blood, more in the tissue (</a:t>
            </a:r>
            <a:r>
              <a:rPr lang="en" sz="800">
                <a:solidFill>
                  <a:srgbClr val="BF9000"/>
                </a:solidFill>
                <a:latin typeface="Mada"/>
                <a:ea typeface="Mada"/>
                <a:cs typeface="Mada"/>
                <a:sym typeface="Mada"/>
              </a:rPr>
              <a:t>↓</a:t>
            </a:r>
            <a:r>
              <a:rPr lang="en" sz="800">
                <a:solidFill>
                  <a:srgbClr val="BF9000"/>
                </a:solidFill>
                <a:highlight>
                  <a:schemeClr val="lt1"/>
                </a:highlight>
                <a:latin typeface="Mada"/>
                <a:ea typeface="Mada"/>
                <a:cs typeface="Mada"/>
                <a:sym typeface="Mada"/>
              </a:rPr>
              <a:t>risk)</a:t>
            </a:r>
            <a:endParaRPr sz="1000">
              <a:latin typeface="Mada"/>
              <a:ea typeface="Mada"/>
              <a:cs typeface="Mada"/>
              <a:sym typeface="Mada"/>
            </a:endParaRPr>
          </a:p>
        </p:txBody>
      </p:sp>
      <p:cxnSp>
        <p:nvCxnSpPr>
          <p:cNvPr id="284" name="Google Shape;284;p54"/>
          <p:cNvCxnSpPr>
            <a:stCxn id="277" idx="2"/>
            <a:endCxn id="283" idx="0"/>
          </p:cNvCxnSpPr>
          <p:nvPr/>
        </p:nvCxnSpPr>
        <p:spPr>
          <a:xfrm>
            <a:off x="1105725" y="1728750"/>
            <a:ext cx="0" cy="271500"/>
          </a:xfrm>
          <a:prstGeom prst="straightConnector1">
            <a:avLst/>
          </a:prstGeom>
          <a:noFill/>
          <a:ln cap="flat" cmpd="sng" w="19050">
            <a:solidFill>
              <a:schemeClr val="dk2"/>
            </a:solidFill>
            <a:prstDash val="solid"/>
            <a:round/>
            <a:headEnd len="med" w="med" type="none"/>
            <a:tailEnd len="med" w="med" type="none"/>
          </a:ln>
        </p:spPr>
      </p:cxnSp>
      <p:sp>
        <p:nvSpPr>
          <p:cNvPr id="285" name="Google Shape;285;p54"/>
          <p:cNvSpPr txBox="1"/>
          <p:nvPr/>
        </p:nvSpPr>
        <p:spPr>
          <a:xfrm>
            <a:off x="2369625" y="2000250"/>
            <a:ext cx="2071200" cy="2304900"/>
          </a:xfrm>
          <a:prstGeom prst="rect">
            <a:avLst/>
          </a:prstGeom>
          <a:noFill/>
          <a:ln cap="flat" cmpd="sng" w="19050">
            <a:solidFill>
              <a:srgbClr val="999999"/>
            </a:solidFill>
            <a:prstDash val="dash"/>
            <a:round/>
            <a:headEnd len="sm" w="sm" type="none"/>
            <a:tailEnd len="sm" w="sm" type="none"/>
          </a:ln>
        </p:spPr>
        <p:txBody>
          <a:bodyPr anchorCtr="0" anchor="ctr" bIns="91425" lIns="91425" spcFirstLastPara="1" rIns="91425" wrap="square" tIns="91425">
            <a:noAutofit/>
          </a:bodyPr>
          <a:lstStyle/>
          <a:p>
            <a:pPr indent="0" lvl="0" marL="0" rtl="0" algn="l">
              <a:lnSpc>
                <a:spcPct val="115000"/>
              </a:lnSpc>
              <a:spcBef>
                <a:spcPts val="0"/>
              </a:spcBef>
              <a:spcAft>
                <a:spcPts val="0"/>
              </a:spcAft>
              <a:buNone/>
            </a:pPr>
            <a:r>
              <a:rPr lang="en" sz="1100">
                <a:latin typeface="Mada"/>
                <a:ea typeface="Mada"/>
                <a:cs typeface="Mada"/>
                <a:sym typeface="Mada"/>
              </a:rPr>
              <a:t>1. Topical preparations </a:t>
            </a:r>
            <a:r>
              <a:rPr lang="en" sz="600">
                <a:latin typeface="Mada"/>
                <a:ea typeface="Mada"/>
                <a:cs typeface="Mada"/>
                <a:sym typeface="Mada"/>
              </a:rPr>
              <a:t>(they carry less risk than systemically administered drugs)</a:t>
            </a:r>
            <a:endParaRPr sz="600">
              <a:latin typeface="Mada"/>
              <a:ea typeface="Mada"/>
              <a:cs typeface="Mada"/>
              <a:sym typeface="Mada"/>
            </a:endParaRPr>
          </a:p>
          <a:p>
            <a:pPr indent="0" lvl="0" marL="0" rtl="0" algn="l">
              <a:lnSpc>
                <a:spcPct val="115000"/>
              </a:lnSpc>
              <a:spcBef>
                <a:spcPts val="0"/>
              </a:spcBef>
              <a:spcAft>
                <a:spcPts val="0"/>
              </a:spcAft>
              <a:buNone/>
            </a:pPr>
            <a:r>
              <a:rPr b="1" lang="en" sz="1000">
                <a:solidFill>
                  <a:srgbClr val="FF0000"/>
                </a:solidFill>
                <a:latin typeface="Mada"/>
                <a:ea typeface="Mada"/>
                <a:cs typeface="Mada"/>
                <a:sym typeface="Mada"/>
              </a:rPr>
              <a:t>2. Mother should take the medication just after nursing and 2-4 hrs before the next feeding</a:t>
            </a:r>
            <a:r>
              <a:rPr b="1" lang="en" sz="1100">
                <a:solidFill>
                  <a:srgbClr val="FF0000"/>
                </a:solidFill>
                <a:latin typeface="Mada"/>
                <a:ea typeface="Mada"/>
                <a:cs typeface="Mada"/>
                <a:sym typeface="Mada"/>
              </a:rPr>
              <a:t> </a:t>
            </a:r>
            <a:r>
              <a:rPr lang="en" sz="600">
                <a:solidFill>
                  <a:schemeClr val="dk1"/>
                </a:solidFill>
                <a:latin typeface="Mada"/>
                <a:ea typeface="Mada"/>
                <a:cs typeface="Mada"/>
                <a:sym typeface="Mada"/>
              </a:rPr>
              <a:t>(to allow time for drug to be cleared from the mother’s blood)</a:t>
            </a:r>
            <a:endParaRPr b="1" sz="600">
              <a:solidFill>
                <a:srgbClr val="FF0000"/>
              </a:solidFill>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3. </a:t>
            </a:r>
            <a:r>
              <a:rPr b="1" lang="en" sz="1000">
                <a:latin typeface="Mada"/>
                <a:ea typeface="Mada"/>
                <a:cs typeface="Mada"/>
                <a:sym typeface="Mada"/>
              </a:rPr>
              <a:t>Breastfeeding is C.I in: </a:t>
            </a:r>
            <a:endParaRPr b="1" sz="10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 HIV , Active/ untreated TB, herpes on breast, she use illegal drugs, chronic disease medications </a:t>
            </a:r>
            <a:endParaRPr sz="10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4. Dose</a:t>
            </a:r>
            <a:endParaRPr sz="10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5. Maternal drug conc.</a:t>
            </a:r>
            <a:endParaRPr sz="1000">
              <a:latin typeface="Mada"/>
              <a:ea typeface="Mada"/>
              <a:cs typeface="Mada"/>
              <a:sym typeface="Mada"/>
            </a:endParaRPr>
          </a:p>
        </p:txBody>
      </p:sp>
      <p:cxnSp>
        <p:nvCxnSpPr>
          <p:cNvPr id="286" name="Google Shape;286;p54"/>
          <p:cNvCxnSpPr>
            <a:stCxn id="278" idx="2"/>
            <a:endCxn id="285" idx="0"/>
          </p:cNvCxnSpPr>
          <p:nvPr/>
        </p:nvCxnSpPr>
        <p:spPr>
          <a:xfrm>
            <a:off x="3405213" y="1728750"/>
            <a:ext cx="0" cy="271500"/>
          </a:xfrm>
          <a:prstGeom prst="straightConnector1">
            <a:avLst/>
          </a:prstGeom>
          <a:noFill/>
          <a:ln cap="flat" cmpd="sng" w="19050">
            <a:solidFill>
              <a:schemeClr val="dk2"/>
            </a:solidFill>
            <a:prstDash val="solid"/>
            <a:round/>
            <a:headEnd len="med" w="med" type="none"/>
            <a:tailEnd len="med" w="med" type="none"/>
          </a:ln>
        </p:spPr>
      </p:cxnSp>
      <p:sp>
        <p:nvSpPr>
          <p:cNvPr id="287" name="Google Shape;287;p54"/>
          <p:cNvSpPr txBox="1"/>
          <p:nvPr/>
        </p:nvSpPr>
        <p:spPr>
          <a:xfrm>
            <a:off x="4678775" y="2000250"/>
            <a:ext cx="2071200" cy="2304900"/>
          </a:xfrm>
          <a:prstGeom prst="rect">
            <a:avLst/>
          </a:prstGeom>
          <a:noFill/>
          <a:ln cap="flat" cmpd="sng" w="19050">
            <a:solidFill>
              <a:srgbClr val="999999"/>
            </a:solidFill>
            <a:prstDash val="dash"/>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900">
                <a:latin typeface="Mada"/>
                <a:ea typeface="Mada"/>
                <a:cs typeface="Mada"/>
                <a:sym typeface="Mada"/>
              </a:rPr>
              <a:t>Age &amp; body weight &amp; health status</a:t>
            </a:r>
            <a:endParaRPr b="1" sz="700">
              <a:solidFill>
                <a:schemeClr val="dk1"/>
              </a:solidFill>
              <a:latin typeface="Mada"/>
              <a:ea typeface="Mada"/>
              <a:cs typeface="Mada"/>
              <a:sym typeface="Mada"/>
            </a:endParaRPr>
          </a:p>
          <a:p>
            <a:pPr indent="0" lvl="0" marL="0" rtl="0" algn="l">
              <a:spcBef>
                <a:spcPts val="0"/>
              </a:spcBef>
              <a:spcAft>
                <a:spcPts val="0"/>
              </a:spcAft>
              <a:buNone/>
            </a:pPr>
            <a:r>
              <a:rPr lang="en" sz="800">
                <a:solidFill>
                  <a:schemeClr val="dk1"/>
                </a:solidFill>
                <a:latin typeface="Mada"/>
                <a:ea typeface="Mada"/>
                <a:cs typeface="Mada"/>
                <a:sym typeface="Mada"/>
              </a:rPr>
              <a:t>Special precautions are required in:</a:t>
            </a:r>
            <a:r>
              <a:rPr lang="en" sz="700">
                <a:solidFill>
                  <a:schemeClr val="dk1"/>
                </a:solidFill>
                <a:latin typeface="Mada"/>
                <a:ea typeface="Mada"/>
                <a:cs typeface="Mada"/>
                <a:sym typeface="Mada"/>
              </a:rPr>
              <a:t> Premature infants,Low birth weight, </a:t>
            </a:r>
            <a:r>
              <a:rPr b="1" lang="en" sz="700">
                <a:solidFill>
                  <a:schemeClr val="dk1"/>
                </a:solidFill>
                <a:latin typeface="Mada"/>
                <a:ea typeface="Mada"/>
                <a:cs typeface="Mada"/>
                <a:sym typeface="Mada"/>
              </a:rPr>
              <a:t>Infants with G6PD deficiency, </a:t>
            </a:r>
            <a:r>
              <a:rPr lang="en" sz="700">
                <a:solidFill>
                  <a:schemeClr val="dk1"/>
                </a:solidFill>
                <a:latin typeface="Mada"/>
                <a:ea typeface="Mada"/>
                <a:cs typeface="Mada"/>
                <a:sym typeface="Mada"/>
              </a:rPr>
              <a:t>Infants with impaired ability to metabolize\excrete drugs.</a:t>
            </a:r>
            <a:r>
              <a:rPr b="1" lang="en" sz="700">
                <a:solidFill>
                  <a:schemeClr val="dk1"/>
                </a:solidFill>
                <a:latin typeface="Mada"/>
                <a:ea typeface="Mada"/>
                <a:cs typeface="Mada"/>
                <a:sym typeface="Mada"/>
              </a:rPr>
              <a:t>E.g Hyperbilirubinemia</a:t>
            </a:r>
            <a:endParaRPr b="1" sz="700">
              <a:solidFill>
                <a:schemeClr val="dk1"/>
              </a:solidFill>
              <a:latin typeface="Mada"/>
              <a:ea typeface="Mada"/>
              <a:cs typeface="Mada"/>
              <a:sym typeface="Mada"/>
            </a:endParaRPr>
          </a:p>
          <a:p>
            <a:pPr indent="0" lvl="0" marL="0" rtl="0" algn="l">
              <a:spcBef>
                <a:spcPts val="0"/>
              </a:spcBef>
              <a:spcAft>
                <a:spcPts val="0"/>
              </a:spcAft>
              <a:buNone/>
            </a:pPr>
            <a:r>
              <a:rPr b="1" lang="en" sz="900">
                <a:latin typeface="Mada"/>
                <a:ea typeface="Mada"/>
                <a:cs typeface="Mada"/>
                <a:sym typeface="Mada"/>
              </a:rPr>
              <a:t>Health status:</a:t>
            </a:r>
            <a:endParaRPr b="1" sz="900">
              <a:latin typeface="Mada"/>
              <a:ea typeface="Mada"/>
              <a:cs typeface="Mada"/>
              <a:sym typeface="Mada"/>
            </a:endParaRPr>
          </a:p>
          <a:p>
            <a:pPr indent="0" lvl="0" marL="0" rtl="0" algn="l">
              <a:spcBef>
                <a:spcPts val="0"/>
              </a:spcBef>
              <a:spcAft>
                <a:spcPts val="0"/>
              </a:spcAft>
              <a:buNone/>
            </a:pPr>
            <a:r>
              <a:rPr lang="en" sz="900">
                <a:latin typeface="Mada"/>
                <a:ea typeface="Mada"/>
                <a:cs typeface="Mada"/>
                <a:sym typeface="Mada"/>
              </a:rPr>
              <a:t>- </a:t>
            </a:r>
            <a:r>
              <a:rPr lang="en" sz="700">
                <a:latin typeface="Mada"/>
                <a:ea typeface="Mada"/>
                <a:cs typeface="Mada"/>
                <a:sym typeface="Mada"/>
              </a:rPr>
              <a:t>Oxidizing drugs as (</a:t>
            </a:r>
            <a:r>
              <a:rPr b="1" lang="en" sz="700">
                <a:solidFill>
                  <a:srgbClr val="FF0000"/>
                </a:solidFill>
                <a:highlight>
                  <a:srgbClr val="F4CCCC"/>
                </a:highlight>
                <a:latin typeface="Mada"/>
                <a:ea typeface="Mada"/>
                <a:cs typeface="Mada"/>
                <a:sym typeface="Mada"/>
              </a:rPr>
              <a:t>sulfonamides</a:t>
            </a:r>
            <a:r>
              <a:rPr lang="en" sz="700">
                <a:latin typeface="Mada"/>
                <a:ea typeface="Mada"/>
                <a:cs typeface="Mada"/>
                <a:sym typeface="Mada"/>
              </a:rPr>
              <a:t>, trimethoprim, </a:t>
            </a:r>
            <a:r>
              <a:rPr b="1" lang="en" sz="700">
                <a:highlight>
                  <a:srgbClr val="F4CCCC"/>
                </a:highlight>
                <a:latin typeface="Mada"/>
                <a:ea typeface="Mada"/>
                <a:cs typeface="Mada"/>
                <a:sym typeface="Mada"/>
              </a:rPr>
              <a:t>primaquine: antimalarial</a:t>
            </a:r>
            <a:r>
              <a:rPr lang="en" sz="700">
                <a:latin typeface="Mada"/>
                <a:ea typeface="Mada"/>
                <a:cs typeface="Mada"/>
                <a:sym typeface="Mada"/>
              </a:rPr>
              <a:t>)</a:t>
            </a:r>
            <a:endParaRPr sz="700">
              <a:latin typeface="Mada"/>
              <a:ea typeface="Mada"/>
              <a:cs typeface="Mada"/>
              <a:sym typeface="Mada"/>
            </a:endParaRPr>
          </a:p>
          <a:p>
            <a:pPr indent="0" lvl="0" marL="0" rtl="0" algn="l">
              <a:spcBef>
                <a:spcPts val="0"/>
              </a:spcBef>
              <a:spcAft>
                <a:spcPts val="0"/>
              </a:spcAft>
              <a:buNone/>
            </a:pPr>
            <a:r>
              <a:rPr b="1" lang="en" sz="900">
                <a:latin typeface="Mada"/>
                <a:ea typeface="Mada"/>
                <a:cs typeface="Mada"/>
                <a:sym typeface="Mada"/>
              </a:rPr>
              <a:t>can cause:</a:t>
            </a:r>
            <a:endParaRPr b="1" sz="900">
              <a:latin typeface="Mada"/>
              <a:ea typeface="Mada"/>
              <a:cs typeface="Mada"/>
              <a:sym typeface="Mada"/>
            </a:endParaRPr>
          </a:p>
          <a:p>
            <a:pPr indent="0" lvl="0" marL="0" rtl="0" algn="l">
              <a:spcBef>
                <a:spcPts val="0"/>
              </a:spcBef>
              <a:spcAft>
                <a:spcPts val="0"/>
              </a:spcAft>
              <a:buNone/>
            </a:pPr>
            <a:r>
              <a:rPr lang="en" sz="800">
                <a:solidFill>
                  <a:srgbClr val="FF0000"/>
                </a:solidFill>
                <a:latin typeface="Mada"/>
                <a:ea typeface="Mada"/>
                <a:cs typeface="Mada"/>
                <a:sym typeface="Mada"/>
              </a:rPr>
              <a:t>-Methemoglobinemia</a:t>
            </a:r>
            <a:r>
              <a:rPr lang="en" sz="800">
                <a:latin typeface="Mada"/>
                <a:ea typeface="Mada"/>
                <a:cs typeface="Mada"/>
                <a:sym typeface="Mada"/>
              </a:rPr>
              <a:t> </a:t>
            </a:r>
            <a:r>
              <a:rPr lang="en" sz="600">
                <a:latin typeface="Mada"/>
                <a:ea typeface="Mada"/>
                <a:cs typeface="Mada"/>
                <a:sym typeface="Mada"/>
              </a:rPr>
              <a:t>(</a:t>
            </a:r>
            <a:r>
              <a:rPr b="1" lang="en" sz="600">
                <a:solidFill>
                  <a:schemeClr val="dk1"/>
                </a:solidFill>
                <a:highlight>
                  <a:schemeClr val="lt1"/>
                </a:highlight>
                <a:latin typeface="Mada"/>
                <a:ea typeface="Mada"/>
                <a:cs typeface="Mada"/>
                <a:sym typeface="Mada"/>
              </a:rPr>
              <a:t>Methemoglobin: </a:t>
            </a:r>
            <a:r>
              <a:rPr lang="en" sz="600">
                <a:solidFill>
                  <a:schemeClr val="dk1"/>
                </a:solidFill>
                <a:highlight>
                  <a:schemeClr val="lt1"/>
                </a:highlight>
                <a:latin typeface="Mada"/>
                <a:ea typeface="Mada"/>
                <a:cs typeface="Mada"/>
                <a:sym typeface="Mada"/>
              </a:rPr>
              <a:t>i</a:t>
            </a:r>
            <a:r>
              <a:rPr lang="en" sz="600">
                <a:solidFill>
                  <a:schemeClr val="dk1"/>
                </a:solidFill>
                <a:latin typeface="Mada"/>
                <a:ea typeface="Mada"/>
                <a:cs typeface="Mada"/>
                <a:sym typeface="Mada"/>
              </a:rPr>
              <a:t>s an oxidized form of hemoglobin that has a decreased affinity for oxygen)</a:t>
            </a:r>
            <a:r>
              <a:rPr lang="en" sz="600">
                <a:latin typeface="Mada"/>
                <a:ea typeface="Mada"/>
                <a:cs typeface="Mada"/>
                <a:sym typeface="Mada"/>
              </a:rPr>
              <a:t>→hypoxia In infants under 6 months.</a:t>
            </a:r>
            <a:endParaRPr sz="600">
              <a:latin typeface="Mada"/>
              <a:ea typeface="Mada"/>
              <a:cs typeface="Mada"/>
              <a:sym typeface="Mada"/>
            </a:endParaRPr>
          </a:p>
          <a:p>
            <a:pPr indent="0" lvl="0" marL="0" rtl="0" algn="l">
              <a:spcBef>
                <a:spcPts val="0"/>
              </a:spcBef>
              <a:spcAft>
                <a:spcPts val="0"/>
              </a:spcAft>
              <a:buNone/>
            </a:pPr>
            <a:r>
              <a:rPr lang="en" sz="800">
                <a:solidFill>
                  <a:srgbClr val="FF0000"/>
                </a:solidFill>
                <a:latin typeface="Mada"/>
                <a:ea typeface="Mada"/>
                <a:cs typeface="Mada"/>
                <a:sym typeface="Mada"/>
              </a:rPr>
              <a:t>-Hyperbilirubinemia</a:t>
            </a:r>
            <a:r>
              <a:rPr lang="en" sz="900">
                <a:solidFill>
                  <a:srgbClr val="FF0000"/>
                </a:solidFill>
                <a:latin typeface="Mada"/>
                <a:ea typeface="Mada"/>
                <a:cs typeface="Mada"/>
                <a:sym typeface="Mada"/>
              </a:rPr>
              <a:t> </a:t>
            </a:r>
            <a:r>
              <a:rPr lang="en" sz="500">
                <a:latin typeface="Mada"/>
                <a:ea typeface="Mada"/>
                <a:cs typeface="Mada"/>
                <a:sym typeface="Mada"/>
              </a:rPr>
              <a:t>(</a:t>
            </a:r>
            <a:r>
              <a:rPr lang="en" sz="500">
                <a:solidFill>
                  <a:schemeClr val="dk1"/>
                </a:solidFill>
                <a:latin typeface="Mada"/>
                <a:ea typeface="Mada"/>
                <a:cs typeface="Mada"/>
                <a:sym typeface="Mada"/>
              </a:rPr>
              <a:t>infants with inherited </a:t>
            </a:r>
            <a:r>
              <a:rPr b="1" lang="en" sz="500">
                <a:solidFill>
                  <a:srgbClr val="FF0000"/>
                </a:solidFill>
                <a:latin typeface="Mada"/>
                <a:ea typeface="Mada"/>
                <a:cs typeface="Mada"/>
                <a:sym typeface="Mada"/>
              </a:rPr>
              <a:t>G6PD deficiency</a:t>
            </a:r>
            <a:r>
              <a:rPr lang="en" sz="500">
                <a:solidFill>
                  <a:schemeClr val="dk1"/>
                </a:solidFill>
                <a:latin typeface="Mada"/>
                <a:ea typeface="Mada"/>
                <a:cs typeface="Mada"/>
                <a:sym typeface="Mada"/>
              </a:rPr>
              <a:t> </a:t>
            </a:r>
            <a:r>
              <a:rPr b="1" lang="en" sz="500">
                <a:solidFill>
                  <a:schemeClr val="dk1"/>
                </a:solidFill>
                <a:latin typeface="Mada"/>
                <a:ea typeface="Mada"/>
                <a:cs typeface="Mada"/>
                <a:sym typeface="Mada"/>
              </a:rPr>
              <a:t>are susceptible to </a:t>
            </a:r>
            <a:r>
              <a:rPr b="1" lang="en" sz="500">
                <a:solidFill>
                  <a:srgbClr val="FF0000"/>
                </a:solidFill>
                <a:latin typeface="Mada"/>
                <a:ea typeface="Mada"/>
                <a:cs typeface="Mada"/>
                <a:sym typeface="Mada"/>
              </a:rPr>
              <a:t>oxidizing drugs</a:t>
            </a:r>
            <a:r>
              <a:rPr lang="en" sz="500">
                <a:solidFill>
                  <a:schemeClr val="dk1"/>
                </a:solidFill>
                <a:latin typeface="Mada"/>
                <a:ea typeface="Mada"/>
                <a:cs typeface="Mada"/>
                <a:sym typeface="Mada"/>
              </a:rPr>
              <a:t> that can cause hemolysis of RBCs→↑ ­ bilirubin) </a:t>
            </a:r>
            <a:r>
              <a:rPr lang="en" sz="600">
                <a:solidFill>
                  <a:schemeClr val="dk1"/>
                </a:solidFill>
                <a:latin typeface="Mada"/>
                <a:ea typeface="Mada"/>
                <a:cs typeface="Mada"/>
                <a:sym typeface="Mada"/>
              </a:rPr>
              <a:t>→ kernicterus in premature infant &amp; who has G6PD deficiency</a:t>
            </a:r>
            <a:endParaRPr sz="600">
              <a:solidFill>
                <a:schemeClr val="dk1"/>
              </a:solidFill>
              <a:latin typeface="Mada"/>
              <a:ea typeface="Mada"/>
              <a:cs typeface="Mada"/>
              <a:sym typeface="Mada"/>
            </a:endParaRPr>
          </a:p>
          <a:p>
            <a:pPr indent="0" lvl="0" marL="0" rtl="0" algn="l">
              <a:spcBef>
                <a:spcPts val="0"/>
              </a:spcBef>
              <a:spcAft>
                <a:spcPts val="0"/>
              </a:spcAft>
              <a:buNone/>
            </a:pPr>
            <a:r>
              <a:t/>
            </a:r>
            <a:endParaRPr sz="600">
              <a:solidFill>
                <a:schemeClr val="dk1"/>
              </a:solidFill>
              <a:latin typeface="Mada"/>
              <a:ea typeface="Mada"/>
              <a:cs typeface="Mada"/>
              <a:sym typeface="Mada"/>
            </a:endParaRPr>
          </a:p>
        </p:txBody>
      </p:sp>
      <p:cxnSp>
        <p:nvCxnSpPr>
          <p:cNvPr id="288" name="Google Shape;288;p54"/>
          <p:cNvCxnSpPr>
            <a:stCxn id="279" idx="2"/>
            <a:endCxn id="287" idx="0"/>
          </p:cNvCxnSpPr>
          <p:nvPr/>
        </p:nvCxnSpPr>
        <p:spPr>
          <a:xfrm>
            <a:off x="5714375" y="1728750"/>
            <a:ext cx="0" cy="271500"/>
          </a:xfrm>
          <a:prstGeom prst="straightConnector1">
            <a:avLst/>
          </a:prstGeom>
          <a:noFill/>
          <a:ln cap="flat" cmpd="sng" w="19050">
            <a:solidFill>
              <a:schemeClr val="dk2"/>
            </a:solidFill>
            <a:prstDash val="solid"/>
            <a:round/>
            <a:headEnd len="med" w="med" type="none"/>
            <a:tailEnd len="med" w="med" type="none"/>
          </a:ln>
        </p:spPr>
      </p:cxnSp>
      <p:sp>
        <p:nvSpPr>
          <p:cNvPr id="289" name="Google Shape;289;p54"/>
          <p:cNvSpPr txBox="1"/>
          <p:nvPr/>
        </p:nvSpPr>
        <p:spPr>
          <a:xfrm>
            <a:off x="557200" y="4305150"/>
            <a:ext cx="5410200" cy="3255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134F5C"/>
                </a:solidFill>
                <a:latin typeface="Georgia"/>
                <a:ea typeface="Georgia"/>
                <a:cs typeface="Georgia"/>
                <a:sym typeface="Georgia"/>
              </a:rPr>
              <a:t>Drugs During Lactation:</a:t>
            </a:r>
            <a:endParaRPr b="1" sz="1800">
              <a:solidFill>
                <a:srgbClr val="134F5C"/>
              </a:solidFill>
              <a:latin typeface="Georgia"/>
              <a:ea typeface="Georgia"/>
              <a:cs typeface="Georgia"/>
              <a:sym typeface="Georgia"/>
            </a:endParaRPr>
          </a:p>
        </p:txBody>
      </p:sp>
      <p:sp>
        <p:nvSpPr>
          <p:cNvPr id="290" name="Google Shape;290;p54"/>
          <p:cNvSpPr txBox="1"/>
          <p:nvPr/>
        </p:nvSpPr>
        <p:spPr>
          <a:xfrm>
            <a:off x="70125" y="4916925"/>
            <a:ext cx="2440200" cy="1552800"/>
          </a:xfrm>
          <a:prstGeom prst="rect">
            <a:avLst/>
          </a:prstGeom>
          <a:noFill/>
          <a:ln cap="flat" cmpd="sng" w="9525">
            <a:solidFill>
              <a:srgbClr val="76A5AF"/>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n" sz="1000">
                <a:latin typeface="Mada"/>
                <a:ea typeface="Mada"/>
                <a:cs typeface="Mada"/>
                <a:sym typeface="Mada"/>
              </a:rPr>
              <a:t>1. </a:t>
            </a:r>
            <a:r>
              <a:rPr b="1" lang="en" sz="1000">
                <a:solidFill>
                  <a:schemeClr val="dk1"/>
                </a:solidFill>
                <a:latin typeface="Mada"/>
                <a:ea typeface="Mada"/>
                <a:cs typeface="Mada"/>
                <a:sym typeface="Mada"/>
              </a:rPr>
              <a:t>Anticancer drugs</a:t>
            </a:r>
            <a:r>
              <a:rPr lang="en" sz="1000">
                <a:solidFill>
                  <a:schemeClr val="dk1"/>
                </a:solidFill>
                <a:latin typeface="Mada"/>
                <a:ea typeface="Mada"/>
                <a:cs typeface="Mada"/>
                <a:sym typeface="Mada"/>
              </a:rPr>
              <a:t> </a:t>
            </a:r>
            <a:endParaRPr sz="1000">
              <a:solidFill>
                <a:schemeClr val="dk1"/>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(e.g. Doxorubicin, cyclophosphamide, methotrexate)</a:t>
            </a:r>
            <a:endParaRPr sz="1000">
              <a:solidFill>
                <a:schemeClr val="dk1"/>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2. </a:t>
            </a:r>
            <a:r>
              <a:rPr b="1" lang="en" sz="1000">
                <a:solidFill>
                  <a:schemeClr val="dk1"/>
                </a:solidFill>
                <a:latin typeface="Mada"/>
                <a:ea typeface="Mada"/>
                <a:cs typeface="Mada"/>
                <a:sym typeface="Mada"/>
              </a:rPr>
              <a:t>Radioactive iodine &amp; Potassium iodide</a:t>
            </a:r>
            <a:endParaRPr b="1" sz="1000">
              <a:solidFill>
                <a:schemeClr val="dk1"/>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3. </a:t>
            </a:r>
            <a:r>
              <a:rPr b="1" lang="en" sz="1000">
                <a:solidFill>
                  <a:schemeClr val="dk1"/>
                </a:solidFill>
                <a:latin typeface="Mada"/>
                <a:ea typeface="Mada"/>
                <a:cs typeface="Mada"/>
                <a:sym typeface="Mada"/>
              </a:rPr>
              <a:t>CNS acting drugs</a:t>
            </a:r>
            <a:r>
              <a:rPr lang="en" sz="1100">
                <a:solidFill>
                  <a:schemeClr val="dk1"/>
                </a:solidFill>
                <a:latin typeface="Mada"/>
                <a:ea typeface="Mada"/>
                <a:cs typeface="Mada"/>
                <a:sym typeface="Mada"/>
              </a:rPr>
              <a:t> </a:t>
            </a:r>
            <a:r>
              <a:rPr lang="en" sz="1000">
                <a:solidFill>
                  <a:schemeClr val="dk1"/>
                </a:solidFill>
                <a:latin typeface="Mada"/>
                <a:ea typeface="Mada"/>
                <a:cs typeface="Mada"/>
                <a:sym typeface="Mada"/>
              </a:rPr>
              <a:t>(e.g amphetamine)</a:t>
            </a:r>
            <a:endParaRPr sz="1000">
              <a:solidFill>
                <a:schemeClr val="dk1"/>
              </a:solidFill>
              <a:latin typeface="Mada"/>
              <a:ea typeface="Mada"/>
              <a:cs typeface="Mada"/>
              <a:sym typeface="Mada"/>
            </a:endParaRPr>
          </a:p>
          <a:p>
            <a:pPr indent="0" lvl="0" marL="0" rtl="0" algn="l">
              <a:spcBef>
                <a:spcPts val="0"/>
              </a:spcBef>
              <a:spcAft>
                <a:spcPts val="0"/>
              </a:spcAft>
              <a:buNone/>
            </a:pPr>
            <a:r>
              <a:rPr lang="en" sz="1000">
                <a:solidFill>
                  <a:schemeClr val="dk1"/>
                </a:solidFill>
                <a:highlight>
                  <a:srgbClr val="F4CCCC"/>
                </a:highlight>
                <a:latin typeface="Mada"/>
                <a:ea typeface="Mada"/>
                <a:cs typeface="Mada"/>
                <a:sym typeface="Mada"/>
              </a:rPr>
              <a:t>4. </a:t>
            </a:r>
            <a:r>
              <a:rPr b="1" lang="en" sz="1000">
                <a:solidFill>
                  <a:schemeClr val="dk1"/>
                </a:solidFill>
                <a:highlight>
                  <a:srgbClr val="F4CCCC"/>
                </a:highlight>
                <a:latin typeface="Mada"/>
                <a:ea typeface="Mada"/>
                <a:cs typeface="Mada"/>
                <a:sym typeface="Mada"/>
              </a:rPr>
              <a:t>Lithium</a:t>
            </a:r>
            <a:endParaRPr b="1" sz="10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rPr b="1" lang="en" sz="1000">
                <a:solidFill>
                  <a:schemeClr val="dk1"/>
                </a:solidFill>
                <a:latin typeface="Mada"/>
                <a:ea typeface="Mada"/>
                <a:cs typeface="Mada"/>
                <a:sym typeface="Mada"/>
              </a:rPr>
              <a:t>5. Chloramphenicol</a:t>
            </a:r>
            <a:endParaRPr b="1" sz="1000">
              <a:solidFill>
                <a:schemeClr val="dk1"/>
              </a:solidFill>
              <a:latin typeface="Mada"/>
              <a:ea typeface="Mada"/>
              <a:cs typeface="Mada"/>
              <a:sym typeface="Mada"/>
            </a:endParaRPr>
          </a:p>
          <a:p>
            <a:pPr indent="0" lvl="0" marL="0" rtl="0" algn="l">
              <a:spcBef>
                <a:spcPts val="0"/>
              </a:spcBef>
              <a:spcAft>
                <a:spcPts val="0"/>
              </a:spcAft>
              <a:buNone/>
            </a:pPr>
            <a:r>
              <a:rPr b="1" lang="en" sz="1000">
                <a:solidFill>
                  <a:schemeClr val="dk1"/>
                </a:solidFill>
                <a:latin typeface="Mada"/>
                <a:ea typeface="Mada"/>
                <a:cs typeface="Mada"/>
                <a:sym typeface="Mada"/>
              </a:rPr>
              <a:t>6. Atenolol</a:t>
            </a:r>
            <a:endParaRPr b="1" sz="1000">
              <a:solidFill>
                <a:srgbClr val="3D85C6"/>
              </a:solidFill>
              <a:latin typeface="Mada"/>
              <a:ea typeface="Mada"/>
              <a:cs typeface="Mada"/>
              <a:sym typeface="Mada"/>
            </a:endParaRPr>
          </a:p>
          <a:p>
            <a:pPr indent="0" lvl="0" marL="0" rtl="0" algn="l">
              <a:spcBef>
                <a:spcPts val="0"/>
              </a:spcBef>
              <a:spcAft>
                <a:spcPts val="0"/>
              </a:spcAft>
              <a:buNone/>
            </a:pPr>
            <a:r>
              <a:rPr b="1" lang="en" sz="1000">
                <a:latin typeface="Mada"/>
                <a:ea typeface="Mada"/>
                <a:cs typeface="Mada"/>
                <a:sym typeface="Mada"/>
              </a:rPr>
              <a:t>7. </a:t>
            </a:r>
            <a:r>
              <a:rPr lang="en" sz="1000">
                <a:latin typeface="Mada"/>
                <a:ea typeface="Mada"/>
                <a:cs typeface="Mada"/>
                <a:sym typeface="Mada"/>
              </a:rPr>
              <a:t>Tobacco,heroin, cocaine, Alcohol</a:t>
            </a:r>
            <a:endParaRPr b="1" sz="1000">
              <a:latin typeface="Mada"/>
              <a:ea typeface="Mada"/>
              <a:cs typeface="Mada"/>
              <a:sym typeface="Mada"/>
            </a:endParaRPr>
          </a:p>
        </p:txBody>
      </p:sp>
      <p:sp>
        <p:nvSpPr>
          <p:cNvPr id="291" name="Google Shape;291;p54"/>
          <p:cNvSpPr txBox="1"/>
          <p:nvPr/>
        </p:nvSpPr>
        <p:spPr>
          <a:xfrm>
            <a:off x="672825" y="4802342"/>
            <a:ext cx="1468500" cy="123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highlight>
                  <a:srgbClr val="D0E0E3"/>
                </a:highlight>
                <a:latin typeface="Mada"/>
                <a:ea typeface="Mada"/>
                <a:cs typeface="Mada"/>
                <a:sym typeface="Mada"/>
              </a:rPr>
              <a:t>Totally C.I</a:t>
            </a:r>
            <a:endParaRPr b="1">
              <a:highlight>
                <a:srgbClr val="D0E0E3"/>
              </a:highlight>
              <a:latin typeface="Mada"/>
              <a:ea typeface="Mada"/>
              <a:cs typeface="Mada"/>
              <a:sym typeface="Mada"/>
            </a:endParaRPr>
          </a:p>
        </p:txBody>
      </p:sp>
      <p:sp>
        <p:nvSpPr>
          <p:cNvPr id="292" name="Google Shape;292;p54"/>
          <p:cNvSpPr txBox="1"/>
          <p:nvPr/>
        </p:nvSpPr>
        <p:spPr>
          <a:xfrm>
            <a:off x="2709075" y="4905000"/>
            <a:ext cx="1832400" cy="1552800"/>
          </a:xfrm>
          <a:prstGeom prst="rect">
            <a:avLst/>
          </a:prstGeom>
          <a:noFill/>
          <a:ln cap="flat" cmpd="sng" w="9525">
            <a:solidFill>
              <a:srgbClr val="76A5A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100">
                <a:solidFill>
                  <a:srgbClr val="76A5AF"/>
                </a:solidFill>
                <a:latin typeface="Mada"/>
                <a:ea typeface="Mada"/>
                <a:cs typeface="Mada"/>
                <a:sym typeface="Mada"/>
              </a:rPr>
              <a:t>(They </a:t>
            </a:r>
            <a:r>
              <a:rPr b="1" lang="en" sz="1200">
                <a:solidFill>
                  <a:srgbClr val="76A5AF"/>
                </a:solidFill>
                <a:highlight>
                  <a:schemeClr val="lt1"/>
                </a:highlight>
                <a:latin typeface="Mada"/>
                <a:ea typeface="Mada"/>
                <a:cs typeface="Mada"/>
                <a:sym typeface="Mada"/>
              </a:rPr>
              <a:t>reduced prolactin)</a:t>
            </a:r>
            <a:endParaRPr b="1" sz="1100">
              <a:solidFill>
                <a:srgbClr val="76A5AF"/>
              </a:solidFill>
              <a:latin typeface="Mada"/>
              <a:ea typeface="Mada"/>
              <a:cs typeface="Mada"/>
              <a:sym typeface="Mada"/>
            </a:endParaRPr>
          </a:p>
          <a:p>
            <a:pPr indent="0" lvl="0" marL="0" rtl="0" algn="l">
              <a:spcBef>
                <a:spcPts val="0"/>
              </a:spcBef>
              <a:spcAft>
                <a:spcPts val="0"/>
              </a:spcAft>
              <a:buNone/>
            </a:pPr>
            <a:r>
              <a:t/>
            </a:r>
            <a:endParaRPr sz="600">
              <a:latin typeface="Mada"/>
              <a:ea typeface="Mada"/>
              <a:cs typeface="Mada"/>
              <a:sym typeface="Mada"/>
            </a:endParaRPr>
          </a:p>
          <a:p>
            <a:pPr indent="0" lvl="0" marL="0" rtl="0" algn="l">
              <a:lnSpc>
                <a:spcPct val="115000"/>
              </a:lnSpc>
              <a:spcBef>
                <a:spcPts val="0"/>
              </a:spcBef>
              <a:spcAft>
                <a:spcPts val="0"/>
              </a:spcAft>
              <a:buNone/>
            </a:pPr>
            <a:r>
              <a:rPr lang="en" sz="900">
                <a:highlight>
                  <a:srgbClr val="F4CCCC"/>
                </a:highlight>
                <a:latin typeface="Mada"/>
                <a:ea typeface="Mada"/>
                <a:cs typeface="Mada"/>
                <a:sym typeface="Mada"/>
              </a:rPr>
              <a:t>1. </a:t>
            </a:r>
            <a:r>
              <a:rPr b="1" lang="en" sz="900">
                <a:highlight>
                  <a:srgbClr val="F4CCCC"/>
                </a:highlight>
                <a:latin typeface="Mada"/>
                <a:ea typeface="Mada"/>
                <a:cs typeface="Mada"/>
                <a:sym typeface="Mada"/>
              </a:rPr>
              <a:t>Levodopa</a:t>
            </a:r>
            <a:r>
              <a:rPr lang="en" sz="700">
                <a:solidFill>
                  <a:schemeClr val="dk1"/>
                </a:solidFill>
                <a:highlight>
                  <a:schemeClr val="lt1"/>
                </a:highlight>
                <a:latin typeface="Mada"/>
                <a:ea typeface="Mada"/>
                <a:cs typeface="Mada"/>
                <a:sym typeface="Mada"/>
              </a:rPr>
              <a:t>(dopamine precursor)</a:t>
            </a:r>
            <a:endParaRPr b="1" sz="700">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1000">
                <a:highlight>
                  <a:srgbClr val="F4CCCC"/>
                </a:highlight>
                <a:latin typeface="Mada"/>
                <a:ea typeface="Mada"/>
                <a:cs typeface="Mada"/>
                <a:sym typeface="Mada"/>
              </a:rPr>
              <a:t>2. </a:t>
            </a:r>
            <a:r>
              <a:rPr b="1" lang="en" sz="1000">
                <a:highlight>
                  <a:srgbClr val="F4CCCC"/>
                </a:highlight>
                <a:latin typeface="Mada"/>
                <a:ea typeface="Mada"/>
                <a:cs typeface="Mada"/>
                <a:sym typeface="Mada"/>
              </a:rPr>
              <a:t>Bromocriptine</a:t>
            </a:r>
            <a:r>
              <a:rPr lang="en" sz="600">
                <a:solidFill>
                  <a:schemeClr val="dk1"/>
                </a:solidFill>
                <a:highlight>
                  <a:schemeClr val="lt1"/>
                </a:highlight>
                <a:latin typeface="Mada"/>
                <a:ea typeface="Mada"/>
                <a:cs typeface="Mada"/>
                <a:sym typeface="Mada"/>
              </a:rPr>
              <a:t>(dopamine agonist).</a:t>
            </a:r>
            <a:endParaRPr b="1" sz="600">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1000">
                <a:highlight>
                  <a:srgbClr val="F4CCCC"/>
                </a:highlight>
                <a:latin typeface="Mada"/>
                <a:ea typeface="Mada"/>
                <a:cs typeface="Mada"/>
                <a:sym typeface="Mada"/>
              </a:rPr>
              <a:t>3. </a:t>
            </a:r>
            <a:r>
              <a:rPr b="1" lang="en" sz="1000">
                <a:highlight>
                  <a:srgbClr val="F4CCCC"/>
                </a:highlight>
                <a:latin typeface="Mada"/>
                <a:ea typeface="Mada"/>
                <a:cs typeface="Mada"/>
                <a:sym typeface="Mada"/>
              </a:rPr>
              <a:t>Estrogen</a:t>
            </a:r>
            <a:r>
              <a:rPr b="1" lang="en" sz="400">
                <a:latin typeface="Mada"/>
                <a:ea typeface="Mada"/>
                <a:cs typeface="Mada"/>
                <a:sym typeface="Mada"/>
              </a:rPr>
              <a:t>,</a:t>
            </a:r>
            <a:r>
              <a:rPr lang="en" sz="600">
                <a:solidFill>
                  <a:schemeClr val="dk1"/>
                </a:solidFill>
                <a:highlight>
                  <a:schemeClr val="lt1"/>
                </a:highlight>
                <a:latin typeface="Mada"/>
                <a:ea typeface="Mada"/>
                <a:cs typeface="Mada"/>
                <a:sym typeface="Mada"/>
              </a:rPr>
              <a:t>combined oral contraceptives that contain high-dose of estrogen and a progestin.</a:t>
            </a:r>
            <a:endParaRPr b="1" sz="600">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900">
                <a:latin typeface="Mada"/>
                <a:ea typeface="Mada"/>
                <a:cs typeface="Mada"/>
                <a:sym typeface="Mada"/>
              </a:rPr>
              <a:t>4. </a:t>
            </a:r>
            <a:r>
              <a:rPr b="1" lang="en" sz="900">
                <a:latin typeface="Mada"/>
                <a:ea typeface="Mada"/>
                <a:cs typeface="Mada"/>
                <a:sym typeface="Mada"/>
              </a:rPr>
              <a:t>Androgen</a:t>
            </a:r>
            <a:endParaRPr b="1" sz="9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5. </a:t>
            </a:r>
            <a:r>
              <a:rPr b="1" lang="en" sz="1000">
                <a:latin typeface="Mada"/>
                <a:ea typeface="Mada"/>
                <a:cs typeface="Mada"/>
                <a:sym typeface="Mada"/>
              </a:rPr>
              <a:t>Thiazide </a:t>
            </a:r>
            <a:r>
              <a:rPr b="1" lang="en" sz="1000">
                <a:latin typeface="Mada"/>
                <a:ea typeface="Mada"/>
                <a:cs typeface="Mada"/>
                <a:sym typeface="Mada"/>
              </a:rPr>
              <a:t>diuretics</a:t>
            </a:r>
            <a:endParaRPr b="1" sz="1000">
              <a:latin typeface="Mada"/>
              <a:ea typeface="Mada"/>
              <a:cs typeface="Mada"/>
              <a:sym typeface="Mada"/>
            </a:endParaRPr>
          </a:p>
        </p:txBody>
      </p:sp>
      <p:sp>
        <p:nvSpPr>
          <p:cNvPr id="293" name="Google Shape;293;p54"/>
          <p:cNvSpPr txBox="1"/>
          <p:nvPr/>
        </p:nvSpPr>
        <p:spPr>
          <a:xfrm>
            <a:off x="2807625" y="4802354"/>
            <a:ext cx="2006400" cy="123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highlight>
                  <a:srgbClr val="D0E0E3"/>
                </a:highlight>
                <a:latin typeface="Mada"/>
                <a:ea typeface="Mada"/>
                <a:cs typeface="Mada"/>
                <a:sym typeface="Mada"/>
              </a:rPr>
              <a:t>Suppress</a:t>
            </a:r>
            <a:r>
              <a:rPr b="1" lang="en">
                <a:highlight>
                  <a:srgbClr val="D0E0E3"/>
                </a:highlight>
                <a:latin typeface="Mada"/>
                <a:ea typeface="Mada"/>
                <a:cs typeface="Mada"/>
                <a:sym typeface="Mada"/>
              </a:rPr>
              <a:t> Lactation</a:t>
            </a:r>
            <a:endParaRPr b="1">
              <a:highlight>
                <a:srgbClr val="D0E0E3"/>
              </a:highlight>
              <a:latin typeface="Mada"/>
              <a:ea typeface="Mada"/>
              <a:cs typeface="Mada"/>
              <a:sym typeface="Mada"/>
            </a:endParaRPr>
          </a:p>
        </p:txBody>
      </p:sp>
      <p:sp>
        <p:nvSpPr>
          <p:cNvPr id="294" name="Google Shape;294;p54"/>
          <p:cNvSpPr txBox="1"/>
          <p:nvPr/>
        </p:nvSpPr>
        <p:spPr>
          <a:xfrm>
            <a:off x="4747575" y="4916900"/>
            <a:ext cx="2006400" cy="1552800"/>
          </a:xfrm>
          <a:prstGeom prst="rect">
            <a:avLst/>
          </a:prstGeom>
          <a:noFill/>
          <a:ln cap="flat" cmpd="sng" w="9525">
            <a:solidFill>
              <a:srgbClr val="76A5AF"/>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en" sz="1000">
                <a:solidFill>
                  <a:srgbClr val="76A5AF"/>
                </a:solidFill>
                <a:latin typeface="Mada"/>
                <a:ea typeface="Mada"/>
                <a:cs typeface="Mada"/>
                <a:sym typeface="Mada"/>
              </a:rPr>
              <a:t>(</a:t>
            </a:r>
            <a:r>
              <a:rPr b="1" lang="en" sz="1000">
                <a:solidFill>
                  <a:srgbClr val="76A5AF"/>
                </a:solidFill>
                <a:highlight>
                  <a:schemeClr val="lt1"/>
                </a:highlight>
                <a:latin typeface="Mada"/>
                <a:ea typeface="Mada"/>
                <a:cs typeface="Mada"/>
                <a:sym typeface="Mada"/>
              </a:rPr>
              <a:t>DA antagonists</a:t>
            </a:r>
            <a:r>
              <a:rPr lang="en" sz="1000">
                <a:solidFill>
                  <a:srgbClr val="76A5AF"/>
                </a:solidFill>
                <a:highlight>
                  <a:schemeClr val="lt1"/>
                </a:highlight>
                <a:latin typeface="Mada"/>
                <a:ea typeface="Mada"/>
                <a:cs typeface="Mada"/>
                <a:sym typeface="Mada"/>
              </a:rPr>
              <a:t>: they stimulate prolactin secretion galactorrhea</a:t>
            </a:r>
            <a:r>
              <a:rPr b="1" lang="en" sz="1000">
                <a:solidFill>
                  <a:srgbClr val="76A5AF"/>
                </a:solidFill>
                <a:highlight>
                  <a:schemeClr val="lt1"/>
                </a:highlight>
                <a:latin typeface="Mada"/>
                <a:ea typeface="Mada"/>
                <a:cs typeface="Mada"/>
                <a:sym typeface="Mada"/>
              </a:rPr>
              <a:t>)</a:t>
            </a:r>
            <a:endParaRPr b="1" sz="1000">
              <a:solidFill>
                <a:srgbClr val="76A5AF"/>
              </a:solidFill>
              <a:highlight>
                <a:schemeClr val="lt1"/>
              </a:highlight>
              <a:latin typeface="Mada"/>
              <a:ea typeface="Mada"/>
              <a:cs typeface="Mada"/>
              <a:sym typeface="Mada"/>
            </a:endParaRPr>
          </a:p>
          <a:p>
            <a:pPr indent="0" lvl="0" marL="0" rtl="0" algn="ctr">
              <a:spcBef>
                <a:spcPts val="0"/>
              </a:spcBef>
              <a:spcAft>
                <a:spcPts val="0"/>
              </a:spcAft>
              <a:buNone/>
            </a:pPr>
            <a:r>
              <a:t/>
            </a:r>
            <a:endParaRPr b="1" sz="600">
              <a:solidFill>
                <a:srgbClr val="76A5AF"/>
              </a:solidFill>
              <a:highlight>
                <a:schemeClr val="lt1"/>
              </a:highlight>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1. </a:t>
            </a:r>
            <a:r>
              <a:rPr b="1" lang="en" sz="1000">
                <a:solidFill>
                  <a:schemeClr val="dk1"/>
                </a:solidFill>
                <a:highlight>
                  <a:srgbClr val="F4CCCC"/>
                </a:highlight>
                <a:latin typeface="Mada"/>
                <a:ea typeface="Mada"/>
                <a:cs typeface="Mada"/>
                <a:sym typeface="Mada"/>
              </a:rPr>
              <a:t>Metoclopramide</a:t>
            </a:r>
            <a:r>
              <a:rPr b="1" lang="en" sz="1000">
                <a:solidFill>
                  <a:schemeClr val="dk1"/>
                </a:solidFill>
                <a:highlight>
                  <a:schemeClr val="lt1"/>
                </a:highlight>
                <a:latin typeface="Mada"/>
                <a:ea typeface="Mada"/>
                <a:cs typeface="Mada"/>
                <a:sym typeface="Mada"/>
              </a:rPr>
              <a:t> &amp; Domperidone</a:t>
            </a:r>
            <a:r>
              <a:rPr b="1" lang="en" sz="1200">
                <a:solidFill>
                  <a:schemeClr val="dk1"/>
                </a:solidFill>
                <a:highlight>
                  <a:schemeClr val="lt1"/>
                </a:highlight>
                <a:latin typeface="Mada"/>
                <a:ea typeface="Mada"/>
                <a:cs typeface="Mada"/>
                <a:sym typeface="Mada"/>
              </a:rPr>
              <a:t> </a:t>
            </a:r>
            <a:r>
              <a:rPr lang="en" sz="700">
                <a:solidFill>
                  <a:schemeClr val="dk1"/>
                </a:solidFill>
                <a:highlight>
                  <a:schemeClr val="lt1"/>
                </a:highlight>
                <a:latin typeface="Mada"/>
                <a:ea typeface="Mada"/>
                <a:cs typeface="Mada"/>
                <a:sym typeface="Mada"/>
              </a:rPr>
              <a:t>(antiemetic)</a:t>
            </a:r>
            <a:endParaRPr b="1" sz="6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2. </a:t>
            </a:r>
            <a:r>
              <a:rPr b="1" lang="en" sz="1000">
                <a:solidFill>
                  <a:schemeClr val="dk1"/>
                </a:solidFill>
                <a:highlight>
                  <a:schemeClr val="lt1"/>
                </a:highlight>
                <a:latin typeface="Mada"/>
                <a:ea typeface="Mada"/>
                <a:cs typeface="Mada"/>
                <a:sym typeface="Mada"/>
              </a:rPr>
              <a:t>Haloperidol</a:t>
            </a:r>
            <a:r>
              <a:rPr b="1" lang="en" sz="1200">
                <a:solidFill>
                  <a:schemeClr val="dk1"/>
                </a:solidFill>
                <a:highlight>
                  <a:schemeClr val="lt1"/>
                </a:highlight>
                <a:latin typeface="Mada"/>
                <a:ea typeface="Mada"/>
                <a:cs typeface="Mada"/>
                <a:sym typeface="Mada"/>
              </a:rPr>
              <a:t> </a:t>
            </a:r>
            <a:r>
              <a:rPr lang="en" sz="600">
                <a:solidFill>
                  <a:schemeClr val="dk1"/>
                </a:solidFill>
                <a:highlight>
                  <a:schemeClr val="lt1"/>
                </a:highlight>
                <a:latin typeface="Mada"/>
                <a:ea typeface="Mada"/>
                <a:cs typeface="Mada"/>
                <a:sym typeface="Mada"/>
              </a:rPr>
              <a:t>(antipsychotic)</a:t>
            </a:r>
            <a:endParaRPr b="1" sz="1200">
              <a:solidFill>
                <a:schemeClr val="dk1"/>
              </a:solidFill>
              <a:highlight>
                <a:schemeClr val="lt1"/>
              </a:highlight>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3. </a:t>
            </a:r>
            <a:r>
              <a:rPr b="1" lang="en" sz="1000">
                <a:solidFill>
                  <a:schemeClr val="dk1"/>
                </a:solidFill>
                <a:highlight>
                  <a:schemeClr val="lt1"/>
                </a:highlight>
                <a:latin typeface="Mada"/>
                <a:ea typeface="Mada"/>
                <a:cs typeface="Mada"/>
                <a:sym typeface="Mada"/>
              </a:rPr>
              <a:t>Methyldopa</a:t>
            </a:r>
            <a:r>
              <a:rPr b="1" lang="en" sz="1200">
                <a:solidFill>
                  <a:schemeClr val="dk1"/>
                </a:solidFill>
                <a:highlight>
                  <a:schemeClr val="lt1"/>
                </a:highlight>
                <a:latin typeface="Mada"/>
                <a:ea typeface="Mada"/>
                <a:cs typeface="Mada"/>
                <a:sym typeface="Mada"/>
              </a:rPr>
              <a:t> </a:t>
            </a:r>
            <a:r>
              <a:rPr lang="en" sz="500">
                <a:solidFill>
                  <a:schemeClr val="dk1"/>
                </a:solidFill>
                <a:highlight>
                  <a:schemeClr val="lt1"/>
                </a:highlight>
                <a:latin typeface="Mada"/>
                <a:ea typeface="Mada"/>
                <a:cs typeface="Mada"/>
                <a:sym typeface="Mada"/>
              </a:rPr>
              <a:t>(antihypertensive)</a:t>
            </a:r>
            <a:endParaRPr sz="500">
              <a:latin typeface="Mada"/>
              <a:ea typeface="Mada"/>
              <a:cs typeface="Mada"/>
              <a:sym typeface="Mada"/>
            </a:endParaRPr>
          </a:p>
          <a:p>
            <a:pPr indent="0" lvl="0" marL="0" rtl="0" algn="l">
              <a:lnSpc>
                <a:spcPct val="115000"/>
              </a:lnSpc>
              <a:spcBef>
                <a:spcPts val="0"/>
              </a:spcBef>
              <a:spcAft>
                <a:spcPts val="0"/>
              </a:spcAft>
              <a:buNone/>
            </a:pPr>
            <a:r>
              <a:rPr lang="en" sz="1000">
                <a:latin typeface="Mada"/>
                <a:ea typeface="Mada"/>
                <a:cs typeface="Mada"/>
                <a:sym typeface="Mada"/>
              </a:rPr>
              <a:t>4. </a:t>
            </a:r>
            <a:r>
              <a:rPr b="1" lang="en" sz="1000">
                <a:solidFill>
                  <a:schemeClr val="dk1"/>
                </a:solidFill>
                <a:latin typeface="Mada"/>
                <a:ea typeface="Mada"/>
                <a:cs typeface="Mada"/>
                <a:sym typeface="Mada"/>
              </a:rPr>
              <a:t>Theophylline</a:t>
            </a:r>
            <a:r>
              <a:rPr b="1" lang="en" sz="1200">
                <a:solidFill>
                  <a:schemeClr val="dk1"/>
                </a:solidFill>
                <a:latin typeface="Mada"/>
                <a:ea typeface="Mada"/>
                <a:cs typeface="Mada"/>
                <a:sym typeface="Mada"/>
              </a:rPr>
              <a:t> </a:t>
            </a:r>
            <a:r>
              <a:rPr lang="en" sz="600">
                <a:solidFill>
                  <a:schemeClr val="dk1"/>
                </a:solidFill>
                <a:latin typeface="Mada"/>
                <a:ea typeface="Mada"/>
                <a:cs typeface="Mada"/>
                <a:sym typeface="Mada"/>
              </a:rPr>
              <a:t>( in asthma)</a:t>
            </a:r>
            <a:endParaRPr sz="600">
              <a:latin typeface="Mada"/>
              <a:ea typeface="Mada"/>
              <a:cs typeface="Mada"/>
              <a:sym typeface="Mada"/>
            </a:endParaRPr>
          </a:p>
        </p:txBody>
      </p:sp>
      <p:sp>
        <p:nvSpPr>
          <p:cNvPr id="295" name="Google Shape;295;p54"/>
          <p:cNvSpPr txBox="1"/>
          <p:nvPr/>
        </p:nvSpPr>
        <p:spPr>
          <a:xfrm>
            <a:off x="4949925" y="4802354"/>
            <a:ext cx="2006400" cy="123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highlight>
                  <a:srgbClr val="D0E0E3"/>
                </a:highlight>
                <a:latin typeface="Mada"/>
                <a:ea typeface="Mada"/>
                <a:cs typeface="Mada"/>
                <a:sym typeface="Mada"/>
              </a:rPr>
              <a:t>Increase</a:t>
            </a:r>
            <a:r>
              <a:rPr b="1" lang="en">
                <a:highlight>
                  <a:srgbClr val="D0E0E3"/>
                </a:highlight>
                <a:latin typeface="Mada"/>
                <a:ea typeface="Mada"/>
                <a:cs typeface="Mada"/>
                <a:sym typeface="Mada"/>
              </a:rPr>
              <a:t> Lactation</a:t>
            </a:r>
            <a:endParaRPr b="1">
              <a:highlight>
                <a:srgbClr val="D0E0E3"/>
              </a:highlight>
              <a:latin typeface="Mada"/>
              <a:ea typeface="Mada"/>
              <a:cs typeface="Mada"/>
              <a:sym typeface="Mada"/>
            </a:endParaRPr>
          </a:p>
        </p:txBody>
      </p:sp>
      <p:graphicFrame>
        <p:nvGraphicFramePr>
          <p:cNvPr id="296" name="Google Shape;296;p54"/>
          <p:cNvGraphicFramePr/>
          <p:nvPr/>
        </p:nvGraphicFramePr>
        <p:xfrm>
          <a:off x="70125" y="6589200"/>
          <a:ext cx="3000000" cy="3000000"/>
        </p:xfrm>
        <a:graphic>
          <a:graphicData uri="http://schemas.openxmlformats.org/drawingml/2006/table">
            <a:tbl>
              <a:tblPr>
                <a:noFill/>
                <a:tableStyleId>{33BF9BEE-C04C-41D2-BB25-F520B2266750}</a:tableStyleId>
              </a:tblPr>
              <a:tblGrid>
                <a:gridCol w="1610525"/>
                <a:gridCol w="2045700"/>
                <a:gridCol w="1618175"/>
                <a:gridCol w="1427875"/>
              </a:tblGrid>
              <a:tr h="100000">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Use</a:t>
                      </a:r>
                      <a:endParaRPr b="1" sz="1200">
                        <a:solidFill>
                          <a:srgbClr val="FFFFFF"/>
                        </a:solidFill>
                        <a:latin typeface="Mada"/>
                        <a:ea typeface="Mada"/>
                        <a:cs typeface="Mada"/>
                        <a:sym typeface="Mada"/>
                      </a:endParaRPr>
                    </a:p>
                  </a:txBody>
                  <a:tcPr marT="91425" marB="91425" marR="91425" marL="91425" anchor="ctr">
                    <a:solidFill>
                      <a:srgbClr val="A2C4C9"/>
                    </a:solidFill>
                  </a:tcPr>
                </a:tc>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Avoid</a:t>
                      </a:r>
                      <a:endParaRPr b="1" sz="1200">
                        <a:solidFill>
                          <a:srgbClr val="FFFFFF"/>
                        </a:solidFill>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solidFill>
                      <a:srgbClr val="A2C4C9"/>
                    </a:solidFill>
                  </a:tcPr>
                </a:tc>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Use</a:t>
                      </a:r>
                      <a:endParaRPr b="1" sz="1200">
                        <a:solidFill>
                          <a:srgbClr val="FFFFFF"/>
                        </a:solidFill>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solidFill>
                      <a:srgbClr val="A2C4C9"/>
                    </a:solidFill>
                  </a:tcPr>
                </a:tc>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Avoid</a:t>
                      </a:r>
                      <a:endParaRPr b="1" sz="1200">
                        <a:solidFill>
                          <a:srgbClr val="FFFFFF"/>
                        </a:solidFill>
                        <a:latin typeface="Mada"/>
                        <a:ea typeface="Mada"/>
                        <a:cs typeface="Mada"/>
                        <a:sym typeface="Mada"/>
                      </a:endParaRPr>
                    </a:p>
                  </a:txBody>
                  <a:tcPr marT="91425" marB="91425" marR="91425" marL="91425" anchor="ctr">
                    <a:solidFill>
                      <a:srgbClr val="A2C4C9"/>
                    </a:solidFill>
                  </a:tcPr>
                </a:tc>
              </a:tr>
              <a:tr h="0">
                <a:tc gridSpan="2">
                  <a:txBody>
                    <a:bodyPr/>
                    <a:lstStyle/>
                    <a:p>
                      <a:pPr indent="0" lvl="0" marL="0" rtl="0" algn="ctr">
                        <a:spcBef>
                          <a:spcPts val="0"/>
                        </a:spcBef>
                        <a:spcAft>
                          <a:spcPts val="0"/>
                        </a:spcAft>
                        <a:buNone/>
                      </a:pPr>
                      <a:r>
                        <a:rPr b="1" lang="en" sz="1200">
                          <a:solidFill>
                            <a:srgbClr val="134F5C"/>
                          </a:solidFill>
                          <a:latin typeface="Mada"/>
                          <a:ea typeface="Mada"/>
                          <a:cs typeface="Mada"/>
                          <a:sym typeface="Mada"/>
                        </a:rPr>
                        <a:t>Antibiotics</a:t>
                      </a:r>
                      <a:endParaRPr b="1" sz="1200">
                        <a:solidFill>
                          <a:srgbClr val="134F5C"/>
                        </a:solidFill>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solidFill>
                      <a:srgbClr val="D0E0E3"/>
                    </a:solidFill>
                  </a:tcPr>
                </a:tc>
                <a:tc hMerge="1"/>
                <a:tc gridSpan="2">
                  <a:txBody>
                    <a:bodyPr/>
                    <a:lstStyle/>
                    <a:p>
                      <a:pPr indent="0" lvl="0" marL="0" rtl="0" algn="ctr">
                        <a:spcBef>
                          <a:spcPts val="0"/>
                        </a:spcBef>
                        <a:spcAft>
                          <a:spcPts val="0"/>
                        </a:spcAft>
                        <a:buNone/>
                      </a:pPr>
                      <a:r>
                        <a:rPr b="1" lang="en" sz="1200">
                          <a:solidFill>
                            <a:srgbClr val="134F5C"/>
                          </a:solidFill>
                          <a:latin typeface="Mada"/>
                          <a:ea typeface="Mada"/>
                          <a:cs typeface="Mada"/>
                          <a:sym typeface="Mada"/>
                        </a:rPr>
                        <a:t>Anticonvulsant</a:t>
                      </a:r>
                      <a:endParaRPr b="1" sz="1200">
                        <a:solidFill>
                          <a:srgbClr val="134F5C"/>
                        </a:solidFill>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solidFill>
                      <a:srgbClr val="D0E0E3"/>
                    </a:solidFill>
                  </a:tcPr>
                </a:tc>
                <a:tc hMerge="1"/>
              </a:tr>
              <a:tr h="0">
                <a:tc>
                  <a:txBody>
                    <a:bodyPr/>
                    <a:lstStyle/>
                    <a:p>
                      <a:pPr indent="0" lvl="0" marL="0" rtl="0" algn="l">
                        <a:spcBef>
                          <a:spcPts val="0"/>
                        </a:spcBef>
                        <a:spcAft>
                          <a:spcPts val="0"/>
                        </a:spcAft>
                        <a:buNone/>
                      </a:pPr>
                      <a:r>
                        <a:rPr lang="en" sz="1100">
                          <a:latin typeface="Mada"/>
                          <a:ea typeface="Mada"/>
                          <a:cs typeface="Mada"/>
                          <a:sym typeface="Mada"/>
                        </a:rPr>
                        <a:t>1. </a:t>
                      </a:r>
                      <a:r>
                        <a:rPr lang="en" sz="1100">
                          <a:latin typeface="Mada"/>
                          <a:ea typeface="Mada"/>
                          <a:cs typeface="Mada"/>
                          <a:sym typeface="Mada"/>
                        </a:rPr>
                        <a:t>Penicillins </a:t>
                      </a:r>
                      <a:endParaRPr sz="1100">
                        <a:latin typeface="Mada"/>
                        <a:ea typeface="Mada"/>
                        <a:cs typeface="Mada"/>
                        <a:sym typeface="Mada"/>
                      </a:endParaRPr>
                    </a:p>
                    <a:p>
                      <a:pPr indent="0" lvl="0" marL="0" rtl="0" algn="l">
                        <a:spcBef>
                          <a:spcPts val="0"/>
                        </a:spcBef>
                        <a:spcAft>
                          <a:spcPts val="0"/>
                        </a:spcAft>
                        <a:buNone/>
                      </a:pPr>
                      <a:r>
                        <a:rPr lang="en" sz="1000">
                          <a:latin typeface="Mada"/>
                          <a:ea typeface="Mada"/>
                          <a:cs typeface="Mada"/>
                          <a:sym typeface="Mada"/>
                        </a:rPr>
                        <a:t>(Amoxicillin &amp; Ampicillin)</a:t>
                      </a:r>
                      <a:endParaRPr sz="10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2. </a:t>
                      </a:r>
                      <a:r>
                        <a:rPr b="1" lang="en" sz="1100">
                          <a:latin typeface="Mada"/>
                          <a:ea typeface="Mada"/>
                          <a:cs typeface="Mada"/>
                          <a:sym typeface="Mada"/>
                        </a:rPr>
                        <a:t>Cephalosporins</a:t>
                      </a:r>
                      <a:endParaRPr b="1"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3. </a:t>
                      </a:r>
                      <a:r>
                        <a:rPr b="1" lang="en" sz="1100">
                          <a:latin typeface="Mada"/>
                          <a:ea typeface="Mada"/>
                          <a:cs typeface="Mada"/>
                          <a:sym typeface="Mada"/>
                        </a:rPr>
                        <a:t>Macrolides </a:t>
                      </a:r>
                      <a:r>
                        <a:rPr lang="en" sz="1000">
                          <a:latin typeface="Mada"/>
                          <a:ea typeface="Mada"/>
                          <a:cs typeface="Mada"/>
                          <a:sym typeface="Mada"/>
                        </a:rPr>
                        <a:t>(Erythromycin &amp;</a:t>
                      </a:r>
                      <a:r>
                        <a:rPr lang="en" sz="1000">
                          <a:latin typeface="Mada"/>
                          <a:ea typeface="Mada"/>
                          <a:cs typeface="Mada"/>
                          <a:sym typeface="Mada"/>
                        </a:rPr>
                        <a:t> Clarithromycin</a:t>
                      </a:r>
                      <a:r>
                        <a:rPr lang="en" sz="1000">
                          <a:latin typeface="Mada"/>
                          <a:ea typeface="Mada"/>
                          <a:cs typeface="Mada"/>
                          <a:sym typeface="Mada"/>
                        </a:rPr>
                        <a:t>)</a:t>
                      </a:r>
                      <a:endParaRPr sz="11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100">
                          <a:latin typeface="Mada"/>
                          <a:ea typeface="Mada"/>
                          <a:cs typeface="Mada"/>
                          <a:sym typeface="Mada"/>
                        </a:rPr>
                        <a:t>1. </a:t>
                      </a:r>
                      <a:r>
                        <a:rPr lang="en" sz="1100">
                          <a:latin typeface="Mada"/>
                          <a:ea typeface="Mada"/>
                          <a:cs typeface="Mada"/>
                          <a:sym typeface="Mada"/>
                        </a:rPr>
                        <a:t>Quinolones </a:t>
                      </a:r>
                      <a:r>
                        <a:rPr lang="en" sz="600">
                          <a:latin typeface="Mada"/>
                          <a:ea typeface="Mada"/>
                          <a:cs typeface="Mada"/>
                          <a:sym typeface="Mada"/>
                        </a:rPr>
                        <a:t>(arthropathies)</a:t>
                      </a:r>
                      <a:endParaRPr sz="600">
                        <a:latin typeface="Mada"/>
                        <a:ea typeface="Mada"/>
                        <a:cs typeface="Mada"/>
                        <a:sym typeface="Mada"/>
                      </a:endParaRPr>
                    </a:p>
                    <a:p>
                      <a:pPr indent="0" lvl="0" marL="0" rtl="0" algn="l">
                        <a:spcBef>
                          <a:spcPts val="0"/>
                        </a:spcBef>
                        <a:spcAft>
                          <a:spcPts val="0"/>
                        </a:spcAft>
                        <a:buNone/>
                      </a:pPr>
                      <a:r>
                        <a:rPr lang="en" sz="1100">
                          <a:highlight>
                            <a:srgbClr val="F4CCCC"/>
                          </a:highlight>
                          <a:latin typeface="Mada"/>
                          <a:ea typeface="Mada"/>
                          <a:cs typeface="Mada"/>
                          <a:sym typeface="Mada"/>
                        </a:rPr>
                        <a:t>2. Chloramphenicol </a:t>
                      </a:r>
                      <a:r>
                        <a:rPr lang="en" sz="600">
                          <a:highlight>
                            <a:schemeClr val="lt1"/>
                          </a:highlight>
                          <a:latin typeface="Mada"/>
                          <a:ea typeface="Mada"/>
                          <a:cs typeface="Mada"/>
                          <a:sym typeface="Mada"/>
                        </a:rPr>
                        <a:t>(Gray baby syndrome)</a:t>
                      </a:r>
                      <a:endParaRPr sz="600">
                        <a:highlight>
                          <a:schemeClr val="lt1"/>
                        </a:highlight>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3. </a:t>
                      </a:r>
                      <a:r>
                        <a:rPr lang="en" sz="1100">
                          <a:latin typeface="Mada"/>
                          <a:ea typeface="Mada"/>
                          <a:cs typeface="Mada"/>
                          <a:sym typeface="Mada"/>
                        </a:rPr>
                        <a:t>Tetracycline </a:t>
                      </a:r>
                      <a:r>
                        <a:rPr lang="en" sz="600">
                          <a:latin typeface="Mada"/>
                          <a:ea typeface="Mada"/>
                          <a:cs typeface="Mada"/>
                          <a:sym typeface="Mada"/>
                        </a:rPr>
                        <a:t>(teeth discoloration)</a:t>
                      </a:r>
                      <a:endParaRPr sz="600">
                        <a:latin typeface="Mada"/>
                        <a:ea typeface="Mada"/>
                        <a:cs typeface="Mada"/>
                        <a:sym typeface="Mada"/>
                      </a:endParaRPr>
                    </a:p>
                    <a:p>
                      <a:pPr indent="0" lvl="0" marL="0" rtl="0" algn="l">
                        <a:spcBef>
                          <a:spcPts val="0"/>
                        </a:spcBef>
                        <a:spcAft>
                          <a:spcPts val="0"/>
                        </a:spcAft>
                        <a:buNone/>
                      </a:pPr>
                      <a:r>
                        <a:rPr lang="en" sz="1100">
                          <a:highlight>
                            <a:srgbClr val="F4CCCC"/>
                          </a:highlight>
                          <a:latin typeface="Mada"/>
                          <a:ea typeface="Mada"/>
                          <a:cs typeface="Mada"/>
                          <a:sym typeface="Mada"/>
                        </a:rPr>
                        <a:t>4. </a:t>
                      </a:r>
                      <a:r>
                        <a:rPr b="1" lang="en" sz="1100">
                          <a:highlight>
                            <a:srgbClr val="F4CCCC"/>
                          </a:highlight>
                          <a:latin typeface="Mada"/>
                          <a:ea typeface="Mada"/>
                          <a:cs typeface="Mada"/>
                          <a:sym typeface="Mada"/>
                        </a:rPr>
                        <a:t>Sulfonamides </a:t>
                      </a:r>
                      <a:r>
                        <a:rPr lang="en" sz="900">
                          <a:highlight>
                            <a:srgbClr val="F4CCCC"/>
                          </a:highlight>
                          <a:latin typeface="Mada"/>
                          <a:ea typeface="Mada"/>
                          <a:cs typeface="Mada"/>
                          <a:sym typeface="Mada"/>
                        </a:rPr>
                        <a:t>(co-trimoxazole)</a:t>
                      </a:r>
                      <a:endParaRPr sz="900">
                        <a:highlight>
                          <a:srgbClr val="F4CCCC"/>
                        </a:highlight>
                        <a:latin typeface="Mada"/>
                        <a:ea typeface="Mada"/>
                        <a:cs typeface="Mada"/>
                        <a:sym typeface="Mada"/>
                      </a:endParaRPr>
                    </a:p>
                    <a:p>
                      <a:pPr indent="0" lvl="0" marL="0" rtl="0" algn="ctr">
                        <a:lnSpc>
                          <a:spcPct val="115000"/>
                        </a:lnSpc>
                        <a:spcBef>
                          <a:spcPts val="0"/>
                        </a:spcBef>
                        <a:spcAft>
                          <a:spcPts val="0"/>
                        </a:spcAft>
                        <a:buClr>
                          <a:schemeClr val="dk1"/>
                        </a:buClr>
                        <a:buSzPts val="1100"/>
                        <a:buFont typeface="Arial"/>
                        <a:buNone/>
                      </a:pPr>
                      <a:r>
                        <a:rPr lang="en" sz="600">
                          <a:solidFill>
                            <a:schemeClr val="dk1"/>
                          </a:solidFill>
                          <a:latin typeface="Mada"/>
                          <a:ea typeface="Mada"/>
                          <a:cs typeface="Mada"/>
                          <a:sym typeface="Mada"/>
                        </a:rPr>
                        <a:t>(hyperbilirubinemia-neonatal jaundice, </a:t>
                      </a:r>
                      <a:r>
                        <a:rPr lang="en" sz="600">
                          <a:solidFill>
                            <a:srgbClr val="FF0000"/>
                          </a:solidFill>
                          <a:latin typeface="Mada"/>
                          <a:ea typeface="Mada"/>
                          <a:cs typeface="Mada"/>
                          <a:sym typeface="Mada"/>
                        </a:rPr>
                        <a:t>Should be avoided in premature infants or infants with G6PD deficiency)</a:t>
                      </a:r>
                      <a:endParaRPr sz="600">
                        <a:highlight>
                          <a:schemeClr val="lt1"/>
                        </a:highlight>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sz="1100">
                          <a:latin typeface="Mada"/>
                          <a:ea typeface="Mada"/>
                          <a:cs typeface="Mada"/>
                          <a:sym typeface="Mada"/>
                        </a:rPr>
                        <a:t>1. Carbamazepine</a:t>
                      </a:r>
                      <a:endParaRPr sz="1100">
                        <a:latin typeface="Mada"/>
                        <a:ea typeface="Mada"/>
                        <a:cs typeface="Mada"/>
                        <a:sym typeface="Mada"/>
                      </a:endParaRPr>
                    </a:p>
                    <a:p>
                      <a:pPr indent="0" lvl="0" marL="0" rtl="0" algn="l">
                        <a:spcBef>
                          <a:spcPts val="0"/>
                        </a:spcBef>
                        <a:spcAft>
                          <a:spcPts val="0"/>
                        </a:spcAft>
                        <a:buNone/>
                      </a:pPr>
                      <a:r>
                        <a:rPr lang="en" sz="1000">
                          <a:solidFill>
                            <a:srgbClr val="6AA84F"/>
                          </a:solidFill>
                          <a:latin typeface="Mada"/>
                          <a:ea typeface="Mada"/>
                          <a:cs typeface="Mada"/>
                          <a:sym typeface="Mada"/>
                        </a:rPr>
                        <a:t>(Drug of choice)</a:t>
                      </a:r>
                      <a:endParaRPr sz="1000">
                        <a:solidFill>
                          <a:srgbClr val="6AA84F"/>
                        </a:solidFill>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2. Phenytoin</a:t>
                      </a:r>
                      <a:endParaRPr sz="1100">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lang="en" sz="1100">
                          <a:latin typeface="Mada"/>
                          <a:ea typeface="Mada"/>
                          <a:cs typeface="Mada"/>
                          <a:sym typeface="Mada"/>
                        </a:rPr>
                        <a:t>1. Lamotrigine</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2. Valproic acid </a:t>
                      </a:r>
                      <a:r>
                        <a:rPr lang="en" sz="700">
                          <a:latin typeface="Mada"/>
                          <a:ea typeface="Mada"/>
                          <a:cs typeface="Mada"/>
                          <a:sym typeface="Mada"/>
                        </a:rPr>
                        <a:t>(Infants must be monitored for CNS depression)</a:t>
                      </a:r>
                      <a:endParaRPr sz="700">
                        <a:latin typeface="Mada"/>
                        <a:ea typeface="Mada"/>
                        <a:cs typeface="Mada"/>
                        <a:sym typeface="Mada"/>
                      </a:endParaRPr>
                    </a:p>
                  </a:txBody>
                  <a:tcPr marT="91425" marB="91425" marR="91425" marL="91425" anchor="ctr"/>
                </a:tc>
              </a:tr>
              <a:tr h="0">
                <a:tc gridSpan="2">
                  <a:txBody>
                    <a:bodyPr/>
                    <a:lstStyle/>
                    <a:p>
                      <a:pPr indent="0" lvl="0" marL="0" rtl="0" algn="ctr">
                        <a:spcBef>
                          <a:spcPts val="0"/>
                        </a:spcBef>
                        <a:spcAft>
                          <a:spcPts val="0"/>
                        </a:spcAft>
                        <a:buNone/>
                      </a:pPr>
                      <a:r>
                        <a:rPr b="1" lang="en" sz="1200">
                          <a:solidFill>
                            <a:srgbClr val="134F5C"/>
                          </a:solidFill>
                          <a:latin typeface="Mada"/>
                          <a:ea typeface="Mada"/>
                          <a:cs typeface="Mada"/>
                          <a:sym typeface="Mada"/>
                        </a:rPr>
                        <a:t>Hypnotics</a:t>
                      </a:r>
                      <a:endParaRPr sz="1100">
                        <a:solidFill>
                          <a:srgbClr val="134F5C"/>
                        </a:solidFill>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solidFill>
                      <a:srgbClr val="D0E0E3"/>
                    </a:solidFill>
                  </a:tcPr>
                </a:tc>
                <a:tc hMerge="1"/>
                <a:tc gridSpan="2">
                  <a:txBody>
                    <a:bodyPr/>
                    <a:lstStyle/>
                    <a:p>
                      <a:pPr indent="0" lvl="0" marL="0" rtl="0" algn="ctr">
                        <a:spcBef>
                          <a:spcPts val="0"/>
                        </a:spcBef>
                        <a:spcAft>
                          <a:spcPts val="0"/>
                        </a:spcAft>
                        <a:buClr>
                          <a:schemeClr val="dk1"/>
                        </a:buClr>
                        <a:buSzPts val="1100"/>
                        <a:buFont typeface="Arial"/>
                        <a:buNone/>
                      </a:pPr>
                      <a:r>
                        <a:rPr b="1" lang="en" sz="1200">
                          <a:solidFill>
                            <a:srgbClr val="134F5C"/>
                          </a:solidFill>
                          <a:latin typeface="Mada"/>
                          <a:ea typeface="Mada"/>
                          <a:cs typeface="Mada"/>
                          <a:sym typeface="Mada"/>
                        </a:rPr>
                        <a:t>Antithyroid</a:t>
                      </a:r>
                      <a:endParaRPr sz="1100">
                        <a:solidFill>
                          <a:srgbClr val="134F5C"/>
                        </a:solidFill>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solidFill>
                      <a:srgbClr val="D0E0E3"/>
                    </a:solidFill>
                  </a:tcPr>
                </a:tc>
                <a:tc hMerge="1"/>
              </a:tr>
              <a:tr h="0">
                <a:tc>
                  <a:txBody>
                    <a:bodyPr/>
                    <a:lstStyle/>
                    <a:p>
                      <a:pPr indent="0" lvl="0" marL="0" rtl="0" algn="l">
                        <a:spcBef>
                          <a:spcPts val="0"/>
                        </a:spcBef>
                        <a:spcAft>
                          <a:spcPts val="0"/>
                        </a:spcAft>
                        <a:buNone/>
                      </a:pPr>
                      <a:r>
                        <a:rPr b="1" lang="en" sz="1100">
                          <a:solidFill>
                            <a:srgbClr val="FF0000"/>
                          </a:solidFill>
                          <a:latin typeface="Mada"/>
                          <a:ea typeface="Mada"/>
                          <a:cs typeface="Mada"/>
                          <a:sym typeface="Mada"/>
                        </a:rPr>
                        <a:t>Single use of low dose</a:t>
                      </a:r>
                      <a:r>
                        <a:rPr lang="en" sz="1100">
                          <a:latin typeface="Mada"/>
                          <a:ea typeface="Mada"/>
                          <a:cs typeface="Mada"/>
                          <a:sym typeface="Mada"/>
                        </a:rPr>
                        <a:t> of </a:t>
                      </a:r>
                      <a:r>
                        <a:rPr lang="en" sz="1100">
                          <a:latin typeface="Mada"/>
                          <a:ea typeface="Mada"/>
                          <a:cs typeface="Mada"/>
                          <a:sym typeface="Mada"/>
                        </a:rPr>
                        <a:t>Benzodiazepines</a:t>
                      </a:r>
                      <a:r>
                        <a:rPr lang="en" sz="1100">
                          <a:latin typeface="Mada"/>
                          <a:ea typeface="Mada"/>
                          <a:cs typeface="Mada"/>
                          <a:sym typeface="Mada"/>
                        </a:rPr>
                        <a:t> </a:t>
                      </a:r>
                      <a:endParaRPr sz="1100">
                        <a:latin typeface="Mada"/>
                        <a:ea typeface="Mada"/>
                        <a:cs typeface="Mada"/>
                        <a:sym typeface="Mada"/>
                      </a:endParaRPr>
                    </a:p>
                    <a:p>
                      <a:pPr indent="0" lvl="0" marL="0" rtl="0" algn="l">
                        <a:spcBef>
                          <a:spcPts val="0"/>
                        </a:spcBef>
                        <a:spcAft>
                          <a:spcPts val="0"/>
                        </a:spcAft>
                        <a:buNone/>
                      </a:pPr>
                      <a:r>
                        <a:rPr lang="en" sz="1000">
                          <a:latin typeface="Mada"/>
                          <a:ea typeface="Mada"/>
                          <a:cs typeface="Mada"/>
                          <a:sym typeface="Mada"/>
                        </a:rPr>
                        <a:t>(Diazepam, lorazepam)</a:t>
                      </a:r>
                      <a:endParaRPr sz="10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100">
                          <a:latin typeface="Mada"/>
                          <a:ea typeface="Mada"/>
                          <a:cs typeface="Mada"/>
                          <a:sym typeface="Mada"/>
                        </a:rPr>
                        <a:t>1. Chronic use of </a:t>
                      </a:r>
                      <a:r>
                        <a:rPr lang="en" sz="1100">
                          <a:solidFill>
                            <a:schemeClr val="dk1"/>
                          </a:solidFill>
                          <a:latin typeface="Mada"/>
                          <a:ea typeface="Mada"/>
                          <a:cs typeface="Mada"/>
                          <a:sym typeface="Mada"/>
                        </a:rPr>
                        <a:t>Benzodiazepines</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highlight>
                            <a:srgbClr val="F4CCCC"/>
                          </a:highlight>
                          <a:latin typeface="Mada"/>
                          <a:ea typeface="Mada"/>
                          <a:cs typeface="Mada"/>
                          <a:sym typeface="Mada"/>
                        </a:rPr>
                        <a:t>2. Barbiturates </a:t>
                      </a:r>
                      <a:r>
                        <a:rPr lang="en" sz="1000">
                          <a:solidFill>
                            <a:schemeClr val="dk1"/>
                          </a:solidFill>
                          <a:highlight>
                            <a:srgbClr val="F4CCCC"/>
                          </a:highlight>
                          <a:latin typeface="Mada"/>
                          <a:ea typeface="Mada"/>
                          <a:cs typeface="Mada"/>
                          <a:sym typeface="Mada"/>
                        </a:rPr>
                        <a:t>(phenobarbitone)</a:t>
                      </a:r>
                      <a:endParaRPr sz="1000">
                        <a:solidFill>
                          <a:schemeClr val="dk1"/>
                        </a:solidFill>
                        <a:highlight>
                          <a:srgbClr val="F4CCCC"/>
                        </a:highlight>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sz="1100">
                          <a:latin typeface="Mada"/>
                          <a:ea typeface="Mada"/>
                          <a:cs typeface="Mada"/>
                          <a:sym typeface="Mada"/>
                        </a:rPr>
                        <a:t>Propylthiouracil</a:t>
                      </a:r>
                      <a:endParaRPr sz="1100">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tcPr>
                </a:tc>
                <a:tc>
                  <a:txBody>
                    <a:bodyPr/>
                    <a:lstStyle/>
                    <a:p>
                      <a:pPr indent="0" lvl="0" marL="0" rtl="0" algn="l">
                        <a:lnSpc>
                          <a:spcPct val="115000"/>
                        </a:lnSpc>
                        <a:spcBef>
                          <a:spcPts val="0"/>
                        </a:spcBef>
                        <a:spcAft>
                          <a:spcPts val="0"/>
                        </a:spcAft>
                        <a:buNone/>
                      </a:pPr>
                      <a:r>
                        <a:rPr lang="en" sz="900">
                          <a:solidFill>
                            <a:schemeClr val="dk1"/>
                          </a:solidFill>
                          <a:latin typeface="Mada"/>
                          <a:ea typeface="Mada"/>
                          <a:cs typeface="Mada"/>
                          <a:sym typeface="Mada"/>
                        </a:rPr>
                        <a:t>1.Carbimazole</a:t>
                      </a:r>
                      <a:endParaRPr sz="9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900">
                          <a:solidFill>
                            <a:schemeClr val="dk1"/>
                          </a:solidFill>
                          <a:latin typeface="Mada"/>
                          <a:ea typeface="Mada"/>
                          <a:cs typeface="Mada"/>
                          <a:sym typeface="Mada"/>
                        </a:rPr>
                        <a:t>2.Methimazole</a:t>
                      </a:r>
                      <a:endParaRPr sz="9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900">
                          <a:solidFill>
                            <a:schemeClr val="dk1"/>
                          </a:solidFill>
                          <a:latin typeface="Mada"/>
                          <a:ea typeface="Mada"/>
                          <a:cs typeface="Mada"/>
                          <a:sym typeface="Mada"/>
                        </a:rPr>
                        <a:t>3.Potassium iodide</a:t>
                      </a:r>
                      <a:endParaRPr sz="9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900">
                          <a:solidFill>
                            <a:srgbClr val="A64D79"/>
                          </a:solidFill>
                          <a:latin typeface="Mada"/>
                          <a:ea typeface="Mada"/>
                          <a:cs typeface="Mada"/>
                          <a:sym typeface="Mada"/>
                        </a:rPr>
                        <a:t>4. Radioactive iodine</a:t>
                      </a:r>
                      <a:endParaRPr sz="900">
                        <a:solidFill>
                          <a:srgbClr val="A64D79"/>
                        </a:solidFill>
                        <a:latin typeface="Mada"/>
                        <a:ea typeface="Mada"/>
                        <a:cs typeface="Mada"/>
                        <a:sym typeface="Mada"/>
                      </a:endParaRPr>
                    </a:p>
                  </a:txBody>
                  <a:tcPr marT="91425" marB="91425" marR="91425" marL="91425" anchor="ctr"/>
                </a:tc>
              </a:tr>
              <a:tr h="0">
                <a:tc gridSpan="2">
                  <a:txBody>
                    <a:bodyPr/>
                    <a:lstStyle/>
                    <a:p>
                      <a:pPr indent="0" lvl="0" marL="0" rtl="0" algn="ctr">
                        <a:spcBef>
                          <a:spcPts val="0"/>
                        </a:spcBef>
                        <a:spcAft>
                          <a:spcPts val="0"/>
                        </a:spcAft>
                        <a:buClr>
                          <a:schemeClr val="dk1"/>
                        </a:buClr>
                        <a:buSzPts val="1100"/>
                        <a:buFont typeface="Arial"/>
                        <a:buNone/>
                      </a:pPr>
                      <a:r>
                        <a:rPr b="1" lang="en" sz="1200">
                          <a:solidFill>
                            <a:srgbClr val="134F5C"/>
                          </a:solidFill>
                          <a:latin typeface="Mada"/>
                          <a:ea typeface="Mada"/>
                          <a:cs typeface="Mada"/>
                          <a:sym typeface="Mada"/>
                        </a:rPr>
                        <a:t>Antidiabetics</a:t>
                      </a:r>
                      <a:endParaRPr sz="1100">
                        <a:solidFill>
                          <a:srgbClr val="134F5C"/>
                        </a:solidFill>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solidFill>
                      <a:srgbClr val="D0E0E3"/>
                    </a:solidFill>
                  </a:tcPr>
                </a:tc>
                <a:tc hMerge="1"/>
                <a:tc gridSpan="2">
                  <a:txBody>
                    <a:bodyPr/>
                    <a:lstStyle/>
                    <a:p>
                      <a:pPr indent="0" lvl="0" marL="0" rtl="0" algn="ctr">
                        <a:spcBef>
                          <a:spcPts val="0"/>
                        </a:spcBef>
                        <a:spcAft>
                          <a:spcPts val="0"/>
                        </a:spcAft>
                        <a:buClr>
                          <a:schemeClr val="dk1"/>
                        </a:buClr>
                        <a:buSzPts val="1100"/>
                        <a:buFont typeface="Arial"/>
                        <a:buNone/>
                      </a:pPr>
                      <a:r>
                        <a:rPr b="1" lang="en" sz="1200">
                          <a:solidFill>
                            <a:srgbClr val="134F5C"/>
                          </a:solidFill>
                          <a:latin typeface="Mada"/>
                          <a:ea typeface="Mada"/>
                          <a:cs typeface="Mada"/>
                          <a:sym typeface="Mada"/>
                        </a:rPr>
                        <a:t>Analgesic</a:t>
                      </a:r>
                      <a:endParaRPr sz="1100">
                        <a:solidFill>
                          <a:srgbClr val="134F5C"/>
                        </a:solidFill>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solidFill>
                      <a:srgbClr val="D0E0E3"/>
                    </a:solidFill>
                  </a:tcPr>
                </a:tc>
                <a:tc hMerge="1"/>
              </a:tr>
              <a:tr h="0">
                <a:tc>
                  <a:txBody>
                    <a:bodyPr/>
                    <a:lstStyle/>
                    <a:p>
                      <a:pPr indent="0" lvl="0" marL="0" rtl="0" algn="l">
                        <a:spcBef>
                          <a:spcPts val="0"/>
                        </a:spcBef>
                        <a:spcAft>
                          <a:spcPts val="0"/>
                        </a:spcAft>
                        <a:buNone/>
                      </a:pPr>
                      <a:r>
                        <a:rPr lang="en" sz="1100">
                          <a:latin typeface="Mada"/>
                          <a:ea typeface="Mada"/>
                          <a:cs typeface="Mada"/>
                          <a:sym typeface="Mada"/>
                        </a:rPr>
                        <a:t>1. I</a:t>
                      </a:r>
                      <a:r>
                        <a:rPr lang="en" sz="1100">
                          <a:latin typeface="Mada"/>
                          <a:ea typeface="Mada"/>
                          <a:cs typeface="Mada"/>
                          <a:sym typeface="Mada"/>
                        </a:rPr>
                        <a:t>nsulin</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2. Oral antidiabetics</a:t>
                      </a:r>
                      <a:endParaRPr sz="11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100">
                          <a:latin typeface="Mada"/>
                          <a:ea typeface="Mada"/>
                          <a:cs typeface="Mada"/>
                          <a:sym typeface="Mada"/>
                        </a:rPr>
                        <a:t>1. Metformin (avoid due to lactic acidosis)</a:t>
                      </a:r>
                      <a:endParaRPr sz="1100">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sz="1100">
                          <a:latin typeface="Mada"/>
                          <a:ea typeface="Mada"/>
                          <a:cs typeface="Mada"/>
                          <a:sym typeface="Mada"/>
                        </a:rPr>
                        <a:t>1. Paracetamol</a:t>
                      </a:r>
                      <a:endParaRPr sz="1100">
                        <a:latin typeface="Mada"/>
                        <a:ea typeface="Mada"/>
                        <a:cs typeface="Mada"/>
                        <a:sym typeface="Mada"/>
                      </a:endParaRPr>
                    </a:p>
                    <a:p>
                      <a:pPr indent="0" lvl="0" marL="0" rtl="0" algn="l">
                        <a:spcBef>
                          <a:spcPts val="0"/>
                        </a:spcBef>
                        <a:spcAft>
                          <a:spcPts val="0"/>
                        </a:spcAft>
                        <a:buNone/>
                      </a:pPr>
                      <a:r>
                        <a:rPr lang="en" sz="1100">
                          <a:latin typeface="Mada"/>
                          <a:ea typeface="Mada"/>
                          <a:cs typeface="Mada"/>
                          <a:sym typeface="Mada"/>
                        </a:rPr>
                        <a:t>2. Ibuprofen</a:t>
                      </a:r>
                      <a:endParaRPr sz="1100">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tcPr>
                </a:tc>
                <a:tc>
                  <a:txBody>
                    <a:bodyPr/>
                    <a:lstStyle/>
                    <a:p>
                      <a:pPr indent="0" lvl="0" marL="0" rtl="0" algn="l">
                        <a:spcBef>
                          <a:spcPts val="0"/>
                        </a:spcBef>
                        <a:spcAft>
                          <a:spcPts val="0"/>
                        </a:spcAft>
                        <a:buNone/>
                      </a:pPr>
                      <a:r>
                        <a:rPr lang="en" sz="1100">
                          <a:latin typeface="Mada"/>
                          <a:ea typeface="Mada"/>
                          <a:cs typeface="Mada"/>
                          <a:sym typeface="Mada"/>
                        </a:rPr>
                        <a:t>1. Aspirin</a:t>
                      </a:r>
                      <a:r>
                        <a:rPr lang="en" sz="600">
                          <a:latin typeface="Mada"/>
                          <a:ea typeface="Mada"/>
                          <a:cs typeface="Mada"/>
                          <a:sym typeface="Mada"/>
                        </a:rPr>
                        <a:t>(Theoretical risk of Reye’s syndrome)</a:t>
                      </a:r>
                      <a:endParaRPr sz="600">
                        <a:latin typeface="Mada"/>
                        <a:ea typeface="Mada"/>
                        <a:cs typeface="Mada"/>
                        <a:sym typeface="Mada"/>
                      </a:endParaRPr>
                    </a:p>
                  </a:txBody>
                  <a:tcPr marT="91425" marB="91425" marR="91425" marL="91425" anchor="ctr"/>
                </a:tc>
              </a:tr>
              <a:tr h="0">
                <a:tc gridSpan="2">
                  <a:txBody>
                    <a:bodyPr/>
                    <a:lstStyle/>
                    <a:p>
                      <a:pPr indent="0" lvl="0" marL="0" rtl="0" algn="ctr">
                        <a:spcBef>
                          <a:spcPts val="0"/>
                        </a:spcBef>
                        <a:spcAft>
                          <a:spcPts val="0"/>
                        </a:spcAft>
                        <a:buClr>
                          <a:schemeClr val="dk1"/>
                        </a:buClr>
                        <a:buSzPts val="1100"/>
                        <a:buFont typeface="Arial"/>
                        <a:buNone/>
                      </a:pPr>
                      <a:r>
                        <a:rPr b="1" lang="en" sz="1200">
                          <a:solidFill>
                            <a:srgbClr val="134F5C"/>
                          </a:solidFill>
                          <a:latin typeface="Mada"/>
                          <a:ea typeface="Mada"/>
                          <a:cs typeface="Mada"/>
                          <a:sym typeface="Mada"/>
                        </a:rPr>
                        <a:t>Antidepressant</a:t>
                      </a:r>
                      <a:endParaRPr sz="1100">
                        <a:solidFill>
                          <a:srgbClr val="134F5C"/>
                        </a:solidFill>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solidFill>
                      <a:srgbClr val="D0E0E3"/>
                    </a:solidFill>
                  </a:tcPr>
                </a:tc>
                <a:tc hMerge="1"/>
                <a:tc gridSpan="2">
                  <a:txBody>
                    <a:bodyPr/>
                    <a:lstStyle/>
                    <a:p>
                      <a:pPr indent="0" lvl="0" marL="0" rtl="0" algn="ctr">
                        <a:spcBef>
                          <a:spcPts val="0"/>
                        </a:spcBef>
                        <a:spcAft>
                          <a:spcPts val="0"/>
                        </a:spcAft>
                        <a:buClr>
                          <a:schemeClr val="dk1"/>
                        </a:buClr>
                        <a:buSzPts val="1100"/>
                        <a:buFont typeface="Arial"/>
                        <a:buNone/>
                      </a:pPr>
                      <a:r>
                        <a:rPr b="1" lang="en" sz="1200">
                          <a:solidFill>
                            <a:srgbClr val="134F5C"/>
                          </a:solidFill>
                          <a:latin typeface="Mada"/>
                          <a:ea typeface="Mada"/>
                          <a:cs typeface="Mada"/>
                          <a:sym typeface="Mada"/>
                        </a:rPr>
                        <a:t>Anticoagulants</a:t>
                      </a:r>
                      <a:endParaRPr sz="1100">
                        <a:solidFill>
                          <a:srgbClr val="134F5C"/>
                        </a:solidFill>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solidFill>
                      <a:srgbClr val="D0E0E3"/>
                    </a:solidFill>
                  </a:tcPr>
                </a:tc>
                <a:tc hMerge="1"/>
              </a:tr>
              <a:tr h="0">
                <a:tc>
                  <a:txBody>
                    <a:bodyPr/>
                    <a:lstStyle/>
                    <a:p>
                      <a:pPr indent="0" lvl="0" marL="0" rtl="0" algn="l">
                        <a:spcBef>
                          <a:spcPts val="0"/>
                        </a:spcBef>
                        <a:spcAft>
                          <a:spcPts val="0"/>
                        </a:spcAft>
                        <a:buNone/>
                      </a:pPr>
                      <a:r>
                        <a:rPr lang="en" sz="1100">
                          <a:latin typeface="Mada"/>
                          <a:ea typeface="Mada"/>
                          <a:cs typeface="Mada"/>
                          <a:sym typeface="Mada"/>
                        </a:rPr>
                        <a:t>SSRI (Paroxetine is preferred)</a:t>
                      </a:r>
                      <a:endParaRPr sz="11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lang="en" sz="1100">
                          <a:latin typeface="Mada"/>
                          <a:ea typeface="Mada"/>
                          <a:cs typeface="Mada"/>
                          <a:sym typeface="Mada"/>
                        </a:rPr>
                        <a:t>-</a:t>
                      </a:r>
                      <a:endParaRPr sz="1100">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 sz="1100">
                          <a:highlight>
                            <a:srgbClr val="F4CCCC"/>
                          </a:highlight>
                          <a:latin typeface="Mada"/>
                          <a:ea typeface="Mada"/>
                          <a:cs typeface="Mada"/>
                          <a:sym typeface="Mada"/>
                        </a:rPr>
                        <a:t>1. </a:t>
                      </a:r>
                      <a:r>
                        <a:rPr lang="en" sz="1100">
                          <a:highlight>
                            <a:srgbClr val="F4CCCC"/>
                          </a:highlight>
                          <a:latin typeface="Mada"/>
                          <a:ea typeface="Mada"/>
                          <a:cs typeface="Mada"/>
                          <a:sym typeface="Mada"/>
                        </a:rPr>
                        <a:t>Heparin</a:t>
                      </a:r>
                      <a:r>
                        <a:rPr lang="en" sz="1100">
                          <a:solidFill>
                            <a:srgbClr val="93C47D"/>
                          </a:solidFill>
                          <a:highlight>
                            <a:srgbClr val="F4CCCC"/>
                          </a:highlight>
                          <a:latin typeface="Mada"/>
                          <a:ea typeface="Mada"/>
                          <a:cs typeface="Mada"/>
                          <a:sym typeface="Mada"/>
                        </a:rPr>
                        <a:t> (better)</a:t>
                      </a:r>
                      <a:endParaRPr sz="1100">
                        <a:solidFill>
                          <a:srgbClr val="93C47D"/>
                        </a:solidFill>
                        <a:highlight>
                          <a:srgbClr val="F4CCCC"/>
                        </a:highlight>
                        <a:latin typeface="Mada"/>
                        <a:ea typeface="Mada"/>
                        <a:cs typeface="Mada"/>
                        <a:sym typeface="Mada"/>
                      </a:endParaRPr>
                    </a:p>
                    <a:p>
                      <a:pPr indent="0" lvl="0" marL="0" rtl="0" algn="l">
                        <a:spcBef>
                          <a:spcPts val="0"/>
                        </a:spcBef>
                        <a:spcAft>
                          <a:spcPts val="0"/>
                        </a:spcAft>
                        <a:buNone/>
                      </a:pPr>
                      <a:r>
                        <a:rPr lang="en" sz="1100">
                          <a:highlight>
                            <a:srgbClr val="F4CCCC"/>
                          </a:highlight>
                          <a:latin typeface="Mada"/>
                          <a:ea typeface="Mada"/>
                          <a:cs typeface="Mada"/>
                          <a:sym typeface="Mada"/>
                        </a:rPr>
                        <a:t>2. Warfarin (monitor PT)</a:t>
                      </a:r>
                      <a:endParaRPr sz="1100">
                        <a:highlight>
                          <a:srgbClr val="F4CCCC"/>
                        </a:highlight>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a:t>
                      </a:r>
                      <a:endParaRPr sz="1100">
                        <a:latin typeface="Mada"/>
                        <a:ea typeface="Mada"/>
                        <a:cs typeface="Mada"/>
                        <a:sym typeface="Mada"/>
                      </a:endParaRPr>
                    </a:p>
                  </a:txBody>
                  <a:tcPr marT="91425" marB="91425" marR="91425" marL="91425" anchor="ctr"/>
                </a:tc>
              </a:tr>
              <a:tr h="0">
                <a:tc gridSpan="2">
                  <a:txBody>
                    <a:bodyPr/>
                    <a:lstStyle/>
                    <a:p>
                      <a:pPr indent="0" lvl="0" marL="0" rtl="0" algn="ctr">
                        <a:spcBef>
                          <a:spcPts val="0"/>
                        </a:spcBef>
                        <a:spcAft>
                          <a:spcPts val="0"/>
                        </a:spcAft>
                        <a:buNone/>
                      </a:pPr>
                      <a:r>
                        <a:rPr b="1" lang="en" sz="1200">
                          <a:solidFill>
                            <a:srgbClr val="134F5C"/>
                          </a:solidFill>
                          <a:latin typeface="Mada"/>
                          <a:ea typeface="Mada"/>
                          <a:cs typeface="Mada"/>
                          <a:sym typeface="Mada"/>
                        </a:rPr>
                        <a:t>Oral </a:t>
                      </a:r>
                      <a:r>
                        <a:rPr b="1" lang="en" sz="1200">
                          <a:solidFill>
                            <a:srgbClr val="134F5C"/>
                          </a:solidFill>
                          <a:latin typeface="Mada"/>
                          <a:ea typeface="Mada"/>
                          <a:cs typeface="Mada"/>
                          <a:sym typeface="Mada"/>
                        </a:rPr>
                        <a:t>contraceptives</a:t>
                      </a:r>
                      <a:endParaRPr sz="1100">
                        <a:solidFill>
                          <a:srgbClr val="134F5C"/>
                        </a:solidFill>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solidFill>
                      <a:srgbClr val="D0E0E3"/>
                    </a:solidFill>
                  </a:tcPr>
                </a:tc>
                <a:tc hMerge="1"/>
                <a:tc gridSpan="2">
                  <a:txBody>
                    <a:bodyPr/>
                    <a:lstStyle/>
                    <a:p>
                      <a:pPr indent="0" lvl="0" marL="0" rtl="0" algn="ctr">
                        <a:spcBef>
                          <a:spcPts val="0"/>
                        </a:spcBef>
                        <a:spcAft>
                          <a:spcPts val="0"/>
                        </a:spcAft>
                        <a:buNone/>
                      </a:pPr>
                      <a:r>
                        <a:rPr b="1" lang="en" sz="1200">
                          <a:solidFill>
                            <a:srgbClr val="134F5C"/>
                          </a:solidFill>
                          <a:latin typeface="Mada"/>
                          <a:ea typeface="Mada"/>
                          <a:cs typeface="Mada"/>
                          <a:sym typeface="Mada"/>
                        </a:rPr>
                        <a:t>Antiasthmatic</a:t>
                      </a:r>
                      <a:endParaRPr sz="1100">
                        <a:solidFill>
                          <a:srgbClr val="134F5C"/>
                        </a:solidFill>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solidFill>
                      <a:srgbClr val="D0E0E3"/>
                    </a:solidFill>
                  </a:tcPr>
                </a:tc>
                <a:tc hMerge="1"/>
              </a:tr>
              <a:tr h="0">
                <a:tc>
                  <a:txBody>
                    <a:bodyPr/>
                    <a:lstStyle/>
                    <a:p>
                      <a:pPr indent="0" lvl="0" marL="0" rtl="0" algn="l">
                        <a:spcBef>
                          <a:spcPts val="0"/>
                        </a:spcBef>
                        <a:spcAft>
                          <a:spcPts val="0"/>
                        </a:spcAft>
                        <a:buNone/>
                      </a:pPr>
                      <a:r>
                        <a:rPr b="1" lang="en" sz="1100">
                          <a:highlight>
                            <a:srgbClr val="F4CCCC"/>
                          </a:highlight>
                          <a:latin typeface="Mada"/>
                          <a:ea typeface="Mada"/>
                          <a:cs typeface="Mada"/>
                          <a:sym typeface="Mada"/>
                        </a:rPr>
                        <a:t>Progestin</a:t>
                      </a:r>
                      <a:r>
                        <a:rPr lang="en" sz="1100">
                          <a:highlight>
                            <a:srgbClr val="F4CCCC"/>
                          </a:highlight>
                          <a:latin typeface="Mada"/>
                          <a:ea typeface="Mada"/>
                          <a:cs typeface="Mada"/>
                          <a:sym typeface="Mada"/>
                        </a:rPr>
                        <a:t> only pill</a:t>
                      </a:r>
                      <a:endParaRPr sz="1100">
                        <a:highlight>
                          <a:srgbClr val="F4CCCC"/>
                        </a:highlight>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b="1" lang="en" sz="1100">
                          <a:latin typeface="Mada"/>
                          <a:ea typeface="Mada"/>
                          <a:cs typeface="Mada"/>
                          <a:sym typeface="Mada"/>
                        </a:rPr>
                        <a:t>Estrogen</a:t>
                      </a:r>
                      <a:r>
                        <a:rPr lang="en" sz="1100">
                          <a:latin typeface="Mada"/>
                          <a:ea typeface="Mada"/>
                          <a:cs typeface="Mada"/>
                          <a:sym typeface="Mada"/>
                        </a:rPr>
                        <a:t> containing pill</a:t>
                      </a:r>
                      <a:endParaRPr sz="1100">
                        <a:latin typeface="Mada"/>
                        <a:ea typeface="Mada"/>
                        <a:cs typeface="Mada"/>
                        <a:sym typeface="Mada"/>
                      </a:endParaRPr>
                    </a:p>
                  </a:txBody>
                  <a:tcPr marT="91425" marB="91425" marR="91425" marL="91425" anchor="ctr">
                    <a:lnR cap="flat" cmpd="sng" w="2857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b="1" lang="en" sz="1100" u="sng">
                          <a:latin typeface="Mada"/>
                          <a:ea typeface="Mada"/>
                          <a:cs typeface="Mada"/>
                          <a:sym typeface="Mada"/>
                        </a:rPr>
                        <a:t>Inhaled</a:t>
                      </a:r>
                      <a:r>
                        <a:rPr lang="en" sz="1100">
                          <a:latin typeface="Mada"/>
                          <a:ea typeface="Mada"/>
                          <a:cs typeface="Mada"/>
                          <a:sym typeface="Mada"/>
                        </a:rPr>
                        <a:t> Prednisone</a:t>
                      </a:r>
                      <a:endParaRPr sz="1100">
                        <a:latin typeface="Mada"/>
                        <a:ea typeface="Mada"/>
                        <a:cs typeface="Mada"/>
                        <a:sym typeface="Mada"/>
                      </a:endParaRPr>
                    </a:p>
                  </a:txBody>
                  <a:tcPr marT="91425" marB="91425" marR="91425" marL="91425" anchor="ctr">
                    <a:lnL cap="flat" cmpd="sng" w="28575">
                      <a:solidFill>
                        <a:srgbClr val="9E9E9E"/>
                      </a:solidFill>
                      <a:prstDash val="solid"/>
                      <a:round/>
                      <a:headEnd len="sm" w="sm" type="none"/>
                      <a:tailEnd len="sm" w="sm" type="none"/>
                    </a:lnL>
                  </a:tcPr>
                </a:tc>
                <a:tc>
                  <a:txBody>
                    <a:bodyPr/>
                    <a:lstStyle/>
                    <a:p>
                      <a:pPr indent="0" lvl="0" marL="0" rtl="0" algn="ctr">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a:t>
                      </a:r>
                      <a:endParaRPr b="1" sz="1100">
                        <a:solidFill>
                          <a:schemeClr val="dk1"/>
                        </a:solidFill>
                        <a:latin typeface="Mada"/>
                        <a:ea typeface="Mada"/>
                        <a:cs typeface="Mada"/>
                        <a:sym typeface="Mada"/>
                      </a:endParaRPr>
                    </a:p>
                  </a:txBody>
                  <a:tcPr marT="91425" marB="91425" marR="91425" marL="91425" anchor="ctr"/>
                </a:tc>
              </a:tr>
            </a:tbl>
          </a:graphicData>
        </a:graphic>
      </p:graphicFrame>
      <p:sp>
        <p:nvSpPr>
          <p:cNvPr id="297" name="Google Shape;297;p54"/>
          <p:cNvSpPr txBox="1"/>
          <p:nvPr/>
        </p:nvSpPr>
        <p:spPr>
          <a:xfrm>
            <a:off x="4669125" y="3816450"/>
            <a:ext cx="2150700" cy="412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500">
                <a:solidFill>
                  <a:srgbClr val="BF9000"/>
                </a:solidFill>
                <a:latin typeface="Mada"/>
                <a:ea typeface="Mada"/>
                <a:cs typeface="Mada"/>
                <a:sym typeface="Mada"/>
              </a:rPr>
              <a:t>Infants &lt;  6 months if given an oxidant:</a:t>
            </a:r>
            <a:endParaRPr sz="500">
              <a:solidFill>
                <a:srgbClr val="BF9000"/>
              </a:solidFill>
              <a:latin typeface="Mada"/>
              <a:ea typeface="Mada"/>
              <a:cs typeface="Mada"/>
              <a:sym typeface="Mada"/>
            </a:endParaRPr>
          </a:p>
          <a:p>
            <a:pPr indent="-260350" lvl="0" marL="457200" rtl="0" algn="l">
              <a:spcBef>
                <a:spcPts val="0"/>
              </a:spcBef>
              <a:spcAft>
                <a:spcPts val="0"/>
              </a:spcAft>
              <a:buClr>
                <a:srgbClr val="BF9000"/>
              </a:buClr>
              <a:buSzPts val="500"/>
              <a:buFont typeface="Mada"/>
              <a:buChar char="●"/>
            </a:pPr>
            <a:r>
              <a:rPr lang="en" sz="500">
                <a:solidFill>
                  <a:srgbClr val="BF9000"/>
                </a:solidFill>
                <a:latin typeface="Mada"/>
                <a:ea typeface="Mada"/>
                <a:cs typeface="Mada"/>
                <a:sym typeface="Mada"/>
              </a:rPr>
              <a:t>Normal infant will develop metHb </a:t>
            </a:r>
            <a:endParaRPr sz="500">
              <a:solidFill>
                <a:srgbClr val="BF9000"/>
              </a:solidFill>
              <a:latin typeface="Mada"/>
              <a:ea typeface="Mada"/>
              <a:cs typeface="Mada"/>
              <a:sym typeface="Mada"/>
            </a:endParaRPr>
          </a:p>
          <a:p>
            <a:pPr indent="-260350" lvl="0" marL="457200" rtl="0" algn="l">
              <a:spcBef>
                <a:spcPts val="0"/>
              </a:spcBef>
              <a:spcAft>
                <a:spcPts val="0"/>
              </a:spcAft>
              <a:buClr>
                <a:srgbClr val="BF9000"/>
              </a:buClr>
              <a:buSzPts val="500"/>
              <a:buFont typeface="Mada"/>
              <a:buChar char="●"/>
            </a:pPr>
            <a:r>
              <a:rPr b="1" lang="en" sz="500">
                <a:solidFill>
                  <a:srgbClr val="BF9000"/>
                </a:solidFill>
                <a:latin typeface="Mada"/>
                <a:ea typeface="Mada"/>
                <a:cs typeface="Mada"/>
                <a:sym typeface="Mada"/>
              </a:rPr>
              <a:t>G6PD-deficiency</a:t>
            </a:r>
            <a:r>
              <a:rPr lang="en" sz="500">
                <a:solidFill>
                  <a:srgbClr val="BF9000"/>
                </a:solidFill>
                <a:latin typeface="Mada"/>
                <a:ea typeface="Mada"/>
                <a:cs typeface="Mada"/>
                <a:sym typeface="Mada"/>
              </a:rPr>
              <a:t> infant will develop metHb and hyperbilirubinemia</a:t>
            </a:r>
            <a:endParaRPr sz="500">
              <a:solidFill>
                <a:srgbClr val="BF9000"/>
              </a:solidFill>
              <a:latin typeface="Mada"/>
              <a:ea typeface="Mada"/>
              <a:cs typeface="Mada"/>
              <a:sym typeface="Mada"/>
            </a:endParaRPr>
          </a:p>
        </p:txBody>
      </p:sp>
      <p:sp>
        <p:nvSpPr>
          <p:cNvPr id="298" name="Google Shape;298;p54"/>
          <p:cNvSpPr txBox="1"/>
          <p:nvPr/>
        </p:nvSpPr>
        <p:spPr>
          <a:xfrm>
            <a:off x="70125" y="6887925"/>
            <a:ext cx="1431000" cy="5079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700">
                <a:solidFill>
                  <a:srgbClr val="134F5C"/>
                </a:solidFill>
                <a:highlight>
                  <a:srgbClr val="D0E0E3"/>
                </a:highlight>
                <a:latin typeface="Mada"/>
                <a:ea typeface="Mada"/>
                <a:cs typeface="Mada"/>
                <a:sym typeface="Mada"/>
              </a:rPr>
              <a:t>Drugs of choice among Antibiotics:</a:t>
            </a:r>
            <a:r>
              <a:rPr b="1" lang="en" sz="700">
                <a:solidFill>
                  <a:schemeClr val="dk1"/>
                </a:solidFill>
                <a:latin typeface="Mada"/>
                <a:ea typeface="Mada"/>
                <a:cs typeface="Mada"/>
                <a:sym typeface="Mada"/>
              </a:rPr>
              <a:t> </a:t>
            </a:r>
            <a:r>
              <a:rPr lang="en" sz="700">
                <a:solidFill>
                  <a:schemeClr val="dk1"/>
                </a:solidFill>
                <a:latin typeface="Mada"/>
                <a:ea typeface="Mada"/>
                <a:cs typeface="Mada"/>
                <a:sym typeface="Mada"/>
              </a:rPr>
              <a:t>Cephalosporins &amp; Penicillins</a:t>
            </a:r>
            <a:endParaRPr b="1" sz="700">
              <a:solidFill>
                <a:schemeClr val="dk1"/>
              </a:solidFill>
              <a:latin typeface="Mada"/>
              <a:ea typeface="Mada"/>
              <a:cs typeface="Mada"/>
              <a:sym typeface="Mada"/>
            </a:endParaRPr>
          </a:p>
        </p:txBody>
      </p:sp>
      <p:sp>
        <p:nvSpPr>
          <p:cNvPr id="299" name="Google Shape;299;p54"/>
          <p:cNvSpPr txBox="1"/>
          <p:nvPr/>
        </p:nvSpPr>
        <p:spPr>
          <a:xfrm>
            <a:off x="120525" y="9615375"/>
            <a:ext cx="1330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
                <a:solidFill>
                  <a:srgbClr val="134F5C"/>
                </a:solidFill>
                <a:highlight>
                  <a:srgbClr val="D0E0E3"/>
                </a:highlight>
                <a:latin typeface="Mada"/>
                <a:ea typeface="Mada"/>
                <a:cs typeface="Mada"/>
                <a:sym typeface="Mada"/>
              </a:rPr>
              <a:t>Drugs of choice among Antidiabetics: </a:t>
            </a:r>
            <a:r>
              <a:rPr lang="en" sz="600">
                <a:solidFill>
                  <a:schemeClr val="dk1"/>
                </a:solidFill>
                <a:latin typeface="Mada"/>
                <a:ea typeface="Mada"/>
                <a:cs typeface="Mada"/>
                <a:sym typeface="Mada"/>
              </a:rPr>
              <a:t>Insulin and Oral antidiabetic</a:t>
            </a:r>
            <a:endParaRPr sz="600">
              <a:solidFill>
                <a:schemeClr val="dk1"/>
              </a:solidFill>
              <a:latin typeface="Mada"/>
              <a:ea typeface="Mada"/>
              <a:cs typeface="Mada"/>
              <a:sym typeface="Mada"/>
            </a:endParaRPr>
          </a:p>
        </p:txBody>
      </p:sp>
      <p:sp>
        <p:nvSpPr>
          <p:cNvPr id="300" name="Google Shape;300;p54"/>
          <p:cNvSpPr txBox="1"/>
          <p:nvPr/>
        </p:nvSpPr>
        <p:spPr>
          <a:xfrm>
            <a:off x="3726350" y="9615375"/>
            <a:ext cx="1141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
                <a:solidFill>
                  <a:srgbClr val="134F5C"/>
                </a:solidFill>
                <a:highlight>
                  <a:srgbClr val="D0E0E3"/>
                </a:highlight>
                <a:latin typeface="Mada"/>
                <a:ea typeface="Mada"/>
                <a:cs typeface="Mada"/>
                <a:sym typeface="Mada"/>
              </a:rPr>
              <a:t>Drugs of choice among Analgesic: </a:t>
            </a:r>
            <a:r>
              <a:rPr lang="en" sz="600">
                <a:solidFill>
                  <a:schemeClr val="dk1"/>
                </a:solidFill>
                <a:latin typeface="Mada"/>
                <a:ea typeface="Mada"/>
                <a:cs typeface="Mada"/>
                <a:sym typeface="Mada"/>
              </a:rPr>
              <a:t>Paracetamol (Acetaminophen)</a:t>
            </a:r>
            <a:endParaRPr sz="600">
              <a:solidFill>
                <a:schemeClr val="dk1"/>
              </a:solidFill>
              <a:latin typeface="Mada"/>
              <a:ea typeface="Mada"/>
              <a:cs typeface="Mada"/>
              <a:sym typeface="Mada"/>
            </a:endParaRPr>
          </a:p>
        </p:txBody>
      </p:sp>
      <p:sp>
        <p:nvSpPr>
          <p:cNvPr id="301" name="Google Shape;301;p54"/>
          <p:cNvSpPr txBox="1"/>
          <p:nvPr/>
        </p:nvSpPr>
        <p:spPr>
          <a:xfrm>
            <a:off x="3676850" y="8404650"/>
            <a:ext cx="11907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500">
                <a:solidFill>
                  <a:srgbClr val="134F5C"/>
                </a:solidFill>
                <a:highlight>
                  <a:srgbClr val="D0E0E3"/>
                </a:highlight>
                <a:latin typeface="Mada"/>
                <a:ea typeface="Mada"/>
                <a:cs typeface="Mada"/>
                <a:sym typeface="Mada"/>
              </a:rPr>
              <a:t>Drugs of choice</a:t>
            </a:r>
            <a:r>
              <a:rPr b="1" lang="en" sz="500">
                <a:solidFill>
                  <a:srgbClr val="134F5C"/>
                </a:solidFill>
                <a:highlight>
                  <a:srgbClr val="D0E0E3"/>
                </a:highlight>
                <a:latin typeface="Mada"/>
                <a:ea typeface="Mada"/>
                <a:cs typeface="Mada"/>
                <a:sym typeface="Mada"/>
              </a:rPr>
              <a:t> among Antithyroid</a:t>
            </a:r>
            <a:r>
              <a:rPr b="1" lang="en" sz="500">
                <a:solidFill>
                  <a:srgbClr val="134F5C"/>
                </a:solidFill>
                <a:highlight>
                  <a:srgbClr val="D0E0E3"/>
                </a:highlight>
                <a:latin typeface="Mada"/>
                <a:ea typeface="Mada"/>
                <a:cs typeface="Mada"/>
                <a:sym typeface="Mada"/>
              </a:rPr>
              <a:t>:</a:t>
            </a:r>
            <a:r>
              <a:rPr b="1" lang="en" sz="500">
                <a:solidFill>
                  <a:schemeClr val="dk1"/>
                </a:solidFill>
                <a:latin typeface="Mada"/>
                <a:ea typeface="Mada"/>
                <a:cs typeface="Mada"/>
                <a:sym typeface="Mada"/>
              </a:rPr>
              <a:t> </a:t>
            </a:r>
            <a:r>
              <a:rPr b="1" lang="en" sz="500">
                <a:solidFill>
                  <a:schemeClr val="dk1"/>
                </a:solidFill>
                <a:latin typeface="Mada"/>
                <a:ea typeface="Mada"/>
                <a:cs typeface="Mada"/>
                <a:sym typeface="Mada"/>
              </a:rPr>
              <a:t>Propylthiouracil </a:t>
            </a:r>
            <a:r>
              <a:rPr lang="en" sz="500">
                <a:solidFill>
                  <a:schemeClr val="dk1"/>
                </a:solidFill>
                <a:latin typeface="Mada"/>
                <a:ea typeface="Mada"/>
                <a:cs typeface="Mada"/>
                <a:sym typeface="Mada"/>
              </a:rPr>
              <a:t>is preferred over others and should be used rather than Carbimazole or Methimazole</a:t>
            </a:r>
            <a:endParaRPr sz="500">
              <a:solidFill>
                <a:srgbClr val="990000"/>
              </a:solidFill>
              <a:highlight>
                <a:srgbClr val="F4CCCC"/>
              </a:highlight>
              <a:latin typeface="Mada"/>
              <a:ea typeface="Mada"/>
              <a:cs typeface="Mada"/>
              <a:sym typeface="Mada"/>
            </a:endParaRPr>
          </a:p>
        </p:txBody>
      </p:sp>
      <p:sp>
        <p:nvSpPr>
          <p:cNvPr id="302" name="Google Shape;302;p54"/>
          <p:cNvSpPr txBox="1"/>
          <p:nvPr/>
        </p:nvSpPr>
        <p:spPr>
          <a:xfrm>
            <a:off x="3726350" y="10498050"/>
            <a:ext cx="11412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
                <a:solidFill>
                  <a:srgbClr val="134F5C"/>
                </a:solidFill>
                <a:highlight>
                  <a:srgbClr val="D0E0E3"/>
                </a:highlight>
                <a:latin typeface="Mada"/>
                <a:ea typeface="Mada"/>
                <a:cs typeface="Mada"/>
                <a:sym typeface="Mada"/>
              </a:rPr>
              <a:t>Drugs of choice among Anticoagulants: </a:t>
            </a:r>
            <a:r>
              <a:rPr lang="en" sz="600">
                <a:solidFill>
                  <a:schemeClr val="dk1"/>
                </a:solidFill>
                <a:highlight>
                  <a:srgbClr val="D0E0E3"/>
                </a:highlight>
                <a:latin typeface="Mada"/>
                <a:ea typeface="Mada"/>
                <a:cs typeface="Mada"/>
                <a:sym typeface="Mada"/>
              </a:rPr>
              <a:t>Both Warfarin and Heparin</a:t>
            </a:r>
            <a:endParaRPr sz="600">
              <a:solidFill>
                <a:schemeClr val="dk1"/>
              </a:solidFill>
              <a:highlight>
                <a:srgbClr val="D0E0E3"/>
              </a:highlight>
              <a:latin typeface="Mada"/>
              <a:ea typeface="Mada"/>
              <a:cs typeface="Mada"/>
              <a:sym typeface="Mada"/>
            </a:endParaRPr>
          </a:p>
        </p:txBody>
      </p:sp>
      <p:sp>
        <p:nvSpPr>
          <p:cNvPr id="303" name="Google Shape;303;p54"/>
          <p:cNvSpPr txBox="1"/>
          <p:nvPr/>
        </p:nvSpPr>
        <p:spPr>
          <a:xfrm>
            <a:off x="3648075" y="6892163"/>
            <a:ext cx="11907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
                <a:solidFill>
                  <a:srgbClr val="134F5C"/>
                </a:solidFill>
                <a:highlight>
                  <a:srgbClr val="D0E0E3"/>
                </a:highlight>
                <a:latin typeface="Mada"/>
                <a:ea typeface="Mada"/>
                <a:cs typeface="Mada"/>
                <a:sym typeface="Mada"/>
              </a:rPr>
              <a:t>Drugs of choice among Anticonvulsant</a:t>
            </a:r>
            <a:r>
              <a:rPr b="1" lang="en" sz="600">
                <a:solidFill>
                  <a:srgbClr val="990000"/>
                </a:solidFill>
                <a:highlight>
                  <a:srgbClr val="D0E0E3"/>
                </a:highlight>
                <a:latin typeface="Mada"/>
                <a:ea typeface="Mada"/>
                <a:cs typeface="Mada"/>
                <a:sym typeface="Mada"/>
              </a:rPr>
              <a:t>: </a:t>
            </a:r>
            <a:r>
              <a:rPr lang="en" sz="600">
                <a:solidFill>
                  <a:schemeClr val="dk1"/>
                </a:solidFill>
                <a:highlight>
                  <a:srgbClr val="D0E0E3"/>
                </a:highlight>
                <a:latin typeface="Mada"/>
                <a:ea typeface="Mada"/>
                <a:cs typeface="Mada"/>
                <a:sym typeface="Mada"/>
              </a:rPr>
              <a:t>Carbamazepine and Phenytoin</a:t>
            </a:r>
            <a:endParaRPr sz="600">
              <a:solidFill>
                <a:schemeClr val="dk1"/>
              </a:solidFill>
              <a:highlight>
                <a:srgbClr val="D0E0E3"/>
              </a:highlight>
              <a:latin typeface="Mada"/>
              <a:ea typeface="Mada"/>
              <a:cs typeface="Mada"/>
              <a:sym typeface="Mada"/>
            </a:endParaRPr>
          </a:p>
        </p:txBody>
      </p:sp>
      <p:sp>
        <p:nvSpPr>
          <p:cNvPr id="304" name="Google Shape;304;p54"/>
          <p:cNvSpPr txBox="1"/>
          <p:nvPr/>
        </p:nvSpPr>
        <p:spPr>
          <a:xfrm>
            <a:off x="70125" y="11387625"/>
            <a:ext cx="11907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 sz="600">
                <a:solidFill>
                  <a:srgbClr val="134F5C"/>
                </a:solidFill>
                <a:latin typeface="Mada"/>
                <a:ea typeface="Mada"/>
                <a:cs typeface="Mada"/>
                <a:sym typeface="Mada"/>
              </a:rPr>
              <a:t>Drugs of choice among Oral contraceptive:</a:t>
            </a:r>
            <a:r>
              <a:rPr b="1" lang="en" sz="600">
                <a:solidFill>
                  <a:srgbClr val="990000"/>
                </a:solidFill>
                <a:latin typeface="Mada"/>
                <a:ea typeface="Mada"/>
                <a:cs typeface="Mada"/>
                <a:sym typeface="Mada"/>
              </a:rPr>
              <a:t> </a:t>
            </a:r>
            <a:r>
              <a:rPr lang="en" sz="600">
                <a:solidFill>
                  <a:schemeClr val="dk1"/>
                </a:solidFill>
                <a:latin typeface="Mada"/>
                <a:ea typeface="Mada"/>
                <a:cs typeface="Mada"/>
                <a:sym typeface="Mada"/>
              </a:rPr>
              <a:t>Progestin only pills or mini-pills</a:t>
            </a:r>
            <a:endParaRPr sz="600">
              <a:solidFill>
                <a:schemeClr val="dk1"/>
              </a:solidFill>
              <a:latin typeface="Mada"/>
              <a:ea typeface="Mada"/>
              <a:cs typeface="Mada"/>
              <a:sym typeface="Mad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8" name="Shape 308"/>
        <p:cNvGrpSpPr/>
        <p:nvPr/>
      </p:nvGrpSpPr>
      <p:grpSpPr>
        <a:xfrm>
          <a:off x="0" y="0"/>
          <a:ext cx="0" cy="0"/>
          <a:chOff x="0" y="0"/>
          <a:chExt cx="0" cy="0"/>
        </a:xfrm>
      </p:grpSpPr>
      <p:sp>
        <p:nvSpPr>
          <p:cNvPr id="309" name="Google Shape;309;p55"/>
          <p:cNvSpPr txBox="1"/>
          <p:nvPr/>
        </p:nvSpPr>
        <p:spPr>
          <a:xfrm>
            <a:off x="400050" y="171450"/>
            <a:ext cx="5981700" cy="381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1800">
                <a:solidFill>
                  <a:srgbClr val="134F5C"/>
                </a:solidFill>
                <a:latin typeface="Georgia"/>
                <a:ea typeface="Georgia"/>
                <a:cs typeface="Georgia"/>
                <a:sym typeface="Georgia"/>
              </a:rPr>
              <a:t>Lecture(9): Hormonal Replacement </a:t>
            </a:r>
            <a:r>
              <a:rPr b="1" lang="en" sz="1800">
                <a:solidFill>
                  <a:srgbClr val="134F5C"/>
                </a:solidFill>
                <a:latin typeface="Georgia"/>
                <a:ea typeface="Georgia"/>
                <a:cs typeface="Georgia"/>
                <a:sym typeface="Georgia"/>
              </a:rPr>
              <a:t>Therapy</a:t>
            </a:r>
            <a:endParaRPr b="1" sz="1800">
              <a:solidFill>
                <a:srgbClr val="134F5C"/>
              </a:solidFill>
              <a:latin typeface="Georgia"/>
              <a:ea typeface="Georgia"/>
              <a:cs typeface="Georgia"/>
              <a:sym typeface="Georgia"/>
            </a:endParaRPr>
          </a:p>
        </p:txBody>
      </p:sp>
      <p:cxnSp>
        <p:nvCxnSpPr>
          <p:cNvPr id="310" name="Google Shape;310;p55"/>
          <p:cNvCxnSpPr/>
          <p:nvPr/>
        </p:nvCxnSpPr>
        <p:spPr>
          <a:xfrm>
            <a:off x="266700" y="571500"/>
            <a:ext cx="6305400" cy="0"/>
          </a:xfrm>
          <a:prstGeom prst="straightConnector1">
            <a:avLst/>
          </a:prstGeom>
          <a:noFill/>
          <a:ln cap="flat" cmpd="sng" w="28575">
            <a:solidFill>
              <a:srgbClr val="76A5AF"/>
            </a:solidFill>
            <a:prstDash val="solid"/>
            <a:round/>
            <a:headEnd len="med" w="med" type="diamond"/>
            <a:tailEnd len="med" w="med" type="diamond"/>
          </a:ln>
        </p:spPr>
      </p:cxnSp>
      <p:graphicFrame>
        <p:nvGraphicFramePr>
          <p:cNvPr id="311" name="Google Shape;311;p55"/>
          <p:cNvGraphicFramePr/>
          <p:nvPr/>
        </p:nvGraphicFramePr>
        <p:xfrm>
          <a:off x="0" y="970350"/>
          <a:ext cx="3000000" cy="3000000"/>
        </p:xfrm>
        <a:graphic>
          <a:graphicData uri="http://schemas.openxmlformats.org/drawingml/2006/table">
            <a:tbl>
              <a:tblPr>
                <a:noFill/>
                <a:tableStyleId>{33BF9BEE-C04C-41D2-BB25-F520B2266750}</a:tableStyleId>
              </a:tblPr>
              <a:tblGrid>
                <a:gridCol w="1082250"/>
                <a:gridCol w="1653750"/>
                <a:gridCol w="1425150"/>
                <a:gridCol w="1310850"/>
                <a:gridCol w="1368000"/>
              </a:tblGrid>
              <a:tr h="268100">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Drugs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MOA</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Uses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ADRs</a:t>
                      </a:r>
                      <a:endParaRPr b="1">
                        <a:solidFill>
                          <a:srgbClr val="134F5C"/>
                        </a:solidFill>
                        <a:latin typeface="Mada"/>
                        <a:ea typeface="Mada"/>
                        <a:cs typeface="Mada"/>
                        <a:sym typeface="Mada"/>
                      </a:endParaRPr>
                    </a:p>
                  </a:txBody>
                  <a:tcPr marT="91425" marB="91425" marR="91425" marL="91425" anchor="ctr">
                    <a:solidFill>
                      <a:srgbClr val="D0E0E3"/>
                    </a:solidFill>
                  </a:tcPr>
                </a:tc>
                <a:tc>
                  <a:txBody>
                    <a:bodyPr/>
                    <a:lstStyle/>
                    <a:p>
                      <a:pPr indent="0" lvl="0" marL="0" rtl="0" algn="ctr">
                        <a:spcBef>
                          <a:spcPts val="0"/>
                        </a:spcBef>
                        <a:spcAft>
                          <a:spcPts val="0"/>
                        </a:spcAft>
                        <a:buNone/>
                      </a:pPr>
                      <a:r>
                        <a:rPr b="1" lang="en">
                          <a:solidFill>
                            <a:srgbClr val="134F5C"/>
                          </a:solidFill>
                          <a:latin typeface="Mada"/>
                          <a:ea typeface="Mada"/>
                          <a:cs typeface="Mada"/>
                          <a:sym typeface="Mada"/>
                        </a:rPr>
                        <a:t>C.I</a:t>
                      </a:r>
                      <a:endParaRPr b="1">
                        <a:solidFill>
                          <a:srgbClr val="134F5C"/>
                        </a:solidFill>
                        <a:latin typeface="Mada"/>
                        <a:ea typeface="Mada"/>
                        <a:cs typeface="Mada"/>
                        <a:sym typeface="Mada"/>
                      </a:endParaRPr>
                    </a:p>
                  </a:txBody>
                  <a:tcPr marT="91425" marB="91425" marR="91425" marL="91425" anchor="ctr">
                    <a:solidFill>
                      <a:srgbClr val="D0E0E3"/>
                    </a:solidFill>
                  </a:tcPr>
                </a:tc>
              </a:tr>
              <a:tr h="268100">
                <a:tc gridSpan="5">
                  <a:txBody>
                    <a:bodyPr/>
                    <a:lstStyle/>
                    <a:p>
                      <a:pPr indent="0" lvl="0" marL="0" rtl="0" algn="ctr">
                        <a:spcBef>
                          <a:spcPts val="0"/>
                        </a:spcBef>
                        <a:spcAft>
                          <a:spcPts val="0"/>
                        </a:spcAft>
                        <a:buNone/>
                      </a:pPr>
                      <a:r>
                        <a:rPr b="1" lang="en" sz="1300">
                          <a:solidFill>
                            <a:srgbClr val="134F5C"/>
                          </a:solidFill>
                          <a:latin typeface="Mada"/>
                          <a:ea typeface="Mada"/>
                          <a:cs typeface="Mada"/>
                          <a:sym typeface="Mada"/>
                        </a:rPr>
                        <a:t>Hormonal therapy</a:t>
                      </a:r>
                      <a:endParaRPr b="1" sz="1300">
                        <a:solidFill>
                          <a:srgbClr val="134F5C"/>
                        </a:solidFill>
                        <a:latin typeface="Mada"/>
                        <a:ea typeface="Mada"/>
                        <a:cs typeface="Mada"/>
                        <a:sym typeface="Mada"/>
                      </a:endParaRPr>
                    </a:p>
                  </a:txBody>
                  <a:tcPr marT="91425" marB="91425" marR="91425" marL="91425" anchor="ctr">
                    <a:solidFill>
                      <a:srgbClr val="F3F3F3"/>
                    </a:solidFill>
                  </a:tcPr>
                </a:tc>
                <a:tc hMerge="1"/>
                <a:tc hMerge="1"/>
                <a:tc hMerge="1"/>
                <a:tc hMerge="1"/>
              </a:tr>
              <a:tr h="3880725">
                <a:tc>
                  <a:txBody>
                    <a:bodyPr/>
                    <a:lstStyle/>
                    <a:p>
                      <a:pPr indent="0" lvl="0" marL="0" rtl="0" algn="ctr">
                        <a:spcBef>
                          <a:spcPts val="0"/>
                        </a:spcBef>
                        <a:spcAft>
                          <a:spcPts val="0"/>
                        </a:spcAft>
                        <a:buClr>
                          <a:schemeClr val="dk1"/>
                        </a:buClr>
                        <a:buSzPts val="1100"/>
                        <a:buFont typeface="Arial"/>
                        <a:buNone/>
                      </a:pPr>
                      <a:r>
                        <a:rPr b="1" lang="en" sz="1200">
                          <a:solidFill>
                            <a:srgbClr val="FFFFFF"/>
                          </a:solidFill>
                          <a:latin typeface="Mada"/>
                          <a:ea typeface="Mada"/>
                          <a:cs typeface="Mada"/>
                          <a:sym typeface="Mada"/>
                        </a:rPr>
                        <a:t>Estrogen:</a:t>
                      </a:r>
                      <a:endParaRPr b="1" sz="1200">
                        <a:solidFill>
                          <a:srgbClr val="FFFFFF"/>
                        </a:solidFill>
                        <a:latin typeface="Mada"/>
                        <a:ea typeface="Mada"/>
                        <a:cs typeface="Mada"/>
                        <a:sym typeface="Mada"/>
                      </a:endParaRPr>
                    </a:p>
                    <a:p>
                      <a:pPr indent="0" lvl="0" marL="0" rtl="0" algn="ctr">
                        <a:spcBef>
                          <a:spcPts val="0"/>
                        </a:spcBef>
                        <a:spcAft>
                          <a:spcPts val="0"/>
                        </a:spcAft>
                        <a:buClr>
                          <a:schemeClr val="dk1"/>
                        </a:buClr>
                        <a:buSzPts val="1100"/>
                        <a:buFont typeface="Arial"/>
                        <a:buNone/>
                      </a:pPr>
                      <a:r>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 </a:t>
                      </a:r>
                      <a:r>
                        <a:rPr b="1" lang="en" sz="1200">
                          <a:solidFill>
                            <a:srgbClr val="FFFFFF"/>
                          </a:solidFill>
                          <a:latin typeface="Mada"/>
                          <a:ea typeface="Mada"/>
                          <a:cs typeface="Mada"/>
                          <a:sym typeface="Mada"/>
                        </a:rPr>
                        <a:t>Estradiol</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600">
                          <a:solidFill>
                            <a:schemeClr val="dk1"/>
                          </a:solidFill>
                          <a:latin typeface="Mada"/>
                          <a:ea typeface="Mada"/>
                          <a:cs typeface="Mada"/>
                          <a:sym typeface="Mada"/>
                        </a:rPr>
                        <a:t>(used transdermally &amp; as subcutaneous implants)</a:t>
                      </a:r>
                      <a:endParaRPr b="1" sz="600">
                        <a:solidFill>
                          <a:schemeClr val="dk1"/>
                        </a:solidFill>
                        <a:latin typeface="Mada"/>
                        <a:ea typeface="Mada"/>
                        <a:cs typeface="Mada"/>
                        <a:sym typeface="Mada"/>
                      </a:endParaRPr>
                    </a:p>
                    <a:p>
                      <a:pPr indent="0" lvl="0" marL="0" rtl="0" algn="ctr">
                        <a:spcBef>
                          <a:spcPts val="0"/>
                        </a:spcBef>
                        <a:spcAft>
                          <a:spcPts val="0"/>
                        </a:spcAft>
                        <a:buNone/>
                      </a:pPr>
                      <a:r>
                        <a:rPr b="1" lang="en" sz="600">
                          <a:solidFill>
                            <a:srgbClr val="999999"/>
                          </a:solidFill>
                          <a:highlight>
                            <a:srgbClr val="F4CCCC"/>
                          </a:highlight>
                          <a:latin typeface="Mada"/>
                          <a:ea typeface="Mada"/>
                          <a:cs typeface="Mada"/>
                          <a:sym typeface="Mada"/>
                        </a:rPr>
                        <a:t>(major </a:t>
                      </a:r>
                      <a:r>
                        <a:rPr b="1" lang="en" sz="600">
                          <a:solidFill>
                            <a:srgbClr val="999999"/>
                          </a:solidFill>
                          <a:highlight>
                            <a:srgbClr val="F4CCCC"/>
                          </a:highlight>
                          <a:latin typeface="Mada"/>
                          <a:ea typeface="Mada"/>
                          <a:cs typeface="Mada"/>
                          <a:sym typeface="Mada"/>
                        </a:rPr>
                        <a:t>endogenous</a:t>
                      </a:r>
                      <a:r>
                        <a:rPr b="1" lang="en" sz="600">
                          <a:solidFill>
                            <a:srgbClr val="999999"/>
                          </a:solidFill>
                          <a:highlight>
                            <a:srgbClr val="F4CCCC"/>
                          </a:highlight>
                          <a:latin typeface="Mada"/>
                          <a:ea typeface="Mada"/>
                          <a:cs typeface="Mada"/>
                          <a:sym typeface="Mada"/>
                        </a:rPr>
                        <a:t> estrogen)</a:t>
                      </a:r>
                      <a:endParaRPr b="1" sz="600">
                        <a:solidFill>
                          <a:srgbClr val="999999"/>
                        </a:solidFill>
                        <a:highlight>
                          <a:srgbClr val="F4CCCC"/>
                        </a:highlight>
                        <a:latin typeface="Mada"/>
                        <a:ea typeface="Mada"/>
                        <a:cs typeface="Mada"/>
                        <a:sym typeface="Mada"/>
                      </a:endParaRPr>
                    </a:p>
                    <a:p>
                      <a:pPr indent="0" lvl="0" marL="0" rtl="0" algn="ctr">
                        <a:spcBef>
                          <a:spcPts val="0"/>
                        </a:spcBef>
                        <a:spcAft>
                          <a:spcPts val="0"/>
                        </a:spcAft>
                        <a:buNone/>
                      </a:pPr>
                      <a:r>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a:t>
                      </a:r>
                      <a:r>
                        <a:rPr b="1" lang="en" sz="1200">
                          <a:solidFill>
                            <a:srgbClr val="FFFFFF"/>
                          </a:solidFill>
                          <a:latin typeface="Mada"/>
                          <a:ea typeface="Mada"/>
                          <a:cs typeface="Mada"/>
                          <a:sym typeface="Mada"/>
                        </a:rPr>
                        <a:t>Conjugated estrogens (equine)</a:t>
                      </a:r>
                      <a:endParaRPr sz="1200">
                        <a:solidFill>
                          <a:srgbClr val="FFFFFF"/>
                        </a:solidFill>
                        <a:latin typeface="Mada"/>
                        <a:ea typeface="Mada"/>
                        <a:cs typeface="Mada"/>
                        <a:sym typeface="Mada"/>
                      </a:endParaRPr>
                    </a:p>
                    <a:p>
                      <a:pPr indent="0" lvl="0" marL="0" rtl="0" algn="ctr">
                        <a:spcBef>
                          <a:spcPts val="0"/>
                        </a:spcBef>
                        <a:spcAft>
                          <a:spcPts val="0"/>
                        </a:spcAft>
                        <a:buNone/>
                      </a:pPr>
                      <a:r>
                        <a:t/>
                      </a:r>
                      <a:endParaRPr b="1" sz="1200">
                        <a:solidFill>
                          <a:srgbClr val="FFFFFF"/>
                        </a:solidFill>
                        <a:latin typeface="Mada"/>
                        <a:ea typeface="Mada"/>
                        <a:cs typeface="Mada"/>
                        <a:sym typeface="Mada"/>
                      </a:endParaRPr>
                    </a:p>
                    <a:p>
                      <a:pPr indent="0" lvl="0" marL="0" rtl="0" algn="ctr">
                        <a:spcBef>
                          <a:spcPts val="0"/>
                        </a:spcBef>
                        <a:spcAft>
                          <a:spcPts val="0"/>
                        </a:spcAft>
                        <a:buNone/>
                      </a:pPr>
                      <a:r>
                        <a:rPr b="1" lang="en" sz="1200">
                          <a:solidFill>
                            <a:srgbClr val="FFFFFF"/>
                          </a:solidFill>
                          <a:latin typeface="Mada"/>
                          <a:ea typeface="Mada"/>
                          <a:cs typeface="Mada"/>
                          <a:sym typeface="Mada"/>
                        </a:rPr>
                        <a:t> -Esterified estrogen</a:t>
                      </a:r>
                      <a:endParaRPr b="1" sz="1200">
                        <a:solidFill>
                          <a:srgbClr val="FFFFFF"/>
                        </a:solidFill>
                        <a:latin typeface="Mada"/>
                        <a:ea typeface="Mada"/>
                        <a:cs typeface="Mada"/>
                        <a:sym typeface="Mada"/>
                      </a:endParaRPr>
                    </a:p>
                    <a:p>
                      <a:pPr indent="0" lvl="0" marL="0" rtl="0" algn="ctr">
                        <a:spcBef>
                          <a:spcPts val="0"/>
                        </a:spcBef>
                        <a:spcAft>
                          <a:spcPts val="0"/>
                        </a:spcAft>
                        <a:buNone/>
                      </a:pPr>
                      <a:r>
                        <a:t/>
                      </a:r>
                      <a:endParaRPr sz="700">
                        <a:solidFill>
                          <a:srgbClr val="FFFFFF"/>
                        </a:solidFill>
                        <a:latin typeface="Mada"/>
                        <a:ea typeface="Mada"/>
                        <a:cs typeface="Mada"/>
                        <a:sym typeface="Mada"/>
                      </a:endParaRPr>
                    </a:p>
                    <a:p>
                      <a:pPr indent="0" lvl="0" marL="0" rtl="0" algn="l">
                        <a:spcBef>
                          <a:spcPts val="0"/>
                        </a:spcBef>
                        <a:spcAft>
                          <a:spcPts val="0"/>
                        </a:spcAft>
                        <a:buNone/>
                      </a:pPr>
                      <a:r>
                        <a:rPr b="1" lang="en" sz="600">
                          <a:solidFill>
                            <a:srgbClr val="999999"/>
                          </a:solidFill>
                          <a:highlight>
                            <a:srgbClr val="F4CCCC"/>
                          </a:highlight>
                          <a:latin typeface="Mada"/>
                          <a:ea typeface="Mada"/>
                          <a:cs typeface="Mada"/>
                          <a:sym typeface="Mada"/>
                        </a:rPr>
                        <a:t>- </a:t>
                      </a:r>
                      <a:r>
                        <a:rPr b="1" lang="en" sz="600">
                          <a:solidFill>
                            <a:srgbClr val="999999"/>
                          </a:solidFill>
                          <a:highlight>
                            <a:srgbClr val="F4CCCC"/>
                          </a:highlight>
                          <a:latin typeface="Mada"/>
                          <a:ea typeface="Mada"/>
                          <a:cs typeface="Mada"/>
                          <a:sym typeface="Mada"/>
                        </a:rPr>
                        <a:t>Hysterectomy: estrogen</a:t>
                      </a:r>
                      <a:endParaRPr b="1" sz="6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b="1" lang="en" sz="600">
                          <a:solidFill>
                            <a:srgbClr val="999999"/>
                          </a:solidFill>
                          <a:highlight>
                            <a:srgbClr val="F4CCCC"/>
                          </a:highlight>
                          <a:latin typeface="Mada"/>
                          <a:ea typeface="Mada"/>
                          <a:cs typeface="Mada"/>
                          <a:sym typeface="Mada"/>
                        </a:rPr>
                        <a:t>- In presence of uterus: estrogen + progestin</a:t>
                      </a:r>
                      <a:endParaRPr b="1" sz="6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t/>
                      </a:r>
                      <a:endParaRPr b="1" sz="600">
                        <a:solidFill>
                          <a:srgbClr val="999999"/>
                        </a:solidFill>
                        <a:highlight>
                          <a:srgbClr val="F4CCCC"/>
                        </a:highlight>
                        <a:latin typeface="Mada"/>
                        <a:ea typeface="Mada"/>
                        <a:cs typeface="Mada"/>
                        <a:sym typeface="Mada"/>
                      </a:endParaRPr>
                    </a:p>
                    <a:p>
                      <a:pPr indent="0" lvl="0" marL="0" rtl="0" algn="l">
                        <a:spcBef>
                          <a:spcPts val="0"/>
                        </a:spcBef>
                        <a:spcAft>
                          <a:spcPts val="0"/>
                        </a:spcAft>
                        <a:buNone/>
                      </a:pPr>
                      <a:r>
                        <a:rPr b="1" lang="en" sz="600">
                          <a:solidFill>
                            <a:srgbClr val="999999"/>
                          </a:solidFill>
                          <a:highlight>
                            <a:srgbClr val="F4CCCC"/>
                          </a:highlight>
                          <a:latin typeface="Mada"/>
                          <a:ea typeface="Mada"/>
                          <a:cs typeface="Mada"/>
                          <a:sym typeface="Mada"/>
                        </a:rPr>
                        <a:t>(All estrogens mentioned are natural forms)</a:t>
                      </a:r>
                      <a:endParaRPr b="1" sz="600">
                        <a:solidFill>
                          <a:srgbClr val="999999"/>
                        </a:solidFill>
                        <a:highlight>
                          <a:srgbClr val="F4CCCC"/>
                        </a:highlight>
                        <a:latin typeface="Mada"/>
                        <a:ea typeface="Mada"/>
                        <a:cs typeface="Mada"/>
                        <a:sym typeface="Mada"/>
                      </a:endParaRPr>
                    </a:p>
                  </a:txBody>
                  <a:tcPr marT="91425" marB="91425" marR="91425" marL="91425" anchor="ctr">
                    <a:solidFill>
                      <a:srgbClr val="C27BA0"/>
                    </a:solidFill>
                  </a:tcPr>
                </a:tc>
                <a:tc>
                  <a:txBody>
                    <a:bodyPr/>
                    <a:lstStyle/>
                    <a:p>
                      <a:pPr indent="0" lvl="0" marL="0" rtl="0" algn="l">
                        <a:lnSpc>
                          <a:spcPct val="115000"/>
                        </a:lnSpc>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It binds to </a:t>
                      </a:r>
                      <a:r>
                        <a:rPr b="1" lang="en" sz="1100">
                          <a:solidFill>
                            <a:schemeClr val="dk1"/>
                          </a:solidFill>
                          <a:latin typeface="Mada"/>
                          <a:ea typeface="Mada"/>
                          <a:cs typeface="Mada"/>
                          <a:sym typeface="Mada"/>
                        </a:rPr>
                        <a:t>estrogen receptors (ER):</a:t>
                      </a:r>
                      <a:endParaRPr b="1" sz="1100">
                        <a:solidFill>
                          <a:schemeClr val="dk1"/>
                        </a:solidFill>
                        <a:latin typeface="Mada"/>
                        <a:ea typeface="Mada"/>
                        <a:cs typeface="Mada"/>
                        <a:sym typeface="Mada"/>
                      </a:endParaRPr>
                    </a:p>
                    <a:p>
                      <a:pPr indent="0" lvl="0" marL="0" rtl="0" algn="l">
                        <a:lnSpc>
                          <a:spcPct val="115000"/>
                        </a:lnSpc>
                        <a:spcBef>
                          <a:spcPts val="0"/>
                        </a:spcBef>
                        <a:spcAft>
                          <a:spcPts val="0"/>
                        </a:spcAft>
                        <a:buNone/>
                      </a:pPr>
                      <a:r>
                        <a:rPr b="1" lang="en" sz="1100">
                          <a:solidFill>
                            <a:schemeClr val="dk1"/>
                          </a:solidFill>
                          <a:latin typeface="Mada"/>
                          <a:ea typeface="Mada"/>
                          <a:cs typeface="Mada"/>
                          <a:sym typeface="Mada"/>
                        </a:rPr>
                        <a:t>1- ER α :</a:t>
                      </a:r>
                      <a:r>
                        <a:rPr lang="en" sz="1100">
                          <a:solidFill>
                            <a:schemeClr val="dk1"/>
                          </a:solidFill>
                          <a:latin typeface="Mada"/>
                          <a:ea typeface="Mada"/>
                          <a:cs typeface="Mada"/>
                          <a:sym typeface="Mada"/>
                        </a:rPr>
                        <a:t> mediates female hormonal functions. Found  in (Endometrium, breast, ovaries, hypothalamus). </a:t>
                      </a:r>
                      <a:endParaRPr sz="1100">
                        <a:solidFill>
                          <a:schemeClr val="dk1"/>
                        </a:solidFill>
                        <a:latin typeface="Mada"/>
                        <a:ea typeface="Mada"/>
                        <a:cs typeface="Mada"/>
                        <a:sym typeface="Mada"/>
                      </a:endParaRPr>
                    </a:p>
                    <a:p>
                      <a:pPr indent="0" lvl="0" marL="0" rtl="0" algn="l">
                        <a:lnSpc>
                          <a:spcPct val="115000"/>
                        </a:lnSpc>
                        <a:spcBef>
                          <a:spcPts val="0"/>
                        </a:spcBef>
                        <a:spcAft>
                          <a:spcPts val="0"/>
                        </a:spcAft>
                        <a:buNone/>
                      </a:pPr>
                      <a:r>
                        <a:rPr b="1" lang="en" sz="1100">
                          <a:solidFill>
                            <a:schemeClr val="dk1"/>
                          </a:solidFill>
                          <a:latin typeface="Mada"/>
                          <a:ea typeface="Mada"/>
                          <a:cs typeface="Mada"/>
                          <a:sym typeface="Mada"/>
                        </a:rPr>
                        <a:t>2- ER β:</a:t>
                      </a:r>
                      <a:r>
                        <a:rPr lang="en" sz="1100">
                          <a:solidFill>
                            <a:schemeClr val="dk1"/>
                          </a:solidFill>
                          <a:latin typeface="Mada"/>
                          <a:ea typeface="Mada"/>
                          <a:cs typeface="Mada"/>
                          <a:sym typeface="Mada"/>
                        </a:rPr>
                        <a:t> mediates other hormonal functions. Found  in (brain, bone, heart, lungs, kidney, bladder, intestinal mucosa, endothelial cells).</a:t>
                      </a:r>
                      <a:endParaRPr sz="11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000">
                          <a:solidFill>
                            <a:srgbClr val="FF0000"/>
                          </a:solidFill>
                          <a:latin typeface="Mada"/>
                          <a:ea typeface="Mada"/>
                          <a:cs typeface="Mada"/>
                          <a:sym typeface="Mada"/>
                        </a:rPr>
                        <a:t>(</a:t>
                      </a:r>
                      <a:r>
                        <a:rPr lang="en" sz="1000">
                          <a:solidFill>
                            <a:srgbClr val="FF0000"/>
                          </a:solidFill>
                          <a:latin typeface="Mada"/>
                          <a:ea typeface="Mada"/>
                          <a:cs typeface="Mada"/>
                          <a:sym typeface="Mada"/>
                        </a:rPr>
                        <a:t>These n</a:t>
                      </a:r>
                      <a:r>
                        <a:rPr lang="en" sz="1000">
                          <a:solidFill>
                            <a:srgbClr val="FF0000"/>
                          </a:solidFill>
                          <a:latin typeface="Mada"/>
                          <a:ea typeface="Mada"/>
                          <a:cs typeface="Mada"/>
                          <a:sym typeface="Mada"/>
                        </a:rPr>
                        <a:t>atural estrogen prep have less risk of adverse CVS effects associated with synthetic estrogen used in oral contraceptive e.g ethinylestradiol)</a:t>
                      </a:r>
                      <a:endParaRPr sz="1200">
                        <a:solidFill>
                          <a:schemeClr val="dk1"/>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b="1" lang="en" sz="1100">
                          <a:solidFill>
                            <a:schemeClr val="dk1"/>
                          </a:solidFill>
                          <a:highlight>
                            <a:srgbClr val="F4CCCC"/>
                          </a:highlight>
                          <a:latin typeface="Mada"/>
                          <a:ea typeface="Mada"/>
                          <a:cs typeface="Mada"/>
                          <a:sym typeface="Mada"/>
                        </a:rPr>
                        <a:t>-</a:t>
                      </a:r>
                      <a:r>
                        <a:rPr b="1" lang="en" sz="1100">
                          <a:solidFill>
                            <a:schemeClr val="dk1"/>
                          </a:solidFill>
                          <a:highlight>
                            <a:srgbClr val="F4CCCC"/>
                          </a:highlight>
                          <a:latin typeface="Mada"/>
                          <a:ea typeface="Mada"/>
                          <a:cs typeface="Mada"/>
                          <a:sym typeface="Mada"/>
                        </a:rPr>
                        <a:t>In menopause:</a:t>
                      </a:r>
                      <a:endParaRPr sz="1100">
                        <a:solidFill>
                          <a:schemeClr val="dk1"/>
                        </a:solidFill>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1100">
                          <a:solidFill>
                            <a:schemeClr val="dk1"/>
                          </a:solidFill>
                          <a:latin typeface="Mada"/>
                          <a:ea typeface="Mada"/>
                          <a:cs typeface="Mada"/>
                          <a:sym typeface="Mada"/>
                        </a:rPr>
                        <a:t>1- </a:t>
                      </a:r>
                      <a:r>
                        <a:rPr lang="en" sz="1100">
                          <a:solidFill>
                            <a:schemeClr val="dk1"/>
                          </a:solidFill>
                          <a:highlight>
                            <a:srgbClr val="F4CCCC"/>
                          </a:highlight>
                          <a:latin typeface="Mada"/>
                          <a:ea typeface="Mada"/>
                          <a:cs typeface="Mada"/>
                          <a:sym typeface="Mada"/>
                        </a:rPr>
                        <a:t>Alone </a:t>
                      </a:r>
                      <a:r>
                        <a:rPr lang="en" sz="1100">
                          <a:solidFill>
                            <a:schemeClr val="dk1"/>
                          </a:solidFill>
                          <a:highlight>
                            <a:srgbClr val="F4CCCC"/>
                          </a:highlight>
                          <a:latin typeface="Mada"/>
                          <a:ea typeface="Mada"/>
                          <a:cs typeface="Mada"/>
                          <a:sym typeface="Mada"/>
                        </a:rPr>
                        <a:t>only </a:t>
                      </a:r>
                      <a:r>
                        <a:rPr b="1" lang="en" sz="1100" u="sng">
                          <a:solidFill>
                            <a:srgbClr val="FF0000"/>
                          </a:solidFill>
                          <a:highlight>
                            <a:srgbClr val="F4CCCC"/>
                          </a:highlight>
                          <a:latin typeface="Mada"/>
                          <a:ea typeface="Mada"/>
                          <a:cs typeface="Mada"/>
                          <a:sym typeface="Mada"/>
                        </a:rPr>
                        <a:t>after</a:t>
                      </a:r>
                      <a:r>
                        <a:rPr b="1" lang="en" sz="1100">
                          <a:solidFill>
                            <a:srgbClr val="FF0000"/>
                          </a:solidFill>
                          <a:highlight>
                            <a:srgbClr val="F4CCCC"/>
                          </a:highlight>
                          <a:latin typeface="Mada"/>
                          <a:ea typeface="Mada"/>
                          <a:cs typeface="Mada"/>
                          <a:sym typeface="Mada"/>
                        </a:rPr>
                        <a:t> hysterectomy</a:t>
                      </a:r>
                      <a:endParaRPr sz="1100">
                        <a:solidFill>
                          <a:schemeClr val="dk1"/>
                        </a:solidFill>
                        <a:highlight>
                          <a:srgbClr val="F4CCCC"/>
                        </a:highlight>
                        <a:latin typeface="Mada"/>
                        <a:ea typeface="Mada"/>
                        <a:cs typeface="Mada"/>
                        <a:sym typeface="Mada"/>
                      </a:endParaRPr>
                    </a:p>
                    <a:p>
                      <a:pPr indent="0" lvl="0" marL="0" rtl="0" algn="l">
                        <a:lnSpc>
                          <a:spcPct val="115000"/>
                        </a:lnSpc>
                        <a:spcBef>
                          <a:spcPts val="0"/>
                        </a:spcBef>
                        <a:spcAft>
                          <a:spcPts val="0"/>
                        </a:spcAft>
                        <a:buNone/>
                      </a:pPr>
                      <a:r>
                        <a:rPr b="1" lang="en" sz="1100">
                          <a:solidFill>
                            <a:srgbClr val="BF9000"/>
                          </a:solidFill>
                          <a:highlight>
                            <a:srgbClr val="F4CCCC"/>
                          </a:highlight>
                          <a:latin typeface="Mada"/>
                          <a:ea typeface="Mada"/>
                          <a:cs typeface="Mada"/>
                          <a:sym typeface="Mada"/>
                        </a:rPr>
                        <a:t>2- In presence of uterus (premenopause),</a:t>
                      </a:r>
                      <a:r>
                        <a:rPr b="1" lang="en" sz="1100">
                          <a:solidFill>
                            <a:srgbClr val="6AA84F"/>
                          </a:solidFill>
                          <a:highlight>
                            <a:srgbClr val="F4CCCC"/>
                          </a:highlight>
                          <a:latin typeface="Mada"/>
                          <a:ea typeface="Mada"/>
                          <a:cs typeface="Mada"/>
                          <a:sym typeface="Mada"/>
                        </a:rPr>
                        <a:t> </a:t>
                      </a:r>
                      <a:r>
                        <a:rPr lang="en" sz="1100">
                          <a:solidFill>
                            <a:schemeClr val="dk1"/>
                          </a:solidFill>
                          <a:highlight>
                            <a:srgbClr val="F4CCCC"/>
                          </a:highlight>
                          <a:latin typeface="Mada"/>
                          <a:ea typeface="Mada"/>
                          <a:cs typeface="Mada"/>
                          <a:sym typeface="Mada"/>
                        </a:rPr>
                        <a:t>combined </a:t>
                      </a:r>
                      <a:r>
                        <a:rPr lang="en" sz="1100">
                          <a:solidFill>
                            <a:schemeClr val="dk1"/>
                          </a:solidFill>
                          <a:highlight>
                            <a:srgbClr val="F4CCCC"/>
                          </a:highlight>
                          <a:latin typeface="Mada"/>
                          <a:ea typeface="Mada"/>
                          <a:cs typeface="Mada"/>
                          <a:sym typeface="Mada"/>
                        </a:rPr>
                        <a:t>with</a:t>
                      </a:r>
                      <a:r>
                        <a:rPr lang="en" sz="1100">
                          <a:solidFill>
                            <a:schemeClr val="dk1"/>
                          </a:solidFill>
                          <a:highlight>
                            <a:srgbClr val="F4CCCC"/>
                          </a:highlight>
                          <a:latin typeface="Mada"/>
                          <a:ea typeface="Mada"/>
                          <a:cs typeface="Mada"/>
                          <a:sym typeface="Mada"/>
                        </a:rPr>
                        <a:t> progestin</a:t>
                      </a:r>
                      <a:r>
                        <a:rPr lang="en" sz="1100">
                          <a:solidFill>
                            <a:srgbClr val="6AA84F"/>
                          </a:solidFill>
                          <a:highlight>
                            <a:srgbClr val="F4CCCC"/>
                          </a:highlight>
                          <a:latin typeface="Mada"/>
                          <a:ea typeface="Mada"/>
                          <a:cs typeface="Mada"/>
                          <a:sym typeface="Mada"/>
                        </a:rPr>
                        <a:t> </a:t>
                      </a:r>
                      <a:r>
                        <a:rPr lang="en" sz="1100">
                          <a:solidFill>
                            <a:schemeClr val="dk1"/>
                          </a:solidFill>
                          <a:highlight>
                            <a:srgbClr val="F4CCCC"/>
                          </a:highlight>
                          <a:latin typeface="Mada"/>
                          <a:ea typeface="Mada"/>
                          <a:cs typeface="Mada"/>
                          <a:sym typeface="Mada"/>
                        </a:rPr>
                        <a:t>to </a:t>
                      </a:r>
                      <a:r>
                        <a:rPr b="1" lang="en" sz="1100" u="sng">
                          <a:solidFill>
                            <a:srgbClr val="FF0000"/>
                          </a:solidFill>
                          <a:highlight>
                            <a:srgbClr val="F4CCCC"/>
                          </a:highlight>
                          <a:latin typeface="Mada"/>
                          <a:ea typeface="Mada"/>
                          <a:cs typeface="Mada"/>
                          <a:sym typeface="Mada"/>
                        </a:rPr>
                        <a:t>avoid</a:t>
                      </a:r>
                      <a:r>
                        <a:rPr lang="en" sz="1100">
                          <a:solidFill>
                            <a:srgbClr val="FF0000"/>
                          </a:solidFill>
                          <a:highlight>
                            <a:srgbClr val="F4CCCC"/>
                          </a:highlight>
                          <a:latin typeface="Mada"/>
                          <a:ea typeface="Mada"/>
                          <a:cs typeface="Mada"/>
                          <a:sym typeface="Mada"/>
                        </a:rPr>
                        <a:t> cancer</a:t>
                      </a:r>
                      <a:r>
                        <a:rPr lang="en" sz="1100">
                          <a:solidFill>
                            <a:schemeClr val="dk1"/>
                          </a:solidFill>
                          <a:latin typeface="Mada"/>
                          <a:ea typeface="Mada"/>
                          <a:cs typeface="Mada"/>
                          <a:sym typeface="Mada"/>
                        </a:rPr>
                        <a:t> </a:t>
                      </a:r>
                      <a:r>
                        <a:rPr lang="en" sz="1100">
                          <a:solidFill>
                            <a:srgbClr val="FF0000"/>
                          </a:solidFill>
                          <a:latin typeface="Mada"/>
                          <a:ea typeface="Mada"/>
                          <a:cs typeface="Mada"/>
                          <a:sym typeface="Mada"/>
                        </a:rPr>
                        <a:t>(never exceed 5 years administration)</a:t>
                      </a:r>
                      <a:endParaRPr sz="1100">
                        <a:solidFill>
                          <a:srgbClr val="FF0000"/>
                        </a:solidFill>
                        <a:latin typeface="Mada"/>
                        <a:ea typeface="Mada"/>
                        <a:cs typeface="Mada"/>
                        <a:sym typeface="Mada"/>
                      </a:endParaRPr>
                    </a:p>
                    <a:p>
                      <a:pPr indent="0" lvl="0" marL="0" rtl="0" algn="l">
                        <a:lnSpc>
                          <a:spcPct val="115000"/>
                        </a:lnSpc>
                        <a:spcBef>
                          <a:spcPts val="0"/>
                        </a:spcBef>
                        <a:spcAft>
                          <a:spcPts val="0"/>
                        </a:spcAft>
                        <a:buNone/>
                      </a:pPr>
                      <a:r>
                        <a:rPr b="1" lang="en" sz="1100">
                          <a:solidFill>
                            <a:schemeClr val="dk1"/>
                          </a:solidFill>
                          <a:latin typeface="Mada"/>
                          <a:ea typeface="Mada"/>
                          <a:cs typeface="Mada"/>
                          <a:sym typeface="Mada"/>
                        </a:rPr>
                        <a:t>-Other uses:</a:t>
                      </a:r>
                      <a:endParaRPr b="1" sz="11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100">
                          <a:solidFill>
                            <a:schemeClr val="dk1"/>
                          </a:solidFill>
                          <a:latin typeface="Mada"/>
                          <a:ea typeface="Mada"/>
                          <a:cs typeface="Mada"/>
                          <a:sym typeface="Mada"/>
                        </a:rPr>
                        <a:t>1- Contraception.</a:t>
                      </a:r>
                      <a:endParaRPr sz="11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100">
                          <a:solidFill>
                            <a:schemeClr val="dk1"/>
                          </a:solidFill>
                          <a:latin typeface="Mada"/>
                          <a:ea typeface="Mada"/>
                          <a:cs typeface="Mada"/>
                          <a:sym typeface="Mada"/>
                        </a:rPr>
                        <a:t>2- Primary ovarian failure.</a:t>
                      </a:r>
                      <a:endParaRPr sz="11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100">
                          <a:solidFill>
                            <a:schemeClr val="dk1"/>
                          </a:solidFill>
                          <a:latin typeface="Mada"/>
                          <a:ea typeface="Mada"/>
                          <a:cs typeface="Mada"/>
                          <a:sym typeface="Mada"/>
                        </a:rPr>
                        <a:t>3- Amenorrhea &amp; Hirsutism caused by excess androgens.</a:t>
                      </a:r>
                      <a:endParaRPr sz="11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b="1" lang="en" sz="1000">
                          <a:solidFill>
                            <a:srgbClr val="FF0000"/>
                          </a:solidFill>
                          <a:highlight>
                            <a:srgbClr val="F4CCCC"/>
                          </a:highlight>
                          <a:latin typeface="Mada"/>
                          <a:ea typeface="Mada"/>
                          <a:cs typeface="Mada"/>
                          <a:sym typeface="Mada"/>
                        </a:rPr>
                        <a:t>- </a:t>
                      </a:r>
                      <a:r>
                        <a:rPr b="1" lang="en" sz="1000">
                          <a:solidFill>
                            <a:srgbClr val="FF0000"/>
                          </a:solidFill>
                          <a:highlight>
                            <a:srgbClr val="F4CCCC"/>
                          </a:highlight>
                          <a:latin typeface="Mada"/>
                          <a:ea typeface="Mada"/>
                          <a:cs typeface="Mada"/>
                          <a:sym typeface="Mada"/>
                        </a:rPr>
                        <a:t>Irregular vaginal bleeding</a:t>
                      </a:r>
                      <a:endParaRPr b="1" sz="10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b="1" lang="en" sz="1000">
                          <a:solidFill>
                            <a:srgbClr val="FF0000"/>
                          </a:solidFill>
                          <a:highlight>
                            <a:srgbClr val="F4CCCC"/>
                          </a:highlight>
                          <a:latin typeface="Mada"/>
                          <a:ea typeface="Mada"/>
                          <a:cs typeface="Mada"/>
                          <a:sym typeface="Mada"/>
                        </a:rPr>
                        <a:t>- </a:t>
                      </a:r>
                      <a:r>
                        <a:rPr b="1" lang="en" sz="1000">
                          <a:solidFill>
                            <a:srgbClr val="FF0000"/>
                          </a:solidFill>
                          <a:highlight>
                            <a:srgbClr val="F4CCCC"/>
                          </a:highlight>
                          <a:latin typeface="Mada"/>
                          <a:ea typeface="Mada"/>
                          <a:cs typeface="Mada"/>
                          <a:sym typeface="Mada"/>
                        </a:rPr>
                        <a:t>Breast tenderness</a:t>
                      </a:r>
                      <a:endParaRPr b="1" sz="10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700">
                          <a:solidFill>
                            <a:srgbClr val="FF0000"/>
                          </a:solidFill>
                          <a:latin typeface="Mada"/>
                          <a:ea typeface="Mada"/>
                          <a:cs typeface="Mada"/>
                          <a:sym typeface="Mada"/>
                        </a:rPr>
                        <a:t>(patients should discontinue the therapy)</a:t>
                      </a:r>
                      <a:endParaRPr b="1" sz="700">
                        <a:solidFill>
                          <a:srgbClr val="FF0000"/>
                        </a:solidFill>
                        <a:highlight>
                          <a:srgbClr val="F4CCCC"/>
                        </a:highlight>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 Vaginal discharge.</a:t>
                      </a:r>
                      <a:endParaRPr sz="1000">
                        <a:solidFill>
                          <a:schemeClr val="dk1"/>
                        </a:solidFill>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 Fluid retention, </a:t>
                      </a:r>
                      <a:r>
                        <a:rPr lang="en" sz="1000">
                          <a:solidFill>
                            <a:schemeClr val="dk1"/>
                          </a:solidFill>
                          <a:highlight>
                            <a:srgbClr val="F4CCCC"/>
                          </a:highlight>
                          <a:latin typeface="Mada"/>
                          <a:ea typeface="Mada"/>
                          <a:cs typeface="Mada"/>
                          <a:sym typeface="Mada"/>
                        </a:rPr>
                        <a:t>Weight gain.</a:t>
                      </a:r>
                      <a:endParaRPr sz="10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rPr lang="en" sz="1000">
                          <a:solidFill>
                            <a:schemeClr val="dk1"/>
                          </a:solidFill>
                          <a:latin typeface="Mada"/>
                          <a:ea typeface="Mada"/>
                          <a:cs typeface="Mada"/>
                          <a:sym typeface="Mada"/>
                        </a:rPr>
                        <a:t>-</a:t>
                      </a:r>
                      <a:r>
                        <a:rPr lang="en" sz="1000">
                          <a:solidFill>
                            <a:schemeClr val="dk1"/>
                          </a:solidFill>
                          <a:highlight>
                            <a:srgbClr val="F4CCCC"/>
                          </a:highlight>
                          <a:latin typeface="Mada"/>
                          <a:ea typeface="Mada"/>
                          <a:cs typeface="Mada"/>
                          <a:sym typeface="Mada"/>
                        </a:rPr>
                        <a:t> Spotting or darkening of skin (on face). </a:t>
                      </a:r>
                      <a:endParaRPr sz="1000">
                        <a:highlight>
                          <a:srgbClr val="F4CCCC"/>
                        </a:highlight>
                        <a:latin typeface="Mada"/>
                        <a:ea typeface="Mada"/>
                        <a:cs typeface="Mada"/>
                        <a:sym typeface="Mada"/>
                      </a:endParaRPr>
                    </a:p>
                  </a:txBody>
                  <a:tcPr marT="91425" marB="91425" marR="91425" marL="91425"/>
                </a:tc>
                <a:tc>
                  <a:txBody>
                    <a:bodyPr/>
                    <a:lstStyle/>
                    <a:p>
                      <a:pPr indent="0" lvl="0" marL="0" rtl="0" algn="l">
                        <a:lnSpc>
                          <a:spcPct val="115000"/>
                        </a:lnSpc>
                        <a:spcBef>
                          <a:spcPts val="0"/>
                        </a:spcBef>
                        <a:spcAft>
                          <a:spcPts val="0"/>
                        </a:spcAft>
                        <a:buNone/>
                      </a:pPr>
                      <a:r>
                        <a:rPr lang="en" sz="1000">
                          <a:solidFill>
                            <a:schemeClr val="dk1"/>
                          </a:solidFill>
                          <a:highlight>
                            <a:srgbClr val="F4CCCC"/>
                          </a:highlight>
                          <a:latin typeface="Mada"/>
                          <a:ea typeface="Mada"/>
                          <a:cs typeface="Mada"/>
                          <a:sym typeface="Mada"/>
                        </a:rPr>
                        <a:t>- </a:t>
                      </a:r>
                      <a:r>
                        <a:rPr lang="en" sz="1000">
                          <a:solidFill>
                            <a:schemeClr val="dk1"/>
                          </a:solidFill>
                          <a:highlight>
                            <a:srgbClr val="F4CCCC"/>
                          </a:highlight>
                          <a:latin typeface="Mada"/>
                          <a:ea typeface="Mada"/>
                          <a:cs typeface="Mada"/>
                          <a:sym typeface="Mada"/>
                        </a:rPr>
                        <a:t>Undiagnosed vaginal bleeding.</a:t>
                      </a:r>
                      <a:endParaRPr sz="1000">
                        <a:solidFill>
                          <a:schemeClr val="dk1"/>
                        </a:solidFill>
                        <a:highlight>
                          <a:srgbClr val="F4CCCC"/>
                        </a:highlight>
                        <a:latin typeface="Mada"/>
                        <a:ea typeface="Mada"/>
                        <a:cs typeface="Mada"/>
                        <a:sym typeface="Mada"/>
                      </a:endParaRPr>
                    </a:p>
                    <a:p>
                      <a:pPr indent="0" lvl="0" marL="0" rtl="0" algn="l">
                        <a:lnSpc>
                          <a:spcPct val="115000"/>
                        </a:lnSpc>
                        <a:spcBef>
                          <a:spcPts val="0"/>
                        </a:spcBef>
                        <a:spcAft>
                          <a:spcPts val="0"/>
                        </a:spcAft>
                        <a:buNone/>
                      </a:pPr>
                      <a:r>
                        <a:rPr lang="en" sz="1000">
                          <a:solidFill>
                            <a:schemeClr val="dk1"/>
                          </a:solidFill>
                          <a:highlight>
                            <a:srgbClr val="F4CCCC"/>
                          </a:highlight>
                          <a:latin typeface="Mada"/>
                          <a:ea typeface="Mada"/>
                          <a:cs typeface="Mada"/>
                          <a:sym typeface="Mada"/>
                        </a:rPr>
                        <a:t>- Severe liver disease</a:t>
                      </a:r>
                      <a:r>
                        <a:rPr lang="en" sz="1000">
                          <a:solidFill>
                            <a:schemeClr val="dk1"/>
                          </a:solidFill>
                          <a:latin typeface="Mada"/>
                          <a:ea typeface="Mada"/>
                          <a:cs typeface="Mada"/>
                          <a:sym typeface="Mada"/>
                        </a:rPr>
                        <a:t>.</a:t>
                      </a:r>
                      <a:endParaRPr sz="1000">
                        <a:solidFill>
                          <a:schemeClr val="dk1"/>
                        </a:solidFill>
                        <a:latin typeface="Mada"/>
                        <a:ea typeface="Mada"/>
                        <a:cs typeface="Mada"/>
                        <a:sym typeface="Mada"/>
                      </a:endParaRPr>
                    </a:p>
                    <a:p>
                      <a:pPr indent="0" lvl="0" marL="0" rtl="0" algn="l">
                        <a:lnSpc>
                          <a:spcPct val="115000"/>
                        </a:lnSpc>
                        <a:spcBef>
                          <a:spcPts val="0"/>
                        </a:spcBef>
                        <a:spcAft>
                          <a:spcPts val="0"/>
                        </a:spcAft>
                        <a:buNone/>
                      </a:pPr>
                      <a:r>
                        <a:rPr lang="en" sz="1000">
                          <a:solidFill>
                            <a:schemeClr val="dk1"/>
                          </a:solidFill>
                          <a:latin typeface="Mada"/>
                          <a:ea typeface="Mada"/>
                          <a:cs typeface="Mada"/>
                          <a:sym typeface="Mada"/>
                        </a:rPr>
                        <a:t>-Thromboembolic manifestations </a:t>
                      </a:r>
                      <a:endParaRPr sz="1000">
                        <a:solidFill>
                          <a:srgbClr val="3D85C6"/>
                        </a:solidFill>
                        <a:latin typeface="Mada"/>
                        <a:ea typeface="Mada"/>
                        <a:cs typeface="Mada"/>
                        <a:sym typeface="Mada"/>
                      </a:endParaRPr>
                    </a:p>
                    <a:p>
                      <a:pPr indent="0" lvl="0" marL="0" rtl="0" algn="l">
                        <a:lnSpc>
                          <a:spcPct val="115000"/>
                        </a:lnSpc>
                        <a:spcBef>
                          <a:spcPts val="0"/>
                        </a:spcBef>
                        <a:spcAft>
                          <a:spcPts val="0"/>
                        </a:spcAft>
                        <a:buNone/>
                      </a:pPr>
                      <a:r>
                        <a:rPr lang="en" sz="1000">
                          <a:solidFill>
                            <a:schemeClr val="dk1"/>
                          </a:solidFill>
                          <a:highlight>
                            <a:srgbClr val="F4CCCC"/>
                          </a:highlight>
                          <a:latin typeface="Mada"/>
                          <a:ea typeface="Mada"/>
                          <a:cs typeface="Mada"/>
                          <a:sym typeface="Mada"/>
                        </a:rPr>
                        <a:t>- Endometrial, breast (hormone sensitive), ovarian cancers</a:t>
                      </a:r>
                      <a:endParaRPr sz="1000">
                        <a:highlight>
                          <a:srgbClr val="F4CCCC"/>
                        </a:highlight>
                        <a:latin typeface="Mada"/>
                        <a:ea typeface="Mada"/>
                        <a:cs typeface="Mada"/>
                        <a:sym typeface="Mada"/>
                      </a:endParaRPr>
                    </a:p>
                  </a:txBody>
                  <a:tcPr marT="91425" marB="91425" marR="91425" marL="91425"/>
                </a:tc>
              </a:tr>
              <a:tr h="1856025">
                <a:tc>
                  <a:txBody>
                    <a:bodyPr/>
                    <a:lstStyle/>
                    <a:p>
                      <a:pPr indent="0" lvl="0" marL="0" rtl="0" algn="ctr">
                        <a:spcBef>
                          <a:spcPts val="0"/>
                        </a:spcBef>
                        <a:spcAft>
                          <a:spcPts val="0"/>
                        </a:spcAft>
                        <a:buNone/>
                      </a:pPr>
                      <a:r>
                        <a:rPr b="1" lang="en" sz="1200">
                          <a:solidFill>
                            <a:srgbClr val="FFFFFF"/>
                          </a:solidFill>
                          <a:latin typeface="Mada"/>
                          <a:ea typeface="Mada"/>
                          <a:cs typeface="Mada"/>
                          <a:sym typeface="Mada"/>
                        </a:rPr>
                        <a:t>Progestin:</a:t>
                      </a:r>
                      <a:endParaRPr b="1" sz="1200">
                        <a:solidFill>
                          <a:srgbClr val="FFFFFF"/>
                        </a:solidFill>
                        <a:latin typeface="Mada"/>
                        <a:ea typeface="Mada"/>
                        <a:cs typeface="Mada"/>
                        <a:sym typeface="Mada"/>
                      </a:endParaRPr>
                    </a:p>
                    <a:p>
                      <a:pPr indent="0" lvl="0" marL="0" rtl="0" algn="ctr">
                        <a:spcBef>
                          <a:spcPts val="0"/>
                        </a:spcBef>
                        <a:spcAft>
                          <a:spcPts val="0"/>
                        </a:spcAft>
                        <a:buNone/>
                      </a:pPr>
                      <a:r>
                        <a:t/>
                      </a:r>
                      <a:endParaRPr b="1" sz="900">
                        <a:solidFill>
                          <a:srgbClr val="FFFFFF"/>
                        </a:solidFill>
                        <a:latin typeface="Mada"/>
                        <a:ea typeface="Mada"/>
                        <a:cs typeface="Mada"/>
                        <a:sym typeface="Mada"/>
                      </a:endParaRPr>
                    </a:p>
                    <a:p>
                      <a:pPr indent="0" lvl="0" marL="0" rtl="0" algn="ctr">
                        <a:spcBef>
                          <a:spcPts val="0"/>
                        </a:spcBef>
                        <a:spcAft>
                          <a:spcPts val="0"/>
                        </a:spcAft>
                        <a:buNone/>
                      </a:pPr>
                      <a:r>
                        <a:rPr b="1" lang="en" sz="900">
                          <a:solidFill>
                            <a:srgbClr val="FFFFFF"/>
                          </a:solidFill>
                          <a:latin typeface="Mada"/>
                          <a:ea typeface="Mada"/>
                          <a:cs typeface="Mada"/>
                          <a:sym typeface="Mada"/>
                        </a:rPr>
                        <a:t>- Old preparation:</a:t>
                      </a:r>
                      <a:endParaRPr b="1" sz="900">
                        <a:solidFill>
                          <a:srgbClr val="FFFFFF"/>
                        </a:solidFill>
                        <a:latin typeface="Mada"/>
                        <a:ea typeface="Mada"/>
                        <a:cs typeface="Mada"/>
                        <a:sym typeface="Mada"/>
                      </a:endParaRPr>
                    </a:p>
                    <a:p>
                      <a:pPr indent="0" lvl="0" marL="0" rtl="0" algn="ctr">
                        <a:spcBef>
                          <a:spcPts val="0"/>
                        </a:spcBef>
                        <a:spcAft>
                          <a:spcPts val="0"/>
                        </a:spcAft>
                        <a:buNone/>
                      </a:pPr>
                      <a:r>
                        <a:rPr lang="en" sz="900">
                          <a:solidFill>
                            <a:srgbClr val="FFFFFF"/>
                          </a:solidFill>
                          <a:latin typeface="Mada"/>
                          <a:ea typeface="Mada"/>
                          <a:cs typeface="Mada"/>
                          <a:sym typeface="Mada"/>
                        </a:rPr>
                        <a:t>Norethindrone, Levonorgestrel &amp; Medroxy- progesterone acetate</a:t>
                      </a:r>
                      <a:r>
                        <a:rPr b="1" lang="en" sz="900">
                          <a:solidFill>
                            <a:srgbClr val="FFFFFF"/>
                          </a:solidFill>
                          <a:latin typeface="Mada"/>
                          <a:ea typeface="Mada"/>
                          <a:cs typeface="Mada"/>
                          <a:sym typeface="Mada"/>
                        </a:rPr>
                        <a:t> </a:t>
                      </a:r>
                      <a:endParaRPr b="1" sz="900">
                        <a:solidFill>
                          <a:srgbClr val="FFFFFF"/>
                        </a:solidFill>
                        <a:latin typeface="Mada"/>
                        <a:ea typeface="Mada"/>
                        <a:cs typeface="Mada"/>
                        <a:sym typeface="Mada"/>
                      </a:endParaRPr>
                    </a:p>
                    <a:p>
                      <a:pPr indent="0" lvl="0" marL="0" rtl="0" algn="ctr">
                        <a:spcBef>
                          <a:spcPts val="0"/>
                        </a:spcBef>
                        <a:spcAft>
                          <a:spcPts val="0"/>
                        </a:spcAft>
                        <a:buNone/>
                      </a:pPr>
                      <a:r>
                        <a:t/>
                      </a:r>
                      <a:endParaRPr b="1" sz="900">
                        <a:solidFill>
                          <a:srgbClr val="FFFFFF"/>
                        </a:solidFill>
                        <a:latin typeface="Mada"/>
                        <a:ea typeface="Mada"/>
                        <a:cs typeface="Mada"/>
                        <a:sym typeface="Mada"/>
                      </a:endParaRPr>
                    </a:p>
                    <a:p>
                      <a:pPr indent="0" lvl="0" marL="0" rtl="0" algn="ctr">
                        <a:spcBef>
                          <a:spcPts val="0"/>
                        </a:spcBef>
                        <a:spcAft>
                          <a:spcPts val="0"/>
                        </a:spcAft>
                        <a:buNone/>
                      </a:pPr>
                      <a:r>
                        <a:rPr b="1" lang="en" sz="900">
                          <a:solidFill>
                            <a:srgbClr val="FFFFFF"/>
                          </a:solidFill>
                          <a:latin typeface="Mada"/>
                          <a:ea typeface="Mada"/>
                          <a:cs typeface="Mada"/>
                          <a:sym typeface="Mada"/>
                        </a:rPr>
                        <a:t>- New preparation:</a:t>
                      </a:r>
                      <a:endParaRPr b="1" sz="900">
                        <a:solidFill>
                          <a:srgbClr val="FFFFFF"/>
                        </a:solidFill>
                        <a:latin typeface="Mada"/>
                        <a:ea typeface="Mada"/>
                        <a:cs typeface="Mada"/>
                        <a:sym typeface="Mada"/>
                      </a:endParaRPr>
                    </a:p>
                    <a:p>
                      <a:pPr indent="0" lvl="0" marL="0" rtl="0" algn="ctr">
                        <a:spcBef>
                          <a:spcPts val="0"/>
                        </a:spcBef>
                        <a:spcAft>
                          <a:spcPts val="0"/>
                        </a:spcAft>
                        <a:buNone/>
                      </a:pPr>
                      <a:r>
                        <a:rPr lang="en" sz="900">
                          <a:solidFill>
                            <a:srgbClr val="FFFFFF"/>
                          </a:solidFill>
                          <a:latin typeface="Mada"/>
                          <a:ea typeface="Mada"/>
                          <a:cs typeface="Mada"/>
                          <a:sym typeface="Mada"/>
                        </a:rPr>
                        <a:t>Norgestimate, Desogestrel &amp; Drospirenone</a:t>
                      </a:r>
                      <a:endParaRPr b="1" sz="900">
                        <a:solidFill>
                          <a:srgbClr val="FFFFFF"/>
                        </a:solidFill>
                        <a:latin typeface="Mada"/>
                        <a:ea typeface="Mada"/>
                        <a:cs typeface="Mada"/>
                        <a:sym typeface="Mada"/>
                      </a:endParaRPr>
                    </a:p>
                  </a:txBody>
                  <a:tcPr marT="91425" marB="91425" marR="91425" marL="91425" anchor="ctr">
                    <a:solidFill>
                      <a:srgbClr val="741B47"/>
                    </a:solidFill>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Mada"/>
                          <a:ea typeface="Mada"/>
                          <a:cs typeface="Mada"/>
                          <a:sym typeface="Mada"/>
                        </a:rPr>
                        <a:t>Binds to progesterone receptors (PR): PR-</a:t>
                      </a:r>
                      <a:r>
                        <a:rPr b="1" lang="en" sz="1100">
                          <a:solidFill>
                            <a:schemeClr val="dk1"/>
                          </a:solidFill>
                          <a:latin typeface="Mada"/>
                          <a:ea typeface="Mada"/>
                          <a:cs typeface="Mada"/>
                          <a:sym typeface="Mada"/>
                        </a:rPr>
                        <a:t>α</a:t>
                      </a:r>
                      <a:r>
                        <a:rPr lang="en" sz="1100">
                          <a:solidFill>
                            <a:schemeClr val="dk1"/>
                          </a:solidFill>
                          <a:latin typeface="Mada"/>
                          <a:ea typeface="Mada"/>
                          <a:cs typeface="Mada"/>
                          <a:sym typeface="Mada"/>
                        </a:rPr>
                        <a:t> &amp; PR-</a:t>
                      </a:r>
                      <a:r>
                        <a:rPr b="1" lang="en" sz="1100">
                          <a:solidFill>
                            <a:schemeClr val="dk1"/>
                          </a:solidFill>
                          <a:latin typeface="Mada"/>
                          <a:ea typeface="Mada"/>
                          <a:cs typeface="Mada"/>
                          <a:sym typeface="Mada"/>
                        </a:rPr>
                        <a:t>β</a:t>
                      </a:r>
                      <a:endParaRPr b="1" sz="1100">
                        <a:solidFill>
                          <a:schemeClr val="dk1"/>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t/>
                      </a:r>
                      <a:endParaRPr b="1" sz="1100">
                        <a:solidFill>
                          <a:srgbClr val="BF9000"/>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rPr b="1" lang="en" sz="1100">
                          <a:solidFill>
                            <a:srgbClr val="BF9000"/>
                          </a:solidFill>
                          <a:latin typeface="Mada"/>
                          <a:ea typeface="Mada"/>
                          <a:cs typeface="Mada"/>
                          <a:sym typeface="Mada"/>
                        </a:rPr>
                        <a:t>Same as Estrogen</a:t>
                      </a:r>
                      <a:endParaRPr b="1" sz="1100">
                        <a:solidFill>
                          <a:srgbClr val="BF9000"/>
                        </a:solidFill>
                        <a:latin typeface="Mada"/>
                        <a:ea typeface="Mada"/>
                        <a:cs typeface="Mada"/>
                        <a:sym typeface="Mada"/>
                      </a:endParaRPr>
                    </a:p>
                    <a:p>
                      <a:pPr indent="0" lvl="0" marL="0" rtl="0" algn="l">
                        <a:spcBef>
                          <a:spcPts val="0"/>
                        </a:spcBef>
                        <a:spcAft>
                          <a:spcPts val="0"/>
                        </a:spcAft>
                        <a:buClr>
                          <a:schemeClr val="dk1"/>
                        </a:buClr>
                        <a:buSzPts val="1100"/>
                        <a:buFont typeface="Arial"/>
                        <a:buNone/>
                      </a:pPr>
                      <a:r>
                        <a:t/>
                      </a:r>
                      <a:endParaRPr b="1" sz="1100">
                        <a:solidFill>
                          <a:schemeClr val="dk1"/>
                        </a:solidFill>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b="1" lang="en" sz="1100">
                          <a:solidFill>
                            <a:schemeClr val="dk1"/>
                          </a:solidFill>
                          <a:latin typeface="Mada"/>
                          <a:ea typeface="Mada"/>
                          <a:cs typeface="Mada"/>
                          <a:sym typeface="Mada"/>
                        </a:rPr>
                        <a:t>-In menopause:</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1- </a:t>
                      </a:r>
                      <a:r>
                        <a:rPr lang="en" sz="1100">
                          <a:solidFill>
                            <a:schemeClr val="dk1"/>
                          </a:solidFill>
                          <a:highlight>
                            <a:srgbClr val="F4CCCC"/>
                          </a:highlight>
                          <a:latin typeface="Mada"/>
                          <a:ea typeface="Mada"/>
                          <a:cs typeface="Mada"/>
                          <a:sym typeface="Mada"/>
                        </a:rPr>
                        <a:t>Usually given in combination with estrogen</a:t>
                      </a:r>
                      <a:endParaRPr sz="1100">
                        <a:solidFill>
                          <a:schemeClr val="dk1"/>
                        </a:solidFill>
                        <a:highlight>
                          <a:srgbClr val="F4CCCC"/>
                        </a:highlight>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2- </a:t>
                      </a:r>
                      <a:r>
                        <a:rPr lang="en" sz="1100">
                          <a:solidFill>
                            <a:schemeClr val="dk1"/>
                          </a:solidFill>
                          <a:highlight>
                            <a:srgbClr val="F4CCCC"/>
                          </a:highlight>
                          <a:latin typeface="Mada"/>
                          <a:ea typeface="Mada"/>
                          <a:cs typeface="Mada"/>
                          <a:sym typeface="Mada"/>
                        </a:rPr>
                        <a:t>Used alone in risk of cancer</a:t>
                      </a:r>
                      <a:r>
                        <a:rPr b="1" lang="en" sz="1100">
                          <a:solidFill>
                            <a:srgbClr val="FF0000"/>
                          </a:solidFill>
                          <a:latin typeface="Mada"/>
                          <a:ea typeface="Mada"/>
                          <a:cs typeface="Mada"/>
                          <a:sym typeface="Mada"/>
                        </a:rPr>
                        <a:t> but does not ↓ all menopausal symptoms as estrogen </a:t>
                      </a:r>
                      <a:r>
                        <a:rPr lang="en" sz="1100">
                          <a:solidFill>
                            <a:schemeClr val="dk1"/>
                          </a:solidFill>
                          <a:latin typeface="Mada"/>
                          <a:ea typeface="Mada"/>
                          <a:cs typeface="Mada"/>
                          <a:sym typeface="Mada"/>
                        </a:rPr>
                        <a:t>.</a:t>
                      </a:r>
                      <a:endParaRPr sz="1100">
                        <a:solidFill>
                          <a:schemeClr val="dk1"/>
                        </a:solidFill>
                        <a:latin typeface="Mada"/>
                        <a:ea typeface="Mada"/>
                        <a:cs typeface="Mada"/>
                        <a:sym typeface="Mada"/>
                      </a:endParaRPr>
                    </a:p>
                    <a:p>
                      <a:pPr indent="0" lvl="0" marL="0" rtl="0" algn="l">
                        <a:spcBef>
                          <a:spcPts val="0"/>
                        </a:spcBef>
                        <a:spcAft>
                          <a:spcPts val="0"/>
                        </a:spcAft>
                        <a:buNone/>
                      </a:pPr>
                      <a:r>
                        <a:rPr b="1" lang="en" sz="1100">
                          <a:solidFill>
                            <a:schemeClr val="dk1"/>
                          </a:solidFill>
                          <a:latin typeface="Mada"/>
                          <a:ea typeface="Mada"/>
                          <a:cs typeface="Mada"/>
                          <a:sym typeface="Mada"/>
                        </a:rPr>
                        <a:t>-Other uses:</a:t>
                      </a:r>
                      <a:endParaRPr b="1"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 </a:t>
                      </a:r>
                      <a:r>
                        <a:rPr lang="en" sz="1100">
                          <a:solidFill>
                            <a:schemeClr val="dk1"/>
                          </a:solidFill>
                          <a:latin typeface="Mada"/>
                          <a:ea typeface="Mada"/>
                          <a:cs typeface="Mada"/>
                          <a:sym typeface="Mada"/>
                        </a:rPr>
                        <a:t>Contraception</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 Dysmenorrhea</a:t>
                      </a:r>
                      <a:endParaRPr sz="1100">
                        <a:latin typeface="Mada"/>
                        <a:ea typeface="Mada"/>
                        <a:cs typeface="Mada"/>
                        <a:sym typeface="Mada"/>
                      </a:endParaRPr>
                    </a:p>
                  </a:txBody>
                  <a:tcPr marT="91425" marB="91425" marR="91425" marL="91425" anchor="ctr"/>
                </a:tc>
                <a:tc>
                  <a:txBody>
                    <a:bodyPr/>
                    <a:lstStyle/>
                    <a:p>
                      <a:pPr indent="0" lvl="0" marL="0" rtl="0" algn="l">
                        <a:spcBef>
                          <a:spcPts val="0"/>
                        </a:spcBef>
                        <a:spcAft>
                          <a:spcPts val="0"/>
                        </a:spcAft>
                        <a:buNone/>
                      </a:pPr>
                      <a:r>
                        <a:rPr lang="en" sz="1100">
                          <a:solidFill>
                            <a:schemeClr val="dk1"/>
                          </a:solidFill>
                          <a:latin typeface="Mada"/>
                          <a:ea typeface="Mada"/>
                          <a:cs typeface="Mada"/>
                          <a:sym typeface="Mada"/>
                        </a:rPr>
                        <a:t>- </a:t>
                      </a:r>
                      <a:r>
                        <a:rPr lang="en" sz="1100">
                          <a:solidFill>
                            <a:schemeClr val="dk1"/>
                          </a:solidFill>
                          <a:latin typeface="Mada"/>
                          <a:ea typeface="Mada"/>
                          <a:cs typeface="Mada"/>
                          <a:sym typeface="Mada"/>
                        </a:rPr>
                        <a:t>Mood changes e.g. anxiety, irritability</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 Headache, dizziness or drowsiness</a:t>
                      </a:r>
                      <a:endParaRPr sz="1100">
                        <a:solidFill>
                          <a:schemeClr val="dk1"/>
                        </a:solidFill>
                        <a:latin typeface="Mada"/>
                        <a:ea typeface="Mada"/>
                        <a:cs typeface="Mada"/>
                        <a:sym typeface="Mada"/>
                      </a:endParaRPr>
                    </a:p>
                    <a:p>
                      <a:pPr indent="0" lvl="0" marL="0" rtl="0" algn="l">
                        <a:spcBef>
                          <a:spcPts val="0"/>
                        </a:spcBef>
                        <a:spcAft>
                          <a:spcPts val="0"/>
                        </a:spcAft>
                        <a:buNone/>
                      </a:pPr>
                      <a:r>
                        <a:rPr lang="en" sz="1100">
                          <a:solidFill>
                            <a:schemeClr val="dk1"/>
                          </a:solidFill>
                          <a:latin typeface="Mada"/>
                          <a:ea typeface="Mada"/>
                          <a:cs typeface="Mada"/>
                          <a:sym typeface="Mada"/>
                        </a:rPr>
                        <a:t>- Nausea, vomiting, abdominal pain or bloating.</a:t>
                      </a:r>
                      <a:endParaRPr sz="1100">
                        <a:solidFill>
                          <a:schemeClr val="dk1"/>
                        </a:solidFill>
                        <a:latin typeface="Mada"/>
                        <a:ea typeface="Mada"/>
                        <a:cs typeface="Mada"/>
                        <a:sym typeface="Mada"/>
                      </a:endParaRPr>
                    </a:p>
                    <a:p>
                      <a:pPr indent="0" lvl="0" marL="0" rtl="0" algn="l">
                        <a:spcBef>
                          <a:spcPts val="0"/>
                        </a:spcBef>
                        <a:spcAft>
                          <a:spcPts val="0"/>
                        </a:spcAft>
                        <a:buNone/>
                      </a:pPr>
                      <a:r>
                        <a:t/>
                      </a:r>
                      <a:endParaRPr sz="1100">
                        <a:latin typeface="Mada"/>
                        <a:ea typeface="Mada"/>
                        <a:cs typeface="Mada"/>
                        <a:sym typeface="Mada"/>
                      </a:endParaRPr>
                    </a:p>
                  </a:txBody>
                  <a:tcPr marT="91425" marB="91425" marR="91425" marL="91425" anchor="ctr"/>
                </a:tc>
                <a:tc>
                  <a:txBody>
                    <a:bodyPr/>
                    <a:lstStyle/>
                    <a:p>
                      <a:pPr indent="0" lvl="0" marL="0" rtl="0" algn="ctr">
                        <a:spcBef>
                          <a:spcPts val="0"/>
                        </a:spcBef>
                        <a:spcAft>
                          <a:spcPts val="0"/>
                        </a:spcAft>
                        <a:buNone/>
                      </a:pPr>
                      <a:r>
                        <a:rPr lang="en" sz="1200">
                          <a:latin typeface="Mada"/>
                          <a:ea typeface="Mada"/>
                          <a:cs typeface="Mada"/>
                          <a:sym typeface="Mada"/>
                        </a:rPr>
                        <a:t>-</a:t>
                      </a:r>
                      <a:endParaRPr sz="1200">
                        <a:latin typeface="Mada"/>
                        <a:ea typeface="Mada"/>
                        <a:cs typeface="Mada"/>
                        <a:sym typeface="Mada"/>
                      </a:endParaRPr>
                    </a:p>
                  </a:txBody>
                  <a:tcPr marT="91425" marB="91425" marR="91425" marL="91425" anchor="ctr"/>
                </a:tc>
              </a:tr>
            </a:tbl>
          </a:graphicData>
        </a:graphic>
      </p:graphicFrame>
      <p:graphicFrame>
        <p:nvGraphicFramePr>
          <p:cNvPr id="312" name="Google Shape;312;p55"/>
          <p:cNvGraphicFramePr/>
          <p:nvPr/>
        </p:nvGraphicFramePr>
        <p:xfrm>
          <a:off x="-14550" y="8138100"/>
          <a:ext cx="3000000" cy="3000000"/>
        </p:xfrm>
        <a:graphic>
          <a:graphicData uri="http://schemas.openxmlformats.org/drawingml/2006/table">
            <a:tbl>
              <a:tblPr>
                <a:noFill/>
                <a:tableStyleId>{33BF9BEE-C04C-41D2-BB25-F520B2266750}</a:tableStyleId>
              </a:tblPr>
              <a:tblGrid>
                <a:gridCol w="3434550"/>
                <a:gridCol w="3434550"/>
              </a:tblGrid>
              <a:tr h="280650">
                <a:tc gridSpan="2">
                  <a:txBody>
                    <a:bodyPr/>
                    <a:lstStyle/>
                    <a:p>
                      <a:pPr indent="0" lvl="0" marL="0" rtl="0" algn="ctr">
                        <a:spcBef>
                          <a:spcPts val="0"/>
                        </a:spcBef>
                        <a:spcAft>
                          <a:spcPts val="0"/>
                        </a:spcAft>
                        <a:buNone/>
                      </a:pPr>
                      <a:r>
                        <a:rPr b="1" lang="en" sz="1300">
                          <a:solidFill>
                            <a:srgbClr val="134F5C"/>
                          </a:solidFill>
                          <a:latin typeface="Mada"/>
                          <a:ea typeface="Mada"/>
                          <a:cs typeface="Mada"/>
                          <a:sym typeface="Mada"/>
                        </a:rPr>
                        <a:t>Advantages of Estrogen and Progestins when used in menopausal women</a:t>
                      </a:r>
                      <a:endParaRPr b="1" sz="1300">
                        <a:solidFill>
                          <a:srgbClr val="134F5C"/>
                        </a:solidFill>
                        <a:latin typeface="Mada"/>
                        <a:ea typeface="Mada"/>
                        <a:cs typeface="Mada"/>
                        <a:sym typeface="Mada"/>
                      </a:endParaRPr>
                    </a:p>
                  </a:txBody>
                  <a:tcPr marT="91425" marB="91425" marR="91425" marL="91425">
                    <a:solidFill>
                      <a:srgbClr val="D0E0E3"/>
                    </a:solidFill>
                  </a:tcPr>
                </a:tc>
                <a:tc hMerge="1"/>
              </a:tr>
              <a:tr h="100000">
                <a:tc>
                  <a:txBody>
                    <a:bodyPr/>
                    <a:lstStyle/>
                    <a:p>
                      <a:pPr indent="0" lvl="0" marL="0" rtl="0" algn="ctr">
                        <a:spcBef>
                          <a:spcPts val="0"/>
                        </a:spcBef>
                        <a:spcAft>
                          <a:spcPts val="0"/>
                        </a:spcAft>
                        <a:buNone/>
                      </a:pPr>
                      <a:r>
                        <a:rPr b="1" lang="en" sz="1100">
                          <a:solidFill>
                            <a:srgbClr val="76A5AF"/>
                          </a:solidFill>
                          <a:latin typeface="Mada"/>
                          <a:ea typeface="Mada"/>
                          <a:cs typeface="Mada"/>
                          <a:sym typeface="Mada"/>
                        </a:rPr>
                        <a:t>Estrogen</a:t>
                      </a:r>
                      <a:endParaRPr b="1" sz="1100">
                        <a:solidFill>
                          <a:srgbClr val="76A5AF"/>
                        </a:solidFill>
                        <a:latin typeface="Mada"/>
                        <a:ea typeface="Mada"/>
                        <a:cs typeface="Mada"/>
                        <a:sym typeface="Mada"/>
                      </a:endParaRPr>
                    </a:p>
                  </a:txBody>
                  <a:tcPr marT="91425" marB="91425" marR="91425" marL="91425">
                    <a:solidFill>
                      <a:srgbClr val="F3F3F3"/>
                    </a:solidFill>
                  </a:tcPr>
                </a:tc>
                <a:tc>
                  <a:txBody>
                    <a:bodyPr/>
                    <a:lstStyle/>
                    <a:p>
                      <a:pPr indent="0" lvl="0" marL="0" rtl="0" algn="ctr">
                        <a:spcBef>
                          <a:spcPts val="0"/>
                        </a:spcBef>
                        <a:spcAft>
                          <a:spcPts val="0"/>
                        </a:spcAft>
                        <a:buNone/>
                      </a:pPr>
                      <a:r>
                        <a:rPr b="1" lang="en" sz="1100">
                          <a:solidFill>
                            <a:srgbClr val="76A5AF"/>
                          </a:solidFill>
                          <a:latin typeface="Mada"/>
                          <a:ea typeface="Mada"/>
                          <a:cs typeface="Mada"/>
                          <a:sym typeface="Mada"/>
                        </a:rPr>
                        <a:t>Progestins</a:t>
                      </a:r>
                      <a:endParaRPr b="1" sz="1100">
                        <a:solidFill>
                          <a:srgbClr val="76A5AF"/>
                        </a:solidFill>
                        <a:latin typeface="Mada"/>
                        <a:ea typeface="Mada"/>
                        <a:cs typeface="Mada"/>
                        <a:sym typeface="Mada"/>
                      </a:endParaRPr>
                    </a:p>
                  </a:txBody>
                  <a:tcPr marT="91425" marB="91425" marR="91425" marL="91425">
                    <a:solidFill>
                      <a:srgbClr val="F3F3F3"/>
                    </a:solidFill>
                  </a:tcPr>
                </a:tc>
              </a:tr>
              <a:tr h="845650">
                <a:tc>
                  <a:txBody>
                    <a:bodyPr/>
                    <a:lstStyle/>
                    <a:p>
                      <a:pPr indent="-292100" lvl="0" marL="457200" rtl="0" algn="l">
                        <a:lnSpc>
                          <a:spcPct val="115000"/>
                        </a:lnSpc>
                        <a:spcBef>
                          <a:spcPts val="0"/>
                        </a:spcBef>
                        <a:spcAft>
                          <a:spcPts val="0"/>
                        </a:spcAft>
                        <a:buClr>
                          <a:srgbClr val="FF0000"/>
                        </a:buClr>
                        <a:buSzPts val="1000"/>
                        <a:buFont typeface="Mada"/>
                        <a:buAutoNum type="arabicPeriod"/>
                      </a:pPr>
                      <a:r>
                        <a:rPr b="1" lang="en" sz="1000">
                          <a:solidFill>
                            <a:srgbClr val="FF0000"/>
                          </a:solidFill>
                          <a:latin typeface="Mada"/>
                          <a:ea typeface="Mada"/>
                          <a:cs typeface="Mada"/>
                          <a:sym typeface="Mada"/>
                        </a:rPr>
                        <a:t>Improves vaginal dryness</a:t>
                      </a:r>
                      <a:endParaRPr b="1" sz="1000">
                        <a:solidFill>
                          <a:srgbClr val="FF0000"/>
                        </a:solidFill>
                        <a:latin typeface="Mada"/>
                        <a:ea typeface="Mada"/>
                        <a:cs typeface="Mada"/>
                        <a:sym typeface="Mada"/>
                      </a:endParaRPr>
                    </a:p>
                    <a:p>
                      <a:pPr indent="-292100" lvl="0" marL="457200" rtl="0" algn="l">
                        <a:lnSpc>
                          <a:spcPct val="115000"/>
                        </a:lnSpc>
                        <a:spcBef>
                          <a:spcPts val="0"/>
                        </a:spcBef>
                        <a:spcAft>
                          <a:spcPts val="0"/>
                        </a:spcAft>
                        <a:buClr>
                          <a:srgbClr val="FF0000"/>
                        </a:buClr>
                        <a:buSzPts val="1000"/>
                        <a:buFont typeface="Mada"/>
                        <a:buAutoNum type="arabicPeriod"/>
                      </a:pPr>
                      <a:r>
                        <a:rPr b="1" lang="en" sz="1000">
                          <a:solidFill>
                            <a:srgbClr val="FF0000"/>
                          </a:solidFill>
                          <a:latin typeface="Mada"/>
                          <a:ea typeface="Mada"/>
                          <a:cs typeface="Mada"/>
                          <a:sym typeface="Mada"/>
                        </a:rPr>
                        <a:t>Increases bone density</a:t>
                      </a:r>
                      <a:r>
                        <a:rPr b="1" lang="en" sz="1000">
                          <a:solidFill>
                            <a:schemeClr val="dk1"/>
                          </a:solidFill>
                          <a:latin typeface="Mada"/>
                          <a:ea typeface="Mada"/>
                          <a:cs typeface="Mada"/>
                          <a:sym typeface="Mada"/>
                        </a:rPr>
                        <a:t> </a:t>
                      </a:r>
                      <a:r>
                        <a:rPr lang="en" sz="1000">
                          <a:solidFill>
                            <a:schemeClr val="dk1"/>
                          </a:solidFill>
                          <a:latin typeface="Mada"/>
                          <a:ea typeface="Mada"/>
                          <a:cs typeface="Mada"/>
                          <a:sym typeface="Mada"/>
                        </a:rPr>
                        <a:t>(</a:t>
                      </a:r>
                      <a:r>
                        <a:rPr lang="en" sz="1000">
                          <a:solidFill>
                            <a:schemeClr val="dk1"/>
                          </a:solidFill>
                          <a:latin typeface="Titillium Web"/>
                          <a:ea typeface="Titillium Web"/>
                          <a:cs typeface="Titillium Web"/>
                          <a:sym typeface="Titillium Web"/>
                        </a:rPr>
                        <a:t>↓osteoclastic activity)</a:t>
                      </a:r>
                      <a:endParaRPr b="1"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rgbClr val="FF0000"/>
                        </a:buClr>
                        <a:buSzPts val="1000"/>
                        <a:buFont typeface="Mada"/>
                        <a:buAutoNum type="arabicPeriod"/>
                      </a:pPr>
                      <a:r>
                        <a:rPr b="1" lang="en" sz="1000">
                          <a:solidFill>
                            <a:srgbClr val="FF0000"/>
                          </a:solidFill>
                          <a:latin typeface="Mada"/>
                          <a:ea typeface="Mada"/>
                          <a:cs typeface="Mada"/>
                          <a:sym typeface="Mada"/>
                        </a:rPr>
                        <a:t>Protects CVS (only in short term therapy)</a:t>
                      </a:r>
                      <a:endParaRPr b="1" sz="1000">
                        <a:solidFill>
                          <a:srgbClr val="FF0000"/>
                        </a:solidFill>
                        <a:latin typeface="Mada"/>
                        <a:ea typeface="Mada"/>
                        <a:cs typeface="Mada"/>
                        <a:sym typeface="Mada"/>
                      </a:endParaRPr>
                    </a:p>
                    <a:p>
                      <a:pPr indent="-292100" lvl="0" marL="457200" rtl="0" algn="l">
                        <a:lnSpc>
                          <a:spcPct val="115000"/>
                        </a:lnSpc>
                        <a:spcBef>
                          <a:spcPts val="0"/>
                        </a:spcBef>
                        <a:spcAft>
                          <a:spcPts val="0"/>
                        </a:spcAft>
                        <a:buClr>
                          <a:srgbClr val="000000"/>
                        </a:buClr>
                        <a:buSzPts val="1000"/>
                        <a:buFont typeface="Mada"/>
                        <a:buAutoNum type="arabicPeriod"/>
                      </a:pPr>
                      <a:r>
                        <a:rPr lang="en" sz="1000">
                          <a:solidFill>
                            <a:schemeClr val="dk1"/>
                          </a:solidFill>
                          <a:latin typeface="Mada"/>
                          <a:ea typeface="Mada"/>
                          <a:cs typeface="Mada"/>
                          <a:sym typeface="Mada"/>
                        </a:rPr>
                        <a:t>Improves hot flushes &amp; night sweats</a:t>
                      </a:r>
                      <a:endParaRPr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Controls sleep disturbance &amp; mood swings</a:t>
                      </a:r>
                      <a:endParaRPr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Improves urethral &amp; urinary symptoms</a:t>
                      </a:r>
                      <a:endParaRPr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Improves insulin resistance</a:t>
                      </a:r>
                      <a:endParaRPr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Improves cognitive function</a:t>
                      </a:r>
                      <a:endParaRPr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Delays parkinsonism</a:t>
                      </a:r>
                      <a:endParaRPr sz="1000">
                        <a:solidFill>
                          <a:schemeClr val="dk1"/>
                        </a:solidFill>
                        <a:latin typeface="Mada"/>
                        <a:ea typeface="Mada"/>
                        <a:cs typeface="Mada"/>
                        <a:sym typeface="Mada"/>
                      </a:endParaRPr>
                    </a:p>
                  </a:txBody>
                  <a:tcPr marT="91425" marB="91425" marR="91425" marL="91425"/>
                </a:tc>
                <a:tc>
                  <a:txBody>
                    <a:bodyPr/>
                    <a:lstStyle/>
                    <a:p>
                      <a:pPr indent="-292100" lvl="0" marL="457200" rtl="0" algn="l">
                        <a:lnSpc>
                          <a:spcPct val="115000"/>
                        </a:lnSpc>
                        <a:spcBef>
                          <a:spcPts val="0"/>
                        </a:spcBef>
                        <a:spcAft>
                          <a:spcPts val="0"/>
                        </a:spcAft>
                        <a:buClr>
                          <a:srgbClr val="FF0000"/>
                        </a:buClr>
                        <a:buSzPts val="1000"/>
                        <a:buFont typeface="Mada"/>
                        <a:buAutoNum type="arabicPeriod"/>
                      </a:pPr>
                      <a:r>
                        <a:rPr b="1" lang="en" sz="1000">
                          <a:solidFill>
                            <a:srgbClr val="FF0000"/>
                          </a:solidFill>
                          <a:highlight>
                            <a:srgbClr val="F4CCCC"/>
                          </a:highlight>
                          <a:latin typeface="Mada"/>
                          <a:ea typeface="Mada"/>
                          <a:cs typeface="Mada"/>
                          <a:sym typeface="Mada"/>
                        </a:rPr>
                        <a:t>Protects against possibility of estrogen induced endometrial cancer</a:t>
                      </a:r>
                      <a:endParaRPr b="1" sz="1000">
                        <a:solidFill>
                          <a:srgbClr val="FF0000"/>
                        </a:solidFill>
                        <a:highlight>
                          <a:srgbClr val="F4CCCC"/>
                        </a:highlight>
                        <a:latin typeface="Mada"/>
                        <a:ea typeface="Mada"/>
                        <a:cs typeface="Mada"/>
                        <a:sym typeface="Mada"/>
                      </a:endParaRPr>
                    </a:p>
                    <a:p>
                      <a:pPr indent="-292100" lvl="0" marL="457200" rtl="0" algn="l">
                        <a:lnSpc>
                          <a:spcPct val="115000"/>
                        </a:lnSpc>
                        <a:spcBef>
                          <a:spcPts val="0"/>
                        </a:spcBef>
                        <a:spcAft>
                          <a:spcPts val="0"/>
                        </a:spcAft>
                        <a:buClr>
                          <a:srgbClr val="000000"/>
                        </a:buClr>
                        <a:buSzPts val="1000"/>
                        <a:buFont typeface="Mada"/>
                        <a:buAutoNum type="arabicPeriod"/>
                      </a:pPr>
                      <a:r>
                        <a:rPr lang="en" sz="1000">
                          <a:solidFill>
                            <a:schemeClr val="dk1"/>
                          </a:solidFill>
                          <a:latin typeface="Mada"/>
                          <a:ea typeface="Mada"/>
                          <a:cs typeface="Mada"/>
                          <a:sym typeface="Mada"/>
                        </a:rPr>
                        <a:t>Progesterone </a:t>
                      </a:r>
                      <a:r>
                        <a:rPr b="1" lang="en" sz="1000">
                          <a:solidFill>
                            <a:schemeClr val="dk1"/>
                          </a:solidFill>
                          <a:latin typeface="Mada"/>
                          <a:ea typeface="Mada"/>
                          <a:cs typeface="Mada"/>
                          <a:sym typeface="Mada"/>
                        </a:rPr>
                        <a:t>(natural)</a:t>
                      </a:r>
                      <a:r>
                        <a:rPr lang="en" sz="1000">
                          <a:solidFill>
                            <a:schemeClr val="dk1"/>
                          </a:solidFill>
                          <a:latin typeface="Mada"/>
                          <a:ea typeface="Mada"/>
                          <a:cs typeface="Mada"/>
                          <a:sym typeface="Mada"/>
                        </a:rPr>
                        <a:t> protects against breast cancer development </a:t>
                      </a:r>
                      <a:endParaRPr sz="1000">
                        <a:solidFill>
                          <a:schemeClr val="dk1"/>
                        </a:solidFill>
                        <a:latin typeface="Mada"/>
                        <a:ea typeface="Mada"/>
                        <a:cs typeface="Mada"/>
                        <a:sym typeface="Mada"/>
                      </a:endParaRPr>
                    </a:p>
                    <a:p>
                      <a:pPr indent="-292100" lvl="0" marL="457200" rtl="0" algn="l">
                        <a:lnSpc>
                          <a:spcPct val="115000"/>
                        </a:lnSpc>
                        <a:spcBef>
                          <a:spcPts val="0"/>
                        </a:spcBef>
                        <a:spcAft>
                          <a:spcPts val="0"/>
                        </a:spcAft>
                        <a:buClr>
                          <a:schemeClr val="dk1"/>
                        </a:buClr>
                        <a:buSzPts val="1000"/>
                        <a:buFont typeface="Mada"/>
                        <a:buAutoNum type="arabicPeriod"/>
                      </a:pPr>
                      <a:r>
                        <a:rPr lang="en" sz="1000">
                          <a:solidFill>
                            <a:schemeClr val="dk1"/>
                          </a:solidFill>
                          <a:highlight>
                            <a:srgbClr val="F4CCCC"/>
                          </a:highlight>
                          <a:latin typeface="Mada"/>
                          <a:ea typeface="Mada"/>
                          <a:cs typeface="Mada"/>
                          <a:sym typeface="Mada"/>
                        </a:rPr>
                        <a:t>Counteract osteoporosis</a:t>
                      </a:r>
                      <a:r>
                        <a:rPr lang="en" sz="1000">
                          <a:solidFill>
                            <a:schemeClr val="dk1"/>
                          </a:solidFill>
                          <a:latin typeface="Mada"/>
                          <a:ea typeface="Mada"/>
                          <a:cs typeface="Mada"/>
                          <a:sym typeface="Mada"/>
                        </a:rPr>
                        <a:t> (</a:t>
                      </a:r>
                      <a:r>
                        <a:rPr lang="en" sz="1000">
                          <a:solidFill>
                            <a:schemeClr val="dk1"/>
                          </a:solidFill>
                          <a:latin typeface="Titillium Web"/>
                          <a:ea typeface="Titillium Web"/>
                          <a:cs typeface="Titillium Web"/>
                          <a:sym typeface="Titillium Web"/>
                        </a:rPr>
                        <a:t>↑osteoblastic activity)</a:t>
                      </a:r>
                      <a:endParaRPr sz="1000">
                        <a:solidFill>
                          <a:schemeClr val="dk1"/>
                        </a:solidFill>
                        <a:highlight>
                          <a:srgbClr val="F4CCCC"/>
                        </a:highlight>
                        <a:latin typeface="Mada"/>
                        <a:ea typeface="Mada"/>
                        <a:cs typeface="Mada"/>
                        <a:sym typeface="Mada"/>
                      </a:endParaRPr>
                    </a:p>
                  </a:txBody>
                  <a:tcPr marT="91425" marB="91425" marR="91425" marL="91425"/>
                </a:tc>
              </a:tr>
              <a:tr h="100000">
                <a:tc gridSpan="2">
                  <a:txBody>
                    <a:bodyPr/>
                    <a:lstStyle/>
                    <a:p>
                      <a:pPr indent="0" lvl="0" marL="0" rtl="0" algn="ctr">
                        <a:spcBef>
                          <a:spcPts val="0"/>
                        </a:spcBef>
                        <a:spcAft>
                          <a:spcPts val="0"/>
                        </a:spcAft>
                        <a:buNone/>
                      </a:pPr>
                      <a:r>
                        <a:rPr b="1" lang="en" sz="1300">
                          <a:solidFill>
                            <a:srgbClr val="134F5C"/>
                          </a:solidFill>
                          <a:latin typeface="Mada"/>
                          <a:ea typeface="Mada"/>
                          <a:cs typeface="Mada"/>
                          <a:sym typeface="Mada"/>
                        </a:rPr>
                        <a:t>Benefits and Risks of HRT</a:t>
                      </a:r>
                      <a:endParaRPr b="1" sz="1300">
                        <a:solidFill>
                          <a:srgbClr val="134F5C"/>
                        </a:solidFill>
                        <a:latin typeface="Mada"/>
                        <a:ea typeface="Mada"/>
                        <a:cs typeface="Mada"/>
                        <a:sym typeface="Mada"/>
                      </a:endParaRPr>
                    </a:p>
                  </a:txBody>
                  <a:tcPr marT="91425" marB="91425" marR="91425" marL="91425"/>
                </a:tc>
                <a:tc hMerge="1"/>
              </a:tr>
              <a:tr h="425125">
                <a:tc>
                  <a:txBody>
                    <a:bodyPr/>
                    <a:lstStyle/>
                    <a:p>
                      <a:pPr indent="-285750" lvl="0" marL="457200" rtl="0" algn="l">
                        <a:spcBef>
                          <a:spcPts val="0"/>
                        </a:spcBef>
                        <a:spcAft>
                          <a:spcPts val="0"/>
                        </a:spcAft>
                        <a:buClr>
                          <a:schemeClr val="dk1"/>
                        </a:buClr>
                        <a:buSzPts val="900"/>
                        <a:buFont typeface="Mada"/>
                        <a:buChar char="❖"/>
                      </a:pPr>
                      <a:r>
                        <a:rPr b="1" lang="en" sz="900">
                          <a:solidFill>
                            <a:schemeClr val="dk1"/>
                          </a:solidFill>
                          <a:latin typeface="Mada"/>
                          <a:ea typeface="Mada"/>
                          <a:cs typeface="Mada"/>
                          <a:sym typeface="Mada"/>
                        </a:rPr>
                        <a:t>Definite benefits:</a:t>
                      </a:r>
                      <a:endParaRPr b="1" sz="900">
                        <a:solidFill>
                          <a:schemeClr val="dk1"/>
                        </a:solidFill>
                        <a:latin typeface="Mada"/>
                        <a:ea typeface="Mada"/>
                        <a:cs typeface="Mada"/>
                        <a:sym typeface="Mada"/>
                      </a:endParaRPr>
                    </a:p>
                    <a:p>
                      <a:pPr indent="-285750" lvl="0" marL="457200" rtl="0" algn="l">
                        <a:spcBef>
                          <a:spcPts val="0"/>
                        </a:spcBef>
                        <a:spcAft>
                          <a:spcPts val="0"/>
                        </a:spcAft>
                        <a:buClr>
                          <a:schemeClr val="dk1"/>
                        </a:buClr>
                        <a:buSzPts val="900"/>
                        <a:buFont typeface="Mada"/>
                        <a:buAutoNum type="arabicPeriod"/>
                      </a:pPr>
                      <a:r>
                        <a:rPr lang="en" sz="900">
                          <a:solidFill>
                            <a:schemeClr val="dk1"/>
                          </a:solidFill>
                          <a:latin typeface="Mada"/>
                          <a:ea typeface="Mada"/>
                          <a:cs typeface="Mada"/>
                          <a:sym typeface="Mada"/>
                        </a:rPr>
                        <a:t>Alleviates symptoms of menopause (vasomotor, genitourinary).</a:t>
                      </a:r>
                      <a:endParaRPr sz="900">
                        <a:solidFill>
                          <a:schemeClr val="dk1"/>
                        </a:solidFill>
                        <a:latin typeface="Mada"/>
                        <a:ea typeface="Mada"/>
                        <a:cs typeface="Mada"/>
                        <a:sym typeface="Mada"/>
                      </a:endParaRPr>
                    </a:p>
                    <a:p>
                      <a:pPr indent="-285750" lvl="0" marL="457200" rtl="0" algn="l">
                        <a:spcBef>
                          <a:spcPts val="0"/>
                        </a:spcBef>
                        <a:spcAft>
                          <a:spcPts val="0"/>
                        </a:spcAft>
                        <a:buClr>
                          <a:schemeClr val="dk1"/>
                        </a:buClr>
                        <a:buSzPts val="900"/>
                        <a:buFont typeface="Mada"/>
                        <a:buAutoNum type="arabicPeriod"/>
                      </a:pPr>
                      <a:r>
                        <a:rPr lang="en" sz="900">
                          <a:solidFill>
                            <a:schemeClr val="dk1"/>
                          </a:solidFill>
                          <a:latin typeface="Mada"/>
                          <a:ea typeface="Mada"/>
                          <a:cs typeface="Mada"/>
                          <a:sym typeface="Mada"/>
                        </a:rPr>
                        <a:t>Improve osteoporosis (Definite increase in bone mineral density →  decrease risk of fractures)</a:t>
                      </a:r>
                      <a:endParaRPr sz="900">
                        <a:solidFill>
                          <a:schemeClr val="dk1"/>
                        </a:solidFill>
                        <a:latin typeface="Mada"/>
                        <a:ea typeface="Mada"/>
                        <a:cs typeface="Mada"/>
                        <a:sym typeface="Mada"/>
                      </a:endParaRPr>
                    </a:p>
                    <a:p>
                      <a:pPr indent="-285750" lvl="0" marL="457200" rtl="0" algn="l">
                        <a:spcBef>
                          <a:spcPts val="0"/>
                        </a:spcBef>
                        <a:spcAft>
                          <a:spcPts val="0"/>
                        </a:spcAft>
                        <a:buClr>
                          <a:schemeClr val="dk1"/>
                        </a:buClr>
                        <a:buSzPts val="900"/>
                        <a:buFont typeface="Mada"/>
                        <a:buChar char="❖"/>
                      </a:pPr>
                      <a:r>
                        <a:rPr b="1" lang="en" sz="900">
                          <a:solidFill>
                            <a:schemeClr val="dk1"/>
                          </a:solidFill>
                          <a:latin typeface="Mada"/>
                          <a:ea typeface="Mada"/>
                          <a:cs typeface="Mada"/>
                          <a:sym typeface="Mada"/>
                        </a:rPr>
                        <a:t>Uncertain benefits:</a:t>
                      </a:r>
                      <a:endParaRPr b="1" sz="900">
                        <a:solidFill>
                          <a:schemeClr val="dk1"/>
                        </a:solidFill>
                        <a:latin typeface="Mada"/>
                        <a:ea typeface="Mada"/>
                        <a:cs typeface="Mada"/>
                        <a:sym typeface="Mada"/>
                      </a:endParaRPr>
                    </a:p>
                    <a:p>
                      <a:pPr indent="-285750" lvl="0" marL="457200" rtl="0" algn="l">
                        <a:spcBef>
                          <a:spcPts val="0"/>
                        </a:spcBef>
                        <a:spcAft>
                          <a:spcPts val="0"/>
                        </a:spcAft>
                        <a:buClr>
                          <a:schemeClr val="dk1"/>
                        </a:buClr>
                        <a:buSzPts val="900"/>
                        <a:buFont typeface="Mada"/>
                        <a:buAutoNum type="arabicPeriod"/>
                      </a:pPr>
                      <a:r>
                        <a:rPr lang="en" sz="900">
                          <a:solidFill>
                            <a:schemeClr val="dk1"/>
                          </a:solidFill>
                          <a:latin typeface="Mada"/>
                          <a:ea typeface="Mada"/>
                          <a:cs typeface="Mada"/>
                          <a:sym typeface="Mada"/>
                        </a:rPr>
                        <a:t>Improve cognitive functions.</a:t>
                      </a:r>
                      <a:endParaRPr b="1" sz="900">
                        <a:solidFill>
                          <a:srgbClr val="FF0000"/>
                        </a:solidFill>
                        <a:latin typeface="Mada"/>
                        <a:ea typeface="Mada"/>
                        <a:cs typeface="Mada"/>
                        <a:sym typeface="Mada"/>
                      </a:endParaRPr>
                    </a:p>
                  </a:txBody>
                  <a:tcPr marT="91425" marB="91425" marR="91425" marL="91425"/>
                </a:tc>
                <a:tc>
                  <a:txBody>
                    <a:bodyPr/>
                    <a:lstStyle/>
                    <a:p>
                      <a:pPr indent="-292100" lvl="0" marL="457200" rtl="0" algn="l">
                        <a:spcBef>
                          <a:spcPts val="0"/>
                        </a:spcBef>
                        <a:spcAft>
                          <a:spcPts val="0"/>
                        </a:spcAft>
                        <a:buClr>
                          <a:schemeClr val="dk1"/>
                        </a:buClr>
                        <a:buSzPts val="1000"/>
                        <a:buFont typeface="Mada"/>
                        <a:buChar char="❖"/>
                      </a:pPr>
                      <a:r>
                        <a:rPr b="1" lang="en" sz="1000">
                          <a:solidFill>
                            <a:schemeClr val="dk1"/>
                          </a:solidFill>
                          <a:latin typeface="Mada"/>
                          <a:ea typeface="Mada"/>
                          <a:cs typeface="Mada"/>
                          <a:sym typeface="Mada"/>
                        </a:rPr>
                        <a:t>Definite risks:</a:t>
                      </a:r>
                      <a:endParaRPr b="1" sz="1000">
                        <a:solidFill>
                          <a:schemeClr val="dk1"/>
                        </a:solidFill>
                        <a:latin typeface="Mada"/>
                        <a:ea typeface="Mada"/>
                        <a:cs typeface="Mada"/>
                        <a:sym typeface="Mada"/>
                      </a:endParaRPr>
                    </a:p>
                    <a:p>
                      <a:pPr indent="-292100" lvl="0" marL="457200" rtl="0" algn="l">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Endometrial cancer (estrogen only).</a:t>
                      </a:r>
                      <a:endParaRPr sz="1000">
                        <a:solidFill>
                          <a:schemeClr val="dk1"/>
                        </a:solidFill>
                        <a:latin typeface="Mada"/>
                        <a:ea typeface="Mada"/>
                        <a:cs typeface="Mada"/>
                        <a:sym typeface="Mada"/>
                      </a:endParaRPr>
                    </a:p>
                    <a:p>
                      <a:pPr indent="-292100" lvl="0" marL="457200" rtl="0" algn="l">
                        <a:spcBef>
                          <a:spcPts val="0"/>
                        </a:spcBef>
                        <a:spcAft>
                          <a:spcPts val="0"/>
                        </a:spcAft>
                        <a:buClr>
                          <a:srgbClr val="FF0000"/>
                        </a:buClr>
                        <a:buSzPts val="1000"/>
                        <a:buFont typeface="Mada"/>
                        <a:buAutoNum type="arabicPeriod"/>
                      </a:pPr>
                      <a:r>
                        <a:rPr b="1" lang="en" sz="1000">
                          <a:solidFill>
                            <a:srgbClr val="FF0000"/>
                          </a:solidFill>
                          <a:highlight>
                            <a:srgbClr val="F4CCCC"/>
                          </a:highlight>
                          <a:latin typeface="Mada"/>
                          <a:ea typeface="Mada"/>
                          <a:cs typeface="Mada"/>
                          <a:sym typeface="Mada"/>
                        </a:rPr>
                        <a:t>Venous thromboembolism (long term) (most important complication)</a:t>
                      </a:r>
                      <a:endParaRPr b="1" sz="1000">
                        <a:solidFill>
                          <a:srgbClr val="FF0000"/>
                        </a:solidFill>
                        <a:highlight>
                          <a:srgbClr val="F4CCCC"/>
                        </a:highlight>
                        <a:latin typeface="Mada"/>
                        <a:ea typeface="Mada"/>
                        <a:cs typeface="Mada"/>
                        <a:sym typeface="Mada"/>
                      </a:endParaRPr>
                    </a:p>
                    <a:p>
                      <a:pPr indent="-292100" lvl="0" marL="457200" rtl="0" algn="l">
                        <a:spcBef>
                          <a:spcPts val="0"/>
                        </a:spcBef>
                        <a:spcAft>
                          <a:spcPts val="0"/>
                        </a:spcAft>
                        <a:buClr>
                          <a:schemeClr val="dk1"/>
                        </a:buClr>
                        <a:buSzPts val="1000"/>
                        <a:buFont typeface="Mada"/>
                        <a:buAutoNum type="arabicPeriod"/>
                      </a:pPr>
                      <a:r>
                        <a:rPr lang="en" sz="1000">
                          <a:solidFill>
                            <a:schemeClr val="dk1"/>
                          </a:solidFill>
                          <a:latin typeface="Mada"/>
                          <a:ea typeface="Mada"/>
                          <a:cs typeface="Mada"/>
                          <a:sym typeface="Mada"/>
                        </a:rPr>
                        <a:t>Breast cancer (Long term 5 years)</a:t>
                      </a:r>
                      <a:endParaRPr sz="1000">
                        <a:solidFill>
                          <a:schemeClr val="dk1"/>
                        </a:solidFill>
                        <a:latin typeface="Mada"/>
                        <a:ea typeface="Mada"/>
                        <a:cs typeface="Mada"/>
                        <a:sym typeface="Mada"/>
                      </a:endParaRPr>
                    </a:p>
                    <a:p>
                      <a:pPr indent="-292100" lvl="0" marL="457200" rtl="0" algn="l">
                        <a:spcBef>
                          <a:spcPts val="0"/>
                        </a:spcBef>
                        <a:spcAft>
                          <a:spcPts val="0"/>
                        </a:spcAft>
                        <a:buClr>
                          <a:srgbClr val="FF0000"/>
                        </a:buClr>
                        <a:buSzPts val="1000"/>
                        <a:buFont typeface="Mada"/>
                        <a:buChar char="★"/>
                      </a:pPr>
                      <a:r>
                        <a:rPr lang="en" sz="1000">
                          <a:solidFill>
                            <a:srgbClr val="FF0000"/>
                          </a:solidFill>
                          <a:highlight>
                            <a:srgbClr val="F4CCCC"/>
                          </a:highlight>
                          <a:latin typeface="Mada"/>
                          <a:ea typeface="Mada"/>
                          <a:cs typeface="Mada"/>
                          <a:sym typeface="Mada"/>
                        </a:rPr>
                        <a:t>The risk of CVS problems</a:t>
                      </a:r>
                      <a:r>
                        <a:rPr lang="en" sz="1000">
                          <a:solidFill>
                            <a:schemeClr val="dk1"/>
                          </a:solidFill>
                          <a:highlight>
                            <a:srgbClr val="F4CCCC"/>
                          </a:highlight>
                          <a:latin typeface="Mada"/>
                          <a:ea typeface="Mada"/>
                          <a:cs typeface="Mada"/>
                          <a:sym typeface="Mada"/>
                        </a:rPr>
                        <a:t> and breast cancer with HRT is </a:t>
                      </a:r>
                      <a:r>
                        <a:rPr lang="en" sz="1000">
                          <a:solidFill>
                            <a:srgbClr val="FF0000"/>
                          </a:solidFill>
                          <a:highlight>
                            <a:srgbClr val="F4CCCC"/>
                          </a:highlight>
                          <a:latin typeface="Mada"/>
                          <a:ea typeface="Mada"/>
                          <a:cs typeface="Mada"/>
                          <a:sym typeface="Mada"/>
                        </a:rPr>
                        <a:t>more than their benefits</a:t>
                      </a:r>
                      <a:endParaRPr sz="700">
                        <a:solidFill>
                          <a:srgbClr val="FF0000"/>
                        </a:solidFill>
                        <a:highlight>
                          <a:srgbClr val="F4CCCC"/>
                        </a:highlight>
                        <a:latin typeface="Mada"/>
                        <a:ea typeface="Mada"/>
                        <a:cs typeface="Mada"/>
                        <a:sym typeface="Mada"/>
                      </a:endParaRPr>
                    </a:p>
                  </a:txBody>
                  <a:tcPr marT="91425" marB="91425" marR="91425" marL="91425"/>
                </a:tc>
              </a:tr>
            </a:tbl>
          </a:graphicData>
        </a:graphic>
      </p:graphicFrame>
      <p:sp>
        <p:nvSpPr>
          <p:cNvPr id="313" name="Google Shape;313;p55"/>
          <p:cNvSpPr txBox="1"/>
          <p:nvPr/>
        </p:nvSpPr>
        <p:spPr>
          <a:xfrm>
            <a:off x="4161150" y="3740850"/>
            <a:ext cx="2677500" cy="2082600"/>
          </a:xfrm>
          <a:prstGeom prst="rect">
            <a:avLst/>
          </a:prstGeom>
          <a:solidFill>
            <a:srgbClr val="FFFFFF"/>
          </a:solidFill>
          <a:ln>
            <a:noFill/>
          </a:ln>
        </p:spPr>
        <p:txBody>
          <a:bodyPr anchorCtr="0" anchor="t" bIns="91425" lIns="91425" spcFirstLastPara="1" rIns="91425" wrap="square" tIns="91425">
            <a:spAutoFit/>
          </a:bodyPr>
          <a:lstStyle/>
          <a:p>
            <a:pPr indent="-266700" lvl="0" marL="457200" rtl="0" algn="l">
              <a:lnSpc>
                <a:spcPct val="115000"/>
              </a:lnSpc>
              <a:spcBef>
                <a:spcPts val="0"/>
              </a:spcBef>
              <a:spcAft>
                <a:spcPts val="0"/>
              </a:spcAft>
              <a:buClr>
                <a:srgbClr val="FF0000"/>
              </a:buClr>
              <a:buSzPts val="600"/>
              <a:buFont typeface="Mada"/>
              <a:buAutoNum type="arabicPeriod"/>
            </a:pPr>
            <a:r>
              <a:rPr lang="en" sz="600">
                <a:solidFill>
                  <a:srgbClr val="FF0000"/>
                </a:solidFill>
                <a:latin typeface="Mada"/>
                <a:ea typeface="Mada"/>
                <a:cs typeface="Mada"/>
                <a:sym typeface="Mada"/>
              </a:rPr>
              <a:t>Improves vaginal dryness </a:t>
            </a:r>
            <a:r>
              <a:rPr lang="en" sz="600">
                <a:solidFill>
                  <a:schemeClr val="dk1"/>
                </a:solidFill>
                <a:latin typeface="Mada"/>
                <a:ea typeface="Mada"/>
                <a:cs typeface="Mada"/>
                <a:sym typeface="Mada"/>
              </a:rPr>
              <a:t> </a:t>
            </a:r>
            <a:endParaRPr sz="600">
              <a:solidFill>
                <a:schemeClr val="dk1"/>
              </a:solidFill>
              <a:latin typeface="Mada"/>
              <a:ea typeface="Mada"/>
              <a:cs typeface="Mada"/>
              <a:sym typeface="Mada"/>
            </a:endParaRPr>
          </a:p>
          <a:p>
            <a:pPr indent="-266700" lvl="0" marL="457200" rtl="0" algn="l">
              <a:lnSpc>
                <a:spcPct val="115000"/>
              </a:lnSpc>
              <a:spcBef>
                <a:spcPts val="0"/>
              </a:spcBef>
              <a:spcAft>
                <a:spcPts val="0"/>
              </a:spcAft>
              <a:buClr>
                <a:srgbClr val="FF0000"/>
              </a:buClr>
              <a:buSzPts val="600"/>
              <a:buFont typeface="Mada"/>
              <a:buAutoNum type="arabicPeriod"/>
            </a:pPr>
            <a:r>
              <a:rPr lang="en" sz="600">
                <a:solidFill>
                  <a:srgbClr val="FF0000"/>
                </a:solidFill>
                <a:latin typeface="Mada"/>
                <a:ea typeface="Mada"/>
                <a:cs typeface="Mada"/>
                <a:sym typeface="Mada"/>
              </a:rPr>
              <a:t>Increases </a:t>
            </a:r>
            <a:r>
              <a:rPr lang="en" sz="600">
                <a:solidFill>
                  <a:srgbClr val="FF0000"/>
                </a:solidFill>
                <a:highlight>
                  <a:srgbClr val="F4CCCC"/>
                </a:highlight>
                <a:latin typeface="Mada"/>
                <a:ea typeface="Mada"/>
                <a:cs typeface="Mada"/>
                <a:sym typeface="Mada"/>
              </a:rPr>
              <a:t>bone</a:t>
            </a:r>
            <a:r>
              <a:rPr lang="en" sz="600">
                <a:solidFill>
                  <a:srgbClr val="FF0000"/>
                </a:solidFill>
                <a:latin typeface="Mada"/>
                <a:ea typeface="Mada"/>
                <a:cs typeface="Mada"/>
                <a:sym typeface="Mada"/>
              </a:rPr>
              <a:t> density: </a:t>
            </a:r>
            <a:r>
              <a:rPr lang="en" sz="600">
                <a:solidFill>
                  <a:schemeClr val="dk1"/>
                </a:solidFill>
                <a:highlight>
                  <a:srgbClr val="F4CCCC"/>
                </a:highlight>
                <a:latin typeface="Mada"/>
                <a:ea typeface="Mada"/>
                <a:cs typeface="Mada"/>
                <a:sym typeface="Mada"/>
              </a:rPr>
              <a:t>↓ osteoclastic activity </a:t>
            </a:r>
            <a:r>
              <a:rPr lang="en" sz="600">
                <a:solidFill>
                  <a:srgbClr val="999999"/>
                </a:solidFill>
                <a:highlight>
                  <a:srgbClr val="F4CCCC"/>
                </a:highlight>
                <a:latin typeface="Mada"/>
                <a:ea typeface="Mada"/>
                <a:cs typeface="Mada"/>
                <a:sym typeface="Mada"/>
              </a:rPr>
              <a:t>(↓ resorption)</a:t>
            </a:r>
            <a:endParaRPr sz="600">
              <a:solidFill>
                <a:srgbClr val="999999"/>
              </a:solidFill>
              <a:highlight>
                <a:srgbClr val="F4CCCC"/>
              </a:highlight>
              <a:latin typeface="Mada"/>
              <a:ea typeface="Mada"/>
              <a:cs typeface="Mada"/>
              <a:sym typeface="Mada"/>
            </a:endParaRPr>
          </a:p>
          <a:p>
            <a:pPr indent="-266700" lvl="0" marL="457200" rtl="0" algn="l">
              <a:lnSpc>
                <a:spcPct val="115000"/>
              </a:lnSpc>
              <a:spcBef>
                <a:spcPts val="0"/>
              </a:spcBef>
              <a:spcAft>
                <a:spcPts val="0"/>
              </a:spcAft>
              <a:buClr>
                <a:srgbClr val="FF0000"/>
              </a:buClr>
              <a:buSzPts val="600"/>
              <a:buFont typeface="Mada"/>
              <a:buAutoNum type="arabicPeriod"/>
            </a:pPr>
            <a:r>
              <a:rPr lang="en" sz="600">
                <a:solidFill>
                  <a:srgbClr val="FF0000"/>
                </a:solidFill>
                <a:latin typeface="Mada"/>
                <a:ea typeface="Mada"/>
                <a:cs typeface="Mada"/>
                <a:sym typeface="Mada"/>
              </a:rPr>
              <a:t>Protects CVS</a:t>
            </a:r>
            <a:r>
              <a:rPr lang="en" sz="600">
                <a:solidFill>
                  <a:schemeClr val="dk1"/>
                </a:solidFill>
                <a:latin typeface="Mada"/>
                <a:ea typeface="Mada"/>
                <a:cs typeface="Mada"/>
                <a:sym typeface="Mada"/>
              </a:rPr>
              <a:t> : vasodilatation via ↑ nitric oxide production &amp; </a:t>
            </a:r>
            <a:r>
              <a:rPr lang="en" sz="600">
                <a:solidFill>
                  <a:schemeClr val="dk1"/>
                </a:solidFill>
                <a:highlight>
                  <a:srgbClr val="F4CCCC"/>
                </a:highlight>
                <a:latin typeface="Mada"/>
                <a:ea typeface="Mada"/>
                <a:cs typeface="Mada"/>
                <a:sym typeface="Mada"/>
              </a:rPr>
              <a:t>↑ HDL &amp; ↓ LDL</a:t>
            </a:r>
            <a:r>
              <a:rPr lang="en" sz="600">
                <a:solidFill>
                  <a:schemeClr val="dk1"/>
                </a:solidFill>
                <a:latin typeface="Mada"/>
                <a:ea typeface="Mada"/>
                <a:cs typeface="Mada"/>
                <a:sym typeface="Mada"/>
              </a:rPr>
              <a:t> thus ↓</a:t>
            </a:r>
            <a:r>
              <a:rPr lang="en" sz="600">
                <a:solidFill>
                  <a:schemeClr val="dk1"/>
                </a:solidFill>
                <a:latin typeface="Mada"/>
                <a:ea typeface="Mada"/>
                <a:cs typeface="Mada"/>
                <a:sym typeface="Mada"/>
              </a:rPr>
              <a:t> (HRT started at the beginning of menopause will prevent CVS problems) </a:t>
            </a:r>
            <a:r>
              <a:rPr lang="en" sz="600">
                <a:solidFill>
                  <a:srgbClr val="FF0000"/>
                </a:solidFill>
                <a:latin typeface="Mada"/>
                <a:ea typeface="Mada"/>
                <a:cs typeface="Mada"/>
                <a:sym typeface="Mada"/>
              </a:rPr>
              <a:t>however HRT increases cardiovascular problems in long term</a:t>
            </a:r>
            <a:endParaRPr sz="600">
              <a:solidFill>
                <a:srgbClr val="FF0000"/>
              </a:solidFill>
              <a:latin typeface="Mada"/>
              <a:ea typeface="Mada"/>
              <a:cs typeface="Mada"/>
              <a:sym typeface="Mada"/>
            </a:endParaRPr>
          </a:p>
          <a:p>
            <a:pPr indent="-266700" lvl="0" marL="457200" rtl="0" algn="l">
              <a:lnSpc>
                <a:spcPct val="115000"/>
              </a:lnSpc>
              <a:spcBef>
                <a:spcPts val="0"/>
              </a:spcBef>
              <a:spcAft>
                <a:spcPts val="0"/>
              </a:spcAft>
              <a:buClr>
                <a:schemeClr val="dk1"/>
              </a:buClr>
              <a:buSzPts val="600"/>
              <a:buFont typeface="Mada"/>
              <a:buAutoNum type="arabicPeriod"/>
            </a:pPr>
            <a:r>
              <a:rPr lang="en" sz="600">
                <a:solidFill>
                  <a:schemeClr val="dk1"/>
                </a:solidFill>
                <a:latin typeface="Mada"/>
                <a:ea typeface="Mada"/>
                <a:cs typeface="Mada"/>
                <a:sym typeface="Mada"/>
              </a:rPr>
              <a:t>Improves hot flushes &amp; night sweats.</a:t>
            </a:r>
            <a:endParaRPr sz="600">
              <a:solidFill>
                <a:schemeClr val="dk1"/>
              </a:solidFill>
              <a:latin typeface="Mada"/>
              <a:ea typeface="Mada"/>
              <a:cs typeface="Mada"/>
              <a:sym typeface="Mada"/>
            </a:endParaRPr>
          </a:p>
          <a:p>
            <a:pPr indent="-266700" lvl="0" marL="457200" rtl="0" algn="l">
              <a:lnSpc>
                <a:spcPct val="115000"/>
              </a:lnSpc>
              <a:spcBef>
                <a:spcPts val="0"/>
              </a:spcBef>
              <a:spcAft>
                <a:spcPts val="0"/>
              </a:spcAft>
              <a:buClr>
                <a:schemeClr val="dk1"/>
              </a:buClr>
              <a:buSzPts val="600"/>
              <a:buFont typeface="Mada"/>
              <a:buAutoNum type="arabicPeriod"/>
            </a:pPr>
            <a:r>
              <a:rPr lang="en" sz="600">
                <a:solidFill>
                  <a:schemeClr val="dk1"/>
                </a:solidFill>
                <a:latin typeface="Mada"/>
                <a:ea typeface="Mada"/>
                <a:cs typeface="Mada"/>
                <a:sym typeface="Mada"/>
              </a:rPr>
              <a:t>Controls sleep disturbance &amp; mood swings</a:t>
            </a:r>
            <a:r>
              <a:rPr lang="en" sz="600">
                <a:solidFill>
                  <a:schemeClr val="dk1"/>
                </a:solidFill>
                <a:latin typeface="Mada"/>
                <a:ea typeface="Mada"/>
                <a:cs typeface="Mada"/>
                <a:sym typeface="Mada"/>
              </a:rPr>
              <a:t>: norepinephrine, dopamine &amp; serotonin</a:t>
            </a:r>
            <a:endParaRPr sz="600">
              <a:solidFill>
                <a:schemeClr val="dk1"/>
              </a:solidFill>
              <a:latin typeface="Mada"/>
              <a:ea typeface="Mada"/>
              <a:cs typeface="Mada"/>
              <a:sym typeface="Mada"/>
            </a:endParaRPr>
          </a:p>
          <a:p>
            <a:pPr indent="-266700" lvl="0" marL="457200" rtl="0" algn="l">
              <a:lnSpc>
                <a:spcPct val="115000"/>
              </a:lnSpc>
              <a:spcBef>
                <a:spcPts val="0"/>
              </a:spcBef>
              <a:spcAft>
                <a:spcPts val="0"/>
              </a:spcAft>
              <a:buClr>
                <a:schemeClr val="dk1"/>
              </a:buClr>
              <a:buSzPts val="600"/>
              <a:buFont typeface="Mada"/>
              <a:buAutoNum type="arabicPeriod"/>
            </a:pPr>
            <a:r>
              <a:rPr lang="en" sz="600">
                <a:solidFill>
                  <a:schemeClr val="dk1"/>
                </a:solidFill>
                <a:latin typeface="Mada"/>
                <a:ea typeface="Mada"/>
                <a:cs typeface="Mada"/>
                <a:sym typeface="Mada"/>
              </a:rPr>
              <a:t>Improves urethral &amp; urinary symptoms:</a:t>
            </a:r>
            <a:r>
              <a:rPr lang="en" sz="600">
                <a:solidFill>
                  <a:schemeClr val="dk1"/>
                </a:solidFill>
                <a:latin typeface="Mada"/>
                <a:ea typeface="Mada"/>
                <a:cs typeface="Mada"/>
                <a:sym typeface="Mada"/>
              </a:rPr>
              <a:t>↑ epithelial thickness, vascularity &amp; collagen content at urethra &amp; norepinephrine transmission that contract sphincters &amp; relax detrusor muscles of the urinary bladder.</a:t>
            </a:r>
            <a:endParaRPr sz="600">
              <a:solidFill>
                <a:schemeClr val="dk1"/>
              </a:solidFill>
              <a:latin typeface="Mada"/>
              <a:ea typeface="Mada"/>
              <a:cs typeface="Mada"/>
              <a:sym typeface="Mada"/>
            </a:endParaRPr>
          </a:p>
          <a:p>
            <a:pPr indent="-266700" lvl="0" marL="457200" rtl="0" algn="l">
              <a:lnSpc>
                <a:spcPct val="115000"/>
              </a:lnSpc>
              <a:spcBef>
                <a:spcPts val="0"/>
              </a:spcBef>
              <a:spcAft>
                <a:spcPts val="0"/>
              </a:spcAft>
              <a:buClr>
                <a:schemeClr val="dk1"/>
              </a:buClr>
              <a:buSzPts val="600"/>
              <a:buFont typeface="Mada"/>
              <a:buAutoNum type="arabicPeriod"/>
            </a:pPr>
            <a:r>
              <a:rPr lang="en" sz="600">
                <a:solidFill>
                  <a:schemeClr val="dk1"/>
                </a:solidFill>
                <a:latin typeface="Mada"/>
                <a:ea typeface="Mada"/>
                <a:cs typeface="Mada"/>
                <a:sym typeface="Mada"/>
              </a:rPr>
              <a:t>Improves insulin resistance &amp; glycemic control in diabetics. </a:t>
            </a:r>
            <a:endParaRPr sz="600">
              <a:solidFill>
                <a:schemeClr val="dk1"/>
              </a:solidFill>
              <a:latin typeface="Mada"/>
              <a:ea typeface="Mada"/>
              <a:cs typeface="Mada"/>
              <a:sym typeface="Mada"/>
            </a:endParaRPr>
          </a:p>
          <a:p>
            <a:pPr indent="-266700" lvl="0" marL="457200" rtl="0" algn="l">
              <a:lnSpc>
                <a:spcPct val="115000"/>
              </a:lnSpc>
              <a:spcBef>
                <a:spcPts val="0"/>
              </a:spcBef>
              <a:spcAft>
                <a:spcPts val="0"/>
              </a:spcAft>
              <a:buClr>
                <a:schemeClr val="dk1"/>
              </a:buClr>
              <a:buSzPts val="600"/>
              <a:buFont typeface="Mada"/>
              <a:buAutoNum type="arabicPeriod"/>
            </a:pPr>
            <a:r>
              <a:rPr lang="en" sz="600">
                <a:solidFill>
                  <a:schemeClr val="dk1"/>
                </a:solidFill>
                <a:latin typeface="Mada"/>
                <a:ea typeface="Mada"/>
                <a:cs typeface="Mada"/>
                <a:sym typeface="Mada"/>
              </a:rPr>
              <a:t>Improves cognitive function :↑ expression of estrogen receptor in brain &amp; by ↓ amyloid deposition thus preventing Alzheimer's.</a:t>
            </a:r>
            <a:endParaRPr sz="600">
              <a:solidFill>
                <a:schemeClr val="dk1"/>
              </a:solidFill>
              <a:latin typeface="Mada"/>
              <a:ea typeface="Mada"/>
              <a:cs typeface="Mada"/>
              <a:sym typeface="Mada"/>
            </a:endParaRPr>
          </a:p>
          <a:p>
            <a:pPr indent="-266700" lvl="0" marL="457200" rtl="0" algn="l">
              <a:lnSpc>
                <a:spcPct val="115000"/>
              </a:lnSpc>
              <a:spcBef>
                <a:spcPts val="0"/>
              </a:spcBef>
              <a:spcAft>
                <a:spcPts val="0"/>
              </a:spcAft>
              <a:buClr>
                <a:schemeClr val="dk1"/>
              </a:buClr>
              <a:buSzPts val="600"/>
              <a:buFont typeface="Mada"/>
              <a:buAutoNum type="arabicPeriod"/>
            </a:pPr>
            <a:r>
              <a:rPr lang="en" sz="600">
                <a:solidFill>
                  <a:schemeClr val="dk1"/>
                </a:solidFill>
                <a:latin typeface="Mada"/>
                <a:ea typeface="Mada"/>
                <a:cs typeface="Mada"/>
                <a:sym typeface="Mada"/>
              </a:rPr>
              <a:t>Delays parkinsonism</a:t>
            </a:r>
            <a:r>
              <a:rPr lang="en" sz="600">
                <a:solidFill>
                  <a:schemeClr val="dk1"/>
                </a:solidFill>
                <a:latin typeface="Mada"/>
                <a:ea typeface="Mada"/>
                <a:cs typeface="Mada"/>
                <a:sym typeface="Mada"/>
              </a:rPr>
              <a:t> by acting on </a:t>
            </a:r>
            <a:r>
              <a:rPr lang="en" sz="600">
                <a:solidFill>
                  <a:schemeClr val="dk1"/>
                </a:solidFill>
                <a:latin typeface="Mada"/>
                <a:ea typeface="Mada"/>
                <a:cs typeface="Mada"/>
                <a:sym typeface="Mada"/>
              </a:rPr>
              <a:t>dopamine system in midbrain.</a:t>
            </a:r>
            <a:endParaRPr sz="600">
              <a:solidFill>
                <a:srgbClr val="FF0000"/>
              </a:solidFill>
              <a:latin typeface="Mada"/>
              <a:ea typeface="Mada"/>
              <a:cs typeface="Mada"/>
              <a:sym typeface="Mada"/>
            </a:endParaRPr>
          </a:p>
        </p:txBody>
      </p:sp>
      <p:sp>
        <p:nvSpPr>
          <p:cNvPr id="314" name="Google Shape;314;p55"/>
          <p:cNvSpPr txBox="1"/>
          <p:nvPr/>
        </p:nvSpPr>
        <p:spPr>
          <a:xfrm>
            <a:off x="4161150" y="3413075"/>
            <a:ext cx="2677500" cy="384900"/>
          </a:xfrm>
          <a:prstGeom prst="rect">
            <a:avLst/>
          </a:prstGeom>
          <a:solidFill>
            <a:srgbClr val="D0E0E3"/>
          </a:solidFill>
          <a:ln cap="flat" cmpd="sng" w="9525">
            <a:solidFill>
              <a:srgbClr val="9E9E9E"/>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Clr>
                <a:schemeClr val="dk1"/>
              </a:buClr>
              <a:buSzPts val="1100"/>
              <a:buFont typeface="Arial"/>
              <a:buNone/>
            </a:pPr>
            <a:r>
              <a:rPr b="1" lang="en" sz="1300">
                <a:solidFill>
                  <a:srgbClr val="134F5C"/>
                </a:solidFill>
                <a:latin typeface="Mada"/>
                <a:ea typeface="Mada"/>
                <a:cs typeface="Mada"/>
                <a:sym typeface="Mada"/>
              </a:rPr>
              <a:t>Actions</a:t>
            </a:r>
            <a:endParaRPr sz="13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