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5" r:id="rId1"/>
  </p:sldMasterIdLst>
  <p:notesMasterIdLst>
    <p:notesMasterId r:id="rId36"/>
  </p:notesMasterIdLst>
  <p:handoutMasterIdLst>
    <p:handoutMasterId r:id="rId37"/>
  </p:handoutMasterIdLst>
  <p:sldIdLst>
    <p:sldId id="256" r:id="rId2"/>
    <p:sldId id="459" r:id="rId3"/>
    <p:sldId id="285" r:id="rId4"/>
    <p:sldId id="271" r:id="rId5"/>
    <p:sldId id="390" r:id="rId6"/>
    <p:sldId id="401" r:id="rId7"/>
    <p:sldId id="261" r:id="rId8"/>
    <p:sldId id="262" r:id="rId9"/>
    <p:sldId id="384" r:id="rId10"/>
    <p:sldId id="263" r:id="rId11"/>
    <p:sldId id="460" r:id="rId12"/>
    <p:sldId id="366" r:id="rId13"/>
    <p:sldId id="410" r:id="rId14"/>
    <p:sldId id="412" r:id="rId15"/>
    <p:sldId id="413" r:id="rId16"/>
    <p:sldId id="414" r:id="rId17"/>
    <p:sldId id="284" r:id="rId18"/>
    <p:sldId id="415" r:id="rId19"/>
    <p:sldId id="416" r:id="rId20"/>
    <p:sldId id="417" r:id="rId21"/>
    <p:sldId id="335" r:id="rId22"/>
    <p:sldId id="418" r:id="rId23"/>
    <p:sldId id="404" r:id="rId24"/>
    <p:sldId id="405" r:id="rId25"/>
    <p:sldId id="301" r:id="rId26"/>
    <p:sldId id="428" r:id="rId27"/>
    <p:sldId id="430" r:id="rId28"/>
    <p:sldId id="431" r:id="rId29"/>
    <p:sldId id="432" r:id="rId30"/>
    <p:sldId id="438" r:id="rId31"/>
    <p:sldId id="439" r:id="rId32"/>
    <p:sldId id="462" r:id="rId33"/>
    <p:sldId id="465" r:id="rId34"/>
    <p:sldId id="464"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3" d="100"/>
          <a:sy n="53" d="100"/>
        </p:scale>
        <p:origin x="-96" y="-39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32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387425E-364C-4B80-80AE-D751674895AF}" type="datetimeFigureOut">
              <a:rPr lang="en-US" smtClean="0"/>
              <a:pPr/>
              <a:t>9/3/2020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AF44A51-B3B5-4857-A74A-6609D4714AA3}" type="slidenum">
              <a:rPr lang="en-US" smtClean="0"/>
              <a:pPr/>
              <a:t>‹#›</a:t>
            </a:fld>
            <a:endParaRPr lang="en-US"/>
          </a:p>
        </p:txBody>
      </p:sp>
    </p:spTree>
    <p:extLst>
      <p:ext uri="{BB962C8B-B14F-4D97-AF65-F5344CB8AC3E}">
        <p14:creationId xmlns:p14="http://schemas.microsoft.com/office/powerpoint/2010/main" val="4866188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6AC53D-AF36-4CE5-9C16-90E9AC911435}" type="datetimeFigureOut">
              <a:rPr lang="en-US" smtClean="0"/>
              <a:pPr/>
              <a:t>9/3/2020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697B82-8E42-4167-B7C5-110349ED9EF4}" type="slidenum">
              <a:rPr lang="en-US" smtClean="0"/>
              <a:pPr/>
              <a:t>‹#›</a:t>
            </a:fld>
            <a:endParaRPr lang="en-US"/>
          </a:p>
        </p:txBody>
      </p:sp>
    </p:spTree>
    <p:extLst>
      <p:ext uri="{BB962C8B-B14F-4D97-AF65-F5344CB8AC3E}">
        <p14:creationId xmlns:p14="http://schemas.microsoft.com/office/powerpoint/2010/main" val="4164439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697B82-8E42-4167-B7C5-110349ED9EF4}" type="slidenum">
              <a:rPr lang="en-US" smtClean="0"/>
              <a:pPr/>
              <a:t>1</a:t>
            </a:fld>
            <a:endParaRPr lang="en-US"/>
          </a:p>
        </p:txBody>
      </p:sp>
    </p:spTree>
    <p:extLst>
      <p:ext uri="{BB962C8B-B14F-4D97-AF65-F5344CB8AC3E}">
        <p14:creationId xmlns:p14="http://schemas.microsoft.com/office/powerpoint/2010/main" val="361951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697B82-8E42-4167-B7C5-110349ED9EF4}" type="slidenum">
              <a:rPr lang="en-US" smtClean="0"/>
              <a:pPr/>
              <a:t>8</a:t>
            </a:fld>
            <a:endParaRPr lang="en-US"/>
          </a:p>
        </p:txBody>
      </p:sp>
    </p:spTree>
    <p:extLst>
      <p:ext uri="{BB962C8B-B14F-4D97-AF65-F5344CB8AC3E}">
        <p14:creationId xmlns:p14="http://schemas.microsoft.com/office/powerpoint/2010/main" val="1555438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0F21E6-DACB-4A12-87B0-2DA80CFF5A12}" type="datetimeFigureOut">
              <a:rPr lang="en-US" smtClean="0"/>
              <a:pPr/>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7E0F9-5E2F-4825-A6B6-88E2F6EE81F3}" type="slidenum">
              <a:rPr lang="en-US" smtClean="0"/>
              <a:pPr/>
              <a:t>‹#›</a:t>
            </a:fld>
            <a:endParaRPr lang="en-US"/>
          </a:p>
        </p:txBody>
      </p:sp>
    </p:spTree>
    <p:extLst>
      <p:ext uri="{BB962C8B-B14F-4D97-AF65-F5344CB8AC3E}">
        <p14:creationId xmlns:p14="http://schemas.microsoft.com/office/powerpoint/2010/main" val="3814806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0F21E6-DACB-4A12-87B0-2DA80CFF5A12}" type="datetimeFigureOut">
              <a:rPr lang="en-US" smtClean="0"/>
              <a:pPr/>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7E0F9-5E2F-4825-A6B6-88E2F6EE81F3}" type="slidenum">
              <a:rPr lang="en-US" smtClean="0"/>
              <a:pPr/>
              <a:t>‹#›</a:t>
            </a:fld>
            <a:endParaRPr lang="en-US"/>
          </a:p>
        </p:txBody>
      </p:sp>
    </p:spTree>
    <p:extLst>
      <p:ext uri="{BB962C8B-B14F-4D97-AF65-F5344CB8AC3E}">
        <p14:creationId xmlns:p14="http://schemas.microsoft.com/office/powerpoint/2010/main" val="3303635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0F21E6-DACB-4A12-87B0-2DA80CFF5A12}" type="datetimeFigureOut">
              <a:rPr lang="en-US" smtClean="0"/>
              <a:pPr/>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7E0F9-5E2F-4825-A6B6-88E2F6EE81F3}" type="slidenum">
              <a:rPr lang="en-US" smtClean="0"/>
              <a:pPr/>
              <a:t>‹#›</a:t>
            </a:fld>
            <a:endParaRPr lang="en-US"/>
          </a:p>
        </p:txBody>
      </p:sp>
    </p:spTree>
    <p:extLst>
      <p:ext uri="{BB962C8B-B14F-4D97-AF65-F5344CB8AC3E}">
        <p14:creationId xmlns:p14="http://schemas.microsoft.com/office/powerpoint/2010/main" val="1076701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0F21E6-DACB-4A12-87B0-2DA80CFF5A12}" type="datetimeFigureOut">
              <a:rPr lang="en-US" smtClean="0"/>
              <a:pPr/>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7E0F9-5E2F-4825-A6B6-88E2F6EE81F3}" type="slidenum">
              <a:rPr lang="en-US" smtClean="0"/>
              <a:pPr/>
              <a:t>‹#›</a:t>
            </a:fld>
            <a:endParaRPr lang="en-US"/>
          </a:p>
        </p:txBody>
      </p:sp>
    </p:spTree>
    <p:extLst>
      <p:ext uri="{BB962C8B-B14F-4D97-AF65-F5344CB8AC3E}">
        <p14:creationId xmlns:p14="http://schemas.microsoft.com/office/powerpoint/2010/main" val="778657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0F21E6-DACB-4A12-87B0-2DA80CFF5A12}" type="datetimeFigureOut">
              <a:rPr lang="en-US" smtClean="0"/>
              <a:pPr/>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7E0F9-5E2F-4825-A6B6-88E2F6EE81F3}" type="slidenum">
              <a:rPr lang="en-US" smtClean="0"/>
              <a:pPr/>
              <a:t>‹#›</a:t>
            </a:fld>
            <a:endParaRPr lang="en-US"/>
          </a:p>
        </p:txBody>
      </p:sp>
    </p:spTree>
    <p:extLst>
      <p:ext uri="{BB962C8B-B14F-4D97-AF65-F5344CB8AC3E}">
        <p14:creationId xmlns:p14="http://schemas.microsoft.com/office/powerpoint/2010/main" val="2978201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0F21E6-DACB-4A12-87B0-2DA80CFF5A12}" type="datetimeFigureOut">
              <a:rPr lang="en-US" smtClean="0"/>
              <a:pPr/>
              <a:t>9/3/2020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B7E0F9-5E2F-4825-A6B6-88E2F6EE81F3}" type="slidenum">
              <a:rPr lang="en-US" smtClean="0"/>
              <a:pPr/>
              <a:t>‹#›</a:t>
            </a:fld>
            <a:endParaRPr lang="en-US"/>
          </a:p>
        </p:txBody>
      </p:sp>
    </p:spTree>
    <p:extLst>
      <p:ext uri="{BB962C8B-B14F-4D97-AF65-F5344CB8AC3E}">
        <p14:creationId xmlns:p14="http://schemas.microsoft.com/office/powerpoint/2010/main" val="2824315913"/>
      </p:ext>
    </p:extLst>
  </p:cSld>
  <p:clrMapOvr>
    <a:masterClrMapping/>
  </p:clrMapOvr>
  <p:extLst>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0F21E6-DACB-4A12-87B0-2DA80CFF5A12}" type="datetimeFigureOut">
              <a:rPr lang="en-US" smtClean="0"/>
              <a:pPr/>
              <a:t>9/3/2020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B7E0F9-5E2F-4825-A6B6-88E2F6EE81F3}" type="slidenum">
              <a:rPr lang="en-US" smtClean="0"/>
              <a:pPr/>
              <a:t>‹#›</a:t>
            </a:fld>
            <a:endParaRPr lang="en-US"/>
          </a:p>
        </p:txBody>
      </p:sp>
    </p:spTree>
    <p:extLst>
      <p:ext uri="{BB962C8B-B14F-4D97-AF65-F5344CB8AC3E}">
        <p14:creationId xmlns:p14="http://schemas.microsoft.com/office/powerpoint/2010/main" val="115952849"/>
      </p:ext>
    </p:extLst>
  </p:cSld>
  <p:clrMapOvr>
    <a:masterClrMapping/>
  </p:clrMapOvr>
  <p:extLst>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0F21E6-DACB-4A12-87B0-2DA80CFF5A12}" type="datetimeFigureOut">
              <a:rPr lang="en-US" smtClean="0"/>
              <a:pPr/>
              <a:t>9/3/2020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B7E0F9-5E2F-4825-A6B6-88E2F6EE81F3}" type="slidenum">
              <a:rPr lang="en-US" smtClean="0"/>
              <a:pPr/>
              <a:t>‹#›</a:t>
            </a:fld>
            <a:endParaRPr lang="en-US"/>
          </a:p>
        </p:txBody>
      </p:sp>
    </p:spTree>
    <p:extLst>
      <p:ext uri="{BB962C8B-B14F-4D97-AF65-F5344CB8AC3E}">
        <p14:creationId xmlns:p14="http://schemas.microsoft.com/office/powerpoint/2010/main" val="519488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0F21E6-DACB-4A12-87B0-2DA80CFF5A12}" type="datetimeFigureOut">
              <a:rPr lang="en-US" smtClean="0"/>
              <a:pPr/>
              <a:t>9/3/2020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B7E0F9-5E2F-4825-A6B6-88E2F6EE81F3}" type="slidenum">
              <a:rPr lang="en-US" smtClean="0"/>
              <a:pPr/>
              <a:t>‹#›</a:t>
            </a:fld>
            <a:endParaRPr lang="en-US"/>
          </a:p>
        </p:txBody>
      </p:sp>
    </p:spTree>
    <p:extLst>
      <p:ext uri="{BB962C8B-B14F-4D97-AF65-F5344CB8AC3E}">
        <p14:creationId xmlns:p14="http://schemas.microsoft.com/office/powerpoint/2010/main" val="1791182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0F21E6-DACB-4A12-87B0-2DA80CFF5A12}" type="datetimeFigureOut">
              <a:rPr lang="en-US" smtClean="0"/>
              <a:pPr/>
              <a:t>9/3/2020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B7E0F9-5E2F-4825-A6B6-88E2F6EE81F3}" type="slidenum">
              <a:rPr lang="en-US" smtClean="0"/>
              <a:pPr/>
              <a:t>‹#›</a:t>
            </a:fld>
            <a:endParaRPr lang="en-US"/>
          </a:p>
        </p:txBody>
      </p:sp>
    </p:spTree>
    <p:extLst>
      <p:ext uri="{BB962C8B-B14F-4D97-AF65-F5344CB8AC3E}">
        <p14:creationId xmlns:p14="http://schemas.microsoft.com/office/powerpoint/2010/main" val="2164356468"/>
      </p:ext>
    </p:extLst>
  </p:cSld>
  <p:clrMapOvr>
    <a:masterClrMapping/>
  </p:clrMapOvr>
  <p:extLst>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0F21E6-DACB-4A12-87B0-2DA80CFF5A12}" type="datetimeFigureOut">
              <a:rPr lang="en-US" smtClean="0"/>
              <a:pPr/>
              <a:t>9/3/2020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B7E0F9-5E2F-4825-A6B6-88E2F6EE81F3}" type="slidenum">
              <a:rPr lang="en-US" smtClean="0"/>
              <a:pPr/>
              <a:t>‹#›</a:t>
            </a:fld>
            <a:endParaRPr lang="en-US"/>
          </a:p>
        </p:txBody>
      </p:sp>
    </p:spTree>
    <p:extLst>
      <p:ext uri="{BB962C8B-B14F-4D97-AF65-F5344CB8AC3E}">
        <p14:creationId xmlns:p14="http://schemas.microsoft.com/office/powerpoint/2010/main" val="97601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70F21E6-DACB-4A12-87B0-2DA80CFF5A12}" type="datetimeFigureOut">
              <a:rPr lang="en-US" smtClean="0"/>
              <a:pPr/>
              <a:t>9/3/2020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5B7E0F9-5E2F-4825-A6B6-88E2F6EE81F3}" type="slidenum">
              <a:rPr lang="en-US" smtClean="0"/>
              <a:pPr/>
              <a:t>‹#›</a:t>
            </a:fld>
            <a:endParaRPr lang="en-US"/>
          </a:p>
        </p:txBody>
      </p:sp>
    </p:spTree>
    <p:extLst>
      <p:ext uri="{BB962C8B-B14F-4D97-AF65-F5344CB8AC3E}">
        <p14:creationId xmlns:p14="http://schemas.microsoft.com/office/powerpoint/2010/main" val="1228132084"/>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smtClean="0">
                <a:solidFill>
                  <a:schemeClr val="tx1"/>
                </a:solidFill>
              </a:rPr>
              <a:t/>
            </a:r>
            <a:br>
              <a:rPr lang="en-US" dirty="0" smtClean="0">
                <a:solidFill>
                  <a:schemeClr val="tx1"/>
                </a:solidFill>
              </a:rPr>
            </a:br>
            <a:r>
              <a:rPr lang="en-US" sz="6700" b="1" dirty="0" smtClean="0"/>
              <a:t>Professionalism</a:t>
            </a:r>
            <a:r>
              <a:rPr lang="en-US" dirty="0" smtClean="0">
                <a:solidFill>
                  <a:schemeClr val="accent1">
                    <a:lumMod val="75000"/>
                  </a:schemeClr>
                </a:solidFill>
              </a:rPr>
              <a:t/>
            </a:r>
            <a:br>
              <a:rPr lang="en-US" dirty="0" smtClean="0">
                <a:solidFill>
                  <a:schemeClr val="accent1">
                    <a:lumMod val="75000"/>
                  </a:schemeClr>
                </a:solidFill>
              </a:rPr>
            </a:br>
            <a:r>
              <a:rPr lang="en-US" sz="4000" b="1" dirty="0" smtClean="0">
                <a:solidFill>
                  <a:srgbClr val="C00000"/>
                </a:solidFill>
              </a:rPr>
              <a:t>Orientation</a:t>
            </a:r>
            <a:r>
              <a:rPr lang="en-US" sz="4000" dirty="0" smtClean="0">
                <a:solidFill>
                  <a:srgbClr val="C00000"/>
                </a:solidFill>
              </a:rPr>
              <a:t> ,</a:t>
            </a:r>
            <a:r>
              <a:rPr lang="en-US" sz="4000" b="1" dirty="0" smtClean="0">
                <a:solidFill>
                  <a:srgbClr val="C00000"/>
                </a:solidFill>
              </a:rPr>
              <a:t>Overview, </a:t>
            </a:r>
            <a:br>
              <a:rPr lang="en-US" sz="4000" b="1" dirty="0" smtClean="0">
                <a:solidFill>
                  <a:srgbClr val="C00000"/>
                </a:solidFill>
              </a:rPr>
            </a:br>
            <a:r>
              <a:rPr lang="en-US" sz="4000" b="1" dirty="0" smtClean="0">
                <a:solidFill>
                  <a:srgbClr val="C00000"/>
                </a:solidFill>
              </a:rPr>
              <a:t>Concepts &amp; Key Elements</a:t>
            </a:r>
            <a:br>
              <a:rPr lang="en-US" sz="4000" b="1" dirty="0" smtClean="0">
                <a:solidFill>
                  <a:srgbClr val="C00000"/>
                </a:solidFill>
              </a:rPr>
            </a:br>
            <a:endParaRPr lang="en-US" sz="4000" b="1" dirty="0">
              <a:solidFill>
                <a:srgbClr val="C00000"/>
              </a:solidFill>
            </a:endParaRPr>
          </a:p>
        </p:txBody>
      </p:sp>
      <p:sp>
        <p:nvSpPr>
          <p:cNvPr id="3" name="Subtitle 2"/>
          <p:cNvSpPr>
            <a:spLocks noGrp="1"/>
          </p:cNvSpPr>
          <p:nvPr>
            <p:ph type="subTitle" idx="1"/>
          </p:nvPr>
        </p:nvSpPr>
        <p:spPr>
          <a:xfrm>
            <a:off x="1143000" y="3754438"/>
            <a:ext cx="6858000" cy="1655762"/>
          </a:xfrm>
        </p:spPr>
        <p:txBody>
          <a:bodyPr>
            <a:normAutofit fontScale="92500" lnSpcReduction="20000"/>
          </a:bodyPr>
          <a:lstStyle/>
          <a:p>
            <a:pPr algn="ctr"/>
            <a:r>
              <a:rPr lang="en-US" sz="2800" dirty="0" smtClean="0">
                <a:solidFill>
                  <a:srgbClr val="002060"/>
                </a:solidFill>
                <a:effectLst>
                  <a:outerShdw blurRad="38100" dist="38100" dir="2700000" algn="tl">
                    <a:srgbClr val="000000">
                      <a:alpha val="43137"/>
                    </a:srgbClr>
                  </a:outerShdw>
                </a:effectLst>
              </a:rPr>
              <a:t>Prof. </a:t>
            </a:r>
            <a:r>
              <a:rPr lang="en-US" sz="2800" dirty="0" err="1" smtClean="0">
                <a:solidFill>
                  <a:srgbClr val="002060"/>
                </a:solidFill>
                <a:effectLst>
                  <a:outerShdw blurRad="38100" dist="38100" dir="2700000" algn="tl">
                    <a:srgbClr val="000000">
                      <a:alpha val="43137"/>
                    </a:srgbClr>
                  </a:outerShdw>
                </a:effectLst>
              </a:rPr>
              <a:t>Hanan</a:t>
            </a:r>
            <a:r>
              <a:rPr lang="en-US" sz="2800" dirty="0" smtClean="0">
                <a:solidFill>
                  <a:srgbClr val="002060"/>
                </a:solidFill>
                <a:effectLst>
                  <a:outerShdw blurRad="38100" dist="38100" dir="2700000" algn="tl">
                    <a:srgbClr val="000000">
                      <a:alpha val="43137"/>
                    </a:srgbClr>
                  </a:outerShdw>
                </a:effectLst>
              </a:rPr>
              <a:t> Habib </a:t>
            </a:r>
          </a:p>
          <a:p>
            <a:pPr algn="ctr"/>
            <a:r>
              <a:rPr lang="en-US" sz="2800" dirty="0" smtClean="0">
                <a:solidFill>
                  <a:srgbClr val="002060"/>
                </a:solidFill>
                <a:effectLst>
                  <a:outerShdw blurRad="38100" dist="38100" dir="2700000" algn="tl">
                    <a:srgbClr val="000000">
                      <a:alpha val="43137"/>
                    </a:srgbClr>
                  </a:outerShdw>
                </a:effectLst>
              </a:rPr>
              <a:t>Prof. Mohammed </a:t>
            </a:r>
            <a:r>
              <a:rPr lang="en-US" sz="2800" dirty="0" err="1" smtClean="0">
                <a:solidFill>
                  <a:srgbClr val="002060"/>
                </a:solidFill>
                <a:effectLst>
                  <a:outerShdw blurRad="38100" dist="38100" dir="2700000" algn="tl">
                    <a:srgbClr val="000000">
                      <a:alpha val="43137"/>
                    </a:srgbClr>
                  </a:outerShdw>
                </a:effectLst>
              </a:rPr>
              <a:t>AlRukban</a:t>
            </a:r>
            <a:endParaRPr lang="en-US" sz="2800" dirty="0" smtClean="0">
              <a:solidFill>
                <a:srgbClr val="002060"/>
              </a:solidFill>
              <a:effectLst>
                <a:outerShdw blurRad="38100" dist="38100" dir="2700000" algn="tl">
                  <a:srgbClr val="000000">
                    <a:alpha val="43137"/>
                  </a:srgbClr>
                </a:outerShdw>
              </a:effectLst>
            </a:endParaRPr>
          </a:p>
          <a:p>
            <a:pPr algn="ctr"/>
            <a:r>
              <a:rPr lang="en-US" sz="2800" dirty="0" smtClean="0">
                <a:solidFill>
                  <a:srgbClr val="002060"/>
                </a:solidFill>
                <a:effectLst>
                  <a:outerShdw blurRad="38100" dist="38100" dir="2700000" algn="tl">
                    <a:srgbClr val="000000">
                      <a:alpha val="43137"/>
                    </a:srgbClr>
                  </a:outerShdw>
                </a:effectLst>
              </a:rPr>
              <a:t>College of Medicine </a:t>
            </a:r>
          </a:p>
          <a:p>
            <a:pPr algn="ctr"/>
            <a:r>
              <a:rPr lang="en-US" sz="2800" dirty="0">
                <a:solidFill>
                  <a:srgbClr val="002060"/>
                </a:solidFill>
                <a:effectLst>
                  <a:outerShdw blurRad="38100" dist="38100" dir="2700000" algn="tl">
                    <a:srgbClr val="000000">
                      <a:alpha val="43137"/>
                    </a:srgbClr>
                  </a:outerShdw>
                </a:effectLst>
              </a:rPr>
              <a:t> </a:t>
            </a:r>
            <a:r>
              <a:rPr lang="en-US" sz="2800" dirty="0" smtClean="0">
                <a:solidFill>
                  <a:srgbClr val="002060"/>
                </a:solidFill>
                <a:effectLst>
                  <a:outerShdw blurRad="38100" dist="38100" dir="2700000" algn="tl">
                    <a:srgbClr val="000000">
                      <a:alpha val="43137"/>
                    </a:srgbClr>
                  </a:outerShdw>
                </a:effectLst>
              </a:rPr>
              <a:t>                                                                       </a:t>
            </a:r>
            <a:r>
              <a:rPr lang="en-US" sz="1300" dirty="0" smtClean="0">
                <a:solidFill>
                  <a:srgbClr val="002060"/>
                </a:solidFill>
                <a:effectLst>
                  <a:outerShdw blurRad="38100" dist="38100" dir="2700000" algn="tl">
                    <a:srgbClr val="000000">
                      <a:alpha val="43137"/>
                    </a:srgbClr>
                  </a:outerShdw>
                </a:effectLst>
              </a:rPr>
              <a:t>1442 ( 2020)  </a:t>
            </a:r>
            <a:endParaRPr lang="en-US" sz="1300" dirty="0">
              <a:solidFill>
                <a:srgbClr val="002060"/>
              </a:solidFill>
              <a:effectLst>
                <a:outerShdw blurRad="38100" dist="38100" dir="2700000" algn="tl">
                  <a:srgbClr val="000000">
                    <a:alpha val="43137"/>
                  </a:srgbClr>
                </a:outerShdw>
              </a:effectLst>
            </a:endParaRPr>
          </a:p>
        </p:txBody>
      </p:sp>
      <p:pic>
        <p:nvPicPr>
          <p:cNvPr id="1026" name="Picture 2" descr="C:\Documents and Settings\DRHANNAN\Desktop\ksu logo.jpg"/>
          <p:cNvPicPr>
            <a:picLocks noChangeAspect="1" noChangeArrowheads="1"/>
          </p:cNvPicPr>
          <p:nvPr/>
        </p:nvPicPr>
        <p:blipFill>
          <a:blip r:embed="rId3" cstate="print"/>
          <a:srcRect/>
          <a:stretch>
            <a:fillRect/>
          </a:stretch>
        </p:blipFill>
        <p:spPr bwMode="auto">
          <a:xfrm>
            <a:off x="284382" y="251722"/>
            <a:ext cx="1658034" cy="74528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C00000"/>
                </a:solidFill>
              </a:rPr>
              <a:t>Student’s Assessment</a:t>
            </a:r>
            <a:endParaRPr lang="en-US" b="1" dirty="0">
              <a:solidFill>
                <a:srgbClr val="C00000"/>
              </a:solidFill>
            </a:endParaRPr>
          </a:p>
        </p:txBody>
      </p:sp>
      <p:sp>
        <p:nvSpPr>
          <p:cNvPr id="3" name="Content Placeholder 2"/>
          <p:cNvSpPr>
            <a:spLocks noGrp="1"/>
          </p:cNvSpPr>
          <p:nvPr>
            <p:ph idx="1"/>
          </p:nvPr>
        </p:nvSpPr>
        <p:spPr/>
        <p:txBody>
          <a:bodyPr>
            <a:normAutofit/>
          </a:bodyPr>
          <a:lstStyle/>
          <a:p>
            <a:r>
              <a:rPr lang="en-US" sz="2800" b="1" dirty="0" smtClean="0"/>
              <a:t> CA</a:t>
            </a:r>
            <a:r>
              <a:rPr lang="en-US" sz="2800" dirty="0" smtClean="0"/>
              <a:t>: seminar ,activities, projects, tutor evaluation and mini-OSCE =  </a:t>
            </a:r>
            <a:r>
              <a:rPr lang="en-US" sz="2800" b="1" dirty="0" smtClean="0"/>
              <a:t>40 marks</a:t>
            </a:r>
          </a:p>
          <a:p>
            <a:r>
              <a:rPr lang="en-US" sz="2800" dirty="0" smtClean="0"/>
              <a:t>Participation in group discussion and activities will also be evaluated even for one session topics.</a:t>
            </a:r>
          </a:p>
          <a:p>
            <a:r>
              <a:rPr lang="en-US" sz="2800" dirty="0" smtClean="0">
                <a:solidFill>
                  <a:srgbClr val="FF0000"/>
                </a:solidFill>
              </a:rPr>
              <a:t>Each tutor will decide on evaluating his/her topic for this year.</a:t>
            </a:r>
          </a:p>
          <a:p>
            <a:r>
              <a:rPr lang="en-US" sz="2800" b="1" dirty="0" smtClean="0"/>
              <a:t>FINAL</a:t>
            </a:r>
            <a:r>
              <a:rPr lang="en-US" sz="2800" dirty="0" smtClean="0"/>
              <a:t>: MCQs &amp; SAQs = </a:t>
            </a:r>
            <a:r>
              <a:rPr lang="en-US" sz="2800" b="1" dirty="0" smtClean="0"/>
              <a:t>60 marks</a:t>
            </a:r>
          </a:p>
          <a:p>
            <a:endParaRPr lang="en-US" sz="2800" dirty="0" smtClean="0"/>
          </a:p>
          <a:p>
            <a:r>
              <a:rPr lang="en-US" sz="2800" dirty="0" smtClean="0"/>
              <a:t>Total mark = </a:t>
            </a:r>
            <a:r>
              <a:rPr lang="en-US" sz="2800" b="1" dirty="0" smtClean="0"/>
              <a:t>100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References </a:t>
            </a:r>
            <a:endParaRPr lang="en-US" b="1" dirty="0">
              <a:solidFill>
                <a:srgbClr val="C00000"/>
              </a:solidFill>
            </a:endParaRPr>
          </a:p>
        </p:txBody>
      </p:sp>
      <p:sp>
        <p:nvSpPr>
          <p:cNvPr id="3" name="Content Placeholder 2"/>
          <p:cNvSpPr>
            <a:spLocks noGrp="1"/>
          </p:cNvSpPr>
          <p:nvPr>
            <p:ph idx="1"/>
          </p:nvPr>
        </p:nvSpPr>
        <p:spPr/>
        <p:txBody>
          <a:bodyPr/>
          <a:lstStyle/>
          <a:p>
            <a:pPr marL="457200" indent="-457200">
              <a:buFont typeface="+mj-lt"/>
              <a:buAutoNum type="alphaLcParenR"/>
            </a:pPr>
            <a:r>
              <a:rPr lang="en-US" dirty="0" smtClean="0"/>
              <a:t>Project </a:t>
            </a:r>
            <a:r>
              <a:rPr lang="en-US" dirty="0"/>
              <a:t>professionalism . American board of internal medicine </a:t>
            </a:r>
            <a:r>
              <a:rPr lang="en-US" dirty="0" smtClean="0"/>
              <a:t>(ABIM</a:t>
            </a:r>
            <a:r>
              <a:rPr lang="en-US" dirty="0"/>
              <a:t>),2001</a:t>
            </a:r>
          </a:p>
          <a:p>
            <a:pPr marL="457200" indent="-457200">
              <a:buFont typeface="+mj-lt"/>
              <a:buAutoNum type="alphaLcParenR"/>
            </a:pPr>
            <a:r>
              <a:rPr lang="en-US" dirty="0" smtClean="0"/>
              <a:t>Feldman</a:t>
            </a:r>
            <a:r>
              <a:rPr lang="en-US" dirty="0"/>
              <a:t>. M , Christensen. J. behavioral medicine . A guide for clinical practice(latest edition).New York. McGraw- Hill Medical</a:t>
            </a:r>
          </a:p>
          <a:p>
            <a:pPr marL="457200" indent="-457200">
              <a:buFont typeface="+mj-lt"/>
              <a:buAutoNum type="alphaLcParenR"/>
            </a:pPr>
            <a:r>
              <a:rPr lang="en-US" dirty="0" err="1"/>
              <a:t>Spandorfer</a:t>
            </a:r>
            <a:r>
              <a:rPr lang="en-US" dirty="0"/>
              <a:t>. J, Pohl.CA , </a:t>
            </a:r>
            <a:r>
              <a:rPr lang="en-US" dirty="0" err="1"/>
              <a:t>Rattner</a:t>
            </a:r>
            <a:r>
              <a:rPr lang="en-US" dirty="0"/>
              <a:t> .SL, Nasca.TJ. professionalism in medicine. A case-based guide for medical students ( latest edition).Cambridge University Press.UK.</a:t>
            </a:r>
          </a:p>
          <a:p>
            <a:pPr marL="457200" indent="-457200">
              <a:buFont typeface="+mj-lt"/>
              <a:buAutoNum type="alphaLcParenR"/>
            </a:pPr>
            <a:r>
              <a:rPr lang="en-US" dirty="0"/>
              <a:t>Stern. DT. Measuring medical professionalism ( latest edition).Oxford University Press.UK</a:t>
            </a:r>
          </a:p>
          <a:p>
            <a:pPr marL="457200" indent="-457200">
              <a:buFont typeface="+mj-lt"/>
              <a:buAutoNum type="alphaLcParenR"/>
            </a:pPr>
            <a:r>
              <a:rPr lang="en-US" b="1" dirty="0" smtClean="0">
                <a:solidFill>
                  <a:schemeClr val="accent1">
                    <a:lumMod val="50000"/>
                  </a:schemeClr>
                </a:solidFill>
              </a:rPr>
              <a:t>References </a:t>
            </a:r>
            <a:r>
              <a:rPr lang="en-US" b="1" dirty="0">
                <a:solidFill>
                  <a:schemeClr val="accent1">
                    <a:lumMod val="50000"/>
                  </a:schemeClr>
                </a:solidFill>
              </a:rPr>
              <a:t>recommended by tutors.</a:t>
            </a:r>
          </a:p>
          <a:p>
            <a:endParaRPr lang="en-US" dirty="0">
              <a:solidFill>
                <a:schemeClr val="accent1">
                  <a:lumMod val="50000"/>
                </a:schemeClr>
              </a:solidFill>
            </a:endParaRPr>
          </a:p>
        </p:txBody>
      </p:sp>
    </p:spTree>
    <p:extLst>
      <p:ext uri="{BB962C8B-B14F-4D97-AF65-F5344CB8AC3E}">
        <p14:creationId xmlns:p14="http://schemas.microsoft.com/office/powerpoint/2010/main" val="189162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C00000"/>
                </a:solidFill>
              </a:rPr>
              <a:t>Professionalism &amp; Key elements</a:t>
            </a:r>
            <a:br>
              <a:rPr lang="en-US" sz="4000" b="1" dirty="0" smtClean="0">
                <a:solidFill>
                  <a:srgbClr val="C00000"/>
                </a:solidFill>
              </a:rPr>
            </a:br>
            <a:r>
              <a:rPr lang="en-US" sz="2000" b="1" dirty="0" smtClean="0">
                <a:solidFill>
                  <a:schemeClr val="tx1"/>
                </a:solidFill>
              </a:rPr>
              <a:t>contents:</a:t>
            </a:r>
            <a:endParaRPr lang="en-US" sz="4000" b="1" dirty="0">
              <a:solidFill>
                <a:schemeClr val="tx1"/>
              </a:solidFill>
            </a:endParaRPr>
          </a:p>
        </p:txBody>
      </p:sp>
      <p:sp>
        <p:nvSpPr>
          <p:cNvPr id="3" name="Content Placeholder 2"/>
          <p:cNvSpPr>
            <a:spLocks noGrp="1"/>
          </p:cNvSpPr>
          <p:nvPr>
            <p:ph idx="1"/>
          </p:nvPr>
        </p:nvSpPr>
        <p:spPr/>
        <p:txBody>
          <a:bodyPr>
            <a:normAutofit/>
          </a:bodyPr>
          <a:lstStyle/>
          <a:p>
            <a:pPr>
              <a:buNone/>
            </a:pPr>
            <a:r>
              <a:rPr lang="en-US" sz="3200" dirty="0" smtClean="0"/>
              <a:t>-</a:t>
            </a:r>
            <a:r>
              <a:rPr lang="en-US" sz="3000" dirty="0" smtClean="0"/>
              <a:t>Definitions of professionalism</a:t>
            </a:r>
          </a:p>
          <a:p>
            <a:pPr>
              <a:buNone/>
            </a:pPr>
            <a:r>
              <a:rPr lang="en-US" sz="3000" dirty="0" smtClean="0"/>
              <a:t>-Why professionalism is important?</a:t>
            </a:r>
          </a:p>
          <a:p>
            <a:pPr>
              <a:buNone/>
            </a:pPr>
            <a:r>
              <a:rPr lang="en-US" sz="3000" dirty="0" smtClean="0"/>
              <a:t>-Concepts of professionalism</a:t>
            </a:r>
          </a:p>
          <a:p>
            <a:pPr>
              <a:buNone/>
            </a:pPr>
            <a:r>
              <a:rPr lang="en-US" sz="3000" dirty="0" smtClean="0"/>
              <a:t>-Key elements with practical examples</a:t>
            </a:r>
            <a:endParaRPr lang="en-US" sz="1600" i="1"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64" name="Text Box 8"/>
          <p:cNvSpPr txBox="1">
            <a:spLocks noChangeArrowheads="1"/>
          </p:cNvSpPr>
          <p:nvPr/>
        </p:nvSpPr>
        <p:spPr bwMode="auto">
          <a:xfrm>
            <a:off x="76200" y="1462088"/>
            <a:ext cx="8610600" cy="3416320"/>
          </a:xfrm>
          <a:prstGeom prst="rect">
            <a:avLst/>
          </a:prstGeom>
          <a:noFill/>
          <a:ln w="12700" cap="sq">
            <a:noFill/>
            <a:miter lim="800000"/>
            <a:headEnd type="none" w="sm" len="sm"/>
            <a:tailEnd type="none" w="sm" len="sm"/>
          </a:ln>
          <a:effectLst/>
        </p:spPr>
        <p:txBody>
          <a:bodyPr>
            <a:spAutoFit/>
          </a:bodyPr>
          <a:lstStyle/>
          <a:p>
            <a:pPr marL="971550" indent="-514350" algn="ctr">
              <a:defRPr/>
            </a:pPr>
            <a:r>
              <a:rPr lang="en-US" sz="3600" dirty="0">
                <a:effectLst>
                  <a:outerShdw blurRad="38100" dist="38100" dir="2700000" algn="tl">
                    <a:srgbClr val="C0C0C0"/>
                  </a:outerShdw>
                </a:effectLst>
                <a:latin typeface="Arial" charset="0"/>
              </a:rPr>
              <a:t>Do You </a:t>
            </a:r>
            <a:r>
              <a:rPr lang="en-US" sz="3600" dirty="0" smtClean="0">
                <a:effectLst>
                  <a:outerShdw blurRad="38100" dist="38100" dir="2700000" algn="tl">
                    <a:srgbClr val="C0C0C0"/>
                  </a:outerShdw>
                </a:effectLst>
                <a:latin typeface="Arial" charset="0"/>
              </a:rPr>
              <a:t>Have A </a:t>
            </a:r>
            <a:r>
              <a:rPr lang="en-US" sz="3600" dirty="0">
                <a:effectLst>
                  <a:outerShdw blurRad="38100" dist="38100" dir="2700000" algn="tl">
                    <a:srgbClr val="C0C0C0"/>
                  </a:outerShdw>
                </a:effectLst>
                <a:latin typeface="Arial" charset="0"/>
              </a:rPr>
              <a:t>Role </a:t>
            </a:r>
            <a:r>
              <a:rPr lang="en-US" sz="3600" dirty="0" smtClean="0">
                <a:effectLst>
                  <a:outerShdw blurRad="38100" dist="38100" dir="2700000" algn="tl">
                    <a:srgbClr val="C0C0C0"/>
                  </a:outerShdw>
                </a:effectLst>
                <a:latin typeface="Arial" charset="0"/>
              </a:rPr>
              <a:t>Model/s </a:t>
            </a:r>
            <a:r>
              <a:rPr lang="en-US" sz="3600" dirty="0">
                <a:effectLst>
                  <a:outerShdw blurRad="38100" dist="38100" dir="2700000" algn="tl">
                    <a:srgbClr val="C0C0C0"/>
                  </a:outerShdw>
                </a:effectLst>
                <a:latin typeface="Arial" charset="0"/>
              </a:rPr>
              <a:t>Who Influenced Your Training?</a:t>
            </a:r>
          </a:p>
          <a:p>
            <a:pPr marL="971550" indent="-514350" algn="ctr">
              <a:defRPr/>
            </a:pPr>
            <a:endParaRPr lang="en-US" sz="3600" dirty="0" smtClean="0">
              <a:effectLst>
                <a:outerShdw blurRad="38100" dist="38100" dir="2700000" algn="tl">
                  <a:srgbClr val="C0C0C0"/>
                </a:outerShdw>
              </a:effectLst>
              <a:latin typeface="Arial" charset="0"/>
            </a:endParaRPr>
          </a:p>
          <a:p>
            <a:pPr marL="971550" indent="-514350" algn="ctr">
              <a:defRPr/>
            </a:pPr>
            <a:endParaRPr lang="en-US" sz="3600" dirty="0">
              <a:effectLst>
                <a:outerShdw blurRad="38100" dist="38100" dir="2700000" algn="tl">
                  <a:srgbClr val="C0C0C0"/>
                </a:outerShdw>
              </a:effectLst>
              <a:latin typeface="Arial" charset="0"/>
            </a:endParaRPr>
          </a:p>
          <a:p>
            <a:pPr marL="971550" indent="-514350" algn="ctr">
              <a:defRPr/>
            </a:pPr>
            <a:r>
              <a:rPr lang="en-US" sz="3600" dirty="0">
                <a:effectLst>
                  <a:outerShdw blurRad="38100" dist="38100" dir="2700000" algn="tl">
                    <a:srgbClr val="C0C0C0"/>
                  </a:outerShdw>
                </a:effectLst>
                <a:latin typeface="Arial" charset="0"/>
              </a:rPr>
              <a:t>If Yes? Mention Some of Their Qualities and Attributes.</a:t>
            </a:r>
            <a:endParaRPr lang="ar-SA" sz="3600" dirty="0">
              <a:effectLst>
                <a:outerShdw blurRad="38100" dist="38100" dir="2700000" algn="tl">
                  <a:srgbClr val="C0C0C0"/>
                </a:outerShdw>
              </a:effectLst>
              <a:latin typeface="Arial" charset="0"/>
            </a:endParaRPr>
          </a:p>
        </p:txBody>
      </p:sp>
    </p:spTree>
    <p:extLst>
      <p:ext uri="{BB962C8B-B14F-4D97-AF65-F5344CB8AC3E}">
        <p14:creationId xmlns:p14="http://schemas.microsoft.com/office/powerpoint/2010/main" val="469068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8664">
                                            <p:txEl>
                                              <p:pRg st="0" end="0"/>
                                            </p:txEl>
                                          </p:spTgt>
                                        </p:tgtEl>
                                        <p:attrNameLst>
                                          <p:attrName>style.visibility</p:attrName>
                                        </p:attrNameLst>
                                      </p:cBhvr>
                                      <p:to>
                                        <p:strVal val="visible"/>
                                      </p:to>
                                    </p:set>
                                    <p:animEffect transition="in" filter="fade">
                                      <p:cBhvr>
                                        <p:cTn id="7" dur="500"/>
                                        <p:tgtEl>
                                          <p:spTgt spid="198664">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8664">
                                            <p:txEl>
                                              <p:pRg st="3" end="3"/>
                                            </p:txEl>
                                          </p:spTgt>
                                        </p:tgtEl>
                                        <p:attrNameLst>
                                          <p:attrName>style.visibility</p:attrName>
                                        </p:attrNameLst>
                                      </p:cBhvr>
                                      <p:to>
                                        <p:strVal val="visible"/>
                                      </p:to>
                                    </p:set>
                                    <p:animEffect transition="in" filter="fade">
                                      <p:cBhvr>
                                        <p:cTn id="11" dur="500"/>
                                        <p:tgtEl>
                                          <p:spTgt spid="19866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0"/>
          <p:cNvSpPr>
            <a:spLocks noRot="1" noChangeArrowheads="1"/>
          </p:cNvSpPr>
          <p:nvPr/>
        </p:nvSpPr>
        <p:spPr bwMode="auto">
          <a:xfrm>
            <a:off x="311195" y="228600"/>
            <a:ext cx="851058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l" rtl="0" eaLnBrk="0" fontAlgn="base" hangingPunct="0">
              <a:spcBef>
                <a:spcPct val="0"/>
              </a:spcBef>
              <a:spcAft>
                <a:spcPct val="0"/>
              </a:spcAft>
              <a:defRPr>
                <a:solidFill>
                  <a:schemeClr val="tx1"/>
                </a:solidFill>
                <a:latin typeface="Tahoma" pitchFamily="34" charset="0"/>
                <a:cs typeface="Arial" charset="0"/>
              </a:defRPr>
            </a:lvl6pPr>
            <a:lvl7pPr marL="2971800" indent="-228600" algn="l" rtl="0" eaLnBrk="0" fontAlgn="base" hangingPunct="0">
              <a:spcBef>
                <a:spcPct val="0"/>
              </a:spcBef>
              <a:spcAft>
                <a:spcPct val="0"/>
              </a:spcAft>
              <a:defRPr>
                <a:solidFill>
                  <a:schemeClr val="tx1"/>
                </a:solidFill>
                <a:latin typeface="Tahoma" pitchFamily="34" charset="0"/>
                <a:cs typeface="Arial" charset="0"/>
              </a:defRPr>
            </a:lvl7pPr>
            <a:lvl8pPr marL="3429000" indent="-228600" algn="l" rtl="0" eaLnBrk="0" fontAlgn="base" hangingPunct="0">
              <a:spcBef>
                <a:spcPct val="0"/>
              </a:spcBef>
              <a:spcAft>
                <a:spcPct val="0"/>
              </a:spcAft>
              <a:defRPr>
                <a:solidFill>
                  <a:schemeClr val="tx1"/>
                </a:solidFill>
                <a:latin typeface="Tahoma" pitchFamily="34" charset="0"/>
                <a:cs typeface="Arial" charset="0"/>
              </a:defRPr>
            </a:lvl8pPr>
            <a:lvl9pPr marL="3886200" indent="-228600" algn="l" rtl="0" eaLnBrk="0" fontAlgn="base" hangingPunct="0">
              <a:spcBef>
                <a:spcPct val="0"/>
              </a:spcBef>
              <a:spcAft>
                <a:spcPct val="0"/>
              </a:spcAft>
              <a:defRPr>
                <a:solidFill>
                  <a:schemeClr val="tx1"/>
                </a:solidFill>
                <a:latin typeface="Tahoma" pitchFamily="34" charset="0"/>
                <a:cs typeface="Arial" charset="0"/>
              </a:defRPr>
            </a:lvl9pPr>
          </a:lstStyle>
          <a:p>
            <a:pPr algn="ctr"/>
            <a:r>
              <a:rPr lang="en-US" altLang="ar-SA" sz="4000" dirty="0">
                <a:solidFill>
                  <a:srgbClr val="0070C0"/>
                </a:solidFill>
                <a:latin typeface="Arial" charset="0"/>
              </a:rPr>
              <a:t>What does professionalism means to you?</a:t>
            </a:r>
          </a:p>
        </p:txBody>
      </p:sp>
      <p:sp>
        <p:nvSpPr>
          <p:cNvPr id="6175" name="Rectangle 31"/>
          <p:cNvSpPr>
            <a:spLocks noRot="1" noChangeArrowheads="1"/>
          </p:cNvSpPr>
          <p:nvPr/>
        </p:nvSpPr>
        <p:spPr bwMode="auto">
          <a:xfrm>
            <a:off x="609600" y="19050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l" rtl="0" eaLnBrk="0" fontAlgn="base" hangingPunct="0">
              <a:spcBef>
                <a:spcPct val="0"/>
              </a:spcBef>
              <a:spcAft>
                <a:spcPct val="0"/>
              </a:spcAft>
              <a:defRPr>
                <a:solidFill>
                  <a:schemeClr val="tx1"/>
                </a:solidFill>
                <a:latin typeface="Tahoma" pitchFamily="34" charset="0"/>
                <a:cs typeface="Arial" charset="0"/>
              </a:defRPr>
            </a:lvl6pPr>
            <a:lvl7pPr marL="2971800" indent="-228600" algn="l" rtl="0" eaLnBrk="0" fontAlgn="base" hangingPunct="0">
              <a:spcBef>
                <a:spcPct val="0"/>
              </a:spcBef>
              <a:spcAft>
                <a:spcPct val="0"/>
              </a:spcAft>
              <a:defRPr>
                <a:solidFill>
                  <a:schemeClr val="tx1"/>
                </a:solidFill>
                <a:latin typeface="Tahoma" pitchFamily="34" charset="0"/>
                <a:cs typeface="Arial" charset="0"/>
              </a:defRPr>
            </a:lvl7pPr>
            <a:lvl8pPr marL="3429000" indent="-228600" algn="l" rtl="0" eaLnBrk="0" fontAlgn="base" hangingPunct="0">
              <a:spcBef>
                <a:spcPct val="0"/>
              </a:spcBef>
              <a:spcAft>
                <a:spcPct val="0"/>
              </a:spcAft>
              <a:defRPr>
                <a:solidFill>
                  <a:schemeClr val="tx1"/>
                </a:solidFill>
                <a:latin typeface="Tahoma" pitchFamily="34" charset="0"/>
                <a:cs typeface="Arial" charset="0"/>
              </a:defRPr>
            </a:lvl8pPr>
            <a:lvl9pPr marL="3886200" indent="-228600" algn="l" rtl="0" eaLnBrk="0" fontAlgn="base" hangingPunct="0">
              <a:spcBef>
                <a:spcPct val="0"/>
              </a:spcBef>
              <a:spcAft>
                <a:spcPct val="0"/>
              </a:spcAft>
              <a:defRPr>
                <a:solidFill>
                  <a:schemeClr val="tx1"/>
                </a:solidFill>
                <a:latin typeface="Tahoma" pitchFamily="34" charset="0"/>
                <a:cs typeface="Arial" charset="0"/>
              </a:defRPr>
            </a:lvl9pPr>
          </a:lstStyle>
          <a:p>
            <a:pPr>
              <a:spcBef>
                <a:spcPct val="20000"/>
              </a:spcBef>
              <a:buFontTx/>
              <a:buChar char="•"/>
            </a:pPr>
            <a:r>
              <a:rPr lang="en-US" altLang="ar-SA" sz="3200" dirty="0">
                <a:latin typeface="Arial" charset="0"/>
              </a:rPr>
              <a:t>Take a few minutes and write down your thoughts … as a definition or description.</a:t>
            </a:r>
          </a:p>
        </p:txBody>
      </p:sp>
    </p:spTree>
    <p:extLst>
      <p:ext uri="{BB962C8B-B14F-4D97-AF65-F5344CB8AC3E}">
        <p14:creationId xmlns:p14="http://schemas.microsoft.com/office/powerpoint/2010/main" val="2721349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7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9"/>
          <p:cNvSpPr>
            <a:spLocks noRot="1" noChangeArrowheads="1"/>
          </p:cNvSpPr>
          <p:nvPr/>
        </p:nvSpPr>
        <p:spPr bwMode="auto">
          <a:xfrm>
            <a:off x="419100" y="311150"/>
            <a:ext cx="8267700"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l" rtl="0" eaLnBrk="0" fontAlgn="base" hangingPunct="0">
              <a:spcBef>
                <a:spcPct val="0"/>
              </a:spcBef>
              <a:spcAft>
                <a:spcPct val="0"/>
              </a:spcAft>
              <a:defRPr>
                <a:solidFill>
                  <a:schemeClr val="tx1"/>
                </a:solidFill>
                <a:latin typeface="Tahoma" pitchFamily="34" charset="0"/>
                <a:cs typeface="Arial" charset="0"/>
              </a:defRPr>
            </a:lvl6pPr>
            <a:lvl7pPr marL="2971800" indent="-228600" algn="l" rtl="0" eaLnBrk="0" fontAlgn="base" hangingPunct="0">
              <a:spcBef>
                <a:spcPct val="0"/>
              </a:spcBef>
              <a:spcAft>
                <a:spcPct val="0"/>
              </a:spcAft>
              <a:defRPr>
                <a:solidFill>
                  <a:schemeClr val="tx1"/>
                </a:solidFill>
                <a:latin typeface="Tahoma" pitchFamily="34" charset="0"/>
                <a:cs typeface="Arial" charset="0"/>
              </a:defRPr>
            </a:lvl7pPr>
            <a:lvl8pPr marL="3429000" indent="-228600" algn="l" rtl="0" eaLnBrk="0" fontAlgn="base" hangingPunct="0">
              <a:spcBef>
                <a:spcPct val="0"/>
              </a:spcBef>
              <a:spcAft>
                <a:spcPct val="0"/>
              </a:spcAft>
              <a:defRPr>
                <a:solidFill>
                  <a:schemeClr val="tx1"/>
                </a:solidFill>
                <a:latin typeface="Tahoma" pitchFamily="34" charset="0"/>
                <a:cs typeface="Arial" charset="0"/>
              </a:defRPr>
            </a:lvl8pPr>
            <a:lvl9pPr marL="3886200" indent="-228600" algn="l" rtl="0" eaLnBrk="0" fontAlgn="base" hangingPunct="0">
              <a:spcBef>
                <a:spcPct val="0"/>
              </a:spcBef>
              <a:spcAft>
                <a:spcPct val="0"/>
              </a:spcAft>
              <a:defRPr>
                <a:solidFill>
                  <a:schemeClr val="tx1"/>
                </a:solidFill>
                <a:latin typeface="Tahoma" pitchFamily="34" charset="0"/>
                <a:cs typeface="Arial" charset="0"/>
              </a:defRPr>
            </a:lvl9pPr>
          </a:lstStyle>
          <a:p>
            <a:pPr algn="ctr"/>
            <a:r>
              <a:rPr lang="en-US" altLang="ar-SA" sz="4400" dirty="0">
                <a:solidFill>
                  <a:srgbClr val="0070C0"/>
                </a:solidFill>
                <a:latin typeface="Arial" charset="0"/>
              </a:rPr>
              <a:t>What is Professionalism?</a:t>
            </a:r>
          </a:p>
        </p:txBody>
      </p:sp>
      <p:sp>
        <p:nvSpPr>
          <p:cNvPr id="24586" name="Rectangle 10"/>
          <p:cNvSpPr>
            <a:spLocks noRot="1" noChangeArrowheads="1"/>
          </p:cNvSpPr>
          <p:nvPr/>
        </p:nvSpPr>
        <p:spPr bwMode="auto">
          <a:xfrm>
            <a:off x="685800" y="1447800"/>
            <a:ext cx="7772400" cy="4953000"/>
          </a:xfrm>
          <a:prstGeom prst="rect">
            <a:avLst/>
          </a:prstGeom>
          <a:noFill/>
          <a:ln w="9525">
            <a:noFill/>
            <a:miter lim="800000"/>
            <a:headEnd/>
            <a:tailEnd/>
          </a:ln>
        </p:spPr>
        <p:txBody>
          <a:bodyPr/>
          <a:lstStyle/>
          <a:p>
            <a:pPr marL="342900" indent="-342900" eaLnBrk="0" hangingPunct="0">
              <a:spcBef>
                <a:spcPct val="20000"/>
              </a:spcBef>
              <a:buFontTx/>
              <a:buChar char="•"/>
              <a:defRPr/>
            </a:pPr>
            <a:r>
              <a:rPr lang="en-US" sz="2800" b="1" dirty="0">
                <a:latin typeface="Arial" pitchFamily="34" charset="0"/>
                <a:cs typeface="Arial" pitchFamily="34" charset="0"/>
              </a:rPr>
              <a:t>It is not easy to define a </a:t>
            </a:r>
            <a:r>
              <a:rPr lang="en-US" sz="2800" b="1" dirty="0">
                <a:solidFill>
                  <a:srgbClr val="C00000"/>
                </a:solidFill>
                <a:latin typeface="Arial" pitchFamily="34" charset="0"/>
                <a:cs typeface="Arial" pitchFamily="34" charset="0"/>
              </a:rPr>
              <a:t>profession</a:t>
            </a:r>
            <a:r>
              <a:rPr lang="en-US" sz="2800" b="1" dirty="0">
                <a:latin typeface="Arial" pitchFamily="34" charset="0"/>
                <a:cs typeface="Arial" pitchFamily="34" charset="0"/>
              </a:rPr>
              <a:t>, but it is likely to have all or </a:t>
            </a:r>
            <a:r>
              <a:rPr lang="en-US" sz="2800" b="1" dirty="0" smtClean="0">
                <a:latin typeface="Arial" pitchFamily="34" charset="0"/>
                <a:cs typeface="Arial" pitchFamily="34" charset="0"/>
              </a:rPr>
              <a:t>some </a:t>
            </a:r>
            <a:r>
              <a:rPr lang="en-US" sz="2800" b="1" dirty="0">
                <a:latin typeface="Arial" pitchFamily="34" charset="0"/>
                <a:cs typeface="Arial" pitchFamily="34" charset="0"/>
              </a:rPr>
              <a:t>of the following characteristics:</a:t>
            </a:r>
          </a:p>
          <a:p>
            <a:pPr marL="742950" lvl="1" indent="-285750" eaLnBrk="0" hangingPunct="0">
              <a:spcBef>
                <a:spcPct val="20000"/>
              </a:spcBef>
              <a:buFontTx/>
              <a:buChar char="–"/>
              <a:defRPr/>
            </a:pPr>
            <a:r>
              <a:rPr lang="en-US" sz="2200" b="1" dirty="0">
                <a:latin typeface="Arial" pitchFamily="34" charset="0"/>
                <a:cs typeface="Arial" pitchFamily="34" charset="0"/>
              </a:rPr>
              <a:t>It is a vocation or calling that implies service to others</a:t>
            </a:r>
          </a:p>
          <a:p>
            <a:pPr marL="742950" lvl="1" indent="-285750" eaLnBrk="0" hangingPunct="0">
              <a:spcBef>
                <a:spcPct val="20000"/>
              </a:spcBef>
              <a:buFontTx/>
              <a:buChar char="–"/>
              <a:defRPr/>
            </a:pPr>
            <a:r>
              <a:rPr lang="en-US" sz="2200" b="1" dirty="0">
                <a:latin typeface="Arial" pitchFamily="34" charset="0"/>
                <a:cs typeface="Arial" pitchFamily="34" charset="0"/>
              </a:rPr>
              <a:t>It has a distinctive knowledge base which is kept up to date</a:t>
            </a:r>
          </a:p>
          <a:p>
            <a:pPr marL="742950" lvl="1" indent="-285750" eaLnBrk="0" hangingPunct="0">
              <a:spcBef>
                <a:spcPct val="20000"/>
              </a:spcBef>
              <a:buFontTx/>
              <a:buChar char="–"/>
              <a:defRPr/>
            </a:pPr>
            <a:r>
              <a:rPr lang="en-US" sz="2200" b="1" dirty="0">
                <a:latin typeface="Arial" pitchFamily="34" charset="0"/>
                <a:cs typeface="Arial" pitchFamily="34" charset="0"/>
              </a:rPr>
              <a:t>It determines its own standards and sets its own examinations</a:t>
            </a:r>
          </a:p>
          <a:p>
            <a:pPr marL="742950" lvl="1" indent="-285750" eaLnBrk="0" hangingPunct="0">
              <a:spcBef>
                <a:spcPct val="20000"/>
              </a:spcBef>
              <a:buFontTx/>
              <a:buChar char="–"/>
              <a:defRPr/>
            </a:pPr>
            <a:r>
              <a:rPr lang="en-US" sz="2200" b="1" dirty="0">
                <a:latin typeface="Arial" pitchFamily="34" charset="0"/>
                <a:cs typeface="Arial" pitchFamily="34" charset="0"/>
              </a:rPr>
              <a:t>It has a special relationship with those whom it serves e.g. patients, students….</a:t>
            </a:r>
          </a:p>
          <a:p>
            <a:pPr marL="742950" lvl="1" indent="-285750" eaLnBrk="0" hangingPunct="0">
              <a:spcBef>
                <a:spcPct val="20000"/>
              </a:spcBef>
              <a:buFontTx/>
              <a:buChar char="–"/>
              <a:defRPr/>
            </a:pPr>
            <a:r>
              <a:rPr lang="en-US" sz="2200" b="1" dirty="0">
                <a:latin typeface="Arial" pitchFamily="34" charset="0"/>
                <a:cs typeface="Arial" pitchFamily="34" charset="0"/>
              </a:rPr>
              <a:t>It has particular ethical principles</a:t>
            </a:r>
          </a:p>
        </p:txBody>
      </p:sp>
    </p:spTree>
    <p:extLst>
      <p:ext uri="{BB962C8B-B14F-4D97-AF65-F5344CB8AC3E}">
        <p14:creationId xmlns:p14="http://schemas.microsoft.com/office/powerpoint/2010/main" val="586510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8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8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6" grpId="0" build="p" bldLvl="3"/>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3" name="Rectangle 9"/>
          <p:cNvSpPr>
            <a:spLocks noRot="1" noChangeArrowheads="1"/>
          </p:cNvSpPr>
          <p:nvPr/>
        </p:nvSpPr>
        <p:spPr bwMode="auto">
          <a:xfrm>
            <a:off x="304800" y="685800"/>
            <a:ext cx="8229600" cy="4530725"/>
          </a:xfrm>
          <a:prstGeom prst="rect">
            <a:avLst/>
          </a:prstGeom>
          <a:noFill/>
          <a:ln w="9525">
            <a:noFill/>
            <a:miter lim="800000"/>
            <a:headEnd/>
            <a:tailEnd/>
          </a:ln>
        </p:spPr>
        <p:txBody>
          <a:bodyPr/>
          <a:lstStyle/>
          <a:p>
            <a:pPr marL="342900" indent="-342900" eaLnBrk="0" hangingPunct="0">
              <a:spcBef>
                <a:spcPct val="20000"/>
              </a:spcBef>
              <a:buFontTx/>
              <a:buChar char="•"/>
              <a:defRPr/>
            </a:pPr>
            <a:r>
              <a:rPr lang="en-US" sz="3200" b="1" dirty="0">
                <a:solidFill>
                  <a:srgbClr val="C00000"/>
                </a:solidFill>
                <a:effectLst>
                  <a:outerShdw blurRad="38100" dist="38100" dir="2700000" algn="tl">
                    <a:srgbClr val="000000"/>
                  </a:outerShdw>
                </a:effectLst>
                <a:latin typeface="Arial" pitchFamily="34" charset="0"/>
                <a:cs typeface="Arial" pitchFamily="34" charset="0"/>
              </a:rPr>
              <a:t>Professionalism</a:t>
            </a:r>
            <a:r>
              <a:rPr lang="en-US" sz="3200" b="1" dirty="0">
                <a:effectLst>
                  <a:outerShdw blurRad="38100" dist="38100" dir="2700000" algn="tl">
                    <a:srgbClr val="000000"/>
                  </a:outerShdw>
                </a:effectLst>
                <a:latin typeface="Arial" pitchFamily="34" charset="0"/>
                <a:cs typeface="Arial" pitchFamily="34" charset="0"/>
              </a:rPr>
              <a:t> </a:t>
            </a:r>
            <a:r>
              <a:rPr lang="en-US" sz="3200" dirty="0">
                <a:effectLst>
                  <a:outerShdw blurRad="38100" dist="38100" dir="2700000" algn="tl">
                    <a:srgbClr val="000000"/>
                  </a:outerShdw>
                </a:effectLst>
                <a:latin typeface="Arial" pitchFamily="34" charset="0"/>
                <a:cs typeface="Arial" pitchFamily="34" charset="0"/>
              </a:rPr>
              <a:t>is a term which embodies numerous qualities of physicians as public servants.</a:t>
            </a:r>
          </a:p>
          <a:p>
            <a:pPr marL="342900" indent="-342900" eaLnBrk="0" hangingPunct="0">
              <a:spcBef>
                <a:spcPct val="20000"/>
              </a:spcBef>
              <a:defRPr/>
            </a:pPr>
            <a:endParaRPr lang="en-US" sz="3200" b="1" dirty="0">
              <a:effectLst>
                <a:outerShdw blurRad="38100" dist="38100" dir="2700000" algn="tl">
                  <a:srgbClr val="000000"/>
                </a:outerShdw>
              </a:effectLst>
              <a:latin typeface="Arial" pitchFamily="34" charset="0"/>
              <a:cs typeface="Arial" pitchFamily="34" charset="0"/>
            </a:endParaRPr>
          </a:p>
          <a:p>
            <a:pPr marL="342900" indent="-342900" eaLnBrk="0" hangingPunct="0">
              <a:spcBef>
                <a:spcPct val="20000"/>
              </a:spcBef>
              <a:buFontTx/>
              <a:buChar char="•"/>
              <a:defRPr/>
            </a:pPr>
            <a:r>
              <a:rPr lang="en-US" sz="3200" dirty="0">
                <a:effectLst>
                  <a:outerShdw blurRad="38100" dist="38100" dir="2700000" algn="tl">
                    <a:srgbClr val="000000"/>
                  </a:outerShdw>
                </a:effectLst>
                <a:latin typeface="Arial" pitchFamily="34" charset="0"/>
                <a:cs typeface="Arial" pitchFamily="34" charset="0"/>
              </a:rPr>
              <a:t>It has been described by The American Board of Internal Medicine (ABIM) as:</a:t>
            </a:r>
          </a:p>
          <a:p>
            <a:pPr marL="342900" indent="-342900" eaLnBrk="0" hangingPunct="0">
              <a:spcBef>
                <a:spcPct val="20000"/>
              </a:spcBef>
              <a:defRPr/>
            </a:pPr>
            <a:r>
              <a:rPr lang="en-US" sz="3200" dirty="0">
                <a:solidFill>
                  <a:srgbClr val="FFFF00"/>
                </a:solidFill>
                <a:effectLst>
                  <a:outerShdw blurRad="38100" dist="38100" dir="2700000" algn="tl">
                    <a:srgbClr val="000000"/>
                  </a:outerShdw>
                </a:effectLst>
                <a:latin typeface="Arial" pitchFamily="34" charset="0"/>
                <a:cs typeface="Arial" pitchFamily="34" charset="0"/>
              </a:rPr>
              <a:t>    </a:t>
            </a:r>
            <a:r>
              <a:rPr lang="en-US" sz="3200" dirty="0" smtClean="0">
                <a:solidFill>
                  <a:schemeClr val="accent1">
                    <a:lumMod val="75000"/>
                  </a:schemeClr>
                </a:solidFill>
                <a:effectLst>
                  <a:outerShdw blurRad="38100" dist="38100" dir="2700000" algn="tl">
                    <a:srgbClr val="000000"/>
                  </a:outerShdw>
                </a:effectLst>
                <a:latin typeface="Arial" pitchFamily="34" charset="0"/>
                <a:cs typeface="Arial" pitchFamily="34" charset="0"/>
              </a:rPr>
              <a:t>“</a:t>
            </a:r>
            <a:r>
              <a:rPr lang="en-US" sz="3200" dirty="0" smtClean="0">
                <a:solidFill>
                  <a:schemeClr val="hlink"/>
                </a:solidFill>
                <a:effectLst>
                  <a:outerShdw blurRad="38100" dist="38100" dir="2700000" algn="tl">
                    <a:srgbClr val="000000"/>
                  </a:outerShdw>
                </a:effectLst>
                <a:latin typeface="Arial" pitchFamily="34" charset="0"/>
                <a:cs typeface="Arial" pitchFamily="34" charset="0"/>
              </a:rPr>
              <a:t>Constituting those </a:t>
            </a:r>
            <a:r>
              <a:rPr lang="en-US" sz="3200" dirty="0">
                <a:solidFill>
                  <a:schemeClr val="hlink"/>
                </a:solidFill>
                <a:effectLst>
                  <a:outerShdw blurRad="38100" dist="38100" dir="2700000" algn="tl">
                    <a:srgbClr val="000000"/>
                  </a:outerShdw>
                </a:effectLst>
                <a:latin typeface="Arial" pitchFamily="34" charset="0"/>
                <a:cs typeface="Arial" pitchFamily="34" charset="0"/>
              </a:rPr>
              <a:t>attitudes and behaviors that serve to maintain others interest above physician Self-interest</a:t>
            </a:r>
            <a:r>
              <a:rPr lang="en-US" sz="3200" dirty="0">
                <a:solidFill>
                  <a:schemeClr val="accent1">
                    <a:lumMod val="75000"/>
                  </a:schemeClr>
                </a:solidFill>
                <a:effectLst>
                  <a:outerShdw blurRad="38100" dist="38100" dir="2700000" algn="tl">
                    <a:srgbClr val="000000"/>
                  </a:outerShdw>
                </a:effectLst>
                <a:latin typeface="Arial" pitchFamily="34" charset="0"/>
                <a:cs typeface="Arial" pitchFamily="34" charset="0"/>
              </a:rPr>
              <a:t>”</a:t>
            </a:r>
          </a:p>
        </p:txBody>
      </p:sp>
    </p:spTree>
    <p:extLst>
      <p:ext uri="{BB962C8B-B14F-4D97-AF65-F5344CB8AC3E}">
        <p14:creationId xmlns:p14="http://schemas.microsoft.com/office/powerpoint/2010/main" val="2915895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3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3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3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C00000"/>
                </a:solidFill>
              </a:rPr>
              <a:t>Why Professionalism Is Important?</a:t>
            </a:r>
            <a:endParaRPr lang="en-US" b="1" dirty="0">
              <a:solidFill>
                <a:srgbClr val="C00000"/>
              </a:solidFill>
            </a:endParaRPr>
          </a:p>
        </p:txBody>
      </p:sp>
      <p:sp>
        <p:nvSpPr>
          <p:cNvPr id="3" name="Content Placeholder 2"/>
          <p:cNvSpPr>
            <a:spLocks noGrp="1"/>
          </p:cNvSpPr>
          <p:nvPr>
            <p:ph idx="1"/>
          </p:nvPr>
        </p:nvSpPr>
        <p:spPr>
          <a:xfrm>
            <a:off x="628650" y="1600200"/>
            <a:ext cx="7886700" cy="4800599"/>
          </a:xfrm>
        </p:spPr>
        <p:txBody>
          <a:bodyPr>
            <a:normAutofit/>
          </a:bodyPr>
          <a:lstStyle/>
          <a:p>
            <a:r>
              <a:rPr lang="en-US" sz="1800" dirty="0" smtClean="0"/>
              <a:t>There is a great increase in interest in developing medical professionalism of the students.</a:t>
            </a:r>
          </a:p>
          <a:p>
            <a:r>
              <a:rPr lang="en-US" sz="1800" dirty="0" smtClean="0"/>
              <a:t>The </a:t>
            </a:r>
            <a:r>
              <a:rPr lang="en-US" sz="1800" i="1" dirty="0" smtClean="0"/>
              <a:t>ethical </a:t>
            </a:r>
            <a:r>
              <a:rPr lang="en-US" sz="1800" dirty="0" smtClean="0"/>
              <a:t>demands upon medical profession have increased due to changes in the traditional modes of health care delivery, increased complexity in the methods of reimbursement, and developing national trends toward managed care.</a:t>
            </a:r>
          </a:p>
          <a:p>
            <a:r>
              <a:rPr lang="en-US" sz="1800" dirty="0" smtClean="0"/>
              <a:t>Most patients desire to be treated by a physician ,who is in addition to be competent, care deeply about his/her patients.</a:t>
            </a:r>
          </a:p>
          <a:p>
            <a:r>
              <a:rPr lang="en-US" sz="1800" dirty="0" smtClean="0"/>
              <a:t>Professionalism denote the way of behaving in accordance to certain normative values</a:t>
            </a:r>
          </a:p>
          <a:p>
            <a:r>
              <a:rPr lang="en-US" sz="1800" dirty="0" smtClean="0"/>
              <a:t>Professionalism is not about competent and skillful ,it is about behaving in an ethical way</a:t>
            </a:r>
          </a:p>
          <a:p>
            <a:r>
              <a:rPr lang="en-US" sz="1800" dirty="0" smtClean="0"/>
              <a:t>Effective management of relationships.</a:t>
            </a:r>
          </a:p>
          <a:p>
            <a:endParaRPr lang="en-US" sz="1800" dirty="0" smtClean="0"/>
          </a:p>
          <a:p>
            <a:endParaRPr lang="en-US" sz="1800" b="1" dirty="0" smtClean="0">
              <a:solidFill>
                <a:srgbClr val="00206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9"/>
          <p:cNvSpPr>
            <a:spLocks noGrp="1" noChangeArrowheads="1"/>
          </p:cNvSpPr>
          <p:nvPr>
            <p:ph type="title" idx="4294967295"/>
          </p:nvPr>
        </p:nvSpPr>
        <p:spPr/>
        <p:txBody>
          <a:bodyPr anchorCtr="0"/>
          <a:lstStyle/>
          <a:p>
            <a:pPr algn="r" rtl="1" eaLnBrk="1" hangingPunct="1">
              <a:defRPr/>
            </a:pPr>
            <a:r>
              <a:rPr lang="ar-SA" b="1" dirty="0" smtClean="0">
                <a:solidFill>
                  <a:srgbClr val="0070C0"/>
                </a:solidFill>
                <a:effectLst>
                  <a:outerShdw blurRad="38100" dist="38100" dir="2700000" algn="tl">
                    <a:srgbClr val="000000">
                      <a:alpha val="43137"/>
                    </a:srgbClr>
                  </a:outerShdw>
                </a:effectLst>
              </a:rPr>
              <a:t>الطبيب المسلم مهنيٌ بطبعه</a:t>
            </a:r>
            <a:endParaRPr lang="en-US" b="1" dirty="0" smtClean="0">
              <a:solidFill>
                <a:srgbClr val="0070C0"/>
              </a:solidFill>
              <a:effectLst>
                <a:outerShdw blurRad="38100" dist="38100" dir="2700000" algn="tl">
                  <a:srgbClr val="000000">
                    <a:alpha val="43137"/>
                  </a:srgbClr>
                </a:outerShdw>
              </a:effectLst>
            </a:endParaRPr>
          </a:p>
        </p:txBody>
      </p:sp>
      <p:sp>
        <p:nvSpPr>
          <p:cNvPr id="9222" name="Rectangle 10"/>
          <p:cNvSpPr>
            <a:spLocks noGrp="1" noChangeArrowheads="1"/>
          </p:cNvSpPr>
          <p:nvPr>
            <p:ph type="body" idx="4294967295"/>
          </p:nvPr>
        </p:nvSpPr>
        <p:spPr/>
        <p:txBody>
          <a:bodyPr>
            <a:normAutofit/>
          </a:bodyPr>
          <a:lstStyle/>
          <a:p>
            <a:pPr algn="r" rtl="1" eaLnBrk="1" hangingPunct="1">
              <a:defRPr/>
            </a:pPr>
            <a:r>
              <a:rPr lang="ar-SA" sz="3200" dirty="0" smtClean="0">
                <a:cs typeface="Andalus" pitchFamily="2" charset="-78"/>
              </a:rPr>
              <a:t>«ويؤثرون على أنفسهم ولو كان بهم خصاصة»</a:t>
            </a:r>
          </a:p>
          <a:p>
            <a:pPr algn="r" rtl="1" eaLnBrk="1" hangingPunct="1">
              <a:defRPr/>
            </a:pPr>
            <a:r>
              <a:rPr lang="ar-SA" sz="3200" dirty="0" smtClean="0">
                <a:cs typeface="Andalus" pitchFamily="2" charset="-78"/>
              </a:rPr>
              <a:t>«إن الله يحب من العامل إذا عمل أن يتقن»</a:t>
            </a:r>
          </a:p>
          <a:p>
            <a:pPr algn="r" rtl="1" eaLnBrk="1" hangingPunct="1">
              <a:defRPr/>
            </a:pPr>
            <a:r>
              <a:rPr lang="ar-SA" sz="3200" dirty="0" smtClean="0">
                <a:cs typeface="Andalus" pitchFamily="2" charset="-78"/>
              </a:rPr>
              <a:t>«إذا ذبحتم فأحسنوا الذبحة.........»</a:t>
            </a:r>
          </a:p>
          <a:p>
            <a:pPr algn="r" rtl="1" eaLnBrk="1" hangingPunct="1">
              <a:defRPr/>
            </a:pPr>
            <a:r>
              <a:rPr lang="ar-SA" sz="3200" dirty="0" smtClean="0">
                <a:cs typeface="Andalus" pitchFamily="2" charset="-78"/>
              </a:rPr>
              <a:t>« لا يؤمن أحدكم حتى يحب لأخيه ما يحب لنفسه...»</a:t>
            </a:r>
          </a:p>
          <a:p>
            <a:pPr algn="r" rtl="1" eaLnBrk="1" hangingPunct="1">
              <a:defRPr/>
            </a:pPr>
            <a:r>
              <a:rPr lang="ar-SA" sz="3200" dirty="0" smtClean="0">
                <a:cs typeface="Andalus" pitchFamily="2" charset="-78"/>
              </a:rPr>
              <a:t>« كلكم راع وكلكم مسئول عن رعيته......»</a:t>
            </a:r>
          </a:p>
          <a:p>
            <a:pPr algn="r" rtl="1" eaLnBrk="1" hangingPunct="1">
              <a:defRPr/>
            </a:pPr>
            <a:r>
              <a:rPr lang="ar-SA" sz="3200" dirty="0" smtClean="0">
                <a:cs typeface="Andalus" pitchFamily="2" charset="-78"/>
              </a:rPr>
              <a:t>«من غشنا فليس منا»</a:t>
            </a:r>
            <a:endParaRPr lang="en-US" sz="3200" dirty="0" smtClean="0">
              <a:cs typeface="Andalus" pitchFamily="2" charset="-78"/>
            </a:endParaRPr>
          </a:p>
        </p:txBody>
      </p:sp>
    </p:spTree>
    <p:extLst>
      <p:ext uri="{BB962C8B-B14F-4D97-AF65-F5344CB8AC3E}">
        <p14:creationId xmlns:p14="http://schemas.microsoft.com/office/powerpoint/2010/main" val="4097317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normAutofit fontScale="90000"/>
          </a:bodyPr>
          <a:lstStyle/>
          <a:p>
            <a:pPr eaLnBrk="1" hangingPunct="1">
              <a:defRPr/>
            </a:pPr>
            <a:r>
              <a:rPr lang="en-US" sz="3200" b="1" dirty="0" smtClean="0">
                <a:solidFill>
                  <a:srgbClr val="C00000"/>
                </a:solidFill>
              </a:rPr>
              <a:t/>
            </a:r>
            <a:br>
              <a:rPr lang="en-US" sz="3200" b="1" dirty="0" smtClean="0">
                <a:solidFill>
                  <a:srgbClr val="C00000"/>
                </a:solidFill>
              </a:rPr>
            </a:br>
            <a:r>
              <a:rPr lang="en-US" sz="3200" b="1" dirty="0" smtClean="0">
                <a:solidFill>
                  <a:srgbClr val="C00000"/>
                </a:solidFill>
              </a:rPr>
              <a:t>Professionalism </a:t>
            </a:r>
            <a:br>
              <a:rPr lang="en-US" sz="3200" b="1" dirty="0" smtClean="0">
                <a:solidFill>
                  <a:srgbClr val="C00000"/>
                </a:solidFill>
              </a:rPr>
            </a:br>
            <a:r>
              <a:rPr lang="en-US" sz="3200" b="1" dirty="0" smtClean="0">
                <a:solidFill>
                  <a:srgbClr val="C00000"/>
                </a:solidFill>
              </a:rPr>
              <a:t>Key Elements </a:t>
            </a:r>
            <a:r>
              <a:rPr lang="en-US" sz="3200" b="1" dirty="0">
                <a:solidFill>
                  <a:srgbClr val="C00000"/>
                </a:solidFill>
              </a:rPr>
              <a:t/>
            </a:r>
            <a:br>
              <a:rPr lang="en-US" sz="3200" b="1" dirty="0">
                <a:solidFill>
                  <a:srgbClr val="C00000"/>
                </a:solidFill>
              </a:rPr>
            </a:br>
            <a:endParaRPr lang="en-US" sz="3200" b="1" dirty="0" smtClean="0"/>
          </a:p>
        </p:txBody>
      </p:sp>
      <p:sp>
        <p:nvSpPr>
          <p:cNvPr id="74755" name="Rectangle 3"/>
          <p:cNvSpPr>
            <a:spLocks noGrp="1" noChangeArrowheads="1"/>
          </p:cNvSpPr>
          <p:nvPr>
            <p:ph type="body" idx="1"/>
          </p:nvPr>
        </p:nvSpPr>
        <p:spPr>
          <a:xfrm>
            <a:off x="457200" y="1565275"/>
            <a:ext cx="8534400" cy="4530725"/>
          </a:xfrm>
        </p:spPr>
        <p:txBody>
          <a:bodyPr>
            <a:normAutofit lnSpcReduction="10000"/>
          </a:bodyPr>
          <a:lstStyle/>
          <a:p>
            <a:pPr>
              <a:lnSpc>
                <a:spcPct val="80000"/>
              </a:lnSpc>
              <a:buNone/>
              <a:defRPr/>
            </a:pPr>
            <a:r>
              <a:rPr lang="en-US" sz="2800" b="1" dirty="0" smtClean="0">
                <a:solidFill>
                  <a:schemeClr val="accent1">
                    <a:lumMod val="50000"/>
                  </a:schemeClr>
                </a:solidFill>
              </a:rPr>
              <a:t>'Project </a:t>
            </a:r>
            <a:r>
              <a:rPr lang="en-US" sz="2800" b="1" dirty="0">
                <a:solidFill>
                  <a:schemeClr val="accent1">
                    <a:lumMod val="50000"/>
                  </a:schemeClr>
                </a:solidFill>
              </a:rPr>
              <a:t>Professionalism' (ABIM, 2001)</a:t>
            </a:r>
            <a:endParaRPr lang="en-US" sz="2800" dirty="0">
              <a:solidFill>
                <a:schemeClr val="accent1">
                  <a:lumMod val="50000"/>
                </a:schemeClr>
              </a:solidFill>
            </a:endParaRPr>
          </a:p>
          <a:p>
            <a:pPr eaLnBrk="1" hangingPunct="1">
              <a:lnSpc>
                <a:spcPct val="80000"/>
              </a:lnSpc>
              <a:buFont typeface="Wingdings" pitchFamily="2" charset="2"/>
              <a:buNone/>
              <a:defRPr/>
            </a:pPr>
            <a:r>
              <a:rPr lang="en-US" sz="2800" dirty="0" smtClean="0"/>
              <a:t>Developed the Physician Charter and identified </a:t>
            </a:r>
            <a:r>
              <a:rPr lang="en-US" sz="2800" dirty="0" smtClean="0">
                <a:solidFill>
                  <a:srgbClr val="C00000"/>
                </a:solidFill>
              </a:rPr>
              <a:t>six key elements</a:t>
            </a:r>
            <a:r>
              <a:rPr lang="en-US" sz="2800" dirty="0" smtClean="0">
                <a:solidFill>
                  <a:srgbClr val="FF0000"/>
                </a:solidFill>
              </a:rPr>
              <a:t> </a:t>
            </a:r>
            <a:r>
              <a:rPr lang="en-US" sz="2800" dirty="0" smtClean="0"/>
              <a:t>of professionalism: </a:t>
            </a:r>
          </a:p>
          <a:p>
            <a:pPr eaLnBrk="1" hangingPunct="1">
              <a:lnSpc>
                <a:spcPct val="80000"/>
              </a:lnSpc>
              <a:buFont typeface="Wingdings" pitchFamily="2" charset="2"/>
              <a:buNone/>
              <a:defRPr/>
            </a:pPr>
            <a:r>
              <a:rPr lang="en-US" sz="2800" dirty="0" smtClean="0">
                <a:solidFill>
                  <a:srgbClr val="C00000"/>
                </a:solidFill>
              </a:rPr>
              <a:t>1- </a:t>
            </a:r>
            <a:r>
              <a:rPr lang="en-US" sz="2800" b="1" dirty="0" smtClean="0">
                <a:solidFill>
                  <a:srgbClr val="C00000"/>
                </a:solidFill>
              </a:rPr>
              <a:t>Altruism</a:t>
            </a:r>
            <a:r>
              <a:rPr lang="en-US" sz="2800" dirty="0" smtClean="0">
                <a:solidFill>
                  <a:srgbClr val="C00000"/>
                </a:solidFill>
              </a:rPr>
              <a:t> </a:t>
            </a:r>
            <a:r>
              <a:rPr lang="en-US" sz="2800" dirty="0" smtClean="0"/>
              <a:t>(giving priority to patient interests rather than self-interests); </a:t>
            </a:r>
          </a:p>
          <a:p>
            <a:pPr eaLnBrk="1" hangingPunct="1">
              <a:lnSpc>
                <a:spcPct val="80000"/>
              </a:lnSpc>
              <a:buFont typeface="Wingdings" pitchFamily="2" charset="2"/>
              <a:buNone/>
              <a:defRPr/>
            </a:pPr>
            <a:endParaRPr lang="en-US" sz="2800" dirty="0" smtClean="0"/>
          </a:p>
          <a:p>
            <a:pPr eaLnBrk="1" hangingPunct="1">
              <a:lnSpc>
                <a:spcPct val="80000"/>
              </a:lnSpc>
              <a:buFont typeface="Wingdings" pitchFamily="2" charset="2"/>
              <a:buNone/>
              <a:defRPr/>
            </a:pPr>
            <a:r>
              <a:rPr lang="en-US" sz="2800" dirty="0" smtClean="0">
                <a:solidFill>
                  <a:srgbClr val="C00000"/>
                </a:solidFill>
              </a:rPr>
              <a:t>2- </a:t>
            </a:r>
            <a:r>
              <a:rPr lang="en-US" sz="2800" b="1" dirty="0" smtClean="0">
                <a:solidFill>
                  <a:srgbClr val="C00000"/>
                </a:solidFill>
              </a:rPr>
              <a:t>Accountability</a:t>
            </a:r>
            <a:r>
              <a:rPr lang="en-US" sz="2800" dirty="0" smtClean="0">
                <a:solidFill>
                  <a:schemeClr val="accent5">
                    <a:lumMod val="50000"/>
                  </a:schemeClr>
                </a:solidFill>
              </a:rPr>
              <a:t> </a:t>
            </a:r>
            <a:r>
              <a:rPr lang="en-US" sz="2800" dirty="0" smtClean="0"/>
              <a:t>(being answerable to patients, society and profession); </a:t>
            </a:r>
          </a:p>
          <a:p>
            <a:pPr eaLnBrk="1" hangingPunct="1">
              <a:lnSpc>
                <a:spcPct val="80000"/>
              </a:lnSpc>
              <a:buFont typeface="Wingdings" pitchFamily="2" charset="2"/>
              <a:buNone/>
              <a:defRPr/>
            </a:pPr>
            <a:endParaRPr lang="en-US" sz="2800" dirty="0" smtClean="0"/>
          </a:p>
          <a:p>
            <a:pPr eaLnBrk="1" hangingPunct="1">
              <a:lnSpc>
                <a:spcPct val="80000"/>
              </a:lnSpc>
              <a:buFont typeface="Wingdings" pitchFamily="2" charset="2"/>
              <a:buNone/>
              <a:defRPr/>
            </a:pPr>
            <a:r>
              <a:rPr lang="en-US" sz="2800" dirty="0" smtClean="0">
                <a:solidFill>
                  <a:srgbClr val="C00000"/>
                </a:solidFill>
              </a:rPr>
              <a:t>3- </a:t>
            </a:r>
            <a:r>
              <a:rPr lang="en-US" sz="2800" b="1" dirty="0" smtClean="0">
                <a:solidFill>
                  <a:srgbClr val="C00000"/>
                </a:solidFill>
              </a:rPr>
              <a:t>Excellence</a:t>
            </a:r>
            <a:r>
              <a:rPr lang="en-US" sz="2800" dirty="0" smtClean="0">
                <a:solidFill>
                  <a:srgbClr val="C00000"/>
                </a:solidFill>
              </a:rPr>
              <a:t> </a:t>
            </a:r>
            <a:r>
              <a:rPr lang="en-US" sz="2800" dirty="0" smtClean="0"/>
              <a:t>(conscientious effort to perform beyond ordinary expectation, and commitment to life-long learning); </a:t>
            </a:r>
          </a:p>
        </p:txBody>
      </p:sp>
    </p:spTree>
    <p:extLst>
      <p:ext uri="{BB962C8B-B14F-4D97-AF65-F5344CB8AC3E}">
        <p14:creationId xmlns:p14="http://schemas.microsoft.com/office/powerpoint/2010/main" val="1133599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 calcmode="lin" valueType="num">
                                      <p:cBhvr additive="base">
                                        <p:cTn id="7" dur="500" fill="hold"/>
                                        <p:tgtEl>
                                          <p:spTgt spid="747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47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4755">
                                            <p:txEl>
                                              <p:pRg st="1" end="1"/>
                                            </p:txEl>
                                          </p:spTgt>
                                        </p:tgtEl>
                                        <p:attrNameLst>
                                          <p:attrName>style.visibility</p:attrName>
                                        </p:attrNameLst>
                                      </p:cBhvr>
                                      <p:to>
                                        <p:strVal val="visible"/>
                                      </p:to>
                                    </p:set>
                                    <p:anim calcmode="lin" valueType="num">
                                      <p:cBhvr additive="base">
                                        <p:cTn id="13" dur="500" fill="hold"/>
                                        <p:tgtEl>
                                          <p:spTgt spid="747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47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4755">
                                            <p:txEl>
                                              <p:pRg st="2" end="2"/>
                                            </p:txEl>
                                          </p:spTgt>
                                        </p:tgtEl>
                                        <p:attrNameLst>
                                          <p:attrName>style.visibility</p:attrName>
                                        </p:attrNameLst>
                                      </p:cBhvr>
                                      <p:to>
                                        <p:strVal val="visible"/>
                                      </p:to>
                                    </p:set>
                                    <p:anim calcmode="lin" valueType="num">
                                      <p:cBhvr additive="base">
                                        <p:cTn id="19" dur="500" fill="hold"/>
                                        <p:tgtEl>
                                          <p:spTgt spid="747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47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4755">
                                            <p:txEl>
                                              <p:pRg st="4" end="4"/>
                                            </p:txEl>
                                          </p:spTgt>
                                        </p:tgtEl>
                                        <p:attrNameLst>
                                          <p:attrName>style.visibility</p:attrName>
                                        </p:attrNameLst>
                                      </p:cBhvr>
                                      <p:to>
                                        <p:strVal val="visible"/>
                                      </p:to>
                                    </p:set>
                                    <p:anim calcmode="lin" valueType="num">
                                      <p:cBhvr additive="base">
                                        <p:cTn id="25" dur="500" fill="hold"/>
                                        <p:tgtEl>
                                          <p:spTgt spid="7475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475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4755">
                                            <p:txEl>
                                              <p:pRg st="6" end="6"/>
                                            </p:txEl>
                                          </p:spTgt>
                                        </p:tgtEl>
                                        <p:attrNameLst>
                                          <p:attrName>style.visibility</p:attrName>
                                        </p:attrNameLst>
                                      </p:cBhvr>
                                      <p:to>
                                        <p:strVal val="visible"/>
                                      </p:to>
                                    </p:set>
                                    <p:anim calcmode="lin" valueType="num">
                                      <p:cBhvr additive="base">
                                        <p:cTn id="31" dur="500" fill="hold"/>
                                        <p:tgtEl>
                                          <p:spTgt spid="7475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475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b="1" dirty="0" smtClean="0">
                <a:solidFill>
                  <a:srgbClr val="C00000"/>
                </a:solidFill>
              </a:rPr>
              <a:t>Professionalism course</a:t>
            </a:r>
            <a:br>
              <a:rPr lang="en-US" sz="3600" b="1" dirty="0" smtClean="0">
                <a:solidFill>
                  <a:srgbClr val="C00000"/>
                </a:solidFill>
              </a:rPr>
            </a:br>
            <a:r>
              <a:rPr lang="en-US" sz="3600" b="1" dirty="0" smtClean="0">
                <a:solidFill>
                  <a:srgbClr val="C00000"/>
                </a:solidFill>
              </a:rPr>
              <a:t>SKL-223</a:t>
            </a:r>
            <a:br>
              <a:rPr lang="en-US" sz="3600" b="1" dirty="0" smtClean="0">
                <a:solidFill>
                  <a:srgbClr val="C00000"/>
                </a:solidFill>
              </a:rPr>
            </a:br>
            <a:r>
              <a:rPr lang="en-US" sz="2800" b="1" dirty="0" smtClean="0">
                <a:solidFill>
                  <a:srgbClr val="C00000"/>
                </a:solidFill>
              </a:rPr>
              <a:t>Overview </a:t>
            </a:r>
            <a:endParaRPr lang="en-US" sz="2800" b="1" dirty="0">
              <a:solidFill>
                <a:srgbClr val="C00000"/>
              </a:solidFill>
            </a:endParaRPr>
          </a:p>
        </p:txBody>
      </p:sp>
      <p:sp>
        <p:nvSpPr>
          <p:cNvPr id="3" name="Content Placeholder 2"/>
          <p:cNvSpPr>
            <a:spLocks noGrp="1"/>
          </p:cNvSpPr>
          <p:nvPr>
            <p:ph idx="1"/>
          </p:nvPr>
        </p:nvSpPr>
        <p:spPr>
          <a:xfrm>
            <a:off x="1912133" y="2133600"/>
            <a:ext cx="6591985" cy="3777622"/>
          </a:xfrm>
        </p:spPr>
        <p:txBody>
          <a:bodyPr/>
          <a:lstStyle/>
          <a:p>
            <a:endParaRPr lang="en-US" dirty="0"/>
          </a:p>
        </p:txBody>
      </p:sp>
      <p:pic>
        <p:nvPicPr>
          <p:cNvPr id="4" name="Picture 3"/>
          <p:cNvPicPr>
            <a:picLocks noChangeAspect="1"/>
          </p:cNvPicPr>
          <p:nvPr/>
        </p:nvPicPr>
        <p:blipFill>
          <a:blip r:embed="rId2"/>
          <a:stretch>
            <a:fillRect/>
          </a:stretch>
        </p:blipFill>
        <p:spPr>
          <a:xfrm>
            <a:off x="3581400" y="2514600"/>
            <a:ext cx="2819400" cy="2627564"/>
          </a:xfrm>
          <a:prstGeom prst="rect">
            <a:avLst/>
          </a:prstGeom>
        </p:spPr>
      </p:pic>
    </p:spTree>
    <p:extLst>
      <p:ext uri="{BB962C8B-B14F-4D97-AF65-F5344CB8AC3E}">
        <p14:creationId xmlns:p14="http://schemas.microsoft.com/office/powerpoint/2010/main" val="604363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defRPr/>
            </a:pPr>
            <a:r>
              <a:rPr lang="en-US" sz="3200" b="1" dirty="0" smtClean="0">
                <a:solidFill>
                  <a:schemeClr val="accent1">
                    <a:lumMod val="50000"/>
                  </a:schemeClr>
                </a:solidFill>
              </a:rPr>
              <a:t>'Project Professionalism' (ABIM, 2001)</a:t>
            </a:r>
          </a:p>
        </p:txBody>
      </p:sp>
      <p:sp>
        <p:nvSpPr>
          <p:cNvPr id="74755" name="Rectangle 3"/>
          <p:cNvSpPr>
            <a:spLocks noGrp="1" noChangeArrowheads="1"/>
          </p:cNvSpPr>
          <p:nvPr>
            <p:ph type="body" idx="1"/>
          </p:nvPr>
        </p:nvSpPr>
        <p:spPr>
          <a:xfrm>
            <a:off x="457200" y="1641475"/>
            <a:ext cx="8382000" cy="4530725"/>
          </a:xfrm>
        </p:spPr>
        <p:txBody>
          <a:bodyPr>
            <a:normAutofit/>
          </a:bodyPr>
          <a:lstStyle/>
          <a:p>
            <a:pPr eaLnBrk="1" hangingPunct="1">
              <a:lnSpc>
                <a:spcPct val="80000"/>
              </a:lnSpc>
              <a:buFont typeface="Wingdings" pitchFamily="2" charset="2"/>
              <a:buNone/>
              <a:defRPr/>
            </a:pPr>
            <a:r>
              <a:rPr lang="en-US" sz="2800" b="1" dirty="0" smtClean="0">
                <a:solidFill>
                  <a:srgbClr val="C00000"/>
                </a:solidFill>
              </a:rPr>
              <a:t>4- Duty </a:t>
            </a:r>
            <a:r>
              <a:rPr lang="en-US" sz="2800" dirty="0" smtClean="0"/>
              <a:t>(free acceptance of commitment to service – i.e. undergoing inconvenience to achieve a high standard of patient care); </a:t>
            </a:r>
          </a:p>
          <a:p>
            <a:pPr eaLnBrk="1" hangingPunct="1">
              <a:lnSpc>
                <a:spcPct val="80000"/>
              </a:lnSpc>
              <a:buFont typeface="Wingdings" pitchFamily="2" charset="2"/>
              <a:buNone/>
              <a:defRPr/>
            </a:pPr>
            <a:endParaRPr lang="en-US" sz="2800" dirty="0" smtClean="0"/>
          </a:p>
          <a:p>
            <a:pPr eaLnBrk="1" hangingPunct="1">
              <a:lnSpc>
                <a:spcPct val="80000"/>
              </a:lnSpc>
              <a:buFont typeface="Wingdings" pitchFamily="2" charset="2"/>
              <a:buNone/>
              <a:defRPr/>
            </a:pPr>
            <a:r>
              <a:rPr lang="en-US" sz="2800" b="1" dirty="0" smtClean="0">
                <a:solidFill>
                  <a:srgbClr val="C00000"/>
                </a:solidFill>
              </a:rPr>
              <a:t>5- Honor and integrity  </a:t>
            </a:r>
            <a:r>
              <a:rPr lang="en-US" sz="2800" dirty="0" smtClean="0"/>
              <a:t>(being fair, truthful, straightforward, and keeping to one's work);</a:t>
            </a:r>
          </a:p>
          <a:p>
            <a:pPr eaLnBrk="1" hangingPunct="1">
              <a:lnSpc>
                <a:spcPct val="80000"/>
              </a:lnSpc>
              <a:buFont typeface="Wingdings" pitchFamily="2" charset="2"/>
              <a:buNone/>
              <a:defRPr/>
            </a:pPr>
            <a:r>
              <a:rPr lang="en-US" sz="2800" dirty="0" smtClean="0"/>
              <a:t> </a:t>
            </a:r>
          </a:p>
          <a:p>
            <a:pPr eaLnBrk="1" hangingPunct="1">
              <a:lnSpc>
                <a:spcPct val="80000"/>
              </a:lnSpc>
              <a:buFont typeface="Wingdings" pitchFamily="2" charset="2"/>
              <a:buNone/>
              <a:defRPr/>
            </a:pPr>
            <a:r>
              <a:rPr lang="en-US" sz="2800" dirty="0" smtClean="0">
                <a:solidFill>
                  <a:srgbClr val="C00000"/>
                </a:solidFill>
              </a:rPr>
              <a:t>6- </a:t>
            </a:r>
            <a:r>
              <a:rPr lang="en-US" sz="2800" b="1" dirty="0" smtClean="0">
                <a:solidFill>
                  <a:srgbClr val="C00000"/>
                </a:solidFill>
              </a:rPr>
              <a:t>Respect for other </a:t>
            </a:r>
            <a:r>
              <a:rPr lang="en-US" sz="2800" dirty="0" smtClean="0"/>
              <a:t>(respect for patients and families, colleagues, other healthcare professionals and students and trainees).</a:t>
            </a:r>
          </a:p>
        </p:txBody>
      </p:sp>
    </p:spTree>
    <p:extLst>
      <p:ext uri="{BB962C8B-B14F-4D97-AF65-F5344CB8AC3E}">
        <p14:creationId xmlns:p14="http://schemas.microsoft.com/office/powerpoint/2010/main" val="3847606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 calcmode="lin" valueType="num">
                                      <p:cBhvr additive="base">
                                        <p:cTn id="7" dur="500" fill="hold"/>
                                        <p:tgtEl>
                                          <p:spTgt spid="747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47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4755">
                                            <p:txEl>
                                              <p:pRg st="2" end="2"/>
                                            </p:txEl>
                                          </p:spTgt>
                                        </p:tgtEl>
                                        <p:attrNameLst>
                                          <p:attrName>style.visibility</p:attrName>
                                        </p:attrNameLst>
                                      </p:cBhvr>
                                      <p:to>
                                        <p:strVal val="visible"/>
                                      </p:to>
                                    </p:set>
                                    <p:anim calcmode="lin" valueType="num">
                                      <p:cBhvr additive="base">
                                        <p:cTn id="13" dur="500" fill="hold"/>
                                        <p:tgtEl>
                                          <p:spTgt spid="7475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47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4755">
                                            <p:txEl>
                                              <p:pRg st="3" end="3"/>
                                            </p:txEl>
                                          </p:spTgt>
                                        </p:tgtEl>
                                        <p:attrNameLst>
                                          <p:attrName>style.visibility</p:attrName>
                                        </p:attrNameLst>
                                      </p:cBhvr>
                                      <p:to>
                                        <p:strVal val="visible"/>
                                      </p:to>
                                    </p:set>
                                    <p:anim calcmode="lin" valueType="num">
                                      <p:cBhvr additive="base">
                                        <p:cTn id="19" dur="500" fill="hold"/>
                                        <p:tgtEl>
                                          <p:spTgt spid="7475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475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4755">
                                            <p:txEl>
                                              <p:pRg st="4" end="4"/>
                                            </p:txEl>
                                          </p:spTgt>
                                        </p:tgtEl>
                                        <p:attrNameLst>
                                          <p:attrName>style.visibility</p:attrName>
                                        </p:attrNameLst>
                                      </p:cBhvr>
                                      <p:to>
                                        <p:strVal val="visible"/>
                                      </p:to>
                                    </p:set>
                                    <p:anim calcmode="lin" valueType="num">
                                      <p:cBhvr additive="base">
                                        <p:cTn id="25" dur="500" fill="hold"/>
                                        <p:tgtEl>
                                          <p:spTgt spid="7475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475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Concepts of Professionalism</a:t>
            </a:r>
            <a:endParaRPr lang="en-US" b="1" dirty="0">
              <a:solidFill>
                <a:srgbClr val="C00000"/>
              </a:solidFill>
            </a:endParaRPr>
          </a:p>
        </p:txBody>
      </p:sp>
      <p:sp>
        <p:nvSpPr>
          <p:cNvPr id="3" name="Content Placeholder 2"/>
          <p:cNvSpPr>
            <a:spLocks noGrp="1"/>
          </p:cNvSpPr>
          <p:nvPr>
            <p:ph idx="1"/>
          </p:nvPr>
        </p:nvSpPr>
        <p:spPr/>
        <p:txBody>
          <a:bodyPr>
            <a:normAutofit/>
          </a:bodyPr>
          <a:lstStyle/>
          <a:p>
            <a:r>
              <a:rPr lang="en-US" b="1" dirty="0" smtClean="0">
                <a:solidFill>
                  <a:srgbClr val="002060"/>
                </a:solidFill>
              </a:rPr>
              <a:t>Professionals</a:t>
            </a:r>
            <a:r>
              <a:rPr lang="en-US" b="1" dirty="0" smtClean="0">
                <a:solidFill>
                  <a:srgbClr val="C00000"/>
                </a:solidFill>
              </a:rPr>
              <a:t> </a:t>
            </a:r>
            <a:r>
              <a:rPr lang="en-US" dirty="0" smtClean="0">
                <a:solidFill>
                  <a:srgbClr val="C00000"/>
                </a:solidFill>
              </a:rPr>
              <a:t> </a:t>
            </a:r>
            <a:r>
              <a:rPr lang="en-US" dirty="0" smtClean="0">
                <a:solidFill>
                  <a:srgbClr val="002060"/>
                </a:solidFill>
              </a:rPr>
              <a:t>have </a:t>
            </a:r>
            <a:r>
              <a:rPr lang="en-US" i="1" dirty="0" smtClean="0">
                <a:solidFill>
                  <a:srgbClr val="002060"/>
                </a:solidFill>
              </a:rPr>
              <a:t>codes, guidelines, creeds, oaths</a:t>
            </a:r>
            <a:r>
              <a:rPr lang="en-US" dirty="0" smtClean="0">
                <a:solidFill>
                  <a:srgbClr val="002060"/>
                </a:solidFill>
              </a:rPr>
              <a:t>, </a:t>
            </a:r>
            <a:r>
              <a:rPr lang="en-US" i="1" dirty="0" smtClean="0">
                <a:solidFill>
                  <a:srgbClr val="002060"/>
                </a:solidFill>
              </a:rPr>
              <a:t>commitments</a:t>
            </a:r>
            <a:r>
              <a:rPr lang="en-US" dirty="0" smtClean="0">
                <a:solidFill>
                  <a:srgbClr val="002060"/>
                </a:solidFill>
              </a:rPr>
              <a:t> statements, belief statement such as statement on </a:t>
            </a:r>
            <a:r>
              <a:rPr lang="en-US" i="1" dirty="0" smtClean="0">
                <a:solidFill>
                  <a:srgbClr val="002060"/>
                </a:solidFill>
              </a:rPr>
              <a:t>ethics</a:t>
            </a:r>
            <a:r>
              <a:rPr lang="en-US" dirty="0" smtClean="0">
                <a:solidFill>
                  <a:srgbClr val="002060"/>
                </a:solidFill>
              </a:rPr>
              <a:t>.</a:t>
            </a:r>
          </a:p>
          <a:p>
            <a:endParaRPr lang="en-US" dirty="0" smtClean="0">
              <a:solidFill>
                <a:srgbClr val="002060"/>
              </a:solidFill>
            </a:endParaRPr>
          </a:p>
          <a:p>
            <a:r>
              <a:rPr lang="en-US" b="1" dirty="0" smtClean="0">
                <a:solidFill>
                  <a:schemeClr val="accent1">
                    <a:lumMod val="50000"/>
                  </a:schemeClr>
                </a:solidFill>
              </a:rPr>
              <a:t>Professionals</a:t>
            </a:r>
            <a:r>
              <a:rPr lang="en-US" dirty="0" smtClean="0">
                <a:solidFill>
                  <a:schemeClr val="accent1">
                    <a:lumMod val="50000"/>
                  </a:schemeClr>
                </a:solidFill>
              </a:rPr>
              <a:t> in many professions are </a:t>
            </a:r>
            <a:r>
              <a:rPr lang="en-US" i="1" dirty="0" smtClean="0">
                <a:solidFill>
                  <a:schemeClr val="accent1">
                    <a:lumMod val="50000"/>
                  </a:schemeClr>
                </a:solidFill>
              </a:rPr>
              <a:t>licensed,</a:t>
            </a:r>
            <a:r>
              <a:rPr lang="en-US" dirty="0" smtClean="0">
                <a:solidFill>
                  <a:schemeClr val="accent1">
                    <a:lumMod val="50000"/>
                  </a:schemeClr>
                </a:solidFill>
              </a:rPr>
              <a:t> </a:t>
            </a:r>
            <a:r>
              <a:rPr lang="en-US" i="1" dirty="0" smtClean="0">
                <a:solidFill>
                  <a:schemeClr val="accent1">
                    <a:lumMod val="50000"/>
                  </a:schemeClr>
                </a:solidFill>
              </a:rPr>
              <a:t>certified </a:t>
            </a:r>
            <a:r>
              <a:rPr lang="en-US" dirty="0" smtClean="0">
                <a:solidFill>
                  <a:schemeClr val="accent1">
                    <a:lumMod val="50000"/>
                  </a:schemeClr>
                </a:solidFill>
              </a:rPr>
              <a:t>and specific initial and </a:t>
            </a:r>
            <a:r>
              <a:rPr lang="en-US" i="1" dirty="0" smtClean="0">
                <a:solidFill>
                  <a:schemeClr val="accent1">
                    <a:lumMod val="50000"/>
                  </a:schemeClr>
                </a:solidFill>
              </a:rPr>
              <a:t>advanced education</a:t>
            </a:r>
            <a:r>
              <a:rPr lang="en-US" dirty="0" smtClean="0">
                <a:solidFill>
                  <a:schemeClr val="accent1">
                    <a:lumMod val="50000"/>
                  </a:schemeClr>
                </a:solidFill>
              </a:rPr>
              <a:t>, many require both initial and ongoing testing for admission and maintaining membership</a:t>
            </a:r>
            <a:r>
              <a:rPr lang="en-US" dirty="0" smtClean="0">
                <a:solidFill>
                  <a:srgbClr val="0066CC"/>
                </a:solidFill>
              </a:rPr>
              <a:t>.</a:t>
            </a:r>
          </a:p>
          <a:p>
            <a:endParaRPr lang="en-US" dirty="0" smtClean="0">
              <a:solidFill>
                <a:srgbClr val="0066CC"/>
              </a:solidFill>
            </a:endParaRPr>
          </a:p>
          <a:p>
            <a:r>
              <a:rPr lang="en-US" b="1" dirty="0" smtClean="0">
                <a:solidFill>
                  <a:schemeClr val="accent1">
                    <a:lumMod val="50000"/>
                  </a:schemeClr>
                </a:solidFill>
              </a:rPr>
              <a:t>Examples of professionals </a:t>
            </a:r>
            <a:r>
              <a:rPr lang="en-US" dirty="0" smtClean="0">
                <a:solidFill>
                  <a:schemeClr val="accent1">
                    <a:lumMod val="50000"/>
                  </a:schemeClr>
                </a:solidFill>
              </a:rPr>
              <a:t>: </a:t>
            </a:r>
            <a:r>
              <a:rPr lang="en-US" dirty="0" smtClean="0">
                <a:solidFill>
                  <a:srgbClr val="C00000"/>
                </a:solidFill>
              </a:rPr>
              <a:t>medical doctors, teacher </a:t>
            </a:r>
            <a:r>
              <a:rPr lang="en-US" dirty="0" smtClean="0">
                <a:solidFill>
                  <a:schemeClr val="accent1">
                    <a:lumMod val="50000"/>
                  </a:schemeClr>
                </a:solidFill>
              </a:rPr>
              <a:t>,engineers, pilots, </a:t>
            </a:r>
            <a:r>
              <a:rPr lang="en-US" dirty="0" err="1" smtClean="0">
                <a:solidFill>
                  <a:schemeClr val="accent1">
                    <a:lumMod val="50000"/>
                  </a:schemeClr>
                </a:solidFill>
              </a:rPr>
              <a:t>etc</a:t>
            </a:r>
            <a:r>
              <a:rPr lang="en-US" dirty="0" smtClean="0">
                <a:solidFill>
                  <a:schemeClr val="accent1">
                    <a:lumMod val="50000"/>
                  </a:schemeClr>
                </a:solidFill>
              </a:rPr>
              <a:t>,..</a:t>
            </a:r>
          </a:p>
          <a:p>
            <a:r>
              <a:rPr lang="en-US" dirty="0" smtClean="0">
                <a:solidFill>
                  <a:schemeClr val="accent1">
                    <a:lumMod val="50000"/>
                  </a:schemeClr>
                </a:solidFill>
              </a:rPr>
              <a:t> </a:t>
            </a:r>
          </a:p>
          <a:p>
            <a:endParaRPr lang="en-US" dirty="0">
              <a:solidFill>
                <a:schemeClr val="accent1">
                  <a:lumMod val="50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9"/>
          <p:cNvSpPr>
            <a:spLocks noRot="1" noChangeArrowheads="1"/>
          </p:cNvSpPr>
          <p:nvPr/>
        </p:nvSpPr>
        <p:spPr bwMode="auto">
          <a:xfrm>
            <a:off x="301625" y="350838"/>
            <a:ext cx="8510588"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l" rtl="0" eaLnBrk="0" fontAlgn="base" hangingPunct="0">
              <a:spcBef>
                <a:spcPct val="0"/>
              </a:spcBef>
              <a:spcAft>
                <a:spcPct val="0"/>
              </a:spcAft>
              <a:defRPr>
                <a:solidFill>
                  <a:schemeClr val="tx1"/>
                </a:solidFill>
                <a:latin typeface="Tahoma" pitchFamily="34" charset="0"/>
                <a:cs typeface="Arial" charset="0"/>
              </a:defRPr>
            </a:lvl6pPr>
            <a:lvl7pPr marL="2971800" indent="-228600" algn="l" rtl="0" eaLnBrk="0" fontAlgn="base" hangingPunct="0">
              <a:spcBef>
                <a:spcPct val="0"/>
              </a:spcBef>
              <a:spcAft>
                <a:spcPct val="0"/>
              </a:spcAft>
              <a:defRPr>
                <a:solidFill>
                  <a:schemeClr val="tx1"/>
                </a:solidFill>
                <a:latin typeface="Tahoma" pitchFamily="34" charset="0"/>
                <a:cs typeface="Arial" charset="0"/>
              </a:defRPr>
            </a:lvl7pPr>
            <a:lvl8pPr marL="3429000" indent="-228600" algn="l" rtl="0" eaLnBrk="0" fontAlgn="base" hangingPunct="0">
              <a:spcBef>
                <a:spcPct val="0"/>
              </a:spcBef>
              <a:spcAft>
                <a:spcPct val="0"/>
              </a:spcAft>
              <a:defRPr>
                <a:solidFill>
                  <a:schemeClr val="tx1"/>
                </a:solidFill>
                <a:latin typeface="Tahoma" pitchFamily="34" charset="0"/>
                <a:cs typeface="Arial" charset="0"/>
              </a:defRPr>
            </a:lvl8pPr>
            <a:lvl9pPr marL="3886200" indent="-228600" algn="l" rtl="0" eaLnBrk="0" fontAlgn="base" hangingPunct="0">
              <a:spcBef>
                <a:spcPct val="0"/>
              </a:spcBef>
              <a:spcAft>
                <a:spcPct val="0"/>
              </a:spcAft>
              <a:defRPr>
                <a:solidFill>
                  <a:schemeClr val="tx1"/>
                </a:solidFill>
                <a:latin typeface="Tahoma" pitchFamily="34" charset="0"/>
                <a:cs typeface="Arial" charset="0"/>
              </a:defRPr>
            </a:lvl9pPr>
          </a:lstStyle>
          <a:p>
            <a:pPr algn="ctr"/>
            <a:r>
              <a:rPr lang="en-US" altLang="ar-SA" sz="4400" dirty="0">
                <a:solidFill>
                  <a:schemeClr val="accent1">
                    <a:lumMod val="50000"/>
                  </a:schemeClr>
                </a:solidFill>
                <a:latin typeface="Arial" charset="0"/>
              </a:rPr>
              <a:t>The concept of professionalism includes the following </a:t>
            </a:r>
            <a:r>
              <a:rPr lang="en-US" altLang="ar-SA" sz="4400" dirty="0">
                <a:solidFill>
                  <a:srgbClr val="C00000"/>
                </a:solidFill>
                <a:latin typeface="Arial" charset="0"/>
              </a:rPr>
              <a:t>values</a:t>
            </a:r>
            <a:r>
              <a:rPr lang="en-US" altLang="ar-SA" sz="4400" dirty="0">
                <a:solidFill>
                  <a:schemeClr val="accent1">
                    <a:lumMod val="50000"/>
                  </a:schemeClr>
                </a:solidFill>
                <a:latin typeface="Arial" charset="0"/>
              </a:rPr>
              <a:t>:</a:t>
            </a:r>
          </a:p>
        </p:txBody>
      </p:sp>
      <p:sp>
        <p:nvSpPr>
          <p:cNvPr id="35850" name="Rectangle 10"/>
          <p:cNvSpPr>
            <a:spLocks noRot="1" noChangeArrowheads="1"/>
          </p:cNvSpPr>
          <p:nvPr/>
        </p:nvSpPr>
        <p:spPr bwMode="auto">
          <a:xfrm>
            <a:off x="301625" y="1901825"/>
            <a:ext cx="4429125" cy="4422775"/>
          </a:xfrm>
          <a:prstGeom prst="rect">
            <a:avLst/>
          </a:prstGeom>
          <a:noFill/>
          <a:ln w="9525">
            <a:noFill/>
            <a:miter lim="800000"/>
            <a:headEnd/>
            <a:tailEnd/>
          </a:ln>
        </p:spPr>
        <p:txBody>
          <a:bodyPr/>
          <a:lstStyle/>
          <a:p>
            <a:pPr marL="342900" indent="-342900" eaLnBrk="0" hangingPunct="0">
              <a:spcBef>
                <a:spcPct val="20000"/>
              </a:spcBef>
              <a:defRPr/>
            </a:pPr>
            <a:endParaRPr lang="en-US" sz="2800" b="1" dirty="0">
              <a:effectLst>
                <a:outerShdw blurRad="38100" dist="38100" dir="2700000" algn="tl">
                  <a:srgbClr val="000000"/>
                </a:outerShdw>
              </a:effectLst>
              <a:latin typeface="Arial" pitchFamily="34" charset="0"/>
              <a:cs typeface="Arial" pitchFamily="34" charset="0"/>
            </a:endParaRPr>
          </a:p>
          <a:p>
            <a:pPr marL="742950" lvl="1" indent="-285750" eaLnBrk="0" hangingPunct="0">
              <a:spcBef>
                <a:spcPct val="20000"/>
              </a:spcBef>
              <a:buClr>
                <a:schemeClr val="tx1"/>
              </a:buClr>
              <a:buFont typeface="Wingdings" pitchFamily="2" charset="2"/>
              <a:buChar char="Ø"/>
              <a:defRPr/>
            </a:pPr>
            <a:r>
              <a:rPr lang="en-US" sz="3200" dirty="0">
                <a:effectLst>
                  <a:outerShdw blurRad="38100" dist="38100" dir="2700000" algn="tl">
                    <a:srgbClr val="000000"/>
                  </a:outerShdw>
                </a:effectLst>
                <a:latin typeface="Arial" pitchFamily="34" charset="0"/>
                <a:cs typeface="Arial" pitchFamily="34" charset="0"/>
              </a:rPr>
              <a:t>Honesty</a:t>
            </a:r>
          </a:p>
          <a:p>
            <a:pPr marL="742950" lvl="1" indent="-285750" eaLnBrk="0" hangingPunct="0">
              <a:spcBef>
                <a:spcPct val="20000"/>
              </a:spcBef>
              <a:buClr>
                <a:schemeClr val="tx1"/>
              </a:buClr>
              <a:buFont typeface="Wingdings" pitchFamily="2" charset="2"/>
              <a:buChar char="Ø"/>
              <a:defRPr/>
            </a:pPr>
            <a:r>
              <a:rPr lang="en-US" sz="3200" dirty="0">
                <a:effectLst>
                  <a:outerShdw blurRad="38100" dist="38100" dir="2700000" algn="tl">
                    <a:srgbClr val="000000"/>
                  </a:outerShdw>
                </a:effectLst>
                <a:latin typeface="Arial" pitchFamily="34" charset="0"/>
                <a:cs typeface="Arial" pitchFamily="34" charset="0"/>
              </a:rPr>
              <a:t>Trust</a:t>
            </a:r>
          </a:p>
          <a:p>
            <a:pPr marL="742950" lvl="1" indent="-285750" eaLnBrk="0" hangingPunct="0">
              <a:spcBef>
                <a:spcPct val="20000"/>
              </a:spcBef>
              <a:buClr>
                <a:schemeClr val="tx1"/>
              </a:buClr>
              <a:buFont typeface="Wingdings" pitchFamily="2" charset="2"/>
              <a:buChar char="Ø"/>
              <a:defRPr/>
            </a:pPr>
            <a:r>
              <a:rPr lang="en-US" sz="3200" dirty="0">
                <a:effectLst>
                  <a:outerShdw blurRad="38100" dist="38100" dir="2700000" algn="tl">
                    <a:srgbClr val="000000"/>
                  </a:outerShdw>
                </a:effectLst>
                <a:latin typeface="Arial" pitchFamily="34" charset="0"/>
                <a:cs typeface="Arial" pitchFamily="34" charset="0"/>
              </a:rPr>
              <a:t>Service</a:t>
            </a:r>
          </a:p>
          <a:p>
            <a:pPr marL="742950" lvl="1" indent="-285750" eaLnBrk="0" hangingPunct="0">
              <a:spcBef>
                <a:spcPct val="20000"/>
              </a:spcBef>
              <a:buClr>
                <a:schemeClr val="tx1"/>
              </a:buClr>
              <a:buFont typeface="Wingdings" pitchFamily="2" charset="2"/>
              <a:buChar char="Ø"/>
              <a:defRPr/>
            </a:pPr>
            <a:r>
              <a:rPr lang="en-US" sz="3200" dirty="0">
                <a:effectLst>
                  <a:outerShdw blurRad="38100" dist="38100" dir="2700000" algn="tl">
                    <a:srgbClr val="000000"/>
                  </a:outerShdw>
                </a:effectLst>
                <a:latin typeface="Arial" pitchFamily="34" charset="0"/>
                <a:cs typeface="Arial" pitchFamily="34" charset="0"/>
              </a:rPr>
              <a:t>Commitment</a:t>
            </a:r>
          </a:p>
          <a:p>
            <a:pPr marL="742950" lvl="1" indent="-285750" eaLnBrk="0" hangingPunct="0">
              <a:spcBef>
                <a:spcPct val="20000"/>
              </a:spcBef>
              <a:buFontTx/>
              <a:buChar char="–"/>
              <a:defRPr/>
            </a:pPr>
            <a:endParaRPr lang="en-US" sz="2400" b="1" dirty="0">
              <a:effectLst>
                <a:outerShdw blurRad="38100" dist="38100" dir="2700000" algn="tl">
                  <a:srgbClr val="000000"/>
                </a:outerShdw>
              </a:effectLst>
              <a:latin typeface="Arial" pitchFamily="34" charset="0"/>
              <a:cs typeface="Arial" pitchFamily="34" charset="0"/>
            </a:endParaRPr>
          </a:p>
        </p:txBody>
      </p:sp>
      <p:sp>
        <p:nvSpPr>
          <p:cNvPr id="35851" name="Rectangle 11"/>
          <p:cNvSpPr>
            <a:spLocks noRot="1" noChangeArrowheads="1"/>
          </p:cNvSpPr>
          <p:nvPr/>
        </p:nvSpPr>
        <p:spPr bwMode="auto">
          <a:xfrm>
            <a:off x="4654550" y="1825625"/>
            <a:ext cx="4187825" cy="4422775"/>
          </a:xfrm>
          <a:prstGeom prst="rect">
            <a:avLst/>
          </a:prstGeom>
          <a:noFill/>
          <a:ln w="9525">
            <a:noFill/>
            <a:miter lim="800000"/>
            <a:headEnd/>
            <a:tailEnd/>
          </a:ln>
        </p:spPr>
        <p:txBody>
          <a:bodyPr/>
          <a:lstStyle/>
          <a:p>
            <a:pPr marL="342900" indent="-342900" eaLnBrk="0" hangingPunct="0">
              <a:spcBef>
                <a:spcPct val="20000"/>
              </a:spcBef>
              <a:buFontTx/>
              <a:buChar char="•"/>
              <a:defRPr/>
            </a:pPr>
            <a:endParaRPr lang="en-US" sz="3200" b="1" dirty="0">
              <a:effectLst>
                <a:outerShdw blurRad="38100" dist="38100" dir="2700000" algn="tl">
                  <a:srgbClr val="000000"/>
                </a:outerShdw>
              </a:effectLst>
              <a:latin typeface="Arial" pitchFamily="34" charset="0"/>
              <a:cs typeface="Arial" pitchFamily="34" charset="0"/>
            </a:endParaRPr>
          </a:p>
          <a:p>
            <a:pPr marL="342900" indent="-342900" eaLnBrk="0" hangingPunct="0">
              <a:spcBef>
                <a:spcPct val="20000"/>
              </a:spcBef>
              <a:buClr>
                <a:schemeClr val="tx1"/>
              </a:buClr>
              <a:buFont typeface="Wingdings" pitchFamily="2" charset="2"/>
              <a:buChar char="Ø"/>
              <a:defRPr/>
            </a:pPr>
            <a:r>
              <a:rPr lang="en-US" sz="3200" dirty="0">
                <a:effectLst>
                  <a:outerShdw blurRad="38100" dist="38100" dir="2700000" algn="tl">
                    <a:srgbClr val="000000"/>
                  </a:outerShdw>
                </a:effectLst>
                <a:latin typeface="Arial" pitchFamily="34" charset="0"/>
                <a:cs typeface="Arial" pitchFamily="34" charset="0"/>
              </a:rPr>
              <a:t>Communication</a:t>
            </a:r>
          </a:p>
          <a:p>
            <a:pPr marL="342900" indent="-342900" eaLnBrk="0" hangingPunct="0">
              <a:spcBef>
                <a:spcPct val="20000"/>
              </a:spcBef>
              <a:buFont typeface="Wingdings" pitchFamily="2" charset="2"/>
              <a:buChar char="Ø"/>
              <a:defRPr/>
            </a:pPr>
            <a:r>
              <a:rPr lang="en-US" sz="3200" dirty="0">
                <a:solidFill>
                  <a:srgbClr val="C00000"/>
                </a:solidFill>
                <a:effectLst>
                  <a:outerShdw blurRad="38100" dist="38100" dir="2700000" algn="tl">
                    <a:srgbClr val="000000"/>
                  </a:outerShdw>
                </a:effectLst>
                <a:latin typeface="Arial" pitchFamily="34" charset="0"/>
                <a:cs typeface="Arial" pitchFamily="34" charset="0"/>
              </a:rPr>
              <a:t>Accountability</a:t>
            </a:r>
          </a:p>
          <a:p>
            <a:pPr marL="342900" indent="-342900" eaLnBrk="0" hangingPunct="0">
              <a:spcBef>
                <a:spcPct val="20000"/>
              </a:spcBef>
              <a:buFont typeface="Wingdings" pitchFamily="2" charset="2"/>
              <a:buChar char="Ø"/>
              <a:defRPr/>
            </a:pPr>
            <a:r>
              <a:rPr lang="en-US" sz="3200" dirty="0">
                <a:effectLst>
                  <a:outerShdw blurRad="38100" dist="38100" dir="2700000" algn="tl">
                    <a:srgbClr val="000000"/>
                  </a:outerShdw>
                </a:effectLst>
                <a:latin typeface="Arial" pitchFamily="34" charset="0"/>
                <a:cs typeface="Arial" pitchFamily="34" charset="0"/>
              </a:rPr>
              <a:t>Life-long learning</a:t>
            </a:r>
          </a:p>
        </p:txBody>
      </p:sp>
    </p:spTree>
    <p:extLst>
      <p:ext uri="{BB962C8B-B14F-4D97-AF65-F5344CB8AC3E}">
        <p14:creationId xmlns:p14="http://schemas.microsoft.com/office/powerpoint/2010/main" val="3063207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50">
                                            <p:txEl>
                                              <p:pRg st="1" end="1"/>
                                            </p:txEl>
                                          </p:spTgt>
                                        </p:tgtEl>
                                        <p:attrNameLst>
                                          <p:attrName>style.visibility</p:attrName>
                                        </p:attrNameLst>
                                      </p:cBhvr>
                                      <p:to>
                                        <p:strVal val="visible"/>
                                      </p:to>
                                    </p:set>
                                    <p:anim calcmode="lin" valueType="num">
                                      <p:cBhvr additive="base">
                                        <p:cTn id="7" dur="500" fill="hold"/>
                                        <p:tgtEl>
                                          <p:spTgt spid="3585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5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850">
                                            <p:txEl>
                                              <p:pRg st="2" end="2"/>
                                            </p:txEl>
                                          </p:spTgt>
                                        </p:tgtEl>
                                        <p:attrNameLst>
                                          <p:attrName>style.visibility</p:attrName>
                                        </p:attrNameLst>
                                      </p:cBhvr>
                                      <p:to>
                                        <p:strVal val="visible"/>
                                      </p:to>
                                    </p:set>
                                    <p:anim calcmode="lin" valueType="num">
                                      <p:cBhvr additive="base">
                                        <p:cTn id="13" dur="500" fill="hold"/>
                                        <p:tgtEl>
                                          <p:spTgt spid="3585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85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850">
                                            <p:txEl>
                                              <p:pRg st="3" end="3"/>
                                            </p:txEl>
                                          </p:spTgt>
                                        </p:tgtEl>
                                        <p:attrNameLst>
                                          <p:attrName>style.visibility</p:attrName>
                                        </p:attrNameLst>
                                      </p:cBhvr>
                                      <p:to>
                                        <p:strVal val="visible"/>
                                      </p:to>
                                    </p:set>
                                    <p:anim calcmode="lin" valueType="num">
                                      <p:cBhvr additive="base">
                                        <p:cTn id="19" dur="500" fill="hold"/>
                                        <p:tgtEl>
                                          <p:spTgt spid="3585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85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5850">
                                            <p:txEl>
                                              <p:pRg st="4" end="4"/>
                                            </p:txEl>
                                          </p:spTgt>
                                        </p:tgtEl>
                                        <p:attrNameLst>
                                          <p:attrName>style.visibility</p:attrName>
                                        </p:attrNameLst>
                                      </p:cBhvr>
                                      <p:to>
                                        <p:strVal val="visible"/>
                                      </p:to>
                                    </p:set>
                                    <p:anim calcmode="lin" valueType="num">
                                      <p:cBhvr additive="base">
                                        <p:cTn id="25" dur="500" fill="hold"/>
                                        <p:tgtEl>
                                          <p:spTgt spid="3585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585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5851">
                                            <p:txEl>
                                              <p:pRg st="1" end="1"/>
                                            </p:txEl>
                                          </p:spTgt>
                                        </p:tgtEl>
                                        <p:attrNameLst>
                                          <p:attrName>style.visibility</p:attrName>
                                        </p:attrNameLst>
                                      </p:cBhvr>
                                      <p:to>
                                        <p:strVal val="visible"/>
                                      </p:to>
                                    </p:set>
                                    <p:anim calcmode="lin" valueType="num">
                                      <p:cBhvr additive="base">
                                        <p:cTn id="31" dur="500" fill="hold"/>
                                        <p:tgtEl>
                                          <p:spTgt spid="35851">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58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5851">
                                            <p:txEl>
                                              <p:pRg st="2" end="2"/>
                                            </p:txEl>
                                          </p:spTgt>
                                        </p:tgtEl>
                                        <p:attrNameLst>
                                          <p:attrName>style.visibility</p:attrName>
                                        </p:attrNameLst>
                                      </p:cBhvr>
                                      <p:to>
                                        <p:strVal val="visible"/>
                                      </p:to>
                                    </p:set>
                                    <p:anim calcmode="lin" valueType="num">
                                      <p:cBhvr additive="base">
                                        <p:cTn id="37" dur="500" fill="hold"/>
                                        <p:tgtEl>
                                          <p:spTgt spid="35851">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58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5851">
                                            <p:txEl>
                                              <p:pRg st="3" end="3"/>
                                            </p:txEl>
                                          </p:spTgt>
                                        </p:tgtEl>
                                        <p:attrNameLst>
                                          <p:attrName>style.visibility</p:attrName>
                                        </p:attrNameLst>
                                      </p:cBhvr>
                                      <p:to>
                                        <p:strVal val="visible"/>
                                      </p:to>
                                    </p:set>
                                    <p:anim calcmode="lin" valueType="num">
                                      <p:cBhvr additive="base">
                                        <p:cTn id="43" dur="500" fill="hold"/>
                                        <p:tgtEl>
                                          <p:spTgt spid="35851">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585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0" grpId="0" build="p" bldLvl="3"/>
      <p:bldP spid="35851" grpId="0" build="p" bldLvl="3"/>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50000"/>
                  </a:schemeClr>
                </a:solidFill>
              </a:rPr>
              <a:t>Meanings of accountability</a:t>
            </a:r>
            <a:endParaRPr lang="en-US" b="1" dirty="0">
              <a:solidFill>
                <a:schemeClr val="accent2">
                  <a:lumMod val="50000"/>
                </a:schemeClr>
              </a:solidFill>
            </a:endParaRPr>
          </a:p>
        </p:txBody>
      </p:sp>
      <p:sp>
        <p:nvSpPr>
          <p:cNvPr id="3" name="Content Placeholder 2"/>
          <p:cNvSpPr>
            <a:spLocks noGrp="1"/>
          </p:cNvSpPr>
          <p:nvPr>
            <p:ph idx="1"/>
          </p:nvPr>
        </p:nvSpPr>
        <p:spPr/>
        <p:txBody>
          <a:bodyPr/>
          <a:lstStyle/>
          <a:p>
            <a:pPr marL="0" indent="0">
              <a:buNone/>
            </a:pPr>
            <a:r>
              <a:rPr lang="en-US" b="1" dirty="0" smtClean="0"/>
              <a:t>1- Responsibility</a:t>
            </a:r>
          </a:p>
          <a:p>
            <a:pPr marL="0" indent="0">
              <a:buNone/>
            </a:pPr>
            <a:endParaRPr lang="en-US" b="1" dirty="0" smtClean="0"/>
          </a:p>
          <a:p>
            <a:pPr marL="0" indent="0">
              <a:buNone/>
            </a:pPr>
            <a:r>
              <a:rPr lang="en-US" b="1" dirty="0" smtClean="0"/>
              <a:t>2- Self regulation in activities</a:t>
            </a:r>
          </a:p>
          <a:p>
            <a:pPr marL="0" indent="0">
              <a:buNone/>
            </a:pPr>
            <a:endParaRPr lang="en-US" b="1" dirty="0" smtClean="0"/>
          </a:p>
          <a:p>
            <a:pPr marL="0" indent="0">
              <a:buNone/>
            </a:pPr>
            <a:r>
              <a:rPr lang="en-US" b="1" dirty="0" smtClean="0"/>
              <a:t>3-Standard setting</a:t>
            </a:r>
          </a:p>
          <a:p>
            <a:pPr marL="0" indent="0">
              <a:buNone/>
            </a:pPr>
            <a:endParaRPr lang="en-US" b="1" dirty="0" smtClean="0"/>
          </a:p>
          <a:p>
            <a:pPr marL="0" indent="0">
              <a:buNone/>
            </a:pPr>
            <a:r>
              <a:rPr lang="en-US" b="1" dirty="0" smtClean="0"/>
              <a:t>4-Ability to resolve conflicts</a:t>
            </a:r>
          </a:p>
          <a:p>
            <a:pPr marL="0" indent="0">
              <a:buNone/>
            </a:pPr>
            <a:endParaRPr lang="en-US" b="1" dirty="0" smtClean="0"/>
          </a:p>
          <a:p>
            <a:pPr marL="0" indent="0">
              <a:buNone/>
            </a:pPr>
            <a:r>
              <a:rPr lang="en-US" b="1" dirty="0" smtClean="0"/>
              <a:t>5-Free acceptance of duties to serve public</a:t>
            </a:r>
          </a:p>
          <a:p>
            <a:pPr marL="0" indent="0">
              <a:buNone/>
            </a:pPr>
            <a:endParaRPr lang="en-US" b="1" dirty="0" smtClean="0"/>
          </a:p>
          <a:p>
            <a:pPr marL="0" indent="0">
              <a:buNone/>
            </a:pPr>
            <a:r>
              <a:rPr lang="en-US" b="1" dirty="0" smtClean="0"/>
              <a:t>6- Explain and give reason for actions &amp; avoid blaming others</a:t>
            </a:r>
          </a:p>
          <a:p>
            <a:pPr marL="0" indent="0">
              <a:buNone/>
            </a:pPr>
            <a:endParaRPr lang="en-US" b="1" dirty="0" smtClean="0"/>
          </a:p>
          <a:p>
            <a:pPr marL="0" indent="0">
              <a:buNone/>
            </a:pPr>
            <a:endParaRPr lang="en-US" b="1" dirty="0" smtClean="0"/>
          </a:p>
          <a:p>
            <a:pPr marL="0" indent="0">
              <a:buNone/>
            </a:pPr>
            <a:endParaRPr lang="en-US" dirty="0"/>
          </a:p>
        </p:txBody>
      </p:sp>
      <p:pic>
        <p:nvPicPr>
          <p:cNvPr id="4" name="Picture 3"/>
          <p:cNvPicPr>
            <a:picLocks noChangeAspect="1"/>
          </p:cNvPicPr>
          <p:nvPr/>
        </p:nvPicPr>
        <p:blipFill>
          <a:blip r:embed="rId2"/>
          <a:stretch>
            <a:fillRect/>
          </a:stretch>
        </p:blipFill>
        <p:spPr>
          <a:xfrm>
            <a:off x="4095750" y="1825625"/>
            <a:ext cx="4419600" cy="1600200"/>
          </a:xfrm>
          <a:prstGeom prst="rect">
            <a:avLst/>
          </a:prstGeom>
        </p:spPr>
      </p:pic>
    </p:spTree>
    <p:extLst>
      <p:ext uri="{BB962C8B-B14F-4D97-AF65-F5344CB8AC3E}">
        <p14:creationId xmlns:p14="http://schemas.microsoft.com/office/powerpoint/2010/main" val="31909034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50000"/>
                  </a:schemeClr>
                </a:solidFill>
              </a:rPr>
              <a:t>Why Accountability is important?</a:t>
            </a:r>
            <a:endParaRPr lang="en-US" b="1" dirty="0">
              <a:solidFill>
                <a:schemeClr val="accent2">
                  <a:lumMod val="50000"/>
                </a:schemeClr>
              </a:solidFill>
            </a:endParaRPr>
          </a:p>
        </p:txBody>
      </p:sp>
      <p:sp>
        <p:nvSpPr>
          <p:cNvPr id="3" name="Content Placeholder 2"/>
          <p:cNvSpPr>
            <a:spLocks noGrp="1"/>
          </p:cNvSpPr>
          <p:nvPr>
            <p:ph idx="1"/>
          </p:nvPr>
        </p:nvSpPr>
        <p:spPr/>
        <p:txBody>
          <a:bodyPr/>
          <a:lstStyle/>
          <a:p>
            <a:r>
              <a:rPr lang="en-US" dirty="0" smtClean="0"/>
              <a:t>The key for providing optimal health care services</a:t>
            </a:r>
          </a:p>
          <a:p>
            <a:r>
              <a:rPr lang="en-US" dirty="0" smtClean="0"/>
              <a:t>Enables continuing improvement in healthcare system</a:t>
            </a:r>
          </a:p>
          <a:p>
            <a:r>
              <a:rPr lang="en-US" dirty="0" smtClean="0"/>
              <a:t>Helps in protecting the rights of patients</a:t>
            </a:r>
          </a:p>
          <a:p>
            <a:r>
              <a:rPr lang="en-US" dirty="0" smtClean="0"/>
              <a:t>Essential in resolving conflicts</a:t>
            </a:r>
          </a:p>
          <a:p>
            <a:r>
              <a:rPr lang="en-US" dirty="0" smtClean="0"/>
              <a:t>Essential for building trust and ensuring that workplace environment is safe and healthy</a:t>
            </a:r>
          </a:p>
          <a:p>
            <a:r>
              <a:rPr lang="en-US" dirty="0" smtClean="0"/>
              <a:t>Reflects behavior and attitude of responsible people.</a:t>
            </a:r>
          </a:p>
          <a:p>
            <a:r>
              <a:rPr lang="en-US" dirty="0" smtClean="0"/>
              <a:t>Important for enhancing community health through education , contributing in research projects and committing to volunteer works and awareness about diseases in community.</a:t>
            </a:r>
            <a:endParaRPr lang="en-US" dirty="0"/>
          </a:p>
        </p:txBody>
      </p:sp>
    </p:spTree>
    <p:extLst>
      <p:ext uri="{BB962C8B-B14F-4D97-AF65-F5344CB8AC3E}">
        <p14:creationId xmlns:p14="http://schemas.microsoft.com/office/powerpoint/2010/main" val="40277511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C00000"/>
                </a:solidFill>
              </a:rPr>
              <a:t>Professionalism </a:t>
            </a:r>
            <a:r>
              <a:rPr lang="en-US" b="1" i="1" dirty="0" smtClean="0">
                <a:solidFill>
                  <a:srgbClr val="C00000"/>
                </a:solidFill>
              </a:rPr>
              <a:t>vs</a:t>
            </a:r>
            <a:r>
              <a:rPr lang="en-US" b="1" dirty="0" smtClean="0">
                <a:solidFill>
                  <a:srgbClr val="C00000"/>
                </a:solidFill>
              </a:rPr>
              <a:t> Ethics</a:t>
            </a:r>
            <a:endParaRPr lang="en-US" dirty="0"/>
          </a:p>
        </p:txBody>
      </p:sp>
      <p:sp>
        <p:nvSpPr>
          <p:cNvPr id="3" name="Content Placeholder 2"/>
          <p:cNvSpPr>
            <a:spLocks noGrp="1"/>
          </p:cNvSpPr>
          <p:nvPr>
            <p:ph idx="1"/>
          </p:nvPr>
        </p:nvSpPr>
        <p:spPr/>
        <p:txBody>
          <a:bodyPr>
            <a:noAutofit/>
          </a:bodyPr>
          <a:lstStyle/>
          <a:p>
            <a:pPr>
              <a:defRPr/>
            </a:pPr>
            <a:r>
              <a:rPr lang="en-US" sz="1800" b="1" dirty="0" smtClean="0"/>
              <a:t>There is an overlap between professionalism and ethics</a:t>
            </a:r>
            <a:endParaRPr lang="en-US" sz="1800" b="1" dirty="0"/>
          </a:p>
          <a:p>
            <a:pPr>
              <a:defRPr/>
            </a:pPr>
            <a:r>
              <a:rPr lang="en-US" sz="1800" b="1" dirty="0" smtClean="0"/>
              <a:t>Professionalism and ethics are different:</a:t>
            </a:r>
          </a:p>
          <a:p>
            <a:pPr>
              <a:defRPr/>
            </a:pPr>
            <a:endParaRPr lang="en-US" sz="1800" b="1" dirty="0" smtClean="0"/>
          </a:p>
          <a:p>
            <a:pPr marL="0" indent="0">
              <a:buNone/>
              <a:defRPr/>
            </a:pPr>
            <a:r>
              <a:rPr lang="en-US" sz="1800" b="1" dirty="0" smtClean="0">
                <a:solidFill>
                  <a:srgbClr val="C00000"/>
                </a:solidFill>
              </a:rPr>
              <a:t>Professionalism</a:t>
            </a:r>
            <a:r>
              <a:rPr lang="en-US" sz="1800" b="1" dirty="0" smtClean="0"/>
              <a:t> :are </a:t>
            </a:r>
            <a:r>
              <a:rPr lang="en-US" sz="1800" b="1" u="sng" dirty="0" smtClean="0"/>
              <a:t>skills</a:t>
            </a:r>
            <a:r>
              <a:rPr lang="en-US" sz="1800" b="1" dirty="0" smtClean="0"/>
              <a:t>, competence and conduct displayed by an individual at certain profession.</a:t>
            </a:r>
          </a:p>
          <a:p>
            <a:pPr marL="0" indent="0">
              <a:buNone/>
              <a:defRPr/>
            </a:pPr>
            <a:endParaRPr lang="en-US" sz="1800" b="1" dirty="0" smtClean="0"/>
          </a:p>
          <a:p>
            <a:pPr marL="0" indent="0">
              <a:buNone/>
              <a:defRPr/>
            </a:pPr>
            <a:r>
              <a:rPr lang="en-US" sz="1800" b="1" dirty="0" smtClean="0">
                <a:solidFill>
                  <a:srgbClr val="C00000"/>
                </a:solidFill>
              </a:rPr>
              <a:t>Ethics:</a:t>
            </a:r>
            <a:r>
              <a:rPr lang="en-US" sz="1800" b="1" dirty="0" smtClean="0"/>
              <a:t> are </a:t>
            </a:r>
            <a:r>
              <a:rPr lang="en-US" sz="1800" b="1" u="sng" dirty="0" smtClean="0"/>
              <a:t>guides</a:t>
            </a:r>
            <a:r>
              <a:rPr lang="en-US" sz="1800" b="1" dirty="0" smtClean="0"/>
              <a:t> for an individual which clearly states the dos and </a:t>
            </a:r>
            <a:r>
              <a:rPr lang="en-US" sz="1800" b="1" dirty="0" err="1" smtClean="0"/>
              <a:t>don’t’s</a:t>
            </a:r>
            <a:r>
              <a:rPr lang="en-US" sz="1800" b="1" dirty="0" smtClean="0"/>
              <a:t>.</a:t>
            </a:r>
          </a:p>
          <a:p>
            <a:endParaRPr lang="en-US" sz="1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10"/>
          <p:cNvSpPr>
            <a:spLocks noGrp="1" noChangeArrowheads="1"/>
          </p:cNvSpPr>
          <p:nvPr>
            <p:ph type="ctrTitle" idx="4294967295"/>
          </p:nvPr>
        </p:nvSpPr>
        <p:spPr>
          <a:xfrm>
            <a:off x="685800" y="2130425"/>
            <a:ext cx="7772400" cy="1470025"/>
          </a:xfrm>
        </p:spPr>
        <p:txBody>
          <a:bodyPr anchorCtr="0"/>
          <a:lstStyle/>
          <a:p>
            <a:pPr algn="ctr" eaLnBrk="1" hangingPunct="1">
              <a:defRPr/>
            </a:pPr>
            <a:r>
              <a:rPr lang="en-US" sz="4800" b="1" dirty="0" smtClean="0"/>
              <a:t>How professionalism can be implemented?</a:t>
            </a:r>
          </a:p>
        </p:txBody>
      </p:sp>
    </p:spTree>
    <p:extLst>
      <p:ext uri="{BB962C8B-B14F-4D97-AF65-F5344CB8AC3E}">
        <p14:creationId xmlns:p14="http://schemas.microsoft.com/office/powerpoint/2010/main" val="1069686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0"/>
            <a:ext cx="9144000" cy="6858000"/>
          </a:xfrm>
          <a:prstGeom prst="rect">
            <a:avLst/>
          </a:prstGeom>
          <a:gradFill rotWithShape="1">
            <a:gsLst>
              <a:gs pos="0">
                <a:srgbClr val="FFFFFF"/>
              </a:gs>
              <a:gs pos="100000">
                <a:srgbClr val="C4EAF7"/>
              </a:gs>
            </a:gsLst>
            <a:lin ang="5400000" scaled="1"/>
          </a:gra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l" rtl="0" eaLnBrk="0" fontAlgn="base" hangingPunct="0">
              <a:spcBef>
                <a:spcPct val="0"/>
              </a:spcBef>
              <a:spcAft>
                <a:spcPct val="0"/>
              </a:spcAft>
              <a:defRPr>
                <a:solidFill>
                  <a:schemeClr val="tx1"/>
                </a:solidFill>
                <a:latin typeface="Tahoma" pitchFamily="34" charset="0"/>
                <a:cs typeface="Arial" charset="0"/>
              </a:defRPr>
            </a:lvl6pPr>
            <a:lvl7pPr marL="2971800" indent="-228600" algn="l" rtl="0" eaLnBrk="0" fontAlgn="base" hangingPunct="0">
              <a:spcBef>
                <a:spcPct val="0"/>
              </a:spcBef>
              <a:spcAft>
                <a:spcPct val="0"/>
              </a:spcAft>
              <a:defRPr>
                <a:solidFill>
                  <a:schemeClr val="tx1"/>
                </a:solidFill>
                <a:latin typeface="Tahoma" pitchFamily="34" charset="0"/>
                <a:cs typeface="Arial" charset="0"/>
              </a:defRPr>
            </a:lvl7pPr>
            <a:lvl8pPr marL="3429000" indent="-228600" algn="l" rtl="0" eaLnBrk="0" fontAlgn="base" hangingPunct="0">
              <a:spcBef>
                <a:spcPct val="0"/>
              </a:spcBef>
              <a:spcAft>
                <a:spcPct val="0"/>
              </a:spcAft>
              <a:defRPr>
                <a:solidFill>
                  <a:schemeClr val="tx1"/>
                </a:solidFill>
                <a:latin typeface="Tahoma" pitchFamily="34" charset="0"/>
                <a:cs typeface="Arial" charset="0"/>
              </a:defRPr>
            </a:lvl8pPr>
            <a:lvl9pPr marL="3886200" indent="-228600" algn="l" rtl="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endParaRPr lang="ar-SA" altLang="ar-SA" dirty="0">
              <a:latin typeface="Arial" charset="0"/>
            </a:endParaRPr>
          </a:p>
        </p:txBody>
      </p:sp>
      <p:sp>
        <p:nvSpPr>
          <p:cNvPr id="24579" name="WordArt 26"/>
          <p:cNvSpPr>
            <a:spLocks noChangeArrowheads="1" noChangeShapeType="1" noTextEdit="1"/>
          </p:cNvSpPr>
          <p:nvPr/>
        </p:nvSpPr>
        <p:spPr bwMode="auto">
          <a:xfrm>
            <a:off x="3733800" y="2286000"/>
            <a:ext cx="2057400" cy="2819400"/>
          </a:xfrm>
          <a:prstGeom prst="rect">
            <a:avLst/>
          </a:prstGeom>
        </p:spPr>
        <p:txBody>
          <a:bodyPr spcFirstLastPara="1" wrap="none" fromWordArt="1">
            <a:prstTxWarp prst="textArchUp">
              <a:avLst>
                <a:gd name="adj" fmla="val 10800004"/>
              </a:avLst>
            </a:prstTxWarp>
          </a:bodyPr>
          <a:lstStyle/>
          <a:p>
            <a:pPr algn="ctr"/>
            <a:r>
              <a:rPr lang="en-US" sz="1600" kern="10">
                <a:ln w="9525">
                  <a:solidFill>
                    <a:schemeClr val="bg1"/>
                  </a:solidFill>
                  <a:round/>
                  <a:headEnd/>
                  <a:tailEnd/>
                </a:ln>
                <a:solidFill>
                  <a:schemeClr val="bg1"/>
                </a:solidFill>
                <a:latin typeface="Times New Roman"/>
                <a:cs typeface="Times New Roman"/>
              </a:rPr>
              <a:t>What the doctor as a teacher is able to do</a:t>
            </a:r>
            <a:endParaRPr lang="ar-SA" sz="1600" kern="10">
              <a:ln w="9525">
                <a:solidFill>
                  <a:schemeClr val="bg1"/>
                </a:solidFill>
                <a:round/>
                <a:headEnd/>
                <a:tailEnd/>
              </a:ln>
              <a:solidFill>
                <a:schemeClr val="bg1"/>
              </a:solidFill>
              <a:latin typeface="Times New Roman"/>
              <a:cs typeface="Times New Roman"/>
            </a:endParaRPr>
          </a:p>
        </p:txBody>
      </p:sp>
      <p:sp>
        <p:nvSpPr>
          <p:cNvPr id="38939" name="Text Box 27"/>
          <p:cNvSpPr txBox="1">
            <a:spLocks noChangeArrowheads="1"/>
          </p:cNvSpPr>
          <p:nvPr/>
        </p:nvSpPr>
        <p:spPr bwMode="auto">
          <a:xfrm>
            <a:off x="6934200" y="1447800"/>
            <a:ext cx="1985963" cy="346075"/>
          </a:xfrm>
          <a:prstGeom prst="rect">
            <a:avLst/>
          </a:prstGeom>
          <a:solidFill>
            <a:srgbClr val="6600CC"/>
          </a:solidFill>
          <a:ln w="9525">
            <a:solidFill>
              <a:schemeClr val="tx1"/>
            </a:solidFill>
            <a:miter lim="800000"/>
            <a:headEnd/>
            <a:tailEnd/>
          </a:ln>
        </p:spPr>
        <p:txBody>
          <a:bodyPr wrap="none">
            <a:spAutoFit/>
          </a:bodyPr>
          <a:lstStyle/>
          <a:p>
            <a:pPr>
              <a:defRPr/>
            </a:pPr>
            <a:r>
              <a:rPr lang="en-US" sz="1600" b="1" dirty="0">
                <a:solidFill>
                  <a:schemeClr val="bg1"/>
                </a:solidFill>
                <a:effectLst>
                  <a:outerShdw blurRad="38100" dist="38100" dir="2700000" algn="tl">
                    <a:srgbClr val="000000"/>
                  </a:outerShdw>
                </a:effectLst>
                <a:latin typeface="Times New Roman" pitchFamily="18" charset="0"/>
                <a:cs typeface="Times New Roman" pitchFamily="18" charset="0"/>
              </a:rPr>
              <a:t>Patient management</a:t>
            </a:r>
          </a:p>
        </p:txBody>
      </p:sp>
      <p:sp>
        <p:nvSpPr>
          <p:cNvPr id="38940" name="Text Box 28"/>
          <p:cNvSpPr txBox="1">
            <a:spLocks noChangeArrowheads="1"/>
          </p:cNvSpPr>
          <p:nvPr/>
        </p:nvSpPr>
        <p:spPr bwMode="auto">
          <a:xfrm>
            <a:off x="6858000" y="381000"/>
            <a:ext cx="1165225" cy="346075"/>
          </a:xfrm>
          <a:prstGeom prst="rect">
            <a:avLst/>
          </a:prstGeom>
          <a:solidFill>
            <a:srgbClr val="6600CC"/>
          </a:solidFill>
          <a:ln w="9525">
            <a:solidFill>
              <a:schemeClr val="tx1"/>
            </a:solidFill>
            <a:miter lim="800000"/>
            <a:headEnd/>
            <a:tailEnd/>
          </a:ln>
        </p:spPr>
        <p:txBody>
          <a:bodyPr wrap="none">
            <a:spAutoFit/>
          </a:bodyPr>
          <a:lstStyle/>
          <a:p>
            <a:pPr>
              <a:defRPr/>
            </a:pPr>
            <a:r>
              <a:rPr lang="en-US" sz="1600" b="1" dirty="0" smtClean="0">
                <a:solidFill>
                  <a:schemeClr val="bg1"/>
                </a:solidFill>
                <a:effectLst>
                  <a:outerShdw blurRad="38100" dist="38100" dir="2700000" algn="tl">
                    <a:srgbClr val="000000"/>
                  </a:outerShdw>
                </a:effectLst>
                <a:latin typeface="Times New Roman" pitchFamily="18" charset="0"/>
                <a:cs typeface="Times New Roman" pitchFamily="18" charset="0"/>
              </a:rPr>
              <a:t>Knowledge</a:t>
            </a:r>
            <a:endParaRPr lang="en-US" sz="1600" b="1" dirty="0">
              <a:solidFill>
                <a:schemeClr val="bg1"/>
              </a:solidFill>
              <a:effectLst>
                <a:outerShdw blurRad="38100" dist="38100" dir="2700000" algn="tl">
                  <a:srgbClr val="000000"/>
                </a:outerShdw>
              </a:effectLst>
              <a:latin typeface="Times New Roman" pitchFamily="18" charset="0"/>
              <a:cs typeface="Times New Roman" pitchFamily="18" charset="0"/>
            </a:endParaRPr>
          </a:p>
        </p:txBody>
      </p:sp>
      <p:sp>
        <p:nvSpPr>
          <p:cNvPr id="38941" name="Text Box 29"/>
          <p:cNvSpPr txBox="1">
            <a:spLocks noChangeArrowheads="1"/>
          </p:cNvSpPr>
          <p:nvPr/>
        </p:nvSpPr>
        <p:spPr bwMode="auto">
          <a:xfrm>
            <a:off x="6553200" y="4648200"/>
            <a:ext cx="1997075" cy="346075"/>
          </a:xfrm>
          <a:prstGeom prst="rect">
            <a:avLst/>
          </a:prstGeom>
          <a:solidFill>
            <a:srgbClr val="6600CC"/>
          </a:solidFill>
          <a:ln w="9525">
            <a:solidFill>
              <a:schemeClr val="tx1"/>
            </a:solidFill>
            <a:miter lim="800000"/>
            <a:headEnd/>
            <a:tailEnd/>
          </a:ln>
        </p:spPr>
        <p:txBody>
          <a:bodyPr wrap="none">
            <a:spAutoFit/>
          </a:bodyPr>
          <a:lstStyle/>
          <a:p>
            <a:pPr>
              <a:defRPr/>
            </a:pPr>
            <a:r>
              <a:rPr lang="en-US" sz="1600" b="1" dirty="0">
                <a:solidFill>
                  <a:schemeClr val="bg1"/>
                </a:solidFill>
                <a:effectLst>
                  <a:outerShdw blurRad="38100" dist="38100" dir="2700000" algn="tl">
                    <a:srgbClr val="000000"/>
                  </a:outerShdw>
                </a:effectLst>
                <a:latin typeface="Times New Roman" pitchFamily="18" charset="0"/>
                <a:cs typeface="Times New Roman" pitchFamily="18" charset="0"/>
              </a:rPr>
              <a:t>Practical procedures</a:t>
            </a:r>
          </a:p>
        </p:txBody>
      </p:sp>
      <p:sp>
        <p:nvSpPr>
          <p:cNvPr id="38942" name="Text Box 30"/>
          <p:cNvSpPr txBox="1">
            <a:spLocks noChangeArrowheads="1"/>
          </p:cNvSpPr>
          <p:nvPr/>
        </p:nvSpPr>
        <p:spPr bwMode="auto">
          <a:xfrm>
            <a:off x="7010400" y="2438400"/>
            <a:ext cx="1976438" cy="835025"/>
          </a:xfrm>
          <a:prstGeom prst="rect">
            <a:avLst/>
          </a:prstGeom>
          <a:solidFill>
            <a:srgbClr val="6600CC"/>
          </a:solidFill>
          <a:ln w="9525">
            <a:solidFill>
              <a:schemeClr val="tx1"/>
            </a:solidFill>
            <a:miter lim="800000"/>
            <a:headEnd/>
            <a:tailEnd/>
          </a:ln>
        </p:spPr>
        <p:txBody>
          <a:bodyPr wrap="none">
            <a:spAutoFit/>
          </a:bodyPr>
          <a:lstStyle/>
          <a:p>
            <a:pPr>
              <a:defRPr/>
            </a:pPr>
            <a:endParaRPr lang="en-US" sz="1600" b="1" dirty="0">
              <a:solidFill>
                <a:schemeClr val="tx2"/>
              </a:solidFill>
              <a:effectLst>
                <a:outerShdw blurRad="38100" dist="38100" dir="2700000" algn="tl">
                  <a:srgbClr val="000000"/>
                </a:outerShdw>
              </a:effectLst>
              <a:latin typeface="Times New Roman" pitchFamily="18" charset="0"/>
              <a:cs typeface="Times New Roman" pitchFamily="18" charset="0"/>
            </a:endParaRPr>
          </a:p>
          <a:p>
            <a:pPr>
              <a:defRPr/>
            </a:pPr>
            <a:r>
              <a:rPr lang="en-US" sz="1600" b="1" dirty="0">
                <a:solidFill>
                  <a:schemeClr val="bg1"/>
                </a:solidFill>
                <a:effectLst>
                  <a:outerShdw blurRad="38100" dist="38100" dir="2700000" algn="tl">
                    <a:srgbClr val="000000"/>
                  </a:outerShdw>
                </a:effectLst>
                <a:latin typeface="Times New Roman" pitchFamily="18" charset="0"/>
                <a:cs typeface="Times New Roman" pitchFamily="18" charset="0"/>
              </a:rPr>
              <a:t>Patient investigation</a:t>
            </a:r>
          </a:p>
          <a:p>
            <a:pPr>
              <a:defRPr/>
            </a:pPr>
            <a:endParaRPr lang="en-US" sz="1600" b="1" dirty="0">
              <a:solidFill>
                <a:schemeClr val="tx2"/>
              </a:solidFill>
              <a:effectLst>
                <a:outerShdw blurRad="38100" dist="38100" dir="2700000" algn="tl">
                  <a:srgbClr val="000000"/>
                </a:outerShdw>
              </a:effectLst>
              <a:latin typeface="Times New Roman" pitchFamily="18" charset="0"/>
              <a:cs typeface="Times New Roman" pitchFamily="18" charset="0"/>
            </a:endParaRPr>
          </a:p>
        </p:txBody>
      </p:sp>
      <p:sp>
        <p:nvSpPr>
          <p:cNvPr id="38943" name="Text Box 31"/>
          <p:cNvSpPr txBox="1">
            <a:spLocks noChangeArrowheads="1"/>
          </p:cNvSpPr>
          <p:nvPr/>
        </p:nvSpPr>
        <p:spPr bwMode="auto">
          <a:xfrm>
            <a:off x="6934200" y="3810000"/>
            <a:ext cx="1366838" cy="346075"/>
          </a:xfrm>
          <a:prstGeom prst="rect">
            <a:avLst/>
          </a:prstGeom>
          <a:solidFill>
            <a:srgbClr val="6600CC"/>
          </a:solidFill>
          <a:ln w="9525">
            <a:solidFill>
              <a:schemeClr val="tx1"/>
            </a:solidFill>
            <a:miter lim="800000"/>
            <a:headEnd/>
            <a:tailEnd/>
          </a:ln>
        </p:spPr>
        <p:txBody>
          <a:bodyPr wrap="none">
            <a:spAutoFit/>
          </a:bodyPr>
          <a:lstStyle/>
          <a:p>
            <a:pPr>
              <a:defRPr/>
            </a:pPr>
            <a:r>
              <a:rPr lang="en-US" sz="1600" b="1" dirty="0">
                <a:solidFill>
                  <a:schemeClr val="bg1"/>
                </a:solidFill>
                <a:effectLst>
                  <a:outerShdw blurRad="38100" dist="38100" dir="2700000" algn="tl">
                    <a:srgbClr val="000000"/>
                  </a:outerShdw>
                </a:effectLst>
                <a:latin typeface="Times New Roman" pitchFamily="18" charset="0"/>
                <a:cs typeface="Times New Roman" pitchFamily="18" charset="0"/>
              </a:rPr>
              <a:t>Clinical skills</a:t>
            </a:r>
          </a:p>
        </p:txBody>
      </p:sp>
      <p:sp>
        <p:nvSpPr>
          <p:cNvPr id="38944" name="Text Box 32"/>
          <p:cNvSpPr txBox="1">
            <a:spLocks noChangeArrowheads="1"/>
          </p:cNvSpPr>
          <p:nvPr/>
        </p:nvSpPr>
        <p:spPr bwMode="auto">
          <a:xfrm>
            <a:off x="6553200" y="5257800"/>
            <a:ext cx="2178050" cy="590550"/>
          </a:xfrm>
          <a:prstGeom prst="rect">
            <a:avLst/>
          </a:prstGeom>
          <a:solidFill>
            <a:srgbClr val="6600CC"/>
          </a:solidFill>
          <a:ln w="9525">
            <a:solidFill>
              <a:schemeClr val="tx1"/>
            </a:solidFill>
            <a:miter lim="800000"/>
            <a:headEnd/>
            <a:tailEnd/>
          </a:ln>
        </p:spPr>
        <p:txBody>
          <a:bodyPr wrap="none">
            <a:spAutoFit/>
          </a:bodyPr>
          <a:lstStyle/>
          <a:p>
            <a:pPr>
              <a:defRPr/>
            </a:pPr>
            <a:r>
              <a:rPr lang="en-US" sz="1600" b="1" dirty="0">
                <a:solidFill>
                  <a:schemeClr val="bg1"/>
                </a:solidFill>
                <a:effectLst>
                  <a:outerShdw blurRad="38100" dist="38100" dir="2700000" algn="tl">
                    <a:srgbClr val="000000"/>
                  </a:outerShdw>
                </a:effectLst>
                <a:latin typeface="Times New Roman" pitchFamily="18" charset="0"/>
                <a:cs typeface="Times New Roman" pitchFamily="18" charset="0"/>
              </a:rPr>
              <a:t>Health promotion and </a:t>
            </a:r>
          </a:p>
          <a:p>
            <a:pPr>
              <a:defRPr/>
            </a:pPr>
            <a:r>
              <a:rPr lang="en-US" sz="1600" b="1" dirty="0">
                <a:solidFill>
                  <a:schemeClr val="bg1"/>
                </a:solidFill>
                <a:effectLst>
                  <a:outerShdw blurRad="38100" dist="38100" dir="2700000" algn="tl">
                    <a:srgbClr val="000000"/>
                  </a:outerShdw>
                </a:effectLst>
                <a:latin typeface="Times New Roman" pitchFamily="18" charset="0"/>
                <a:cs typeface="Times New Roman" pitchFamily="18" charset="0"/>
              </a:rPr>
              <a:t>Disease prevention</a:t>
            </a:r>
          </a:p>
        </p:txBody>
      </p:sp>
      <p:sp>
        <p:nvSpPr>
          <p:cNvPr id="38946" name="Text Box 34"/>
          <p:cNvSpPr txBox="1">
            <a:spLocks noChangeArrowheads="1"/>
          </p:cNvSpPr>
          <p:nvPr/>
        </p:nvSpPr>
        <p:spPr bwMode="auto">
          <a:xfrm>
            <a:off x="228600" y="1219200"/>
            <a:ext cx="3181350" cy="590550"/>
          </a:xfrm>
          <a:prstGeom prst="rect">
            <a:avLst/>
          </a:prstGeom>
          <a:solidFill>
            <a:srgbClr val="FF9933"/>
          </a:solidFill>
          <a:ln w="9525">
            <a:solidFill>
              <a:schemeClr val="tx1"/>
            </a:solidFill>
            <a:miter lim="800000"/>
            <a:headEnd/>
            <a:tailEnd/>
          </a:ln>
        </p:spPr>
        <p:txBody>
          <a:bodyPr wrap="non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l" rtl="0" eaLnBrk="0" fontAlgn="base" hangingPunct="0">
              <a:spcBef>
                <a:spcPct val="0"/>
              </a:spcBef>
              <a:spcAft>
                <a:spcPct val="0"/>
              </a:spcAft>
              <a:defRPr>
                <a:solidFill>
                  <a:schemeClr val="tx1"/>
                </a:solidFill>
                <a:latin typeface="Tahoma" pitchFamily="34" charset="0"/>
                <a:cs typeface="Arial" charset="0"/>
              </a:defRPr>
            </a:lvl6pPr>
            <a:lvl7pPr marL="2971800" indent="-228600" algn="l" rtl="0" eaLnBrk="0" fontAlgn="base" hangingPunct="0">
              <a:spcBef>
                <a:spcPct val="0"/>
              </a:spcBef>
              <a:spcAft>
                <a:spcPct val="0"/>
              </a:spcAft>
              <a:defRPr>
                <a:solidFill>
                  <a:schemeClr val="tx1"/>
                </a:solidFill>
                <a:latin typeface="Tahoma" pitchFamily="34" charset="0"/>
                <a:cs typeface="Arial" charset="0"/>
              </a:defRPr>
            </a:lvl7pPr>
            <a:lvl8pPr marL="3429000" indent="-228600" algn="l" rtl="0" eaLnBrk="0" fontAlgn="base" hangingPunct="0">
              <a:spcBef>
                <a:spcPct val="0"/>
              </a:spcBef>
              <a:spcAft>
                <a:spcPct val="0"/>
              </a:spcAft>
              <a:defRPr>
                <a:solidFill>
                  <a:schemeClr val="tx1"/>
                </a:solidFill>
                <a:latin typeface="Tahoma" pitchFamily="34" charset="0"/>
                <a:cs typeface="Arial" charset="0"/>
              </a:defRPr>
            </a:lvl8pPr>
            <a:lvl9pPr marL="3886200" indent="-228600" algn="l" rtl="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US" altLang="ar-SA" sz="1600" b="1">
                <a:solidFill>
                  <a:srgbClr val="000000"/>
                </a:solidFill>
                <a:latin typeface="Times New Roman" pitchFamily="18" charset="0"/>
                <a:cs typeface="Times New Roman" pitchFamily="18" charset="0"/>
              </a:rPr>
              <a:t>Decision making skills and clinical</a:t>
            </a:r>
          </a:p>
          <a:p>
            <a:pPr eaLnBrk="1" hangingPunct="1"/>
            <a:r>
              <a:rPr lang="en-US" altLang="ar-SA" sz="1600" b="1">
                <a:solidFill>
                  <a:srgbClr val="000000"/>
                </a:solidFill>
                <a:latin typeface="Times New Roman" pitchFamily="18" charset="0"/>
                <a:cs typeface="Times New Roman" pitchFamily="18" charset="0"/>
              </a:rPr>
              <a:t>reasoning and judgment</a:t>
            </a:r>
          </a:p>
        </p:txBody>
      </p:sp>
      <p:sp>
        <p:nvSpPr>
          <p:cNvPr id="38947" name="Text Box 35"/>
          <p:cNvSpPr txBox="1">
            <a:spLocks noChangeArrowheads="1"/>
          </p:cNvSpPr>
          <p:nvPr/>
        </p:nvSpPr>
        <p:spPr bwMode="auto">
          <a:xfrm>
            <a:off x="228600" y="2438400"/>
            <a:ext cx="1708150" cy="590550"/>
          </a:xfrm>
          <a:prstGeom prst="rect">
            <a:avLst/>
          </a:prstGeom>
          <a:solidFill>
            <a:srgbClr val="FF9933"/>
          </a:solidFill>
          <a:ln w="9525">
            <a:solidFill>
              <a:schemeClr val="tx1"/>
            </a:solidFill>
            <a:miter lim="800000"/>
            <a:headEnd/>
            <a:tailEnd/>
          </a:ln>
        </p:spPr>
        <p:txBody>
          <a:bodyPr wrap="non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l" rtl="0" eaLnBrk="0" fontAlgn="base" hangingPunct="0">
              <a:spcBef>
                <a:spcPct val="0"/>
              </a:spcBef>
              <a:spcAft>
                <a:spcPct val="0"/>
              </a:spcAft>
              <a:defRPr>
                <a:solidFill>
                  <a:schemeClr val="tx1"/>
                </a:solidFill>
                <a:latin typeface="Tahoma" pitchFamily="34" charset="0"/>
                <a:cs typeface="Arial" charset="0"/>
              </a:defRPr>
            </a:lvl6pPr>
            <a:lvl7pPr marL="2971800" indent="-228600" algn="l" rtl="0" eaLnBrk="0" fontAlgn="base" hangingPunct="0">
              <a:spcBef>
                <a:spcPct val="0"/>
              </a:spcBef>
              <a:spcAft>
                <a:spcPct val="0"/>
              </a:spcAft>
              <a:defRPr>
                <a:solidFill>
                  <a:schemeClr val="tx1"/>
                </a:solidFill>
                <a:latin typeface="Tahoma" pitchFamily="34" charset="0"/>
                <a:cs typeface="Arial" charset="0"/>
              </a:defRPr>
            </a:lvl7pPr>
            <a:lvl8pPr marL="3429000" indent="-228600" algn="l" rtl="0" eaLnBrk="0" fontAlgn="base" hangingPunct="0">
              <a:spcBef>
                <a:spcPct val="0"/>
              </a:spcBef>
              <a:spcAft>
                <a:spcPct val="0"/>
              </a:spcAft>
              <a:defRPr>
                <a:solidFill>
                  <a:schemeClr val="tx1"/>
                </a:solidFill>
                <a:latin typeface="Tahoma" pitchFamily="34" charset="0"/>
                <a:cs typeface="Arial" charset="0"/>
              </a:defRPr>
            </a:lvl8pPr>
            <a:lvl9pPr marL="3886200" indent="-228600" algn="l" rtl="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US" altLang="ar-SA" sz="1600" b="1">
                <a:solidFill>
                  <a:srgbClr val="000000"/>
                </a:solidFill>
                <a:latin typeface="Times New Roman" pitchFamily="18" charset="0"/>
                <a:cs typeface="Times New Roman" pitchFamily="18" charset="0"/>
              </a:rPr>
              <a:t>Basic, Social and </a:t>
            </a:r>
          </a:p>
          <a:p>
            <a:pPr eaLnBrk="1" hangingPunct="1"/>
            <a:r>
              <a:rPr lang="en-US" altLang="ar-SA" sz="1600" b="1">
                <a:solidFill>
                  <a:srgbClr val="000000"/>
                </a:solidFill>
                <a:latin typeface="Times New Roman" pitchFamily="18" charset="0"/>
                <a:cs typeface="Times New Roman" pitchFamily="18" charset="0"/>
              </a:rPr>
              <a:t>clinical sciences</a:t>
            </a:r>
          </a:p>
        </p:txBody>
      </p:sp>
      <p:sp>
        <p:nvSpPr>
          <p:cNvPr id="38948" name="Text Box 36"/>
          <p:cNvSpPr txBox="1">
            <a:spLocks noChangeArrowheads="1"/>
          </p:cNvSpPr>
          <p:nvPr/>
        </p:nvSpPr>
        <p:spPr bwMode="auto">
          <a:xfrm>
            <a:off x="228600" y="4876800"/>
            <a:ext cx="2143125" cy="1079500"/>
          </a:xfrm>
          <a:prstGeom prst="rect">
            <a:avLst/>
          </a:prstGeom>
          <a:solidFill>
            <a:srgbClr val="0099FF"/>
          </a:solidFill>
          <a:ln w="9525">
            <a:solidFill>
              <a:schemeClr val="tx1"/>
            </a:solidFill>
            <a:miter lim="800000"/>
            <a:headEnd/>
            <a:tailEnd/>
          </a:ln>
        </p:spPr>
        <p:txBody>
          <a:bodyPr wrap="none">
            <a:spAutoFit/>
          </a:bodyPr>
          <a:lstStyle/>
          <a:p>
            <a:pPr>
              <a:defRPr/>
            </a:pPr>
            <a:endParaRPr lang="en-US" sz="1600" b="1" dirty="0">
              <a:effectLst>
                <a:outerShdw blurRad="38100" dist="38100" dir="2700000" algn="tl">
                  <a:srgbClr val="000000"/>
                </a:outerShdw>
              </a:effectLst>
              <a:latin typeface="Times New Roman" pitchFamily="18" charset="0"/>
              <a:cs typeface="Times New Roman" pitchFamily="18" charset="0"/>
            </a:endParaRPr>
          </a:p>
          <a:p>
            <a:pPr>
              <a:defRPr/>
            </a:pPr>
            <a:r>
              <a:rPr lang="en-US" sz="1600" b="1" dirty="0">
                <a:solidFill>
                  <a:srgbClr val="FFFF00"/>
                </a:solidFill>
                <a:effectLst>
                  <a:outerShdw blurRad="38100" dist="38100" dir="2700000" algn="tl">
                    <a:srgbClr val="000000"/>
                  </a:outerShdw>
                </a:effectLst>
                <a:latin typeface="Times New Roman" pitchFamily="18" charset="0"/>
                <a:cs typeface="Times New Roman" pitchFamily="18" charset="0"/>
              </a:rPr>
              <a:t>Personal Development</a:t>
            </a:r>
          </a:p>
          <a:p>
            <a:pPr>
              <a:defRPr/>
            </a:pPr>
            <a:r>
              <a:rPr lang="en-US" sz="1600" b="1" dirty="0">
                <a:solidFill>
                  <a:srgbClr val="FFFF00"/>
                </a:solidFill>
                <a:effectLst>
                  <a:outerShdw blurRad="38100" dist="38100" dir="2700000" algn="tl">
                    <a:srgbClr val="000000"/>
                  </a:outerShdw>
                </a:effectLst>
                <a:latin typeface="Times New Roman" pitchFamily="18" charset="0"/>
                <a:cs typeface="Times New Roman" pitchFamily="18" charset="0"/>
              </a:rPr>
              <a:t>&amp; Lifelong Learning </a:t>
            </a:r>
          </a:p>
          <a:p>
            <a:pPr>
              <a:defRPr/>
            </a:pPr>
            <a:endParaRPr lang="en-US" sz="1600" b="1" dirty="0">
              <a:solidFill>
                <a:srgbClr val="FFC000"/>
              </a:solidFill>
              <a:effectLst>
                <a:outerShdw blurRad="38100" dist="38100" dir="2700000" algn="tl">
                  <a:srgbClr val="000000"/>
                </a:outerShdw>
              </a:effectLst>
              <a:latin typeface="Times New Roman" pitchFamily="18" charset="0"/>
              <a:cs typeface="Times New Roman" pitchFamily="18" charset="0"/>
            </a:endParaRPr>
          </a:p>
        </p:txBody>
      </p:sp>
      <p:sp>
        <p:nvSpPr>
          <p:cNvPr id="38949" name="Text Box 37"/>
          <p:cNvSpPr txBox="1">
            <a:spLocks noChangeArrowheads="1"/>
          </p:cNvSpPr>
          <p:nvPr/>
        </p:nvSpPr>
        <p:spPr bwMode="auto">
          <a:xfrm>
            <a:off x="304800" y="6019800"/>
            <a:ext cx="5332413" cy="346075"/>
          </a:xfrm>
          <a:prstGeom prst="rect">
            <a:avLst/>
          </a:prstGeom>
          <a:solidFill>
            <a:srgbClr val="0099FF"/>
          </a:solidFill>
          <a:ln w="9525">
            <a:solidFill>
              <a:schemeClr val="tx1"/>
            </a:solidFill>
            <a:miter lim="800000"/>
            <a:headEnd/>
            <a:tailEnd/>
          </a:ln>
        </p:spPr>
        <p:txBody>
          <a:bodyPr wrap="none">
            <a:spAutoFit/>
          </a:bodyPr>
          <a:lstStyle/>
          <a:p>
            <a:pPr>
              <a:defRPr/>
            </a:pPr>
            <a:r>
              <a:rPr lang="en-US" sz="1600" b="1" dirty="0">
                <a:solidFill>
                  <a:srgbClr val="FFFF00"/>
                </a:solidFill>
                <a:effectLst>
                  <a:outerShdw blurRad="38100" dist="38100" dir="2700000" algn="tl">
                    <a:srgbClr val="000000"/>
                  </a:outerShdw>
                </a:effectLst>
                <a:latin typeface="Times New Roman" pitchFamily="18" charset="0"/>
                <a:cs typeface="Times New Roman" pitchFamily="18" charset="0"/>
              </a:rPr>
              <a:t>Role of the doctor within the health service and community</a:t>
            </a:r>
          </a:p>
        </p:txBody>
      </p:sp>
      <p:sp>
        <p:nvSpPr>
          <p:cNvPr id="24590" name="Oval 38"/>
          <p:cNvSpPr>
            <a:spLocks noChangeArrowheads="1"/>
          </p:cNvSpPr>
          <p:nvPr/>
        </p:nvSpPr>
        <p:spPr bwMode="auto">
          <a:xfrm>
            <a:off x="2514600" y="1676400"/>
            <a:ext cx="4343400" cy="4114800"/>
          </a:xfrm>
          <a:prstGeom prst="ellipse">
            <a:avLst/>
          </a:prstGeom>
          <a:solidFill>
            <a:srgbClr val="0099FF"/>
          </a:solidFill>
          <a:ln w="9525">
            <a:solidFill>
              <a:schemeClr val="tx1"/>
            </a:solidFill>
            <a:round/>
            <a:headEnd/>
            <a:tailEnd/>
          </a:ln>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l" rtl="0" eaLnBrk="0" fontAlgn="base" hangingPunct="0">
              <a:spcBef>
                <a:spcPct val="0"/>
              </a:spcBef>
              <a:spcAft>
                <a:spcPct val="0"/>
              </a:spcAft>
              <a:defRPr>
                <a:solidFill>
                  <a:schemeClr val="tx1"/>
                </a:solidFill>
                <a:latin typeface="Tahoma" pitchFamily="34" charset="0"/>
                <a:cs typeface="Arial" charset="0"/>
              </a:defRPr>
            </a:lvl6pPr>
            <a:lvl7pPr marL="2971800" indent="-228600" algn="l" rtl="0" eaLnBrk="0" fontAlgn="base" hangingPunct="0">
              <a:spcBef>
                <a:spcPct val="0"/>
              </a:spcBef>
              <a:spcAft>
                <a:spcPct val="0"/>
              </a:spcAft>
              <a:defRPr>
                <a:solidFill>
                  <a:schemeClr val="tx1"/>
                </a:solidFill>
                <a:latin typeface="Tahoma" pitchFamily="34" charset="0"/>
                <a:cs typeface="Arial" charset="0"/>
              </a:defRPr>
            </a:lvl7pPr>
            <a:lvl8pPr marL="3429000" indent="-228600" algn="l" rtl="0" eaLnBrk="0" fontAlgn="base" hangingPunct="0">
              <a:spcBef>
                <a:spcPct val="0"/>
              </a:spcBef>
              <a:spcAft>
                <a:spcPct val="0"/>
              </a:spcAft>
              <a:defRPr>
                <a:solidFill>
                  <a:schemeClr val="tx1"/>
                </a:solidFill>
                <a:latin typeface="Tahoma" pitchFamily="34" charset="0"/>
                <a:cs typeface="Arial" charset="0"/>
              </a:defRPr>
            </a:lvl8pPr>
            <a:lvl9pPr marL="3886200" indent="-228600" algn="l" rtl="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endParaRPr lang="ar-SA" altLang="ar-SA">
              <a:latin typeface="Arial" charset="0"/>
            </a:endParaRPr>
          </a:p>
        </p:txBody>
      </p:sp>
      <p:sp>
        <p:nvSpPr>
          <p:cNvPr id="24591" name="Oval 39"/>
          <p:cNvSpPr>
            <a:spLocks noChangeArrowheads="1"/>
          </p:cNvSpPr>
          <p:nvPr/>
        </p:nvSpPr>
        <p:spPr bwMode="auto">
          <a:xfrm>
            <a:off x="3079750" y="2238375"/>
            <a:ext cx="3214688" cy="3003550"/>
          </a:xfrm>
          <a:prstGeom prst="ellipse">
            <a:avLst/>
          </a:prstGeom>
          <a:solidFill>
            <a:srgbClr val="FF9900"/>
          </a:solidFill>
          <a:ln w="9525">
            <a:solidFill>
              <a:schemeClr val="tx1"/>
            </a:solidFill>
            <a:round/>
            <a:headEnd/>
            <a:tailEnd/>
          </a:ln>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l" rtl="0" eaLnBrk="0" fontAlgn="base" hangingPunct="0">
              <a:spcBef>
                <a:spcPct val="0"/>
              </a:spcBef>
              <a:spcAft>
                <a:spcPct val="0"/>
              </a:spcAft>
              <a:defRPr>
                <a:solidFill>
                  <a:schemeClr val="tx1"/>
                </a:solidFill>
                <a:latin typeface="Tahoma" pitchFamily="34" charset="0"/>
                <a:cs typeface="Arial" charset="0"/>
              </a:defRPr>
            </a:lvl6pPr>
            <a:lvl7pPr marL="2971800" indent="-228600" algn="l" rtl="0" eaLnBrk="0" fontAlgn="base" hangingPunct="0">
              <a:spcBef>
                <a:spcPct val="0"/>
              </a:spcBef>
              <a:spcAft>
                <a:spcPct val="0"/>
              </a:spcAft>
              <a:defRPr>
                <a:solidFill>
                  <a:schemeClr val="tx1"/>
                </a:solidFill>
                <a:latin typeface="Tahoma" pitchFamily="34" charset="0"/>
                <a:cs typeface="Arial" charset="0"/>
              </a:defRPr>
            </a:lvl7pPr>
            <a:lvl8pPr marL="3429000" indent="-228600" algn="l" rtl="0" eaLnBrk="0" fontAlgn="base" hangingPunct="0">
              <a:spcBef>
                <a:spcPct val="0"/>
              </a:spcBef>
              <a:spcAft>
                <a:spcPct val="0"/>
              </a:spcAft>
              <a:defRPr>
                <a:solidFill>
                  <a:schemeClr val="tx1"/>
                </a:solidFill>
                <a:latin typeface="Tahoma" pitchFamily="34" charset="0"/>
                <a:cs typeface="Arial" charset="0"/>
              </a:defRPr>
            </a:lvl8pPr>
            <a:lvl9pPr marL="3886200" indent="-228600" algn="l" rtl="0" eaLnBrk="0" fontAlgn="base" hangingPunct="0">
              <a:spcBef>
                <a:spcPct val="0"/>
              </a:spcBef>
              <a:spcAft>
                <a:spcPct val="0"/>
              </a:spcAft>
              <a:defRPr>
                <a:solidFill>
                  <a:schemeClr val="tx1"/>
                </a:solidFill>
                <a:latin typeface="Tahoma" pitchFamily="34" charset="0"/>
                <a:cs typeface="Arial" charset="0"/>
              </a:defRPr>
            </a:lvl9pPr>
          </a:lstStyle>
          <a:p>
            <a:pPr algn="ctr" rtl="1" eaLnBrk="1" hangingPunct="1"/>
            <a:endParaRPr lang="ar-SA" altLang="ar-SA" sz="2400">
              <a:solidFill>
                <a:srgbClr val="000000"/>
              </a:solidFill>
              <a:latin typeface="Times New Roman" pitchFamily="18" charset="0"/>
            </a:endParaRPr>
          </a:p>
        </p:txBody>
      </p:sp>
      <p:sp>
        <p:nvSpPr>
          <p:cNvPr id="24592" name="Oval 40"/>
          <p:cNvSpPr>
            <a:spLocks noChangeArrowheads="1"/>
          </p:cNvSpPr>
          <p:nvPr/>
        </p:nvSpPr>
        <p:spPr bwMode="auto">
          <a:xfrm>
            <a:off x="3822700" y="3005138"/>
            <a:ext cx="1804988" cy="1666875"/>
          </a:xfrm>
          <a:prstGeom prst="ellipse">
            <a:avLst/>
          </a:prstGeom>
          <a:solidFill>
            <a:srgbClr val="6600CC"/>
          </a:solidFill>
          <a:ln w="9525">
            <a:solidFill>
              <a:schemeClr val="tx1"/>
            </a:solidFill>
            <a:round/>
            <a:headEnd/>
            <a:tailEnd/>
          </a:ln>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l" rtl="0" eaLnBrk="0" fontAlgn="base" hangingPunct="0">
              <a:spcBef>
                <a:spcPct val="0"/>
              </a:spcBef>
              <a:spcAft>
                <a:spcPct val="0"/>
              </a:spcAft>
              <a:defRPr>
                <a:solidFill>
                  <a:schemeClr val="tx1"/>
                </a:solidFill>
                <a:latin typeface="Tahoma" pitchFamily="34" charset="0"/>
                <a:cs typeface="Arial" charset="0"/>
              </a:defRPr>
            </a:lvl6pPr>
            <a:lvl7pPr marL="2971800" indent="-228600" algn="l" rtl="0" eaLnBrk="0" fontAlgn="base" hangingPunct="0">
              <a:spcBef>
                <a:spcPct val="0"/>
              </a:spcBef>
              <a:spcAft>
                <a:spcPct val="0"/>
              </a:spcAft>
              <a:defRPr>
                <a:solidFill>
                  <a:schemeClr val="tx1"/>
                </a:solidFill>
                <a:latin typeface="Tahoma" pitchFamily="34" charset="0"/>
                <a:cs typeface="Arial" charset="0"/>
              </a:defRPr>
            </a:lvl7pPr>
            <a:lvl8pPr marL="3429000" indent="-228600" algn="l" rtl="0" eaLnBrk="0" fontAlgn="base" hangingPunct="0">
              <a:spcBef>
                <a:spcPct val="0"/>
              </a:spcBef>
              <a:spcAft>
                <a:spcPct val="0"/>
              </a:spcAft>
              <a:defRPr>
                <a:solidFill>
                  <a:schemeClr val="tx1"/>
                </a:solidFill>
                <a:latin typeface="Tahoma" pitchFamily="34" charset="0"/>
                <a:cs typeface="Arial" charset="0"/>
              </a:defRPr>
            </a:lvl8pPr>
            <a:lvl9pPr marL="3886200" indent="-228600" algn="l" rtl="0" eaLnBrk="0" fontAlgn="base" hangingPunct="0">
              <a:spcBef>
                <a:spcPct val="0"/>
              </a:spcBef>
              <a:spcAft>
                <a:spcPct val="0"/>
              </a:spcAft>
              <a:defRPr>
                <a:solidFill>
                  <a:schemeClr val="tx1"/>
                </a:solidFill>
                <a:latin typeface="Tahoma" pitchFamily="34" charset="0"/>
                <a:cs typeface="Arial" charset="0"/>
              </a:defRPr>
            </a:lvl9pPr>
          </a:lstStyle>
          <a:p>
            <a:pPr algn="ctr" rtl="1" eaLnBrk="1" hangingPunct="1"/>
            <a:r>
              <a:rPr lang="en-US" altLang="ar-SA" b="1" dirty="0">
                <a:solidFill>
                  <a:schemeClr val="bg1"/>
                </a:solidFill>
                <a:latin typeface="Times New Roman" pitchFamily="18" charset="0"/>
              </a:rPr>
              <a:t>Performance</a:t>
            </a:r>
          </a:p>
          <a:p>
            <a:pPr algn="ctr" rtl="1" eaLnBrk="1" hangingPunct="1"/>
            <a:r>
              <a:rPr lang="en-US" altLang="ar-SA" b="1" dirty="0">
                <a:solidFill>
                  <a:schemeClr val="bg1"/>
                </a:solidFill>
                <a:latin typeface="Times New Roman" pitchFamily="18" charset="0"/>
              </a:rPr>
              <a:t>Of task</a:t>
            </a:r>
          </a:p>
        </p:txBody>
      </p:sp>
      <p:sp>
        <p:nvSpPr>
          <p:cNvPr id="24593" name="WordArt 41"/>
          <p:cNvSpPr>
            <a:spLocks noChangeArrowheads="1" noChangeShapeType="1" noTextEdit="1"/>
          </p:cNvSpPr>
          <p:nvPr/>
        </p:nvSpPr>
        <p:spPr bwMode="auto">
          <a:xfrm>
            <a:off x="3582988" y="2498725"/>
            <a:ext cx="2178050" cy="1222375"/>
          </a:xfrm>
          <a:prstGeom prst="rect">
            <a:avLst/>
          </a:prstGeom>
        </p:spPr>
        <p:txBody>
          <a:bodyPr spcFirstLastPara="1" wrap="none" fromWordArt="1">
            <a:prstTxWarp prst="textArchUp">
              <a:avLst>
                <a:gd name="adj" fmla="val 10800004"/>
              </a:avLst>
            </a:prstTxWarp>
          </a:bodyPr>
          <a:lstStyle/>
          <a:p>
            <a:pPr algn="ctr"/>
            <a:r>
              <a:rPr lang="en-US" sz="2800" kern="10">
                <a:ln w="9525">
                  <a:solidFill>
                    <a:srgbClr val="000000"/>
                  </a:solidFill>
                  <a:round/>
                  <a:headEnd/>
                  <a:tailEnd/>
                </a:ln>
                <a:solidFill>
                  <a:srgbClr val="000000"/>
                </a:solidFill>
                <a:latin typeface="Times New Roman"/>
                <a:cs typeface="Times New Roman"/>
              </a:rPr>
              <a:t>Approach to task</a:t>
            </a:r>
            <a:endParaRPr lang="ar-SA" sz="2800" kern="10">
              <a:ln w="9525">
                <a:solidFill>
                  <a:srgbClr val="000000"/>
                </a:solidFill>
                <a:round/>
                <a:headEnd/>
                <a:tailEnd/>
              </a:ln>
              <a:solidFill>
                <a:srgbClr val="000000"/>
              </a:solidFill>
              <a:latin typeface="Times New Roman"/>
              <a:cs typeface="Times New Roman"/>
            </a:endParaRPr>
          </a:p>
        </p:txBody>
      </p:sp>
      <p:sp>
        <p:nvSpPr>
          <p:cNvPr id="24594" name="WordArt 42"/>
          <p:cNvSpPr>
            <a:spLocks noChangeArrowheads="1" noChangeShapeType="1" noTextEdit="1"/>
          </p:cNvSpPr>
          <p:nvPr/>
        </p:nvSpPr>
        <p:spPr bwMode="auto">
          <a:xfrm>
            <a:off x="3581400" y="1905000"/>
            <a:ext cx="2143125" cy="835025"/>
          </a:xfrm>
          <a:prstGeom prst="rect">
            <a:avLst/>
          </a:prstGeom>
        </p:spPr>
        <p:txBody>
          <a:bodyPr spcFirstLastPara="1" wrap="none" fromWordArt="1">
            <a:prstTxWarp prst="textArchUp">
              <a:avLst>
                <a:gd name="adj" fmla="val 10800004"/>
              </a:avLst>
            </a:prstTxWarp>
          </a:bodyPr>
          <a:lstStyle/>
          <a:p>
            <a:pPr algn="ctr"/>
            <a:r>
              <a:rPr lang="en-US" sz="2800" kern="10" dirty="0">
                <a:ln w="9525">
                  <a:solidFill>
                    <a:srgbClr val="000000"/>
                  </a:solidFill>
                  <a:round/>
                  <a:headEnd/>
                  <a:tailEnd/>
                </a:ln>
                <a:solidFill>
                  <a:srgbClr val="FFFF00"/>
                </a:solidFill>
                <a:latin typeface="Times New Roman"/>
                <a:cs typeface="Times New Roman"/>
              </a:rPr>
              <a:t>Professionalism</a:t>
            </a:r>
            <a:endParaRPr lang="ar-SA" sz="2800" kern="10" dirty="0">
              <a:ln w="9525">
                <a:solidFill>
                  <a:srgbClr val="000000"/>
                </a:solidFill>
                <a:round/>
                <a:headEnd/>
                <a:tailEnd/>
              </a:ln>
              <a:solidFill>
                <a:srgbClr val="FFFF00"/>
              </a:solidFill>
              <a:latin typeface="Times New Roman"/>
              <a:cs typeface="Times New Roman"/>
            </a:endParaRPr>
          </a:p>
        </p:txBody>
      </p:sp>
    </p:spTree>
    <p:extLst>
      <p:ext uri="{BB962C8B-B14F-4D97-AF65-F5344CB8AC3E}">
        <p14:creationId xmlns:p14="http://schemas.microsoft.com/office/powerpoint/2010/main" val="1935635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94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893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894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894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894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894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894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894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38948"/>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389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39" grpId="0" animBg="1" autoUpdateAnimBg="0"/>
      <p:bldP spid="38940" grpId="0" animBg="1" autoUpdateAnimBg="0"/>
      <p:bldP spid="38941" grpId="0" animBg="1" autoUpdateAnimBg="0"/>
      <p:bldP spid="38942" grpId="0" animBg="1" autoUpdateAnimBg="0"/>
      <p:bldP spid="38943" grpId="0" animBg="1" autoUpdateAnimBg="0"/>
      <p:bldP spid="38944" grpId="0" animBg="1" autoUpdateAnimBg="0"/>
      <p:bldP spid="38946" grpId="0" animBg="1" autoUpdateAnimBg="0"/>
      <p:bldP spid="38947" grpId="0" animBg="1" autoUpdateAnimBg="0"/>
      <p:bldP spid="38948" grpId="0" animBg="1" autoUpdateAnimBg="0"/>
      <p:bldP spid="38949"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9"/>
          <p:cNvSpPr>
            <a:spLocks noRot="1" noChangeArrowheads="1"/>
          </p:cNvSpPr>
          <p:nvPr/>
        </p:nvSpPr>
        <p:spPr bwMode="auto">
          <a:xfrm>
            <a:off x="301625" y="228600"/>
            <a:ext cx="851058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l" rtl="0" eaLnBrk="0" fontAlgn="base" hangingPunct="0">
              <a:spcBef>
                <a:spcPct val="0"/>
              </a:spcBef>
              <a:spcAft>
                <a:spcPct val="0"/>
              </a:spcAft>
              <a:defRPr>
                <a:solidFill>
                  <a:schemeClr val="tx1"/>
                </a:solidFill>
                <a:latin typeface="Tahoma" pitchFamily="34" charset="0"/>
                <a:cs typeface="Arial" charset="0"/>
              </a:defRPr>
            </a:lvl6pPr>
            <a:lvl7pPr marL="2971800" indent="-228600" algn="l" rtl="0" eaLnBrk="0" fontAlgn="base" hangingPunct="0">
              <a:spcBef>
                <a:spcPct val="0"/>
              </a:spcBef>
              <a:spcAft>
                <a:spcPct val="0"/>
              </a:spcAft>
              <a:defRPr>
                <a:solidFill>
                  <a:schemeClr val="tx1"/>
                </a:solidFill>
                <a:latin typeface="Tahoma" pitchFamily="34" charset="0"/>
                <a:cs typeface="Arial" charset="0"/>
              </a:defRPr>
            </a:lvl7pPr>
            <a:lvl8pPr marL="3429000" indent="-228600" algn="l" rtl="0" eaLnBrk="0" fontAlgn="base" hangingPunct="0">
              <a:spcBef>
                <a:spcPct val="0"/>
              </a:spcBef>
              <a:spcAft>
                <a:spcPct val="0"/>
              </a:spcAft>
              <a:defRPr>
                <a:solidFill>
                  <a:schemeClr val="tx1"/>
                </a:solidFill>
                <a:latin typeface="Tahoma" pitchFamily="34" charset="0"/>
                <a:cs typeface="Arial" charset="0"/>
              </a:defRPr>
            </a:lvl8pPr>
            <a:lvl9pPr marL="3886200" indent="-228600" algn="l" rtl="0" eaLnBrk="0" fontAlgn="base" hangingPunct="0">
              <a:spcBef>
                <a:spcPct val="0"/>
              </a:spcBef>
              <a:spcAft>
                <a:spcPct val="0"/>
              </a:spcAft>
              <a:defRPr>
                <a:solidFill>
                  <a:schemeClr val="tx1"/>
                </a:solidFill>
                <a:latin typeface="Tahoma" pitchFamily="34" charset="0"/>
                <a:cs typeface="Arial" charset="0"/>
              </a:defRPr>
            </a:lvl9pPr>
          </a:lstStyle>
          <a:p>
            <a:pPr algn="ctr"/>
            <a:r>
              <a:rPr lang="en-US" altLang="ar-SA" sz="4400" dirty="0">
                <a:solidFill>
                  <a:srgbClr val="C00000"/>
                </a:solidFill>
                <a:latin typeface="Arial" charset="0"/>
              </a:rPr>
              <a:t>Professionalism</a:t>
            </a:r>
          </a:p>
        </p:txBody>
      </p:sp>
      <p:sp>
        <p:nvSpPr>
          <p:cNvPr id="39946" name="Rectangle 10"/>
          <p:cNvSpPr>
            <a:spLocks noRot="1" noChangeArrowheads="1"/>
          </p:cNvSpPr>
          <p:nvPr/>
        </p:nvSpPr>
        <p:spPr bwMode="auto">
          <a:xfrm>
            <a:off x="301625" y="1676400"/>
            <a:ext cx="4187825" cy="442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l" rtl="0" eaLnBrk="0" fontAlgn="base" hangingPunct="0">
              <a:spcBef>
                <a:spcPct val="0"/>
              </a:spcBef>
              <a:spcAft>
                <a:spcPct val="0"/>
              </a:spcAft>
              <a:defRPr>
                <a:solidFill>
                  <a:schemeClr val="tx1"/>
                </a:solidFill>
                <a:latin typeface="Tahoma" pitchFamily="34" charset="0"/>
                <a:cs typeface="Arial" charset="0"/>
              </a:defRPr>
            </a:lvl6pPr>
            <a:lvl7pPr marL="2971800" indent="-228600" algn="l" rtl="0" eaLnBrk="0" fontAlgn="base" hangingPunct="0">
              <a:spcBef>
                <a:spcPct val="0"/>
              </a:spcBef>
              <a:spcAft>
                <a:spcPct val="0"/>
              </a:spcAft>
              <a:defRPr>
                <a:solidFill>
                  <a:schemeClr val="tx1"/>
                </a:solidFill>
                <a:latin typeface="Tahoma" pitchFamily="34" charset="0"/>
                <a:cs typeface="Arial" charset="0"/>
              </a:defRPr>
            </a:lvl7pPr>
            <a:lvl8pPr marL="3429000" indent="-228600" algn="l" rtl="0" eaLnBrk="0" fontAlgn="base" hangingPunct="0">
              <a:spcBef>
                <a:spcPct val="0"/>
              </a:spcBef>
              <a:spcAft>
                <a:spcPct val="0"/>
              </a:spcAft>
              <a:defRPr>
                <a:solidFill>
                  <a:schemeClr val="tx1"/>
                </a:solidFill>
                <a:latin typeface="Tahoma" pitchFamily="34" charset="0"/>
                <a:cs typeface="Arial" charset="0"/>
              </a:defRPr>
            </a:lvl8pPr>
            <a:lvl9pPr marL="3886200" indent="-228600" algn="l" rtl="0" eaLnBrk="0" fontAlgn="base" hangingPunct="0">
              <a:spcBef>
                <a:spcPct val="0"/>
              </a:spcBef>
              <a:spcAft>
                <a:spcPct val="0"/>
              </a:spcAft>
              <a:defRPr>
                <a:solidFill>
                  <a:schemeClr val="tx1"/>
                </a:solidFill>
                <a:latin typeface="Tahoma" pitchFamily="34" charset="0"/>
                <a:cs typeface="Arial" charset="0"/>
              </a:defRPr>
            </a:lvl9pPr>
          </a:lstStyle>
          <a:p>
            <a:pPr>
              <a:lnSpc>
                <a:spcPct val="90000"/>
              </a:lnSpc>
              <a:spcBef>
                <a:spcPct val="20000"/>
              </a:spcBef>
              <a:buFontTx/>
              <a:buChar char="•"/>
            </a:pPr>
            <a:r>
              <a:rPr lang="en-US" altLang="ar-SA" sz="2400" b="1" dirty="0">
                <a:solidFill>
                  <a:srgbClr val="C00000"/>
                </a:solidFill>
                <a:latin typeface="Arial" charset="0"/>
              </a:rPr>
              <a:t>Role of the doctor within the health service</a:t>
            </a:r>
          </a:p>
          <a:p>
            <a:pPr lvl="1">
              <a:lnSpc>
                <a:spcPct val="90000"/>
              </a:lnSpc>
              <a:spcBef>
                <a:spcPct val="20000"/>
              </a:spcBef>
              <a:buFontTx/>
              <a:buChar char="–"/>
            </a:pPr>
            <a:r>
              <a:rPr lang="en-US" altLang="ar-SA" sz="2000" b="1" dirty="0">
                <a:latin typeface="Arial" charset="0"/>
              </a:rPr>
              <a:t>Understanding of the health care system</a:t>
            </a:r>
          </a:p>
          <a:p>
            <a:pPr lvl="1">
              <a:lnSpc>
                <a:spcPct val="90000"/>
              </a:lnSpc>
              <a:spcBef>
                <a:spcPct val="20000"/>
              </a:spcBef>
              <a:buFontTx/>
              <a:buChar char="–"/>
            </a:pPr>
            <a:r>
              <a:rPr lang="en-US" altLang="ar-SA" sz="2000" b="1" dirty="0">
                <a:latin typeface="Arial" charset="0"/>
              </a:rPr>
              <a:t>Understanding of clinical responsibilities</a:t>
            </a:r>
          </a:p>
          <a:p>
            <a:pPr lvl="1">
              <a:lnSpc>
                <a:spcPct val="90000"/>
              </a:lnSpc>
              <a:spcBef>
                <a:spcPct val="20000"/>
              </a:spcBef>
              <a:buFontTx/>
              <a:buChar char="–"/>
            </a:pPr>
            <a:r>
              <a:rPr lang="en-US" altLang="ar-SA" sz="2000" b="1" dirty="0">
                <a:latin typeface="Arial" charset="0"/>
              </a:rPr>
              <a:t>Appreciation of doctor as researcher</a:t>
            </a:r>
          </a:p>
          <a:p>
            <a:pPr lvl="1">
              <a:lnSpc>
                <a:spcPct val="90000"/>
              </a:lnSpc>
              <a:spcBef>
                <a:spcPct val="20000"/>
              </a:spcBef>
              <a:buFontTx/>
              <a:buChar char="–"/>
            </a:pPr>
            <a:r>
              <a:rPr lang="en-US" altLang="ar-SA" sz="2000" b="1" dirty="0">
                <a:latin typeface="Arial" charset="0"/>
              </a:rPr>
              <a:t>Appreciation of doctor as mentor or teacher</a:t>
            </a:r>
          </a:p>
          <a:p>
            <a:pPr lvl="1">
              <a:lnSpc>
                <a:spcPct val="90000"/>
              </a:lnSpc>
              <a:spcBef>
                <a:spcPct val="20000"/>
              </a:spcBef>
              <a:buFontTx/>
              <a:buChar char="–"/>
            </a:pPr>
            <a:r>
              <a:rPr lang="en-US" altLang="ar-SA" sz="2000" b="1" dirty="0">
                <a:latin typeface="Arial" charset="0"/>
              </a:rPr>
              <a:t>Appreciation of doctor as manager including quality control</a:t>
            </a:r>
          </a:p>
          <a:p>
            <a:pPr lvl="1">
              <a:lnSpc>
                <a:spcPct val="90000"/>
              </a:lnSpc>
              <a:spcBef>
                <a:spcPct val="20000"/>
              </a:spcBef>
              <a:buFontTx/>
              <a:buChar char="–"/>
            </a:pPr>
            <a:r>
              <a:rPr lang="en-US" altLang="ar-SA" sz="2000" b="1" dirty="0">
                <a:latin typeface="Arial" charset="0"/>
              </a:rPr>
              <a:t>Team working</a:t>
            </a:r>
          </a:p>
        </p:txBody>
      </p:sp>
      <p:sp>
        <p:nvSpPr>
          <p:cNvPr id="39947" name="Rectangle 11"/>
          <p:cNvSpPr>
            <a:spLocks noRot="1" noChangeArrowheads="1"/>
          </p:cNvSpPr>
          <p:nvPr/>
        </p:nvSpPr>
        <p:spPr bwMode="auto">
          <a:xfrm>
            <a:off x="4654550" y="1676400"/>
            <a:ext cx="4187825" cy="442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l" rtl="0" eaLnBrk="0" fontAlgn="base" hangingPunct="0">
              <a:spcBef>
                <a:spcPct val="0"/>
              </a:spcBef>
              <a:spcAft>
                <a:spcPct val="0"/>
              </a:spcAft>
              <a:defRPr>
                <a:solidFill>
                  <a:schemeClr val="tx1"/>
                </a:solidFill>
                <a:latin typeface="Tahoma" pitchFamily="34" charset="0"/>
                <a:cs typeface="Arial" charset="0"/>
              </a:defRPr>
            </a:lvl6pPr>
            <a:lvl7pPr marL="2971800" indent="-228600" algn="l" rtl="0" eaLnBrk="0" fontAlgn="base" hangingPunct="0">
              <a:spcBef>
                <a:spcPct val="0"/>
              </a:spcBef>
              <a:spcAft>
                <a:spcPct val="0"/>
              </a:spcAft>
              <a:defRPr>
                <a:solidFill>
                  <a:schemeClr val="tx1"/>
                </a:solidFill>
                <a:latin typeface="Tahoma" pitchFamily="34" charset="0"/>
                <a:cs typeface="Arial" charset="0"/>
              </a:defRPr>
            </a:lvl7pPr>
            <a:lvl8pPr marL="3429000" indent="-228600" algn="l" rtl="0" eaLnBrk="0" fontAlgn="base" hangingPunct="0">
              <a:spcBef>
                <a:spcPct val="0"/>
              </a:spcBef>
              <a:spcAft>
                <a:spcPct val="0"/>
              </a:spcAft>
              <a:defRPr>
                <a:solidFill>
                  <a:schemeClr val="tx1"/>
                </a:solidFill>
                <a:latin typeface="Tahoma" pitchFamily="34" charset="0"/>
                <a:cs typeface="Arial" charset="0"/>
              </a:defRPr>
            </a:lvl8pPr>
            <a:lvl9pPr marL="3886200" indent="-228600" algn="l" rtl="0" eaLnBrk="0" fontAlgn="base" hangingPunct="0">
              <a:spcBef>
                <a:spcPct val="0"/>
              </a:spcBef>
              <a:spcAft>
                <a:spcPct val="0"/>
              </a:spcAft>
              <a:defRPr>
                <a:solidFill>
                  <a:schemeClr val="tx1"/>
                </a:solidFill>
                <a:latin typeface="Tahoma" pitchFamily="34" charset="0"/>
                <a:cs typeface="Arial" charset="0"/>
              </a:defRPr>
            </a:lvl9pPr>
          </a:lstStyle>
          <a:p>
            <a:pPr>
              <a:lnSpc>
                <a:spcPct val="90000"/>
              </a:lnSpc>
              <a:spcBef>
                <a:spcPct val="20000"/>
              </a:spcBef>
              <a:buFontTx/>
              <a:buChar char="•"/>
            </a:pPr>
            <a:r>
              <a:rPr lang="en-US" altLang="ar-SA" sz="2400" b="1" dirty="0">
                <a:solidFill>
                  <a:srgbClr val="C00000"/>
                </a:solidFill>
                <a:latin typeface="Arial" charset="0"/>
              </a:rPr>
              <a:t>Personal </a:t>
            </a:r>
            <a:r>
              <a:rPr lang="en-US" altLang="ar-SA" sz="2400" b="1" dirty="0" smtClean="0">
                <a:solidFill>
                  <a:srgbClr val="C00000"/>
                </a:solidFill>
                <a:latin typeface="Arial" charset="0"/>
              </a:rPr>
              <a:t>development</a:t>
            </a:r>
            <a:endParaRPr lang="en-US" altLang="ar-SA" sz="2400" b="1" dirty="0">
              <a:solidFill>
                <a:srgbClr val="C00000"/>
              </a:solidFill>
              <a:latin typeface="Arial" charset="0"/>
            </a:endParaRPr>
          </a:p>
          <a:p>
            <a:pPr lvl="1">
              <a:lnSpc>
                <a:spcPct val="90000"/>
              </a:lnSpc>
              <a:spcBef>
                <a:spcPct val="20000"/>
              </a:spcBef>
              <a:buFontTx/>
              <a:buChar char="–"/>
            </a:pPr>
            <a:r>
              <a:rPr lang="en-US" altLang="ar-SA" sz="2000" b="1" dirty="0">
                <a:latin typeface="Arial" charset="0"/>
              </a:rPr>
              <a:t>Lifelong Learner</a:t>
            </a:r>
          </a:p>
          <a:p>
            <a:pPr lvl="1">
              <a:lnSpc>
                <a:spcPct val="90000"/>
              </a:lnSpc>
              <a:spcBef>
                <a:spcPct val="20000"/>
              </a:spcBef>
              <a:buFontTx/>
              <a:buChar char="–"/>
            </a:pPr>
            <a:r>
              <a:rPr lang="en-US" altLang="ar-SA" sz="2000" b="1" dirty="0">
                <a:latin typeface="Arial" charset="0"/>
              </a:rPr>
              <a:t>Self awareness</a:t>
            </a:r>
          </a:p>
          <a:p>
            <a:pPr lvl="1">
              <a:lnSpc>
                <a:spcPct val="90000"/>
              </a:lnSpc>
              <a:spcBef>
                <a:spcPct val="20000"/>
              </a:spcBef>
              <a:buFontTx/>
              <a:buChar char="–"/>
            </a:pPr>
            <a:r>
              <a:rPr lang="en-US" altLang="ar-SA" sz="2000" b="1" dirty="0">
                <a:latin typeface="Arial" charset="0"/>
              </a:rPr>
              <a:t>Self confidence</a:t>
            </a:r>
          </a:p>
          <a:p>
            <a:pPr lvl="1">
              <a:lnSpc>
                <a:spcPct val="90000"/>
              </a:lnSpc>
              <a:spcBef>
                <a:spcPct val="20000"/>
              </a:spcBef>
              <a:buFontTx/>
              <a:buChar char="–"/>
            </a:pPr>
            <a:r>
              <a:rPr lang="en-US" altLang="ar-SA" sz="2000" b="1" dirty="0">
                <a:latin typeface="Arial" charset="0"/>
              </a:rPr>
              <a:t>Self regulation</a:t>
            </a:r>
          </a:p>
          <a:p>
            <a:pPr lvl="2">
              <a:lnSpc>
                <a:spcPct val="90000"/>
              </a:lnSpc>
              <a:spcBef>
                <a:spcPct val="20000"/>
              </a:spcBef>
              <a:buFontTx/>
              <a:buChar char="•"/>
            </a:pPr>
            <a:r>
              <a:rPr lang="en-US" altLang="ar-SA" b="1" dirty="0">
                <a:latin typeface="Arial" charset="0"/>
              </a:rPr>
              <a:t>Self care</a:t>
            </a:r>
          </a:p>
          <a:p>
            <a:pPr lvl="2">
              <a:lnSpc>
                <a:spcPct val="90000"/>
              </a:lnSpc>
              <a:spcBef>
                <a:spcPct val="20000"/>
              </a:spcBef>
              <a:buFontTx/>
              <a:buChar char="•"/>
            </a:pPr>
            <a:r>
              <a:rPr lang="en-US" altLang="ar-SA" b="1" dirty="0">
                <a:latin typeface="Arial" charset="0"/>
              </a:rPr>
              <a:t>Self control</a:t>
            </a:r>
          </a:p>
          <a:p>
            <a:pPr lvl="2">
              <a:lnSpc>
                <a:spcPct val="90000"/>
              </a:lnSpc>
              <a:spcBef>
                <a:spcPct val="20000"/>
              </a:spcBef>
              <a:buFontTx/>
              <a:buChar char="•"/>
            </a:pPr>
            <a:r>
              <a:rPr lang="en-US" altLang="ar-SA" b="1" dirty="0">
                <a:latin typeface="Arial" charset="0"/>
              </a:rPr>
              <a:t>Personal time management</a:t>
            </a:r>
          </a:p>
          <a:p>
            <a:pPr lvl="1">
              <a:lnSpc>
                <a:spcPct val="90000"/>
              </a:lnSpc>
              <a:spcBef>
                <a:spcPct val="20000"/>
              </a:spcBef>
              <a:buFontTx/>
              <a:buChar char="–"/>
            </a:pPr>
            <a:r>
              <a:rPr lang="en-US" altLang="ar-SA" sz="2000" b="1" dirty="0">
                <a:latin typeface="Arial" charset="0"/>
              </a:rPr>
              <a:t> Motivation</a:t>
            </a:r>
          </a:p>
          <a:p>
            <a:pPr lvl="2">
              <a:lnSpc>
                <a:spcPct val="90000"/>
              </a:lnSpc>
              <a:spcBef>
                <a:spcPct val="20000"/>
              </a:spcBef>
              <a:buFontTx/>
              <a:buChar char="•"/>
            </a:pPr>
            <a:r>
              <a:rPr lang="en-US" altLang="ar-SA" b="1" dirty="0">
                <a:latin typeface="Arial" charset="0"/>
              </a:rPr>
              <a:t>Achievement drive</a:t>
            </a:r>
          </a:p>
          <a:p>
            <a:pPr lvl="2">
              <a:lnSpc>
                <a:spcPct val="90000"/>
              </a:lnSpc>
              <a:spcBef>
                <a:spcPct val="20000"/>
              </a:spcBef>
              <a:buFontTx/>
              <a:buChar char="•"/>
            </a:pPr>
            <a:r>
              <a:rPr lang="en-US" altLang="ar-SA" b="1" dirty="0">
                <a:latin typeface="Arial" charset="0"/>
              </a:rPr>
              <a:t>Commitment</a:t>
            </a:r>
          </a:p>
          <a:p>
            <a:pPr lvl="2">
              <a:lnSpc>
                <a:spcPct val="90000"/>
              </a:lnSpc>
              <a:spcBef>
                <a:spcPct val="20000"/>
              </a:spcBef>
              <a:buFontTx/>
              <a:buChar char="•"/>
            </a:pPr>
            <a:r>
              <a:rPr lang="en-US" altLang="ar-SA" b="1" dirty="0">
                <a:latin typeface="Arial" charset="0"/>
              </a:rPr>
              <a:t>initiative</a:t>
            </a:r>
          </a:p>
          <a:p>
            <a:pPr lvl="1">
              <a:lnSpc>
                <a:spcPct val="90000"/>
              </a:lnSpc>
              <a:spcBef>
                <a:spcPct val="20000"/>
              </a:spcBef>
              <a:buFontTx/>
              <a:buChar char="–"/>
            </a:pPr>
            <a:r>
              <a:rPr lang="en-US" altLang="ar-SA" sz="2000" b="1" dirty="0">
                <a:latin typeface="Arial" charset="0"/>
              </a:rPr>
              <a:t>Career choice</a:t>
            </a:r>
          </a:p>
          <a:p>
            <a:pPr lvl="1">
              <a:lnSpc>
                <a:spcPct val="90000"/>
              </a:lnSpc>
              <a:spcBef>
                <a:spcPct val="20000"/>
              </a:spcBef>
              <a:buFontTx/>
              <a:buChar char="–"/>
            </a:pPr>
            <a:endParaRPr lang="en-US" altLang="ar-SA" sz="2000" b="1" dirty="0">
              <a:latin typeface="Arial" charset="0"/>
            </a:endParaRPr>
          </a:p>
        </p:txBody>
      </p:sp>
    </p:spTree>
    <p:extLst>
      <p:ext uri="{BB962C8B-B14F-4D97-AF65-F5344CB8AC3E}">
        <p14:creationId xmlns:p14="http://schemas.microsoft.com/office/powerpoint/2010/main" val="1255055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4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4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94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94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94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946">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946">
                                            <p:txEl>
                                              <p:pRg st="6" end="6"/>
                                            </p:txEl>
                                          </p:spTgt>
                                        </p:tgtEl>
                                        <p:attrNameLst>
                                          <p:attrName>style.visibility</p:attrName>
                                        </p:attrNameLst>
                                      </p:cBhvr>
                                      <p:to>
                                        <p:strVal val="visible"/>
                                      </p:to>
                                    </p:set>
                                  </p:childTnLst>
                                </p:cTn>
                              </p:par>
                            </p:childTnLst>
                          </p:cTn>
                        </p:par>
                        <p:par>
                          <p:cTn id="31" fill="hold" nodeType="afterGroup">
                            <p:stCondLst>
                              <p:cond delay="0"/>
                            </p:stCondLst>
                            <p:childTnLst>
                              <p:par>
                                <p:cTn id="32" presetID="1" presetClass="entr" presetSubtype="0" fill="hold" grpId="0" nodeType="afterEffect">
                                  <p:stCondLst>
                                    <p:cond delay="0"/>
                                  </p:stCondLst>
                                  <p:childTnLst>
                                    <p:set>
                                      <p:cBhvr>
                                        <p:cTn id="33" dur="1" fill="hold">
                                          <p:stCondLst>
                                            <p:cond delay="0"/>
                                          </p:stCondLst>
                                        </p:cTn>
                                        <p:tgtEl>
                                          <p:spTgt spid="39947">
                                            <p:txEl>
                                              <p:pRg st="0" end="0"/>
                                            </p:txEl>
                                          </p:spTgt>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9947">
                                            <p:txEl>
                                              <p:pRg st="1" end="1"/>
                                            </p:txEl>
                                          </p:spTgt>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9947">
                                            <p:txEl>
                                              <p:pRg st="2" end="2"/>
                                            </p:txEl>
                                          </p:spTgt>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9947">
                                            <p:txEl>
                                              <p:pRg st="3" end="3"/>
                                            </p:txEl>
                                          </p:spTgt>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9947">
                                            <p:txEl>
                                              <p:pRg st="4" end="4"/>
                                            </p:txEl>
                                          </p:spTgt>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39947">
                                            <p:txEl>
                                              <p:pRg st="5" end="5"/>
                                            </p:txEl>
                                          </p:spTgt>
                                        </p:tgtEl>
                                        <p:attrNameLst>
                                          <p:attrName>style.visibility</p:attrName>
                                        </p:attrNameLst>
                                      </p:cBhvr>
                                      <p:to>
                                        <p:strVal val="visible"/>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39947">
                                            <p:txEl>
                                              <p:pRg st="6" end="6"/>
                                            </p:txEl>
                                          </p:spTgt>
                                        </p:tgtEl>
                                        <p:attrNameLst>
                                          <p:attrName>style.visibility</p:attrName>
                                        </p:attrNameLst>
                                      </p:cBhvr>
                                      <p:to>
                                        <p:strVal val="visible"/>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39947">
                                            <p:txEl>
                                              <p:pRg st="7" end="7"/>
                                            </p:txEl>
                                          </p:spTgt>
                                        </p:tgtEl>
                                        <p:attrNameLst>
                                          <p:attrName>style.visibility</p:attrName>
                                        </p:attrNameLst>
                                      </p:cBhvr>
                                      <p:to>
                                        <p:strVal val="visible"/>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39947">
                                            <p:txEl>
                                              <p:pRg st="8" end="8"/>
                                            </p:txEl>
                                          </p:spTgt>
                                        </p:tgtEl>
                                        <p:attrNameLst>
                                          <p:attrName>style.visibility</p:attrName>
                                        </p:attrNameLst>
                                      </p:cBhvr>
                                      <p:to>
                                        <p:strVal val="visible"/>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39947">
                                            <p:txEl>
                                              <p:pRg st="9" end="9"/>
                                            </p:txEl>
                                          </p:spTgt>
                                        </p:tgtEl>
                                        <p:attrNameLst>
                                          <p:attrName>style.visibility</p:attrName>
                                        </p:attrNameLst>
                                      </p:cBhvr>
                                      <p:to>
                                        <p:strVal val="visible"/>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39947">
                                            <p:txEl>
                                              <p:pRg st="10" end="10"/>
                                            </p:txEl>
                                          </p:spTgt>
                                        </p:tgtEl>
                                        <p:attrNameLst>
                                          <p:attrName>style.visibility</p:attrName>
                                        </p:attrNameLst>
                                      </p:cBhvr>
                                      <p:to>
                                        <p:strVal val="visible"/>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39947">
                                            <p:txEl>
                                              <p:pRg st="11" end="11"/>
                                            </p:txEl>
                                          </p:spTgt>
                                        </p:tgtEl>
                                        <p:attrNameLst>
                                          <p:attrName>style.visibility</p:attrName>
                                        </p:attrNameLst>
                                      </p:cBhvr>
                                      <p:to>
                                        <p:strVal val="visible"/>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3994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6" grpId="0" build="p" bldLvl="3"/>
      <p:bldP spid="39947" grpId="0" build="p" bldLvl="3"/>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1" name="Rectangle 11"/>
          <p:cNvSpPr>
            <a:spLocks noGrp="1" noChangeArrowheads="1"/>
          </p:cNvSpPr>
          <p:nvPr>
            <p:ph type="title" idx="4294967295"/>
          </p:nvPr>
        </p:nvSpPr>
        <p:spPr>
          <a:xfrm>
            <a:off x="457200" y="2438400"/>
            <a:ext cx="8229600" cy="1143000"/>
          </a:xfrm>
        </p:spPr>
        <p:txBody>
          <a:bodyPr anchorCtr="0"/>
          <a:lstStyle/>
          <a:p>
            <a:pPr algn="ctr" eaLnBrk="1" hangingPunct="1">
              <a:defRPr/>
            </a:pPr>
            <a:r>
              <a:rPr lang="en-US" sz="3800" b="1" dirty="0" smtClean="0"/>
              <a:t>How professionalism can be </a:t>
            </a:r>
            <a:br>
              <a:rPr lang="en-US" sz="3800" b="1" dirty="0" smtClean="0"/>
            </a:br>
            <a:r>
              <a:rPr lang="en-US" sz="3800" b="1" dirty="0" smtClean="0"/>
              <a:t>taught?</a:t>
            </a:r>
          </a:p>
        </p:txBody>
      </p:sp>
    </p:spTree>
    <p:extLst>
      <p:ext uri="{BB962C8B-B14F-4D97-AF65-F5344CB8AC3E}">
        <p14:creationId xmlns:p14="http://schemas.microsoft.com/office/powerpoint/2010/main" val="2348517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Professionalism Course</a:t>
            </a:r>
            <a:endParaRPr lang="en-US" b="1" dirty="0">
              <a:solidFill>
                <a:srgbClr val="C00000"/>
              </a:solidFill>
            </a:endParaRPr>
          </a:p>
        </p:txBody>
      </p:sp>
      <p:sp>
        <p:nvSpPr>
          <p:cNvPr id="3" name="Content Placeholder 2"/>
          <p:cNvSpPr>
            <a:spLocks noGrp="1"/>
          </p:cNvSpPr>
          <p:nvPr>
            <p:ph idx="1"/>
          </p:nvPr>
        </p:nvSpPr>
        <p:spPr/>
        <p:txBody>
          <a:bodyPr>
            <a:normAutofit/>
          </a:bodyPr>
          <a:lstStyle/>
          <a:p>
            <a:r>
              <a:rPr lang="en-US" b="1" dirty="0" smtClean="0"/>
              <a:t>Course title             :   Professionalism</a:t>
            </a:r>
          </a:p>
          <a:p>
            <a:r>
              <a:rPr lang="en-US" b="1" dirty="0" smtClean="0"/>
              <a:t>Code                       :  </a:t>
            </a:r>
            <a:r>
              <a:rPr lang="en-US" b="1" dirty="0" smtClean="0">
                <a:solidFill>
                  <a:srgbClr val="C00000"/>
                </a:solidFill>
              </a:rPr>
              <a:t>SKL</a:t>
            </a:r>
            <a:r>
              <a:rPr lang="en-US" b="1" dirty="0" smtClean="0"/>
              <a:t> </a:t>
            </a:r>
            <a:r>
              <a:rPr lang="en-US" b="1" dirty="0" smtClean="0">
                <a:solidFill>
                  <a:srgbClr val="C00000"/>
                </a:solidFill>
              </a:rPr>
              <a:t>223</a:t>
            </a:r>
          </a:p>
          <a:p>
            <a:r>
              <a:rPr lang="en-US" b="1" dirty="0" smtClean="0"/>
              <a:t>Target                      :  Second year medical students</a:t>
            </a:r>
          </a:p>
          <a:p>
            <a:r>
              <a:rPr lang="en-US" b="1" dirty="0" smtClean="0"/>
              <a:t>Course duration     :   First semester </a:t>
            </a:r>
          </a:p>
          <a:p>
            <a:r>
              <a:rPr lang="en-US" b="1" dirty="0" smtClean="0"/>
              <a:t>Credit hours            :   Two  hours</a:t>
            </a:r>
          </a:p>
          <a:p>
            <a:endParaRPr lang="en-US"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0" y="0"/>
            <a:ext cx="9144000" cy="6858000"/>
          </a:xfrm>
          <a:prstGeom prst="rect">
            <a:avLst/>
          </a:prstGeom>
          <a:gradFill rotWithShape="1">
            <a:gsLst>
              <a:gs pos="0">
                <a:srgbClr val="FFFFFF"/>
              </a:gs>
              <a:gs pos="100000">
                <a:srgbClr val="C4EAF7"/>
              </a:gs>
            </a:gsLst>
            <a:lin ang="5400000" scaled="1"/>
          </a:gra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l" rtl="0" eaLnBrk="0" fontAlgn="base" hangingPunct="0">
              <a:spcBef>
                <a:spcPct val="0"/>
              </a:spcBef>
              <a:spcAft>
                <a:spcPct val="0"/>
              </a:spcAft>
              <a:defRPr>
                <a:solidFill>
                  <a:schemeClr val="tx1"/>
                </a:solidFill>
                <a:latin typeface="Tahoma" pitchFamily="34" charset="0"/>
                <a:cs typeface="Arial" charset="0"/>
              </a:defRPr>
            </a:lvl6pPr>
            <a:lvl7pPr marL="2971800" indent="-228600" algn="l" rtl="0" eaLnBrk="0" fontAlgn="base" hangingPunct="0">
              <a:spcBef>
                <a:spcPct val="0"/>
              </a:spcBef>
              <a:spcAft>
                <a:spcPct val="0"/>
              </a:spcAft>
              <a:defRPr>
                <a:solidFill>
                  <a:schemeClr val="tx1"/>
                </a:solidFill>
                <a:latin typeface="Tahoma" pitchFamily="34" charset="0"/>
                <a:cs typeface="Arial" charset="0"/>
              </a:defRPr>
            </a:lvl7pPr>
            <a:lvl8pPr marL="3429000" indent="-228600" algn="l" rtl="0" eaLnBrk="0" fontAlgn="base" hangingPunct="0">
              <a:spcBef>
                <a:spcPct val="0"/>
              </a:spcBef>
              <a:spcAft>
                <a:spcPct val="0"/>
              </a:spcAft>
              <a:defRPr>
                <a:solidFill>
                  <a:schemeClr val="tx1"/>
                </a:solidFill>
                <a:latin typeface="Tahoma" pitchFamily="34" charset="0"/>
                <a:cs typeface="Arial" charset="0"/>
              </a:defRPr>
            </a:lvl8pPr>
            <a:lvl9pPr marL="3886200" indent="-228600" algn="l" rtl="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endParaRPr lang="ar-SA" altLang="ar-SA">
              <a:latin typeface="Arial" charset="0"/>
            </a:endParaRPr>
          </a:p>
        </p:txBody>
      </p:sp>
      <p:pic>
        <p:nvPicPr>
          <p:cNvPr id="32771" name="Picture 3" descr="kaau_2_50"/>
          <p:cNvPicPr>
            <a:picLocks noChangeAspect="1" noChangeArrowheads="1"/>
          </p:cNvPicPr>
          <p:nvPr/>
        </p:nvPicPr>
        <p:blipFill>
          <a:blip r:embed="rId2">
            <a:extLst>
              <a:ext uri="{28A0092B-C50C-407E-A947-70E740481C1C}">
                <a14:useLocalDpi xmlns:a14="http://schemas.microsoft.com/office/drawing/2010/main" val="0"/>
              </a:ext>
            </a:extLst>
          </a:blip>
          <a:srcRect t="3990" b="249"/>
          <a:stretch>
            <a:fillRect/>
          </a:stretch>
        </p:blipFill>
        <p:spPr bwMode="auto">
          <a:xfrm>
            <a:off x="0" y="5029200"/>
            <a:ext cx="9144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grpSp>
        <p:nvGrpSpPr>
          <p:cNvPr id="32772" name="Group 15"/>
          <p:cNvGrpSpPr>
            <a:grpSpLocks/>
          </p:cNvGrpSpPr>
          <p:nvPr/>
        </p:nvGrpSpPr>
        <p:grpSpPr bwMode="auto">
          <a:xfrm>
            <a:off x="0" y="5715000"/>
            <a:ext cx="1295400" cy="838200"/>
            <a:chOff x="0" y="3600"/>
            <a:chExt cx="816" cy="528"/>
          </a:xfrm>
        </p:grpSpPr>
        <p:sp>
          <p:nvSpPr>
            <p:cNvPr id="32775" name="WordArt 10"/>
            <p:cNvSpPr>
              <a:spLocks noChangeArrowheads="1" noChangeShapeType="1" noTextEdit="1"/>
            </p:cNvSpPr>
            <p:nvPr/>
          </p:nvSpPr>
          <p:spPr bwMode="auto">
            <a:xfrm>
              <a:off x="0" y="3984"/>
              <a:ext cx="816" cy="14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rtl="1"/>
              <a:r>
                <a:rPr lang="ar-SA" sz="3600" kern="10">
                  <a:solidFill>
                    <a:srgbClr val="000099"/>
                  </a:solidFill>
                  <a:effectLst>
                    <a:outerShdw dist="17961" dir="2700000" algn="ctr" rotWithShape="0">
                      <a:srgbClr val="66CCFF"/>
                    </a:outerShdw>
                  </a:effectLst>
                  <a:latin typeface="Arial"/>
                  <a:cs typeface="Arial"/>
                </a:rPr>
                <a:t>وكالة الكلية للجودة والتطوير  </a:t>
              </a:r>
            </a:p>
          </p:txBody>
        </p:sp>
        <p:pic>
          <p:nvPicPr>
            <p:cNvPr id="32776" name="Picture 11" descr="New Picture"/>
            <p:cNvPicPr>
              <a:picLocks noChangeAspect="1" noChangeArrowheads="1"/>
            </p:cNvPicPr>
            <p:nvPr/>
          </p:nvPicPr>
          <p:blipFill>
            <a:blip r:embed="rId3">
              <a:extLst>
                <a:ext uri="{28A0092B-C50C-407E-A947-70E740481C1C}">
                  <a14:useLocalDpi xmlns:a14="http://schemas.microsoft.com/office/drawing/2010/main" val="0"/>
                </a:ext>
              </a:extLst>
            </a:blip>
            <a:srcRect l="79395" t="5882" b="5115"/>
            <a:stretch>
              <a:fillRect/>
            </a:stretch>
          </p:blipFill>
          <p:spPr bwMode="auto">
            <a:xfrm>
              <a:off x="292" y="3600"/>
              <a:ext cx="284" cy="288"/>
            </a:xfrm>
            <a:prstGeom prst="rect">
              <a:avLst/>
            </a:prstGeom>
            <a:noFill/>
            <a:ln>
              <a:noFill/>
            </a:ln>
            <a:effectLst>
              <a:outerShdw dist="35921" dir="2700000" algn="ctr" rotWithShape="0">
                <a:srgbClr val="000099"/>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2773" name="Picture 10" descr="pingui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AutoShape 11"/>
          <p:cNvSpPr>
            <a:spLocks noChangeArrowheads="1"/>
          </p:cNvSpPr>
          <p:nvPr/>
        </p:nvSpPr>
        <p:spPr bwMode="auto">
          <a:xfrm>
            <a:off x="3505200" y="228600"/>
            <a:ext cx="2743200" cy="838200"/>
          </a:xfrm>
          <a:prstGeom prst="wedgeEllipseCallout">
            <a:avLst>
              <a:gd name="adj1" fmla="val 61634"/>
              <a:gd name="adj2" fmla="val 107917"/>
            </a:avLst>
          </a:prstGeom>
          <a:solidFill>
            <a:schemeClr val="accent1"/>
          </a:solidFill>
          <a:ln w="57150">
            <a:solidFill>
              <a:srgbClr val="FF0000"/>
            </a:solidFill>
            <a:miter lim="800000"/>
            <a:headEnd/>
            <a:tailEnd/>
          </a:ln>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l" rtl="0" eaLnBrk="0" fontAlgn="base" hangingPunct="0">
              <a:spcBef>
                <a:spcPct val="0"/>
              </a:spcBef>
              <a:spcAft>
                <a:spcPct val="0"/>
              </a:spcAft>
              <a:defRPr>
                <a:solidFill>
                  <a:schemeClr val="tx1"/>
                </a:solidFill>
                <a:latin typeface="Tahoma" pitchFamily="34" charset="0"/>
                <a:cs typeface="Arial" charset="0"/>
              </a:defRPr>
            </a:lvl6pPr>
            <a:lvl7pPr marL="2971800" indent="-228600" algn="l" rtl="0" eaLnBrk="0" fontAlgn="base" hangingPunct="0">
              <a:spcBef>
                <a:spcPct val="0"/>
              </a:spcBef>
              <a:spcAft>
                <a:spcPct val="0"/>
              </a:spcAft>
              <a:defRPr>
                <a:solidFill>
                  <a:schemeClr val="tx1"/>
                </a:solidFill>
                <a:latin typeface="Tahoma" pitchFamily="34" charset="0"/>
                <a:cs typeface="Arial" charset="0"/>
              </a:defRPr>
            </a:lvl7pPr>
            <a:lvl8pPr marL="3429000" indent="-228600" algn="l" rtl="0" eaLnBrk="0" fontAlgn="base" hangingPunct="0">
              <a:spcBef>
                <a:spcPct val="0"/>
              </a:spcBef>
              <a:spcAft>
                <a:spcPct val="0"/>
              </a:spcAft>
              <a:defRPr>
                <a:solidFill>
                  <a:schemeClr val="tx1"/>
                </a:solidFill>
                <a:latin typeface="Tahoma" pitchFamily="34" charset="0"/>
                <a:cs typeface="Arial" charset="0"/>
              </a:defRPr>
            </a:lvl8pPr>
            <a:lvl9pPr marL="3886200" indent="-228600" algn="l" rtl="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US" altLang="ar-SA" sz="2000" b="1">
                <a:solidFill>
                  <a:schemeClr val="hlink"/>
                </a:solidFill>
              </a:rPr>
              <a:t>Do that.. &amp; </a:t>
            </a:r>
          </a:p>
          <a:p>
            <a:pPr algn="ctr" eaLnBrk="1" hangingPunct="1"/>
            <a:r>
              <a:rPr lang="en-US" altLang="ar-SA" sz="2000" b="1">
                <a:solidFill>
                  <a:schemeClr val="hlink"/>
                </a:solidFill>
              </a:rPr>
              <a:t>Don’t do that</a:t>
            </a:r>
          </a:p>
        </p:txBody>
      </p:sp>
    </p:spTree>
    <p:extLst>
      <p:ext uri="{BB962C8B-B14F-4D97-AF65-F5344CB8AC3E}">
        <p14:creationId xmlns:p14="http://schemas.microsoft.com/office/powerpoint/2010/main" val="983784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scan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601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AutoShape 5"/>
          <p:cNvSpPr>
            <a:spLocks noChangeArrowheads="1"/>
          </p:cNvSpPr>
          <p:nvPr/>
        </p:nvSpPr>
        <p:spPr bwMode="auto">
          <a:xfrm>
            <a:off x="6858000" y="304800"/>
            <a:ext cx="2209800" cy="762000"/>
          </a:xfrm>
          <a:prstGeom prst="wedgeEllipseCallout">
            <a:avLst>
              <a:gd name="adj1" fmla="val -11421"/>
              <a:gd name="adj2" fmla="val 67917"/>
            </a:avLst>
          </a:prstGeom>
          <a:solidFill>
            <a:schemeClr val="accent1"/>
          </a:solidFill>
          <a:ln w="57150">
            <a:solidFill>
              <a:srgbClr val="FF0000"/>
            </a:solidFill>
            <a:miter lim="800000"/>
            <a:headEnd/>
            <a:tailEnd/>
          </a:ln>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l" rtl="0" eaLnBrk="0" fontAlgn="base" hangingPunct="0">
              <a:spcBef>
                <a:spcPct val="0"/>
              </a:spcBef>
              <a:spcAft>
                <a:spcPct val="0"/>
              </a:spcAft>
              <a:defRPr>
                <a:solidFill>
                  <a:schemeClr val="tx1"/>
                </a:solidFill>
                <a:latin typeface="Tahoma" pitchFamily="34" charset="0"/>
                <a:cs typeface="Arial" charset="0"/>
              </a:defRPr>
            </a:lvl6pPr>
            <a:lvl7pPr marL="2971800" indent="-228600" algn="l" rtl="0" eaLnBrk="0" fontAlgn="base" hangingPunct="0">
              <a:spcBef>
                <a:spcPct val="0"/>
              </a:spcBef>
              <a:spcAft>
                <a:spcPct val="0"/>
              </a:spcAft>
              <a:defRPr>
                <a:solidFill>
                  <a:schemeClr val="tx1"/>
                </a:solidFill>
                <a:latin typeface="Tahoma" pitchFamily="34" charset="0"/>
                <a:cs typeface="Arial" charset="0"/>
              </a:defRPr>
            </a:lvl7pPr>
            <a:lvl8pPr marL="3429000" indent="-228600" algn="l" rtl="0" eaLnBrk="0" fontAlgn="base" hangingPunct="0">
              <a:spcBef>
                <a:spcPct val="0"/>
              </a:spcBef>
              <a:spcAft>
                <a:spcPct val="0"/>
              </a:spcAft>
              <a:defRPr>
                <a:solidFill>
                  <a:schemeClr val="tx1"/>
                </a:solidFill>
                <a:latin typeface="Tahoma" pitchFamily="34" charset="0"/>
                <a:cs typeface="Arial" charset="0"/>
              </a:defRPr>
            </a:lvl8pPr>
            <a:lvl9pPr marL="3886200" indent="-228600" algn="l" rtl="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US" altLang="ar-SA" sz="2000" b="1">
                <a:solidFill>
                  <a:schemeClr val="hlink"/>
                </a:solidFill>
              </a:rPr>
              <a:t>Follow Me</a:t>
            </a:r>
          </a:p>
        </p:txBody>
      </p:sp>
    </p:spTree>
    <p:extLst>
      <p:ext uri="{BB962C8B-B14F-4D97-AF65-F5344CB8AC3E}">
        <p14:creationId xmlns:p14="http://schemas.microsoft.com/office/powerpoint/2010/main" val="1344786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t>
            </a:r>
            <a:endParaRPr lang="en-US" sz="7200" b="1" dirty="0">
              <a:solidFill>
                <a:srgbClr val="0070C0"/>
              </a:solidFill>
            </a:endParaRPr>
          </a:p>
        </p:txBody>
      </p:sp>
      <p:pic>
        <p:nvPicPr>
          <p:cNvPr id="3" name="Picture 8" descr="نتيجة بحث الصور عن ‪IMAGE OF ques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492896"/>
            <a:ext cx="5619750" cy="2663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49677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Question for all students </a:t>
            </a:r>
            <a:endParaRPr lang="en-US" b="1" dirty="0"/>
          </a:p>
        </p:txBody>
      </p:sp>
      <p:sp>
        <p:nvSpPr>
          <p:cNvPr id="3" name="Content Placeholder 2"/>
          <p:cNvSpPr>
            <a:spLocks noGrp="1"/>
          </p:cNvSpPr>
          <p:nvPr>
            <p:ph idx="1"/>
          </p:nvPr>
        </p:nvSpPr>
        <p:spPr/>
        <p:txBody>
          <a:bodyPr/>
          <a:lstStyle/>
          <a:p>
            <a:pPr marL="0" indent="0">
              <a:buNone/>
            </a:pPr>
            <a:r>
              <a:rPr lang="en-US" sz="3200" b="1" dirty="0" smtClean="0"/>
              <a:t>Q-Write three examples of an accountable medical student.</a:t>
            </a:r>
          </a:p>
          <a:p>
            <a:pPr marL="0" indent="0" algn="ctr">
              <a:buNone/>
            </a:pPr>
            <a:endParaRPr lang="en-US" sz="3200" b="1" dirty="0" smtClean="0"/>
          </a:p>
          <a:p>
            <a:pPr marL="0" indent="0" algn="ctr">
              <a:buNone/>
            </a:pPr>
            <a:r>
              <a:rPr lang="en-US" dirty="0" smtClean="0"/>
              <a:t>Submit the answer to the : hahabib@ksu.edu.sa</a:t>
            </a:r>
          </a:p>
          <a:p>
            <a:pPr marL="0" indent="0" algn="ctr">
              <a:buNone/>
            </a:pPr>
            <a:r>
              <a:rPr lang="en-US" dirty="0" smtClean="0"/>
              <a:t>Check your name and university number</a:t>
            </a:r>
          </a:p>
          <a:p>
            <a:pPr marL="0" indent="0" algn="ctr">
              <a:buNone/>
            </a:pPr>
            <a:endParaRPr lang="en-US" dirty="0"/>
          </a:p>
          <a:p>
            <a:pPr marL="0" indent="0" algn="ctr">
              <a:buNone/>
            </a:pPr>
            <a:r>
              <a:rPr lang="en-US" dirty="0" smtClean="0">
                <a:solidFill>
                  <a:srgbClr val="FF0000"/>
                </a:solidFill>
              </a:rPr>
              <a:t>Note: submission of answers is </a:t>
            </a:r>
            <a:r>
              <a:rPr lang="en-US" b="1" dirty="0" smtClean="0">
                <a:solidFill>
                  <a:srgbClr val="FF0000"/>
                </a:solidFill>
              </a:rPr>
              <a:t>today </a:t>
            </a:r>
            <a:r>
              <a:rPr lang="en-US" dirty="0" smtClean="0">
                <a:solidFill>
                  <a:srgbClr val="FF0000"/>
                </a:solidFill>
              </a:rPr>
              <a:t>.Late submission considered absence</a:t>
            </a:r>
          </a:p>
        </p:txBody>
      </p:sp>
    </p:spTree>
    <p:extLst>
      <p:ext uri="{BB962C8B-B14F-4D97-AF65-F5344CB8AC3E}">
        <p14:creationId xmlns:p14="http://schemas.microsoft.com/office/powerpoint/2010/main" val="22396852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solidFill>
                  <a:srgbClr val="0070C0"/>
                </a:solidFill>
              </a:rPr>
              <a:t>Thank you </a:t>
            </a:r>
            <a:endParaRPr lang="en-US" sz="4000" b="1" dirty="0">
              <a:solidFill>
                <a:srgbClr val="0070C0"/>
              </a:solidFill>
            </a:endParaRPr>
          </a:p>
        </p:txBody>
      </p:sp>
      <p:pic>
        <p:nvPicPr>
          <p:cNvPr id="3" name="Picture 2"/>
          <p:cNvPicPr>
            <a:picLocks noChangeAspect="1"/>
          </p:cNvPicPr>
          <p:nvPr/>
        </p:nvPicPr>
        <p:blipFill>
          <a:blip r:embed="rId2"/>
          <a:stretch>
            <a:fillRect/>
          </a:stretch>
        </p:blipFill>
        <p:spPr>
          <a:xfrm>
            <a:off x="228600" y="1447800"/>
            <a:ext cx="8286750" cy="4953000"/>
          </a:xfrm>
          <a:prstGeom prst="rect">
            <a:avLst/>
          </a:prstGeom>
        </p:spPr>
      </p:pic>
    </p:spTree>
    <p:extLst>
      <p:ext uri="{BB962C8B-B14F-4D97-AF65-F5344CB8AC3E}">
        <p14:creationId xmlns:p14="http://schemas.microsoft.com/office/powerpoint/2010/main" val="3312121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Professionalism</a:t>
            </a:r>
            <a:br>
              <a:rPr lang="en-US" b="1" dirty="0" smtClean="0">
                <a:solidFill>
                  <a:srgbClr val="C00000"/>
                </a:solidFill>
              </a:rPr>
            </a:br>
            <a:r>
              <a:rPr lang="en-US" b="1" dirty="0" smtClean="0">
                <a:solidFill>
                  <a:srgbClr val="C00000"/>
                </a:solidFill>
              </a:rPr>
              <a:t>Orientation and Introduction to the Course</a:t>
            </a:r>
            <a:endParaRPr lang="en-US" b="1" dirty="0">
              <a:solidFill>
                <a:srgbClr val="C00000"/>
              </a:solidFill>
            </a:endParaRPr>
          </a:p>
        </p:txBody>
      </p:sp>
      <p:sp>
        <p:nvSpPr>
          <p:cNvPr id="3" name="Content Placeholder 2"/>
          <p:cNvSpPr>
            <a:spLocks noGrp="1"/>
          </p:cNvSpPr>
          <p:nvPr>
            <p:ph idx="1"/>
          </p:nvPr>
        </p:nvSpPr>
        <p:spPr/>
        <p:txBody>
          <a:bodyPr>
            <a:normAutofit/>
          </a:bodyPr>
          <a:lstStyle/>
          <a:p>
            <a:r>
              <a:rPr lang="en-US" dirty="0" smtClean="0"/>
              <a:t>Aim and objectives of the professionalism course</a:t>
            </a:r>
          </a:p>
          <a:p>
            <a:r>
              <a:rPr lang="en-US" dirty="0" smtClean="0"/>
              <a:t>Teaching and learning strategies </a:t>
            </a:r>
          </a:p>
          <a:p>
            <a:r>
              <a:rPr lang="en-US" dirty="0" smtClean="0"/>
              <a:t>Student’s assessment and evaluation</a:t>
            </a:r>
          </a:p>
          <a:p>
            <a:r>
              <a:rPr lang="en-US" dirty="0" smtClean="0"/>
              <a:t>References</a:t>
            </a:r>
          </a:p>
          <a:p>
            <a:pPr>
              <a:buNone/>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Aims of the course</a:t>
            </a:r>
            <a:endParaRPr lang="en-US" b="1" dirty="0">
              <a:solidFill>
                <a:srgbClr val="C00000"/>
              </a:solidFill>
            </a:endParaRPr>
          </a:p>
        </p:txBody>
      </p:sp>
      <p:sp>
        <p:nvSpPr>
          <p:cNvPr id="3" name="Content Placeholder 2"/>
          <p:cNvSpPr>
            <a:spLocks noGrp="1"/>
          </p:cNvSpPr>
          <p:nvPr>
            <p:ph idx="1"/>
          </p:nvPr>
        </p:nvSpPr>
        <p:spPr/>
        <p:txBody>
          <a:bodyPr>
            <a:normAutofit/>
          </a:bodyPr>
          <a:lstStyle/>
          <a:p>
            <a:r>
              <a:rPr lang="en-US" sz="2800" dirty="0" smtClean="0"/>
              <a:t>To have a graduate medical students with commitment to highest standards of excellence in the future practice of medicine and to sustain the interest ,welfare and safety of the patients.</a:t>
            </a:r>
          </a:p>
          <a:p>
            <a:endParaRPr lang="en-US" sz="2800" dirty="0" smtClean="0">
              <a:solidFill>
                <a:srgbClr val="C00000"/>
              </a:solidFill>
            </a:endParaRPr>
          </a:p>
          <a:p>
            <a:r>
              <a:rPr lang="en-US" sz="2800" dirty="0" smtClean="0"/>
              <a:t>To display adequate </a:t>
            </a:r>
            <a:r>
              <a:rPr lang="en-US" sz="2800" b="1" dirty="0" smtClean="0"/>
              <a:t>responsibility</a:t>
            </a:r>
            <a:r>
              <a:rPr lang="en-US" sz="2800" dirty="0" smtClean="0"/>
              <a:t> towards the needs of the society.</a:t>
            </a:r>
          </a:p>
          <a:p>
            <a:endParaRPr lang="en-US" sz="2800" dirty="0"/>
          </a:p>
        </p:txBody>
      </p:sp>
    </p:spTree>
    <p:extLst>
      <p:ext uri="{BB962C8B-B14F-4D97-AF65-F5344CB8AC3E}">
        <p14:creationId xmlns:p14="http://schemas.microsoft.com/office/powerpoint/2010/main" val="2186160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Objectives of the course</a:t>
            </a:r>
            <a:endParaRPr lang="en-US" b="1" dirty="0">
              <a:solidFill>
                <a:srgbClr val="C00000"/>
              </a:solidFill>
            </a:endParaRPr>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Define the attribute of professionalism</a:t>
            </a:r>
          </a:p>
          <a:p>
            <a:pPr marL="457200" indent="-457200">
              <a:buFont typeface="+mj-lt"/>
              <a:buAutoNum type="arabicPeriod"/>
            </a:pPr>
            <a:r>
              <a:rPr lang="en-US" dirty="0" smtClean="0"/>
              <a:t>Practice effectively in teamwork during an inter-professional activity</a:t>
            </a:r>
          </a:p>
          <a:p>
            <a:pPr marL="457200" indent="-457200">
              <a:buFont typeface="+mj-lt"/>
              <a:buAutoNum type="arabicPeriod"/>
            </a:pPr>
            <a:r>
              <a:rPr lang="en-US" dirty="0" smtClean="0"/>
              <a:t>Demonstrate the attributes and behavior of a professional medical student</a:t>
            </a:r>
          </a:p>
          <a:p>
            <a:pPr marL="457200" indent="-457200">
              <a:buFont typeface="+mj-lt"/>
              <a:buAutoNum type="arabicPeriod"/>
            </a:pPr>
            <a:r>
              <a:rPr lang="en-US" dirty="0" smtClean="0"/>
              <a:t>Recognize and mange conflicts at work place</a:t>
            </a:r>
          </a:p>
          <a:p>
            <a:pPr marL="457200" indent="-457200">
              <a:buFont typeface="+mj-lt"/>
              <a:buAutoNum type="arabicPeriod"/>
            </a:pPr>
            <a:r>
              <a:rPr lang="en-US" dirty="0" smtClean="0"/>
              <a:t>Demonstrate commitment of life long learning and professional development and the capacity for reflection and self –evaluation</a:t>
            </a:r>
          </a:p>
          <a:p>
            <a:pPr marL="457200" indent="-457200">
              <a:buFont typeface="+mj-lt"/>
              <a:buAutoNum type="arabicPeriod"/>
            </a:pPr>
            <a:r>
              <a:rPr lang="en-US" dirty="0" smtClean="0"/>
              <a:t>Work effectively with patients , their families, colleagues and other health professionals.</a:t>
            </a:r>
          </a:p>
          <a:p>
            <a:pPr marL="457200" indent="-457200">
              <a:buFont typeface="+mj-lt"/>
              <a:buAutoNum type="arabicPeriod"/>
            </a:pPr>
            <a:r>
              <a:rPr lang="en-US" dirty="0" smtClean="0"/>
              <a:t>Practice as a volunteer for the community services in collaboration with health societies and agencies.</a:t>
            </a:r>
            <a:endParaRPr lang="en-US" dirty="0"/>
          </a:p>
        </p:txBody>
      </p:sp>
    </p:spTree>
    <p:extLst>
      <p:ext uri="{BB962C8B-B14F-4D97-AF65-F5344CB8AC3E}">
        <p14:creationId xmlns:p14="http://schemas.microsoft.com/office/powerpoint/2010/main" val="2908729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solidFill>
                  <a:srgbClr val="C00000"/>
                </a:solidFill>
              </a:rPr>
              <a:t>Profesionalism</a:t>
            </a:r>
            <a:r>
              <a:rPr lang="en-US" b="1" dirty="0" smtClean="0">
                <a:solidFill>
                  <a:srgbClr val="C00000"/>
                </a:solidFill>
              </a:rPr>
              <a:t> course</a:t>
            </a:r>
            <a:br>
              <a:rPr lang="en-US" b="1" dirty="0" smtClean="0">
                <a:solidFill>
                  <a:srgbClr val="C00000"/>
                </a:solidFill>
              </a:rPr>
            </a:br>
            <a:r>
              <a:rPr lang="en-US" b="1" dirty="0" smtClean="0">
                <a:solidFill>
                  <a:srgbClr val="C00000"/>
                </a:solidFill>
              </a:rPr>
              <a:t> Topics</a:t>
            </a:r>
            <a:endParaRPr lang="en-US" b="1" dirty="0">
              <a:solidFill>
                <a:srgbClr val="C00000"/>
              </a:solidFill>
            </a:endParaRPr>
          </a:p>
        </p:txBody>
      </p:sp>
      <p:sp>
        <p:nvSpPr>
          <p:cNvPr id="3" name="Content Placeholder 2"/>
          <p:cNvSpPr>
            <a:spLocks noGrp="1"/>
          </p:cNvSpPr>
          <p:nvPr>
            <p:ph idx="1"/>
          </p:nvPr>
        </p:nvSpPr>
        <p:spPr/>
        <p:txBody>
          <a:bodyPr>
            <a:normAutofit/>
          </a:bodyPr>
          <a:lstStyle/>
          <a:p>
            <a:r>
              <a:rPr lang="en-US" sz="2800" dirty="0" smtClean="0"/>
              <a:t>Eight topics</a:t>
            </a:r>
          </a:p>
          <a:p>
            <a:pPr marL="0" indent="0">
              <a:buNone/>
            </a:pPr>
            <a:r>
              <a:rPr lang="en-US" sz="2800" dirty="0" smtClean="0"/>
              <a:t>    Five topics - one hour each,</a:t>
            </a:r>
          </a:p>
          <a:p>
            <a:pPr marL="0" indent="0">
              <a:buNone/>
            </a:pPr>
            <a:r>
              <a:rPr lang="en-US" sz="2800" dirty="0" smtClean="0"/>
              <a:t>   Three topics given in two sessions ( 2 hours)</a:t>
            </a:r>
          </a:p>
          <a:p>
            <a:pPr marL="0" indent="0">
              <a:buNone/>
            </a:pPr>
            <a:endParaRPr lang="en-US" sz="2800" dirty="0" smtClean="0"/>
          </a:p>
          <a:p>
            <a:r>
              <a:rPr lang="en-US" sz="2800" dirty="0" smtClean="0"/>
              <a:t>Read guide for tutors and students for details</a:t>
            </a:r>
            <a:endParaRPr lang="en-US"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C00000"/>
                </a:solidFill>
              </a:rPr>
              <a:t>Teaching methods</a:t>
            </a:r>
            <a:endParaRPr lang="en-US" b="1" dirty="0">
              <a:solidFill>
                <a:srgbClr val="C00000"/>
              </a:solidFill>
            </a:endParaRPr>
          </a:p>
        </p:txBody>
      </p:sp>
      <p:sp>
        <p:nvSpPr>
          <p:cNvPr id="3" name="Content Placeholder 2"/>
          <p:cNvSpPr>
            <a:spLocks noGrp="1"/>
          </p:cNvSpPr>
          <p:nvPr>
            <p:ph idx="1"/>
          </p:nvPr>
        </p:nvSpPr>
        <p:spPr/>
        <p:txBody>
          <a:bodyPr>
            <a:normAutofit lnSpcReduction="10000"/>
          </a:bodyPr>
          <a:lstStyle/>
          <a:p>
            <a:r>
              <a:rPr lang="en-US" sz="3200" dirty="0" smtClean="0"/>
              <a:t>Interactive lecture/group discussion</a:t>
            </a:r>
          </a:p>
          <a:p>
            <a:r>
              <a:rPr lang="en-US" sz="3200" dirty="0" smtClean="0"/>
              <a:t>Student led </a:t>
            </a:r>
            <a:r>
              <a:rPr lang="en-US" sz="3200" dirty="0" smtClean="0">
                <a:solidFill>
                  <a:schemeClr val="tx1"/>
                </a:solidFill>
              </a:rPr>
              <a:t>seminar/team based learning</a:t>
            </a:r>
          </a:p>
          <a:p>
            <a:r>
              <a:rPr lang="en-US" sz="3200" dirty="0" smtClean="0"/>
              <a:t>Inter-professional team</a:t>
            </a:r>
          </a:p>
          <a:p>
            <a:r>
              <a:rPr lang="en-US" sz="3200" dirty="0" smtClean="0"/>
              <a:t>Preparation of volunteering works and awareness campaigns</a:t>
            </a:r>
          </a:p>
          <a:p>
            <a:r>
              <a:rPr lang="en-US" sz="3200" dirty="0" smtClean="0"/>
              <a:t>Attending seminars in collaboration with health education.</a:t>
            </a:r>
          </a:p>
          <a:p>
            <a:r>
              <a:rPr lang="en-US" sz="3200" dirty="0" smtClean="0">
                <a:solidFill>
                  <a:srgbClr val="FF0000"/>
                </a:solidFill>
              </a:rPr>
              <a:t>Due to covid-19 pandemic, teaching will be online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C00000"/>
                </a:solidFill>
              </a:rPr>
              <a:t>Teaching methods</a:t>
            </a:r>
            <a:br>
              <a:rPr lang="en-US" b="1" dirty="0" smtClean="0">
                <a:solidFill>
                  <a:srgbClr val="C00000"/>
                </a:solidFill>
              </a:rPr>
            </a:br>
            <a:r>
              <a:rPr lang="en-US" sz="2000" b="1" i="1" dirty="0" smtClean="0"/>
              <a:t>student led seminar, projects &amp; other activities  </a:t>
            </a:r>
            <a:endParaRPr lang="en-US" sz="2000" b="1" i="1" dirty="0"/>
          </a:p>
        </p:txBody>
      </p:sp>
      <p:sp>
        <p:nvSpPr>
          <p:cNvPr id="3" name="Content Placeholder 2"/>
          <p:cNvSpPr>
            <a:spLocks noGrp="1"/>
          </p:cNvSpPr>
          <p:nvPr>
            <p:ph idx="1"/>
          </p:nvPr>
        </p:nvSpPr>
        <p:spPr/>
        <p:txBody>
          <a:bodyPr>
            <a:normAutofit lnSpcReduction="10000"/>
          </a:bodyPr>
          <a:lstStyle/>
          <a:p>
            <a:r>
              <a:rPr lang="en-US" dirty="0" smtClean="0"/>
              <a:t>Includes assignments and projects. Students at each group will be divided into </a:t>
            </a:r>
            <a:r>
              <a:rPr lang="en-US" b="1" dirty="0" smtClean="0">
                <a:solidFill>
                  <a:srgbClr val="C00000"/>
                </a:solidFill>
              </a:rPr>
              <a:t>3 subgroups </a:t>
            </a:r>
            <a:r>
              <a:rPr lang="en-US" dirty="0" smtClean="0"/>
              <a:t>at the beginning of the academic year. </a:t>
            </a:r>
          </a:p>
          <a:p>
            <a:r>
              <a:rPr lang="en-US" dirty="0" smtClean="0"/>
              <a:t>Each subgroup shall participate in </a:t>
            </a:r>
            <a:r>
              <a:rPr lang="en-US" b="1" dirty="0" smtClean="0">
                <a:solidFill>
                  <a:srgbClr val="C00000"/>
                </a:solidFill>
              </a:rPr>
              <a:t>one</a:t>
            </a:r>
            <a:r>
              <a:rPr lang="en-US" b="1" dirty="0" smtClean="0"/>
              <a:t> </a:t>
            </a:r>
            <a:r>
              <a:rPr lang="en-US" dirty="0" smtClean="0"/>
              <a:t>topic/session ( preparation, discussion and presentation).</a:t>
            </a:r>
          </a:p>
          <a:p>
            <a:r>
              <a:rPr lang="en-US" dirty="0" smtClean="0"/>
              <a:t>Materials of the topic , summary handouts and references and instructions will be given to involved group earlier at the start of the course and before the day of the session to help in preparing the topic.</a:t>
            </a:r>
            <a:endParaRPr lang="en-US" dirty="0"/>
          </a:p>
          <a:p>
            <a:r>
              <a:rPr lang="en-US" dirty="0" smtClean="0"/>
              <a:t>Students in the presenting group will be evaluated after presentation and discussion.</a:t>
            </a:r>
          </a:p>
          <a:p>
            <a:r>
              <a:rPr lang="en-US" dirty="0" smtClean="0"/>
              <a:t>Evaluation of the involved group will be counted with continuous assessment ( </a:t>
            </a:r>
            <a:r>
              <a:rPr lang="en-US" dirty="0" smtClean="0">
                <a:solidFill>
                  <a:srgbClr val="C00000"/>
                </a:solidFill>
              </a:rPr>
              <a:t>40 marks</a:t>
            </a:r>
            <a:r>
              <a:rPr lang="en-US" dirty="0" smtClean="0"/>
              <a:t>)</a:t>
            </a:r>
          </a:p>
          <a:p>
            <a:r>
              <a:rPr lang="en-US" b="1" dirty="0" smtClean="0">
                <a:solidFill>
                  <a:srgbClr val="C00000"/>
                </a:solidFill>
              </a:rPr>
              <a:t>All students must attend all activities and participate and will be evaluated by tutors</a:t>
            </a:r>
            <a:r>
              <a:rPr lang="en-US" dirty="0" smtClean="0">
                <a:solidFill>
                  <a:srgbClr val="C00000"/>
                </a:solidFill>
              </a:rPr>
              <a:t>.</a:t>
            </a:r>
            <a:endParaRPr lang="en-US" dirty="0">
              <a:solidFill>
                <a:srgbClr val="C00000"/>
              </a:solidFill>
            </a:endParaRPr>
          </a:p>
        </p:txBody>
      </p:sp>
    </p:spTree>
    <p:extLst>
      <p:ext uri="{BB962C8B-B14F-4D97-AF65-F5344CB8AC3E}">
        <p14:creationId xmlns:p14="http://schemas.microsoft.com/office/powerpoint/2010/main" val="38226029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2353</TotalTime>
  <Words>1452</Words>
  <Application>Microsoft Office PowerPoint</Application>
  <PresentationFormat>On-screen Show (4:3)</PresentationFormat>
  <Paragraphs>216</Paragraphs>
  <Slides>34</Slides>
  <Notes>2</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 Professionalism Orientation ,Overview,  Concepts &amp; Key Elements </vt:lpstr>
      <vt:lpstr>Professionalism course SKL-223 Overview </vt:lpstr>
      <vt:lpstr>Professionalism Course</vt:lpstr>
      <vt:lpstr>Professionalism Orientation and Introduction to the Course</vt:lpstr>
      <vt:lpstr>Aims of the course</vt:lpstr>
      <vt:lpstr>Objectives of the course</vt:lpstr>
      <vt:lpstr>Profesionalism course  Topics</vt:lpstr>
      <vt:lpstr>Teaching methods</vt:lpstr>
      <vt:lpstr>Teaching methods student led seminar, projects &amp; other activities  </vt:lpstr>
      <vt:lpstr>Student’s Assessment</vt:lpstr>
      <vt:lpstr>References </vt:lpstr>
      <vt:lpstr>Professionalism &amp; Key elements contents:</vt:lpstr>
      <vt:lpstr>PowerPoint Presentation</vt:lpstr>
      <vt:lpstr>PowerPoint Presentation</vt:lpstr>
      <vt:lpstr>PowerPoint Presentation</vt:lpstr>
      <vt:lpstr>PowerPoint Presentation</vt:lpstr>
      <vt:lpstr>Why Professionalism Is Important?</vt:lpstr>
      <vt:lpstr>الطبيب المسلم مهنيٌ بطبعه</vt:lpstr>
      <vt:lpstr> Professionalism  Key Elements  </vt:lpstr>
      <vt:lpstr>'Project Professionalism' (ABIM, 2001)</vt:lpstr>
      <vt:lpstr>Concepts of Professionalism</vt:lpstr>
      <vt:lpstr>PowerPoint Presentation</vt:lpstr>
      <vt:lpstr>Meanings of accountability</vt:lpstr>
      <vt:lpstr>Why Accountability is important?</vt:lpstr>
      <vt:lpstr>Professionalism vs Ethics</vt:lpstr>
      <vt:lpstr>How professionalism can be implemented?</vt:lpstr>
      <vt:lpstr>PowerPoint Presentation</vt:lpstr>
      <vt:lpstr>PowerPoint Presentation</vt:lpstr>
      <vt:lpstr>How professionalism can be  taught?</vt:lpstr>
      <vt:lpstr>PowerPoint Presentation</vt:lpstr>
      <vt:lpstr>PowerPoint Presentation</vt:lpstr>
      <vt:lpstr>  </vt:lpstr>
      <vt:lpstr>Question for all students </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Professionalism course ovwerview</dc:title>
  <dc:creator>Dr.Hannan</dc:creator>
  <cp:lastModifiedBy>AYOOO</cp:lastModifiedBy>
  <cp:revision>438</cp:revision>
  <dcterms:created xsi:type="dcterms:W3CDTF">2010-08-07T09:19:20Z</dcterms:created>
  <dcterms:modified xsi:type="dcterms:W3CDTF">2020-09-03T18:18:32Z</dcterms:modified>
</cp:coreProperties>
</file>