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1"/>
  </p:notesMasterIdLst>
  <p:sldIdLst>
    <p:sldId id="355" r:id="rId2"/>
    <p:sldId id="351" r:id="rId3"/>
    <p:sldId id="395" r:id="rId4"/>
    <p:sldId id="396" r:id="rId5"/>
    <p:sldId id="397" r:id="rId6"/>
    <p:sldId id="381" r:id="rId7"/>
    <p:sldId id="382" r:id="rId8"/>
    <p:sldId id="383" r:id="rId9"/>
    <p:sldId id="384" r:id="rId10"/>
    <p:sldId id="385" r:id="rId11"/>
    <p:sldId id="386" r:id="rId12"/>
    <p:sldId id="387" r:id="rId13"/>
    <p:sldId id="388" r:id="rId14"/>
    <p:sldId id="389" r:id="rId15"/>
    <p:sldId id="268" r:id="rId16"/>
    <p:sldId id="269" r:id="rId17"/>
    <p:sldId id="270" r:id="rId18"/>
    <p:sldId id="272" r:id="rId19"/>
    <p:sldId id="279" r:id="rId20"/>
    <p:sldId id="283" r:id="rId21"/>
    <p:sldId id="364" r:id="rId22"/>
    <p:sldId id="365" r:id="rId23"/>
    <p:sldId id="366" r:id="rId24"/>
    <p:sldId id="367" r:id="rId25"/>
    <p:sldId id="368" r:id="rId26"/>
    <p:sldId id="369" r:id="rId27"/>
    <p:sldId id="370" r:id="rId28"/>
    <p:sldId id="371" r:id="rId29"/>
    <p:sldId id="285" r:id="rId30"/>
    <p:sldId id="288" r:id="rId31"/>
    <p:sldId id="291" r:id="rId32"/>
    <p:sldId id="303" r:id="rId33"/>
    <p:sldId id="307" r:id="rId34"/>
    <p:sldId id="372" r:id="rId35"/>
    <p:sldId id="377" r:id="rId36"/>
    <p:sldId id="378" r:id="rId37"/>
    <p:sldId id="316" r:id="rId38"/>
    <p:sldId id="319" r:id="rId39"/>
    <p:sldId id="341" r:id="rId40"/>
    <p:sldId id="342" r:id="rId41"/>
    <p:sldId id="394" r:id="rId42"/>
    <p:sldId id="390" r:id="rId43"/>
    <p:sldId id="391" r:id="rId44"/>
    <p:sldId id="392" r:id="rId45"/>
    <p:sldId id="393" r:id="rId46"/>
    <p:sldId id="347" r:id="rId47"/>
    <p:sldId id="374" r:id="rId48"/>
    <p:sldId id="358" r:id="rId49"/>
    <p:sldId id="348"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348" autoAdjust="0"/>
  </p:normalViewPr>
  <p:slideViewPr>
    <p:cSldViewPr>
      <p:cViewPr>
        <p:scale>
          <a:sx n="53" d="100"/>
          <a:sy n="53" d="100"/>
        </p:scale>
        <p:origin x="-96" y="-4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CB4946-D611-4DCD-AEED-A1481FD45396}" type="doc">
      <dgm:prSet loTypeId="urn:microsoft.com/office/officeart/2005/8/layout/pyramid1" loCatId="pyramid" qsTypeId="urn:microsoft.com/office/officeart/2005/8/quickstyle/3d2" qsCatId="3D" csTypeId="urn:microsoft.com/office/officeart/2005/8/colors/accent1_2" csCatId="accent1" phldr="1"/>
      <dgm:spPr/>
    </dgm:pt>
    <dgm:pt modelId="{62185178-19FE-4F28-8E1E-E39B5CDEE56F}">
      <dgm:prSet phldrT="[Text]" custT="1"/>
      <dgm:spPr/>
      <dgm:t>
        <a:bodyPr/>
        <a:lstStyle/>
        <a:p>
          <a:r>
            <a:rPr lang="en-US" sz="2000" dirty="0"/>
            <a:t>Norm</a:t>
          </a:r>
        </a:p>
      </dgm:t>
    </dgm:pt>
    <dgm:pt modelId="{9DC26E04-D801-4006-BEE3-B1988FDB4872}" type="parTrans" cxnId="{C7D015EB-91E5-4884-B1F1-D72CFB9A46B1}">
      <dgm:prSet/>
      <dgm:spPr/>
      <dgm:t>
        <a:bodyPr/>
        <a:lstStyle/>
        <a:p>
          <a:endParaRPr lang="en-US"/>
        </a:p>
      </dgm:t>
    </dgm:pt>
    <dgm:pt modelId="{51BDB504-CC2F-4DBD-9CB2-01C908802DC7}" type="sibTrans" cxnId="{C7D015EB-91E5-4884-B1F1-D72CFB9A46B1}">
      <dgm:prSet/>
      <dgm:spPr/>
      <dgm:t>
        <a:bodyPr/>
        <a:lstStyle/>
        <a:p>
          <a:endParaRPr lang="en-US"/>
        </a:p>
      </dgm:t>
    </dgm:pt>
    <dgm:pt modelId="{14BAD920-64B0-48E8-B304-1E85561B6651}">
      <dgm:prSet phldrT="[Text]" custT="1"/>
      <dgm:spPr/>
      <dgm:t>
        <a:bodyPr/>
        <a:lstStyle/>
        <a:p>
          <a:r>
            <a:rPr lang="en-US" sz="2000" dirty="0"/>
            <a:t>Vast majority of doctors: no professionalism issues</a:t>
          </a:r>
        </a:p>
      </dgm:t>
    </dgm:pt>
    <dgm:pt modelId="{655BEECC-209F-453B-95F7-52EF458140CF}" type="parTrans" cxnId="{CCE7EAF5-1853-4E85-A3BB-38AF03802668}">
      <dgm:prSet/>
      <dgm:spPr/>
      <dgm:t>
        <a:bodyPr/>
        <a:lstStyle/>
        <a:p>
          <a:endParaRPr lang="en-US"/>
        </a:p>
      </dgm:t>
    </dgm:pt>
    <dgm:pt modelId="{26A92E36-FE37-4ED3-B3AE-7786E766C688}" type="sibTrans" cxnId="{CCE7EAF5-1853-4E85-A3BB-38AF03802668}">
      <dgm:prSet/>
      <dgm:spPr/>
      <dgm:t>
        <a:bodyPr/>
        <a:lstStyle/>
        <a:p>
          <a:endParaRPr lang="en-US"/>
        </a:p>
      </dgm:t>
    </dgm:pt>
    <dgm:pt modelId="{3B1DC396-B975-4B1B-B6DC-4CC84DC5E9F2}">
      <dgm:prSet custT="1"/>
      <dgm:spPr/>
      <dgm:t>
        <a:bodyPr/>
        <a:lstStyle/>
        <a:p>
          <a:r>
            <a:rPr lang="en-US" sz="2000" dirty="0"/>
            <a:t>Single ‘unprofessional’ incident</a:t>
          </a:r>
        </a:p>
      </dgm:t>
    </dgm:pt>
    <dgm:pt modelId="{6DC306AE-CDCE-4942-B3C9-34ADD8AD527D}" type="parTrans" cxnId="{12EE7EF1-FA1D-400E-BC27-9BE81EA5D567}">
      <dgm:prSet/>
      <dgm:spPr/>
      <dgm:t>
        <a:bodyPr/>
        <a:lstStyle/>
        <a:p>
          <a:endParaRPr lang="en-US"/>
        </a:p>
      </dgm:t>
    </dgm:pt>
    <dgm:pt modelId="{17A34266-3322-4668-9C37-C712E40494AC}" type="sibTrans" cxnId="{12EE7EF1-FA1D-400E-BC27-9BE81EA5D567}">
      <dgm:prSet/>
      <dgm:spPr/>
      <dgm:t>
        <a:bodyPr/>
        <a:lstStyle/>
        <a:p>
          <a:endParaRPr lang="en-US"/>
        </a:p>
      </dgm:t>
    </dgm:pt>
    <dgm:pt modelId="{F75178E6-619B-4EAD-B8E6-8888BF306A9E}">
      <dgm:prSet custT="1"/>
      <dgm:spPr/>
      <dgm:t>
        <a:bodyPr/>
        <a:lstStyle/>
        <a:p>
          <a:r>
            <a:rPr lang="en-US" sz="2000" dirty="0"/>
            <a:t>Apparent pattern</a:t>
          </a:r>
        </a:p>
      </dgm:t>
    </dgm:pt>
    <dgm:pt modelId="{3110EDCB-6D62-4831-97A1-349227766A6B}" type="parTrans" cxnId="{43C12554-A5E1-4652-8BD3-F26414EC648A}">
      <dgm:prSet/>
      <dgm:spPr/>
      <dgm:t>
        <a:bodyPr/>
        <a:lstStyle/>
        <a:p>
          <a:endParaRPr lang="en-US"/>
        </a:p>
      </dgm:t>
    </dgm:pt>
    <dgm:pt modelId="{EB7602DD-5BDB-408F-ACDC-38D87195B17C}" type="sibTrans" cxnId="{43C12554-A5E1-4652-8BD3-F26414EC648A}">
      <dgm:prSet/>
      <dgm:spPr/>
      <dgm:t>
        <a:bodyPr/>
        <a:lstStyle/>
        <a:p>
          <a:endParaRPr lang="en-US"/>
        </a:p>
      </dgm:t>
    </dgm:pt>
    <dgm:pt modelId="{2594F092-CD54-437C-BDBA-F42A9BADB496}">
      <dgm:prSet custT="1"/>
      <dgm:spPr/>
      <dgm:t>
        <a:bodyPr/>
        <a:lstStyle/>
        <a:p>
          <a:r>
            <a:rPr lang="en-US" sz="2000" dirty="0"/>
            <a:t>Pattern persists</a:t>
          </a:r>
        </a:p>
      </dgm:t>
    </dgm:pt>
    <dgm:pt modelId="{33D13D58-659D-4D9C-8203-E137A507DC6D}" type="parTrans" cxnId="{36529E49-9379-4C19-93B1-FE223935F6DA}">
      <dgm:prSet/>
      <dgm:spPr/>
      <dgm:t>
        <a:bodyPr/>
        <a:lstStyle/>
        <a:p>
          <a:endParaRPr lang="en-US"/>
        </a:p>
      </dgm:t>
    </dgm:pt>
    <dgm:pt modelId="{5102FF3B-F1B6-4197-B83A-36C7CEA4C0B3}" type="sibTrans" cxnId="{36529E49-9379-4C19-93B1-FE223935F6DA}">
      <dgm:prSet/>
      <dgm:spPr/>
      <dgm:t>
        <a:bodyPr/>
        <a:lstStyle/>
        <a:p>
          <a:endParaRPr lang="en-US"/>
        </a:p>
      </dgm:t>
    </dgm:pt>
    <dgm:pt modelId="{948F9129-5F51-47E3-AB09-6473F772EC2D}" type="pres">
      <dgm:prSet presAssocID="{83CB4946-D611-4DCD-AEED-A1481FD45396}" presName="Name0" presStyleCnt="0">
        <dgm:presLayoutVars>
          <dgm:dir/>
          <dgm:animLvl val="lvl"/>
          <dgm:resizeHandles val="exact"/>
        </dgm:presLayoutVars>
      </dgm:prSet>
      <dgm:spPr/>
    </dgm:pt>
    <dgm:pt modelId="{F4C5B603-1B8D-41F1-A0E2-5347FFC5930B}" type="pres">
      <dgm:prSet presAssocID="{62185178-19FE-4F28-8E1E-E39B5CDEE56F}" presName="Name8" presStyleCnt="0"/>
      <dgm:spPr/>
    </dgm:pt>
    <dgm:pt modelId="{EBB01AFC-2E86-485D-93BA-A2CDDE923E4F}" type="pres">
      <dgm:prSet presAssocID="{62185178-19FE-4F28-8E1E-E39B5CDEE56F}" presName="level" presStyleLbl="node1" presStyleIdx="0" presStyleCnt="5" custLinFactNeighborY="1583">
        <dgm:presLayoutVars>
          <dgm:chMax val="1"/>
          <dgm:bulletEnabled val="1"/>
        </dgm:presLayoutVars>
      </dgm:prSet>
      <dgm:spPr/>
      <dgm:t>
        <a:bodyPr/>
        <a:lstStyle/>
        <a:p>
          <a:endParaRPr lang="en-GB"/>
        </a:p>
      </dgm:t>
    </dgm:pt>
    <dgm:pt modelId="{17C7F9A7-6516-49F7-9689-253246656C4C}" type="pres">
      <dgm:prSet presAssocID="{62185178-19FE-4F28-8E1E-E39B5CDEE56F}" presName="levelTx" presStyleLbl="revTx" presStyleIdx="0" presStyleCnt="0">
        <dgm:presLayoutVars>
          <dgm:chMax val="1"/>
          <dgm:bulletEnabled val="1"/>
        </dgm:presLayoutVars>
      </dgm:prSet>
      <dgm:spPr/>
      <dgm:t>
        <a:bodyPr/>
        <a:lstStyle/>
        <a:p>
          <a:endParaRPr lang="en-GB"/>
        </a:p>
      </dgm:t>
    </dgm:pt>
    <dgm:pt modelId="{BB6B96E6-22BB-401A-AEB5-88236391555B}" type="pres">
      <dgm:prSet presAssocID="{2594F092-CD54-437C-BDBA-F42A9BADB496}" presName="Name8" presStyleCnt="0"/>
      <dgm:spPr/>
    </dgm:pt>
    <dgm:pt modelId="{38D5A442-5795-4C0D-B685-C5449266DF91}" type="pres">
      <dgm:prSet presAssocID="{2594F092-CD54-437C-BDBA-F42A9BADB496}" presName="level" presStyleLbl="node1" presStyleIdx="1" presStyleCnt="5" custAng="0">
        <dgm:presLayoutVars>
          <dgm:chMax val="1"/>
          <dgm:bulletEnabled val="1"/>
        </dgm:presLayoutVars>
      </dgm:prSet>
      <dgm:spPr/>
      <dgm:t>
        <a:bodyPr/>
        <a:lstStyle/>
        <a:p>
          <a:endParaRPr lang="en-GB"/>
        </a:p>
      </dgm:t>
    </dgm:pt>
    <dgm:pt modelId="{E41BFA71-CC4D-4762-BEEE-B54FED9AB5F5}" type="pres">
      <dgm:prSet presAssocID="{2594F092-CD54-437C-BDBA-F42A9BADB496}" presName="levelTx" presStyleLbl="revTx" presStyleIdx="0" presStyleCnt="0">
        <dgm:presLayoutVars>
          <dgm:chMax val="1"/>
          <dgm:bulletEnabled val="1"/>
        </dgm:presLayoutVars>
      </dgm:prSet>
      <dgm:spPr/>
      <dgm:t>
        <a:bodyPr/>
        <a:lstStyle/>
        <a:p>
          <a:endParaRPr lang="en-GB"/>
        </a:p>
      </dgm:t>
    </dgm:pt>
    <dgm:pt modelId="{07DE22D3-7B0B-4A84-9BBF-382627725D53}" type="pres">
      <dgm:prSet presAssocID="{F75178E6-619B-4EAD-B8E6-8888BF306A9E}" presName="Name8" presStyleCnt="0"/>
      <dgm:spPr/>
    </dgm:pt>
    <dgm:pt modelId="{A08193C2-442F-46D4-9B1B-FC9B3215C9C5}" type="pres">
      <dgm:prSet presAssocID="{F75178E6-619B-4EAD-B8E6-8888BF306A9E}" presName="level" presStyleLbl="node1" presStyleIdx="2" presStyleCnt="5" custAng="0">
        <dgm:presLayoutVars>
          <dgm:chMax val="1"/>
          <dgm:bulletEnabled val="1"/>
        </dgm:presLayoutVars>
      </dgm:prSet>
      <dgm:spPr/>
      <dgm:t>
        <a:bodyPr/>
        <a:lstStyle/>
        <a:p>
          <a:endParaRPr lang="en-GB"/>
        </a:p>
      </dgm:t>
    </dgm:pt>
    <dgm:pt modelId="{85B953B2-17FF-4B19-B878-92FF9CF5F5A4}" type="pres">
      <dgm:prSet presAssocID="{F75178E6-619B-4EAD-B8E6-8888BF306A9E}" presName="levelTx" presStyleLbl="revTx" presStyleIdx="0" presStyleCnt="0">
        <dgm:presLayoutVars>
          <dgm:chMax val="1"/>
          <dgm:bulletEnabled val="1"/>
        </dgm:presLayoutVars>
      </dgm:prSet>
      <dgm:spPr/>
      <dgm:t>
        <a:bodyPr/>
        <a:lstStyle/>
        <a:p>
          <a:endParaRPr lang="en-GB"/>
        </a:p>
      </dgm:t>
    </dgm:pt>
    <dgm:pt modelId="{B9EE75CC-9317-46C2-B65A-0C37F41B0942}" type="pres">
      <dgm:prSet presAssocID="{3B1DC396-B975-4B1B-B6DC-4CC84DC5E9F2}" presName="Name8" presStyleCnt="0"/>
      <dgm:spPr/>
    </dgm:pt>
    <dgm:pt modelId="{50F8A3EE-75CA-4DB9-A42A-57C58D3C1FAF}" type="pres">
      <dgm:prSet presAssocID="{3B1DC396-B975-4B1B-B6DC-4CC84DC5E9F2}" presName="level" presStyleLbl="node1" presStyleIdx="3" presStyleCnt="5" custAng="0">
        <dgm:presLayoutVars>
          <dgm:chMax val="1"/>
          <dgm:bulletEnabled val="1"/>
        </dgm:presLayoutVars>
      </dgm:prSet>
      <dgm:spPr/>
      <dgm:t>
        <a:bodyPr/>
        <a:lstStyle/>
        <a:p>
          <a:endParaRPr lang="en-GB"/>
        </a:p>
      </dgm:t>
    </dgm:pt>
    <dgm:pt modelId="{0D08460C-1185-4492-B53B-E77AB311C438}" type="pres">
      <dgm:prSet presAssocID="{3B1DC396-B975-4B1B-B6DC-4CC84DC5E9F2}" presName="levelTx" presStyleLbl="revTx" presStyleIdx="0" presStyleCnt="0">
        <dgm:presLayoutVars>
          <dgm:chMax val="1"/>
          <dgm:bulletEnabled val="1"/>
        </dgm:presLayoutVars>
      </dgm:prSet>
      <dgm:spPr/>
      <dgm:t>
        <a:bodyPr/>
        <a:lstStyle/>
        <a:p>
          <a:endParaRPr lang="en-GB"/>
        </a:p>
      </dgm:t>
    </dgm:pt>
    <dgm:pt modelId="{06F79D91-E712-44B5-96F2-B5DE42C094F6}" type="pres">
      <dgm:prSet presAssocID="{14BAD920-64B0-48E8-B304-1E85561B6651}" presName="Name8" presStyleCnt="0"/>
      <dgm:spPr/>
    </dgm:pt>
    <dgm:pt modelId="{29EE9A4D-F2BB-4FEA-BA6C-3B4BCDBFAF23}" type="pres">
      <dgm:prSet presAssocID="{14BAD920-64B0-48E8-B304-1E85561B6651}" presName="level" presStyleLbl="node1" presStyleIdx="4" presStyleCnt="5" custAng="0">
        <dgm:presLayoutVars>
          <dgm:chMax val="1"/>
          <dgm:bulletEnabled val="1"/>
        </dgm:presLayoutVars>
      </dgm:prSet>
      <dgm:spPr/>
      <dgm:t>
        <a:bodyPr/>
        <a:lstStyle/>
        <a:p>
          <a:endParaRPr lang="en-GB"/>
        </a:p>
      </dgm:t>
    </dgm:pt>
    <dgm:pt modelId="{87068808-B6CA-4196-AA5B-4EEC2A887184}" type="pres">
      <dgm:prSet presAssocID="{14BAD920-64B0-48E8-B304-1E85561B6651}" presName="levelTx" presStyleLbl="revTx" presStyleIdx="0" presStyleCnt="0">
        <dgm:presLayoutVars>
          <dgm:chMax val="1"/>
          <dgm:bulletEnabled val="1"/>
        </dgm:presLayoutVars>
      </dgm:prSet>
      <dgm:spPr/>
      <dgm:t>
        <a:bodyPr/>
        <a:lstStyle/>
        <a:p>
          <a:endParaRPr lang="en-GB"/>
        </a:p>
      </dgm:t>
    </dgm:pt>
  </dgm:ptLst>
  <dgm:cxnLst>
    <dgm:cxn modelId="{A02909F8-F409-42D9-93DB-F419AA4EED2B}" type="presOf" srcId="{F75178E6-619B-4EAD-B8E6-8888BF306A9E}" destId="{85B953B2-17FF-4B19-B878-92FF9CF5F5A4}" srcOrd="1" destOrd="0" presId="urn:microsoft.com/office/officeart/2005/8/layout/pyramid1"/>
    <dgm:cxn modelId="{36529E49-9379-4C19-93B1-FE223935F6DA}" srcId="{83CB4946-D611-4DCD-AEED-A1481FD45396}" destId="{2594F092-CD54-437C-BDBA-F42A9BADB496}" srcOrd="1" destOrd="0" parTransId="{33D13D58-659D-4D9C-8203-E137A507DC6D}" sibTransId="{5102FF3B-F1B6-4197-B83A-36C7CEA4C0B3}"/>
    <dgm:cxn modelId="{8413F3DA-99BB-451F-854C-47F350971899}" type="presOf" srcId="{83CB4946-D611-4DCD-AEED-A1481FD45396}" destId="{948F9129-5F51-47E3-AB09-6473F772EC2D}" srcOrd="0" destOrd="0" presId="urn:microsoft.com/office/officeart/2005/8/layout/pyramid1"/>
    <dgm:cxn modelId="{CED7A396-0437-448A-9CB4-671E41DD5FA6}" type="presOf" srcId="{62185178-19FE-4F28-8E1E-E39B5CDEE56F}" destId="{17C7F9A7-6516-49F7-9689-253246656C4C}" srcOrd="1" destOrd="0" presId="urn:microsoft.com/office/officeart/2005/8/layout/pyramid1"/>
    <dgm:cxn modelId="{F8D85FED-670B-4A68-B6FE-159BFBC75427}" type="presOf" srcId="{62185178-19FE-4F28-8E1E-E39B5CDEE56F}" destId="{EBB01AFC-2E86-485D-93BA-A2CDDE923E4F}" srcOrd="0" destOrd="0" presId="urn:microsoft.com/office/officeart/2005/8/layout/pyramid1"/>
    <dgm:cxn modelId="{12EE7EF1-FA1D-400E-BC27-9BE81EA5D567}" srcId="{83CB4946-D611-4DCD-AEED-A1481FD45396}" destId="{3B1DC396-B975-4B1B-B6DC-4CC84DC5E9F2}" srcOrd="3" destOrd="0" parTransId="{6DC306AE-CDCE-4942-B3C9-34ADD8AD527D}" sibTransId="{17A34266-3322-4668-9C37-C712E40494AC}"/>
    <dgm:cxn modelId="{B1CADD95-D0E4-4E54-B1B9-F37E1A999340}" type="presOf" srcId="{14BAD920-64B0-48E8-B304-1E85561B6651}" destId="{29EE9A4D-F2BB-4FEA-BA6C-3B4BCDBFAF23}" srcOrd="0" destOrd="0" presId="urn:microsoft.com/office/officeart/2005/8/layout/pyramid1"/>
    <dgm:cxn modelId="{DEE8D978-332B-4326-AA95-FFD32C8D189D}" type="presOf" srcId="{3B1DC396-B975-4B1B-B6DC-4CC84DC5E9F2}" destId="{0D08460C-1185-4492-B53B-E77AB311C438}" srcOrd="1" destOrd="0" presId="urn:microsoft.com/office/officeart/2005/8/layout/pyramid1"/>
    <dgm:cxn modelId="{4E8B2AD6-FD66-4CC9-B788-6E031AB5C5E1}" type="presOf" srcId="{2594F092-CD54-437C-BDBA-F42A9BADB496}" destId="{38D5A442-5795-4C0D-B685-C5449266DF91}" srcOrd="0" destOrd="0" presId="urn:microsoft.com/office/officeart/2005/8/layout/pyramid1"/>
    <dgm:cxn modelId="{C7D015EB-91E5-4884-B1F1-D72CFB9A46B1}" srcId="{83CB4946-D611-4DCD-AEED-A1481FD45396}" destId="{62185178-19FE-4F28-8E1E-E39B5CDEE56F}" srcOrd="0" destOrd="0" parTransId="{9DC26E04-D801-4006-BEE3-B1988FDB4872}" sibTransId="{51BDB504-CC2F-4DBD-9CB2-01C908802DC7}"/>
    <dgm:cxn modelId="{FE58FC21-9875-43C0-9774-C00C906161A9}" type="presOf" srcId="{F75178E6-619B-4EAD-B8E6-8888BF306A9E}" destId="{A08193C2-442F-46D4-9B1B-FC9B3215C9C5}" srcOrd="0" destOrd="0" presId="urn:microsoft.com/office/officeart/2005/8/layout/pyramid1"/>
    <dgm:cxn modelId="{B9A71B8D-D919-4C5F-8911-0B1AB4346965}" type="presOf" srcId="{2594F092-CD54-437C-BDBA-F42A9BADB496}" destId="{E41BFA71-CC4D-4762-BEEE-B54FED9AB5F5}" srcOrd="1" destOrd="0" presId="urn:microsoft.com/office/officeart/2005/8/layout/pyramid1"/>
    <dgm:cxn modelId="{43C12554-A5E1-4652-8BD3-F26414EC648A}" srcId="{83CB4946-D611-4DCD-AEED-A1481FD45396}" destId="{F75178E6-619B-4EAD-B8E6-8888BF306A9E}" srcOrd="2" destOrd="0" parTransId="{3110EDCB-6D62-4831-97A1-349227766A6B}" sibTransId="{EB7602DD-5BDB-408F-ACDC-38D87195B17C}"/>
    <dgm:cxn modelId="{7C110045-9F91-4A80-A94B-2815B199EA67}" type="presOf" srcId="{14BAD920-64B0-48E8-B304-1E85561B6651}" destId="{87068808-B6CA-4196-AA5B-4EEC2A887184}" srcOrd="1" destOrd="0" presId="urn:microsoft.com/office/officeart/2005/8/layout/pyramid1"/>
    <dgm:cxn modelId="{F19DC618-A675-4E9A-A85F-E7DFA2726CF2}" type="presOf" srcId="{3B1DC396-B975-4B1B-B6DC-4CC84DC5E9F2}" destId="{50F8A3EE-75CA-4DB9-A42A-57C58D3C1FAF}" srcOrd="0" destOrd="0" presId="urn:microsoft.com/office/officeart/2005/8/layout/pyramid1"/>
    <dgm:cxn modelId="{CCE7EAF5-1853-4E85-A3BB-38AF03802668}" srcId="{83CB4946-D611-4DCD-AEED-A1481FD45396}" destId="{14BAD920-64B0-48E8-B304-1E85561B6651}" srcOrd="4" destOrd="0" parTransId="{655BEECC-209F-453B-95F7-52EF458140CF}" sibTransId="{26A92E36-FE37-4ED3-B3AE-7786E766C688}"/>
    <dgm:cxn modelId="{7538BED3-E367-427A-9720-CABF30A626B8}" type="presParOf" srcId="{948F9129-5F51-47E3-AB09-6473F772EC2D}" destId="{F4C5B603-1B8D-41F1-A0E2-5347FFC5930B}" srcOrd="0" destOrd="0" presId="urn:microsoft.com/office/officeart/2005/8/layout/pyramid1"/>
    <dgm:cxn modelId="{9AD3A591-BAF3-4094-A949-9EE8A6DC4B6C}" type="presParOf" srcId="{F4C5B603-1B8D-41F1-A0E2-5347FFC5930B}" destId="{EBB01AFC-2E86-485D-93BA-A2CDDE923E4F}" srcOrd="0" destOrd="0" presId="urn:microsoft.com/office/officeart/2005/8/layout/pyramid1"/>
    <dgm:cxn modelId="{395B4383-25C7-45BE-856A-BC7594BADB5A}" type="presParOf" srcId="{F4C5B603-1B8D-41F1-A0E2-5347FFC5930B}" destId="{17C7F9A7-6516-49F7-9689-253246656C4C}" srcOrd="1" destOrd="0" presId="urn:microsoft.com/office/officeart/2005/8/layout/pyramid1"/>
    <dgm:cxn modelId="{7C3365B1-5F54-47DA-AD77-BD95BF498E53}" type="presParOf" srcId="{948F9129-5F51-47E3-AB09-6473F772EC2D}" destId="{BB6B96E6-22BB-401A-AEB5-88236391555B}" srcOrd="1" destOrd="0" presId="urn:microsoft.com/office/officeart/2005/8/layout/pyramid1"/>
    <dgm:cxn modelId="{FCDF695E-2C16-4F93-9DDB-D52806E61AB9}" type="presParOf" srcId="{BB6B96E6-22BB-401A-AEB5-88236391555B}" destId="{38D5A442-5795-4C0D-B685-C5449266DF91}" srcOrd="0" destOrd="0" presId="urn:microsoft.com/office/officeart/2005/8/layout/pyramid1"/>
    <dgm:cxn modelId="{2C40B145-2FD5-4EDC-82A4-5A536EA08763}" type="presParOf" srcId="{BB6B96E6-22BB-401A-AEB5-88236391555B}" destId="{E41BFA71-CC4D-4762-BEEE-B54FED9AB5F5}" srcOrd="1" destOrd="0" presId="urn:microsoft.com/office/officeart/2005/8/layout/pyramid1"/>
    <dgm:cxn modelId="{AD23CB57-0201-4AE6-A8D7-F53B4B08FA4D}" type="presParOf" srcId="{948F9129-5F51-47E3-AB09-6473F772EC2D}" destId="{07DE22D3-7B0B-4A84-9BBF-382627725D53}" srcOrd="2" destOrd="0" presId="urn:microsoft.com/office/officeart/2005/8/layout/pyramid1"/>
    <dgm:cxn modelId="{7CBAF53F-F998-461F-A614-DFF1BAF9C8EA}" type="presParOf" srcId="{07DE22D3-7B0B-4A84-9BBF-382627725D53}" destId="{A08193C2-442F-46D4-9B1B-FC9B3215C9C5}" srcOrd="0" destOrd="0" presId="urn:microsoft.com/office/officeart/2005/8/layout/pyramid1"/>
    <dgm:cxn modelId="{F023763C-C166-4C9D-85C6-F7B56AFFFA0D}" type="presParOf" srcId="{07DE22D3-7B0B-4A84-9BBF-382627725D53}" destId="{85B953B2-17FF-4B19-B878-92FF9CF5F5A4}" srcOrd="1" destOrd="0" presId="urn:microsoft.com/office/officeart/2005/8/layout/pyramid1"/>
    <dgm:cxn modelId="{7ADD9E2F-E76E-4E80-A164-357538721C7F}" type="presParOf" srcId="{948F9129-5F51-47E3-AB09-6473F772EC2D}" destId="{B9EE75CC-9317-46C2-B65A-0C37F41B0942}" srcOrd="3" destOrd="0" presId="urn:microsoft.com/office/officeart/2005/8/layout/pyramid1"/>
    <dgm:cxn modelId="{633960FC-FC26-46AF-8C96-41396BB53144}" type="presParOf" srcId="{B9EE75CC-9317-46C2-B65A-0C37F41B0942}" destId="{50F8A3EE-75CA-4DB9-A42A-57C58D3C1FAF}" srcOrd="0" destOrd="0" presId="urn:microsoft.com/office/officeart/2005/8/layout/pyramid1"/>
    <dgm:cxn modelId="{30A7CD33-F6E7-4651-8FE5-5F7129836727}" type="presParOf" srcId="{B9EE75CC-9317-46C2-B65A-0C37F41B0942}" destId="{0D08460C-1185-4492-B53B-E77AB311C438}" srcOrd="1" destOrd="0" presId="urn:microsoft.com/office/officeart/2005/8/layout/pyramid1"/>
    <dgm:cxn modelId="{5A4E71B1-66D0-4584-8ECE-3399E5F8F9A2}" type="presParOf" srcId="{948F9129-5F51-47E3-AB09-6473F772EC2D}" destId="{06F79D91-E712-44B5-96F2-B5DE42C094F6}" srcOrd="4" destOrd="0" presId="urn:microsoft.com/office/officeart/2005/8/layout/pyramid1"/>
    <dgm:cxn modelId="{E2324C07-1C3E-45A2-BB6A-9E94EBED03DB}" type="presParOf" srcId="{06F79D91-E712-44B5-96F2-B5DE42C094F6}" destId="{29EE9A4D-F2BB-4FEA-BA6C-3B4BCDBFAF23}" srcOrd="0" destOrd="0" presId="urn:microsoft.com/office/officeart/2005/8/layout/pyramid1"/>
    <dgm:cxn modelId="{8176145C-095E-4D41-9919-8D3160031A38}" type="presParOf" srcId="{06F79D91-E712-44B5-96F2-B5DE42C094F6}" destId="{87068808-B6CA-4196-AA5B-4EEC2A887184}"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6919E62-D3BE-44D8-9B4F-FCFE4E37356F}" type="doc">
      <dgm:prSet loTypeId="urn:microsoft.com/office/officeart/2005/8/layout/equation2" loCatId="process" qsTypeId="urn:microsoft.com/office/officeart/2005/8/quickstyle/3d5" qsCatId="3D" csTypeId="urn:microsoft.com/office/officeart/2005/8/colors/accent1_2" csCatId="accent1" phldr="1"/>
      <dgm:spPr/>
    </dgm:pt>
    <dgm:pt modelId="{66C4F2E7-709F-4D0F-9F6B-DBC5310A2A12}">
      <dgm:prSet phldrT="[Text]"/>
      <dgm:spPr/>
      <dgm:t>
        <a:bodyPr/>
        <a:lstStyle/>
        <a:p>
          <a:r>
            <a:rPr lang="en-US" dirty="0"/>
            <a:t>Cost</a:t>
          </a:r>
        </a:p>
      </dgm:t>
    </dgm:pt>
    <dgm:pt modelId="{B2B1C1E3-C4CC-4235-8F1D-821D198E42BF}" type="parTrans" cxnId="{C4D7B004-5BDF-47EC-AF52-BB872314E0C4}">
      <dgm:prSet/>
      <dgm:spPr/>
      <dgm:t>
        <a:bodyPr/>
        <a:lstStyle/>
        <a:p>
          <a:endParaRPr lang="en-US"/>
        </a:p>
      </dgm:t>
    </dgm:pt>
    <dgm:pt modelId="{2BA6E8DA-B76D-4632-85DF-7E84361114A3}" type="sibTrans" cxnId="{C4D7B004-5BDF-47EC-AF52-BB872314E0C4}">
      <dgm:prSet/>
      <dgm:spPr/>
      <dgm:t>
        <a:bodyPr/>
        <a:lstStyle/>
        <a:p>
          <a:endParaRPr lang="en-US"/>
        </a:p>
      </dgm:t>
    </dgm:pt>
    <dgm:pt modelId="{31B96118-D17A-4816-B348-ECDD40F7FBF6}">
      <dgm:prSet phldrT="[Text]"/>
      <dgm:spPr/>
      <dgm:t>
        <a:bodyPr/>
        <a:lstStyle/>
        <a:p>
          <a:r>
            <a:rPr lang="en-US" dirty="0"/>
            <a:t>Time</a:t>
          </a:r>
        </a:p>
      </dgm:t>
    </dgm:pt>
    <dgm:pt modelId="{BC3E01DA-0DA0-4A78-AF45-306DED3258A2}" type="parTrans" cxnId="{DFF3399B-ECA3-4B2A-B826-1763D4DF6ED5}">
      <dgm:prSet/>
      <dgm:spPr/>
      <dgm:t>
        <a:bodyPr/>
        <a:lstStyle/>
        <a:p>
          <a:endParaRPr lang="en-US"/>
        </a:p>
      </dgm:t>
    </dgm:pt>
    <dgm:pt modelId="{D4F97BEC-0DD6-403D-8F76-30965ECB50E7}" type="sibTrans" cxnId="{DFF3399B-ECA3-4B2A-B826-1763D4DF6ED5}">
      <dgm:prSet/>
      <dgm:spPr/>
      <dgm:t>
        <a:bodyPr/>
        <a:lstStyle/>
        <a:p>
          <a:endParaRPr lang="en-US"/>
        </a:p>
      </dgm:t>
    </dgm:pt>
    <dgm:pt modelId="{D2715BCB-CA45-451C-B637-DEF86CCB6DDB}">
      <dgm:prSet phldrT="[Text]"/>
      <dgm:spPr/>
      <dgm:t>
        <a:bodyPr/>
        <a:lstStyle/>
        <a:p>
          <a:r>
            <a:rPr lang="en-US" dirty="0"/>
            <a:t>Formalizing a response</a:t>
          </a:r>
        </a:p>
      </dgm:t>
    </dgm:pt>
    <dgm:pt modelId="{4618EDE9-2955-41B0-BD47-DA69AE34EB17}" type="sibTrans" cxnId="{6C26B780-A114-461F-BDD7-74F5BE8162C7}">
      <dgm:prSet/>
      <dgm:spPr/>
      <dgm:t>
        <a:bodyPr/>
        <a:lstStyle/>
        <a:p>
          <a:endParaRPr lang="en-US"/>
        </a:p>
      </dgm:t>
    </dgm:pt>
    <dgm:pt modelId="{6C35028C-63CB-4A37-867A-FD5703D58AF4}" type="parTrans" cxnId="{6C26B780-A114-461F-BDD7-74F5BE8162C7}">
      <dgm:prSet/>
      <dgm:spPr/>
      <dgm:t>
        <a:bodyPr/>
        <a:lstStyle/>
        <a:p>
          <a:endParaRPr lang="en-US"/>
        </a:p>
      </dgm:t>
    </dgm:pt>
    <dgm:pt modelId="{FC88F961-1D6A-4236-B5D4-04078367B580}" type="pres">
      <dgm:prSet presAssocID="{F6919E62-D3BE-44D8-9B4F-FCFE4E37356F}" presName="Name0" presStyleCnt="0">
        <dgm:presLayoutVars>
          <dgm:dir/>
          <dgm:resizeHandles val="exact"/>
        </dgm:presLayoutVars>
      </dgm:prSet>
      <dgm:spPr/>
    </dgm:pt>
    <dgm:pt modelId="{E0F0C0CF-9AE0-4005-B26C-CEEBA47807BB}" type="pres">
      <dgm:prSet presAssocID="{F6919E62-D3BE-44D8-9B4F-FCFE4E37356F}" presName="vNodes" presStyleCnt="0"/>
      <dgm:spPr/>
    </dgm:pt>
    <dgm:pt modelId="{3FF87A19-6292-4B8D-900B-DDCB3C3260C0}" type="pres">
      <dgm:prSet presAssocID="{66C4F2E7-709F-4D0F-9F6B-DBC5310A2A12}" presName="node" presStyleLbl="node1" presStyleIdx="0" presStyleCnt="3" custLinFactNeighborX="8260" custLinFactNeighborY="42732">
        <dgm:presLayoutVars>
          <dgm:bulletEnabled val="1"/>
        </dgm:presLayoutVars>
      </dgm:prSet>
      <dgm:spPr/>
      <dgm:t>
        <a:bodyPr/>
        <a:lstStyle/>
        <a:p>
          <a:endParaRPr lang="en-GB"/>
        </a:p>
      </dgm:t>
    </dgm:pt>
    <dgm:pt modelId="{82482E08-A870-43C2-9B53-68E3ACB0BDC2}" type="pres">
      <dgm:prSet presAssocID="{2BA6E8DA-B76D-4632-85DF-7E84361114A3}" presName="spacerT" presStyleCnt="0"/>
      <dgm:spPr/>
    </dgm:pt>
    <dgm:pt modelId="{B87B0158-905D-4C35-BFA9-1636CA2C5726}" type="pres">
      <dgm:prSet presAssocID="{2BA6E8DA-B76D-4632-85DF-7E84361114A3}" presName="sibTrans" presStyleLbl="sibTrans2D1" presStyleIdx="0" presStyleCnt="2"/>
      <dgm:spPr/>
      <dgm:t>
        <a:bodyPr/>
        <a:lstStyle/>
        <a:p>
          <a:endParaRPr lang="en-GB"/>
        </a:p>
      </dgm:t>
    </dgm:pt>
    <dgm:pt modelId="{E34B617C-FB7A-4D0A-A864-9F1CA758C88F}" type="pres">
      <dgm:prSet presAssocID="{2BA6E8DA-B76D-4632-85DF-7E84361114A3}" presName="spacerB" presStyleCnt="0"/>
      <dgm:spPr/>
    </dgm:pt>
    <dgm:pt modelId="{94E08ACA-5EA1-4492-9F5F-D37241D35F65}" type="pres">
      <dgm:prSet presAssocID="{31B96118-D17A-4816-B348-ECDD40F7FBF6}" presName="node" presStyleLbl="node1" presStyleIdx="1" presStyleCnt="3">
        <dgm:presLayoutVars>
          <dgm:bulletEnabled val="1"/>
        </dgm:presLayoutVars>
      </dgm:prSet>
      <dgm:spPr/>
      <dgm:t>
        <a:bodyPr/>
        <a:lstStyle/>
        <a:p>
          <a:endParaRPr lang="en-GB"/>
        </a:p>
      </dgm:t>
    </dgm:pt>
    <dgm:pt modelId="{F7E46059-AB0D-44AD-9D90-A62E5EDBEB37}" type="pres">
      <dgm:prSet presAssocID="{F6919E62-D3BE-44D8-9B4F-FCFE4E37356F}" presName="sibTransLast" presStyleLbl="sibTrans2D1" presStyleIdx="1" presStyleCnt="2"/>
      <dgm:spPr/>
      <dgm:t>
        <a:bodyPr/>
        <a:lstStyle/>
        <a:p>
          <a:endParaRPr lang="en-GB"/>
        </a:p>
      </dgm:t>
    </dgm:pt>
    <dgm:pt modelId="{4929ADDA-B49E-49BD-BD90-89F91F616E94}" type="pres">
      <dgm:prSet presAssocID="{F6919E62-D3BE-44D8-9B4F-FCFE4E37356F}" presName="connectorText" presStyleLbl="sibTrans2D1" presStyleIdx="1" presStyleCnt="2"/>
      <dgm:spPr/>
      <dgm:t>
        <a:bodyPr/>
        <a:lstStyle/>
        <a:p>
          <a:endParaRPr lang="en-GB"/>
        </a:p>
      </dgm:t>
    </dgm:pt>
    <dgm:pt modelId="{830DBE15-BCF4-43B9-9DDB-F478DF0EE35B}" type="pres">
      <dgm:prSet presAssocID="{F6919E62-D3BE-44D8-9B4F-FCFE4E37356F}" presName="lastNode" presStyleLbl="node1" presStyleIdx="2" presStyleCnt="3">
        <dgm:presLayoutVars>
          <dgm:bulletEnabled val="1"/>
        </dgm:presLayoutVars>
      </dgm:prSet>
      <dgm:spPr/>
      <dgm:t>
        <a:bodyPr/>
        <a:lstStyle/>
        <a:p>
          <a:endParaRPr lang="en-GB"/>
        </a:p>
      </dgm:t>
    </dgm:pt>
  </dgm:ptLst>
  <dgm:cxnLst>
    <dgm:cxn modelId="{7780327A-EB49-43E2-BC38-4BC42CF477AC}" type="presOf" srcId="{D4F97BEC-0DD6-403D-8F76-30965ECB50E7}" destId="{4929ADDA-B49E-49BD-BD90-89F91F616E94}" srcOrd="1" destOrd="0" presId="urn:microsoft.com/office/officeart/2005/8/layout/equation2"/>
    <dgm:cxn modelId="{E395CEA3-F073-41BA-AFB6-7691448A5B05}" type="presOf" srcId="{31B96118-D17A-4816-B348-ECDD40F7FBF6}" destId="{94E08ACA-5EA1-4492-9F5F-D37241D35F65}" srcOrd="0" destOrd="0" presId="urn:microsoft.com/office/officeart/2005/8/layout/equation2"/>
    <dgm:cxn modelId="{6C26B780-A114-461F-BDD7-74F5BE8162C7}" srcId="{F6919E62-D3BE-44D8-9B4F-FCFE4E37356F}" destId="{D2715BCB-CA45-451C-B637-DEF86CCB6DDB}" srcOrd="2" destOrd="0" parTransId="{6C35028C-63CB-4A37-867A-FD5703D58AF4}" sibTransId="{4618EDE9-2955-41B0-BD47-DA69AE34EB17}"/>
    <dgm:cxn modelId="{EE1B5DC7-C417-40CC-92B9-A39390E7C14C}" type="presOf" srcId="{66C4F2E7-709F-4D0F-9F6B-DBC5310A2A12}" destId="{3FF87A19-6292-4B8D-900B-DDCB3C3260C0}" srcOrd="0" destOrd="0" presId="urn:microsoft.com/office/officeart/2005/8/layout/equation2"/>
    <dgm:cxn modelId="{93C7D146-78FD-4EDD-9C95-81D9F3AC2310}" type="presOf" srcId="{D4F97BEC-0DD6-403D-8F76-30965ECB50E7}" destId="{F7E46059-AB0D-44AD-9D90-A62E5EDBEB37}" srcOrd="0" destOrd="0" presId="urn:microsoft.com/office/officeart/2005/8/layout/equation2"/>
    <dgm:cxn modelId="{C4D7B004-5BDF-47EC-AF52-BB872314E0C4}" srcId="{F6919E62-D3BE-44D8-9B4F-FCFE4E37356F}" destId="{66C4F2E7-709F-4D0F-9F6B-DBC5310A2A12}" srcOrd="0" destOrd="0" parTransId="{B2B1C1E3-C4CC-4235-8F1D-821D198E42BF}" sibTransId="{2BA6E8DA-B76D-4632-85DF-7E84361114A3}"/>
    <dgm:cxn modelId="{B0C79814-04E4-4565-AFA5-30ED86A2C1AF}" type="presOf" srcId="{2BA6E8DA-B76D-4632-85DF-7E84361114A3}" destId="{B87B0158-905D-4C35-BFA9-1636CA2C5726}" srcOrd="0" destOrd="0" presId="urn:microsoft.com/office/officeart/2005/8/layout/equation2"/>
    <dgm:cxn modelId="{9C4F5634-9A52-4DC0-9039-6D15A71B111B}" type="presOf" srcId="{D2715BCB-CA45-451C-B637-DEF86CCB6DDB}" destId="{830DBE15-BCF4-43B9-9DDB-F478DF0EE35B}" srcOrd="0" destOrd="0" presId="urn:microsoft.com/office/officeart/2005/8/layout/equation2"/>
    <dgm:cxn modelId="{DFF3399B-ECA3-4B2A-B826-1763D4DF6ED5}" srcId="{F6919E62-D3BE-44D8-9B4F-FCFE4E37356F}" destId="{31B96118-D17A-4816-B348-ECDD40F7FBF6}" srcOrd="1" destOrd="0" parTransId="{BC3E01DA-0DA0-4A78-AF45-306DED3258A2}" sibTransId="{D4F97BEC-0DD6-403D-8F76-30965ECB50E7}"/>
    <dgm:cxn modelId="{377C925B-4D16-415A-852D-85C081E4DF3F}" type="presOf" srcId="{F6919E62-D3BE-44D8-9B4F-FCFE4E37356F}" destId="{FC88F961-1D6A-4236-B5D4-04078367B580}" srcOrd="0" destOrd="0" presId="urn:microsoft.com/office/officeart/2005/8/layout/equation2"/>
    <dgm:cxn modelId="{4824AE38-CC78-4267-A31A-463469C7B0F4}" type="presParOf" srcId="{FC88F961-1D6A-4236-B5D4-04078367B580}" destId="{E0F0C0CF-9AE0-4005-B26C-CEEBA47807BB}" srcOrd="0" destOrd="0" presId="urn:microsoft.com/office/officeart/2005/8/layout/equation2"/>
    <dgm:cxn modelId="{6EAC28BE-0504-466B-B2B1-A16324D30E62}" type="presParOf" srcId="{E0F0C0CF-9AE0-4005-B26C-CEEBA47807BB}" destId="{3FF87A19-6292-4B8D-900B-DDCB3C3260C0}" srcOrd="0" destOrd="0" presId="urn:microsoft.com/office/officeart/2005/8/layout/equation2"/>
    <dgm:cxn modelId="{DC27015E-9253-46FA-A1B2-6B2783B4A298}" type="presParOf" srcId="{E0F0C0CF-9AE0-4005-B26C-CEEBA47807BB}" destId="{82482E08-A870-43C2-9B53-68E3ACB0BDC2}" srcOrd="1" destOrd="0" presId="urn:microsoft.com/office/officeart/2005/8/layout/equation2"/>
    <dgm:cxn modelId="{DCE4F87A-A4D7-4381-B47C-FBA36FECB082}" type="presParOf" srcId="{E0F0C0CF-9AE0-4005-B26C-CEEBA47807BB}" destId="{B87B0158-905D-4C35-BFA9-1636CA2C5726}" srcOrd="2" destOrd="0" presId="urn:microsoft.com/office/officeart/2005/8/layout/equation2"/>
    <dgm:cxn modelId="{257DEAF9-9BB3-4302-87BE-4D325C071512}" type="presParOf" srcId="{E0F0C0CF-9AE0-4005-B26C-CEEBA47807BB}" destId="{E34B617C-FB7A-4D0A-A864-9F1CA758C88F}" srcOrd="3" destOrd="0" presId="urn:microsoft.com/office/officeart/2005/8/layout/equation2"/>
    <dgm:cxn modelId="{E707BC72-0B18-4AC3-9EDC-029490F7F006}" type="presParOf" srcId="{E0F0C0CF-9AE0-4005-B26C-CEEBA47807BB}" destId="{94E08ACA-5EA1-4492-9F5F-D37241D35F65}" srcOrd="4" destOrd="0" presId="urn:microsoft.com/office/officeart/2005/8/layout/equation2"/>
    <dgm:cxn modelId="{4656B492-CDB0-4247-8B22-67BF035C8E55}" type="presParOf" srcId="{FC88F961-1D6A-4236-B5D4-04078367B580}" destId="{F7E46059-AB0D-44AD-9D90-A62E5EDBEB37}" srcOrd="1" destOrd="0" presId="urn:microsoft.com/office/officeart/2005/8/layout/equation2"/>
    <dgm:cxn modelId="{35F2A1DE-1389-4C90-8BB8-DAEB044B75FE}" type="presParOf" srcId="{F7E46059-AB0D-44AD-9D90-A62E5EDBEB37}" destId="{4929ADDA-B49E-49BD-BD90-89F91F616E94}" srcOrd="0" destOrd="0" presId="urn:microsoft.com/office/officeart/2005/8/layout/equation2"/>
    <dgm:cxn modelId="{2E04C94A-7691-4728-90B4-DCE273131B00}" type="presParOf" srcId="{FC88F961-1D6A-4236-B5D4-04078367B580}" destId="{830DBE15-BCF4-43B9-9DDB-F478DF0EE35B}"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6A24EC-1942-40CF-8FF8-C78CE14A27FE}" type="datetimeFigureOut">
              <a:rPr lang="en-US" smtClean="0"/>
              <a:pPr/>
              <a:t>9/16/2020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31C5FB-C50A-4CEE-ACB7-5333AD44D5DC}" type="slidenum">
              <a:rPr lang="en-US" smtClean="0"/>
              <a:pPr/>
              <a:t>‹#›</a:t>
            </a:fld>
            <a:endParaRPr lang="en-US"/>
          </a:p>
        </p:txBody>
      </p:sp>
    </p:spTree>
    <p:extLst>
      <p:ext uri="{BB962C8B-B14F-4D97-AF65-F5344CB8AC3E}">
        <p14:creationId xmlns:p14="http://schemas.microsoft.com/office/powerpoint/2010/main" val="15902822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FD173A0-D987-405A-8562-DD2D643C80AE}" type="slidenum">
              <a:rPr lang="en-US" smtClean="0"/>
              <a:pPr/>
              <a:t>18</a:t>
            </a:fld>
            <a:endParaRPr lang="en-US"/>
          </a:p>
        </p:txBody>
      </p:sp>
    </p:spTree>
    <p:extLst>
      <p:ext uri="{BB962C8B-B14F-4D97-AF65-F5344CB8AC3E}">
        <p14:creationId xmlns:p14="http://schemas.microsoft.com/office/powerpoint/2010/main" val="23306005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FD173A0-D987-405A-8562-DD2D643C80AE}" type="slidenum">
              <a:rPr lang="en-US" smtClean="0"/>
              <a:pPr/>
              <a:t>20</a:t>
            </a:fld>
            <a:endParaRPr lang="en-US"/>
          </a:p>
        </p:txBody>
      </p:sp>
    </p:spTree>
    <p:extLst>
      <p:ext uri="{BB962C8B-B14F-4D97-AF65-F5344CB8AC3E}">
        <p14:creationId xmlns:p14="http://schemas.microsoft.com/office/powerpoint/2010/main" val="42650876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1" dirty="0">
              <a:solidFill>
                <a:srgbClr val="FF0000"/>
              </a:solidFill>
            </a:endParaRPr>
          </a:p>
        </p:txBody>
      </p:sp>
      <p:sp>
        <p:nvSpPr>
          <p:cNvPr id="4" name="Slide Number Placeholder 3"/>
          <p:cNvSpPr>
            <a:spLocks noGrp="1"/>
          </p:cNvSpPr>
          <p:nvPr>
            <p:ph type="sldNum" sz="quarter" idx="10"/>
          </p:nvPr>
        </p:nvSpPr>
        <p:spPr/>
        <p:txBody>
          <a:bodyPr/>
          <a:lstStyle/>
          <a:p>
            <a:fld id="{7FD173A0-D987-405A-8562-DD2D643C80AE}" type="slidenum">
              <a:rPr lang="en-US" smtClean="0"/>
              <a:pPr/>
              <a:t>32</a:t>
            </a:fld>
            <a:endParaRPr lang="en-US"/>
          </a:p>
        </p:txBody>
      </p:sp>
    </p:spTree>
    <p:extLst>
      <p:ext uri="{BB962C8B-B14F-4D97-AF65-F5344CB8AC3E}">
        <p14:creationId xmlns:p14="http://schemas.microsoft.com/office/powerpoint/2010/main" val="21693709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IN</a:t>
            </a:r>
            <a:r>
              <a:rPr lang="en-US" baseline="0" dirty="0"/>
              <a:t> THE FOURTH LINE “ ALLAH “</a:t>
            </a:r>
            <a:endParaRPr lang="en-US" dirty="0"/>
          </a:p>
        </p:txBody>
      </p:sp>
      <p:sp>
        <p:nvSpPr>
          <p:cNvPr id="4" name="Slide Number Placeholder 3"/>
          <p:cNvSpPr>
            <a:spLocks noGrp="1"/>
          </p:cNvSpPr>
          <p:nvPr>
            <p:ph type="sldNum" sz="quarter" idx="10"/>
          </p:nvPr>
        </p:nvSpPr>
        <p:spPr/>
        <p:txBody>
          <a:bodyPr/>
          <a:lstStyle/>
          <a:p>
            <a:fld id="{7FD173A0-D987-405A-8562-DD2D643C80AE}" type="slidenum">
              <a:rPr lang="en-US" smtClean="0"/>
              <a:pPr/>
              <a:t>39</a:t>
            </a:fld>
            <a:endParaRPr lang="en-US"/>
          </a:p>
        </p:txBody>
      </p:sp>
    </p:spTree>
    <p:extLst>
      <p:ext uri="{BB962C8B-B14F-4D97-AF65-F5344CB8AC3E}">
        <p14:creationId xmlns:p14="http://schemas.microsoft.com/office/powerpoint/2010/main" val="42782543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FD173A0-D987-405A-8562-DD2D643C80AE}" type="slidenum">
              <a:rPr lang="en-US" smtClean="0"/>
              <a:pPr/>
              <a:t>44</a:t>
            </a:fld>
            <a:endParaRPr lang="en-US"/>
          </a:p>
        </p:txBody>
      </p:sp>
    </p:spTree>
    <p:extLst>
      <p:ext uri="{BB962C8B-B14F-4D97-AF65-F5344CB8AC3E}">
        <p14:creationId xmlns:p14="http://schemas.microsoft.com/office/powerpoint/2010/main" val="17848309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7A3635E8-EF56-42F8-81CA-4A12C1D1462D}" type="datetimeFigureOut">
              <a:rPr lang="en-US" smtClean="0"/>
              <a:pPr/>
              <a:t>9/16/2020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A90AB49-8DDF-4731-8B6E-4F4F97EFA5C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A3635E8-EF56-42F8-81CA-4A12C1D1462D}" type="datetimeFigureOut">
              <a:rPr lang="en-US" smtClean="0"/>
              <a:pPr/>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90AB49-8DDF-4731-8B6E-4F4F97EFA5C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A3635E8-EF56-42F8-81CA-4A12C1D1462D}" type="datetimeFigureOut">
              <a:rPr lang="en-US" smtClean="0"/>
              <a:pPr/>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90AB49-8DDF-4731-8B6E-4F4F97EFA5C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A3635E8-EF56-42F8-81CA-4A12C1D1462D}" type="datetimeFigureOut">
              <a:rPr lang="en-US" smtClean="0"/>
              <a:pPr/>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90AB49-8DDF-4731-8B6E-4F4F97EFA5C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7A3635E8-EF56-42F8-81CA-4A12C1D1462D}" type="datetimeFigureOut">
              <a:rPr lang="en-US" smtClean="0"/>
              <a:pPr/>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90AB49-8DDF-4731-8B6E-4F4F97EFA5C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A3635E8-EF56-42F8-81CA-4A12C1D1462D}" type="datetimeFigureOut">
              <a:rPr lang="en-US" smtClean="0"/>
              <a:pPr/>
              <a:t>9/16/2020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90AB49-8DDF-4731-8B6E-4F4F97EFA5C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7A3635E8-EF56-42F8-81CA-4A12C1D1462D}" type="datetimeFigureOut">
              <a:rPr lang="en-US" smtClean="0"/>
              <a:pPr/>
              <a:t>9/16/2020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90AB49-8DDF-4731-8B6E-4F4F97EFA5C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7A3635E8-EF56-42F8-81CA-4A12C1D1462D}" type="datetimeFigureOut">
              <a:rPr lang="en-US" smtClean="0"/>
              <a:pPr/>
              <a:t>9/16/2020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90AB49-8DDF-4731-8B6E-4F4F97EFA5C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3635E8-EF56-42F8-81CA-4A12C1D1462D}" type="datetimeFigureOut">
              <a:rPr lang="en-US" smtClean="0"/>
              <a:pPr/>
              <a:t>9/16/2020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90AB49-8DDF-4731-8B6E-4F4F97EFA5C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A3635E8-EF56-42F8-81CA-4A12C1D1462D}" type="datetimeFigureOut">
              <a:rPr lang="en-US" smtClean="0"/>
              <a:pPr/>
              <a:t>9/16/2020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90AB49-8DDF-4731-8B6E-4F4F97EFA5C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7A3635E8-EF56-42F8-81CA-4A12C1D1462D}" type="datetimeFigureOut">
              <a:rPr lang="en-US" smtClean="0"/>
              <a:pPr/>
              <a:t>9/16/2020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A90AB49-8DDF-4731-8B6E-4F4F97EFA5C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A3635E8-EF56-42F8-81CA-4A12C1D1462D}" type="datetimeFigureOut">
              <a:rPr lang="en-US" smtClean="0"/>
              <a:pPr/>
              <a:t>9/16/2020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A90AB49-8DDF-4731-8B6E-4F4F97EFA5C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hyperlink" Target="https://psnet.ahrq.gov/resources/resource/1673" TargetMode="External"/><Relationship Id="rId2" Type="http://schemas.openxmlformats.org/officeDocument/2006/relationships/hyperlink" Target="https://psnet.ahrq.gov/resources/resource/8125"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journals.lww.com/academicmedicine/toc/2016/06000"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3" Type="http://schemas.openxmlformats.org/officeDocument/2006/relationships/hyperlink" Target="http://www.ncbi.nlm.nih.gov/pmc/articles/PMC1237990/pdf/westjmed00257-0121.pdf" TargetMode="External"/><Relationship Id="rId2" Type="http://schemas.openxmlformats.org/officeDocument/2006/relationships/hyperlink" Target="http://www.nejm.org/doi/full/10.1056/NEJMc060089" TargetMode="External"/><Relationship Id="rId1" Type="http://schemas.openxmlformats.org/officeDocument/2006/relationships/slideLayout" Target="../slideLayouts/slideLayout3.xml"/><Relationship Id="rId5" Type="http://schemas.openxmlformats.org/officeDocument/2006/relationships/hyperlink" Target="http://www.google.com.sa/url?sa=t&amp;rct=j&amp;q=&amp;esrc=s&amp;frm=1&amp;source=web&amp;cd=6&amp;ved=0CEcQFjAF&amp;url=http://web1.aapa.org/10ACSyllabi/1509UnprofessionalStudent.pdf&amp;ei=TK-OT7q-NMSYOtzUhPQK&amp;usg=AFQjCNGO2vLCaVOGMnKIQCglpDOOd3s97Q" TargetMode="External"/><Relationship Id="rId4" Type="http://schemas.openxmlformats.org/officeDocument/2006/relationships/hyperlink" Target="http://macmedlaw.hubpages.com/hub/Unprofessional-or-Disruptive-Conduct-by-Physicians" TargetMode="External"/></Relationships>
</file>

<file path=ppt/slides/_rels/slide47.xml.rels><?xml version="1.0" encoding="UTF-8" standalone="yes"?>
<Relationships xmlns="http://schemas.openxmlformats.org/package/2006/relationships"><Relationship Id="rId2" Type="http://schemas.openxmlformats.org/officeDocument/2006/relationships/hyperlink" Target="https://psnet.ahrq.gov/primers/primer/15/Disruptive-and-Unprofessional-Behavior" TargetMode="Externa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www.google.com.sa/imgres?q=ALL+THE+BEST&amp;hl=en&amp;safe=active&amp;biw=1152&amp;bih=566&amp;gbv=2&amp;tbm=isch&amp;tbnid=fnRg7fl4vZNbcM:&amp;imgrefurl=http://qiscetmca09.blogspot.com/2010/11/all-best.html&amp;docid=f2nEVg6EopIWKM&amp;w=400&amp;h=353&amp;ei=rb15To2xJMz1sgastcnfDw&amp;zoom=1" TargetMode="External"/><Relationship Id="rId1" Type="http://schemas.openxmlformats.org/officeDocument/2006/relationships/slideLayout" Target="../slideLayouts/slideLayout1.xml"/><Relationship Id="rId5" Type="http://schemas.openxmlformats.org/officeDocument/2006/relationships/image" Target="../media/image15.gif"/><Relationship Id="rId4" Type="http://schemas.openxmlformats.org/officeDocument/2006/relationships/image" Target="../media/image1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28600"/>
            <a:ext cx="8763000" cy="2819400"/>
          </a:xfrm>
        </p:spPr>
        <p:txBody>
          <a:bodyPr>
            <a:normAutofit/>
          </a:bodyPr>
          <a:lstStyle/>
          <a:p>
            <a:pPr marL="0" algn="ctr"/>
            <a:r>
              <a:rPr lang="en-US" sz="6000" dirty="0">
                <a:solidFill>
                  <a:srgbClr val="FFFF00"/>
                </a:solidFill>
                <a:latin typeface="Arial" pitchFamily="34" charset="0"/>
                <a:cs typeface="Arial" pitchFamily="34" charset="0"/>
              </a:rPr>
              <a:t>UNPROFESSIONAL BEHAVIOR</a:t>
            </a:r>
          </a:p>
        </p:txBody>
      </p:sp>
      <p:sp>
        <p:nvSpPr>
          <p:cNvPr id="3" name="Subtitle 2"/>
          <p:cNvSpPr>
            <a:spLocks noGrp="1"/>
          </p:cNvSpPr>
          <p:nvPr>
            <p:ph type="subTitle" idx="1"/>
          </p:nvPr>
        </p:nvSpPr>
        <p:spPr>
          <a:xfrm>
            <a:off x="127000" y="3556000"/>
            <a:ext cx="8235696" cy="3683000"/>
          </a:xfrm>
        </p:spPr>
        <p:txBody>
          <a:bodyPr>
            <a:noAutofit/>
          </a:bodyPr>
          <a:lstStyle/>
          <a:p>
            <a:pPr algn="l"/>
            <a:r>
              <a:rPr lang="en-US" sz="2400" b="1" dirty="0">
                <a:solidFill>
                  <a:schemeClr val="tx2"/>
                </a:solidFill>
                <a:effectLst>
                  <a:outerShdw blurRad="38100" dist="38100" dir="2700000" algn="tl">
                    <a:srgbClr val="000000">
                      <a:alpha val="43137"/>
                    </a:srgbClr>
                  </a:outerShdw>
                </a:effectLst>
                <a:latin typeface="Arial" pitchFamily="34" charset="0"/>
                <a:cs typeface="Arial" pitchFamily="34" charset="0"/>
              </a:rPr>
              <a:t>DR. KAMRAN </a:t>
            </a:r>
            <a:r>
              <a:rPr lang="en-US" sz="2400" b="1" dirty="0" smtClean="0">
                <a:solidFill>
                  <a:schemeClr val="tx2"/>
                </a:solidFill>
                <a:effectLst>
                  <a:outerShdw blurRad="38100" dist="38100" dir="2700000" algn="tl">
                    <a:srgbClr val="000000">
                      <a:alpha val="43137"/>
                    </a:srgbClr>
                  </a:outerShdw>
                </a:effectLst>
                <a:latin typeface="Arial" pitchFamily="34" charset="0"/>
                <a:cs typeface="Arial" pitchFamily="34" charset="0"/>
              </a:rPr>
              <a:t>SATTAR,  </a:t>
            </a:r>
          </a:p>
          <a:p>
            <a:pPr algn="l"/>
            <a:r>
              <a:rPr lang="en-US" sz="2400" b="1" dirty="0" smtClean="0">
                <a:solidFill>
                  <a:schemeClr val="tx2"/>
                </a:solidFill>
                <a:effectLst>
                  <a:outerShdw blurRad="38100" dist="38100" dir="2700000" algn="tl">
                    <a:srgbClr val="000000">
                      <a:alpha val="43137"/>
                    </a:srgbClr>
                  </a:outerShdw>
                </a:effectLst>
                <a:latin typeface="Arial" pitchFamily="34" charset="0"/>
                <a:cs typeface="Arial" pitchFamily="34" charset="0"/>
              </a:rPr>
              <a:t>Prof. N. ALROWAIS, </a:t>
            </a:r>
          </a:p>
          <a:p>
            <a:pPr algn="l"/>
            <a:r>
              <a:rPr lang="en-US" sz="2400" b="1" dirty="0" smtClean="0">
                <a:solidFill>
                  <a:schemeClr val="tx2"/>
                </a:solidFill>
                <a:effectLst>
                  <a:outerShdw blurRad="38100" dist="38100" dir="2700000" algn="tl">
                    <a:srgbClr val="000000">
                      <a:alpha val="43137"/>
                    </a:srgbClr>
                  </a:outerShdw>
                </a:effectLst>
                <a:latin typeface="Arial" pitchFamily="34" charset="0"/>
                <a:cs typeface="Arial" pitchFamily="34" charset="0"/>
              </a:rPr>
              <a:t>Prof. MOHAMMED ALRUKBAN</a:t>
            </a:r>
            <a:endParaRPr lang="en-US" sz="2400" dirty="0">
              <a:solidFill>
                <a:schemeClr val="tx2"/>
              </a:solidFill>
              <a:effectLst>
                <a:outerShdw blurRad="38100" dist="38100" dir="2700000" algn="tl">
                  <a:srgbClr val="000000">
                    <a:alpha val="43137"/>
                  </a:srgbClr>
                </a:outerShdw>
              </a:effectLst>
              <a:latin typeface="Arial" pitchFamily="34" charset="0"/>
              <a:cs typeface="Arial" pitchFamily="34" charset="0"/>
            </a:endParaRPr>
          </a:p>
          <a:p>
            <a:pPr algn="l"/>
            <a:endParaRPr lang="en-US" sz="2000" b="1" dirty="0" smtClean="0">
              <a:latin typeface="Arial" pitchFamily="34" charset="0"/>
              <a:cs typeface="Arial" pitchFamily="34" charset="0"/>
            </a:endParaRPr>
          </a:p>
          <a:p>
            <a:pPr algn="l"/>
            <a:r>
              <a:rPr lang="en-US" sz="2000" b="1" dirty="0" smtClean="0">
                <a:latin typeface="Arial" pitchFamily="34" charset="0"/>
                <a:cs typeface="Arial" pitchFamily="34" charset="0"/>
              </a:rPr>
              <a:t>College </a:t>
            </a:r>
            <a:r>
              <a:rPr lang="en-US" sz="2000" b="1" dirty="0">
                <a:latin typeface="Arial" pitchFamily="34" charset="0"/>
                <a:cs typeface="Arial" pitchFamily="34" charset="0"/>
              </a:rPr>
              <a:t>of  </a:t>
            </a:r>
            <a:r>
              <a:rPr lang="en-US" sz="2000" b="1" dirty="0" smtClean="0">
                <a:latin typeface="Arial" pitchFamily="34" charset="0"/>
                <a:cs typeface="Arial" pitchFamily="34" charset="0"/>
              </a:rPr>
              <a:t>Medicine </a:t>
            </a:r>
            <a:endParaRPr lang="en-US" sz="2000" b="1" dirty="0">
              <a:latin typeface="Arial" pitchFamily="34" charset="0"/>
              <a:cs typeface="Arial" pitchFamily="34" charset="0"/>
            </a:endParaRPr>
          </a:p>
          <a:p>
            <a:pPr algn="l"/>
            <a:r>
              <a:rPr lang="en-US" sz="2000" b="1" dirty="0" smtClean="0">
                <a:latin typeface="Arial" pitchFamily="34" charset="0"/>
                <a:cs typeface="Arial" pitchFamily="34" charset="0"/>
              </a:rPr>
              <a:t>King </a:t>
            </a:r>
            <a:r>
              <a:rPr lang="en-US" sz="2000" b="1" dirty="0">
                <a:latin typeface="Arial" pitchFamily="34" charset="0"/>
                <a:cs typeface="Arial" pitchFamily="34" charset="0"/>
              </a:rPr>
              <a:t>Saud University</a:t>
            </a:r>
          </a:p>
        </p:txBody>
      </p:sp>
      <p:pic>
        <p:nvPicPr>
          <p:cNvPr id="1026" name="Picture 2" descr="C:\Users\Dr. Kamran\Desktop\unprofessional behaviour 1.jpg"/>
          <p:cNvPicPr>
            <a:picLocks noChangeAspect="1" noChangeArrowheads="1"/>
          </p:cNvPicPr>
          <p:nvPr/>
        </p:nvPicPr>
        <p:blipFill>
          <a:blip r:embed="rId2" cstate="print"/>
          <a:srcRect/>
          <a:stretch>
            <a:fillRect/>
          </a:stretch>
        </p:blipFill>
        <p:spPr bwMode="auto">
          <a:xfrm>
            <a:off x="4800600" y="4114800"/>
            <a:ext cx="4343400" cy="2476500"/>
          </a:xfrm>
          <a:prstGeom prst="rect">
            <a:avLst/>
          </a:prstGeom>
          <a:noFill/>
        </p:spPr>
      </p:pic>
    </p:spTree>
    <p:extLst>
      <p:ext uri="{BB962C8B-B14F-4D97-AF65-F5344CB8AC3E}">
        <p14:creationId xmlns:p14="http://schemas.microsoft.com/office/powerpoint/2010/main" val="16901282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342900" indent="-342900" algn="ctr" eaLnBrk="0" hangingPunct="0">
              <a:lnSpc>
                <a:spcPct val="90000"/>
              </a:lnSpc>
              <a:defRPr/>
            </a:pPr>
            <a:r>
              <a:rPr lang="en-US" sz="2400" b="1" u="sng" dirty="0">
                <a:effectLst>
                  <a:outerShdw blurRad="38100" dist="38100" dir="2700000" algn="tl">
                    <a:srgbClr val="000000"/>
                  </a:outerShdw>
                </a:effectLst>
                <a:latin typeface="Arial" pitchFamily="34" charset="0"/>
                <a:cs typeface="Arial" pitchFamily="34" charset="0"/>
              </a:rPr>
              <a:t>Classroom Setting-Students/Trainees</a:t>
            </a:r>
            <a:endParaRPr lang="en-US" sz="2000" b="1" dirty="0">
              <a:effectLst>
                <a:outerShdw blurRad="38100" dist="38100" dir="2700000" algn="tl">
                  <a:srgbClr val="000000"/>
                </a:outerShdw>
              </a:effectLst>
              <a:latin typeface="Arial" pitchFamily="34" charset="0"/>
              <a:cs typeface="Arial" pitchFamily="34" charset="0"/>
            </a:endParaRPr>
          </a:p>
          <a:p>
            <a:pPr marL="342900" indent="-342900" eaLnBrk="0" hangingPunct="0">
              <a:lnSpc>
                <a:spcPct val="90000"/>
              </a:lnSpc>
              <a:defRPr/>
            </a:pPr>
            <a:endParaRPr lang="en-US" sz="2000" b="1" dirty="0">
              <a:effectLst>
                <a:outerShdw blurRad="38100" dist="38100" dir="2700000" algn="tl">
                  <a:srgbClr val="000000"/>
                </a:outerShdw>
              </a:effectLst>
              <a:latin typeface="Arial" pitchFamily="34" charset="0"/>
              <a:cs typeface="Arial" pitchFamily="34" charset="0"/>
            </a:endParaRPr>
          </a:p>
          <a:p>
            <a:pPr marL="342900" indent="-342900" eaLnBrk="0" hangingPunct="0">
              <a:lnSpc>
                <a:spcPct val="90000"/>
              </a:lnSpc>
              <a:buFontTx/>
              <a:buChar char="•"/>
              <a:defRPr/>
            </a:pPr>
            <a:r>
              <a:rPr lang="en-US" sz="2400" b="1" dirty="0">
                <a:effectLst>
                  <a:outerShdw blurRad="38100" dist="38100" dir="2700000" algn="tl">
                    <a:srgbClr val="000000"/>
                  </a:outerShdw>
                </a:effectLst>
                <a:latin typeface="Arial" pitchFamily="34" charset="0"/>
                <a:cs typeface="Arial" pitchFamily="34" charset="0"/>
              </a:rPr>
              <a:t>Using Mobile Phone during class</a:t>
            </a:r>
          </a:p>
          <a:p>
            <a:pPr marL="342900" indent="-342900" eaLnBrk="0" hangingPunct="0">
              <a:lnSpc>
                <a:spcPct val="90000"/>
              </a:lnSpc>
              <a:buFontTx/>
              <a:buChar char="•"/>
              <a:defRPr/>
            </a:pPr>
            <a:r>
              <a:rPr lang="en-US" sz="2400" b="1" dirty="0">
                <a:effectLst>
                  <a:outerShdw blurRad="38100" dist="38100" dir="2700000" algn="tl">
                    <a:srgbClr val="000000"/>
                  </a:outerShdw>
                </a:effectLst>
                <a:latin typeface="Arial" pitchFamily="34" charset="0"/>
                <a:cs typeface="Arial" pitchFamily="34" charset="0"/>
              </a:rPr>
              <a:t>Chatting during class</a:t>
            </a:r>
          </a:p>
          <a:p>
            <a:pPr marL="342900" indent="-342900" eaLnBrk="0" hangingPunct="0">
              <a:lnSpc>
                <a:spcPct val="90000"/>
              </a:lnSpc>
              <a:buFontTx/>
              <a:buChar char="•"/>
              <a:defRPr/>
            </a:pPr>
            <a:r>
              <a:rPr lang="en-US" sz="2400" b="1" dirty="0">
                <a:effectLst>
                  <a:outerShdw blurRad="38100" dist="38100" dir="2700000" algn="tl">
                    <a:srgbClr val="000000"/>
                  </a:outerShdw>
                </a:effectLst>
                <a:latin typeface="Arial" pitchFamily="34" charset="0"/>
                <a:cs typeface="Arial" pitchFamily="34" charset="0"/>
              </a:rPr>
              <a:t>Focusing on the test vs. learning</a:t>
            </a:r>
          </a:p>
          <a:p>
            <a:pPr marL="342900" indent="-342900" eaLnBrk="0" hangingPunct="0">
              <a:lnSpc>
                <a:spcPct val="90000"/>
              </a:lnSpc>
              <a:buFontTx/>
              <a:buChar char="•"/>
              <a:defRPr/>
            </a:pPr>
            <a:r>
              <a:rPr lang="en-US" sz="2400" b="1" dirty="0">
                <a:effectLst>
                  <a:outerShdw blurRad="38100" dist="38100" dir="2700000" algn="tl">
                    <a:srgbClr val="000000"/>
                  </a:outerShdw>
                </a:effectLst>
                <a:latin typeface="Arial" pitchFamily="34" charset="0"/>
                <a:cs typeface="Arial" pitchFamily="34" charset="0"/>
              </a:rPr>
              <a:t>Prejudging content in advance</a:t>
            </a:r>
          </a:p>
          <a:p>
            <a:pPr marL="342900" indent="-342900" eaLnBrk="0" hangingPunct="0">
              <a:lnSpc>
                <a:spcPct val="90000"/>
              </a:lnSpc>
              <a:buFontTx/>
              <a:buChar char="•"/>
              <a:defRPr/>
            </a:pPr>
            <a:r>
              <a:rPr lang="en-US" sz="2400" b="1" dirty="0">
                <a:effectLst>
                  <a:outerShdw blurRad="38100" dist="38100" dir="2700000" algn="tl">
                    <a:srgbClr val="000000"/>
                  </a:outerShdw>
                </a:effectLst>
                <a:latin typeface="Arial" pitchFamily="34" charset="0"/>
                <a:cs typeface="Arial" pitchFamily="34" charset="0"/>
              </a:rPr>
              <a:t>Intolerance of the opinions of others</a:t>
            </a:r>
          </a:p>
          <a:p>
            <a:pPr marL="342900" indent="-342900" eaLnBrk="0" hangingPunct="0">
              <a:lnSpc>
                <a:spcPct val="90000"/>
              </a:lnSpc>
              <a:defRPr/>
            </a:pPr>
            <a:endParaRPr lang="en-US" sz="2000" b="1" dirty="0">
              <a:effectLst>
                <a:outerShdw blurRad="38100" dist="38100" dir="2700000" algn="tl">
                  <a:srgbClr val="000000"/>
                </a:outerShdw>
              </a:effectLst>
              <a:latin typeface="Arial" pitchFamily="34" charset="0"/>
              <a:cs typeface="Arial" pitchFamily="34" charset="0"/>
            </a:endParaRPr>
          </a:p>
          <a:p>
            <a:pPr marL="342900" indent="-342900" eaLnBrk="0" hangingPunct="0">
              <a:lnSpc>
                <a:spcPct val="90000"/>
              </a:lnSpc>
              <a:buFontTx/>
              <a:buChar char="•"/>
              <a:defRPr/>
            </a:pPr>
            <a:endParaRPr lang="en-US" sz="2000" b="1" dirty="0">
              <a:effectLst>
                <a:outerShdw blurRad="38100" dist="38100" dir="2700000" algn="tl">
                  <a:srgbClr val="000000"/>
                </a:outerShdw>
              </a:effectLst>
              <a:latin typeface="Arial" pitchFamily="34" charset="0"/>
              <a:cs typeface="Arial" pitchFamily="34" charset="0"/>
            </a:endParaRPr>
          </a:p>
          <a:p>
            <a:pPr marL="342900" indent="-342900" eaLnBrk="0" hangingPunct="0">
              <a:lnSpc>
                <a:spcPct val="90000"/>
              </a:lnSpc>
              <a:defRPr/>
            </a:pPr>
            <a:endParaRPr lang="en-US" sz="2000" b="1" dirty="0">
              <a:effectLst>
                <a:outerShdw blurRad="38100" dist="38100" dir="2700000" algn="tl">
                  <a:srgbClr val="000000"/>
                </a:outerShdw>
              </a:effectLst>
              <a:latin typeface="Arial" pitchFamily="34" charset="0"/>
              <a:cs typeface="Arial" pitchFamily="34" charset="0"/>
            </a:endParaRPr>
          </a:p>
        </p:txBody>
      </p:sp>
    </p:spTree>
    <p:extLst>
      <p:ext uri="{BB962C8B-B14F-4D97-AF65-F5344CB8AC3E}">
        <p14:creationId xmlns:p14="http://schemas.microsoft.com/office/powerpoint/2010/main" val="10636633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lnSpc>
                <a:spcPct val="90000"/>
              </a:lnSpc>
            </a:pPr>
            <a:r>
              <a:rPr lang="en-US" altLang="ar-SA" sz="2400" b="1" u="sng" dirty="0">
                <a:latin typeface="Arial" charset="0"/>
              </a:rPr>
              <a:t>Classroom Setting-Faculty</a:t>
            </a:r>
            <a:endParaRPr lang="en-US" altLang="ar-SA" sz="2000" dirty="0">
              <a:latin typeface="Arial" charset="0"/>
            </a:endParaRPr>
          </a:p>
          <a:p>
            <a:pPr>
              <a:lnSpc>
                <a:spcPct val="140000"/>
              </a:lnSpc>
              <a:buFontTx/>
              <a:buChar char="•"/>
            </a:pPr>
            <a:r>
              <a:rPr lang="en-US" altLang="ar-SA" sz="2400" dirty="0">
                <a:latin typeface="Arial" charset="0"/>
              </a:rPr>
              <a:t>Plagiarism</a:t>
            </a:r>
          </a:p>
          <a:p>
            <a:pPr>
              <a:lnSpc>
                <a:spcPct val="90000"/>
              </a:lnSpc>
              <a:buFontTx/>
              <a:buChar char="•"/>
            </a:pPr>
            <a:r>
              <a:rPr lang="en-US" altLang="ar-SA" sz="2400" dirty="0">
                <a:latin typeface="Arial" charset="0"/>
              </a:rPr>
              <a:t>Judgmental attitude or favoritism</a:t>
            </a:r>
          </a:p>
          <a:p>
            <a:pPr>
              <a:lnSpc>
                <a:spcPct val="90000"/>
              </a:lnSpc>
              <a:buFontTx/>
              <a:buChar char="•"/>
            </a:pPr>
            <a:r>
              <a:rPr lang="en-US" altLang="ar-SA" sz="2400" dirty="0">
                <a:latin typeface="Arial" charset="0"/>
              </a:rPr>
              <a:t>Coming late</a:t>
            </a:r>
          </a:p>
          <a:p>
            <a:pPr>
              <a:lnSpc>
                <a:spcPct val="90000"/>
              </a:lnSpc>
              <a:buFontTx/>
              <a:buChar char="•"/>
            </a:pPr>
            <a:r>
              <a:rPr lang="en-US" altLang="ar-SA" sz="2400" dirty="0">
                <a:latin typeface="Arial" charset="0"/>
              </a:rPr>
              <a:t>Sloppy handouts and syllabi</a:t>
            </a:r>
          </a:p>
          <a:p>
            <a:pPr>
              <a:lnSpc>
                <a:spcPct val="90000"/>
              </a:lnSpc>
              <a:buFontTx/>
              <a:buChar char="•"/>
            </a:pPr>
            <a:r>
              <a:rPr lang="en-US" altLang="ar-SA" sz="2400" dirty="0">
                <a:latin typeface="Arial" charset="0"/>
              </a:rPr>
              <a:t>Abusive behavior</a:t>
            </a:r>
          </a:p>
          <a:p>
            <a:pPr>
              <a:lnSpc>
                <a:spcPct val="90000"/>
              </a:lnSpc>
              <a:buFontTx/>
              <a:buChar char="•"/>
            </a:pPr>
            <a:r>
              <a:rPr lang="en-US" altLang="ar-SA" sz="2400" dirty="0">
                <a:latin typeface="Arial" charset="0"/>
              </a:rPr>
              <a:t>Using Mobile Phone during class</a:t>
            </a:r>
          </a:p>
          <a:p>
            <a:pPr>
              <a:lnSpc>
                <a:spcPct val="90000"/>
              </a:lnSpc>
            </a:pPr>
            <a:endParaRPr lang="en-US" altLang="ar-SA" sz="2000" dirty="0">
              <a:latin typeface="Arial" charset="0"/>
            </a:endParaRPr>
          </a:p>
          <a:p>
            <a:pPr>
              <a:lnSpc>
                <a:spcPct val="90000"/>
              </a:lnSpc>
            </a:pPr>
            <a:endParaRPr lang="en-US" altLang="ar-SA" sz="2000" dirty="0">
              <a:latin typeface="Arial" charset="0"/>
            </a:endParaRPr>
          </a:p>
          <a:p>
            <a:endParaRPr lang="en-US" dirty="0"/>
          </a:p>
        </p:txBody>
      </p:sp>
    </p:spTree>
    <p:extLst>
      <p:ext uri="{BB962C8B-B14F-4D97-AF65-F5344CB8AC3E}">
        <p14:creationId xmlns:p14="http://schemas.microsoft.com/office/powerpoint/2010/main" val="1386721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lnSpc>
                <a:spcPct val="90000"/>
              </a:lnSpc>
            </a:pPr>
            <a:r>
              <a:rPr lang="en-US" altLang="ar-SA" sz="2400" b="1" u="sng" dirty="0">
                <a:latin typeface="Arial" charset="0"/>
              </a:rPr>
              <a:t>Clinical Setting-Students</a:t>
            </a:r>
            <a:endParaRPr lang="en-US" altLang="ar-SA" sz="2000" b="1" u="sng" dirty="0">
              <a:latin typeface="Arial" charset="0"/>
            </a:endParaRPr>
          </a:p>
          <a:p>
            <a:pPr algn="ctr">
              <a:lnSpc>
                <a:spcPct val="90000"/>
              </a:lnSpc>
            </a:pPr>
            <a:endParaRPr lang="en-US" altLang="ar-SA" sz="2000" dirty="0">
              <a:latin typeface="Arial" charset="0"/>
            </a:endParaRPr>
          </a:p>
          <a:p>
            <a:pPr>
              <a:lnSpc>
                <a:spcPct val="90000"/>
              </a:lnSpc>
              <a:buFontTx/>
              <a:buChar char="•"/>
            </a:pPr>
            <a:r>
              <a:rPr lang="en-US" altLang="ar-SA" sz="2400" dirty="0">
                <a:latin typeface="Arial" charset="0"/>
              </a:rPr>
              <a:t>Dressing inappropriately</a:t>
            </a:r>
          </a:p>
          <a:p>
            <a:pPr>
              <a:lnSpc>
                <a:spcPct val="90000"/>
              </a:lnSpc>
              <a:buFontTx/>
              <a:buChar char="•"/>
            </a:pPr>
            <a:r>
              <a:rPr lang="en-US" altLang="ar-SA" sz="2400" dirty="0">
                <a:latin typeface="Arial" charset="0"/>
              </a:rPr>
              <a:t>Avoiding work and/or responsibilities</a:t>
            </a:r>
          </a:p>
          <a:p>
            <a:pPr>
              <a:lnSpc>
                <a:spcPct val="90000"/>
              </a:lnSpc>
              <a:buFontTx/>
              <a:buChar char="•"/>
            </a:pPr>
            <a:r>
              <a:rPr lang="en-US" altLang="ar-SA" sz="2400" dirty="0">
                <a:latin typeface="Arial" charset="0"/>
              </a:rPr>
              <a:t>Exhibiting little empathy for patients</a:t>
            </a:r>
          </a:p>
          <a:p>
            <a:pPr>
              <a:lnSpc>
                <a:spcPct val="90000"/>
              </a:lnSpc>
              <a:buFontTx/>
              <a:buChar char="•"/>
            </a:pPr>
            <a:r>
              <a:rPr lang="en-US" altLang="ar-SA" sz="2400" dirty="0">
                <a:latin typeface="Arial" charset="0"/>
              </a:rPr>
              <a:t>Demonstrating lack of sensitivity  to patients’ cultural backgrounds</a:t>
            </a:r>
          </a:p>
          <a:p>
            <a:pPr>
              <a:lnSpc>
                <a:spcPct val="90000"/>
              </a:lnSpc>
              <a:buFontTx/>
              <a:buChar char="•"/>
            </a:pPr>
            <a:r>
              <a:rPr lang="en-US" altLang="ar-SA" sz="2400" dirty="0">
                <a:latin typeface="Arial" charset="0"/>
              </a:rPr>
              <a:t>Not protecting patient confidentiality</a:t>
            </a:r>
          </a:p>
          <a:p>
            <a:pPr>
              <a:lnSpc>
                <a:spcPct val="90000"/>
              </a:lnSpc>
            </a:pPr>
            <a:endParaRPr lang="en-US" altLang="ar-SA" sz="2000" dirty="0">
              <a:latin typeface="Arial" charset="0"/>
            </a:endParaRPr>
          </a:p>
          <a:p>
            <a:endParaRPr lang="en-US" dirty="0"/>
          </a:p>
        </p:txBody>
      </p:sp>
    </p:spTree>
    <p:extLst>
      <p:ext uri="{BB962C8B-B14F-4D97-AF65-F5344CB8AC3E}">
        <p14:creationId xmlns:p14="http://schemas.microsoft.com/office/powerpoint/2010/main" val="42507534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342900" indent="-342900" algn="ctr" eaLnBrk="0" hangingPunct="0">
              <a:lnSpc>
                <a:spcPct val="90000"/>
              </a:lnSpc>
              <a:defRPr/>
            </a:pPr>
            <a:r>
              <a:rPr lang="en-US" sz="2400" b="1" u="sng" dirty="0">
                <a:effectLst>
                  <a:outerShdw blurRad="38100" dist="38100" dir="2700000" algn="tl">
                    <a:srgbClr val="000000"/>
                  </a:outerShdw>
                </a:effectLst>
                <a:latin typeface="Arial" pitchFamily="34" charset="0"/>
                <a:cs typeface="Arial" pitchFamily="34" charset="0"/>
              </a:rPr>
              <a:t>Clinical Setting: Faculty </a:t>
            </a:r>
          </a:p>
          <a:p>
            <a:pPr marL="342900" indent="-342900" algn="ctr" eaLnBrk="0" hangingPunct="0">
              <a:lnSpc>
                <a:spcPct val="50000"/>
              </a:lnSpc>
              <a:defRPr/>
            </a:pPr>
            <a:endParaRPr lang="en-US" sz="1800" b="1" u="sng" dirty="0">
              <a:effectLst>
                <a:outerShdw blurRad="38100" dist="38100" dir="2700000" algn="tl">
                  <a:srgbClr val="000000"/>
                </a:outerShdw>
              </a:effectLst>
              <a:latin typeface="Arial" pitchFamily="34" charset="0"/>
              <a:cs typeface="Arial" pitchFamily="34" charset="0"/>
            </a:endParaRPr>
          </a:p>
          <a:p>
            <a:pPr marL="342900" indent="-342900" eaLnBrk="0" hangingPunct="0">
              <a:lnSpc>
                <a:spcPct val="80000"/>
              </a:lnSpc>
              <a:buFontTx/>
              <a:buChar char="•"/>
              <a:defRPr/>
            </a:pPr>
            <a:r>
              <a:rPr lang="en-US" sz="2400" b="1" dirty="0">
                <a:effectLst>
                  <a:outerShdw blurRad="38100" dist="38100" dir="2700000" algn="tl">
                    <a:srgbClr val="000000"/>
                  </a:outerShdw>
                </a:effectLst>
                <a:latin typeface="Arial" pitchFamily="34" charset="0"/>
                <a:cs typeface="Arial" pitchFamily="34" charset="0"/>
              </a:rPr>
              <a:t>Showing favoritism </a:t>
            </a:r>
          </a:p>
          <a:p>
            <a:pPr marL="342900" indent="-342900" eaLnBrk="0" hangingPunct="0">
              <a:lnSpc>
                <a:spcPct val="90000"/>
              </a:lnSpc>
              <a:buFontTx/>
              <a:buChar char="•"/>
              <a:defRPr/>
            </a:pPr>
            <a:r>
              <a:rPr lang="en-US" sz="2400" b="1" dirty="0">
                <a:effectLst>
                  <a:outerShdw blurRad="38100" dist="38100" dir="2700000" algn="tl">
                    <a:srgbClr val="000000"/>
                  </a:outerShdw>
                </a:effectLst>
                <a:latin typeface="Arial" pitchFamily="34" charset="0"/>
                <a:cs typeface="Arial" pitchFamily="34" charset="0"/>
              </a:rPr>
              <a:t>Failing to attend  scheduled sessions</a:t>
            </a:r>
          </a:p>
          <a:p>
            <a:pPr marL="342900" indent="-342900" eaLnBrk="0" hangingPunct="0">
              <a:lnSpc>
                <a:spcPct val="90000"/>
              </a:lnSpc>
              <a:buFontTx/>
              <a:buChar char="•"/>
              <a:defRPr/>
            </a:pPr>
            <a:r>
              <a:rPr lang="en-US" sz="2400" b="1" dirty="0">
                <a:effectLst>
                  <a:outerShdw blurRad="38100" dist="38100" dir="2700000" algn="tl">
                    <a:srgbClr val="000000"/>
                  </a:outerShdw>
                </a:effectLst>
                <a:latin typeface="Arial" pitchFamily="34" charset="0"/>
                <a:cs typeface="Arial" pitchFamily="34" charset="0"/>
              </a:rPr>
              <a:t>Using inappropriate language or behavior</a:t>
            </a:r>
          </a:p>
          <a:p>
            <a:pPr marL="342900" indent="-342900" eaLnBrk="0" hangingPunct="0">
              <a:lnSpc>
                <a:spcPct val="90000"/>
              </a:lnSpc>
              <a:buFontTx/>
              <a:buChar char="•"/>
              <a:defRPr/>
            </a:pPr>
            <a:r>
              <a:rPr lang="en-US" sz="2400" b="1" dirty="0">
                <a:effectLst>
                  <a:outerShdw blurRad="38100" dist="38100" dir="2700000" algn="tl">
                    <a:srgbClr val="000000"/>
                  </a:outerShdw>
                </a:effectLst>
                <a:latin typeface="Arial" pitchFamily="34" charset="0"/>
                <a:cs typeface="Arial" pitchFamily="34" charset="0"/>
              </a:rPr>
              <a:t>Asking learners to perform personal tasks, for example, picking up laundry</a:t>
            </a:r>
          </a:p>
          <a:p>
            <a:pPr marL="342900" indent="-342900" eaLnBrk="0" hangingPunct="0">
              <a:lnSpc>
                <a:spcPct val="90000"/>
              </a:lnSpc>
              <a:defRPr/>
            </a:pPr>
            <a:endParaRPr lang="en-US" b="1" dirty="0">
              <a:solidFill>
                <a:schemeClr val="hlink"/>
              </a:solidFill>
              <a:effectLst>
                <a:outerShdw blurRad="38100" dist="38100" dir="2700000" algn="tl">
                  <a:srgbClr val="000000"/>
                </a:outerShdw>
              </a:effectLst>
              <a:latin typeface="Arial" pitchFamily="34" charset="0"/>
              <a:cs typeface="Arial" pitchFamily="34" charset="0"/>
            </a:endParaRPr>
          </a:p>
          <a:p>
            <a:endParaRPr lang="en-US" dirty="0"/>
          </a:p>
        </p:txBody>
      </p:sp>
    </p:spTree>
    <p:extLst>
      <p:ext uri="{BB962C8B-B14F-4D97-AF65-F5344CB8AC3E}">
        <p14:creationId xmlns:p14="http://schemas.microsoft.com/office/powerpoint/2010/main" val="20248755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Practical clinical examples</a:t>
            </a:r>
            <a:endParaRPr lang="en-US" sz="4400" dirty="0"/>
          </a:p>
        </p:txBody>
      </p:sp>
      <p:sp>
        <p:nvSpPr>
          <p:cNvPr id="3" name="Content Placeholder 2"/>
          <p:cNvSpPr>
            <a:spLocks noGrp="1"/>
          </p:cNvSpPr>
          <p:nvPr>
            <p:ph idx="1"/>
          </p:nvPr>
        </p:nvSpPr>
        <p:spPr/>
        <p:txBody>
          <a:bodyPr/>
          <a:lstStyle/>
          <a:p>
            <a:pPr marL="342900" indent="-342900" eaLnBrk="0" hangingPunct="0">
              <a:buFontTx/>
              <a:buChar char="•"/>
              <a:defRPr/>
            </a:pPr>
            <a:r>
              <a:rPr lang="en-US" sz="2800" b="1" dirty="0">
                <a:solidFill>
                  <a:schemeClr val="hlink"/>
                </a:solidFill>
                <a:effectLst>
                  <a:outerShdw blurRad="38100" dist="38100" dir="2700000" algn="tl">
                    <a:srgbClr val="000000"/>
                  </a:outerShdw>
                </a:effectLst>
                <a:latin typeface="Arial" pitchFamily="34" charset="0"/>
                <a:cs typeface="Arial" pitchFamily="34" charset="0"/>
              </a:rPr>
              <a:t>Marketing for a new drug?</a:t>
            </a:r>
          </a:p>
          <a:p>
            <a:pPr marL="342900" indent="-342900" eaLnBrk="0" hangingPunct="0">
              <a:buFontTx/>
              <a:buChar char="•"/>
              <a:defRPr/>
            </a:pPr>
            <a:r>
              <a:rPr lang="en-US" sz="2800" b="1" dirty="0">
                <a:solidFill>
                  <a:schemeClr val="hlink"/>
                </a:solidFill>
                <a:effectLst>
                  <a:outerShdw blurRad="38100" dist="38100" dir="2700000" algn="tl">
                    <a:srgbClr val="000000"/>
                  </a:outerShdw>
                </a:effectLst>
                <a:latin typeface="Arial" pitchFamily="34" charset="0"/>
                <a:cs typeface="Arial" pitchFamily="34" charset="0"/>
              </a:rPr>
              <a:t>Conflicts between government vs private commitments</a:t>
            </a:r>
            <a:endParaRPr lang="en-US" dirty="0"/>
          </a:p>
        </p:txBody>
      </p:sp>
    </p:spTree>
    <p:extLst>
      <p:ext uri="{BB962C8B-B14F-4D97-AF65-F5344CB8AC3E}">
        <p14:creationId xmlns:p14="http://schemas.microsoft.com/office/powerpoint/2010/main" val="34989583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762000"/>
            <a:ext cx="8610600" cy="1676400"/>
          </a:xfrm>
        </p:spPr>
        <p:txBody>
          <a:bodyPr>
            <a:normAutofit fontScale="90000"/>
          </a:bodyPr>
          <a:lstStyle/>
          <a:p>
            <a:pPr algn="ctr"/>
            <a:r>
              <a:rPr lang="en-US" sz="4400" dirty="0">
                <a:solidFill>
                  <a:srgbClr val="FFC000"/>
                </a:solidFill>
                <a:effectLst>
                  <a:outerShdw blurRad="38100" dist="38100" dir="2700000" algn="tl">
                    <a:srgbClr val="000000">
                      <a:alpha val="43137"/>
                    </a:srgbClr>
                  </a:outerShdw>
                </a:effectLst>
                <a:latin typeface="Arial" pitchFamily="34" charset="0"/>
                <a:cs typeface="Arial" pitchFamily="34" charset="0"/>
              </a:rPr>
              <a:t>Unprofessional behavior:</a:t>
            </a:r>
            <a:r>
              <a:rPr lang="en-US" sz="2800" dirty="0">
                <a:solidFill>
                  <a:schemeClr val="accent4">
                    <a:lumMod val="60000"/>
                    <a:lumOff val="40000"/>
                  </a:schemeClr>
                </a:solidFill>
                <a:latin typeface="Arial" pitchFamily="34" charset="0"/>
                <a:cs typeface="Arial" pitchFamily="34" charset="0"/>
              </a:rPr>
              <a:t/>
            </a:r>
            <a:br>
              <a:rPr lang="en-US" sz="2800" dirty="0">
                <a:solidFill>
                  <a:schemeClr val="accent4">
                    <a:lumMod val="60000"/>
                    <a:lumOff val="40000"/>
                  </a:schemeClr>
                </a:solidFill>
                <a:latin typeface="Arial" pitchFamily="34" charset="0"/>
                <a:cs typeface="Arial" pitchFamily="34" charset="0"/>
              </a:rPr>
            </a:br>
            <a:r>
              <a:rPr lang="en-US" sz="3100" dirty="0">
                <a:solidFill>
                  <a:schemeClr val="accent4">
                    <a:lumMod val="60000"/>
                    <a:lumOff val="40000"/>
                  </a:schemeClr>
                </a:solidFill>
                <a:effectLst>
                  <a:outerShdw blurRad="38100" dist="38100" dir="2700000" algn="tl">
                    <a:srgbClr val="000000">
                      <a:alpha val="43137"/>
                    </a:srgbClr>
                  </a:outerShdw>
                </a:effectLst>
                <a:latin typeface="Arial" pitchFamily="34" charset="0"/>
                <a:cs typeface="Arial" pitchFamily="34" charset="0"/>
              </a:rPr>
              <a:t>In general terms, acts that may be characterized as “unprofessional” fall into five categories:</a:t>
            </a:r>
            <a:r>
              <a:rPr lang="en-US" sz="2800" b="0" dirty="0">
                <a:solidFill>
                  <a:schemeClr val="accent4">
                    <a:lumMod val="60000"/>
                    <a:lumOff val="40000"/>
                  </a:schemeClr>
                </a:solidFill>
                <a:effectLst>
                  <a:outerShdw blurRad="38100" dist="38100" dir="2700000" algn="tl">
                    <a:srgbClr val="000000">
                      <a:alpha val="43137"/>
                    </a:srgbClr>
                  </a:outerShdw>
                </a:effectLst>
                <a:latin typeface="Arial" pitchFamily="34" charset="0"/>
                <a:cs typeface="Arial" pitchFamily="34" charset="0"/>
              </a:rPr>
              <a:t/>
            </a:r>
            <a:br>
              <a:rPr lang="en-US" sz="2800" b="0" dirty="0">
                <a:solidFill>
                  <a:schemeClr val="accent4">
                    <a:lumMod val="60000"/>
                    <a:lumOff val="40000"/>
                  </a:schemeClr>
                </a:solidFill>
                <a:effectLst>
                  <a:outerShdw blurRad="38100" dist="38100" dir="2700000" algn="tl">
                    <a:srgbClr val="000000">
                      <a:alpha val="43137"/>
                    </a:srgbClr>
                  </a:outerShdw>
                </a:effectLst>
                <a:latin typeface="Arial" pitchFamily="34" charset="0"/>
                <a:cs typeface="Arial" pitchFamily="34" charset="0"/>
              </a:rPr>
            </a:br>
            <a:endParaRPr lang="en-US" sz="2800" b="0" dirty="0">
              <a:solidFill>
                <a:schemeClr val="accent4">
                  <a:lumMod val="60000"/>
                  <a:lumOff val="40000"/>
                </a:schemeClr>
              </a:solidFill>
              <a:latin typeface="Arial" pitchFamily="34" charset="0"/>
              <a:cs typeface="Arial" pitchFamily="34" charset="0"/>
            </a:endParaRPr>
          </a:p>
        </p:txBody>
      </p:sp>
      <p:sp>
        <p:nvSpPr>
          <p:cNvPr id="3" name="Subtitle 2"/>
          <p:cNvSpPr>
            <a:spLocks noGrp="1"/>
          </p:cNvSpPr>
          <p:nvPr>
            <p:ph type="subTitle" idx="1"/>
          </p:nvPr>
        </p:nvSpPr>
        <p:spPr>
          <a:xfrm>
            <a:off x="533400" y="2057400"/>
            <a:ext cx="3581400" cy="4572000"/>
          </a:xfrm>
        </p:spPr>
        <p:txBody>
          <a:bodyPr>
            <a:normAutofit/>
          </a:bodyPr>
          <a:lstStyle/>
          <a:p>
            <a:pPr marL="514350" indent="-514350" algn="l"/>
            <a:r>
              <a:rPr lang="en-US" dirty="0">
                <a:solidFill>
                  <a:srgbClr val="FFFF00"/>
                </a:solidFill>
                <a:effectLst>
                  <a:outerShdw blurRad="38100" dist="38100" dir="2700000" algn="tl">
                    <a:srgbClr val="000000">
                      <a:alpha val="43137"/>
                    </a:srgbClr>
                  </a:outerShdw>
                </a:effectLst>
              </a:rPr>
              <a:t>1. Illegal or criminal acts</a:t>
            </a:r>
          </a:p>
          <a:p>
            <a:pPr marL="514350" indent="-514350" algn="l"/>
            <a:endParaRPr lang="en-US" dirty="0">
              <a:effectLst>
                <a:outerShdw blurRad="38100" dist="38100" dir="2700000" algn="tl">
                  <a:srgbClr val="000000">
                    <a:alpha val="43137"/>
                  </a:srgbClr>
                </a:outerShdw>
              </a:effectLst>
            </a:endParaRPr>
          </a:p>
          <a:p>
            <a:pPr marL="514350" indent="-514350" algn="l"/>
            <a:endParaRPr lang="en-US" dirty="0">
              <a:effectLst>
                <a:outerShdw blurRad="38100" dist="38100" dir="2700000" algn="tl">
                  <a:srgbClr val="000000">
                    <a:alpha val="43137"/>
                  </a:srgbClr>
                </a:outerShdw>
              </a:effectLst>
            </a:endParaRPr>
          </a:p>
          <a:p>
            <a:pPr marL="514350" indent="-514350" algn="l">
              <a:buNone/>
            </a:pPr>
            <a:r>
              <a:rPr lang="en-US" dirty="0">
                <a:solidFill>
                  <a:srgbClr val="FFFF00"/>
                </a:solidFill>
                <a:effectLst>
                  <a:outerShdw blurRad="38100" dist="38100" dir="2700000" algn="tl">
                    <a:srgbClr val="000000">
                      <a:alpha val="43137"/>
                    </a:srgbClr>
                  </a:outerShdw>
                </a:effectLst>
              </a:rPr>
              <a:t>2</a:t>
            </a:r>
            <a:r>
              <a:rPr lang="en-US" dirty="0">
                <a:effectLst>
                  <a:outerShdw blurRad="38100" dist="38100" dir="2700000" algn="tl">
                    <a:srgbClr val="000000">
                      <a:alpha val="43137"/>
                    </a:srgbClr>
                  </a:outerShdw>
                </a:effectLst>
              </a:rPr>
              <a:t>. </a:t>
            </a:r>
            <a:r>
              <a:rPr lang="en-US" dirty="0">
                <a:solidFill>
                  <a:srgbClr val="FFFF00"/>
                </a:solidFill>
                <a:effectLst>
                  <a:outerShdw blurRad="38100" dist="38100" dir="2700000" algn="tl">
                    <a:srgbClr val="000000">
                      <a:alpha val="43137"/>
                    </a:srgbClr>
                  </a:outerShdw>
                </a:effectLst>
              </a:rPr>
              <a:t> Immoral acts</a:t>
            </a:r>
          </a:p>
          <a:p>
            <a:pPr marL="514350" indent="-514350" algn="l">
              <a:buNone/>
            </a:pPr>
            <a:endParaRPr lang="en-US" dirty="0">
              <a:effectLst>
                <a:outerShdw blurRad="38100" dist="38100" dir="2700000" algn="tl">
                  <a:srgbClr val="000000">
                    <a:alpha val="43137"/>
                  </a:srgbClr>
                </a:outerShdw>
              </a:effectLst>
            </a:endParaRPr>
          </a:p>
          <a:p>
            <a:pPr marL="514350" indent="-514350" algn="l">
              <a:buNone/>
            </a:pPr>
            <a:endParaRPr lang="en-US" dirty="0">
              <a:effectLst>
                <a:outerShdw blurRad="38100" dist="38100" dir="2700000" algn="tl">
                  <a:srgbClr val="000000">
                    <a:alpha val="43137"/>
                  </a:srgbClr>
                </a:outerShdw>
              </a:effectLst>
            </a:endParaRPr>
          </a:p>
          <a:p>
            <a:pPr marL="514350" indent="-514350" algn="l">
              <a:buNone/>
            </a:pPr>
            <a:r>
              <a:rPr lang="en-US" dirty="0">
                <a:solidFill>
                  <a:srgbClr val="FFFF00"/>
                </a:solidFill>
                <a:effectLst>
                  <a:outerShdw blurRad="38100" dist="38100" dir="2700000" algn="tl">
                    <a:srgbClr val="000000">
                      <a:alpha val="43137"/>
                    </a:srgbClr>
                  </a:outerShdw>
                </a:effectLst>
              </a:rPr>
              <a:t>3.Business related acts</a:t>
            </a:r>
          </a:p>
          <a:p>
            <a:pPr marL="514350" indent="-514350" algn="l"/>
            <a:endParaRPr lang="en-US" b="1" dirty="0"/>
          </a:p>
        </p:txBody>
      </p:sp>
      <p:sp>
        <p:nvSpPr>
          <p:cNvPr id="4" name="Content Placeholder 3"/>
          <p:cNvSpPr>
            <a:spLocks noGrp="1"/>
          </p:cNvSpPr>
          <p:nvPr>
            <p:ph sz="half" idx="4294967295"/>
          </p:nvPr>
        </p:nvSpPr>
        <p:spPr>
          <a:xfrm>
            <a:off x="4343400" y="2057400"/>
            <a:ext cx="4800600" cy="4648200"/>
          </a:xfrm>
        </p:spPr>
        <p:txBody>
          <a:bodyPr>
            <a:normAutofit/>
          </a:bodyPr>
          <a:lstStyle/>
          <a:p>
            <a:pPr marL="514350" indent="-514350">
              <a:buNone/>
            </a:pPr>
            <a:r>
              <a:rPr lang="en-US" dirty="0">
                <a:solidFill>
                  <a:srgbClr val="FFFF00"/>
                </a:solidFill>
                <a:effectLst>
                  <a:outerShdw blurRad="38100" dist="38100" dir="2700000" algn="tl">
                    <a:srgbClr val="000000">
                      <a:alpha val="43137"/>
                    </a:srgbClr>
                  </a:outerShdw>
                </a:effectLst>
              </a:rPr>
              <a:t>4. Negligent practices</a:t>
            </a:r>
          </a:p>
          <a:p>
            <a:pPr marL="514350" indent="-514350">
              <a:buNone/>
            </a:pPr>
            <a:endParaRPr lang="en-US" dirty="0">
              <a:effectLst>
                <a:outerShdw blurRad="38100" dist="38100" dir="2700000" algn="tl">
                  <a:srgbClr val="000000">
                    <a:alpha val="43137"/>
                  </a:srgbClr>
                </a:outerShdw>
              </a:effectLst>
            </a:endParaRPr>
          </a:p>
          <a:p>
            <a:pPr marL="514350" indent="-514350">
              <a:buNone/>
            </a:pPr>
            <a:endParaRPr lang="en-US" dirty="0">
              <a:effectLst>
                <a:outerShdw blurRad="38100" dist="38100" dir="2700000" algn="tl">
                  <a:srgbClr val="000000">
                    <a:alpha val="43137"/>
                  </a:srgbClr>
                </a:outerShdw>
              </a:effectLst>
            </a:endParaRPr>
          </a:p>
          <a:p>
            <a:pPr marL="514350" indent="-514350">
              <a:buNone/>
            </a:pPr>
            <a:endParaRPr lang="en-US" dirty="0">
              <a:solidFill>
                <a:srgbClr val="FFFF00"/>
              </a:solidFill>
              <a:effectLst>
                <a:outerShdw blurRad="38100" dist="38100" dir="2700000" algn="tl">
                  <a:srgbClr val="000000">
                    <a:alpha val="43137"/>
                  </a:srgbClr>
                </a:outerShdw>
              </a:effectLst>
            </a:endParaRPr>
          </a:p>
          <a:p>
            <a:pPr marL="514350" indent="-514350">
              <a:buNone/>
            </a:pPr>
            <a:r>
              <a:rPr lang="en-US" dirty="0">
                <a:solidFill>
                  <a:srgbClr val="FFFF00"/>
                </a:solidFill>
                <a:effectLst>
                  <a:outerShdw blurRad="38100" dist="38100" dir="2700000" algn="tl">
                    <a:srgbClr val="000000">
                      <a:alpha val="43137"/>
                    </a:srgbClr>
                  </a:outerShdw>
                </a:effectLst>
              </a:rPr>
              <a:t>5. Plagiarism</a:t>
            </a:r>
          </a:p>
          <a:p>
            <a:endParaRPr lang="en-US" dirty="0"/>
          </a:p>
        </p:txBody>
      </p:sp>
      <p:pic>
        <p:nvPicPr>
          <p:cNvPr id="1026" name="Picture 2" descr="C:\Users\Kamran\Pictures\ILLEGAL.png"/>
          <p:cNvPicPr>
            <a:picLocks noChangeAspect="1" noChangeArrowheads="1"/>
          </p:cNvPicPr>
          <p:nvPr/>
        </p:nvPicPr>
        <p:blipFill>
          <a:blip r:embed="rId2" cstate="print"/>
          <a:srcRect/>
          <a:stretch>
            <a:fillRect/>
          </a:stretch>
        </p:blipFill>
        <p:spPr bwMode="auto">
          <a:xfrm>
            <a:off x="762000" y="2514600"/>
            <a:ext cx="3124200" cy="838200"/>
          </a:xfrm>
          <a:prstGeom prst="rect">
            <a:avLst/>
          </a:prstGeom>
          <a:noFill/>
        </p:spPr>
      </p:pic>
      <p:pic>
        <p:nvPicPr>
          <p:cNvPr id="1027" name="Picture 3" descr="C:\Users\Kamran\Pictures\BUSINESS.jpg"/>
          <p:cNvPicPr>
            <a:picLocks noChangeAspect="1" noChangeArrowheads="1"/>
          </p:cNvPicPr>
          <p:nvPr/>
        </p:nvPicPr>
        <p:blipFill>
          <a:blip r:embed="rId3" cstate="print"/>
          <a:srcRect/>
          <a:stretch>
            <a:fillRect/>
          </a:stretch>
        </p:blipFill>
        <p:spPr bwMode="auto">
          <a:xfrm>
            <a:off x="685800" y="5410200"/>
            <a:ext cx="3124200" cy="1219200"/>
          </a:xfrm>
          <a:prstGeom prst="rect">
            <a:avLst/>
          </a:prstGeom>
          <a:noFill/>
        </p:spPr>
      </p:pic>
      <p:pic>
        <p:nvPicPr>
          <p:cNvPr id="1032" name="Picture 8" descr="C:\Users\Kamran\Pictures\PLAGIARISM.jpg"/>
          <p:cNvPicPr>
            <a:picLocks noChangeAspect="1" noChangeArrowheads="1"/>
          </p:cNvPicPr>
          <p:nvPr/>
        </p:nvPicPr>
        <p:blipFill>
          <a:blip r:embed="rId4" cstate="print"/>
          <a:srcRect/>
          <a:stretch>
            <a:fillRect/>
          </a:stretch>
        </p:blipFill>
        <p:spPr bwMode="auto">
          <a:xfrm>
            <a:off x="4724400" y="5334000"/>
            <a:ext cx="3276600" cy="1295400"/>
          </a:xfrm>
          <a:prstGeom prst="rect">
            <a:avLst/>
          </a:prstGeom>
          <a:noFill/>
        </p:spPr>
      </p:pic>
      <p:pic>
        <p:nvPicPr>
          <p:cNvPr id="1034" name="Picture 10" descr="C:\Users\Kamran\Pictures\MEDICAL MALPRACTICE.jpg"/>
          <p:cNvPicPr>
            <a:picLocks noChangeAspect="1" noChangeArrowheads="1"/>
          </p:cNvPicPr>
          <p:nvPr/>
        </p:nvPicPr>
        <p:blipFill>
          <a:blip r:embed="rId5" cstate="print"/>
          <a:srcRect/>
          <a:stretch>
            <a:fillRect/>
          </a:stretch>
        </p:blipFill>
        <p:spPr bwMode="auto">
          <a:xfrm>
            <a:off x="4724400" y="2743200"/>
            <a:ext cx="3124200" cy="1162050"/>
          </a:xfrm>
          <a:prstGeom prst="rect">
            <a:avLst/>
          </a:prstGeom>
          <a:noFill/>
        </p:spPr>
      </p:pic>
      <p:pic>
        <p:nvPicPr>
          <p:cNvPr id="1035" name="Picture 11" descr="C:\Users\Kamran\Pictures\IMMORAL ACTS.jpg"/>
          <p:cNvPicPr>
            <a:picLocks noChangeAspect="1" noChangeArrowheads="1"/>
          </p:cNvPicPr>
          <p:nvPr/>
        </p:nvPicPr>
        <p:blipFill>
          <a:blip r:embed="rId6" cstate="print"/>
          <a:srcRect/>
          <a:stretch>
            <a:fillRect/>
          </a:stretch>
        </p:blipFill>
        <p:spPr bwMode="auto">
          <a:xfrm>
            <a:off x="762000" y="3962400"/>
            <a:ext cx="3124200" cy="9906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0-#ppt_w/2"/>
                                          </p:val>
                                        </p:tav>
                                        <p:tav tm="100000">
                                          <p:val>
                                            <p:strVal val="#ppt_x"/>
                                          </p:val>
                                        </p:tav>
                                      </p:tavLst>
                                    </p:anim>
                                    <p:anim calcmode="lin" valueType="num">
                                      <p:cBhvr additive="base">
                                        <p:cTn id="8" dur="500" fill="hold"/>
                                        <p:tgtEl>
                                          <p:spTgt spid="102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035"/>
                                        </p:tgtEl>
                                        <p:attrNameLst>
                                          <p:attrName>style.visibility</p:attrName>
                                        </p:attrNameLst>
                                      </p:cBhvr>
                                      <p:to>
                                        <p:strVal val="visible"/>
                                      </p:to>
                                    </p:set>
                                    <p:anim calcmode="lin" valueType="num">
                                      <p:cBhvr additive="base">
                                        <p:cTn id="13" dur="500" fill="hold"/>
                                        <p:tgtEl>
                                          <p:spTgt spid="1035"/>
                                        </p:tgtEl>
                                        <p:attrNameLst>
                                          <p:attrName>ppt_x</p:attrName>
                                        </p:attrNameLst>
                                      </p:cBhvr>
                                      <p:tavLst>
                                        <p:tav tm="0">
                                          <p:val>
                                            <p:strVal val="0-#ppt_w/2"/>
                                          </p:val>
                                        </p:tav>
                                        <p:tav tm="100000">
                                          <p:val>
                                            <p:strVal val="#ppt_x"/>
                                          </p:val>
                                        </p:tav>
                                      </p:tavLst>
                                    </p:anim>
                                    <p:anim calcmode="lin" valueType="num">
                                      <p:cBhvr additive="base">
                                        <p:cTn id="14" dur="500" fill="hold"/>
                                        <p:tgtEl>
                                          <p:spTgt spid="1035"/>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27"/>
                                        </p:tgtEl>
                                        <p:attrNameLst>
                                          <p:attrName>style.visibility</p:attrName>
                                        </p:attrNameLst>
                                      </p:cBhvr>
                                      <p:to>
                                        <p:strVal val="visible"/>
                                      </p:to>
                                    </p:set>
                                    <p:anim calcmode="lin" valueType="num">
                                      <p:cBhvr additive="base">
                                        <p:cTn id="19" dur="500" fill="hold"/>
                                        <p:tgtEl>
                                          <p:spTgt spid="1027"/>
                                        </p:tgtEl>
                                        <p:attrNameLst>
                                          <p:attrName>ppt_x</p:attrName>
                                        </p:attrNameLst>
                                      </p:cBhvr>
                                      <p:tavLst>
                                        <p:tav tm="0">
                                          <p:val>
                                            <p:strVal val="#ppt_x"/>
                                          </p:val>
                                        </p:tav>
                                        <p:tav tm="100000">
                                          <p:val>
                                            <p:strVal val="#ppt_x"/>
                                          </p:val>
                                        </p:tav>
                                      </p:tavLst>
                                    </p:anim>
                                    <p:anim calcmode="lin" valueType="num">
                                      <p:cBhvr additive="base">
                                        <p:cTn id="20" dur="500" fill="hold"/>
                                        <p:tgtEl>
                                          <p:spTgt spid="102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1034"/>
                                        </p:tgtEl>
                                        <p:attrNameLst>
                                          <p:attrName>style.visibility</p:attrName>
                                        </p:attrNameLst>
                                      </p:cBhvr>
                                      <p:to>
                                        <p:strVal val="visible"/>
                                      </p:to>
                                    </p:set>
                                    <p:anim calcmode="lin" valueType="num">
                                      <p:cBhvr additive="base">
                                        <p:cTn id="25" dur="500" fill="hold"/>
                                        <p:tgtEl>
                                          <p:spTgt spid="1034"/>
                                        </p:tgtEl>
                                        <p:attrNameLst>
                                          <p:attrName>ppt_x</p:attrName>
                                        </p:attrNameLst>
                                      </p:cBhvr>
                                      <p:tavLst>
                                        <p:tav tm="0">
                                          <p:val>
                                            <p:strVal val="1+#ppt_w/2"/>
                                          </p:val>
                                        </p:tav>
                                        <p:tav tm="100000">
                                          <p:val>
                                            <p:strVal val="#ppt_x"/>
                                          </p:val>
                                        </p:tav>
                                      </p:tavLst>
                                    </p:anim>
                                    <p:anim calcmode="lin" valueType="num">
                                      <p:cBhvr additive="base">
                                        <p:cTn id="26" dur="500" fill="hold"/>
                                        <p:tgtEl>
                                          <p:spTgt spid="1034"/>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032"/>
                                        </p:tgtEl>
                                        <p:attrNameLst>
                                          <p:attrName>style.visibility</p:attrName>
                                        </p:attrNameLst>
                                      </p:cBhvr>
                                      <p:to>
                                        <p:strVal val="visible"/>
                                      </p:to>
                                    </p:set>
                                    <p:anim calcmode="lin" valueType="num">
                                      <p:cBhvr additive="base">
                                        <p:cTn id="31" dur="500" fill="hold"/>
                                        <p:tgtEl>
                                          <p:spTgt spid="1032"/>
                                        </p:tgtEl>
                                        <p:attrNameLst>
                                          <p:attrName>ppt_x</p:attrName>
                                        </p:attrNameLst>
                                      </p:cBhvr>
                                      <p:tavLst>
                                        <p:tav tm="0">
                                          <p:val>
                                            <p:strVal val="#ppt_x"/>
                                          </p:val>
                                        </p:tav>
                                        <p:tav tm="100000">
                                          <p:val>
                                            <p:strVal val="#ppt_x"/>
                                          </p:val>
                                        </p:tav>
                                      </p:tavLst>
                                    </p:anim>
                                    <p:anim calcmode="lin" valueType="num">
                                      <p:cBhvr additive="base">
                                        <p:cTn id="32" dur="500" fill="hold"/>
                                        <p:tgtEl>
                                          <p:spTgt spid="10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219200"/>
            <a:ext cx="8610600" cy="914400"/>
          </a:xfrm>
        </p:spPr>
        <p:txBody>
          <a:bodyPr>
            <a:normAutofit/>
          </a:bodyPr>
          <a:lstStyle/>
          <a:p>
            <a:pPr marL="0" algn="l"/>
            <a:r>
              <a:rPr lang="en-US" sz="4400" dirty="0">
                <a:solidFill>
                  <a:schemeClr val="accent4">
                    <a:lumMod val="60000"/>
                    <a:lumOff val="40000"/>
                  </a:schemeClr>
                </a:solidFill>
              </a:rPr>
              <a:t>1. </a:t>
            </a:r>
            <a:r>
              <a:rPr lang="en-US" sz="4400" dirty="0">
                <a:solidFill>
                  <a:srgbClr val="FFC000"/>
                </a:solidFill>
                <a:latin typeface="Arial" pitchFamily="34" charset="0"/>
                <a:cs typeface="Arial" pitchFamily="34" charset="0"/>
              </a:rPr>
              <a:t>Illegal or Criminal acts:</a:t>
            </a:r>
          </a:p>
        </p:txBody>
      </p:sp>
      <p:sp>
        <p:nvSpPr>
          <p:cNvPr id="3" name="Subtitle 2"/>
          <p:cNvSpPr>
            <a:spLocks noGrp="1"/>
          </p:cNvSpPr>
          <p:nvPr>
            <p:ph type="subTitle" idx="1"/>
          </p:nvPr>
        </p:nvSpPr>
        <p:spPr>
          <a:xfrm>
            <a:off x="381000" y="2514600"/>
            <a:ext cx="8610600" cy="3200400"/>
          </a:xfrm>
        </p:spPr>
        <p:txBody>
          <a:bodyPr>
            <a:noAutofit/>
          </a:bodyPr>
          <a:lstStyle/>
          <a:p>
            <a:pPr algn="l"/>
            <a:r>
              <a:rPr lang="en-US" sz="3600" dirty="0">
                <a:effectLst>
                  <a:outerShdw blurRad="38100" dist="38100" dir="2700000" algn="tl">
                    <a:srgbClr val="000000">
                      <a:alpha val="43137"/>
                    </a:srgbClr>
                  </a:outerShdw>
                </a:effectLst>
                <a:latin typeface="Arial" pitchFamily="34" charset="0"/>
                <a:cs typeface="Arial" pitchFamily="34" charset="0"/>
              </a:rPr>
              <a:t>A physician may be disciplined and lose his medical license based solely on the fact that he was convicted for a crime or offense. </a:t>
            </a:r>
          </a:p>
        </p:txBody>
      </p:sp>
      <p:pic>
        <p:nvPicPr>
          <p:cNvPr id="4" name="Picture 2" descr="C:\Users\Kamran\Pictures\ILLEGAL.png"/>
          <p:cNvPicPr>
            <a:picLocks noChangeAspect="1" noChangeArrowheads="1"/>
          </p:cNvPicPr>
          <p:nvPr/>
        </p:nvPicPr>
        <p:blipFill>
          <a:blip r:embed="rId2" cstate="print"/>
          <a:srcRect/>
          <a:stretch>
            <a:fillRect/>
          </a:stretch>
        </p:blipFill>
        <p:spPr bwMode="auto">
          <a:xfrm>
            <a:off x="5562600" y="0"/>
            <a:ext cx="3581400" cy="114300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143000"/>
            <a:ext cx="8610600" cy="1066800"/>
          </a:xfrm>
        </p:spPr>
        <p:txBody>
          <a:bodyPr>
            <a:normAutofit/>
          </a:bodyPr>
          <a:lstStyle/>
          <a:p>
            <a:pPr marL="0" algn="l"/>
            <a:r>
              <a:rPr lang="en-US" dirty="0">
                <a:solidFill>
                  <a:srgbClr val="FFC000"/>
                </a:solidFill>
              </a:rPr>
              <a:t>2. Immoral acts:</a:t>
            </a:r>
          </a:p>
        </p:txBody>
      </p:sp>
      <p:sp>
        <p:nvSpPr>
          <p:cNvPr id="3" name="Subtitle 2"/>
          <p:cNvSpPr>
            <a:spLocks noGrp="1"/>
          </p:cNvSpPr>
          <p:nvPr>
            <p:ph type="subTitle" idx="1"/>
          </p:nvPr>
        </p:nvSpPr>
        <p:spPr>
          <a:xfrm>
            <a:off x="457200" y="2438400"/>
            <a:ext cx="8686800" cy="3699000"/>
          </a:xfrm>
        </p:spPr>
        <p:txBody>
          <a:bodyPr>
            <a:normAutofit lnSpcReduction="10000"/>
          </a:bodyPr>
          <a:lstStyle/>
          <a:p>
            <a:pPr algn="l">
              <a:lnSpc>
                <a:spcPct val="200000"/>
              </a:lnSpc>
            </a:pPr>
            <a:r>
              <a:rPr lang="en-US" sz="4000" dirty="0">
                <a:effectLst>
                  <a:outerShdw blurRad="38100" dist="38100" dir="2700000" algn="tl">
                    <a:srgbClr val="000000">
                      <a:alpha val="43137"/>
                    </a:srgbClr>
                  </a:outerShdw>
                </a:effectLst>
                <a:latin typeface="Arial" pitchFamily="34" charset="0"/>
                <a:cs typeface="Arial" pitchFamily="34" charset="0"/>
              </a:rPr>
              <a:t>“Immoral” acts generally fall into the limited category of sexual activity with individuals that may be patients. </a:t>
            </a:r>
          </a:p>
        </p:txBody>
      </p:sp>
      <p:pic>
        <p:nvPicPr>
          <p:cNvPr id="1026" name="Picture 2" descr="C:\Users\vista\Pictures\right way wrong way.jpg"/>
          <p:cNvPicPr>
            <a:picLocks noChangeAspect="1" noChangeArrowheads="1"/>
          </p:cNvPicPr>
          <p:nvPr/>
        </p:nvPicPr>
        <p:blipFill>
          <a:blip r:embed="rId2" cstate="print"/>
          <a:srcRect/>
          <a:stretch>
            <a:fillRect/>
          </a:stretch>
        </p:blipFill>
        <p:spPr bwMode="auto">
          <a:xfrm>
            <a:off x="5943600" y="0"/>
            <a:ext cx="3200400" cy="243840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447799"/>
            <a:ext cx="5791200" cy="914401"/>
          </a:xfrm>
        </p:spPr>
        <p:txBody>
          <a:bodyPr>
            <a:normAutofit fontScale="90000"/>
          </a:bodyPr>
          <a:lstStyle/>
          <a:p>
            <a:pPr marL="0" algn="l"/>
            <a:r>
              <a:rPr lang="en-US" sz="4000" dirty="0">
                <a:solidFill>
                  <a:schemeClr val="accent4">
                    <a:lumMod val="60000"/>
                    <a:lumOff val="40000"/>
                  </a:schemeClr>
                </a:solidFill>
              </a:rPr>
              <a:t>:</a:t>
            </a:r>
            <a:r>
              <a:rPr lang="en-US" sz="4900" dirty="0">
                <a:solidFill>
                  <a:srgbClr val="FFC000"/>
                </a:solidFill>
                <a:latin typeface="Arial" pitchFamily="34" charset="0"/>
                <a:cs typeface="Arial" pitchFamily="34" charset="0"/>
              </a:rPr>
              <a:t>3. Business related acts</a:t>
            </a:r>
            <a:endParaRPr lang="en-US" sz="4900" dirty="0">
              <a:solidFill>
                <a:schemeClr val="accent4">
                  <a:lumMod val="60000"/>
                  <a:lumOff val="40000"/>
                </a:schemeClr>
              </a:solidFill>
            </a:endParaRPr>
          </a:p>
        </p:txBody>
      </p:sp>
      <p:sp>
        <p:nvSpPr>
          <p:cNvPr id="3" name="Subtitle 2"/>
          <p:cNvSpPr>
            <a:spLocks noGrp="1"/>
          </p:cNvSpPr>
          <p:nvPr>
            <p:ph type="subTitle" idx="1"/>
          </p:nvPr>
        </p:nvSpPr>
        <p:spPr>
          <a:xfrm>
            <a:off x="228600" y="2667000"/>
            <a:ext cx="8915400" cy="3429000"/>
          </a:xfrm>
        </p:spPr>
        <p:txBody>
          <a:bodyPr>
            <a:normAutofit/>
          </a:bodyPr>
          <a:lstStyle/>
          <a:p>
            <a:pPr algn="l"/>
            <a:r>
              <a:rPr lang="en-US" sz="3200" dirty="0">
                <a:solidFill>
                  <a:srgbClr val="FFFF00"/>
                </a:solidFill>
                <a:effectLst>
                  <a:outerShdw blurRad="38100" dist="38100" dir="2700000" algn="tl">
                    <a:srgbClr val="000000">
                      <a:alpha val="43137"/>
                    </a:srgbClr>
                  </a:outerShdw>
                </a:effectLst>
                <a:latin typeface="Arial" pitchFamily="34" charset="0"/>
                <a:cs typeface="Arial" pitchFamily="34" charset="0"/>
              </a:rPr>
              <a:t>These acts are related to the operation of the business, not the quality of the care  </a:t>
            </a:r>
          </a:p>
          <a:p>
            <a:pPr algn="l"/>
            <a:endParaRPr lang="en-US" sz="3200" dirty="0">
              <a:solidFill>
                <a:srgbClr val="FFFF00"/>
              </a:solidFill>
              <a:effectLst>
                <a:outerShdw blurRad="38100" dist="38100" dir="2700000" algn="tl">
                  <a:srgbClr val="000000">
                    <a:alpha val="43137"/>
                  </a:srgbClr>
                </a:outerShdw>
              </a:effectLst>
              <a:latin typeface="Arial" pitchFamily="34" charset="0"/>
              <a:cs typeface="Arial" pitchFamily="34" charset="0"/>
            </a:endParaRPr>
          </a:p>
          <a:p>
            <a:pPr lvl="1" algn="l">
              <a:buClr>
                <a:srgbClr val="FFFF00"/>
              </a:buClr>
              <a:buFont typeface="Wingdings" pitchFamily="2" charset="2"/>
              <a:buChar char="q"/>
            </a:pPr>
            <a:r>
              <a:rPr lang="en-US" sz="3200" dirty="0">
                <a:effectLst>
                  <a:outerShdw blurRad="38100" dist="38100" dir="2700000" algn="tl">
                    <a:srgbClr val="000000">
                      <a:alpha val="43137"/>
                    </a:srgbClr>
                  </a:outerShdw>
                </a:effectLst>
                <a:latin typeface="Arial" pitchFamily="34" charset="0"/>
                <a:cs typeface="Arial" pitchFamily="34" charset="0"/>
              </a:rPr>
              <a:t>Obtain, maintain, or renew a license to practice medicine by bribery, fraud or misrepresentation</a:t>
            </a:r>
          </a:p>
          <a:p>
            <a:endParaRPr lang="en-US" dirty="0">
              <a:latin typeface="Arial" pitchFamily="34" charset="0"/>
              <a:cs typeface="Arial" pitchFamily="34" charset="0"/>
            </a:endParaRPr>
          </a:p>
        </p:txBody>
      </p:sp>
      <p:pic>
        <p:nvPicPr>
          <p:cNvPr id="4" name="Picture 3" descr="C:\Users\Kamran\Pictures\BUSINESS.jpg"/>
          <p:cNvPicPr>
            <a:picLocks noChangeAspect="1" noChangeArrowheads="1"/>
          </p:cNvPicPr>
          <p:nvPr/>
        </p:nvPicPr>
        <p:blipFill>
          <a:blip r:embed="rId3" cstate="print"/>
          <a:srcRect/>
          <a:stretch>
            <a:fillRect/>
          </a:stretch>
        </p:blipFill>
        <p:spPr bwMode="auto">
          <a:xfrm>
            <a:off x="6019800" y="0"/>
            <a:ext cx="3124200" cy="990600"/>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600200"/>
            <a:ext cx="8461248" cy="990600"/>
          </a:xfrm>
        </p:spPr>
        <p:txBody>
          <a:bodyPr>
            <a:normAutofit/>
          </a:bodyPr>
          <a:lstStyle/>
          <a:p>
            <a:pPr marL="0" algn="ctr"/>
            <a:r>
              <a:rPr lang="en-US" sz="4400" dirty="0">
                <a:solidFill>
                  <a:srgbClr val="FFC000"/>
                </a:solidFill>
                <a:latin typeface="Arial" pitchFamily="34" charset="0"/>
                <a:cs typeface="Arial" pitchFamily="34" charset="0"/>
              </a:rPr>
              <a:t>4. Negligent practices</a:t>
            </a:r>
          </a:p>
        </p:txBody>
      </p:sp>
      <p:sp>
        <p:nvSpPr>
          <p:cNvPr id="3" name="Subtitle 2"/>
          <p:cNvSpPr>
            <a:spLocks noGrp="1"/>
          </p:cNvSpPr>
          <p:nvPr>
            <p:ph type="subTitle" idx="1"/>
          </p:nvPr>
        </p:nvSpPr>
        <p:spPr>
          <a:xfrm>
            <a:off x="152400" y="2895600"/>
            <a:ext cx="8839200" cy="3352800"/>
          </a:xfrm>
        </p:spPr>
        <p:txBody>
          <a:bodyPr>
            <a:noAutofit/>
          </a:bodyPr>
          <a:lstStyle/>
          <a:p>
            <a:pPr lvl="1" algn="l">
              <a:buClr>
                <a:srgbClr val="FFFF00"/>
              </a:buClr>
              <a:buFont typeface="Wingdings" pitchFamily="2" charset="2"/>
              <a:buChar char="q"/>
            </a:pPr>
            <a:r>
              <a:rPr lang="en-US" sz="3200" dirty="0" smtClean="0">
                <a:effectLst>
                  <a:outerShdw blurRad="38100" dist="38100" dir="2700000" algn="tl">
                    <a:srgbClr val="000000">
                      <a:alpha val="43137"/>
                    </a:srgbClr>
                  </a:outerShdw>
                </a:effectLst>
                <a:latin typeface="Arial" pitchFamily="34" charset="0"/>
                <a:cs typeface="Arial" pitchFamily="34" charset="0"/>
              </a:rPr>
              <a:t> Failure </a:t>
            </a:r>
            <a:r>
              <a:rPr lang="en-US" sz="3200" dirty="0">
                <a:effectLst>
                  <a:outerShdw blurRad="38100" dist="38100" dir="2700000" algn="tl">
                    <a:srgbClr val="000000">
                      <a:alpha val="43137"/>
                    </a:srgbClr>
                  </a:outerShdw>
                </a:effectLst>
                <a:latin typeface="Arial" pitchFamily="34" charset="0"/>
                <a:cs typeface="Arial" pitchFamily="34" charset="0"/>
              </a:rPr>
              <a:t>to maintain records of a patient, relating to diagnosis, treatment and care</a:t>
            </a:r>
          </a:p>
          <a:p>
            <a:pPr lvl="1" algn="l">
              <a:buClr>
                <a:srgbClr val="FFFF00"/>
              </a:buClr>
              <a:buFont typeface="Wingdings" pitchFamily="2" charset="2"/>
              <a:buChar char="q"/>
            </a:pPr>
            <a:r>
              <a:rPr lang="en-US" sz="3200" dirty="0" smtClean="0">
                <a:effectLst>
                  <a:outerShdw blurRad="38100" dist="38100" dir="2700000" algn="tl">
                    <a:srgbClr val="000000">
                      <a:alpha val="43137"/>
                    </a:srgbClr>
                  </a:outerShdw>
                </a:effectLst>
                <a:latin typeface="Arial" pitchFamily="34" charset="0"/>
                <a:cs typeface="Arial" pitchFamily="34" charset="0"/>
              </a:rPr>
              <a:t> Altering </a:t>
            </a:r>
            <a:r>
              <a:rPr lang="en-US" sz="3200" dirty="0">
                <a:effectLst>
                  <a:outerShdw blurRad="38100" dist="38100" dir="2700000" algn="tl">
                    <a:srgbClr val="000000">
                      <a:alpha val="43137"/>
                    </a:srgbClr>
                  </a:outerShdw>
                </a:effectLst>
                <a:latin typeface="Arial" pitchFamily="34" charset="0"/>
                <a:cs typeface="Arial" pitchFamily="34" charset="0"/>
              </a:rPr>
              <a:t>medical records </a:t>
            </a:r>
          </a:p>
          <a:p>
            <a:pPr lvl="1" algn="l">
              <a:buClr>
                <a:srgbClr val="FFFF00"/>
              </a:buClr>
              <a:buFont typeface="Wingdings" pitchFamily="2" charset="2"/>
              <a:buChar char="q"/>
            </a:pPr>
            <a:r>
              <a:rPr lang="en-US" sz="3200" dirty="0" smtClean="0">
                <a:effectLst>
                  <a:outerShdw blurRad="38100" dist="38100" dir="2700000" algn="tl">
                    <a:srgbClr val="000000">
                      <a:alpha val="43137"/>
                    </a:srgbClr>
                  </a:outerShdw>
                </a:effectLst>
                <a:latin typeface="Arial" pitchFamily="34" charset="0"/>
                <a:cs typeface="Arial" pitchFamily="34" charset="0"/>
              </a:rPr>
              <a:t> Failure </a:t>
            </a:r>
            <a:r>
              <a:rPr lang="en-US" sz="3200" dirty="0">
                <a:effectLst>
                  <a:outerShdw blurRad="38100" dist="38100" dir="2700000" algn="tl">
                    <a:srgbClr val="000000">
                      <a:alpha val="43137"/>
                    </a:srgbClr>
                  </a:outerShdw>
                </a:effectLst>
                <a:latin typeface="Arial" pitchFamily="34" charset="0"/>
                <a:cs typeface="Arial" pitchFamily="34" charset="0"/>
              </a:rPr>
              <a:t>to make medical records available for inspection </a:t>
            </a:r>
          </a:p>
        </p:txBody>
      </p:sp>
      <p:pic>
        <p:nvPicPr>
          <p:cNvPr id="1026" name="Picture 2" descr="C:\Users\Kamran\Pictures\MEDICAL RECORD.jpg"/>
          <p:cNvPicPr>
            <a:picLocks noChangeAspect="1" noChangeArrowheads="1"/>
          </p:cNvPicPr>
          <p:nvPr/>
        </p:nvPicPr>
        <p:blipFill>
          <a:blip r:embed="rId2" cstate="print"/>
          <a:srcRect/>
          <a:stretch>
            <a:fillRect/>
          </a:stretch>
        </p:blipFill>
        <p:spPr bwMode="auto">
          <a:xfrm>
            <a:off x="6248400" y="0"/>
            <a:ext cx="2895600" cy="1295399"/>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152400" y="1828800"/>
            <a:ext cx="8991600" cy="5029200"/>
          </a:xfrm>
        </p:spPr>
        <p:txBody>
          <a:bodyPr>
            <a:noAutofit/>
          </a:bodyPr>
          <a:lstStyle/>
          <a:p>
            <a:pPr lvl="0" algn="l">
              <a:lnSpc>
                <a:spcPct val="150000"/>
              </a:lnSpc>
              <a:buClr>
                <a:srgbClr val="FFFF00"/>
              </a:buClr>
              <a:buFont typeface="Wingdings" pitchFamily="2" charset="2"/>
              <a:buChar char="Ø"/>
            </a:pPr>
            <a:r>
              <a:rPr lang="en-US" sz="2800" dirty="0" smtClean="0">
                <a:effectLst>
                  <a:outerShdw blurRad="38100" dist="38100" dir="2700000" algn="tl">
                    <a:srgbClr val="000000">
                      <a:alpha val="43137"/>
                    </a:srgbClr>
                  </a:outerShdw>
                </a:effectLst>
                <a:latin typeface="Arial" pitchFamily="34" charset="0"/>
                <a:cs typeface="Arial" pitchFamily="34" charset="0"/>
              </a:rPr>
              <a:t>  Define </a:t>
            </a:r>
            <a:r>
              <a:rPr lang="en-US" sz="2800" dirty="0">
                <a:effectLst>
                  <a:outerShdw blurRad="38100" dist="38100" dir="2700000" algn="tl">
                    <a:srgbClr val="000000">
                      <a:alpha val="43137"/>
                    </a:srgbClr>
                  </a:outerShdw>
                </a:effectLst>
                <a:latin typeface="Arial" pitchFamily="34" charset="0"/>
                <a:cs typeface="Arial" pitchFamily="34" charset="0"/>
              </a:rPr>
              <a:t>unprofessional behavior</a:t>
            </a:r>
          </a:p>
          <a:p>
            <a:pPr lvl="0" algn="l">
              <a:lnSpc>
                <a:spcPct val="150000"/>
              </a:lnSpc>
              <a:buClr>
                <a:srgbClr val="FFFF00"/>
              </a:buClr>
              <a:buFont typeface="Wingdings" pitchFamily="2" charset="2"/>
              <a:buChar char="Ø"/>
            </a:pPr>
            <a:r>
              <a:rPr lang="en-US" sz="2800" dirty="0" smtClean="0">
                <a:effectLst>
                  <a:outerShdw blurRad="38100" dist="38100" dir="2700000" algn="tl">
                    <a:srgbClr val="000000">
                      <a:alpha val="43137"/>
                    </a:srgbClr>
                  </a:outerShdw>
                </a:effectLst>
                <a:latin typeface="Arial" pitchFamily="34" charset="0"/>
                <a:cs typeface="Arial" pitchFamily="34" charset="0"/>
              </a:rPr>
              <a:t>  Identify </a:t>
            </a:r>
            <a:r>
              <a:rPr lang="en-US" sz="2800" dirty="0">
                <a:effectLst>
                  <a:outerShdw blurRad="38100" dist="38100" dir="2700000" algn="tl">
                    <a:srgbClr val="000000">
                      <a:alpha val="43137"/>
                    </a:srgbClr>
                  </a:outerShdw>
                </a:effectLst>
                <a:latin typeface="Arial" pitchFamily="34" charset="0"/>
                <a:cs typeface="Arial" pitchFamily="34" charset="0"/>
              </a:rPr>
              <a:t>various elements of human nature that contribute to unprofessionalism </a:t>
            </a:r>
          </a:p>
          <a:p>
            <a:pPr lvl="0" algn="l">
              <a:lnSpc>
                <a:spcPct val="150000"/>
              </a:lnSpc>
              <a:buClr>
                <a:srgbClr val="FFFF00"/>
              </a:buClr>
              <a:buFont typeface="Wingdings" pitchFamily="2" charset="2"/>
              <a:buChar char="Ø"/>
            </a:pPr>
            <a:r>
              <a:rPr lang="en-US" sz="2800" dirty="0" smtClean="0">
                <a:effectLst>
                  <a:outerShdw blurRad="38100" dist="38100" dir="2700000" algn="tl">
                    <a:srgbClr val="000000">
                      <a:alpha val="43137"/>
                    </a:srgbClr>
                  </a:outerShdw>
                </a:effectLst>
                <a:latin typeface="Arial" pitchFamily="34" charset="0"/>
                <a:cs typeface="Arial" pitchFamily="34" charset="0"/>
              </a:rPr>
              <a:t>  Provide </a:t>
            </a:r>
            <a:r>
              <a:rPr lang="en-US" sz="2800" dirty="0">
                <a:effectLst>
                  <a:outerShdw blurRad="38100" dist="38100" dir="2700000" algn="tl">
                    <a:srgbClr val="000000">
                      <a:alpha val="43137"/>
                    </a:srgbClr>
                  </a:outerShdw>
                </a:effectLst>
                <a:latin typeface="Arial" pitchFamily="34" charset="0"/>
                <a:cs typeface="Arial" pitchFamily="34" charset="0"/>
              </a:rPr>
              <a:t>examples of such behaviors from daily life </a:t>
            </a:r>
          </a:p>
          <a:p>
            <a:pPr lvl="0" algn="l">
              <a:lnSpc>
                <a:spcPct val="150000"/>
              </a:lnSpc>
              <a:buClr>
                <a:srgbClr val="FFFF00"/>
              </a:buClr>
              <a:buFont typeface="Wingdings" pitchFamily="2" charset="2"/>
              <a:buChar char="Ø"/>
            </a:pPr>
            <a:r>
              <a:rPr lang="en-US" sz="2800" dirty="0" smtClean="0">
                <a:effectLst>
                  <a:outerShdw blurRad="38100" dist="38100" dir="2700000" algn="tl">
                    <a:srgbClr val="000000">
                      <a:alpha val="43137"/>
                    </a:srgbClr>
                  </a:outerShdw>
                </a:effectLst>
                <a:latin typeface="Arial" pitchFamily="34" charset="0"/>
                <a:cs typeface="Arial" pitchFamily="34" charset="0"/>
              </a:rPr>
              <a:t>  Avoid </a:t>
            </a:r>
            <a:r>
              <a:rPr lang="en-US" sz="2800" dirty="0">
                <a:effectLst>
                  <a:outerShdw blurRad="38100" dist="38100" dir="2700000" algn="tl">
                    <a:srgbClr val="000000">
                      <a:alpha val="43137"/>
                    </a:srgbClr>
                  </a:outerShdw>
                </a:effectLst>
                <a:latin typeface="Arial" pitchFamily="34" charset="0"/>
                <a:cs typeface="Arial" pitchFamily="34" charset="0"/>
              </a:rPr>
              <a:t>unprofessional </a:t>
            </a:r>
            <a:r>
              <a:rPr lang="en-US" sz="3200" dirty="0">
                <a:effectLst>
                  <a:outerShdw blurRad="38100" dist="38100" dir="2700000" algn="tl">
                    <a:srgbClr val="000000">
                      <a:alpha val="43137"/>
                    </a:srgbClr>
                  </a:outerShdw>
                </a:effectLst>
                <a:latin typeface="Arial" pitchFamily="34" charset="0"/>
                <a:cs typeface="Arial" pitchFamily="34" charset="0"/>
              </a:rPr>
              <a:t>behaviors.</a:t>
            </a:r>
          </a:p>
          <a:p>
            <a:pPr algn="l"/>
            <a:endParaRPr lang="en-US" sz="2400" dirty="0">
              <a:latin typeface="Arial" pitchFamily="34" charset="0"/>
              <a:cs typeface="Arial" pitchFamily="34" charset="0"/>
            </a:endParaRPr>
          </a:p>
          <a:p>
            <a:pPr algn="l"/>
            <a:endParaRPr lang="en-US" sz="2400" dirty="0">
              <a:latin typeface="Arial" pitchFamily="34" charset="0"/>
              <a:cs typeface="Arial" pitchFamily="34" charset="0"/>
            </a:endParaRPr>
          </a:p>
          <a:p>
            <a:pPr algn="l"/>
            <a:endParaRPr lang="en-US" sz="2400" dirty="0">
              <a:latin typeface="Arial" pitchFamily="34" charset="0"/>
              <a:cs typeface="Arial" pitchFamily="34" charset="0"/>
            </a:endParaRPr>
          </a:p>
          <a:p>
            <a:pPr algn="l"/>
            <a:endParaRPr lang="en-US" sz="2400" dirty="0">
              <a:latin typeface="Arial" pitchFamily="34" charset="0"/>
              <a:cs typeface="Arial" pitchFamily="34" charset="0"/>
            </a:endParaRPr>
          </a:p>
        </p:txBody>
      </p:sp>
      <p:sp>
        <p:nvSpPr>
          <p:cNvPr id="4" name="Rectangle 3"/>
          <p:cNvSpPr/>
          <p:nvPr/>
        </p:nvSpPr>
        <p:spPr>
          <a:xfrm>
            <a:off x="228600" y="228600"/>
            <a:ext cx="8915400" cy="1631216"/>
          </a:xfrm>
          <a:prstGeom prst="rect">
            <a:avLst/>
          </a:prstGeom>
        </p:spPr>
        <p:txBody>
          <a:bodyPr wrap="square">
            <a:spAutoFit/>
          </a:bodyPr>
          <a:lstStyle/>
          <a:p>
            <a:pPr algn="ctr"/>
            <a:r>
              <a:rPr lang="en-US" sz="3600" b="1" dirty="0">
                <a:solidFill>
                  <a:srgbClr val="FFC000"/>
                </a:solidFill>
                <a:effectLst>
                  <a:outerShdw blurRad="38100" dist="38100" dir="2700000" algn="tl">
                    <a:srgbClr val="000000">
                      <a:alpha val="43137"/>
                    </a:srgbClr>
                  </a:outerShdw>
                </a:effectLst>
                <a:latin typeface="Arial" pitchFamily="34" charset="0"/>
                <a:cs typeface="Arial" pitchFamily="34" charset="0"/>
              </a:rPr>
              <a:t>OBJECTIVES</a:t>
            </a:r>
            <a:r>
              <a:rPr lang="en-US" dirty="0">
                <a:solidFill>
                  <a:srgbClr val="FFC000"/>
                </a:solidFill>
                <a:latin typeface="Arial" pitchFamily="34" charset="0"/>
                <a:cs typeface="Arial" pitchFamily="34" charset="0"/>
              </a:rPr>
              <a:t/>
            </a:r>
            <a:br>
              <a:rPr lang="en-US" dirty="0">
                <a:solidFill>
                  <a:srgbClr val="FFC000"/>
                </a:solidFill>
                <a:latin typeface="Arial" pitchFamily="34" charset="0"/>
                <a:cs typeface="Arial" pitchFamily="34" charset="0"/>
              </a:rPr>
            </a:br>
            <a:r>
              <a:rPr lang="en-US" sz="2400" dirty="0">
                <a:solidFill>
                  <a:srgbClr val="FFC000"/>
                </a:solidFill>
                <a:effectLst>
                  <a:outerShdw blurRad="38100" dist="38100" dir="2700000" algn="tl">
                    <a:srgbClr val="000000">
                      <a:alpha val="43137"/>
                    </a:srgbClr>
                  </a:outerShdw>
                </a:effectLst>
                <a:latin typeface="Arial" pitchFamily="34" charset="0"/>
                <a:cs typeface="Arial" pitchFamily="34" charset="0"/>
              </a:rPr>
              <a:t> </a:t>
            </a:r>
            <a:r>
              <a:rPr lang="en-US" sz="3200" b="1" dirty="0">
                <a:solidFill>
                  <a:srgbClr val="FFC000"/>
                </a:solidFill>
                <a:latin typeface="Arial" pitchFamily="34" charset="0"/>
                <a:cs typeface="Arial" pitchFamily="34" charset="0"/>
              </a:rPr>
              <a:t>By the end of this  lecture You should be able to;</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057400"/>
            <a:ext cx="7851648" cy="990600"/>
          </a:xfrm>
        </p:spPr>
        <p:txBody>
          <a:bodyPr>
            <a:normAutofit/>
          </a:bodyPr>
          <a:lstStyle/>
          <a:p>
            <a:pPr algn="l"/>
            <a:r>
              <a:rPr lang="en-US" sz="4800" dirty="0">
                <a:solidFill>
                  <a:srgbClr val="FFC000"/>
                </a:solidFill>
              </a:rPr>
              <a:t>5. Plagiarism</a:t>
            </a:r>
          </a:p>
        </p:txBody>
      </p:sp>
      <p:sp>
        <p:nvSpPr>
          <p:cNvPr id="3" name="Subtitle 2"/>
          <p:cNvSpPr>
            <a:spLocks noGrp="1"/>
          </p:cNvSpPr>
          <p:nvPr>
            <p:ph type="subTitle" idx="1"/>
          </p:nvPr>
        </p:nvSpPr>
        <p:spPr>
          <a:xfrm>
            <a:off x="457200" y="3276600"/>
            <a:ext cx="8686800" cy="2895600"/>
          </a:xfrm>
        </p:spPr>
        <p:txBody>
          <a:bodyPr>
            <a:noAutofit/>
          </a:bodyPr>
          <a:lstStyle/>
          <a:p>
            <a:pPr marL="0" marR="36576" lvl="1" algn="l">
              <a:spcBef>
                <a:spcPts val="0"/>
              </a:spcBef>
              <a:buSzPct val="80000"/>
            </a:pPr>
            <a:r>
              <a:rPr lang="en-US" sz="1600" dirty="0"/>
              <a:t> </a:t>
            </a:r>
            <a:r>
              <a:rPr lang="en-US" sz="3200" dirty="0">
                <a:effectLst>
                  <a:outerShdw blurRad="38100" dist="38100" dir="2700000" algn="tl">
                    <a:srgbClr val="000000">
                      <a:alpha val="43137"/>
                    </a:srgbClr>
                  </a:outerShdw>
                </a:effectLst>
                <a:latin typeface="Arial" pitchFamily="34" charset="0"/>
                <a:cs typeface="Arial" pitchFamily="34" charset="0"/>
              </a:rPr>
              <a:t>Is an unethical, dishonest act whereby an individual uses the work of another, commit literacy theft, or present work as an original idea without crediting the source or stating that it is derived from an existing source.</a:t>
            </a:r>
          </a:p>
          <a:p>
            <a:pPr algn="l"/>
            <a:endParaRPr lang="en-US" sz="1800" dirty="0">
              <a:latin typeface="Arial" pitchFamily="34" charset="0"/>
              <a:cs typeface="Arial" pitchFamily="34" charset="0"/>
            </a:endParaRPr>
          </a:p>
        </p:txBody>
      </p:sp>
      <p:pic>
        <p:nvPicPr>
          <p:cNvPr id="4" name="Picture 8" descr="C:\Users\Kamran\Pictures\PLAGIARISM.jpg"/>
          <p:cNvPicPr>
            <a:picLocks noChangeAspect="1" noChangeArrowheads="1"/>
          </p:cNvPicPr>
          <p:nvPr/>
        </p:nvPicPr>
        <p:blipFill>
          <a:blip r:embed="rId3" cstate="print"/>
          <a:srcRect/>
          <a:stretch>
            <a:fillRect/>
          </a:stretch>
        </p:blipFill>
        <p:spPr bwMode="auto">
          <a:xfrm>
            <a:off x="5181600" y="0"/>
            <a:ext cx="3962400" cy="1981200"/>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Types of Plagiarism </a:t>
            </a:r>
          </a:p>
        </p:txBody>
      </p:sp>
      <p:sp>
        <p:nvSpPr>
          <p:cNvPr id="3" name="Content Placeholder 2"/>
          <p:cNvSpPr>
            <a:spLocks noGrp="1"/>
          </p:cNvSpPr>
          <p:nvPr>
            <p:ph idx="1"/>
          </p:nvPr>
        </p:nvSpPr>
        <p:spPr>
          <a:xfrm>
            <a:off x="1028700" y="2260023"/>
            <a:ext cx="7200900" cy="2686050"/>
          </a:xfrm>
        </p:spPr>
        <p:txBody>
          <a:bodyPr>
            <a:noAutofit/>
          </a:bodyPr>
          <a:lstStyle/>
          <a:p>
            <a:pPr marL="385763" indent="-385763">
              <a:buFont typeface="+mj-lt"/>
              <a:buAutoNum type="arabicPeriod"/>
            </a:pPr>
            <a:r>
              <a:rPr lang="en-US" sz="3200" dirty="0"/>
              <a:t>Direct copying.</a:t>
            </a:r>
          </a:p>
          <a:p>
            <a:pPr marL="385763" indent="-385763">
              <a:buFont typeface="+mj-lt"/>
              <a:buAutoNum type="arabicPeriod"/>
            </a:pPr>
            <a:r>
              <a:rPr lang="en-US" sz="3200" dirty="0"/>
              <a:t>Word switching.</a:t>
            </a:r>
          </a:p>
          <a:p>
            <a:pPr marL="385763" indent="-385763">
              <a:buFont typeface="+mj-lt"/>
              <a:buAutoNum type="arabicPeriod"/>
            </a:pPr>
            <a:r>
              <a:rPr lang="en-US" sz="3200" dirty="0"/>
              <a:t>Working with others.</a:t>
            </a:r>
          </a:p>
          <a:p>
            <a:pPr marL="385763" indent="-385763">
              <a:buFont typeface="+mj-lt"/>
              <a:buAutoNum type="arabicPeriod"/>
            </a:pPr>
            <a:r>
              <a:rPr lang="en-US" sz="3200" dirty="0"/>
              <a:t>Concealing sources.</a:t>
            </a:r>
          </a:p>
          <a:p>
            <a:pPr marL="385763" indent="-385763">
              <a:buFont typeface="+mj-lt"/>
              <a:buAutoNum type="arabicPeriod"/>
            </a:pPr>
            <a:r>
              <a:rPr lang="en-US" sz="3200" dirty="0"/>
              <a:t>Buying assignments.</a:t>
            </a:r>
          </a:p>
          <a:p>
            <a:pPr marL="385763" indent="-385763">
              <a:buFont typeface="+mj-lt"/>
              <a:buAutoNum type="arabicPeriod"/>
            </a:pPr>
            <a:r>
              <a:rPr lang="en-US" sz="3200" dirty="0"/>
              <a:t>Self plagiarism. </a:t>
            </a:r>
          </a:p>
        </p:txBody>
      </p:sp>
    </p:spTree>
    <p:extLst>
      <p:ext uri="{BB962C8B-B14F-4D97-AF65-F5344CB8AC3E}">
        <p14:creationId xmlns:p14="http://schemas.microsoft.com/office/powerpoint/2010/main" val="2092946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solidFill>
                  <a:schemeClr val="accent3">
                    <a:lumMod val="40000"/>
                    <a:lumOff val="60000"/>
                  </a:schemeClr>
                </a:solidFill>
              </a:rPr>
              <a:t>Direct copying </a:t>
            </a:r>
          </a:p>
        </p:txBody>
      </p:sp>
      <p:sp>
        <p:nvSpPr>
          <p:cNvPr id="3" name="Content Placeholder 2"/>
          <p:cNvSpPr>
            <a:spLocks noGrp="1"/>
          </p:cNvSpPr>
          <p:nvPr>
            <p:ph idx="1"/>
          </p:nvPr>
        </p:nvSpPr>
        <p:spPr/>
        <p:txBody>
          <a:bodyPr>
            <a:normAutofit/>
          </a:bodyPr>
          <a:lstStyle/>
          <a:p>
            <a:pPr marL="0" indent="0">
              <a:buNone/>
            </a:pPr>
            <a:r>
              <a:rPr lang="en-US" sz="3200" dirty="0"/>
              <a:t>Copying someone else’s work using the exact words and putting it as your own. This is the most common type of plagiarism. </a:t>
            </a:r>
          </a:p>
        </p:txBody>
      </p:sp>
    </p:spTree>
    <p:extLst>
      <p:ext uri="{BB962C8B-B14F-4D97-AF65-F5344CB8AC3E}">
        <p14:creationId xmlns:p14="http://schemas.microsoft.com/office/powerpoint/2010/main" val="10796526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solidFill>
                  <a:schemeClr val="accent3">
                    <a:lumMod val="40000"/>
                    <a:lumOff val="60000"/>
                  </a:schemeClr>
                </a:solidFill>
              </a:rPr>
              <a:t>Word switching </a:t>
            </a:r>
          </a:p>
        </p:txBody>
      </p:sp>
      <p:sp>
        <p:nvSpPr>
          <p:cNvPr id="3" name="Content Placeholder 2"/>
          <p:cNvSpPr>
            <a:spLocks noGrp="1"/>
          </p:cNvSpPr>
          <p:nvPr>
            <p:ph idx="1"/>
          </p:nvPr>
        </p:nvSpPr>
        <p:spPr/>
        <p:txBody>
          <a:bodyPr>
            <a:normAutofit/>
          </a:bodyPr>
          <a:lstStyle/>
          <a:p>
            <a:pPr marL="0" indent="0">
              <a:buNone/>
            </a:pPr>
            <a:r>
              <a:rPr lang="en-US" sz="3200" dirty="0"/>
              <a:t>Putting someone else's writing as your own by changing words without showing that you are using someone else's ideas.</a:t>
            </a:r>
          </a:p>
        </p:txBody>
      </p:sp>
    </p:spTree>
    <p:extLst>
      <p:ext uri="{BB962C8B-B14F-4D97-AF65-F5344CB8AC3E}">
        <p14:creationId xmlns:p14="http://schemas.microsoft.com/office/powerpoint/2010/main" val="2130118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solidFill>
                  <a:schemeClr val="accent3">
                    <a:lumMod val="40000"/>
                    <a:lumOff val="60000"/>
                  </a:schemeClr>
                </a:solidFill>
              </a:rPr>
              <a:t>Working with others</a:t>
            </a:r>
          </a:p>
        </p:txBody>
      </p:sp>
      <p:sp>
        <p:nvSpPr>
          <p:cNvPr id="3" name="Content Placeholder 2"/>
          <p:cNvSpPr>
            <a:spLocks noGrp="1"/>
          </p:cNvSpPr>
          <p:nvPr>
            <p:ph idx="1"/>
          </p:nvPr>
        </p:nvSpPr>
        <p:spPr>
          <a:xfrm>
            <a:off x="1028700" y="2311977"/>
            <a:ext cx="7200900" cy="3532910"/>
          </a:xfrm>
        </p:spPr>
        <p:txBody>
          <a:bodyPr>
            <a:normAutofit/>
          </a:bodyPr>
          <a:lstStyle/>
          <a:p>
            <a:r>
              <a:rPr lang="en-US" sz="2800" dirty="0"/>
              <a:t>Copying all or part of another student’s </a:t>
            </a:r>
            <a:r>
              <a:rPr lang="en-US" sz="2800" dirty="0" smtClean="0"/>
              <a:t>writing.</a:t>
            </a:r>
            <a:endParaRPr lang="en-US" sz="2800" dirty="0"/>
          </a:p>
          <a:p>
            <a:r>
              <a:rPr lang="en-US" sz="2800" dirty="0"/>
              <a:t>Sharing an </a:t>
            </a:r>
            <a:r>
              <a:rPr lang="en-US" sz="2800" dirty="0" smtClean="0"/>
              <a:t>assignment.</a:t>
            </a:r>
            <a:endParaRPr lang="en-US" sz="2800" dirty="0"/>
          </a:p>
          <a:p>
            <a:r>
              <a:rPr lang="en-US" sz="2800" dirty="0"/>
              <a:t>Group work on individual </a:t>
            </a:r>
            <a:r>
              <a:rPr lang="en-US" sz="2800" dirty="0" smtClean="0"/>
              <a:t>assignment. </a:t>
            </a:r>
            <a:endParaRPr lang="en-US" sz="2800" dirty="0"/>
          </a:p>
          <a:p>
            <a:r>
              <a:rPr lang="en-US" sz="2800" dirty="0"/>
              <a:t>Writing in Arabic and asking some else to translate your </a:t>
            </a:r>
            <a:r>
              <a:rPr lang="en-US" sz="2800" dirty="0" smtClean="0"/>
              <a:t>work.</a:t>
            </a:r>
            <a:endParaRPr lang="en-US" sz="2800" dirty="0"/>
          </a:p>
        </p:txBody>
      </p:sp>
    </p:spTree>
    <p:extLst>
      <p:ext uri="{BB962C8B-B14F-4D97-AF65-F5344CB8AC3E}">
        <p14:creationId xmlns:p14="http://schemas.microsoft.com/office/powerpoint/2010/main" val="17157160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13688"/>
            <a:ext cx="8229600" cy="1143000"/>
          </a:xfrm>
        </p:spPr>
        <p:txBody>
          <a:bodyPr>
            <a:normAutofit fontScale="90000"/>
          </a:bodyPr>
          <a:lstStyle/>
          <a:p>
            <a:r>
              <a:rPr lang="en-US" dirty="0">
                <a:solidFill>
                  <a:srgbClr val="FFC000"/>
                </a:solidFill>
              </a:rPr>
              <a:t>What is acceptable when working with others</a:t>
            </a:r>
          </a:p>
        </p:txBody>
      </p:sp>
      <p:sp>
        <p:nvSpPr>
          <p:cNvPr id="3" name="Content Placeholder 2"/>
          <p:cNvSpPr>
            <a:spLocks noGrp="1"/>
          </p:cNvSpPr>
          <p:nvPr>
            <p:ph idx="1"/>
          </p:nvPr>
        </p:nvSpPr>
        <p:spPr>
          <a:xfrm>
            <a:off x="457200" y="2545080"/>
            <a:ext cx="8229600" cy="2560320"/>
          </a:xfrm>
        </p:spPr>
        <p:txBody>
          <a:bodyPr>
            <a:normAutofit/>
          </a:bodyPr>
          <a:lstStyle/>
          <a:p>
            <a:r>
              <a:rPr lang="en-US" sz="2800" dirty="0"/>
              <a:t>Group assignments. </a:t>
            </a:r>
          </a:p>
          <a:p>
            <a:r>
              <a:rPr lang="en-US" sz="2800" dirty="0"/>
              <a:t>Discussing your work  and ideas with other students. </a:t>
            </a:r>
          </a:p>
          <a:p>
            <a:r>
              <a:rPr lang="en-US" sz="2800" dirty="0"/>
              <a:t>Getting advice on sources of information from other students, lecturers or professionals. </a:t>
            </a:r>
          </a:p>
        </p:txBody>
      </p:sp>
    </p:spTree>
    <p:extLst>
      <p:ext uri="{BB962C8B-B14F-4D97-AF65-F5344CB8AC3E}">
        <p14:creationId xmlns:p14="http://schemas.microsoft.com/office/powerpoint/2010/main" val="35664473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a:bodyPr>
          <a:lstStyle/>
          <a:p>
            <a:r>
              <a:rPr lang="en-US" sz="4400" dirty="0">
                <a:solidFill>
                  <a:schemeClr val="accent3">
                    <a:lumMod val="40000"/>
                    <a:lumOff val="60000"/>
                  </a:schemeClr>
                </a:solidFill>
              </a:rPr>
              <a:t>Concealing sources</a:t>
            </a:r>
          </a:p>
        </p:txBody>
      </p:sp>
      <p:sp>
        <p:nvSpPr>
          <p:cNvPr id="3" name="Content Placeholder 2"/>
          <p:cNvSpPr>
            <a:spLocks noGrp="1"/>
          </p:cNvSpPr>
          <p:nvPr>
            <p:ph idx="1"/>
          </p:nvPr>
        </p:nvSpPr>
        <p:spPr>
          <a:xfrm>
            <a:off x="1028700" y="2311977"/>
            <a:ext cx="7200900" cy="3460173"/>
          </a:xfrm>
        </p:spPr>
        <p:txBody>
          <a:bodyPr>
            <a:normAutofit/>
          </a:bodyPr>
          <a:lstStyle/>
          <a:p>
            <a:pPr marL="0" indent="0">
              <a:buNone/>
            </a:pPr>
            <a:r>
              <a:rPr lang="en-US" sz="2400" dirty="0"/>
              <a:t>Hiding the sources of your work and not revealing them.  </a:t>
            </a:r>
          </a:p>
          <a:p>
            <a:pPr marL="0" indent="0">
              <a:buNone/>
            </a:pPr>
            <a:r>
              <a:rPr lang="en-US" sz="2400" dirty="0"/>
              <a:t>This includes:</a:t>
            </a:r>
          </a:p>
          <a:p>
            <a:pPr marL="385763" indent="-385763">
              <a:buFont typeface="+mj-lt"/>
              <a:buAutoNum type="arabicPeriod"/>
            </a:pPr>
            <a:r>
              <a:rPr lang="en-US" sz="2400" dirty="0"/>
              <a:t>Putting someone else’s ideas on your words without referring to them. </a:t>
            </a:r>
          </a:p>
          <a:p>
            <a:pPr marL="385763" indent="-385763">
              <a:buFont typeface="+mj-lt"/>
              <a:buAutoNum type="arabicPeriod"/>
            </a:pPr>
            <a:r>
              <a:rPr lang="en-US" sz="2400" dirty="0"/>
              <a:t>Using a reference more than one time, but only pointing it out once.</a:t>
            </a:r>
          </a:p>
        </p:txBody>
      </p:sp>
    </p:spTree>
    <p:extLst>
      <p:ext uri="{BB962C8B-B14F-4D97-AF65-F5344CB8AC3E}">
        <p14:creationId xmlns:p14="http://schemas.microsoft.com/office/powerpoint/2010/main" val="18485620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normAutofit/>
          </a:bodyPr>
          <a:lstStyle/>
          <a:p>
            <a:r>
              <a:rPr lang="en-US" sz="4400" dirty="0">
                <a:solidFill>
                  <a:schemeClr val="accent3">
                    <a:lumMod val="40000"/>
                    <a:lumOff val="60000"/>
                  </a:schemeClr>
                </a:solidFill>
              </a:rPr>
              <a:t>Buying assignments </a:t>
            </a:r>
          </a:p>
        </p:txBody>
      </p:sp>
      <p:sp>
        <p:nvSpPr>
          <p:cNvPr id="3" name="Content Placeholder 2"/>
          <p:cNvSpPr>
            <a:spLocks noGrp="1"/>
          </p:cNvSpPr>
          <p:nvPr>
            <p:ph idx="1"/>
          </p:nvPr>
        </p:nvSpPr>
        <p:spPr>
          <a:xfrm>
            <a:off x="457200" y="1935480"/>
            <a:ext cx="8229600" cy="1722120"/>
          </a:xfrm>
        </p:spPr>
        <p:txBody>
          <a:bodyPr>
            <a:normAutofit/>
          </a:bodyPr>
          <a:lstStyle/>
          <a:p>
            <a:pPr marL="0" indent="0">
              <a:buNone/>
            </a:pPr>
            <a:r>
              <a:rPr lang="en-US" sz="3200" dirty="0"/>
              <a:t>Buying an assignment is the worst kind of plagiarism and may have serious consequences.</a:t>
            </a:r>
          </a:p>
        </p:txBody>
      </p:sp>
    </p:spTree>
    <p:extLst>
      <p:ext uri="{BB962C8B-B14F-4D97-AF65-F5344CB8AC3E}">
        <p14:creationId xmlns:p14="http://schemas.microsoft.com/office/powerpoint/2010/main" val="18051657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143000"/>
          </a:xfrm>
        </p:spPr>
        <p:txBody>
          <a:bodyPr>
            <a:normAutofit/>
          </a:bodyPr>
          <a:lstStyle/>
          <a:p>
            <a:r>
              <a:rPr lang="en-US" sz="4400" dirty="0">
                <a:solidFill>
                  <a:schemeClr val="accent3">
                    <a:lumMod val="40000"/>
                    <a:lumOff val="60000"/>
                  </a:schemeClr>
                </a:solidFill>
              </a:rPr>
              <a:t>Self plagiarism </a:t>
            </a:r>
          </a:p>
        </p:txBody>
      </p:sp>
      <p:sp>
        <p:nvSpPr>
          <p:cNvPr id="3" name="Content Placeholder 2"/>
          <p:cNvSpPr>
            <a:spLocks noGrp="1"/>
          </p:cNvSpPr>
          <p:nvPr>
            <p:ph idx="1"/>
          </p:nvPr>
        </p:nvSpPr>
        <p:spPr>
          <a:xfrm>
            <a:off x="457200" y="2392680"/>
            <a:ext cx="8229600" cy="1950720"/>
          </a:xfrm>
        </p:spPr>
        <p:txBody>
          <a:bodyPr>
            <a:normAutofit/>
          </a:bodyPr>
          <a:lstStyle/>
          <a:p>
            <a:pPr marL="0" indent="0">
              <a:buNone/>
            </a:pPr>
            <a:r>
              <a:rPr lang="en-US" sz="3200" dirty="0"/>
              <a:t>Re-using all or part of an assignment or a project that you have used before without making it clear is considered as plagiarism.</a:t>
            </a:r>
          </a:p>
          <a:p>
            <a:pPr marL="0" indent="0">
              <a:buNone/>
            </a:pPr>
            <a:endParaRPr lang="en-US" sz="3200" dirty="0"/>
          </a:p>
        </p:txBody>
      </p:sp>
    </p:spTree>
    <p:extLst>
      <p:ext uri="{BB962C8B-B14F-4D97-AF65-F5344CB8AC3E}">
        <p14:creationId xmlns:p14="http://schemas.microsoft.com/office/powerpoint/2010/main" val="36660602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85800"/>
            <a:ext cx="7851648" cy="1066800"/>
          </a:xfrm>
        </p:spPr>
        <p:txBody>
          <a:bodyPr>
            <a:normAutofit/>
          </a:bodyPr>
          <a:lstStyle/>
          <a:p>
            <a:pPr algn="l"/>
            <a:r>
              <a:rPr lang="en-US" sz="4800" dirty="0">
                <a:solidFill>
                  <a:srgbClr val="FFC000"/>
                </a:solidFill>
              </a:rPr>
              <a:t>Unprofessional physician</a:t>
            </a:r>
          </a:p>
        </p:txBody>
      </p:sp>
      <p:sp>
        <p:nvSpPr>
          <p:cNvPr id="3" name="Content Placeholder 2"/>
          <p:cNvSpPr>
            <a:spLocks noGrp="1"/>
          </p:cNvSpPr>
          <p:nvPr>
            <p:ph type="subTitle" idx="1"/>
          </p:nvPr>
        </p:nvSpPr>
        <p:spPr>
          <a:xfrm>
            <a:off x="533400" y="1981200"/>
            <a:ext cx="8610600" cy="4419600"/>
          </a:xfrm>
        </p:spPr>
        <p:txBody>
          <a:bodyPr>
            <a:normAutofit lnSpcReduction="10000"/>
          </a:bodyPr>
          <a:lstStyle/>
          <a:p>
            <a:pPr algn="l">
              <a:buFont typeface="Wingdings" pitchFamily="2" charset="2"/>
              <a:buChar char="q"/>
            </a:pPr>
            <a:r>
              <a:rPr lang="en-US" sz="3200" dirty="0">
                <a:effectLst>
                  <a:outerShdw blurRad="38100" dist="38100" dir="2700000" algn="tl">
                    <a:srgbClr val="000000">
                      <a:alpha val="43137"/>
                    </a:srgbClr>
                  </a:outerShdw>
                </a:effectLst>
                <a:latin typeface="Times New Roman" pitchFamily="18" charset="0"/>
              </a:rPr>
              <a:t>Impaired</a:t>
            </a:r>
          </a:p>
          <a:p>
            <a:pPr algn="l">
              <a:buFont typeface="Wingdings" pitchFamily="2" charset="2"/>
              <a:buChar char="q"/>
            </a:pPr>
            <a:r>
              <a:rPr lang="en-US" sz="3200" dirty="0">
                <a:effectLst>
                  <a:outerShdw blurRad="38100" dist="38100" dir="2700000" algn="tl">
                    <a:srgbClr val="000000">
                      <a:alpha val="43137"/>
                    </a:srgbClr>
                  </a:outerShdw>
                </a:effectLst>
                <a:latin typeface="Times New Roman" pitchFamily="18" charset="0"/>
              </a:rPr>
              <a:t>Disruptive behavior</a:t>
            </a:r>
          </a:p>
          <a:p>
            <a:pPr algn="l">
              <a:buFont typeface="Wingdings" pitchFamily="2" charset="2"/>
              <a:buChar char="q"/>
            </a:pPr>
            <a:r>
              <a:rPr lang="en-US" sz="3200" dirty="0">
                <a:effectLst>
                  <a:outerShdw blurRad="38100" dist="38100" dir="2700000" algn="tl">
                    <a:srgbClr val="000000">
                      <a:alpha val="43137"/>
                    </a:srgbClr>
                  </a:outerShdw>
                </a:effectLst>
                <a:latin typeface="Times New Roman" pitchFamily="18" charset="0"/>
              </a:rPr>
              <a:t>Dishonest</a:t>
            </a:r>
          </a:p>
          <a:p>
            <a:pPr algn="l">
              <a:buFont typeface="Wingdings" pitchFamily="2" charset="2"/>
              <a:buChar char="q"/>
            </a:pPr>
            <a:r>
              <a:rPr lang="en-US" sz="3200" dirty="0">
                <a:effectLst>
                  <a:outerShdw blurRad="38100" dist="38100" dir="2700000" algn="tl">
                    <a:srgbClr val="000000">
                      <a:alpha val="43137"/>
                    </a:srgbClr>
                  </a:outerShdw>
                </a:effectLst>
                <a:latin typeface="Times New Roman" pitchFamily="18" charset="0"/>
              </a:rPr>
              <a:t>Greedy</a:t>
            </a:r>
          </a:p>
          <a:p>
            <a:pPr algn="l">
              <a:buFont typeface="Wingdings" pitchFamily="2" charset="2"/>
              <a:buChar char="q"/>
            </a:pPr>
            <a:r>
              <a:rPr lang="en-US" sz="3200" dirty="0">
                <a:effectLst>
                  <a:outerShdw blurRad="38100" dist="38100" dir="2700000" algn="tl">
                    <a:srgbClr val="000000">
                      <a:alpha val="43137"/>
                    </a:srgbClr>
                  </a:outerShdw>
                </a:effectLst>
                <a:latin typeface="Times New Roman" pitchFamily="18" charset="0"/>
              </a:rPr>
              <a:t>Abuses power</a:t>
            </a:r>
          </a:p>
          <a:p>
            <a:pPr algn="l">
              <a:buFont typeface="Wingdings" pitchFamily="2" charset="2"/>
              <a:buChar char="q"/>
            </a:pPr>
            <a:r>
              <a:rPr lang="en-US" sz="3200" dirty="0">
                <a:effectLst>
                  <a:outerShdw blurRad="38100" dist="38100" dir="2700000" algn="tl">
                    <a:srgbClr val="000000">
                      <a:alpha val="43137"/>
                    </a:srgbClr>
                  </a:outerShdw>
                </a:effectLst>
                <a:latin typeface="Times New Roman" pitchFamily="18" charset="0"/>
              </a:rPr>
              <a:t>Lacks interpersonal skills</a:t>
            </a:r>
          </a:p>
          <a:p>
            <a:pPr algn="l">
              <a:buFont typeface="Wingdings" pitchFamily="2" charset="2"/>
              <a:buChar char="q"/>
            </a:pPr>
            <a:r>
              <a:rPr lang="en-US" sz="3200" dirty="0">
                <a:effectLst>
                  <a:outerShdw blurRad="38100" dist="38100" dir="2700000" algn="tl">
                    <a:srgbClr val="000000">
                      <a:alpha val="43137"/>
                    </a:srgbClr>
                  </a:outerShdw>
                </a:effectLst>
                <a:latin typeface="Times New Roman" pitchFamily="18" charset="0"/>
              </a:rPr>
              <a:t>Conflict of interest</a:t>
            </a:r>
          </a:p>
          <a:p>
            <a:pPr algn="l">
              <a:buFont typeface="Wingdings" pitchFamily="2" charset="2"/>
              <a:buChar char="q"/>
            </a:pPr>
            <a:r>
              <a:rPr lang="en-US" sz="3200" dirty="0">
                <a:effectLst>
                  <a:outerShdw blurRad="38100" dist="38100" dir="2700000" algn="tl">
                    <a:srgbClr val="000000">
                      <a:alpha val="43137"/>
                    </a:srgbClr>
                  </a:outerShdw>
                </a:effectLst>
                <a:latin typeface="Times New Roman" pitchFamily="18" charset="0"/>
              </a:rPr>
              <a:t>Self-serving</a:t>
            </a:r>
            <a:endParaRPr lang="en-US" sz="3200" dirty="0">
              <a:effectLst>
                <a:outerShdw blurRad="38100" dist="38100" dir="2700000" algn="tl">
                  <a:srgbClr val="000000">
                    <a:alpha val="43137"/>
                  </a:srgbClr>
                </a:outerShdw>
              </a:effectLst>
            </a:endParaRPr>
          </a:p>
          <a:p>
            <a:endParaRPr lang="en-US" dirty="0"/>
          </a:p>
        </p:txBody>
      </p:sp>
      <p:pic>
        <p:nvPicPr>
          <p:cNvPr id="2050" name="Picture 2" descr="C:\Users\Kamran\Pictures\angry physician.jpg"/>
          <p:cNvPicPr>
            <a:picLocks noChangeAspect="1" noChangeArrowheads="1"/>
          </p:cNvPicPr>
          <p:nvPr/>
        </p:nvPicPr>
        <p:blipFill>
          <a:blip r:embed="rId2" cstate="print"/>
          <a:srcRect/>
          <a:stretch>
            <a:fillRect/>
          </a:stretch>
        </p:blipFill>
        <p:spPr bwMode="auto">
          <a:xfrm>
            <a:off x="7086600" y="1752600"/>
            <a:ext cx="2057400" cy="2219325"/>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http://www.al-jazirah.com/2019/20190825/ln23.htm</a:t>
            </a:r>
          </a:p>
        </p:txBody>
      </p:sp>
    </p:spTree>
    <p:extLst>
      <p:ext uri="{BB962C8B-B14F-4D97-AF65-F5344CB8AC3E}">
        <p14:creationId xmlns:p14="http://schemas.microsoft.com/office/powerpoint/2010/main" val="10692730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544" y="776289"/>
            <a:ext cx="8062912" cy="900111"/>
          </a:xfrm>
        </p:spPr>
        <p:txBody>
          <a:bodyPr>
            <a:normAutofit/>
          </a:bodyPr>
          <a:lstStyle/>
          <a:p>
            <a:pPr marL="0" indent="1588" algn="l"/>
            <a:r>
              <a:rPr lang="en-US" sz="4800" dirty="0">
                <a:solidFill>
                  <a:srgbClr val="FFC000"/>
                </a:solidFill>
              </a:rPr>
              <a:t>Impairment:</a:t>
            </a:r>
          </a:p>
        </p:txBody>
      </p:sp>
      <p:sp>
        <p:nvSpPr>
          <p:cNvPr id="3" name="Subtitle 2"/>
          <p:cNvSpPr>
            <a:spLocks noGrp="1"/>
          </p:cNvSpPr>
          <p:nvPr>
            <p:ph type="subTitle" idx="1"/>
          </p:nvPr>
        </p:nvSpPr>
        <p:spPr>
          <a:xfrm>
            <a:off x="323528" y="1844824"/>
            <a:ext cx="8496944" cy="5013176"/>
          </a:xfrm>
        </p:spPr>
        <p:txBody>
          <a:bodyPr>
            <a:noAutofit/>
          </a:bodyPr>
          <a:lstStyle/>
          <a:p>
            <a:pPr algn="l"/>
            <a:r>
              <a:rPr lang="en-US" sz="3200" dirty="0">
                <a:solidFill>
                  <a:schemeClr val="tx1"/>
                </a:solidFill>
                <a:effectLst>
                  <a:outerShdw blurRad="38100" dist="38100" dir="2700000" algn="tl">
                    <a:srgbClr val="000000">
                      <a:alpha val="43137"/>
                    </a:srgbClr>
                  </a:outerShdw>
                </a:effectLst>
              </a:rPr>
              <a:t>Impairment means more than making incorrect diagnosis. </a:t>
            </a:r>
          </a:p>
          <a:p>
            <a:pPr algn="l"/>
            <a:endParaRPr lang="en-US" sz="3200" dirty="0">
              <a:solidFill>
                <a:schemeClr val="tx1"/>
              </a:solidFill>
              <a:effectLst>
                <a:outerShdw blurRad="38100" dist="38100" dir="2700000" algn="tl">
                  <a:srgbClr val="000000">
                    <a:alpha val="43137"/>
                  </a:srgbClr>
                </a:outerShdw>
              </a:effectLst>
            </a:endParaRPr>
          </a:p>
          <a:p>
            <a:pPr algn="l"/>
            <a:r>
              <a:rPr lang="en-US" sz="3200" dirty="0">
                <a:effectLst>
                  <a:outerShdw blurRad="38100" dist="38100" dir="2700000" algn="tl">
                    <a:srgbClr val="000000">
                      <a:alpha val="43137"/>
                    </a:srgbClr>
                  </a:outerShdw>
                </a:effectLst>
              </a:rPr>
              <a:t>     1. Avoidance of patients and their 	psychological needs</a:t>
            </a:r>
          </a:p>
          <a:p>
            <a:pPr lvl="1" algn="l"/>
            <a:r>
              <a:rPr lang="en-US" sz="3200" dirty="0">
                <a:effectLst>
                  <a:outerShdw blurRad="38100" dist="38100" dir="2700000" algn="tl">
                    <a:srgbClr val="000000">
                      <a:alpha val="43137"/>
                    </a:srgbClr>
                  </a:outerShdw>
                </a:effectLst>
              </a:rPr>
              <a:t>2. Dehumanized care</a:t>
            </a:r>
          </a:p>
          <a:p>
            <a:pPr lvl="1" algn="l"/>
            <a:r>
              <a:rPr lang="en-US" sz="3200" dirty="0">
                <a:effectLst>
                  <a:outerShdw blurRad="38100" dist="38100" dir="2700000" algn="tl">
                    <a:srgbClr val="000000">
                      <a:alpha val="43137"/>
                    </a:srgbClr>
                  </a:outerShdw>
                </a:effectLst>
              </a:rPr>
              <a:t>3. Inappropriate treatment</a:t>
            </a:r>
          </a:p>
        </p:txBody>
      </p:sp>
      <p:pic>
        <p:nvPicPr>
          <p:cNvPr id="4" name="Picture 3" descr="C:\Users\Kamran\Pictures\unprofessional physician.jpg"/>
          <p:cNvPicPr>
            <a:picLocks noChangeAspect="1" noChangeArrowheads="1"/>
          </p:cNvPicPr>
          <p:nvPr/>
        </p:nvPicPr>
        <p:blipFill>
          <a:blip r:embed="rId2" cstate="print"/>
          <a:srcRect/>
          <a:stretch>
            <a:fillRect/>
          </a:stretch>
        </p:blipFill>
        <p:spPr bwMode="auto">
          <a:xfrm>
            <a:off x="7086600" y="2438400"/>
            <a:ext cx="2057400" cy="2057400"/>
          </a:xfrm>
          <a:prstGeom prst="rect">
            <a:avLst/>
          </a:prstGeom>
          <a:noFill/>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609600"/>
            <a:ext cx="8686800" cy="990600"/>
          </a:xfrm>
        </p:spPr>
        <p:txBody>
          <a:bodyPr>
            <a:normAutofit/>
          </a:bodyPr>
          <a:lstStyle/>
          <a:p>
            <a:pPr marL="0" algn="l"/>
            <a:r>
              <a:rPr lang="en-US" sz="4800" dirty="0">
                <a:solidFill>
                  <a:srgbClr val="FFC000"/>
                </a:solidFill>
              </a:rPr>
              <a:t>Disruptive behavior</a:t>
            </a:r>
          </a:p>
        </p:txBody>
      </p:sp>
      <p:sp>
        <p:nvSpPr>
          <p:cNvPr id="3" name="Subtitle 2"/>
          <p:cNvSpPr>
            <a:spLocks noGrp="1"/>
          </p:cNvSpPr>
          <p:nvPr>
            <p:ph type="subTitle" idx="1"/>
          </p:nvPr>
        </p:nvSpPr>
        <p:spPr>
          <a:xfrm>
            <a:off x="609600" y="1676400"/>
            <a:ext cx="8534400" cy="4876800"/>
          </a:xfrm>
        </p:spPr>
        <p:txBody>
          <a:bodyPr>
            <a:noAutofit/>
          </a:bodyPr>
          <a:lstStyle/>
          <a:p>
            <a:pPr algn="l"/>
            <a:r>
              <a:rPr lang="en-US" sz="2400" b="1" dirty="0"/>
              <a:t>Include repeated episodes of</a:t>
            </a:r>
            <a:r>
              <a:rPr lang="en-US" sz="3200" b="1" dirty="0"/>
              <a:t>: </a:t>
            </a:r>
          </a:p>
          <a:p>
            <a:pPr marL="914400" lvl="1" indent="-457200" algn="l">
              <a:buClr>
                <a:srgbClr val="FFFF00"/>
              </a:buClr>
              <a:buFont typeface="Arial" panose="020B0604020202020204" pitchFamily="34" charset="0"/>
              <a:buChar char="•"/>
            </a:pPr>
            <a:r>
              <a:rPr lang="en-US" sz="3200" dirty="0"/>
              <a:t>Sexual harassment </a:t>
            </a:r>
          </a:p>
          <a:p>
            <a:pPr marL="914400" lvl="1" indent="-457200" algn="l">
              <a:buClr>
                <a:srgbClr val="FFFF00"/>
              </a:buClr>
              <a:buFont typeface="Arial" panose="020B0604020202020204" pitchFamily="34" charset="0"/>
              <a:buChar char="•"/>
            </a:pPr>
            <a:r>
              <a:rPr lang="en-US" sz="3200" dirty="0"/>
              <a:t>Racial or ethnic slurs </a:t>
            </a:r>
          </a:p>
          <a:p>
            <a:pPr marL="914400" lvl="1" indent="-457200" algn="l">
              <a:buClr>
                <a:srgbClr val="FFFF00"/>
              </a:buClr>
              <a:buFont typeface="Arial" panose="020B0604020202020204" pitchFamily="34" charset="0"/>
              <a:buChar char="•"/>
            </a:pPr>
            <a:r>
              <a:rPr lang="en-US" sz="3200" dirty="0"/>
              <a:t>Intimidation and abusive language </a:t>
            </a:r>
          </a:p>
          <a:p>
            <a:pPr marL="914400" lvl="1" indent="-457200" algn="l">
              <a:buClr>
                <a:srgbClr val="FFFF00"/>
              </a:buClr>
              <a:buFont typeface="Arial" panose="020B0604020202020204" pitchFamily="34" charset="0"/>
              <a:buChar char="•"/>
            </a:pPr>
            <a:r>
              <a:rPr lang="en-US" sz="3200" dirty="0"/>
              <a:t>Persistent lateness in responding to calls at 	work</a:t>
            </a:r>
          </a:p>
          <a:p>
            <a:pPr algn="l"/>
            <a:endParaRPr lang="en-US" sz="32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544" y="776289"/>
            <a:ext cx="8603456" cy="795324"/>
          </a:xfrm>
        </p:spPr>
        <p:txBody>
          <a:bodyPr>
            <a:noAutofit/>
          </a:bodyPr>
          <a:lstStyle/>
          <a:p>
            <a:pPr marL="0" algn="l"/>
            <a:r>
              <a:rPr lang="en-US" sz="4800" dirty="0">
                <a:solidFill>
                  <a:srgbClr val="FFC000"/>
                </a:solidFill>
              </a:rPr>
              <a:t>Early warning signs</a:t>
            </a:r>
          </a:p>
        </p:txBody>
      </p:sp>
      <p:sp>
        <p:nvSpPr>
          <p:cNvPr id="3" name="Subtitle 2"/>
          <p:cNvSpPr>
            <a:spLocks noGrp="1"/>
          </p:cNvSpPr>
          <p:nvPr>
            <p:ph type="subTitle" idx="1"/>
          </p:nvPr>
        </p:nvSpPr>
        <p:spPr>
          <a:xfrm>
            <a:off x="540544" y="1714488"/>
            <a:ext cx="8603456" cy="4914912"/>
          </a:xfrm>
        </p:spPr>
        <p:txBody>
          <a:bodyPr>
            <a:noAutofit/>
          </a:bodyPr>
          <a:lstStyle/>
          <a:p>
            <a:pPr marL="457200" indent="-457200" algn="l">
              <a:buClr>
                <a:srgbClr val="FFFF00"/>
              </a:buClr>
              <a:buFont typeface="Arial" panose="020B0604020202020204" pitchFamily="34" charset="0"/>
              <a:buChar char="•"/>
            </a:pPr>
            <a:r>
              <a:rPr lang="en-US" sz="3200" dirty="0">
                <a:effectLst>
                  <a:outerShdw blurRad="38100" dist="38100" dir="2700000" algn="tl">
                    <a:srgbClr val="000000">
                      <a:alpha val="43137"/>
                    </a:srgbClr>
                  </a:outerShdw>
                </a:effectLst>
              </a:rPr>
              <a:t>Late or incomplete charting</a:t>
            </a:r>
          </a:p>
          <a:p>
            <a:pPr marL="457200" indent="-457200" algn="l">
              <a:buClr>
                <a:srgbClr val="FFFF00"/>
              </a:buClr>
              <a:buFont typeface="Arial" panose="020B0604020202020204" pitchFamily="34" charset="0"/>
              <a:buChar char="•"/>
            </a:pPr>
            <a:r>
              <a:rPr lang="en-US" sz="3200" dirty="0">
                <a:effectLst>
                  <a:outerShdw blurRad="38100" dist="38100" dir="2700000" algn="tl">
                    <a:srgbClr val="000000">
                      <a:alpha val="43137"/>
                    </a:srgbClr>
                  </a:outerShdw>
                </a:effectLst>
              </a:rPr>
              <a:t>Delayed or no responses to call or pagers</a:t>
            </a:r>
          </a:p>
          <a:p>
            <a:pPr marL="457200" indent="-457200" algn="l">
              <a:buClr>
                <a:srgbClr val="FFFF00"/>
              </a:buClr>
              <a:buFont typeface="Arial" panose="020B0604020202020204" pitchFamily="34" charset="0"/>
              <a:buChar char="•"/>
            </a:pPr>
            <a:r>
              <a:rPr lang="en-US" sz="3200" dirty="0">
                <a:effectLst>
                  <a:outerShdw blurRad="38100" dist="38100" dir="2700000" algn="tl">
                    <a:srgbClr val="000000">
                      <a:alpha val="43137"/>
                    </a:srgbClr>
                  </a:outerShdw>
                </a:effectLst>
              </a:rPr>
              <a:t>Abusive treatment of staff</a:t>
            </a:r>
          </a:p>
          <a:p>
            <a:pPr marL="457200" indent="-457200" algn="l">
              <a:buClr>
                <a:srgbClr val="FFFF00"/>
              </a:buClr>
              <a:buFont typeface="Arial" panose="020B0604020202020204" pitchFamily="34" charset="0"/>
              <a:buChar char="•"/>
            </a:pPr>
            <a:r>
              <a:rPr lang="en-US" sz="3200" dirty="0">
                <a:effectLst>
                  <a:outerShdw blurRad="38100" dist="38100" dir="2700000" algn="tl">
                    <a:srgbClr val="000000">
                      <a:alpha val="43137"/>
                    </a:srgbClr>
                  </a:outerShdw>
                </a:effectLst>
              </a:rPr>
              <a:t>Unkempt appearance and dress</a:t>
            </a:r>
          </a:p>
          <a:p>
            <a:pPr marL="457200" indent="-457200" algn="l">
              <a:buClr>
                <a:srgbClr val="FFFF00"/>
              </a:buClr>
              <a:buFont typeface="Arial" panose="020B0604020202020204" pitchFamily="34" charset="0"/>
              <a:buChar char="•"/>
            </a:pPr>
            <a:r>
              <a:rPr lang="en-US" sz="3200" dirty="0">
                <a:effectLst>
                  <a:outerShdw blurRad="38100" dist="38100" dir="2700000" algn="tl">
                    <a:srgbClr val="000000">
                      <a:alpha val="43137"/>
                    </a:srgbClr>
                  </a:outerShdw>
                </a:effectLst>
              </a:rPr>
              <a:t>Inability to accept criticism</a:t>
            </a:r>
          </a:p>
          <a:p>
            <a:pPr marL="457200" indent="-457200" algn="l">
              <a:buClr>
                <a:srgbClr val="FFFF00"/>
              </a:buClr>
              <a:buFont typeface="Arial" panose="020B0604020202020204" pitchFamily="34" charset="0"/>
              <a:buChar char="•"/>
            </a:pPr>
            <a:r>
              <a:rPr lang="en-US" sz="3200" dirty="0">
                <a:effectLst>
                  <a:outerShdw blurRad="38100" dist="38100" dir="2700000" algn="tl">
                    <a:srgbClr val="000000">
                      <a:alpha val="43137"/>
                    </a:srgbClr>
                  </a:outerShdw>
                </a:effectLst>
              </a:rPr>
              <a:t>Gender or Religious </a:t>
            </a:r>
            <a:r>
              <a:rPr lang="en-US" sz="3200" dirty="0" smtClean="0">
                <a:effectLst>
                  <a:outerShdw blurRad="38100" dist="38100" dir="2700000" algn="tl">
                    <a:srgbClr val="000000">
                      <a:alpha val="43137"/>
                    </a:srgbClr>
                  </a:outerShdw>
                </a:effectLst>
              </a:rPr>
              <a:t>bias</a:t>
            </a:r>
            <a:endParaRPr lang="en-US" sz="2400" b="1" dirty="0">
              <a:latin typeface="Century Gothic" pitchFamily="34" charset="0"/>
            </a:endParaRPr>
          </a:p>
          <a:p>
            <a:pPr algn="l">
              <a:buFont typeface="Wingdings" pitchFamily="2" charset="2"/>
              <a:buChar char="q"/>
            </a:pPr>
            <a:endParaRPr lang="en-US" sz="2400" dirty="0">
              <a:effectLst>
                <a:outerShdw blurRad="38100" dist="38100" dir="2700000" algn="tl">
                  <a:srgbClr val="000000">
                    <a:alpha val="43137"/>
                  </a:srgbClr>
                </a:outerShdw>
              </a:effectLst>
              <a:latin typeface="Century Gothic" pitchFamily="34" charset="0"/>
            </a:endParaRPr>
          </a:p>
          <a:p>
            <a:endParaRPr lang="en-US" sz="20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219200"/>
            <a:ext cx="8839200" cy="1328727"/>
          </a:xfrm>
        </p:spPr>
        <p:txBody>
          <a:bodyPr>
            <a:normAutofit/>
          </a:bodyPr>
          <a:lstStyle/>
          <a:p>
            <a:pPr marL="0" algn="l"/>
            <a:r>
              <a:rPr lang="en-US" sz="4000" dirty="0">
                <a:solidFill>
                  <a:srgbClr val="FFC000"/>
                </a:solidFill>
              </a:rPr>
              <a:t>Complaints as indicators of unprofessional behavior</a:t>
            </a:r>
          </a:p>
        </p:txBody>
      </p:sp>
      <p:sp>
        <p:nvSpPr>
          <p:cNvPr id="3" name="Subtitle 2"/>
          <p:cNvSpPr>
            <a:spLocks noGrp="1"/>
          </p:cNvSpPr>
          <p:nvPr>
            <p:ph type="subTitle" idx="1"/>
          </p:nvPr>
        </p:nvSpPr>
        <p:spPr>
          <a:xfrm>
            <a:off x="457200" y="2819400"/>
            <a:ext cx="8686800" cy="3886200"/>
          </a:xfrm>
        </p:spPr>
        <p:txBody>
          <a:bodyPr>
            <a:noAutofit/>
          </a:bodyPr>
          <a:lstStyle/>
          <a:p>
            <a:pPr marL="342900" indent="-342900" algn="l">
              <a:buFont typeface="Arial" panose="020B0604020202020204" pitchFamily="34" charset="0"/>
              <a:buChar char="•"/>
            </a:pPr>
            <a:r>
              <a:rPr lang="en-US" sz="2400" dirty="0">
                <a:solidFill>
                  <a:schemeClr val="tx1"/>
                </a:solidFill>
                <a:effectLst>
                  <a:outerShdw blurRad="38100" dist="38100" dir="2700000" algn="tl">
                    <a:srgbClr val="000000">
                      <a:alpha val="43137"/>
                    </a:srgbClr>
                  </a:outerShdw>
                </a:effectLst>
              </a:rPr>
              <a:t>20–25% apparently disappoint their patients</a:t>
            </a:r>
          </a:p>
          <a:p>
            <a:pPr marL="342900" indent="-342900" algn="l">
              <a:buFont typeface="Arial" panose="020B0604020202020204" pitchFamily="34" charset="0"/>
              <a:buChar char="•"/>
            </a:pPr>
            <a:r>
              <a:rPr lang="en-US" sz="2400" dirty="0">
                <a:solidFill>
                  <a:schemeClr val="tx1"/>
                </a:solidFill>
                <a:effectLst>
                  <a:outerShdw blurRad="38100" dist="38100" dir="2700000" algn="tl">
                    <a:srgbClr val="000000">
                      <a:alpha val="43137"/>
                    </a:srgbClr>
                  </a:outerShdw>
                </a:effectLst>
              </a:rPr>
              <a:t>More than 2/3 of physicians never or very rarely generate </a:t>
            </a:r>
            <a:r>
              <a:rPr lang="fr-FR" sz="2400" dirty="0">
                <a:solidFill>
                  <a:schemeClr val="tx1"/>
                </a:solidFill>
                <a:effectLst>
                  <a:outerShdw blurRad="38100" dist="38100" dir="2700000" algn="tl">
                    <a:srgbClr val="000000">
                      <a:alpha val="43137"/>
                    </a:srgbClr>
                  </a:outerShdw>
                </a:effectLst>
              </a:rPr>
              <a:t>patient complaints </a:t>
            </a:r>
            <a:r>
              <a:rPr lang="fr-FR" sz="2400" dirty="0">
                <a:solidFill>
                  <a:srgbClr val="FFFF00"/>
                </a:solidFill>
                <a:effectLst>
                  <a:outerShdw blurRad="38100" dist="38100" dir="2700000" algn="tl">
                    <a:srgbClr val="000000">
                      <a:alpha val="43137"/>
                    </a:srgbClr>
                  </a:outerShdw>
                </a:effectLst>
              </a:rPr>
              <a:t>(Hickson et al. 2002, 2007a,</a:t>
            </a:r>
            <a:r>
              <a:rPr lang="en-US" sz="2400" dirty="0">
                <a:solidFill>
                  <a:srgbClr val="FFFF00"/>
                </a:solidFill>
                <a:effectLst>
                  <a:outerShdw blurRad="38100" dist="38100" dir="2700000" algn="tl">
                    <a:srgbClr val="000000">
                      <a:alpha val="43137"/>
                    </a:srgbClr>
                  </a:outerShdw>
                </a:effectLst>
              </a:rPr>
              <a:t>2007b). </a:t>
            </a:r>
          </a:p>
          <a:p>
            <a:pPr marL="342900" indent="-342900" algn="l">
              <a:buFont typeface="Arial" panose="020B0604020202020204" pitchFamily="34" charset="0"/>
              <a:buChar char="•"/>
            </a:pPr>
            <a:r>
              <a:rPr lang="en-US" sz="2400" dirty="0">
                <a:solidFill>
                  <a:schemeClr val="tx1"/>
                </a:solidFill>
                <a:effectLst>
                  <a:outerShdw blurRad="38100" dist="38100" dir="2700000" algn="tl">
                    <a:srgbClr val="000000">
                      <a:alpha val="43137"/>
                    </a:srgbClr>
                  </a:outerShdw>
                </a:effectLst>
              </a:rPr>
              <a:t>A total of 6% of doctors, however, received 25 or more complaints over a 6-year period </a:t>
            </a:r>
          </a:p>
          <a:p>
            <a:pPr marL="342900" indent="-342900" algn="l">
              <a:buFont typeface="Arial" panose="020B0604020202020204" pitchFamily="34" charset="0"/>
              <a:buChar char="•"/>
            </a:pPr>
            <a:r>
              <a:rPr lang="en-US" sz="2400" dirty="0">
                <a:solidFill>
                  <a:schemeClr val="tx1"/>
                </a:solidFill>
                <a:effectLst>
                  <a:outerShdw blurRad="38100" dist="38100" dir="2700000" algn="tl">
                    <a:srgbClr val="000000">
                      <a:alpha val="43137"/>
                    </a:srgbClr>
                  </a:outerShdw>
                </a:effectLst>
              </a:rPr>
              <a:t>Nurse surveys suggest that 4–5% of physicians display such behavior</a:t>
            </a:r>
          </a:p>
          <a:p>
            <a:pPr algn="l"/>
            <a:r>
              <a:rPr lang="en-US" sz="2400" dirty="0">
                <a:solidFill>
                  <a:schemeClr val="tx1"/>
                </a:solidFill>
                <a:effectLst>
                  <a:outerShdw blurRad="38100" dist="38100" dir="2700000" algn="tl">
                    <a:srgbClr val="000000">
                      <a:alpha val="43137"/>
                    </a:srgbClr>
                  </a:outerShdw>
                </a:effectLst>
              </a:rPr>
              <a:t>(Diaz &amp; </a:t>
            </a:r>
            <a:r>
              <a:rPr lang="en-US" sz="2400" dirty="0" err="1">
                <a:solidFill>
                  <a:schemeClr val="tx1"/>
                </a:solidFill>
                <a:effectLst>
                  <a:outerShdw blurRad="38100" dist="38100" dir="2700000" algn="tl">
                    <a:srgbClr val="000000">
                      <a:alpha val="43137"/>
                    </a:srgbClr>
                  </a:outerShdw>
                </a:effectLst>
              </a:rPr>
              <a:t>McMillin</a:t>
            </a:r>
            <a:r>
              <a:rPr lang="en-US" sz="2400" dirty="0">
                <a:solidFill>
                  <a:schemeClr val="tx1"/>
                </a:solidFill>
                <a:effectLst>
                  <a:outerShdw blurRad="38100" dist="38100" dir="2700000" algn="tl">
                    <a:srgbClr val="000000">
                      <a:alpha val="43137"/>
                    </a:srgbClr>
                  </a:outerShdw>
                </a:effectLst>
              </a:rPr>
              <a:t> 1991; Rosenstein and </a:t>
            </a:r>
            <a:r>
              <a:rPr lang="en-US" sz="2400" dirty="0" err="1">
                <a:solidFill>
                  <a:schemeClr val="tx1"/>
                </a:solidFill>
                <a:effectLst>
                  <a:outerShdw blurRad="38100" dist="38100" dir="2700000" algn="tl">
                    <a:srgbClr val="000000">
                      <a:alpha val="43137"/>
                    </a:srgbClr>
                  </a:outerShdw>
                </a:effectLst>
              </a:rPr>
              <a:t>O’Daniel</a:t>
            </a:r>
            <a:r>
              <a:rPr lang="en-US" sz="2400" dirty="0">
                <a:solidFill>
                  <a:schemeClr val="tx1"/>
                </a:solidFill>
                <a:effectLst>
                  <a:outerShdw blurRad="38100" dist="38100" dir="2700000" algn="tl">
                    <a:srgbClr val="000000">
                      <a:alpha val="43137"/>
                    </a:srgbClr>
                  </a:outerShdw>
                </a:effectLst>
              </a:rPr>
              <a:t> 2005a)</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143000"/>
          </a:xfrm>
        </p:spPr>
        <p:txBody>
          <a:bodyPr>
            <a:noAutofit/>
          </a:bodyPr>
          <a:lstStyle/>
          <a:p>
            <a:pPr algn="ctr"/>
            <a:r>
              <a:rPr lang="en-US" sz="4000" dirty="0" smtClean="0"/>
              <a:t>Unprofessional behavior and patient safety</a:t>
            </a:r>
            <a:endParaRPr lang="en-US" sz="4000" dirty="0"/>
          </a:p>
        </p:txBody>
      </p:sp>
      <p:sp>
        <p:nvSpPr>
          <p:cNvPr id="3" name="Content Placeholder 2"/>
          <p:cNvSpPr>
            <a:spLocks noGrp="1"/>
          </p:cNvSpPr>
          <p:nvPr>
            <p:ph idx="1"/>
          </p:nvPr>
        </p:nvSpPr>
        <p:spPr>
          <a:xfrm>
            <a:off x="457200" y="2286000"/>
            <a:ext cx="8229600" cy="4343400"/>
          </a:xfrm>
        </p:spPr>
        <p:txBody>
          <a:bodyPr>
            <a:normAutofit fontScale="92500"/>
          </a:bodyPr>
          <a:lstStyle/>
          <a:p>
            <a:r>
              <a:rPr lang="en-US" dirty="0" smtClean="0"/>
              <a:t>Unprofessional </a:t>
            </a:r>
            <a:r>
              <a:rPr lang="en-US" dirty="0"/>
              <a:t>behavior by clinicians poses a definite </a:t>
            </a:r>
            <a:r>
              <a:rPr lang="en-US" dirty="0" smtClean="0"/>
              <a:t>threat </a:t>
            </a:r>
            <a:r>
              <a:rPr lang="en-US" dirty="0"/>
              <a:t>to patient safety</a:t>
            </a:r>
            <a:r>
              <a:rPr lang="en-US" dirty="0" smtClean="0"/>
              <a:t>.</a:t>
            </a:r>
          </a:p>
          <a:p>
            <a:r>
              <a:rPr lang="en-US" dirty="0" smtClean="0"/>
              <a:t>In </a:t>
            </a:r>
            <a:r>
              <a:rPr lang="en-US" dirty="0"/>
              <a:t>a 2008 </a:t>
            </a:r>
            <a:r>
              <a:rPr lang="en-US" dirty="0">
                <a:hlinkClick r:id="rId2"/>
              </a:rPr>
              <a:t>survey</a:t>
            </a:r>
            <a:r>
              <a:rPr lang="en-US" dirty="0"/>
              <a:t> of nurses and physicians at more than 100 hospitals, 77% of respondents reported witnessing physicians engage in disruptive behavior (most commonly verbal abuse of another staff member), and 65% reported witnessing disruptive behavior by nurses. </a:t>
            </a:r>
            <a:endParaRPr lang="en-US" dirty="0" smtClean="0"/>
          </a:p>
          <a:p>
            <a:r>
              <a:rPr lang="en-US" dirty="0"/>
              <a:t>Most respondents also believed that unprofessional actions increased the potential for medical errors and preventable deaths.</a:t>
            </a:r>
          </a:p>
          <a:p>
            <a:r>
              <a:rPr lang="en-US" dirty="0"/>
              <a:t> has been linked to adverse events in the </a:t>
            </a:r>
            <a:r>
              <a:rPr lang="en-US" dirty="0">
                <a:hlinkClick r:id="rId3"/>
              </a:rPr>
              <a:t>operating room</a:t>
            </a:r>
            <a:r>
              <a:rPr lang="en-US" dirty="0"/>
              <a:t>. </a:t>
            </a:r>
          </a:p>
          <a:p>
            <a:endParaRPr lang="en-US" dirty="0"/>
          </a:p>
        </p:txBody>
      </p:sp>
    </p:spTree>
    <p:extLst>
      <p:ext uri="{BB962C8B-B14F-4D97-AF65-F5344CB8AC3E}">
        <p14:creationId xmlns:p14="http://schemas.microsoft.com/office/powerpoint/2010/main" val="31539499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b="1" dirty="0"/>
              <a:t>Unprofessional Behaviors Among Tomorrow’s </a:t>
            </a:r>
            <a:r>
              <a:rPr lang="en-US" b="1" dirty="0" smtClean="0"/>
              <a:t>Physicians</a:t>
            </a:r>
            <a:endParaRPr lang="en-US" b="1" dirty="0"/>
          </a:p>
          <a:p>
            <a:r>
              <a:rPr lang="en-US" dirty="0"/>
              <a:t>Review of the Literature With a Focus on Risk Factors, Temporal Trends, and Future </a:t>
            </a:r>
            <a:r>
              <a:rPr lang="en-US" dirty="0" smtClean="0"/>
              <a:t>Directions</a:t>
            </a:r>
          </a:p>
          <a:p>
            <a:r>
              <a:rPr lang="en-US" dirty="0" err="1"/>
              <a:t>Fargen</a:t>
            </a:r>
            <a:r>
              <a:rPr lang="en-US" dirty="0"/>
              <a:t>, Kyle M. MD, MPH; </a:t>
            </a:r>
            <a:r>
              <a:rPr lang="en-US" dirty="0" err="1"/>
              <a:t>Drolet</a:t>
            </a:r>
            <a:r>
              <a:rPr lang="en-US" dirty="0"/>
              <a:t>, Brian C. MD; </a:t>
            </a:r>
            <a:r>
              <a:rPr lang="en-US" dirty="0" err="1"/>
              <a:t>Philibert</a:t>
            </a:r>
            <a:r>
              <a:rPr lang="en-US" dirty="0"/>
              <a:t>, Ingrid PhD, MBA</a:t>
            </a:r>
          </a:p>
          <a:p>
            <a:r>
              <a:rPr lang="en-US" dirty="0"/>
              <a:t>Academic Medicine: </a:t>
            </a:r>
            <a:r>
              <a:rPr lang="en-US" dirty="0">
                <a:hlinkClick r:id="rId2"/>
              </a:rPr>
              <a:t>June 2016 - Volume 91 - Issue 6 - p 858–864</a:t>
            </a:r>
            <a:endParaRPr lang="en-US" dirty="0"/>
          </a:p>
          <a:p>
            <a:endParaRPr lang="en-US" dirty="0"/>
          </a:p>
          <a:p>
            <a:endParaRPr lang="en-US" dirty="0"/>
          </a:p>
        </p:txBody>
      </p:sp>
    </p:spTree>
    <p:extLst>
      <p:ext uri="{BB962C8B-B14F-4D97-AF65-F5344CB8AC3E}">
        <p14:creationId xmlns:p14="http://schemas.microsoft.com/office/powerpoint/2010/main" val="18010083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A total of 51 publications met criteria for inclusion in the study. </a:t>
            </a:r>
            <a:r>
              <a:rPr lang="en-US" dirty="0">
                <a:solidFill>
                  <a:schemeClr val="accent3">
                    <a:lumMod val="40000"/>
                    <a:lumOff val="60000"/>
                  </a:schemeClr>
                </a:solidFill>
              </a:rPr>
              <a:t>The data in these reports suggest that plagiarism, cheating on examinations, and listing fraudulent publications on residency/fellowship applications were reported in 5% to 15% of the student and resident populations that were studied. </a:t>
            </a:r>
            <a:r>
              <a:rPr lang="en-US" dirty="0"/>
              <a:t>Other behaviors, such as inaccurately reporting that a medical examination was performed on a patient or falsifying duty hours, appear to be even more common (reportedly occurring among 40% to 50% of students and residents).</a:t>
            </a:r>
          </a:p>
        </p:txBody>
      </p:sp>
    </p:spTree>
    <p:extLst>
      <p:ext uri="{BB962C8B-B14F-4D97-AF65-F5344CB8AC3E}">
        <p14:creationId xmlns:p14="http://schemas.microsoft.com/office/powerpoint/2010/main" val="28693497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0933" y="114300"/>
            <a:ext cx="8839200" cy="762000"/>
          </a:xfrm>
        </p:spPr>
        <p:txBody>
          <a:bodyPr>
            <a:normAutofit/>
          </a:bodyPr>
          <a:lstStyle/>
          <a:p>
            <a:pPr algn="ctr"/>
            <a:r>
              <a:rPr lang="en-US" sz="4000" dirty="0">
                <a:solidFill>
                  <a:srgbClr val="FFC000"/>
                </a:solidFill>
              </a:rPr>
              <a:t>Disruptive behavior pyramid</a:t>
            </a:r>
          </a:p>
        </p:txBody>
      </p:sp>
      <p:graphicFrame>
        <p:nvGraphicFramePr>
          <p:cNvPr id="6" name="Diagram 5"/>
          <p:cNvGraphicFramePr/>
          <p:nvPr>
            <p:extLst>
              <p:ext uri="{D42A27DB-BD31-4B8C-83A1-F6EECF244321}">
                <p14:modId xmlns:p14="http://schemas.microsoft.com/office/powerpoint/2010/main" val="2254323097"/>
              </p:ext>
            </p:extLst>
          </p:nvPr>
        </p:nvGraphicFramePr>
        <p:xfrm>
          <a:off x="0" y="1066800"/>
          <a:ext cx="7696200" cy="5791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4" name="Straight Connector 3"/>
          <p:cNvCxnSpPr/>
          <p:nvPr/>
        </p:nvCxnSpPr>
        <p:spPr>
          <a:xfrm>
            <a:off x="6884126" y="5715000"/>
            <a:ext cx="2259874"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6102290" y="4571999"/>
            <a:ext cx="3050177" cy="1"/>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5359400" y="3352800"/>
            <a:ext cx="3793067"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656666" y="2209800"/>
            <a:ext cx="4487334"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5808133" y="855133"/>
            <a:ext cx="3335867" cy="584775"/>
          </a:xfrm>
          <a:prstGeom prst="rect">
            <a:avLst/>
          </a:prstGeom>
          <a:noFill/>
        </p:spPr>
        <p:txBody>
          <a:bodyPr wrap="square" rtlCol="0">
            <a:spAutoFit/>
          </a:bodyPr>
          <a:lstStyle/>
          <a:p>
            <a:r>
              <a:rPr lang="en-GB" sz="3200" dirty="0"/>
              <a:t>Intervention </a:t>
            </a:r>
          </a:p>
        </p:txBody>
      </p:sp>
      <p:sp>
        <p:nvSpPr>
          <p:cNvPr id="21" name="TextBox 20"/>
          <p:cNvSpPr txBox="1"/>
          <p:nvPr/>
        </p:nvSpPr>
        <p:spPr>
          <a:xfrm>
            <a:off x="7691241" y="5975003"/>
            <a:ext cx="1210733" cy="461665"/>
          </a:xfrm>
          <a:prstGeom prst="rect">
            <a:avLst/>
          </a:prstGeom>
          <a:noFill/>
        </p:spPr>
        <p:txBody>
          <a:bodyPr wrap="square" rtlCol="0">
            <a:spAutoFit/>
          </a:bodyPr>
          <a:lstStyle/>
          <a:p>
            <a:r>
              <a:rPr lang="en-GB" sz="2400" dirty="0"/>
              <a:t>None</a:t>
            </a:r>
          </a:p>
        </p:txBody>
      </p:sp>
      <p:sp>
        <p:nvSpPr>
          <p:cNvPr id="22" name="TextBox 21"/>
          <p:cNvSpPr txBox="1"/>
          <p:nvPr/>
        </p:nvSpPr>
        <p:spPr>
          <a:xfrm>
            <a:off x="6900333" y="4988180"/>
            <a:ext cx="1579395" cy="461665"/>
          </a:xfrm>
          <a:prstGeom prst="rect">
            <a:avLst/>
          </a:prstGeom>
          <a:noFill/>
        </p:spPr>
        <p:txBody>
          <a:bodyPr wrap="square" rtlCol="0">
            <a:spAutoFit/>
          </a:bodyPr>
          <a:lstStyle/>
          <a:p>
            <a:r>
              <a:rPr lang="en-GB" sz="2400" dirty="0"/>
              <a:t>Informal </a:t>
            </a:r>
          </a:p>
        </p:txBody>
      </p:sp>
      <p:sp>
        <p:nvSpPr>
          <p:cNvPr id="23" name="TextBox 22"/>
          <p:cNvSpPr txBox="1"/>
          <p:nvPr/>
        </p:nvSpPr>
        <p:spPr>
          <a:xfrm>
            <a:off x="6553018" y="3693468"/>
            <a:ext cx="1846095" cy="461665"/>
          </a:xfrm>
          <a:prstGeom prst="rect">
            <a:avLst/>
          </a:prstGeom>
          <a:noFill/>
        </p:spPr>
        <p:txBody>
          <a:bodyPr wrap="square" rtlCol="0">
            <a:spAutoFit/>
          </a:bodyPr>
          <a:lstStyle/>
          <a:p>
            <a:r>
              <a:rPr lang="en-GB" sz="2400" dirty="0"/>
              <a:t>Awareness </a:t>
            </a:r>
          </a:p>
        </p:txBody>
      </p:sp>
      <p:sp>
        <p:nvSpPr>
          <p:cNvPr id="26" name="TextBox 25"/>
          <p:cNvSpPr txBox="1"/>
          <p:nvPr/>
        </p:nvSpPr>
        <p:spPr>
          <a:xfrm>
            <a:off x="5529762" y="2590688"/>
            <a:ext cx="3052233" cy="461665"/>
          </a:xfrm>
          <a:prstGeom prst="rect">
            <a:avLst/>
          </a:prstGeom>
          <a:noFill/>
        </p:spPr>
        <p:txBody>
          <a:bodyPr wrap="square" rtlCol="0">
            <a:spAutoFit/>
          </a:bodyPr>
          <a:lstStyle/>
          <a:p>
            <a:r>
              <a:rPr lang="en-GB" sz="2400" dirty="0"/>
              <a:t>Guided by authority </a:t>
            </a:r>
          </a:p>
        </p:txBody>
      </p:sp>
      <p:sp>
        <p:nvSpPr>
          <p:cNvPr id="27" name="TextBox 26"/>
          <p:cNvSpPr txBox="1"/>
          <p:nvPr/>
        </p:nvSpPr>
        <p:spPr>
          <a:xfrm>
            <a:off x="6002925" y="1630408"/>
            <a:ext cx="2318839" cy="461665"/>
          </a:xfrm>
          <a:prstGeom prst="rect">
            <a:avLst/>
          </a:prstGeom>
          <a:noFill/>
        </p:spPr>
        <p:txBody>
          <a:bodyPr wrap="square" rtlCol="0">
            <a:spAutoFit/>
          </a:bodyPr>
          <a:lstStyle/>
          <a:p>
            <a:r>
              <a:rPr lang="en-GB" sz="2400" dirty="0"/>
              <a:t>Disciplinary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3" grpId="0"/>
      <p:bldP spid="26" grpId="0"/>
      <p:bldP spid="27"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3"/>
          <p:cNvGraphicFramePr>
            <a:graphicFrameLocks/>
          </p:cNvGraphicFramePr>
          <p:nvPr/>
        </p:nvGraphicFramePr>
        <p:xfrm>
          <a:off x="0" y="1600200"/>
          <a:ext cx="9144000" cy="48545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p:cNvSpPr/>
          <p:nvPr/>
        </p:nvSpPr>
        <p:spPr>
          <a:xfrm>
            <a:off x="0" y="304800"/>
            <a:ext cx="9144000" cy="1323439"/>
          </a:xfrm>
          <a:prstGeom prst="rect">
            <a:avLst/>
          </a:prstGeom>
        </p:spPr>
        <p:txBody>
          <a:bodyPr wrap="square">
            <a:spAutoFit/>
          </a:bodyPr>
          <a:lstStyle/>
          <a:p>
            <a:pPr algn="ctr"/>
            <a:r>
              <a:rPr lang="en-US" sz="4000" dirty="0">
                <a:solidFill>
                  <a:srgbClr val="FFC000"/>
                </a:solidFill>
                <a:effectLst>
                  <a:outerShdw blurRad="38100" dist="38100" dir="2700000" algn="tl">
                    <a:srgbClr val="000000">
                      <a:alpha val="43137"/>
                    </a:srgbClr>
                  </a:outerShdw>
                </a:effectLst>
                <a:latin typeface="Arial" pitchFamily="34" charset="0"/>
                <a:cs typeface="Arial" pitchFamily="34" charset="0"/>
              </a:rPr>
              <a:t>What does formalizing a response need?</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762000"/>
            <a:ext cx="8686800" cy="3539430"/>
          </a:xfrm>
          <a:prstGeom prst="rect">
            <a:avLst/>
          </a:prstGeom>
        </p:spPr>
        <p:txBody>
          <a:bodyPr wrap="square">
            <a:spAutoFit/>
          </a:bodyPr>
          <a:lstStyle/>
          <a:p>
            <a:r>
              <a:rPr lang="ar-SA" sz="3200" b="1" dirty="0">
                <a:solidFill>
                  <a:srgbClr val="FFFF00"/>
                </a:solidFill>
                <a:effectLst>
                  <a:outerShdw blurRad="38100" dist="38100" dir="2700000" algn="tl">
                    <a:srgbClr val="000000">
                      <a:alpha val="43137"/>
                    </a:srgbClr>
                  </a:outerShdw>
                </a:effectLst>
              </a:rPr>
              <a:t>عن أبي تميم بن أوس رضي الله عنه ، أن النبي صلى الله عليه وسلم قال : ( الدين النصيحة ، قلنا : لمن يا رسول الله ؟</a:t>
            </a:r>
          </a:p>
          <a:p>
            <a:r>
              <a:rPr lang="ar-SA" sz="3200" b="1" dirty="0">
                <a:solidFill>
                  <a:srgbClr val="FFFF00"/>
                </a:solidFill>
                <a:effectLst>
                  <a:outerShdw blurRad="38100" dist="38100" dir="2700000" algn="tl">
                    <a:srgbClr val="000000">
                      <a:alpha val="43137"/>
                    </a:srgbClr>
                  </a:outerShdw>
                </a:effectLst>
              </a:rPr>
              <a:t>قال : (الله ، ولكتابه ، ولرسوله ، ولأئمة المسلمين </a:t>
            </a:r>
            <a:r>
              <a:rPr lang="ar-SA" sz="3200" b="1" dirty="0" smtClean="0">
                <a:solidFill>
                  <a:srgbClr val="FFFF00"/>
                </a:solidFill>
                <a:effectLst>
                  <a:outerShdw blurRad="38100" dist="38100" dir="2700000" algn="tl">
                    <a:srgbClr val="000000">
                      <a:alpha val="43137"/>
                    </a:srgbClr>
                  </a:outerShdw>
                </a:effectLst>
              </a:rPr>
              <a:t>وعامتهم) </a:t>
            </a:r>
            <a:r>
              <a:rPr lang="ar-SA" sz="3200" b="1" dirty="0">
                <a:solidFill>
                  <a:srgbClr val="FFFF00"/>
                </a:solidFill>
                <a:effectLst>
                  <a:outerShdw blurRad="38100" dist="38100" dir="2700000" algn="tl">
                    <a:srgbClr val="000000">
                      <a:alpha val="43137"/>
                    </a:srgbClr>
                  </a:outerShdw>
                </a:effectLst>
              </a:rPr>
              <a:t>			</a:t>
            </a:r>
            <a:r>
              <a:rPr lang="ar-SA" sz="3200" b="1" dirty="0" smtClean="0">
                <a:solidFill>
                  <a:srgbClr val="FFFF00"/>
                </a:solidFill>
                <a:effectLst>
                  <a:outerShdw blurRad="38100" dist="38100" dir="2700000" algn="tl">
                    <a:srgbClr val="000000">
                      <a:alpha val="43137"/>
                    </a:srgbClr>
                  </a:outerShdw>
                </a:effectLst>
              </a:rPr>
              <a:t>رواه البخاري </a:t>
            </a:r>
            <a:r>
              <a:rPr lang="ar-SA" sz="3200" b="1" dirty="0">
                <a:solidFill>
                  <a:srgbClr val="FFFF00"/>
                </a:solidFill>
                <a:effectLst>
                  <a:outerShdw blurRad="38100" dist="38100" dir="2700000" algn="tl">
                    <a:srgbClr val="000000">
                      <a:alpha val="43137"/>
                    </a:srgbClr>
                  </a:outerShdw>
                </a:effectLst>
              </a:rPr>
              <a:t>ومسلم</a:t>
            </a:r>
          </a:p>
          <a:p>
            <a:r>
              <a:rPr lang="ar-SA" sz="3200" dirty="0"/>
              <a:t> </a:t>
            </a:r>
          </a:p>
          <a:p>
            <a:endParaRPr lang="ar-SA" sz="3200" dirty="0"/>
          </a:p>
          <a:p>
            <a:endParaRPr lang="ar-SA" sz="3200" dirty="0"/>
          </a:p>
        </p:txBody>
      </p:sp>
      <p:sp>
        <p:nvSpPr>
          <p:cNvPr id="5" name="Rectangle 4"/>
          <p:cNvSpPr/>
          <p:nvPr/>
        </p:nvSpPr>
        <p:spPr>
          <a:xfrm>
            <a:off x="0" y="3995678"/>
            <a:ext cx="9144000" cy="3046988"/>
          </a:xfrm>
          <a:prstGeom prst="rect">
            <a:avLst/>
          </a:prstGeom>
        </p:spPr>
        <p:txBody>
          <a:bodyPr wrap="square">
            <a:spAutoFit/>
          </a:bodyPr>
          <a:lstStyle/>
          <a:p>
            <a:r>
              <a:rPr lang="en-US" sz="2400" dirty="0"/>
              <a:t>Abu </a:t>
            </a:r>
            <a:r>
              <a:rPr lang="en-US" sz="2400" dirty="0" err="1"/>
              <a:t>Tameem</a:t>
            </a:r>
            <a:r>
              <a:rPr lang="en-US" sz="2400" dirty="0"/>
              <a:t> </a:t>
            </a:r>
            <a:r>
              <a:rPr lang="en-US" sz="2400" dirty="0" err="1"/>
              <a:t>ibn</a:t>
            </a:r>
            <a:r>
              <a:rPr lang="en-US" sz="2400" dirty="0"/>
              <a:t> </a:t>
            </a:r>
            <a:r>
              <a:rPr lang="en-US" sz="2400" dirty="0" err="1"/>
              <a:t>Aws</a:t>
            </a:r>
            <a:r>
              <a:rPr lang="en-US" sz="2400" dirty="0"/>
              <a:t> may Allah be pleased with him, that the Prophet peace be upon him said:</a:t>
            </a:r>
            <a:br>
              <a:rPr lang="en-US" sz="2400" dirty="0"/>
            </a:br>
            <a:r>
              <a:rPr lang="en-US" sz="2400" dirty="0"/>
              <a:t/>
            </a:r>
            <a:br>
              <a:rPr lang="en-US" sz="2400" dirty="0"/>
            </a:br>
            <a:r>
              <a:rPr lang="en-US" sz="2400" dirty="0"/>
              <a:t>(Debt advice, we say: To whom, O Messenger of God? Said: (Allah and His Book, His Messenger, the leaders of the Muslims and their common folk</a:t>
            </a:r>
            <a:br>
              <a:rPr lang="en-US" sz="2400" dirty="0"/>
            </a:br>
            <a:r>
              <a:rPr lang="en-US" sz="2400" dirty="0"/>
              <a:t/>
            </a:r>
            <a:br>
              <a:rPr lang="en-US" sz="2400" dirty="0"/>
            </a:br>
            <a:r>
              <a:rPr lang="en-US" sz="2400" dirty="0" err="1"/>
              <a:t>Ruahalboukhara</a:t>
            </a:r>
            <a:r>
              <a:rPr lang="en-US" sz="2400" dirty="0"/>
              <a:t> and Muslim</a:t>
            </a:r>
          </a:p>
        </p:txBody>
      </p:sp>
      <p:sp>
        <p:nvSpPr>
          <p:cNvPr id="8" name="Title 7"/>
          <p:cNvSpPr>
            <a:spLocks noGrp="1"/>
          </p:cNvSpPr>
          <p:nvPr>
            <p:ph type="ctrTitle"/>
          </p:nvPr>
        </p:nvSpPr>
        <p:spPr>
          <a:xfrm>
            <a:off x="0" y="685800"/>
            <a:ext cx="9144000" cy="2514600"/>
          </a:xfrm>
        </p:spPr>
        <p:txBody>
          <a:bodyPr/>
          <a:lstStyle/>
          <a:p>
            <a:pPr algn="l" rtl="1"/>
            <a:r>
              <a:rPr lang="en-US" dirty="0" smtClean="0"/>
              <a:t> </a:t>
            </a:r>
            <a:endParaRPr lang="en-US" dirty="0"/>
          </a:p>
        </p:txBody>
      </p:sp>
      <p:sp>
        <p:nvSpPr>
          <p:cNvPr id="9" name="Subtitle 8"/>
          <p:cNvSpPr>
            <a:spLocks noGrp="1"/>
          </p:cNvSpPr>
          <p:nvPr>
            <p:ph type="subTitle" idx="1"/>
          </p:nvPr>
        </p:nvSpPr>
        <p:spPr>
          <a:xfrm>
            <a:off x="0" y="3124200"/>
            <a:ext cx="9144000" cy="3886200"/>
          </a:xfrm>
        </p:spPr>
        <p:txBody>
          <a:bodyPr/>
          <a:lstStyle/>
          <a:p>
            <a:pPr algn="l"/>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8153400" cy="1066800"/>
          </a:xfrm>
        </p:spPr>
        <p:txBody>
          <a:bodyPr>
            <a:normAutofit/>
          </a:bodyPr>
          <a:lstStyle/>
          <a:p>
            <a:pPr marL="0" algn="ctr"/>
            <a:r>
              <a:rPr lang="en-US" sz="4400" dirty="0">
                <a:solidFill>
                  <a:srgbClr val="FFFF00"/>
                </a:solidFill>
                <a:effectLst/>
                <a:latin typeface="Arial" pitchFamily="34" charset="0"/>
                <a:cs typeface="Arial" pitchFamily="34" charset="0"/>
              </a:rPr>
              <a:t>What is Unprofessionalism?</a:t>
            </a:r>
          </a:p>
        </p:txBody>
      </p:sp>
      <p:sp>
        <p:nvSpPr>
          <p:cNvPr id="3" name="Subtitle 2"/>
          <p:cNvSpPr>
            <a:spLocks noGrp="1"/>
          </p:cNvSpPr>
          <p:nvPr>
            <p:ph type="subTitle" idx="1"/>
          </p:nvPr>
        </p:nvSpPr>
        <p:spPr>
          <a:xfrm>
            <a:off x="540544" y="1981200"/>
            <a:ext cx="8603456" cy="4191000"/>
          </a:xfrm>
        </p:spPr>
        <p:txBody>
          <a:bodyPr>
            <a:normAutofit/>
          </a:bodyPr>
          <a:lstStyle/>
          <a:p>
            <a:pPr algn="l"/>
            <a:endParaRPr lang="en-US" sz="3200"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l"/>
            <a:r>
              <a:rPr lang="en-US" sz="3200" dirty="0">
                <a:solidFill>
                  <a:schemeClr val="tx1"/>
                </a:solidFill>
                <a:effectLst>
                  <a:outerShdw blurRad="38100" dist="38100" dir="2700000" algn="tl">
                    <a:srgbClr val="000000">
                      <a:alpha val="43137"/>
                    </a:srgbClr>
                  </a:outerShdw>
                </a:effectLst>
                <a:latin typeface="Arial" pitchFamily="34" charset="0"/>
                <a:cs typeface="Arial" pitchFamily="34" charset="0"/>
              </a:rPr>
              <a:t>Not pertaining to the characteristic of a profession. </a:t>
            </a:r>
          </a:p>
          <a:p>
            <a:pPr algn="l"/>
            <a:endParaRPr lang="en-US" sz="3200"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l"/>
            <a:endParaRPr lang="en-US" sz="3200" dirty="0">
              <a:solidFill>
                <a:schemeClr val="tx1"/>
              </a:solidFill>
              <a:effectLst>
                <a:outerShdw blurRad="38100" dist="38100" dir="2700000" algn="tl">
                  <a:srgbClr val="000000">
                    <a:alpha val="43137"/>
                  </a:srgbClr>
                </a:outerShdw>
              </a:effectLst>
            </a:endParaRPr>
          </a:p>
          <a:p>
            <a:pPr algn="l"/>
            <a:endParaRPr lang="en-US" dirty="0"/>
          </a:p>
        </p:txBody>
      </p:sp>
    </p:spTree>
    <p:extLst>
      <p:ext uri="{BB962C8B-B14F-4D97-AF65-F5344CB8AC3E}">
        <p14:creationId xmlns:p14="http://schemas.microsoft.com/office/powerpoint/2010/main" val="372003210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772400" cy="609600"/>
          </a:xfrm>
          <a:ln w="34925">
            <a:solidFill>
              <a:srgbClr val="FFFFFF"/>
            </a:solidFill>
          </a:ln>
          <a:effectLst>
            <a:glow rad="228600">
              <a:schemeClr val="accent5">
                <a:satMod val="175000"/>
                <a:alpha val="40000"/>
              </a:schemeClr>
            </a:glow>
            <a:outerShdw blurRad="317500" dir="2700000" algn="ctr">
              <a:srgbClr val="000000">
                <a:alpha val="43000"/>
              </a:srgbClr>
            </a:outerShdw>
            <a:reflection blurRad="6350" stA="50000" endA="300" endPos="55500" dist="50800" dir="5400000" sy="-100000" algn="bl" rotWithShape="0"/>
          </a:effectLst>
          <a:scene3d>
            <a:camera prst="perspectiveAbove"/>
            <a:lightRig rig="threePt" dir="t">
              <a:rot lat="0" lon="0" rev="0"/>
            </a:lightRig>
          </a:scene3d>
          <a:sp3d extrusionH="38100" prstMaterial="clear">
            <a:bevelT w="260350" h="50800" prst="softRound"/>
            <a:bevelB prst="softRound"/>
          </a:sp3d>
        </p:spPr>
        <p:txBody>
          <a:bodyPr>
            <a:scene3d>
              <a:camera prst="orthographicFront"/>
              <a:lightRig rig="freezing" dir="t">
                <a:rot lat="0" lon="0" rev="5640000"/>
              </a:lightRig>
            </a:scene3d>
            <a:sp3d prstMaterial="flat">
              <a:bevelT w="38100" h="38100"/>
            </a:sp3d>
          </a:bodyPr>
          <a:lstStyle/>
          <a:p>
            <a:pPr algn="ctr"/>
            <a:r>
              <a:rPr lang="en-US" sz="4800" dirty="0"/>
              <a:t>Summary</a:t>
            </a:r>
          </a:p>
        </p:txBody>
      </p:sp>
      <p:sp>
        <p:nvSpPr>
          <p:cNvPr id="3" name="Text Placeholder 2"/>
          <p:cNvSpPr>
            <a:spLocks noGrp="1"/>
          </p:cNvSpPr>
          <p:nvPr>
            <p:ph type="body" idx="1"/>
          </p:nvPr>
        </p:nvSpPr>
        <p:spPr>
          <a:xfrm>
            <a:off x="228600" y="1219200"/>
            <a:ext cx="8915400" cy="5638800"/>
          </a:xfrm>
        </p:spPr>
        <p:txBody>
          <a:bodyPr>
            <a:noAutofit/>
          </a:bodyPr>
          <a:lstStyle/>
          <a:p>
            <a:pPr>
              <a:buFont typeface="Wingdings" pitchFamily="2" charset="2"/>
              <a:buChar char="q"/>
            </a:pPr>
            <a:r>
              <a:rPr lang="en-US" sz="3200" b="1" dirty="0">
                <a:solidFill>
                  <a:srgbClr val="FFFF00"/>
                </a:solidFill>
                <a:effectLst>
                  <a:outerShdw blurRad="38100" dist="38100" dir="2700000" algn="tl">
                    <a:srgbClr val="000000">
                      <a:alpha val="43137"/>
                    </a:srgbClr>
                  </a:outerShdw>
                </a:effectLst>
                <a:latin typeface="+mj-lt"/>
              </a:rPr>
              <a:t>Not pertaining to the characteristic of a profession. </a:t>
            </a:r>
          </a:p>
          <a:p>
            <a:pPr>
              <a:buFont typeface="Wingdings" pitchFamily="2" charset="2"/>
              <a:buChar char="q"/>
            </a:pPr>
            <a:r>
              <a:rPr lang="en-US" sz="3200" b="1" dirty="0">
                <a:solidFill>
                  <a:srgbClr val="FFFF00"/>
                </a:solidFill>
                <a:effectLst>
                  <a:outerShdw blurRad="38100" dist="38100" dir="2700000" algn="tl">
                    <a:srgbClr val="000000">
                      <a:alpha val="43137"/>
                    </a:srgbClr>
                  </a:outerShdw>
                </a:effectLst>
                <a:latin typeface="+mj-lt"/>
              </a:rPr>
              <a:t>Unprofessional behavior fall into five categories:</a:t>
            </a:r>
          </a:p>
          <a:p>
            <a:pPr lvl="1">
              <a:buFont typeface="Wingdings" pitchFamily="2" charset="2"/>
              <a:buChar char="q"/>
            </a:pPr>
            <a:r>
              <a:rPr lang="en-US" sz="3200" b="1" dirty="0">
                <a:solidFill>
                  <a:srgbClr val="FFFF00"/>
                </a:solidFill>
                <a:effectLst>
                  <a:outerShdw blurRad="38100" dist="38100" dir="2700000" algn="tl">
                    <a:srgbClr val="000000">
                      <a:alpha val="43137"/>
                    </a:srgbClr>
                  </a:outerShdw>
                </a:effectLst>
                <a:latin typeface="+mj-lt"/>
              </a:rPr>
              <a:t> Illegal or criminal acts</a:t>
            </a:r>
          </a:p>
          <a:p>
            <a:pPr lvl="1">
              <a:buFont typeface="Wingdings" pitchFamily="2" charset="2"/>
              <a:buChar char="q"/>
            </a:pPr>
            <a:r>
              <a:rPr lang="en-US" sz="3200" b="1" dirty="0">
                <a:solidFill>
                  <a:srgbClr val="FFFF00"/>
                </a:solidFill>
                <a:effectLst>
                  <a:outerShdw blurRad="38100" dist="38100" dir="2700000" algn="tl">
                    <a:srgbClr val="000000">
                      <a:alpha val="43137"/>
                    </a:srgbClr>
                  </a:outerShdw>
                </a:effectLst>
                <a:latin typeface="+mj-lt"/>
              </a:rPr>
              <a:t> Immoral acts</a:t>
            </a:r>
          </a:p>
          <a:p>
            <a:pPr lvl="1">
              <a:buFont typeface="Wingdings" pitchFamily="2" charset="2"/>
              <a:buChar char="q"/>
            </a:pPr>
            <a:r>
              <a:rPr lang="en-US" sz="3200" b="1" dirty="0">
                <a:solidFill>
                  <a:srgbClr val="FFFF00"/>
                </a:solidFill>
                <a:effectLst>
                  <a:outerShdw blurRad="38100" dist="38100" dir="2700000" algn="tl">
                    <a:srgbClr val="000000">
                      <a:alpha val="43137"/>
                    </a:srgbClr>
                  </a:outerShdw>
                </a:effectLst>
                <a:latin typeface="+mj-lt"/>
              </a:rPr>
              <a:t>Business related acts</a:t>
            </a:r>
          </a:p>
          <a:p>
            <a:pPr lvl="1">
              <a:buFont typeface="Wingdings" pitchFamily="2" charset="2"/>
              <a:buChar char="q"/>
            </a:pPr>
            <a:r>
              <a:rPr lang="en-US" sz="3200" b="1" dirty="0">
                <a:solidFill>
                  <a:srgbClr val="FFFF00"/>
                </a:solidFill>
                <a:effectLst>
                  <a:outerShdw blurRad="38100" dist="38100" dir="2700000" algn="tl">
                    <a:srgbClr val="000000">
                      <a:alpha val="43137"/>
                    </a:srgbClr>
                  </a:outerShdw>
                </a:effectLst>
                <a:latin typeface="+mj-lt"/>
              </a:rPr>
              <a:t>Acts that violate acceptable medical practices</a:t>
            </a:r>
          </a:p>
          <a:p>
            <a:pPr lvl="1">
              <a:buFont typeface="Wingdings" pitchFamily="2" charset="2"/>
              <a:buChar char="q"/>
            </a:pPr>
            <a:r>
              <a:rPr lang="en-US" sz="3200" b="1" dirty="0">
                <a:solidFill>
                  <a:srgbClr val="FFFF00"/>
                </a:solidFill>
                <a:effectLst>
                  <a:outerShdw blurRad="38100" dist="38100" dir="2700000" algn="tl">
                    <a:srgbClr val="000000">
                      <a:alpha val="43137"/>
                    </a:srgbClr>
                  </a:outerShdw>
                </a:effectLst>
                <a:latin typeface="+mj-lt"/>
              </a:rPr>
              <a:t>Plagiarism</a:t>
            </a:r>
          </a:p>
          <a:p>
            <a:pPr marL="54864" lvl="2" indent="0">
              <a:buSzPct val="80000"/>
              <a:buFont typeface="Wingdings" pitchFamily="2" charset="2"/>
              <a:buChar char="q"/>
            </a:pPr>
            <a:r>
              <a:rPr lang="en-US" sz="3200" b="1" dirty="0">
                <a:solidFill>
                  <a:srgbClr val="FFFF00"/>
                </a:solidFill>
                <a:effectLst>
                  <a:outerShdw blurRad="38100" dist="38100" dir="2700000" algn="tl">
                    <a:srgbClr val="000000">
                      <a:alpha val="43137"/>
                    </a:srgbClr>
                  </a:outerShdw>
                </a:effectLst>
                <a:latin typeface="+mj-lt"/>
              </a:rPr>
              <a:t>Do not have to wait until patient dies to determine that medical care suffered.</a:t>
            </a:r>
          </a:p>
          <a:p>
            <a:endParaRPr lang="en-US" b="1" dirty="0"/>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examples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58424241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81000"/>
            <a:ext cx="7851648" cy="685800"/>
          </a:xfrm>
        </p:spPr>
        <p:txBody>
          <a:bodyPr>
            <a:noAutofit/>
          </a:bodyPr>
          <a:lstStyle/>
          <a:p>
            <a:pPr algn="l"/>
            <a:r>
              <a:rPr lang="en-US" sz="3600" dirty="0"/>
              <a:t/>
            </a:r>
            <a:br>
              <a:rPr lang="en-US" sz="3600" dirty="0"/>
            </a:br>
            <a:r>
              <a:rPr lang="en-US" sz="2800" dirty="0">
                <a:ln w="635">
                  <a:noFill/>
                </a:ln>
                <a:solidFill>
                  <a:schemeClr val="accent4">
                    <a:tint val="90000"/>
                    <a:satMod val="125000"/>
                  </a:schemeClr>
                </a:solidFill>
              </a:rPr>
              <a:t/>
            </a:r>
            <a:br>
              <a:rPr lang="en-US" sz="2800" dirty="0">
                <a:ln w="635">
                  <a:noFill/>
                </a:ln>
                <a:solidFill>
                  <a:schemeClr val="accent4">
                    <a:tint val="90000"/>
                    <a:satMod val="125000"/>
                  </a:schemeClr>
                </a:solidFill>
              </a:rPr>
            </a:br>
            <a:r>
              <a:rPr lang="en-US" sz="2800" dirty="0">
                <a:ln w="635">
                  <a:noFill/>
                </a:ln>
                <a:solidFill>
                  <a:schemeClr val="accent4">
                    <a:tint val="90000"/>
                    <a:satMod val="125000"/>
                  </a:schemeClr>
                </a:solidFill>
              </a:rPr>
              <a:t> Scenario 1</a:t>
            </a:r>
          </a:p>
        </p:txBody>
      </p:sp>
      <p:sp>
        <p:nvSpPr>
          <p:cNvPr id="3" name="Content Placeholder 2"/>
          <p:cNvSpPr>
            <a:spLocks noGrp="1"/>
          </p:cNvSpPr>
          <p:nvPr>
            <p:ph type="subTitle" idx="1"/>
          </p:nvPr>
        </p:nvSpPr>
        <p:spPr>
          <a:xfrm>
            <a:off x="533400" y="1371600"/>
            <a:ext cx="8610600" cy="5486400"/>
          </a:xfrm>
        </p:spPr>
        <p:txBody>
          <a:bodyPr>
            <a:noAutofit/>
          </a:bodyPr>
          <a:lstStyle/>
          <a:p>
            <a:pPr algn="l"/>
            <a:r>
              <a:rPr lang="en-US" sz="3200" dirty="0">
                <a:effectLst>
                  <a:outerShdw blurRad="38100" dist="38100" dir="2700000" algn="tl">
                    <a:srgbClr val="000000">
                      <a:alpha val="43137"/>
                    </a:srgbClr>
                  </a:outerShdw>
                </a:effectLst>
              </a:rPr>
              <a:t>A senior doctor, head of a high profile department, is known to bring in research dollars, to be very hard working and adept at specialized medical procedures. S/he is well known for </a:t>
            </a:r>
            <a:r>
              <a:rPr lang="en-US" sz="3200" dirty="0">
                <a:solidFill>
                  <a:srgbClr val="FF0000"/>
                </a:solidFill>
                <a:effectLst>
                  <a:outerShdw blurRad="38100" dist="38100" dir="2700000" algn="tl">
                    <a:srgbClr val="000000">
                      <a:alpha val="43137"/>
                    </a:srgbClr>
                  </a:outerShdw>
                </a:effectLst>
              </a:rPr>
              <a:t>shouting at nurses</a:t>
            </a:r>
            <a:r>
              <a:rPr lang="en-US" sz="3200" dirty="0">
                <a:effectLst>
                  <a:outerShdw blurRad="38100" dist="38100" dir="2700000" algn="tl">
                    <a:srgbClr val="000000">
                      <a:alpha val="43137"/>
                    </a:srgbClr>
                  </a:outerShdw>
                </a:effectLst>
              </a:rPr>
              <a:t>, </a:t>
            </a:r>
            <a:r>
              <a:rPr lang="en-US" sz="3200" dirty="0">
                <a:solidFill>
                  <a:srgbClr val="FF0000"/>
                </a:solidFill>
                <a:effectLst>
                  <a:outerShdw blurRad="38100" dist="38100" dir="2700000" algn="tl">
                    <a:srgbClr val="000000">
                      <a:alpha val="43137"/>
                    </a:srgbClr>
                  </a:outerShdw>
                </a:effectLst>
              </a:rPr>
              <a:t>throwing instruments</a:t>
            </a:r>
            <a:r>
              <a:rPr lang="en-US" sz="3200" dirty="0">
                <a:effectLst>
                  <a:outerShdw blurRad="38100" dist="38100" dir="2700000" algn="tl">
                    <a:srgbClr val="000000">
                      <a:alpha val="43137"/>
                    </a:srgbClr>
                  </a:outerShdw>
                </a:effectLst>
              </a:rPr>
              <a:t> back at them, and </a:t>
            </a:r>
            <a:r>
              <a:rPr lang="en-US" sz="3200" dirty="0">
                <a:solidFill>
                  <a:srgbClr val="FF0000"/>
                </a:solidFill>
                <a:effectLst>
                  <a:outerShdw blurRad="38100" dist="38100" dir="2700000" algn="tl">
                    <a:srgbClr val="000000">
                      <a:alpha val="43137"/>
                    </a:srgbClr>
                  </a:outerShdw>
                </a:effectLst>
              </a:rPr>
              <a:t>humiliating junior medical staff</a:t>
            </a:r>
            <a:r>
              <a:rPr lang="en-US" sz="3200" dirty="0">
                <a:effectLst>
                  <a:outerShdw blurRad="38100" dist="38100" dir="2700000" algn="tl">
                    <a:srgbClr val="000000">
                      <a:alpha val="43137"/>
                    </a:srgbClr>
                  </a:outerShdw>
                </a:effectLst>
              </a:rPr>
              <a:t>. S/he is often absent from department, </a:t>
            </a:r>
            <a:r>
              <a:rPr lang="en-US" sz="3200" dirty="0">
                <a:solidFill>
                  <a:srgbClr val="FFFF00"/>
                </a:solidFill>
                <a:effectLst>
                  <a:outerShdw blurRad="38100" dist="38100" dir="2700000" algn="tl">
                    <a:srgbClr val="000000">
                      <a:alpha val="43137"/>
                    </a:srgbClr>
                  </a:outerShdw>
                </a:effectLst>
              </a:rPr>
              <a:t>Complaints</a:t>
            </a:r>
            <a:r>
              <a:rPr lang="en-US" sz="3200" dirty="0">
                <a:effectLst>
                  <a:outerShdw blurRad="38100" dist="38100" dir="2700000" algn="tl">
                    <a:srgbClr val="000000">
                      <a:alpha val="43137"/>
                    </a:srgbClr>
                  </a:outerShdw>
                </a:effectLst>
              </a:rPr>
              <a:t> are made to hospital administration from staff members; increased numbers of "critical incidents" and staff </a:t>
            </a:r>
            <a:r>
              <a:rPr lang="en-US" sz="3200" dirty="0">
                <a:solidFill>
                  <a:srgbClr val="FFFF00"/>
                </a:solidFill>
                <a:effectLst>
                  <a:outerShdw blurRad="38100" dist="38100" dir="2700000" algn="tl">
                    <a:srgbClr val="000000">
                      <a:alpha val="43137"/>
                    </a:srgbClr>
                  </a:outerShdw>
                </a:effectLst>
              </a:rPr>
              <a:t>resignations</a:t>
            </a:r>
            <a:r>
              <a:rPr lang="en-US" sz="3200" dirty="0">
                <a:effectLst>
                  <a:outerShdw blurRad="38100" dist="38100" dir="2700000" algn="tl">
                    <a:srgbClr val="000000">
                      <a:alpha val="43137"/>
                    </a:srgbClr>
                  </a:outerShdw>
                </a:effectLst>
              </a:rPr>
              <a:t> are noted.</a:t>
            </a:r>
          </a:p>
          <a:p>
            <a:endParaRPr lang="en-US" sz="3200" dirty="0"/>
          </a:p>
        </p:txBody>
      </p:sp>
    </p:spTree>
    <p:extLst>
      <p:ext uri="{BB962C8B-B14F-4D97-AF65-F5344CB8AC3E}">
        <p14:creationId xmlns:p14="http://schemas.microsoft.com/office/powerpoint/2010/main" val="100635380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828800"/>
            <a:ext cx="8610600" cy="3416320"/>
          </a:xfrm>
          <a:prstGeom prst="rect">
            <a:avLst/>
          </a:prstGeom>
        </p:spPr>
        <p:txBody>
          <a:bodyPr wrap="square">
            <a:spAutoFit/>
          </a:bodyPr>
          <a:lstStyle/>
          <a:p>
            <a:pPr algn="l"/>
            <a:r>
              <a:rPr lang="en-US" sz="3600" dirty="0">
                <a:effectLst>
                  <a:outerShdw blurRad="38100" dist="38100" dir="2700000" algn="tl">
                    <a:srgbClr val="000000">
                      <a:alpha val="43137"/>
                    </a:srgbClr>
                  </a:outerShdw>
                </a:effectLst>
              </a:rPr>
              <a:t>A general practitioner is consistently late or </a:t>
            </a:r>
            <a:r>
              <a:rPr lang="en-US" sz="3600" dirty="0">
                <a:solidFill>
                  <a:srgbClr val="FF0000"/>
                </a:solidFill>
                <a:effectLst>
                  <a:outerShdw blurRad="38100" dist="38100" dir="2700000" algn="tl">
                    <a:srgbClr val="000000">
                      <a:alpha val="43137"/>
                    </a:srgbClr>
                  </a:outerShdw>
                </a:effectLst>
              </a:rPr>
              <a:t>absent</a:t>
            </a:r>
            <a:r>
              <a:rPr lang="en-US" sz="3600" dirty="0">
                <a:effectLst>
                  <a:outerShdw blurRad="38100" dist="38100" dir="2700000" algn="tl">
                    <a:srgbClr val="000000">
                      <a:alpha val="43137"/>
                    </a:srgbClr>
                  </a:outerShdw>
                </a:effectLst>
              </a:rPr>
              <a:t> for pre-scheduled sessions. S/he gives no explanation, leaving the partners to fill in and make excuses. When confronted, s/he becomes </a:t>
            </a:r>
            <a:r>
              <a:rPr lang="en-US" sz="3600" dirty="0">
                <a:solidFill>
                  <a:srgbClr val="FF0000"/>
                </a:solidFill>
                <a:effectLst>
                  <a:outerShdw blurRad="38100" dist="38100" dir="2700000" algn="tl">
                    <a:srgbClr val="000000">
                      <a:alpha val="43137"/>
                    </a:srgbClr>
                  </a:outerShdw>
                </a:effectLst>
              </a:rPr>
              <a:t>abusive</a:t>
            </a:r>
            <a:r>
              <a:rPr lang="en-US" sz="3600" dirty="0">
                <a:effectLst>
                  <a:outerShdw blurRad="38100" dist="38100" dir="2700000" algn="tl">
                    <a:srgbClr val="000000">
                      <a:alpha val="43137"/>
                    </a:srgbClr>
                  </a:outerShdw>
                </a:effectLst>
              </a:rPr>
              <a:t> in front of office staff and patients. </a:t>
            </a:r>
          </a:p>
        </p:txBody>
      </p:sp>
      <p:sp>
        <p:nvSpPr>
          <p:cNvPr id="3" name="Title 2"/>
          <p:cNvSpPr>
            <a:spLocks noGrp="1"/>
          </p:cNvSpPr>
          <p:nvPr>
            <p:ph type="title"/>
          </p:nvPr>
        </p:nvSpPr>
        <p:spPr>
          <a:xfrm>
            <a:off x="533400" y="685800"/>
            <a:ext cx="8458200" cy="762000"/>
          </a:xfrm>
        </p:spPr>
        <p:txBody>
          <a:bodyPr/>
          <a:lstStyle/>
          <a:p>
            <a:r>
              <a:rPr lang="en-US" sz="2800" dirty="0"/>
              <a:t/>
            </a:r>
            <a:br>
              <a:rPr lang="en-US" sz="2800" dirty="0"/>
            </a:br>
            <a:r>
              <a:rPr lang="en-US" sz="2800" dirty="0"/>
              <a:t> Scenario 2</a:t>
            </a:r>
          </a:p>
        </p:txBody>
      </p:sp>
    </p:spTree>
    <p:extLst>
      <p:ext uri="{BB962C8B-B14F-4D97-AF65-F5344CB8AC3E}">
        <p14:creationId xmlns:p14="http://schemas.microsoft.com/office/powerpoint/2010/main" val="42178036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a:xfrm>
            <a:off x="304800" y="1524000"/>
            <a:ext cx="8839200" cy="5334000"/>
          </a:xfrm>
        </p:spPr>
        <p:txBody>
          <a:bodyPr>
            <a:noAutofit/>
          </a:bodyPr>
          <a:lstStyle/>
          <a:p>
            <a:r>
              <a:rPr lang="en-US" sz="3200" dirty="0">
                <a:effectLst>
                  <a:outerShdw blurRad="38100" dist="38100" dir="2700000" algn="tl">
                    <a:srgbClr val="000000">
                      <a:alpha val="43137"/>
                    </a:srgbClr>
                  </a:outerShdw>
                </a:effectLst>
              </a:rPr>
              <a:t>A final-year medical student has caused disruptions throughout the course by </a:t>
            </a:r>
            <a:r>
              <a:rPr lang="en-US" sz="3200" dirty="0">
                <a:solidFill>
                  <a:srgbClr val="FF0000"/>
                </a:solidFill>
                <a:effectLst>
                  <a:outerShdw blurRad="38100" dist="38100" dir="2700000" algn="tl">
                    <a:srgbClr val="000000">
                      <a:alpha val="43137"/>
                    </a:srgbClr>
                  </a:outerShdw>
                </a:effectLst>
              </a:rPr>
              <a:t>monopolizing time </a:t>
            </a:r>
            <a:r>
              <a:rPr lang="en-US" sz="3200" dirty="0">
                <a:effectLst>
                  <a:outerShdw blurRad="38100" dist="38100" dir="2700000" algn="tl">
                    <a:srgbClr val="000000">
                      <a:alpha val="43137"/>
                    </a:srgbClr>
                  </a:outerShdw>
                </a:effectLst>
              </a:rPr>
              <a:t>in tutorials, </a:t>
            </a:r>
            <a:r>
              <a:rPr lang="en-US" sz="3200" dirty="0">
                <a:solidFill>
                  <a:srgbClr val="FF0000"/>
                </a:solidFill>
                <a:effectLst>
                  <a:outerShdw blurRad="38100" dist="38100" dir="2700000" algn="tl">
                    <a:srgbClr val="000000">
                      <a:alpha val="43137"/>
                    </a:srgbClr>
                  </a:outerShdw>
                </a:effectLst>
              </a:rPr>
              <a:t>behaving inappropriately</a:t>
            </a:r>
            <a:r>
              <a:rPr lang="en-US" sz="3200" dirty="0">
                <a:effectLst>
                  <a:outerShdw blurRad="38100" dist="38100" dir="2700000" algn="tl">
                    <a:srgbClr val="000000">
                      <a:alpha val="43137"/>
                    </a:srgbClr>
                  </a:outerShdw>
                </a:effectLst>
              </a:rPr>
              <a:t> with patients and being unwilling to heed advice. Many patients refuse to be interviewed by her/him and have complained to staff. S/he has not failed any exams, but several tutors and nurses have </a:t>
            </a:r>
            <a:r>
              <a:rPr lang="en-US" sz="3200" dirty="0">
                <a:solidFill>
                  <a:srgbClr val="FFFF00"/>
                </a:solidFill>
                <a:effectLst>
                  <a:outerShdw blurRad="38100" dist="38100" dir="2700000" algn="tl">
                    <a:srgbClr val="000000">
                      <a:alpha val="43137"/>
                    </a:srgbClr>
                  </a:outerShdw>
                </a:effectLst>
              </a:rPr>
              <a:t>raised concerns </a:t>
            </a:r>
            <a:r>
              <a:rPr lang="en-US" sz="3200" dirty="0">
                <a:effectLst>
                  <a:outerShdw blurRad="38100" dist="38100" dir="2700000" algn="tl">
                    <a:srgbClr val="000000">
                      <a:alpha val="43137"/>
                    </a:srgbClr>
                  </a:outerShdw>
                </a:effectLst>
              </a:rPr>
              <a:t>about the student's "</a:t>
            </a:r>
            <a:r>
              <a:rPr lang="en-US" sz="3200" dirty="0">
                <a:solidFill>
                  <a:srgbClr val="FFFF00"/>
                </a:solidFill>
                <a:effectLst>
                  <a:outerShdw blurRad="38100" dist="38100" dir="2700000" algn="tl">
                    <a:srgbClr val="000000">
                      <a:alpha val="43137"/>
                    </a:srgbClr>
                  </a:outerShdw>
                </a:effectLst>
              </a:rPr>
              <a:t>attitude</a:t>
            </a:r>
            <a:r>
              <a:rPr lang="en-US" sz="3200" dirty="0">
                <a:effectLst>
                  <a:outerShdw blurRad="38100" dist="38100" dir="2700000" algn="tl">
                    <a:srgbClr val="000000">
                      <a:alpha val="43137"/>
                    </a:srgbClr>
                  </a:outerShdw>
                </a:effectLst>
              </a:rPr>
              <a:t>" and </a:t>
            </a:r>
            <a:r>
              <a:rPr lang="en-US" sz="3200" dirty="0">
                <a:solidFill>
                  <a:srgbClr val="FFFF00"/>
                </a:solidFill>
                <a:effectLst>
                  <a:outerShdw blurRad="38100" dist="38100" dir="2700000" algn="tl">
                    <a:srgbClr val="000000">
                      <a:alpha val="43137"/>
                    </a:srgbClr>
                  </a:outerShdw>
                </a:effectLst>
              </a:rPr>
              <a:t>ability</a:t>
            </a:r>
            <a:r>
              <a:rPr lang="en-US" sz="3200" dirty="0">
                <a:effectLst>
                  <a:outerShdw blurRad="38100" dist="38100" dir="2700000" algn="tl">
                    <a:srgbClr val="000000">
                      <a:alpha val="43137"/>
                    </a:srgbClr>
                  </a:outerShdw>
                </a:effectLst>
              </a:rPr>
              <a:t> to work as an intern. </a:t>
            </a:r>
          </a:p>
          <a:p>
            <a:endParaRPr lang="en-US" dirty="0"/>
          </a:p>
        </p:txBody>
      </p:sp>
      <p:sp>
        <p:nvSpPr>
          <p:cNvPr id="5" name="Rectangle 4"/>
          <p:cNvSpPr/>
          <p:nvPr/>
        </p:nvSpPr>
        <p:spPr>
          <a:xfrm>
            <a:off x="228600" y="457200"/>
            <a:ext cx="8915400" cy="954107"/>
          </a:xfrm>
          <a:prstGeom prst="rect">
            <a:avLst/>
          </a:prstGeom>
        </p:spPr>
        <p:txBody>
          <a:bodyPr wrap="square">
            <a:spAutoFit/>
          </a:bodyPr>
          <a:lstStyle/>
          <a:p>
            <a:pPr>
              <a:spcBef>
                <a:spcPct val="0"/>
              </a:spcBef>
            </a:pPr>
            <a:r>
              <a:rPr lang="en-US" sz="2800" b="1"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rPr>
              <a:t/>
            </a:r>
            <a:br>
              <a:rPr lang="en-US" sz="2800" b="1"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rPr>
            </a:br>
            <a:r>
              <a:rPr lang="en-US" sz="2800" b="1"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rPr>
              <a:t> Scenario 3</a:t>
            </a:r>
          </a:p>
        </p:txBody>
      </p:sp>
    </p:spTree>
    <p:extLst>
      <p:ext uri="{BB962C8B-B14F-4D97-AF65-F5344CB8AC3E}">
        <p14:creationId xmlns:p14="http://schemas.microsoft.com/office/powerpoint/2010/main" val="380120913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1"/>
          </p:nvPr>
        </p:nvSpPr>
        <p:spPr>
          <a:xfrm>
            <a:off x="152400" y="762000"/>
            <a:ext cx="8991600" cy="6324600"/>
          </a:xfrm>
        </p:spPr>
        <p:txBody>
          <a:bodyPr>
            <a:noAutofit/>
          </a:bodyPr>
          <a:lstStyle/>
          <a:p>
            <a:pPr marL="0" indent="65088">
              <a:buNone/>
            </a:pPr>
            <a:r>
              <a:rPr lang="en-US" sz="2800" dirty="0">
                <a:effectLst>
                  <a:outerShdw blurRad="38100" dist="38100" dir="2700000" algn="tl">
                    <a:srgbClr val="000000">
                      <a:alpha val="43137"/>
                    </a:srgbClr>
                  </a:outerShdw>
                </a:effectLst>
              </a:rPr>
              <a:t>A 54 year old male patient is admitted for the fourth time in two months for complaints of severe ridiculer pain following several attempts at decompressive back surgery. His pain has been sub-optimally controlled with very high-dose narcotics and other adjuvant pain-management medications. The nursing staff take his vital signs at the start of every shift but otherwise </a:t>
            </a:r>
            <a:r>
              <a:rPr lang="en-US" sz="2800" dirty="0">
                <a:solidFill>
                  <a:srgbClr val="FF0000"/>
                </a:solidFill>
                <a:effectLst>
                  <a:outerShdw blurRad="38100" dist="38100" dir="2700000" algn="tl">
                    <a:srgbClr val="000000">
                      <a:alpha val="43137"/>
                    </a:srgbClr>
                  </a:outerShdw>
                </a:effectLst>
              </a:rPr>
              <a:t>only appear </a:t>
            </a:r>
            <a:r>
              <a:rPr lang="en-US" sz="2800" dirty="0">
                <a:effectLst>
                  <a:outerShdw blurRad="38100" dist="38100" dir="2700000" algn="tl">
                    <a:srgbClr val="000000">
                      <a:alpha val="43137"/>
                    </a:srgbClr>
                  </a:outerShdw>
                </a:effectLst>
              </a:rPr>
              <a:t>when his medications are due or he rings the call bell. The pain waxes and wanes but is so severe at times that he cries out. The medication orders for breakthrough pain is ineffective. When he tells one nurse this, she responds, sighing, :you have had your medication and you’ll just have to wait three hours for your next does. I’m going on break, so </a:t>
            </a:r>
            <a:r>
              <a:rPr lang="en-US" sz="2800" dirty="0">
                <a:solidFill>
                  <a:srgbClr val="FF0000"/>
                </a:solidFill>
                <a:effectLst>
                  <a:outerShdw blurRad="38100" dist="38100" dir="2700000" algn="tl">
                    <a:srgbClr val="000000">
                      <a:alpha val="43137"/>
                    </a:srgbClr>
                  </a:outerShdw>
                </a:effectLst>
              </a:rPr>
              <a:t>don’t bother me </a:t>
            </a:r>
            <a:r>
              <a:rPr lang="en-US" sz="2800" dirty="0">
                <a:effectLst>
                  <a:outerShdw blurRad="38100" dist="38100" dir="2700000" algn="tl">
                    <a:srgbClr val="000000">
                      <a:alpha val="43137"/>
                    </a:srgbClr>
                  </a:outerShdw>
                </a:effectLst>
              </a:rPr>
              <a:t>by ringing the bell”</a:t>
            </a:r>
          </a:p>
        </p:txBody>
      </p:sp>
      <p:sp>
        <p:nvSpPr>
          <p:cNvPr id="5" name="Rectangle 4"/>
          <p:cNvSpPr/>
          <p:nvPr/>
        </p:nvSpPr>
        <p:spPr>
          <a:xfrm>
            <a:off x="152400" y="152401"/>
            <a:ext cx="8991600" cy="523220"/>
          </a:xfrm>
          <a:prstGeom prst="rect">
            <a:avLst/>
          </a:prstGeom>
        </p:spPr>
        <p:txBody>
          <a:bodyPr wrap="square">
            <a:spAutoFit/>
          </a:bodyPr>
          <a:lstStyle/>
          <a:p>
            <a:pPr algn="ctr">
              <a:spcBef>
                <a:spcPct val="0"/>
              </a:spcBef>
            </a:pPr>
            <a:r>
              <a:rPr lang="en-US" sz="2800" b="1"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rPr>
              <a:t>Scenario 4</a:t>
            </a:r>
          </a:p>
        </p:txBody>
      </p:sp>
    </p:spTree>
    <p:extLst>
      <p:ext uri="{BB962C8B-B14F-4D97-AF65-F5344CB8AC3E}">
        <p14:creationId xmlns:p14="http://schemas.microsoft.com/office/powerpoint/2010/main" val="24140941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382000" cy="762000"/>
          </a:xfrm>
        </p:spPr>
        <p:txBody>
          <a:bodyPr/>
          <a:lstStyle/>
          <a:p>
            <a:r>
              <a:rPr lang="en-US" dirty="0"/>
              <a:t>FOR YOUR READING </a:t>
            </a:r>
          </a:p>
        </p:txBody>
      </p:sp>
      <p:sp>
        <p:nvSpPr>
          <p:cNvPr id="3" name="Text Placeholder 2"/>
          <p:cNvSpPr>
            <a:spLocks noGrp="1"/>
          </p:cNvSpPr>
          <p:nvPr>
            <p:ph type="body" idx="1"/>
          </p:nvPr>
        </p:nvSpPr>
        <p:spPr>
          <a:xfrm>
            <a:off x="304800" y="1524000"/>
            <a:ext cx="8613648" cy="4876800"/>
          </a:xfrm>
        </p:spPr>
        <p:txBody>
          <a:bodyPr>
            <a:normAutofit fontScale="70000" lnSpcReduction="20000"/>
          </a:bodyPr>
          <a:lstStyle/>
          <a:p>
            <a:r>
              <a:rPr lang="en-US" sz="2600" b="1" dirty="0">
                <a:solidFill>
                  <a:srgbClr val="FFFF00"/>
                </a:solidFill>
                <a:effectLst>
                  <a:outerShdw blurRad="38100" dist="38100" dir="2700000" algn="tl">
                    <a:srgbClr val="000000">
                      <a:alpha val="43137"/>
                    </a:srgbClr>
                  </a:outerShdw>
                </a:effectLst>
              </a:rPr>
              <a:t>Unprofessional Behavior among Medical Students</a:t>
            </a:r>
          </a:p>
          <a:p>
            <a:r>
              <a:rPr lang="en-US" b="1" dirty="0">
                <a:solidFill>
                  <a:srgbClr val="FFFF00"/>
                </a:solidFill>
                <a:effectLst>
                  <a:outerShdw blurRad="38100" dist="38100" dir="2700000" algn="tl">
                    <a:srgbClr val="000000">
                      <a:alpha val="43137"/>
                    </a:srgbClr>
                  </a:outerShdw>
                </a:effectLst>
                <a:hlinkClick r:id="rId2"/>
              </a:rPr>
              <a:t>http://www.nejm.org/doi/full/10.1056/NEJMc060089</a:t>
            </a:r>
            <a:endParaRPr lang="en-US" b="1" dirty="0">
              <a:solidFill>
                <a:srgbClr val="FFFF00"/>
              </a:solidFill>
              <a:effectLst>
                <a:outerShdw blurRad="38100" dist="38100" dir="2700000" algn="tl">
                  <a:srgbClr val="000000">
                    <a:alpha val="43137"/>
                  </a:srgbClr>
                </a:outerShdw>
              </a:effectLst>
            </a:endParaRPr>
          </a:p>
          <a:p>
            <a:endParaRPr lang="en-US" b="1" dirty="0">
              <a:solidFill>
                <a:srgbClr val="FFFF00"/>
              </a:solidFill>
              <a:effectLst>
                <a:outerShdw blurRad="38100" dist="38100" dir="2700000" algn="tl">
                  <a:srgbClr val="000000">
                    <a:alpha val="43137"/>
                  </a:srgbClr>
                </a:outerShdw>
              </a:effectLst>
            </a:endParaRPr>
          </a:p>
          <a:p>
            <a:r>
              <a:rPr lang="en-US" sz="2600" b="1" dirty="0">
                <a:solidFill>
                  <a:srgbClr val="FFFF00"/>
                </a:solidFill>
                <a:effectLst>
                  <a:outerShdw blurRad="38100" dist="38100" dir="2700000" algn="tl">
                    <a:srgbClr val="000000">
                      <a:alpha val="43137"/>
                    </a:srgbClr>
                  </a:outerShdw>
                </a:effectLst>
              </a:rPr>
              <a:t>Unprofessional physicians </a:t>
            </a:r>
            <a:r>
              <a:rPr lang="en-US" dirty="0">
                <a:hlinkClick r:id="rId3"/>
              </a:rPr>
              <a:t>http://www.ncbi.nlm.nih.gov/pmc/articles/PMC1237990/pdf/westjmed00257-0121.pdf</a:t>
            </a:r>
            <a:endParaRPr lang="en-US" dirty="0"/>
          </a:p>
          <a:p>
            <a:endParaRPr lang="en-US" dirty="0"/>
          </a:p>
          <a:p>
            <a:r>
              <a:rPr lang="en-US" sz="2600" b="1" dirty="0">
                <a:solidFill>
                  <a:srgbClr val="FFFF00"/>
                </a:solidFill>
                <a:effectLst>
                  <a:outerShdw blurRad="38100" dist="38100" dir="2700000" algn="tl">
                    <a:srgbClr val="000000">
                      <a:alpha val="43137"/>
                    </a:srgbClr>
                  </a:outerShdw>
                </a:effectLst>
              </a:rPr>
              <a:t>Unprofessional or Disruptive Conduct by Physicians</a:t>
            </a:r>
          </a:p>
          <a:p>
            <a:r>
              <a:rPr lang="en-US" b="1" dirty="0">
                <a:solidFill>
                  <a:srgbClr val="FFFF00"/>
                </a:solidFill>
                <a:effectLst>
                  <a:outerShdw blurRad="38100" dist="38100" dir="2700000" algn="tl">
                    <a:srgbClr val="000000">
                      <a:alpha val="43137"/>
                    </a:srgbClr>
                  </a:outerShdw>
                </a:effectLst>
                <a:hlinkClick r:id="rId4"/>
              </a:rPr>
              <a:t>http://macmedlaw.hubpages.com/hub/Unprofessional-or-Disruptive-Conduct-by-Physicians</a:t>
            </a:r>
            <a:endParaRPr lang="en-US" b="1" dirty="0">
              <a:solidFill>
                <a:srgbClr val="FFFF00"/>
              </a:solidFill>
              <a:effectLst>
                <a:outerShdw blurRad="38100" dist="38100" dir="2700000" algn="tl">
                  <a:srgbClr val="000000">
                    <a:alpha val="43137"/>
                  </a:srgbClr>
                </a:outerShdw>
              </a:effectLst>
            </a:endParaRPr>
          </a:p>
          <a:p>
            <a:endParaRPr lang="en-US" b="1" dirty="0">
              <a:effectLst>
                <a:outerShdw blurRad="38100" dist="38100" dir="2700000" algn="tl">
                  <a:srgbClr val="000000">
                    <a:alpha val="43137"/>
                  </a:srgbClr>
                </a:outerShdw>
              </a:effectLst>
            </a:endParaRPr>
          </a:p>
          <a:p>
            <a:r>
              <a:rPr lang="en-US" sz="2600" b="1" dirty="0">
                <a:effectLst>
                  <a:outerShdw blurRad="38100" dist="38100" dir="2700000" algn="tl">
                    <a:srgbClr val="000000">
                      <a:alpha val="43137"/>
                    </a:srgbClr>
                  </a:outerShdw>
                </a:effectLst>
                <a:hlinkClick r:id="rId5"/>
              </a:rPr>
              <a:t>The </a:t>
            </a:r>
            <a:r>
              <a:rPr lang="en-US" sz="2600" b="1" i="1" dirty="0">
                <a:effectLst>
                  <a:outerShdw blurRad="38100" dist="38100" dir="2700000" algn="tl">
                    <a:srgbClr val="000000">
                      <a:alpha val="43137"/>
                    </a:srgbClr>
                  </a:outerShdw>
                </a:effectLst>
                <a:hlinkClick r:id="rId5"/>
              </a:rPr>
              <a:t>Unprofessional Student</a:t>
            </a:r>
            <a:r>
              <a:rPr lang="en-US" sz="2600" b="1" dirty="0">
                <a:effectLst>
                  <a:outerShdw blurRad="38100" dist="38100" dir="2700000" algn="tl">
                    <a:srgbClr val="000000">
                      <a:alpha val="43137"/>
                    </a:srgbClr>
                  </a:outerShdw>
                </a:effectLst>
                <a:hlinkClick r:id="rId5"/>
              </a:rPr>
              <a:t> Objectives Professionalism</a:t>
            </a:r>
            <a:endParaRPr lang="en-US" sz="2600" b="1" dirty="0">
              <a:effectLst>
                <a:outerShdw blurRad="38100" dist="38100" dir="2700000" algn="tl">
                  <a:srgbClr val="000000">
                    <a:alpha val="43137"/>
                  </a:srgbClr>
                </a:outerShdw>
              </a:effectLst>
            </a:endParaRPr>
          </a:p>
          <a:p>
            <a:r>
              <a:rPr lang="en-US" i="1" dirty="0">
                <a:solidFill>
                  <a:srgbClr val="FFFF00"/>
                </a:solidFill>
              </a:rPr>
              <a:t>web1.aapa.org/10ACSyllabi/1509</a:t>
            </a:r>
            <a:r>
              <a:rPr lang="en-US" b="1" i="1" dirty="0">
                <a:solidFill>
                  <a:srgbClr val="FFFF00"/>
                </a:solidFill>
              </a:rPr>
              <a:t>UnprofessionalStudent</a:t>
            </a:r>
            <a:r>
              <a:rPr lang="en-US" i="1" dirty="0">
                <a:solidFill>
                  <a:srgbClr val="FFFF00"/>
                </a:solidFill>
              </a:rPr>
              <a:t>.pdf</a:t>
            </a:r>
          </a:p>
          <a:p>
            <a:r>
              <a:rPr lang="en-US" i="1" dirty="0">
                <a:solidFill>
                  <a:srgbClr val="FFFF00"/>
                </a:solidFill>
              </a:rPr>
              <a:t> </a:t>
            </a:r>
          </a:p>
          <a:p>
            <a:r>
              <a:rPr lang="en-US" b="1" i="1" u="sng" dirty="0">
                <a:solidFill>
                  <a:srgbClr val="FFFF00"/>
                </a:solidFill>
              </a:rPr>
              <a:t>Plagiarism</a:t>
            </a:r>
            <a:endParaRPr lang="en-US" sz="2600" b="1" i="1" u="sng" dirty="0">
              <a:solidFill>
                <a:srgbClr val="FFFF00"/>
              </a:solidFill>
            </a:endParaRPr>
          </a:p>
          <a:p>
            <a:r>
              <a:rPr lang="en-US" sz="2600" i="1" dirty="0">
                <a:solidFill>
                  <a:srgbClr val="FFFF00"/>
                </a:solidFill>
              </a:rPr>
              <a:t>ht</a:t>
            </a:r>
            <a:r>
              <a:rPr lang="en-US" i="1" dirty="0">
                <a:solidFill>
                  <a:srgbClr val="FFFF00"/>
                </a:solidFill>
              </a:rPr>
              <a:t>tp://www.bradford.ac.uk/library/help/plagiarism/what-is-plagiarism/</a:t>
            </a:r>
          </a:p>
          <a:p>
            <a:r>
              <a:rPr lang="en-US" i="1" dirty="0">
                <a:solidFill>
                  <a:srgbClr val="FFFF00"/>
                </a:solidFill>
              </a:rPr>
              <a:t>http://owll.massey.ac.nz/referencing/referencing-styles.php</a:t>
            </a:r>
          </a:p>
          <a:p>
            <a:r>
              <a:rPr lang="en-US" i="1" dirty="0">
                <a:solidFill>
                  <a:srgbClr val="FFFF00"/>
                </a:solidFill>
              </a:rPr>
              <a:t> </a:t>
            </a:r>
            <a:endParaRPr lang="en-US" b="1" i="1" u="sng" dirty="0">
              <a:solidFill>
                <a:srgbClr val="FFFF00"/>
              </a:solidFill>
            </a:endParaRPr>
          </a:p>
          <a:p>
            <a:r>
              <a:rPr lang="en-US" sz="2600" b="1" i="1" u="sng" dirty="0">
                <a:solidFill>
                  <a:srgbClr val="FFFF00"/>
                </a:solidFill>
              </a:rPr>
              <a:t>Medical Errors</a:t>
            </a:r>
            <a:r>
              <a:rPr lang="en-US" b="1" i="1" u="sng" dirty="0">
                <a:solidFill>
                  <a:srgbClr val="FFFF00"/>
                </a:solidFill>
              </a:rPr>
              <a:t>: </a:t>
            </a:r>
          </a:p>
          <a:p>
            <a:r>
              <a:rPr lang="en-US" i="1" dirty="0">
                <a:solidFill>
                  <a:srgbClr val="FFFF00"/>
                </a:solidFill>
              </a:rPr>
              <a:t>Hussein GM, </a:t>
            </a:r>
            <a:r>
              <a:rPr lang="en-US" i="1" dirty="0" err="1">
                <a:solidFill>
                  <a:srgbClr val="FFFF00"/>
                </a:solidFill>
              </a:rPr>
              <a:t>Alkabba</a:t>
            </a:r>
            <a:r>
              <a:rPr lang="en-US" i="1" dirty="0">
                <a:solidFill>
                  <a:srgbClr val="FFFF00"/>
                </a:solidFill>
              </a:rPr>
              <a:t> AF, </a:t>
            </a:r>
            <a:r>
              <a:rPr lang="en-US" i="1" dirty="0" err="1">
                <a:solidFill>
                  <a:srgbClr val="FFFF00"/>
                </a:solidFill>
              </a:rPr>
              <a:t>Kasule</a:t>
            </a:r>
            <a:r>
              <a:rPr lang="en-US" i="1" dirty="0">
                <a:solidFill>
                  <a:srgbClr val="FFFF00"/>
                </a:solidFill>
              </a:rPr>
              <a:t> OH. Professionalism and Ethics Handbook for Residents (PEHR): A Practical Guide. Ware J, </a:t>
            </a:r>
            <a:r>
              <a:rPr lang="en-US" i="1" dirty="0" err="1">
                <a:solidFill>
                  <a:srgbClr val="FFFF00"/>
                </a:solidFill>
              </a:rPr>
              <a:t>Kattan</a:t>
            </a:r>
            <a:r>
              <a:rPr lang="en-US" i="1" dirty="0">
                <a:solidFill>
                  <a:srgbClr val="FFFF00"/>
                </a:solidFill>
              </a:rPr>
              <a:t> T (</a:t>
            </a:r>
            <a:r>
              <a:rPr lang="en-US" i="1" dirty="0" err="1">
                <a:solidFill>
                  <a:srgbClr val="FFFF00"/>
                </a:solidFill>
              </a:rPr>
              <a:t>eds</a:t>
            </a:r>
            <a:r>
              <a:rPr lang="en-US" i="1" dirty="0">
                <a:solidFill>
                  <a:srgbClr val="FFFF00"/>
                </a:solidFill>
              </a:rPr>
              <a:t>). 1st Edition. Riyadh, Saudi Arabia: Saudi Commission for Health Specialties, 2015.</a:t>
            </a:r>
            <a:r>
              <a:rPr lang="en-GB" i="1" dirty="0">
                <a:solidFill>
                  <a:srgbClr val="FFFF00"/>
                </a:solidFill>
              </a:rPr>
              <a:t> MODULE 6 - MEDICAL MALPRACTICE AND MEDICAL ERRORS </a:t>
            </a:r>
            <a:endParaRPr lang="en-US" i="1" dirty="0">
              <a:solidFill>
                <a:srgbClr val="FFFF00"/>
              </a:solidFill>
            </a:endParaRPr>
          </a:p>
          <a:p>
            <a:endParaRPr lang="en-US" i="1" dirty="0">
              <a:solidFill>
                <a:srgbClr val="FFFF00"/>
              </a:solidFill>
            </a:endParaRPr>
          </a:p>
          <a:p>
            <a:endParaRPr lang="en-US" i="1" dirty="0">
              <a:solidFill>
                <a:srgbClr val="FFFF00"/>
              </a:solidFill>
            </a:endParaRPr>
          </a:p>
          <a:p>
            <a:endParaRPr lang="en-US" i="1" dirty="0">
              <a:solidFill>
                <a:srgbClr val="FFFF00"/>
              </a:solidFill>
            </a:endParaRPr>
          </a:p>
          <a:p>
            <a:endParaRPr lang="en-US" dirty="0">
              <a:solidFill>
                <a:srgbClr val="FFFF00"/>
              </a:solidFill>
            </a:endParaRPr>
          </a:p>
          <a:p>
            <a:endParaRPr lang="en-US" b="1" dirty="0">
              <a:solidFill>
                <a:srgbClr val="FFFF00"/>
              </a:solidFill>
              <a:effectLst>
                <a:outerShdw blurRad="38100" dist="38100" dir="2700000" algn="tl">
                  <a:srgbClr val="000000">
                    <a:alpha val="43137"/>
                  </a:srgbClr>
                </a:outerShdw>
              </a:effectLst>
            </a:endParaRPr>
          </a:p>
          <a:p>
            <a:endParaRPr lang="en-US" b="1" dirty="0">
              <a:solidFill>
                <a:srgbClr val="FFFF00"/>
              </a:solidFill>
              <a:effectLst>
                <a:outerShdw blurRad="38100" dist="38100" dir="2700000" algn="tl">
                  <a:srgbClr val="000000">
                    <a:alpha val="43137"/>
                  </a:srgbClr>
                </a:outerShdw>
              </a:effectLst>
            </a:endParaRPr>
          </a:p>
          <a:p>
            <a:endParaRPr lang="en-US" b="1" dirty="0">
              <a:solidFill>
                <a:srgbClr val="FFFF00"/>
              </a:solidFill>
              <a:effectLst>
                <a:outerShdw blurRad="38100" dist="38100" dir="2700000" algn="tl">
                  <a:srgbClr val="000000">
                    <a:alpha val="43137"/>
                  </a:srgbClr>
                </a:outerShdw>
              </a:effectLst>
            </a:endParaRPr>
          </a:p>
          <a:p>
            <a:endParaRPr lang="en-US" b="1" dirty="0">
              <a:solidFill>
                <a:srgbClr val="FFFF00"/>
              </a:solidFill>
              <a:effectLst>
                <a:outerShdw blurRad="38100" dist="38100" dir="2700000" algn="tl">
                  <a:srgbClr val="000000">
                    <a:alpha val="43137"/>
                  </a:srgbClr>
                </a:outerShdw>
              </a:effectLst>
            </a:endParaRPr>
          </a:p>
          <a:p>
            <a:endParaRPr lang="en-US" b="1" dirty="0">
              <a:solidFill>
                <a:srgbClr val="FFFF00"/>
              </a:solidFill>
              <a:effectLst>
                <a:outerShdw blurRad="38100" dist="38100" dir="2700000" algn="tl">
                  <a:srgbClr val="000000">
                    <a:alpha val="43137"/>
                  </a:srgbClr>
                </a:outerShdw>
              </a:effectLst>
            </a:endParaRPr>
          </a:p>
          <a:p>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idx="1"/>
          </p:nvPr>
        </p:nvSpPr>
        <p:spPr/>
        <p:txBody>
          <a:bodyPr>
            <a:normAutofit fontScale="92500"/>
          </a:bodyPr>
          <a:lstStyle/>
          <a:p>
            <a:r>
              <a:rPr lang="en-US" dirty="0">
                <a:hlinkClick r:id="rId2"/>
              </a:rPr>
              <a:t>https://</a:t>
            </a:r>
            <a:r>
              <a:rPr lang="en-US" dirty="0" smtClean="0">
                <a:hlinkClick r:id="rId2"/>
              </a:rPr>
              <a:t>psnet.ahrq.gov/primers/primer/15/Disruptive-and-Unprofessional-Behavior</a:t>
            </a:r>
            <a:endParaRPr lang="en-US" dirty="0" smtClean="0"/>
          </a:p>
          <a:p>
            <a:r>
              <a:rPr lang="en-US" dirty="0"/>
              <a:t>Unprofessional </a:t>
            </a:r>
            <a:r>
              <a:rPr lang="en-US" dirty="0" err="1"/>
              <a:t>behaviour</a:t>
            </a:r>
            <a:r>
              <a:rPr lang="en-US" dirty="0"/>
              <a:t> and patient safety. Kevin Stewart </a:t>
            </a:r>
            <a:r>
              <a:rPr lang="en-US" dirty="0" err="1" smtClean="0"/>
              <a:t>etal.The</a:t>
            </a:r>
            <a:r>
              <a:rPr lang="en-US" dirty="0" smtClean="0"/>
              <a:t> </a:t>
            </a:r>
            <a:r>
              <a:rPr lang="en-US" dirty="0"/>
              <a:t>International Journal of Clinical Leadership </a:t>
            </a:r>
            <a:r>
              <a:rPr lang="en-US" dirty="0" smtClean="0"/>
              <a:t>2011;17:93–101</a:t>
            </a:r>
            <a:endParaRPr lang="en-US" dirty="0"/>
          </a:p>
        </p:txBody>
      </p:sp>
    </p:spTree>
    <p:extLst>
      <p:ext uri="{BB962C8B-B14F-4D97-AF65-F5344CB8AC3E}">
        <p14:creationId xmlns:p14="http://schemas.microsoft.com/office/powerpoint/2010/main" val="48254370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074152" cy="1828800"/>
          </a:xfrm>
        </p:spPr>
        <p:txBody>
          <a:bodyPr>
            <a:normAutofit fontScale="90000"/>
          </a:bodyPr>
          <a:lstStyle/>
          <a:p>
            <a:pPr algn="ctr"/>
            <a:r>
              <a:rPr lang="en-US" sz="3600" dirty="0">
                <a:solidFill>
                  <a:schemeClr val="tx1"/>
                </a:solidFill>
              </a:rPr>
              <a:t>TOUGH TIMES </a:t>
            </a:r>
            <a:br>
              <a:rPr lang="en-US" sz="3600" dirty="0">
                <a:solidFill>
                  <a:schemeClr val="tx1"/>
                </a:solidFill>
              </a:rPr>
            </a:br>
            <a:r>
              <a:rPr lang="en-US" sz="3600" dirty="0">
                <a:solidFill>
                  <a:schemeClr val="tx1"/>
                </a:solidFill>
              </a:rPr>
              <a:t>DONT LAST </a:t>
            </a:r>
            <a:br>
              <a:rPr lang="en-US" sz="3600" dirty="0">
                <a:solidFill>
                  <a:schemeClr val="tx1"/>
                </a:solidFill>
              </a:rPr>
            </a:br>
            <a:r>
              <a:rPr lang="en-US" sz="3600" dirty="0">
                <a:solidFill>
                  <a:schemeClr val="tx1"/>
                </a:solidFill>
              </a:rPr>
              <a:t>TOUGH PEOPLE </a:t>
            </a:r>
            <a:br>
              <a:rPr lang="en-US" sz="3600" dirty="0">
                <a:solidFill>
                  <a:schemeClr val="tx1"/>
                </a:solidFill>
              </a:rPr>
            </a:br>
            <a:r>
              <a:rPr lang="en-US" sz="3600" dirty="0">
                <a:solidFill>
                  <a:schemeClr val="tx1"/>
                </a:solidFill>
              </a:rPr>
              <a:t>DO</a:t>
            </a:r>
          </a:p>
        </p:txBody>
      </p:sp>
      <p:sp>
        <p:nvSpPr>
          <p:cNvPr id="3" name="Text Placeholder 2"/>
          <p:cNvSpPr>
            <a:spLocks noGrp="1"/>
          </p:cNvSpPr>
          <p:nvPr>
            <p:ph type="body" idx="1"/>
          </p:nvPr>
        </p:nvSpPr>
        <p:spPr/>
        <p:txBody>
          <a:bodyPr/>
          <a:lstStyle/>
          <a:p>
            <a:endParaRPr lang="en-US"/>
          </a:p>
        </p:txBody>
      </p:sp>
      <p:pic>
        <p:nvPicPr>
          <p:cNvPr id="1026" name="Picture 2" descr="C:\Users\Dr. Kamran\Desktop\toughtimesdontlasttoughpeopledo_zpsa706a961.jpg"/>
          <p:cNvPicPr>
            <a:picLocks noChangeAspect="1" noChangeArrowheads="1"/>
          </p:cNvPicPr>
          <p:nvPr/>
        </p:nvPicPr>
        <p:blipFill>
          <a:blip r:embed="rId2" cstate="print"/>
          <a:srcRect/>
          <a:stretch>
            <a:fillRect/>
          </a:stretch>
        </p:blipFill>
        <p:spPr bwMode="auto">
          <a:xfrm>
            <a:off x="0" y="1981200"/>
            <a:ext cx="9144000" cy="4648200"/>
          </a:xfrm>
          <a:prstGeom prst="rect">
            <a:avLst/>
          </a:prstGeom>
          <a:noFill/>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04800"/>
            <a:ext cx="7851648" cy="1066800"/>
          </a:xfrm>
        </p:spPr>
        <p:txBody>
          <a:bodyPr>
            <a:normAutofit fontScale="90000"/>
          </a:bodyPr>
          <a:lstStyle/>
          <a:p>
            <a:r>
              <a:rPr lang="en-US" dirty="0">
                <a:solidFill>
                  <a:srgbClr val="FFFF00"/>
                </a:solidFill>
              </a:rPr>
              <a:t>THANK YOU VERY MUCH </a:t>
            </a:r>
            <a:r>
              <a:rPr lang="en-US" dirty="0"/>
              <a:t>	</a:t>
            </a:r>
          </a:p>
        </p:txBody>
      </p:sp>
      <p:sp>
        <p:nvSpPr>
          <p:cNvPr id="3" name="Content Placeholder 2"/>
          <p:cNvSpPr>
            <a:spLocks noGrp="1"/>
          </p:cNvSpPr>
          <p:nvPr>
            <p:ph type="subTitle" idx="1"/>
          </p:nvPr>
        </p:nvSpPr>
        <p:spPr/>
        <p:txBody>
          <a:bodyPr>
            <a:normAutofit fontScale="40000" lnSpcReduction="20000"/>
          </a:bodyPr>
          <a:lstStyle/>
          <a:p>
            <a:endParaRPr lang="en-US" dirty="0"/>
          </a:p>
          <a:p>
            <a:r>
              <a:rPr lang="en-US" dirty="0"/>
              <a:t>                                </a:t>
            </a:r>
          </a:p>
          <a:p>
            <a:endParaRPr lang="en-US" sz="6000" dirty="0"/>
          </a:p>
          <a:p>
            <a:endParaRPr lang="en-US" sz="6000" dirty="0"/>
          </a:p>
          <a:p>
            <a:r>
              <a:rPr lang="en-US" sz="6000" dirty="0"/>
              <a:t> &amp;             </a:t>
            </a:r>
            <a:r>
              <a:rPr lang="en-US" sz="6000" dirty="0">
                <a:solidFill>
                  <a:srgbClr val="FFFF00"/>
                </a:solidFill>
              </a:rPr>
              <a:t>&amp;</a:t>
            </a:r>
          </a:p>
          <a:p>
            <a:pPr lvl="8">
              <a:buNone/>
            </a:pPr>
            <a:r>
              <a:rPr lang="en-US" sz="4600" dirty="0"/>
              <a:t>            </a:t>
            </a:r>
            <a:r>
              <a:rPr lang="en-US" dirty="0"/>
              <a:t> </a:t>
            </a:r>
          </a:p>
        </p:txBody>
      </p:sp>
      <p:pic>
        <p:nvPicPr>
          <p:cNvPr id="4" name="rg_hi" descr="http://t0.gstatic.com/images?q=tbn:ANd9GcQtZVqWJQm8I5qn16DBMp1tM_xSAGaLvtiRqXen13CAGRTwGzXB">
            <a:hlinkClick r:id="rId2"/>
          </p:cNvPr>
          <p:cNvPicPr/>
          <p:nvPr/>
        </p:nvPicPr>
        <p:blipFill>
          <a:blip r:embed="rId3" cstate="print"/>
          <a:srcRect/>
          <a:stretch>
            <a:fillRect/>
          </a:stretch>
        </p:blipFill>
        <p:spPr bwMode="auto">
          <a:xfrm>
            <a:off x="457200" y="1676400"/>
            <a:ext cx="3810000" cy="3733800"/>
          </a:xfrm>
          <a:prstGeom prst="rect">
            <a:avLst/>
          </a:prstGeom>
          <a:noFill/>
          <a:ln w="9525">
            <a:noFill/>
            <a:miter lim="800000"/>
            <a:headEnd/>
            <a:tailEnd/>
          </a:ln>
        </p:spPr>
      </p:pic>
      <p:pic>
        <p:nvPicPr>
          <p:cNvPr id="11266" name="Picture 2" descr="C:\Users\Kamran\Pictures\imagesCAXJJY1Z.jpg"/>
          <p:cNvPicPr>
            <a:picLocks noChangeAspect="1" noChangeArrowheads="1"/>
          </p:cNvPicPr>
          <p:nvPr/>
        </p:nvPicPr>
        <p:blipFill>
          <a:blip r:embed="rId4" cstate="print"/>
          <a:srcRect/>
          <a:stretch>
            <a:fillRect/>
          </a:stretch>
        </p:blipFill>
        <p:spPr bwMode="auto">
          <a:xfrm>
            <a:off x="4876800" y="1676400"/>
            <a:ext cx="3829050" cy="3657600"/>
          </a:xfrm>
          <a:prstGeom prst="rect">
            <a:avLst/>
          </a:prstGeom>
          <a:noFill/>
        </p:spPr>
      </p:pic>
      <p:pic>
        <p:nvPicPr>
          <p:cNvPr id="6" name="Picture 2" descr="C:\Users\vista\Pictures\MM900284065[1].GIF"/>
          <p:cNvPicPr>
            <a:picLocks noChangeAspect="1" noChangeArrowheads="1" noCrop="1"/>
          </p:cNvPicPr>
          <p:nvPr/>
        </p:nvPicPr>
        <p:blipFill>
          <a:blip r:embed="rId5" cstate="print"/>
          <a:srcRect/>
          <a:stretch>
            <a:fillRect/>
          </a:stretch>
        </p:blipFill>
        <p:spPr bwMode="auto">
          <a:xfrm>
            <a:off x="3581400" y="4572000"/>
            <a:ext cx="1676400" cy="2286000"/>
          </a:xfrm>
          <a:prstGeom prst="rect">
            <a:avLst/>
          </a:prstGeom>
          <a:noFill/>
        </p:spPr>
      </p:pic>
    </p:spTree>
  </p:cSld>
  <p:clrMapOvr>
    <a:masterClrMapping/>
  </p:clrMapOvr>
  <p:transition>
    <p:pull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762000"/>
            <a:ext cx="8610600" cy="685800"/>
          </a:xfrm>
        </p:spPr>
        <p:txBody>
          <a:bodyPr>
            <a:noAutofit/>
          </a:bodyPr>
          <a:lstStyle/>
          <a:p>
            <a:pPr marL="0" algn="ctr"/>
            <a:r>
              <a:rPr lang="en-US" sz="5400" dirty="0">
                <a:solidFill>
                  <a:srgbClr val="FFC000"/>
                </a:solidFill>
              </a:rPr>
              <a:t>Unprofessional behavior:</a:t>
            </a:r>
          </a:p>
        </p:txBody>
      </p:sp>
      <p:sp>
        <p:nvSpPr>
          <p:cNvPr id="3" name="Subtitle 2"/>
          <p:cNvSpPr>
            <a:spLocks noGrp="1"/>
          </p:cNvSpPr>
          <p:nvPr>
            <p:ph type="subTitle" idx="1"/>
          </p:nvPr>
        </p:nvSpPr>
        <p:spPr>
          <a:xfrm>
            <a:off x="609600" y="1676400"/>
            <a:ext cx="8534400" cy="4419600"/>
          </a:xfrm>
        </p:spPr>
        <p:txBody>
          <a:bodyPr>
            <a:normAutofit/>
          </a:bodyPr>
          <a:lstStyle/>
          <a:p>
            <a:pPr algn="l"/>
            <a:endParaRPr lang="en-US" sz="3200" b="1" dirty="0">
              <a:effectLst>
                <a:outerShdw blurRad="38100" dist="38100" dir="2700000" algn="tl">
                  <a:srgbClr val="000000">
                    <a:alpha val="43137"/>
                  </a:srgbClr>
                </a:outerShdw>
              </a:effectLst>
            </a:endParaRPr>
          </a:p>
          <a:p>
            <a:pPr lvl="1" algn="l">
              <a:buFont typeface="Wingdings" pitchFamily="2" charset="2"/>
              <a:buChar char="q"/>
            </a:pPr>
            <a:r>
              <a:rPr lang="en-US" sz="3200" dirty="0">
                <a:effectLst>
                  <a:outerShdw blurRad="38100" dist="38100" dir="2700000" algn="tl">
                    <a:srgbClr val="000000">
                      <a:alpha val="43137"/>
                    </a:srgbClr>
                  </a:outerShdw>
                </a:effectLst>
              </a:rPr>
              <a:t> Increased workplace difficulties </a:t>
            </a:r>
          </a:p>
          <a:p>
            <a:pPr lvl="1" algn="l">
              <a:buFont typeface="Wingdings" pitchFamily="2" charset="2"/>
              <a:buChar char="q"/>
            </a:pPr>
            <a:r>
              <a:rPr lang="en-US" sz="3200" dirty="0">
                <a:effectLst>
                  <a:outerShdw blurRad="38100" dist="38100" dir="2700000" algn="tl">
                    <a:srgbClr val="000000">
                      <a:alpha val="43137"/>
                    </a:srgbClr>
                  </a:outerShdw>
                </a:effectLst>
              </a:rPr>
              <a:t>Decreased morale in other staff </a:t>
            </a:r>
          </a:p>
          <a:p>
            <a:pPr lvl="1" algn="l">
              <a:buFont typeface="Wingdings" pitchFamily="2" charset="2"/>
              <a:buChar char="q"/>
            </a:pPr>
            <a:r>
              <a:rPr lang="en-US" sz="3200" dirty="0">
                <a:effectLst>
                  <a:outerShdw blurRad="38100" dist="38100" dir="2700000" algn="tl">
                    <a:srgbClr val="000000">
                      <a:alpha val="43137"/>
                    </a:srgbClr>
                  </a:outerShdw>
                </a:effectLst>
              </a:rPr>
              <a:t>Decline in patient care </a:t>
            </a:r>
          </a:p>
          <a:p>
            <a:pPr algn="l"/>
            <a:endParaRPr lang="en-US" dirty="0"/>
          </a:p>
        </p:txBody>
      </p:sp>
      <p:sp>
        <p:nvSpPr>
          <p:cNvPr id="4" name="Right Arrow 3"/>
          <p:cNvSpPr/>
          <p:nvPr/>
        </p:nvSpPr>
        <p:spPr>
          <a:xfrm rot="16200000">
            <a:off x="7658100" y="2095500"/>
            <a:ext cx="533400" cy="609600"/>
          </a:xfrm>
          <a:prstGeom prst="rightArrow">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US"/>
          </a:p>
        </p:txBody>
      </p:sp>
      <p:sp>
        <p:nvSpPr>
          <p:cNvPr id="7" name="Right Arrow 6"/>
          <p:cNvSpPr/>
          <p:nvPr/>
        </p:nvSpPr>
        <p:spPr>
          <a:xfrm rot="5400000">
            <a:off x="7658100" y="2933700"/>
            <a:ext cx="533400" cy="609600"/>
          </a:xfrm>
          <a:prstGeom prst="rightArrow">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US"/>
          </a:p>
        </p:txBody>
      </p:sp>
      <p:sp>
        <p:nvSpPr>
          <p:cNvPr id="8" name="Right Arrow 7"/>
          <p:cNvSpPr/>
          <p:nvPr/>
        </p:nvSpPr>
        <p:spPr>
          <a:xfrm rot="5400000">
            <a:off x="7658100" y="3771900"/>
            <a:ext cx="533400" cy="609600"/>
          </a:xfrm>
          <a:prstGeom prst="rightArrow">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79861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2000" fill="hold"/>
                                        <p:tgtEl>
                                          <p:spTgt spid="4"/>
                                        </p:tgtEl>
                                        <p:attrNameLst>
                                          <p:attrName>ppt_x</p:attrName>
                                        </p:attrNameLst>
                                      </p:cBhvr>
                                      <p:tavLst>
                                        <p:tav tm="0">
                                          <p:val>
                                            <p:strVal val="0-#ppt_w/2"/>
                                          </p:val>
                                        </p:tav>
                                        <p:tav tm="100000">
                                          <p:val>
                                            <p:strVal val="#ppt_x"/>
                                          </p:val>
                                        </p:tav>
                                      </p:tavLst>
                                    </p:anim>
                                    <p:anim calcmode="lin" valueType="num">
                                      <p:cBhvr additive="base">
                                        <p:cTn id="26" dur="20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2000" fill="hold"/>
                                        <p:tgtEl>
                                          <p:spTgt spid="7"/>
                                        </p:tgtEl>
                                        <p:attrNameLst>
                                          <p:attrName>ppt_x</p:attrName>
                                        </p:attrNameLst>
                                      </p:cBhvr>
                                      <p:tavLst>
                                        <p:tav tm="0">
                                          <p:val>
                                            <p:strVal val="0-#ppt_w/2"/>
                                          </p:val>
                                        </p:tav>
                                        <p:tav tm="100000">
                                          <p:val>
                                            <p:strVal val="#ppt_x"/>
                                          </p:val>
                                        </p:tav>
                                      </p:tavLst>
                                    </p:anim>
                                    <p:anim calcmode="lin" valueType="num">
                                      <p:cBhvr additive="base">
                                        <p:cTn id="32" dur="20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2000" fill="hold"/>
                                        <p:tgtEl>
                                          <p:spTgt spid="8"/>
                                        </p:tgtEl>
                                        <p:attrNameLst>
                                          <p:attrName>ppt_x</p:attrName>
                                        </p:attrNameLst>
                                      </p:cBhvr>
                                      <p:tavLst>
                                        <p:tav tm="0">
                                          <p:val>
                                            <p:strVal val="0-#ppt_w/2"/>
                                          </p:val>
                                        </p:tav>
                                        <p:tav tm="100000">
                                          <p:val>
                                            <p:strVal val="#ppt_x"/>
                                          </p:val>
                                        </p:tav>
                                      </p:tavLst>
                                    </p:anim>
                                    <p:anim calcmode="lin" valueType="num">
                                      <p:cBhvr additive="base">
                                        <p:cTn id="38" dur="20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r>
              <a:rPr lang="en-US" sz="4400" b="1" dirty="0">
                <a:solidFill>
                  <a:schemeClr val="accent3">
                    <a:lumMod val="40000"/>
                    <a:lumOff val="60000"/>
                  </a:schemeClr>
                </a:solidFill>
                <a:effectLst>
                  <a:outerShdw blurRad="38100" dist="38100" dir="2700000" algn="tl">
                    <a:srgbClr val="000000">
                      <a:alpha val="43137"/>
                    </a:srgbClr>
                  </a:outerShdw>
                </a:effectLst>
              </a:rPr>
              <a:t>Signs and Symptoms</a:t>
            </a:r>
            <a:endParaRPr lang="en-US" sz="4400" dirty="0">
              <a:solidFill>
                <a:schemeClr val="accent3">
                  <a:lumMod val="40000"/>
                  <a:lumOff val="60000"/>
                </a:schemeClr>
              </a:solidFill>
            </a:endParaRPr>
          </a:p>
        </p:txBody>
      </p:sp>
      <p:sp>
        <p:nvSpPr>
          <p:cNvPr id="3" name="Content Placeholder 2"/>
          <p:cNvSpPr>
            <a:spLocks noGrp="1"/>
          </p:cNvSpPr>
          <p:nvPr>
            <p:ph idx="1"/>
          </p:nvPr>
        </p:nvSpPr>
        <p:spPr/>
        <p:txBody>
          <a:bodyPr>
            <a:normAutofit/>
          </a:bodyPr>
          <a:lstStyle/>
          <a:p>
            <a:pPr>
              <a:lnSpc>
                <a:spcPct val="80000"/>
              </a:lnSpc>
              <a:defRPr/>
            </a:pPr>
            <a:r>
              <a:rPr lang="en-US" sz="2800" b="1" dirty="0"/>
              <a:t>The work of Project Professionalism (ABIM, 2001) describes unprofessional </a:t>
            </a:r>
            <a:r>
              <a:rPr lang="en-US" sz="2800" b="1" dirty="0" err="1"/>
              <a:t>behaviour</a:t>
            </a:r>
            <a:r>
              <a:rPr lang="en-US" sz="2800" b="1" dirty="0"/>
              <a:t> in terms of </a:t>
            </a:r>
            <a:r>
              <a:rPr lang="en-US" sz="2800" b="1" dirty="0">
                <a:solidFill>
                  <a:srgbClr val="FF0000"/>
                </a:solidFill>
              </a:rPr>
              <a:t>seven </a:t>
            </a:r>
            <a:r>
              <a:rPr lang="en-US" sz="2800" b="1" dirty="0"/>
              <a:t>broad categories of '</a:t>
            </a:r>
            <a:r>
              <a:rPr lang="en-US" sz="2800" b="1" dirty="0">
                <a:solidFill>
                  <a:srgbClr val="FF0000"/>
                </a:solidFill>
              </a:rPr>
              <a:t>signs and symptoms</a:t>
            </a:r>
            <a:r>
              <a:rPr lang="en-US" sz="2800" b="1" dirty="0"/>
              <a:t>'.  </a:t>
            </a:r>
          </a:p>
          <a:p>
            <a:pPr>
              <a:lnSpc>
                <a:spcPct val="80000"/>
              </a:lnSpc>
              <a:buNone/>
              <a:defRPr/>
            </a:pPr>
            <a:r>
              <a:rPr lang="en-US" sz="2800" b="1" dirty="0">
                <a:solidFill>
                  <a:schemeClr val="tx2"/>
                </a:solidFill>
              </a:rPr>
              <a:t>1- Abuse of power </a:t>
            </a:r>
            <a:r>
              <a:rPr lang="en-US" sz="2800" b="1" dirty="0"/>
              <a:t>(abuse while interacting with patients and colleagues; bias and sexual harassment; and breach of confidentiality); </a:t>
            </a:r>
          </a:p>
          <a:p>
            <a:pPr>
              <a:lnSpc>
                <a:spcPct val="80000"/>
              </a:lnSpc>
              <a:buNone/>
              <a:defRPr/>
            </a:pPr>
            <a:r>
              <a:rPr lang="en-US" sz="2800" b="1" dirty="0">
                <a:solidFill>
                  <a:schemeClr val="tx2"/>
                </a:solidFill>
              </a:rPr>
              <a:t>2- Arrogance </a:t>
            </a:r>
            <a:r>
              <a:rPr lang="en-US" sz="2800" b="1" dirty="0"/>
              <a:t>(offensive display of superiority and self-importance); </a:t>
            </a:r>
          </a:p>
          <a:p>
            <a:pPr>
              <a:lnSpc>
                <a:spcPct val="80000"/>
              </a:lnSpc>
              <a:buNone/>
              <a:defRPr/>
            </a:pPr>
            <a:r>
              <a:rPr lang="en-US" sz="2800" b="1" dirty="0">
                <a:solidFill>
                  <a:schemeClr val="tx2"/>
                </a:solidFill>
              </a:rPr>
              <a:t>3- Greed </a:t>
            </a:r>
            <a:r>
              <a:rPr lang="en-US" sz="2800" b="1" dirty="0"/>
              <a:t>(when money becomes the driving force); </a:t>
            </a:r>
          </a:p>
        </p:txBody>
      </p:sp>
    </p:spTree>
    <p:extLst>
      <p:ext uri="{BB962C8B-B14F-4D97-AF65-F5344CB8AC3E}">
        <p14:creationId xmlns:p14="http://schemas.microsoft.com/office/powerpoint/2010/main" val="13237533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458200" cy="5181600"/>
          </a:xfrm>
        </p:spPr>
        <p:txBody>
          <a:bodyPr>
            <a:noAutofit/>
          </a:bodyPr>
          <a:lstStyle/>
          <a:p>
            <a:pPr>
              <a:buNone/>
              <a:defRPr/>
            </a:pPr>
            <a:r>
              <a:rPr lang="en-US" sz="2400" b="1" dirty="0">
                <a:solidFill>
                  <a:schemeClr val="tx2"/>
                </a:solidFill>
              </a:rPr>
              <a:t>4- Misrepresentation </a:t>
            </a:r>
            <a:r>
              <a:rPr lang="en-US" sz="2400" b="1" dirty="0"/>
              <a:t>(</a:t>
            </a:r>
            <a:r>
              <a:rPr lang="en-US" sz="2400" b="1" dirty="0">
                <a:solidFill>
                  <a:schemeClr val="tx2"/>
                </a:solidFill>
              </a:rPr>
              <a:t>lying</a:t>
            </a:r>
            <a:r>
              <a:rPr lang="en-US" sz="2400" b="1" dirty="0"/>
              <a:t>, which is consciously failing to tell the truth; and </a:t>
            </a:r>
            <a:r>
              <a:rPr lang="en-US" sz="2400" b="1" dirty="0">
                <a:solidFill>
                  <a:schemeClr val="tx2"/>
                </a:solidFill>
              </a:rPr>
              <a:t>fraud</a:t>
            </a:r>
            <a:r>
              <a:rPr lang="en-US" sz="2400" b="1" dirty="0"/>
              <a:t>, which is conscious misrepresentation of material fact with the intent to mislead); </a:t>
            </a:r>
          </a:p>
          <a:p>
            <a:pPr>
              <a:buNone/>
              <a:defRPr/>
            </a:pPr>
            <a:r>
              <a:rPr lang="en-US" sz="2400" b="1" dirty="0">
                <a:solidFill>
                  <a:schemeClr val="tx2"/>
                </a:solidFill>
              </a:rPr>
              <a:t>5- Impairment </a:t>
            </a:r>
            <a:r>
              <a:rPr lang="en-US" sz="2400" b="1" dirty="0"/>
              <a:t>(any disability that may prevent the physician from discharging his/her duties); </a:t>
            </a:r>
          </a:p>
          <a:p>
            <a:pPr>
              <a:buNone/>
              <a:defRPr/>
            </a:pPr>
            <a:r>
              <a:rPr lang="en-US" sz="2400" b="1" dirty="0">
                <a:solidFill>
                  <a:schemeClr val="tx2"/>
                </a:solidFill>
              </a:rPr>
              <a:t>6- Lack of conscientiousness </a:t>
            </a:r>
            <a:r>
              <a:rPr lang="en-US" sz="2400" b="1" dirty="0"/>
              <a:t>(failure to fulfill responsibilities); </a:t>
            </a:r>
          </a:p>
          <a:p>
            <a:pPr>
              <a:buNone/>
              <a:defRPr/>
            </a:pPr>
            <a:r>
              <a:rPr lang="en-US" sz="2400" b="1" dirty="0">
                <a:solidFill>
                  <a:schemeClr val="tx2"/>
                </a:solidFill>
              </a:rPr>
              <a:t>7- Conflicts  in interests </a:t>
            </a:r>
            <a:r>
              <a:rPr lang="en-US" sz="2400" b="1" dirty="0"/>
              <a:t>(self-promotion/ advertising or unethical collaboration with industry; acceptance of gifts; and misuse of services – overcharging, inappropriate treatment or prolonging contact with patients).</a:t>
            </a:r>
          </a:p>
        </p:txBody>
      </p:sp>
      <p:sp>
        <p:nvSpPr>
          <p:cNvPr id="4" name="Title 1"/>
          <p:cNvSpPr>
            <a:spLocks noGrp="1"/>
          </p:cNvSpPr>
          <p:nvPr>
            <p:ph type="title"/>
          </p:nvPr>
        </p:nvSpPr>
        <p:spPr>
          <a:xfrm>
            <a:off x="457200" y="304800"/>
            <a:ext cx="8229600" cy="1143000"/>
          </a:xfrm>
        </p:spPr>
        <p:txBody>
          <a:bodyPr>
            <a:normAutofit/>
          </a:bodyPr>
          <a:lstStyle/>
          <a:p>
            <a:r>
              <a:rPr lang="en-US" sz="4400" b="1" dirty="0">
                <a:solidFill>
                  <a:schemeClr val="accent3">
                    <a:lumMod val="40000"/>
                    <a:lumOff val="60000"/>
                  </a:schemeClr>
                </a:solidFill>
                <a:effectLst>
                  <a:outerShdw blurRad="38100" dist="38100" dir="2700000" algn="tl">
                    <a:srgbClr val="000000">
                      <a:alpha val="43137"/>
                    </a:srgbClr>
                  </a:outerShdw>
                </a:effectLst>
              </a:rPr>
              <a:t>Signs and Symptoms</a:t>
            </a:r>
            <a:endParaRPr lang="en-US" sz="4400" dirty="0">
              <a:solidFill>
                <a:schemeClr val="accent3">
                  <a:lumMod val="40000"/>
                  <a:lumOff val="60000"/>
                </a:schemeClr>
              </a:solidFill>
            </a:endParaRPr>
          </a:p>
        </p:txBody>
      </p:sp>
    </p:spTree>
    <p:extLst>
      <p:ext uri="{BB962C8B-B14F-4D97-AF65-F5344CB8AC3E}">
        <p14:creationId xmlns:p14="http://schemas.microsoft.com/office/powerpoint/2010/main" val="18598179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667000"/>
            <a:ext cx="7851648" cy="1828800"/>
          </a:xfrm>
        </p:spPr>
        <p:txBody>
          <a:bodyPr>
            <a:noAutofit/>
          </a:bodyPr>
          <a:lstStyle/>
          <a:p>
            <a:pPr algn="ctr">
              <a:defRPr/>
            </a:pPr>
            <a:r>
              <a:rPr lang="en-US" sz="4800" dirty="0"/>
              <a:t>What specific behaviors are unprofessional in </a:t>
            </a:r>
            <a:br>
              <a:rPr lang="en-US" sz="4800" dirty="0"/>
            </a:br>
            <a:r>
              <a:rPr lang="en-US" sz="4800" dirty="0"/>
              <a:t>your settings?</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22051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lnSpc>
                <a:spcPct val="90000"/>
              </a:lnSpc>
            </a:pPr>
            <a:r>
              <a:rPr lang="en-US" altLang="ar-SA" sz="2400" b="1" u="sng" dirty="0">
                <a:latin typeface="Arial" charset="0"/>
              </a:rPr>
              <a:t>Classroom Setting-Students/Trainee</a:t>
            </a:r>
            <a:endParaRPr lang="en-US" altLang="ar-SA" sz="2400" dirty="0">
              <a:latin typeface="Arial" charset="0"/>
            </a:endParaRPr>
          </a:p>
          <a:p>
            <a:pPr>
              <a:lnSpc>
                <a:spcPct val="90000"/>
              </a:lnSpc>
            </a:pPr>
            <a:endParaRPr lang="en-US" altLang="ar-SA" sz="2400" dirty="0">
              <a:latin typeface="Arial" charset="0"/>
            </a:endParaRPr>
          </a:p>
          <a:p>
            <a:pPr>
              <a:lnSpc>
                <a:spcPct val="90000"/>
              </a:lnSpc>
              <a:buFontTx/>
              <a:buChar char="•"/>
            </a:pPr>
            <a:r>
              <a:rPr lang="en-US" altLang="ar-SA" sz="2400" dirty="0">
                <a:latin typeface="Arial" charset="0"/>
              </a:rPr>
              <a:t>Arriving for class late and/or leaving early</a:t>
            </a:r>
          </a:p>
          <a:p>
            <a:pPr>
              <a:lnSpc>
                <a:spcPct val="90000"/>
              </a:lnSpc>
              <a:buFontTx/>
              <a:buChar char="•"/>
            </a:pPr>
            <a:r>
              <a:rPr lang="en-US" altLang="ar-SA" sz="2400" dirty="0">
                <a:latin typeface="Arial" charset="0"/>
              </a:rPr>
              <a:t>Being unprepared for group sessions</a:t>
            </a:r>
          </a:p>
          <a:p>
            <a:pPr>
              <a:lnSpc>
                <a:spcPct val="90000"/>
              </a:lnSpc>
              <a:buFontTx/>
              <a:buChar char="•"/>
            </a:pPr>
            <a:r>
              <a:rPr lang="en-US" altLang="ar-SA" sz="2400" dirty="0">
                <a:latin typeface="Arial" charset="0"/>
              </a:rPr>
              <a:t>Not completing assigned tasks</a:t>
            </a:r>
          </a:p>
          <a:p>
            <a:pPr>
              <a:lnSpc>
                <a:spcPct val="90000"/>
              </a:lnSpc>
              <a:buFontTx/>
              <a:buChar char="•"/>
            </a:pPr>
            <a:r>
              <a:rPr lang="en-US" altLang="ar-SA" sz="2400" dirty="0">
                <a:latin typeface="Arial" charset="0"/>
              </a:rPr>
              <a:t>Disrupting class sessions</a:t>
            </a:r>
          </a:p>
          <a:p>
            <a:pPr>
              <a:lnSpc>
                <a:spcPct val="90000"/>
              </a:lnSpc>
              <a:buFontTx/>
              <a:buChar char="•"/>
            </a:pPr>
            <a:r>
              <a:rPr lang="en-US" altLang="ar-SA" sz="2400" dirty="0">
                <a:latin typeface="Arial" charset="0"/>
              </a:rPr>
              <a:t>Failing to attend scheduled class sessions</a:t>
            </a:r>
          </a:p>
          <a:p>
            <a:pPr>
              <a:lnSpc>
                <a:spcPct val="90000"/>
              </a:lnSpc>
              <a:buFontTx/>
              <a:buChar char="•"/>
            </a:pPr>
            <a:r>
              <a:rPr lang="en-US" altLang="ar-SA" sz="2400" dirty="0">
                <a:latin typeface="Arial" charset="0"/>
              </a:rPr>
              <a:t>Cheating on an exam</a:t>
            </a:r>
          </a:p>
          <a:p>
            <a:pPr>
              <a:lnSpc>
                <a:spcPct val="90000"/>
              </a:lnSpc>
            </a:pPr>
            <a:endParaRPr lang="en-US" altLang="ar-SA" sz="2400" dirty="0">
              <a:latin typeface="Arial" charset="0"/>
            </a:endParaRPr>
          </a:p>
          <a:p>
            <a:pPr>
              <a:lnSpc>
                <a:spcPct val="90000"/>
              </a:lnSpc>
              <a:buFontTx/>
              <a:buChar char="•"/>
            </a:pPr>
            <a:endParaRPr lang="en-US" altLang="ar-SA" sz="2400" dirty="0">
              <a:latin typeface="Arial" charset="0"/>
            </a:endParaRPr>
          </a:p>
          <a:p>
            <a:endParaRPr lang="en-US" dirty="0"/>
          </a:p>
        </p:txBody>
      </p:sp>
    </p:spTree>
    <p:extLst>
      <p:ext uri="{BB962C8B-B14F-4D97-AF65-F5344CB8AC3E}">
        <p14:creationId xmlns:p14="http://schemas.microsoft.com/office/powerpoint/2010/main" val="33958219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918</TotalTime>
  <Words>1777</Words>
  <Application>Microsoft Office PowerPoint</Application>
  <PresentationFormat>On-screen Show (4:3)</PresentationFormat>
  <Paragraphs>257</Paragraphs>
  <Slides>49</Slides>
  <Notes>5</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Flow</vt:lpstr>
      <vt:lpstr>UNPROFESSIONAL BEHAVIOR</vt:lpstr>
      <vt:lpstr>PowerPoint Presentation</vt:lpstr>
      <vt:lpstr>PowerPoint Presentation</vt:lpstr>
      <vt:lpstr>What is Unprofessionalism?</vt:lpstr>
      <vt:lpstr>Unprofessional behavior:</vt:lpstr>
      <vt:lpstr>Signs and Symptoms</vt:lpstr>
      <vt:lpstr>Signs and Symptoms</vt:lpstr>
      <vt:lpstr>What specific behaviors are unprofessional in  your settings?</vt:lpstr>
      <vt:lpstr>PowerPoint Presentation</vt:lpstr>
      <vt:lpstr>PowerPoint Presentation</vt:lpstr>
      <vt:lpstr>PowerPoint Presentation</vt:lpstr>
      <vt:lpstr>PowerPoint Presentation</vt:lpstr>
      <vt:lpstr>PowerPoint Presentation</vt:lpstr>
      <vt:lpstr>Practical clinical examples</vt:lpstr>
      <vt:lpstr>Unprofessional behavior: In general terms, acts that may be characterized as “unprofessional” fall into five categories: </vt:lpstr>
      <vt:lpstr>1. Illegal or Criminal acts:</vt:lpstr>
      <vt:lpstr>2. Immoral acts:</vt:lpstr>
      <vt:lpstr>:3. Business related acts</vt:lpstr>
      <vt:lpstr>4. Negligent practices</vt:lpstr>
      <vt:lpstr>5. Plagiarism</vt:lpstr>
      <vt:lpstr>Types of Plagiarism </vt:lpstr>
      <vt:lpstr>Direct copying </vt:lpstr>
      <vt:lpstr>Word switching </vt:lpstr>
      <vt:lpstr>Working with others</vt:lpstr>
      <vt:lpstr>What is acceptable when working with others</vt:lpstr>
      <vt:lpstr>Concealing sources</vt:lpstr>
      <vt:lpstr>Buying assignments </vt:lpstr>
      <vt:lpstr>Self plagiarism </vt:lpstr>
      <vt:lpstr>Unprofessional physician</vt:lpstr>
      <vt:lpstr>Impairment:</vt:lpstr>
      <vt:lpstr>Disruptive behavior</vt:lpstr>
      <vt:lpstr>Early warning signs</vt:lpstr>
      <vt:lpstr>Complaints as indicators of unprofessional behavior</vt:lpstr>
      <vt:lpstr>Unprofessional behavior and patient safety</vt:lpstr>
      <vt:lpstr>PowerPoint Presentation</vt:lpstr>
      <vt:lpstr>PowerPoint Presentation</vt:lpstr>
      <vt:lpstr>Disruptive behavior pyramid</vt:lpstr>
      <vt:lpstr>PowerPoint Presentation</vt:lpstr>
      <vt:lpstr> </vt:lpstr>
      <vt:lpstr>Summary</vt:lpstr>
      <vt:lpstr>More examples</vt:lpstr>
      <vt:lpstr>   Scenario 1</vt:lpstr>
      <vt:lpstr>  Scenario 2</vt:lpstr>
      <vt:lpstr>PowerPoint Presentation</vt:lpstr>
      <vt:lpstr>PowerPoint Presentation</vt:lpstr>
      <vt:lpstr>FOR YOUR READING </vt:lpstr>
      <vt:lpstr>PowerPoint Presentation</vt:lpstr>
      <vt:lpstr>TOUGH TIMES  DONT LAST  TOUGH PEOPLE  DO</vt:lpstr>
      <vt:lpstr>THANK YOU VERY MUCH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Kamran</dc:creator>
  <cp:lastModifiedBy>AYOOO</cp:lastModifiedBy>
  <cp:revision>105</cp:revision>
  <dcterms:created xsi:type="dcterms:W3CDTF">2012-04-14T11:22:27Z</dcterms:created>
  <dcterms:modified xsi:type="dcterms:W3CDTF">2020-09-16T16:48:00Z</dcterms:modified>
</cp:coreProperties>
</file>