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37"/>
  </p:notesMasterIdLst>
  <p:sldIdLst>
    <p:sldId id="833" r:id="rId2"/>
    <p:sldId id="258" r:id="rId3"/>
    <p:sldId id="864" r:id="rId4"/>
    <p:sldId id="259" r:id="rId5"/>
    <p:sldId id="279" r:id="rId6"/>
    <p:sldId id="263" r:id="rId7"/>
    <p:sldId id="267" r:id="rId8"/>
    <p:sldId id="851" r:id="rId9"/>
    <p:sldId id="280" r:id="rId10"/>
    <p:sldId id="260" r:id="rId11"/>
    <p:sldId id="265" r:id="rId12"/>
    <p:sldId id="268" r:id="rId13"/>
    <p:sldId id="286" r:id="rId14"/>
    <p:sldId id="269" r:id="rId15"/>
    <p:sldId id="866" r:id="rId16"/>
    <p:sldId id="865" r:id="rId17"/>
    <p:sldId id="266" r:id="rId18"/>
    <p:sldId id="270" r:id="rId19"/>
    <p:sldId id="276" r:id="rId20"/>
    <p:sldId id="839" r:id="rId21"/>
    <p:sldId id="840" r:id="rId22"/>
    <p:sldId id="841" r:id="rId23"/>
    <p:sldId id="843" r:id="rId24"/>
    <p:sldId id="842" r:id="rId25"/>
    <p:sldId id="271" r:id="rId26"/>
    <p:sldId id="858" r:id="rId27"/>
    <p:sldId id="849" r:id="rId28"/>
    <p:sldId id="862" r:id="rId29"/>
    <p:sldId id="264" r:id="rId30"/>
    <p:sldId id="284" r:id="rId31"/>
    <p:sldId id="859" r:id="rId32"/>
    <p:sldId id="860" r:id="rId33"/>
    <p:sldId id="861" r:id="rId34"/>
    <p:sldId id="852" r:id="rId35"/>
    <p:sldId id="277"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92164" autoAdjust="0"/>
  </p:normalViewPr>
  <p:slideViewPr>
    <p:cSldViewPr snapToGrid="0">
      <p:cViewPr varScale="1">
        <p:scale>
          <a:sx n="91" d="100"/>
          <a:sy n="91" d="100"/>
        </p:scale>
        <p:origin x="76" y="136"/>
      </p:cViewPr>
      <p:guideLst>
        <p:guide orient="horz" pos="2160"/>
        <p:guide pos="3840"/>
      </p:guideLst>
    </p:cSldViewPr>
  </p:slideViewPr>
  <p:notesTextViewPr>
    <p:cViewPr>
      <p:scale>
        <a:sx n="150" d="100"/>
        <a:sy n="150" d="100"/>
      </p:scale>
      <p:origin x="0" y="0"/>
    </p:cViewPr>
  </p:notesTextViewPr>
  <p:sorterViewPr>
    <p:cViewPr varScale="1">
      <p:scale>
        <a:sx n="100" d="100"/>
        <a:sy n="100" d="100"/>
      </p:scale>
      <p:origin x="0" y="-124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AF3FB0-DE78-4DC6-98A8-EFCBD3C9B2C3}" type="doc">
      <dgm:prSet loTypeId="urn:microsoft.com/office/officeart/2005/8/layout/hProcess9" loCatId="process" qsTypeId="urn:microsoft.com/office/officeart/2005/8/quickstyle/simple2" qsCatId="simple" csTypeId="urn:microsoft.com/office/officeart/2005/8/colors/colorful5" csCatId="colorful" phldr="1"/>
      <dgm:spPr/>
      <dgm:t>
        <a:bodyPr/>
        <a:lstStyle/>
        <a:p>
          <a:endParaRPr lang="en-US"/>
        </a:p>
      </dgm:t>
    </dgm:pt>
    <dgm:pt modelId="{C8651B97-802A-42E1-BD11-F8D0CF1E6179}">
      <dgm:prSet custT="1"/>
      <dgm:spPr/>
      <dgm:t>
        <a:bodyPr/>
        <a:lstStyle/>
        <a:p>
          <a:pPr>
            <a:buFont typeface="+mj-lt"/>
            <a:buAutoNum type="arabicPeriod"/>
          </a:pPr>
          <a:r>
            <a:rPr lang="en-GB" sz="1400" b="1" dirty="0">
              <a:latin typeface="+mj-lt"/>
            </a:rPr>
            <a:t>Define interprofessional education and interprofessional collaborative practice</a:t>
          </a:r>
          <a:endParaRPr lang="en-US" sz="1400" b="1" dirty="0">
            <a:latin typeface="+mj-lt"/>
          </a:endParaRPr>
        </a:p>
      </dgm:t>
    </dgm:pt>
    <dgm:pt modelId="{48C39512-B4E6-43EE-AD74-A10CACDD5CDE}" type="parTrans" cxnId="{F6D11C5B-C56B-48D3-96F4-D979B19A23D9}">
      <dgm:prSet/>
      <dgm:spPr/>
      <dgm:t>
        <a:bodyPr/>
        <a:lstStyle/>
        <a:p>
          <a:endParaRPr lang="en-GB" sz="1400" b="1">
            <a:latin typeface="+mj-lt"/>
          </a:endParaRPr>
        </a:p>
      </dgm:t>
    </dgm:pt>
    <dgm:pt modelId="{C74EDC42-A4CA-43DA-8520-4DDBDB4DBA3D}" type="sibTrans" cxnId="{F6D11C5B-C56B-48D3-96F4-D979B19A23D9}">
      <dgm:prSet/>
      <dgm:spPr/>
      <dgm:t>
        <a:bodyPr/>
        <a:lstStyle/>
        <a:p>
          <a:endParaRPr lang="en-GB" sz="1400" b="1">
            <a:latin typeface="+mj-lt"/>
          </a:endParaRPr>
        </a:p>
      </dgm:t>
    </dgm:pt>
    <dgm:pt modelId="{B55C3D8D-87BC-4646-B400-42D20A4EA5E5}">
      <dgm:prSet custT="1"/>
      <dgm:spPr/>
      <dgm:t>
        <a:bodyPr/>
        <a:lstStyle/>
        <a:p>
          <a:pPr>
            <a:buFont typeface="+mj-lt"/>
            <a:buAutoNum type="arabicPeriod"/>
          </a:pPr>
          <a:r>
            <a:rPr lang="en-GB" sz="1400" b="1" dirty="0">
              <a:latin typeface="+mj-lt"/>
            </a:rPr>
            <a:t>Describe the core competencies of interprofessional education</a:t>
          </a:r>
        </a:p>
      </dgm:t>
    </dgm:pt>
    <dgm:pt modelId="{3404344D-B514-470C-95FF-4654A9E9CB86}" type="parTrans" cxnId="{68F1C23E-2767-4E27-908B-2CA9924BF995}">
      <dgm:prSet/>
      <dgm:spPr/>
      <dgm:t>
        <a:bodyPr/>
        <a:lstStyle/>
        <a:p>
          <a:endParaRPr lang="en-GB" sz="1400" b="1">
            <a:latin typeface="+mj-lt"/>
          </a:endParaRPr>
        </a:p>
      </dgm:t>
    </dgm:pt>
    <dgm:pt modelId="{00611002-3000-42B6-848C-7FC0D5E51E75}" type="sibTrans" cxnId="{68F1C23E-2767-4E27-908B-2CA9924BF995}">
      <dgm:prSet/>
      <dgm:spPr/>
      <dgm:t>
        <a:bodyPr/>
        <a:lstStyle/>
        <a:p>
          <a:endParaRPr lang="en-GB" sz="1400" b="1">
            <a:latin typeface="+mj-lt"/>
          </a:endParaRPr>
        </a:p>
      </dgm:t>
    </dgm:pt>
    <dgm:pt modelId="{BF479DED-57C1-4F70-9760-731D3D2795C9}">
      <dgm:prSet custT="1"/>
      <dgm:spPr/>
      <dgm:t>
        <a:bodyPr/>
        <a:lstStyle/>
        <a:p>
          <a:pPr>
            <a:buFont typeface="+mj-lt"/>
            <a:buAutoNum type="arabicPeriod"/>
          </a:pPr>
          <a:r>
            <a:rPr lang="en-US" sz="1400" b="1" dirty="0">
              <a:latin typeface="+mj-lt"/>
            </a:rPr>
            <a:t>Appreciate the importance of interprofessional collaboration </a:t>
          </a:r>
          <a:r>
            <a:rPr lang="en-GB" sz="1400" b="1" dirty="0">
              <a:latin typeface="+mj-lt"/>
            </a:rPr>
            <a:t>impact on quality and safety of patient care.</a:t>
          </a:r>
        </a:p>
      </dgm:t>
    </dgm:pt>
    <dgm:pt modelId="{B3263B54-4877-4F7A-9052-92EF34AD1A47}" type="parTrans" cxnId="{D912418D-3229-4443-A87B-BB580F7A2884}">
      <dgm:prSet/>
      <dgm:spPr/>
      <dgm:t>
        <a:bodyPr/>
        <a:lstStyle/>
        <a:p>
          <a:endParaRPr lang="en-GB" sz="1400" b="1">
            <a:latin typeface="+mj-lt"/>
          </a:endParaRPr>
        </a:p>
      </dgm:t>
    </dgm:pt>
    <dgm:pt modelId="{63D4D420-554C-4813-861D-2159B1B9369D}" type="sibTrans" cxnId="{D912418D-3229-4443-A87B-BB580F7A2884}">
      <dgm:prSet/>
      <dgm:spPr/>
      <dgm:t>
        <a:bodyPr/>
        <a:lstStyle/>
        <a:p>
          <a:endParaRPr lang="en-GB" sz="1400" b="1">
            <a:latin typeface="+mj-lt"/>
          </a:endParaRPr>
        </a:p>
      </dgm:t>
    </dgm:pt>
    <dgm:pt modelId="{0F93EA60-CB22-459C-BCB2-F557CEBC846D}">
      <dgm:prSet custT="1"/>
      <dgm:spPr/>
      <dgm:t>
        <a:bodyPr/>
        <a:lstStyle/>
        <a:p>
          <a:pPr>
            <a:buFont typeface="+mj-lt"/>
            <a:buAutoNum type="arabicPeriod"/>
          </a:pPr>
          <a:r>
            <a:rPr lang="en-GB" sz="1400" b="1" dirty="0">
              <a:latin typeface="+mj-lt"/>
            </a:rPr>
            <a:t>Understand the importance of communication for effective collaboration</a:t>
          </a:r>
        </a:p>
      </dgm:t>
    </dgm:pt>
    <dgm:pt modelId="{6EA74833-B942-4ED0-A33A-5BD243B4ACB7}" type="parTrans" cxnId="{CF951189-E7CA-45A2-8BF6-73A7F1E81272}">
      <dgm:prSet/>
      <dgm:spPr/>
      <dgm:t>
        <a:bodyPr/>
        <a:lstStyle/>
        <a:p>
          <a:endParaRPr lang="en-GB" sz="1400" b="1">
            <a:latin typeface="+mj-lt"/>
          </a:endParaRPr>
        </a:p>
      </dgm:t>
    </dgm:pt>
    <dgm:pt modelId="{D5F02C67-3040-4BBD-A7FD-4084F9614227}" type="sibTrans" cxnId="{CF951189-E7CA-45A2-8BF6-73A7F1E81272}">
      <dgm:prSet/>
      <dgm:spPr/>
      <dgm:t>
        <a:bodyPr/>
        <a:lstStyle/>
        <a:p>
          <a:endParaRPr lang="en-GB" sz="1400" b="1">
            <a:latin typeface="+mj-lt"/>
          </a:endParaRPr>
        </a:p>
      </dgm:t>
    </dgm:pt>
    <dgm:pt modelId="{C9BD1E01-70C9-4B83-9DA9-FDBB8FE46D41}">
      <dgm:prSet custT="1"/>
      <dgm:spPr/>
      <dgm:t>
        <a:bodyPr/>
        <a:lstStyle/>
        <a:p>
          <a:pPr>
            <a:buFont typeface="+mj-lt"/>
            <a:buAutoNum type="arabicPeriod"/>
          </a:pPr>
          <a:r>
            <a:rPr lang="en-GB" sz="1400" b="1" dirty="0">
              <a:latin typeface="+mj-lt"/>
            </a:rPr>
            <a:t>Understand the roles, responsibilities, and abilities of different professions</a:t>
          </a:r>
        </a:p>
      </dgm:t>
    </dgm:pt>
    <dgm:pt modelId="{7C8360D0-1603-4EAC-9500-3FCBCB660404}" type="parTrans" cxnId="{4083CDE6-DBC4-4C81-955E-FB518713A5EB}">
      <dgm:prSet/>
      <dgm:spPr/>
      <dgm:t>
        <a:bodyPr/>
        <a:lstStyle/>
        <a:p>
          <a:endParaRPr lang="en-GB" sz="1400" b="1">
            <a:latin typeface="+mj-lt"/>
          </a:endParaRPr>
        </a:p>
      </dgm:t>
    </dgm:pt>
    <dgm:pt modelId="{0ED487B1-3B91-4CC6-80B9-75A6A6C347CE}" type="sibTrans" cxnId="{4083CDE6-DBC4-4C81-955E-FB518713A5EB}">
      <dgm:prSet/>
      <dgm:spPr/>
      <dgm:t>
        <a:bodyPr/>
        <a:lstStyle/>
        <a:p>
          <a:endParaRPr lang="en-GB" sz="1400" b="1">
            <a:latin typeface="+mj-lt"/>
          </a:endParaRPr>
        </a:p>
      </dgm:t>
    </dgm:pt>
    <dgm:pt modelId="{AC9A3F9D-8120-4877-AF32-59FFDB144FEA}">
      <dgm:prSet custT="1"/>
      <dgm:spPr/>
      <dgm:t>
        <a:bodyPr/>
        <a:lstStyle/>
        <a:p>
          <a:pPr>
            <a:buFont typeface="+mj-lt"/>
            <a:buAutoNum type="arabicPeriod"/>
          </a:pPr>
          <a:r>
            <a:rPr lang="en-GB" sz="1400" b="1" dirty="0">
              <a:latin typeface="+mj-lt"/>
            </a:rPr>
            <a:t>Reflect on an interprofessional exposure with students from another healthcare college</a:t>
          </a:r>
        </a:p>
      </dgm:t>
    </dgm:pt>
    <dgm:pt modelId="{8599B5F8-4CC4-40B2-B59C-3DE2E1C14976}" type="parTrans" cxnId="{845AE862-7410-4323-AAEB-B2995AEE06AF}">
      <dgm:prSet/>
      <dgm:spPr/>
      <dgm:t>
        <a:bodyPr/>
        <a:lstStyle/>
        <a:p>
          <a:endParaRPr lang="en-GB" sz="1400" b="1">
            <a:latin typeface="+mj-lt"/>
          </a:endParaRPr>
        </a:p>
      </dgm:t>
    </dgm:pt>
    <dgm:pt modelId="{4ADE59D2-5D49-41C9-A79D-41A875105AA6}" type="sibTrans" cxnId="{845AE862-7410-4323-AAEB-B2995AEE06AF}">
      <dgm:prSet/>
      <dgm:spPr/>
      <dgm:t>
        <a:bodyPr/>
        <a:lstStyle/>
        <a:p>
          <a:endParaRPr lang="en-GB" sz="1400" b="1">
            <a:latin typeface="+mj-lt"/>
          </a:endParaRPr>
        </a:p>
      </dgm:t>
    </dgm:pt>
    <dgm:pt modelId="{AF02A365-DAD8-472F-91DA-75421DB1AFE4}">
      <dgm:prSet custT="1"/>
      <dgm:spPr/>
      <dgm:t>
        <a:bodyPr/>
        <a:lstStyle/>
        <a:p>
          <a:pPr>
            <a:buFont typeface="+mj-lt"/>
            <a:buAutoNum type="arabicPeriod"/>
          </a:pPr>
          <a:r>
            <a:rPr lang="en-US" sz="1400" b="1">
              <a:latin typeface="+mj-lt"/>
            </a:rPr>
            <a:t>Identify </a:t>
          </a:r>
          <a:r>
            <a:rPr lang="en-US" sz="1400" b="1" dirty="0">
              <a:latin typeface="+mj-lt"/>
            </a:rPr>
            <a:t>the opportunities for using IPE/C to improve interprofessional collaboration.</a:t>
          </a:r>
          <a:endParaRPr lang="en-GB" sz="1400" b="1" dirty="0">
            <a:latin typeface="+mj-lt"/>
          </a:endParaRPr>
        </a:p>
      </dgm:t>
    </dgm:pt>
    <dgm:pt modelId="{3343C131-BF02-459E-B7FA-AEDD530B05A8}" type="parTrans" cxnId="{98125471-F638-44DC-B6B2-5F47B032612A}">
      <dgm:prSet/>
      <dgm:spPr/>
      <dgm:t>
        <a:bodyPr/>
        <a:lstStyle/>
        <a:p>
          <a:endParaRPr lang="en-GB"/>
        </a:p>
      </dgm:t>
    </dgm:pt>
    <dgm:pt modelId="{A11301FC-769E-408C-A3D7-0857A9C14022}" type="sibTrans" cxnId="{98125471-F638-44DC-B6B2-5F47B032612A}">
      <dgm:prSet/>
      <dgm:spPr/>
      <dgm:t>
        <a:bodyPr/>
        <a:lstStyle/>
        <a:p>
          <a:endParaRPr lang="en-GB"/>
        </a:p>
      </dgm:t>
    </dgm:pt>
    <dgm:pt modelId="{0C263B63-1B6B-40D9-B634-D40C37F5E899}" type="pres">
      <dgm:prSet presAssocID="{E2AF3FB0-DE78-4DC6-98A8-EFCBD3C9B2C3}" presName="CompostProcess" presStyleCnt="0">
        <dgm:presLayoutVars>
          <dgm:dir/>
          <dgm:resizeHandles val="exact"/>
        </dgm:presLayoutVars>
      </dgm:prSet>
      <dgm:spPr/>
    </dgm:pt>
    <dgm:pt modelId="{3203C573-BB75-4366-B18D-8A4882B307C3}" type="pres">
      <dgm:prSet presAssocID="{E2AF3FB0-DE78-4DC6-98A8-EFCBD3C9B2C3}" presName="arrow" presStyleLbl="bgShp" presStyleIdx="0" presStyleCnt="1"/>
      <dgm:spPr/>
    </dgm:pt>
    <dgm:pt modelId="{BD6299DB-2D5A-4B92-95F8-6F545CE3339E}" type="pres">
      <dgm:prSet presAssocID="{E2AF3FB0-DE78-4DC6-98A8-EFCBD3C9B2C3}" presName="linearProcess" presStyleCnt="0"/>
      <dgm:spPr/>
    </dgm:pt>
    <dgm:pt modelId="{B2D2197F-8A45-452B-A8B9-B3901E85F440}" type="pres">
      <dgm:prSet presAssocID="{C8651B97-802A-42E1-BD11-F8D0CF1E6179}" presName="textNode" presStyleLbl="node1" presStyleIdx="0" presStyleCnt="7">
        <dgm:presLayoutVars>
          <dgm:bulletEnabled val="1"/>
        </dgm:presLayoutVars>
      </dgm:prSet>
      <dgm:spPr/>
    </dgm:pt>
    <dgm:pt modelId="{B295FD9D-1B28-4F31-B79C-E3FF03217C79}" type="pres">
      <dgm:prSet presAssocID="{C74EDC42-A4CA-43DA-8520-4DDBDB4DBA3D}" presName="sibTrans" presStyleCnt="0"/>
      <dgm:spPr/>
    </dgm:pt>
    <dgm:pt modelId="{4A37F5AE-93A6-4047-98F3-7616C24965BB}" type="pres">
      <dgm:prSet presAssocID="{B55C3D8D-87BC-4646-B400-42D20A4EA5E5}" presName="textNode" presStyleLbl="node1" presStyleIdx="1" presStyleCnt="7">
        <dgm:presLayoutVars>
          <dgm:bulletEnabled val="1"/>
        </dgm:presLayoutVars>
      </dgm:prSet>
      <dgm:spPr/>
    </dgm:pt>
    <dgm:pt modelId="{C3E36E10-1315-435E-A9A6-01F00D13E4E0}" type="pres">
      <dgm:prSet presAssocID="{00611002-3000-42B6-848C-7FC0D5E51E75}" presName="sibTrans" presStyleCnt="0"/>
      <dgm:spPr/>
    </dgm:pt>
    <dgm:pt modelId="{66A5C5AB-C039-46EC-B0C8-E1F35D16E029}" type="pres">
      <dgm:prSet presAssocID="{BF479DED-57C1-4F70-9760-731D3D2795C9}" presName="textNode" presStyleLbl="node1" presStyleIdx="2" presStyleCnt="7">
        <dgm:presLayoutVars>
          <dgm:bulletEnabled val="1"/>
        </dgm:presLayoutVars>
      </dgm:prSet>
      <dgm:spPr/>
    </dgm:pt>
    <dgm:pt modelId="{002203C3-597E-4D8A-9C39-F8430F011ECB}" type="pres">
      <dgm:prSet presAssocID="{63D4D420-554C-4813-861D-2159B1B9369D}" presName="sibTrans" presStyleCnt="0"/>
      <dgm:spPr/>
    </dgm:pt>
    <dgm:pt modelId="{F4FC9453-45B9-42A1-990E-0AF5ADDEDAD8}" type="pres">
      <dgm:prSet presAssocID="{C9BD1E01-70C9-4B83-9DA9-FDBB8FE46D41}" presName="textNode" presStyleLbl="node1" presStyleIdx="3" presStyleCnt="7">
        <dgm:presLayoutVars>
          <dgm:bulletEnabled val="1"/>
        </dgm:presLayoutVars>
      </dgm:prSet>
      <dgm:spPr/>
    </dgm:pt>
    <dgm:pt modelId="{9DD4EC30-2315-460F-8E84-C13017DD1A53}" type="pres">
      <dgm:prSet presAssocID="{0ED487B1-3B91-4CC6-80B9-75A6A6C347CE}" presName="sibTrans" presStyleCnt="0"/>
      <dgm:spPr/>
    </dgm:pt>
    <dgm:pt modelId="{83F8FF41-6B34-4DC0-87DC-437718F728F0}" type="pres">
      <dgm:prSet presAssocID="{0F93EA60-CB22-459C-BCB2-F557CEBC846D}" presName="textNode" presStyleLbl="node1" presStyleIdx="4" presStyleCnt="7">
        <dgm:presLayoutVars>
          <dgm:bulletEnabled val="1"/>
        </dgm:presLayoutVars>
      </dgm:prSet>
      <dgm:spPr/>
    </dgm:pt>
    <dgm:pt modelId="{650BC2D4-1916-4F4F-A53E-D2DBB620A6CA}" type="pres">
      <dgm:prSet presAssocID="{D5F02C67-3040-4BBD-A7FD-4084F9614227}" presName="sibTrans" presStyleCnt="0"/>
      <dgm:spPr/>
    </dgm:pt>
    <dgm:pt modelId="{6BABB248-75BB-4E6B-84B1-5E35E51DE4B0}" type="pres">
      <dgm:prSet presAssocID="{AF02A365-DAD8-472F-91DA-75421DB1AFE4}" presName="textNode" presStyleLbl="node1" presStyleIdx="5" presStyleCnt="7">
        <dgm:presLayoutVars>
          <dgm:bulletEnabled val="1"/>
        </dgm:presLayoutVars>
      </dgm:prSet>
      <dgm:spPr/>
    </dgm:pt>
    <dgm:pt modelId="{CD4A45A5-0962-4D53-81CA-99ABAC8414EC}" type="pres">
      <dgm:prSet presAssocID="{A11301FC-769E-408C-A3D7-0857A9C14022}" presName="sibTrans" presStyleCnt="0"/>
      <dgm:spPr/>
    </dgm:pt>
    <dgm:pt modelId="{E7BB051F-A91E-43AD-BE89-09FD8F394419}" type="pres">
      <dgm:prSet presAssocID="{AC9A3F9D-8120-4877-AF32-59FFDB144FEA}" presName="textNode" presStyleLbl="node1" presStyleIdx="6" presStyleCnt="7">
        <dgm:presLayoutVars>
          <dgm:bulletEnabled val="1"/>
        </dgm:presLayoutVars>
      </dgm:prSet>
      <dgm:spPr/>
    </dgm:pt>
  </dgm:ptLst>
  <dgm:cxnLst>
    <dgm:cxn modelId="{D1FF3910-8FFA-47E5-9950-17311A5924DC}" type="presOf" srcId="{AC9A3F9D-8120-4877-AF32-59FFDB144FEA}" destId="{E7BB051F-A91E-43AD-BE89-09FD8F394419}" srcOrd="0" destOrd="0" presId="urn:microsoft.com/office/officeart/2005/8/layout/hProcess9"/>
    <dgm:cxn modelId="{09592014-E067-40B7-ADE7-9A951FB8816F}" type="presOf" srcId="{C9BD1E01-70C9-4B83-9DA9-FDBB8FE46D41}" destId="{F4FC9453-45B9-42A1-990E-0AF5ADDEDAD8}" srcOrd="0" destOrd="0" presId="urn:microsoft.com/office/officeart/2005/8/layout/hProcess9"/>
    <dgm:cxn modelId="{074CFB20-632B-47A7-8EB2-F64EA1AF129F}" type="presOf" srcId="{C8651B97-802A-42E1-BD11-F8D0CF1E6179}" destId="{B2D2197F-8A45-452B-A8B9-B3901E85F440}" srcOrd="0" destOrd="0" presId="urn:microsoft.com/office/officeart/2005/8/layout/hProcess9"/>
    <dgm:cxn modelId="{68F1C23E-2767-4E27-908B-2CA9924BF995}" srcId="{E2AF3FB0-DE78-4DC6-98A8-EFCBD3C9B2C3}" destId="{B55C3D8D-87BC-4646-B400-42D20A4EA5E5}" srcOrd="1" destOrd="0" parTransId="{3404344D-B514-470C-95FF-4654A9E9CB86}" sibTransId="{00611002-3000-42B6-848C-7FC0D5E51E75}"/>
    <dgm:cxn modelId="{BE7A9B4E-7355-475E-872E-706433B9FA68}" type="presOf" srcId="{0F93EA60-CB22-459C-BCB2-F557CEBC846D}" destId="{83F8FF41-6B34-4DC0-87DC-437718F728F0}" srcOrd="0" destOrd="0" presId="urn:microsoft.com/office/officeart/2005/8/layout/hProcess9"/>
    <dgm:cxn modelId="{F6D11C5B-C56B-48D3-96F4-D979B19A23D9}" srcId="{E2AF3FB0-DE78-4DC6-98A8-EFCBD3C9B2C3}" destId="{C8651B97-802A-42E1-BD11-F8D0CF1E6179}" srcOrd="0" destOrd="0" parTransId="{48C39512-B4E6-43EE-AD74-A10CACDD5CDE}" sibTransId="{C74EDC42-A4CA-43DA-8520-4DDBDB4DBA3D}"/>
    <dgm:cxn modelId="{845AE862-7410-4323-AAEB-B2995AEE06AF}" srcId="{E2AF3FB0-DE78-4DC6-98A8-EFCBD3C9B2C3}" destId="{AC9A3F9D-8120-4877-AF32-59FFDB144FEA}" srcOrd="6" destOrd="0" parTransId="{8599B5F8-4CC4-40B2-B59C-3DE2E1C14976}" sibTransId="{4ADE59D2-5D49-41C9-A79D-41A875105AA6}"/>
    <dgm:cxn modelId="{98125471-F638-44DC-B6B2-5F47B032612A}" srcId="{E2AF3FB0-DE78-4DC6-98A8-EFCBD3C9B2C3}" destId="{AF02A365-DAD8-472F-91DA-75421DB1AFE4}" srcOrd="5" destOrd="0" parTransId="{3343C131-BF02-459E-B7FA-AEDD530B05A8}" sibTransId="{A11301FC-769E-408C-A3D7-0857A9C14022}"/>
    <dgm:cxn modelId="{CF951189-E7CA-45A2-8BF6-73A7F1E81272}" srcId="{E2AF3FB0-DE78-4DC6-98A8-EFCBD3C9B2C3}" destId="{0F93EA60-CB22-459C-BCB2-F557CEBC846D}" srcOrd="4" destOrd="0" parTransId="{6EA74833-B942-4ED0-A33A-5BD243B4ACB7}" sibTransId="{D5F02C67-3040-4BBD-A7FD-4084F9614227}"/>
    <dgm:cxn modelId="{D912418D-3229-4443-A87B-BB580F7A2884}" srcId="{E2AF3FB0-DE78-4DC6-98A8-EFCBD3C9B2C3}" destId="{BF479DED-57C1-4F70-9760-731D3D2795C9}" srcOrd="2" destOrd="0" parTransId="{B3263B54-4877-4F7A-9052-92EF34AD1A47}" sibTransId="{63D4D420-554C-4813-861D-2159B1B9369D}"/>
    <dgm:cxn modelId="{105F0398-3A84-4E6A-B270-430E7DACA011}" type="presOf" srcId="{B55C3D8D-87BC-4646-B400-42D20A4EA5E5}" destId="{4A37F5AE-93A6-4047-98F3-7616C24965BB}" srcOrd="0" destOrd="0" presId="urn:microsoft.com/office/officeart/2005/8/layout/hProcess9"/>
    <dgm:cxn modelId="{65F1CED6-2A7F-49B0-975E-352D5B44E92E}" type="presOf" srcId="{BF479DED-57C1-4F70-9760-731D3D2795C9}" destId="{66A5C5AB-C039-46EC-B0C8-E1F35D16E029}" srcOrd="0" destOrd="0" presId="urn:microsoft.com/office/officeart/2005/8/layout/hProcess9"/>
    <dgm:cxn modelId="{B11435D8-8E93-4D90-90EC-B169AF3DAE03}" type="presOf" srcId="{E2AF3FB0-DE78-4DC6-98A8-EFCBD3C9B2C3}" destId="{0C263B63-1B6B-40D9-B634-D40C37F5E899}" srcOrd="0" destOrd="0" presId="urn:microsoft.com/office/officeart/2005/8/layout/hProcess9"/>
    <dgm:cxn modelId="{970C52E4-B709-40BA-915C-C5CEF674AD19}" type="presOf" srcId="{AF02A365-DAD8-472F-91DA-75421DB1AFE4}" destId="{6BABB248-75BB-4E6B-84B1-5E35E51DE4B0}" srcOrd="0" destOrd="0" presId="urn:microsoft.com/office/officeart/2005/8/layout/hProcess9"/>
    <dgm:cxn modelId="{4083CDE6-DBC4-4C81-955E-FB518713A5EB}" srcId="{E2AF3FB0-DE78-4DC6-98A8-EFCBD3C9B2C3}" destId="{C9BD1E01-70C9-4B83-9DA9-FDBB8FE46D41}" srcOrd="3" destOrd="0" parTransId="{7C8360D0-1603-4EAC-9500-3FCBCB660404}" sibTransId="{0ED487B1-3B91-4CC6-80B9-75A6A6C347CE}"/>
    <dgm:cxn modelId="{6C146D4F-C8C1-4FF4-9987-C0817D8263E5}" type="presParOf" srcId="{0C263B63-1B6B-40D9-B634-D40C37F5E899}" destId="{3203C573-BB75-4366-B18D-8A4882B307C3}" srcOrd="0" destOrd="0" presId="urn:microsoft.com/office/officeart/2005/8/layout/hProcess9"/>
    <dgm:cxn modelId="{E2329354-4A2C-494B-8306-DB3A48905409}" type="presParOf" srcId="{0C263B63-1B6B-40D9-B634-D40C37F5E899}" destId="{BD6299DB-2D5A-4B92-95F8-6F545CE3339E}" srcOrd="1" destOrd="0" presId="urn:microsoft.com/office/officeart/2005/8/layout/hProcess9"/>
    <dgm:cxn modelId="{DA522747-5C86-44EA-8A41-F8EA92318BCB}" type="presParOf" srcId="{BD6299DB-2D5A-4B92-95F8-6F545CE3339E}" destId="{B2D2197F-8A45-452B-A8B9-B3901E85F440}" srcOrd="0" destOrd="0" presId="urn:microsoft.com/office/officeart/2005/8/layout/hProcess9"/>
    <dgm:cxn modelId="{E1868A46-C695-448F-95B3-D340B7A31AC5}" type="presParOf" srcId="{BD6299DB-2D5A-4B92-95F8-6F545CE3339E}" destId="{B295FD9D-1B28-4F31-B79C-E3FF03217C79}" srcOrd="1" destOrd="0" presId="urn:microsoft.com/office/officeart/2005/8/layout/hProcess9"/>
    <dgm:cxn modelId="{12BCE3C3-678C-4B99-8895-0A3210D1B9CB}" type="presParOf" srcId="{BD6299DB-2D5A-4B92-95F8-6F545CE3339E}" destId="{4A37F5AE-93A6-4047-98F3-7616C24965BB}" srcOrd="2" destOrd="0" presId="urn:microsoft.com/office/officeart/2005/8/layout/hProcess9"/>
    <dgm:cxn modelId="{4D1CEFBC-A492-4330-A161-48B886328CF4}" type="presParOf" srcId="{BD6299DB-2D5A-4B92-95F8-6F545CE3339E}" destId="{C3E36E10-1315-435E-A9A6-01F00D13E4E0}" srcOrd="3" destOrd="0" presId="urn:microsoft.com/office/officeart/2005/8/layout/hProcess9"/>
    <dgm:cxn modelId="{EBB67CFB-09EF-4D4B-9FC7-7BF22B9D830C}" type="presParOf" srcId="{BD6299DB-2D5A-4B92-95F8-6F545CE3339E}" destId="{66A5C5AB-C039-46EC-B0C8-E1F35D16E029}" srcOrd="4" destOrd="0" presId="urn:microsoft.com/office/officeart/2005/8/layout/hProcess9"/>
    <dgm:cxn modelId="{964019DC-C5E4-45E0-97E6-5D3A310ACEA5}" type="presParOf" srcId="{BD6299DB-2D5A-4B92-95F8-6F545CE3339E}" destId="{002203C3-597E-4D8A-9C39-F8430F011ECB}" srcOrd="5" destOrd="0" presId="urn:microsoft.com/office/officeart/2005/8/layout/hProcess9"/>
    <dgm:cxn modelId="{98200827-4040-4B03-BD72-FBA0C60CE7BB}" type="presParOf" srcId="{BD6299DB-2D5A-4B92-95F8-6F545CE3339E}" destId="{F4FC9453-45B9-42A1-990E-0AF5ADDEDAD8}" srcOrd="6" destOrd="0" presId="urn:microsoft.com/office/officeart/2005/8/layout/hProcess9"/>
    <dgm:cxn modelId="{E343CC32-6FBF-4CB8-AA07-C72FC86C3D12}" type="presParOf" srcId="{BD6299DB-2D5A-4B92-95F8-6F545CE3339E}" destId="{9DD4EC30-2315-460F-8E84-C13017DD1A53}" srcOrd="7" destOrd="0" presId="urn:microsoft.com/office/officeart/2005/8/layout/hProcess9"/>
    <dgm:cxn modelId="{F3CAB2DB-0DE2-475A-BF3E-F908B2258B8E}" type="presParOf" srcId="{BD6299DB-2D5A-4B92-95F8-6F545CE3339E}" destId="{83F8FF41-6B34-4DC0-87DC-437718F728F0}" srcOrd="8" destOrd="0" presId="urn:microsoft.com/office/officeart/2005/8/layout/hProcess9"/>
    <dgm:cxn modelId="{08B8C91E-AE8C-457D-A60F-94A37E6DA2F4}" type="presParOf" srcId="{BD6299DB-2D5A-4B92-95F8-6F545CE3339E}" destId="{650BC2D4-1916-4F4F-A53E-D2DBB620A6CA}" srcOrd="9" destOrd="0" presId="urn:microsoft.com/office/officeart/2005/8/layout/hProcess9"/>
    <dgm:cxn modelId="{7F72D668-8AF6-4FB1-9EC6-F8FC3CA78F6A}" type="presParOf" srcId="{BD6299DB-2D5A-4B92-95F8-6F545CE3339E}" destId="{6BABB248-75BB-4E6B-84B1-5E35E51DE4B0}" srcOrd="10" destOrd="0" presId="urn:microsoft.com/office/officeart/2005/8/layout/hProcess9"/>
    <dgm:cxn modelId="{C2883193-4A33-43B0-A8D7-915FC323896E}" type="presParOf" srcId="{BD6299DB-2D5A-4B92-95F8-6F545CE3339E}" destId="{CD4A45A5-0962-4D53-81CA-99ABAC8414EC}" srcOrd="11" destOrd="0" presId="urn:microsoft.com/office/officeart/2005/8/layout/hProcess9"/>
    <dgm:cxn modelId="{19155D1D-E127-418B-BD3C-D79A00A4F10D}" type="presParOf" srcId="{BD6299DB-2D5A-4B92-95F8-6F545CE3339E}" destId="{E7BB051F-A91E-43AD-BE89-09FD8F394419}"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4530E6-68F7-49C7-8C12-40C53F987520}"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en-GB"/>
        </a:p>
      </dgm:t>
    </dgm:pt>
    <dgm:pt modelId="{A4EE3BB7-5004-48C2-9296-9B6A2AB32C35}">
      <dgm:prSet phldrT="[Text]" custT="1"/>
      <dgm:spPr/>
      <dgm:t>
        <a:bodyPr/>
        <a:lstStyle/>
        <a:p>
          <a:r>
            <a:rPr lang="en-GB" sz="1600" b="1" dirty="0"/>
            <a:t>1972</a:t>
          </a:r>
          <a:r>
            <a:rPr lang="en-GB" sz="1600" b="0" dirty="0"/>
            <a:t> </a:t>
          </a:r>
        </a:p>
      </dgm:t>
    </dgm:pt>
    <dgm:pt modelId="{D8E1031B-488F-4A4D-9EB5-D020F96891AA}" type="parTrans" cxnId="{60088D9F-FA9F-4EB6-96ED-8AEE83D09602}">
      <dgm:prSet/>
      <dgm:spPr/>
      <dgm:t>
        <a:bodyPr/>
        <a:lstStyle/>
        <a:p>
          <a:endParaRPr lang="en-GB" sz="1600" b="0"/>
        </a:p>
      </dgm:t>
    </dgm:pt>
    <dgm:pt modelId="{DF1DCF29-E5D9-45C0-8FBE-49EB919EEE90}" type="sibTrans" cxnId="{60088D9F-FA9F-4EB6-96ED-8AEE83D09602}">
      <dgm:prSet/>
      <dgm:spPr/>
      <dgm:t>
        <a:bodyPr/>
        <a:lstStyle/>
        <a:p>
          <a:endParaRPr lang="en-GB" sz="1600" b="0"/>
        </a:p>
      </dgm:t>
    </dgm:pt>
    <dgm:pt modelId="{650CF77A-14B0-4E17-8F3E-55FF5329BBB8}">
      <dgm:prSet phldrT="[Text]" custT="1"/>
      <dgm:spPr/>
      <dgm:t>
        <a:bodyPr/>
        <a:lstStyle/>
        <a:p>
          <a:r>
            <a:rPr lang="en-GB" sz="1600" b="1" dirty="0"/>
            <a:t>1987</a:t>
          </a:r>
        </a:p>
      </dgm:t>
    </dgm:pt>
    <dgm:pt modelId="{DEAB13FA-3B65-4C3B-92FB-F45FD3F8E4A9}" type="parTrans" cxnId="{65E983EB-4CBF-45A3-A8B1-B59892F2B121}">
      <dgm:prSet/>
      <dgm:spPr/>
      <dgm:t>
        <a:bodyPr/>
        <a:lstStyle/>
        <a:p>
          <a:endParaRPr lang="en-GB" sz="1600" b="0"/>
        </a:p>
      </dgm:t>
    </dgm:pt>
    <dgm:pt modelId="{6ADCF109-8A28-431B-B8D7-627119E0F7D5}" type="sibTrans" cxnId="{65E983EB-4CBF-45A3-A8B1-B59892F2B121}">
      <dgm:prSet/>
      <dgm:spPr/>
      <dgm:t>
        <a:bodyPr/>
        <a:lstStyle/>
        <a:p>
          <a:endParaRPr lang="en-GB" sz="1600" b="0"/>
        </a:p>
      </dgm:t>
    </dgm:pt>
    <dgm:pt modelId="{B09B09B5-CE1C-4A3C-A49E-E699EB861F58}">
      <dgm:prSet phldrT="[Text]" custT="1"/>
      <dgm:spPr/>
      <dgm:t>
        <a:bodyPr/>
        <a:lstStyle/>
        <a:p>
          <a:r>
            <a:rPr lang="en-GB" sz="1600" b="1" dirty="0"/>
            <a:t>2003</a:t>
          </a:r>
        </a:p>
      </dgm:t>
    </dgm:pt>
    <dgm:pt modelId="{057604F1-2249-4222-A1A7-113E59C2E6FF}" type="parTrans" cxnId="{FDA81802-7492-4FF3-9FF8-109890E33FEE}">
      <dgm:prSet/>
      <dgm:spPr/>
      <dgm:t>
        <a:bodyPr/>
        <a:lstStyle/>
        <a:p>
          <a:endParaRPr lang="en-GB" sz="1600" b="0"/>
        </a:p>
      </dgm:t>
    </dgm:pt>
    <dgm:pt modelId="{5E1C005D-36FB-43C9-8B05-AF6139CE70CD}" type="sibTrans" cxnId="{FDA81802-7492-4FF3-9FF8-109890E33FEE}">
      <dgm:prSet/>
      <dgm:spPr/>
      <dgm:t>
        <a:bodyPr/>
        <a:lstStyle/>
        <a:p>
          <a:endParaRPr lang="en-GB" sz="1600" b="0"/>
        </a:p>
      </dgm:t>
    </dgm:pt>
    <dgm:pt modelId="{1C4767C6-E7E2-492C-875A-44E13E7E36B1}">
      <dgm:prSet phldrT="[Text]" custT="1"/>
      <dgm:spPr/>
      <dgm:t>
        <a:bodyPr/>
        <a:lstStyle/>
        <a:p>
          <a:r>
            <a:rPr lang="en-GB" sz="1600" b="0" dirty="0"/>
            <a:t>Education for the health team (</a:t>
          </a:r>
          <a:r>
            <a:rPr lang="en-GB" sz="1600" b="1" dirty="0"/>
            <a:t>IOM</a:t>
          </a:r>
          <a:r>
            <a:rPr lang="en-GB" sz="1600" b="0" dirty="0"/>
            <a:t>)</a:t>
          </a:r>
        </a:p>
      </dgm:t>
    </dgm:pt>
    <dgm:pt modelId="{5BD7075E-8AD0-465D-886D-38A50DB64214}" type="parTrans" cxnId="{71B8BD5E-336D-4E8A-ABC4-D2BB9EEBCEAA}">
      <dgm:prSet/>
      <dgm:spPr/>
      <dgm:t>
        <a:bodyPr/>
        <a:lstStyle/>
        <a:p>
          <a:endParaRPr lang="en-GB" sz="1600" b="0"/>
        </a:p>
      </dgm:t>
    </dgm:pt>
    <dgm:pt modelId="{46E79D9E-8043-44B3-9784-E2DF98654903}" type="sibTrans" cxnId="{71B8BD5E-336D-4E8A-ABC4-D2BB9EEBCEAA}">
      <dgm:prSet/>
      <dgm:spPr/>
      <dgm:t>
        <a:bodyPr/>
        <a:lstStyle/>
        <a:p>
          <a:endParaRPr lang="en-GB" sz="1600" b="0"/>
        </a:p>
      </dgm:t>
    </dgm:pt>
    <dgm:pt modelId="{56544F72-42D5-40DB-B108-9CA03F0E1DD6}">
      <dgm:prSet phldrT="[Text]" custT="1"/>
      <dgm:spPr/>
      <dgm:t>
        <a:bodyPr/>
        <a:lstStyle/>
        <a:p>
          <a:r>
            <a:rPr lang="en-GB" sz="1600" b="0" dirty="0"/>
            <a:t>Crossing the quality chasm: A new health system for the 21</a:t>
          </a:r>
          <a:r>
            <a:rPr lang="en-GB" sz="1600" b="0" baseline="30000" dirty="0"/>
            <a:t>st</a:t>
          </a:r>
          <a:r>
            <a:rPr lang="en-GB" sz="1600" b="0" dirty="0"/>
            <a:t> century (</a:t>
          </a:r>
          <a:r>
            <a:rPr lang="en-GB" sz="1600" b="1" dirty="0"/>
            <a:t>IOM</a:t>
          </a:r>
          <a:r>
            <a:rPr lang="en-GB" sz="1600" b="0" dirty="0"/>
            <a:t>)</a:t>
          </a:r>
        </a:p>
      </dgm:t>
    </dgm:pt>
    <dgm:pt modelId="{74E1DFDC-2274-4C74-A961-CAA3B389D01E}" type="parTrans" cxnId="{2815B653-0698-4855-B360-20AA4AD34A67}">
      <dgm:prSet/>
      <dgm:spPr/>
      <dgm:t>
        <a:bodyPr/>
        <a:lstStyle/>
        <a:p>
          <a:endParaRPr lang="en-GB" sz="1600" b="0"/>
        </a:p>
      </dgm:t>
    </dgm:pt>
    <dgm:pt modelId="{EFCFA70E-3BF9-40C3-AA53-C39CF236D893}" type="sibTrans" cxnId="{2815B653-0698-4855-B360-20AA4AD34A67}">
      <dgm:prSet/>
      <dgm:spPr/>
      <dgm:t>
        <a:bodyPr/>
        <a:lstStyle/>
        <a:p>
          <a:endParaRPr lang="en-GB" sz="1600" b="0"/>
        </a:p>
      </dgm:t>
    </dgm:pt>
    <dgm:pt modelId="{5BA2A9FA-F0D3-4127-913E-08500C2D2A0B}">
      <dgm:prSet phldrT="[Text]" custT="1"/>
      <dgm:spPr/>
      <dgm:t>
        <a:bodyPr/>
        <a:lstStyle/>
        <a:p>
          <a:r>
            <a:rPr lang="en-GB" sz="1600" b="0" dirty="0"/>
            <a:t>Health professionals education:  A bridge to quality (</a:t>
          </a:r>
          <a:r>
            <a:rPr lang="en-GB" sz="1600" b="1" dirty="0"/>
            <a:t>IOM</a:t>
          </a:r>
          <a:r>
            <a:rPr lang="en-GB" sz="1600" b="0" dirty="0"/>
            <a:t>) </a:t>
          </a:r>
        </a:p>
      </dgm:t>
    </dgm:pt>
    <dgm:pt modelId="{2D48DCCB-F769-444B-AC15-B1D58BA50AD1}" type="parTrans" cxnId="{6BBA7C4F-C7DB-4046-BC76-A56452E76E15}">
      <dgm:prSet/>
      <dgm:spPr/>
      <dgm:t>
        <a:bodyPr/>
        <a:lstStyle/>
        <a:p>
          <a:endParaRPr lang="en-GB" sz="1600" b="0"/>
        </a:p>
      </dgm:t>
    </dgm:pt>
    <dgm:pt modelId="{3DE947D0-084A-4AE1-94F0-3462C3A1C9A8}" type="sibTrans" cxnId="{6BBA7C4F-C7DB-4046-BC76-A56452E76E15}">
      <dgm:prSet/>
      <dgm:spPr/>
      <dgm:t>
        <a:bodyPr/>
        <a:lstStyle/>
        <a:p>
          <a:endParaRPr lang="en-GB" sz="1600" b="0"/>
        </a:p>
      </dgm:t>
    </dgm:pt>
    <dgm:pt modelId="{B4D15D36-3475-4A39-A974-01255E815C6D}">
      <dgm:prSet phldrT="[Text]" custT="1"/>
      <dgm:spPr/>
      <dgm:t>
        <a:bodyPr/>
        <a:lstStyle/>
        <a:p>
          <a:r>
            <a:rPr lang="en-US" sz="1600" b="0" dirty="0"/>
            <a:t>UK Centre for the Advancement of Interprofessional Education (</a:t>
          </a:r>
          <a:r>
            <a:rPr lang="en-US" sz="1600" b="1" dirty="0"/>
            <a:t>CAPIE</a:t>
          </a:r>
          <a:r>
            <a:rPr lang="en-US" sz="1600" b="0" dirty="0"/>
            <a:t>)</a:t>
          </a:r>
          <a:endParaRPr lang="en-GB" sz="1600" b="0" dirty="0"/>
        </a:p>
      </dgm:t>
    </dgm:pt>
    <dgm:pt modelId="{33272572-B385-4BBC-9E8D-0275160BFDBF}" type="parTrans" cxnId="{27C8B273-7085-4A69-8775-77E4C4BC2F9A}">
      <dgm:prSet/>
      <dgm:spPr/>
      <dgm:t>
        <a:bodyPr/>
        <a:lstStyle/>
        <a:p>
          <a:endParaRPr lang="en-GB" sz="1600" b="0"/>
        </a:p>
      </dgm:t>
    </dgm:pt>
    <dgm:pt modelId="{9144A594-EA1B-4968-BF9B-DD118AE35AD2}" type="sibTrans" cxnId="{27C8B273-7085-4A69-8775-77E4C4BC2F9A}">
      <dgm:prSet/>
      <dgm:spPr/>
      <dgm:t>
        <a:bodyPr/>
        <a:lstStyle/>
        <a:p>
          <a:endParaRPr lang="en-GB" sz="1600" b="0"/>
        </a:p>
      </dgm:t>
    </dgm:pt>
    <dgm:pt modelId="{8AB6979E-087B-4E57-8FDE-7F35B4F5AD44}">
      <dgm:prSet phldrT="[Text]" custT="1"/>
      <dgm:spPr/>
      <dgm:t>
        <a:bodyPr/>
        <a:lstStyle/>
        <a:p>
          <a:r>
            <a:rPr lang="en-GB" sz="1600" b="1" dirty="0"/>
            <a:t>2001</a:t>
          </a:r>
        </a:p>
      </dgm:t>
    </dgm:pt>
    <dgm:pt modelId="{9874E0A5-2161-40C6-8325-69DA43C91253}" type="parTrans" cxnId="{CAFCC4B2-31D9-4A36-89DF-D60BA04CCB71}">
      <dgm:prSet/>
      <dgm:spPr/>
      <dgm:t>
        <a:bodyPr/>
        <a:lstStyle/>
        <a:p>
          <a:endParaRPr lang="en-GB" sz="1600" b="0"/>
        </a:p>
      </dgm:t>
    </dgm:pt>
    <dgm:pt modelId="{794A06C4-65A6-400F-AB57-40448899686B}" type="sibTrans" cxnId="{CAFCC4B2-31D9-4A36-89DF-D60BA04CCB71}">
      <dgm:prSet/>
      <dgm:spPr/>
      <dgm:t>
        <a:bodyPr/>
        <a:lstStyle/>
        <a:p>
          <a:endParaRPr lang="en-GB" sz="1600" b="0"/>
        </a:p>
      </dgm:t>
    </dgm:pt>
    <dgm:pt modelId="{F9F4000F-145A-4F3B-ADE7-395A17E7C326}">
      <dgm:prSet phldrT="[Text]" custT="1"/>
      <dgm:spPr/>
      <dgm:t>
        <a:bodyPr/>
        <a:lstStyle/>
        <a:p>
          <a:r>
            <a:rPr lang="en-US" sz="1600" b="1" dirty="0"/>
            <a:t>2005</a:t>
          </a:r>
          <a:endParaRPr lang="en-GB" sz="1600" b="1" dirty="0"/>
        </a:p>
      </dgm:t>
    </dgm:pt>
    <dgm:pt modelId="{34EE9ABB-F03C-4A04-A1D8-5957204BCC4F}" type="parTrans" cxnId="{D344AA10-C5E6-4FBC-8FCA-C03A24A6249D}">
      <dgm:prSet/>
      <dgm:spPr/>
      <dgm:t>
        <a:bodyPr/>
        <a:lstStyle/>
        <a:p>
          <a:endParaRPr lang="en-GB" sz="1600" b="0"/>
        </a:p>
      </dgm:t>
    </dgm:pt>
    <dgm:pt modelId="{F4F5498C-C7F0-4153-90F1-1F39A981D25D}" type="sibTrans" cxnId="{D344AA10-C5E6-4FBC-8FCA-C03A24A6249D}">
      <dgm:prSet/>
      <dgm:spPr/>
      <dgm:t>
        <a:bodyPr/>
        <a:lstStyle/>
        <a:p>
          <a:endParaRPr lang="en-GB" sz="1600" b="0"/>
        </a:p>
      </dgm:t>
    </dgm:pt>
    <dgm:pt modelId="{305A08A2-B189-4571-A031-4535A6C9FBD5}">
      <dgm:prSet custT="1"/>
      <dgm:spPr/>
      <dgm:t>
        <a:bodyPr/>
        <a:lstStyle/>
        <a:p>
          <a:r>
            <a:rPr lang="en-US" sz="1600" b="1" dirty="0"/>
            <a:t>2009</a:t>
          </a:r>
        </a:p>
      </dgm:t>
    </dgm:pt>
    <dgm:pt modelId="{B045311C-2C11-4213-8164-6E133820922C}" type="parTrans" cxnId="{CDF60A64-38FA-4337-9F74-83890520C865}">
      <dgm:prSet/>
      <dgm:spPr/>
      <dgm:t>
        <a:bodyPr/>
        <a:lstStyle/>
        <a:p>
          <a:endParaRPr lang="en-GB" sz="1600" b="0"/>
        </a:p>
      </dgm:t>
    </dgm:pt>
    <dgm:pt modelId="{163AC0A6-E1F4-486E-80ED-233BB6CD6C39}" type="sibTrans" cxnId="{CDF60A64-38FA-4337-9F74-83890520C865}">
      <dgm:prSet/>
      <dgm:spPr/>
      <dgm:t>
        <a:bodyPr/>
        <a:lstStyle/>
        <a:p>
          <a:endParaRPr lang="en-GB" sz="1600" b="0"/>
        </a:p>
      </dgm:t>
    </dgm:pt>
    <dgm:pt modelId="{2BA1B4F2-7D57-4460-A97B-CC0116E42743}">
      <dgm:prSet custT="1"/>
      <dgm:spPr/>
      <dgm:t>
        <a:bodyPr/>
        <a:lstStyle/>
        <a:p>
          <a:r>
            <a:rPr lang="en-US" sz="1600" b="1" dirty="0"/>
            <a:t>2010</a:t>
          </a:r>
        </a:p>
      </dgm:t>
    </dgm:pt>
    <dgm:pt modelId="{09960AFF-FF37-40C8-BF90-A2C331A5A6D7}" type="parTrans" cxnId="{EF97242A-CA88-421E-92A2-BE866275B7F1}">
      <dgm:prSet/>
      <dgm:spPr/>
      <dgm:t>
        <a:bodyPr/>
        <a:lstStyle/>
        <a:p>
          <a:endParaRPr lang="en-GB" sz="1600" b="0"/>
        </a:p>
      </dgm:t>
    </dgm:pt>
    <dgm:pt modelId="{AA10DB5C-B92B-4F2D-927F-04749CE50D38}" type="sibTrans" cxnId="{EF97242A-CA88-421E-92A2-BE866275B7F1}">
      <dgm:prSet/>
      <dgm:spPr/>
      <dgm:t>
        <a:bodyPr/>
        <a:lstStyle/>
        <a:p>
          <a:endParaRPr lang="en-GB" sz="1600" b="0"/>
        </a:p>
      </dgm:t>
    </dgm:pt>
    <dgm:pt modelId="{9E464574-A2D7-4ABC-B4D8-94D71198A0F9}">
      <dgm:prSet/>
      <dgm:spPr/>
      <dgm:t>
        <a:bodyPr/>
        <a:lstStyle/>
        <a:p>
          <a:endParaRPr lang="en-US"/>
        </a:p>
      </dgm:t>
    </dgm:pt>
    <dgm:pt modelId="{280915D1-0789-403D-832B-F49C5FD7ACFA}" type="parTrans" cxnId="{CAD9C1EA-596B-4DE5-BCB8-18E453F5E656}">
      <dgm:prSet/>
      <dgm:spPr/>
      <dgm:t>
        <a:bodyPr/>
        <a:lstStyle/>
        <a:p>
          <a:endParaRPr lang="en-GB" sz="1600" b="0"/>
        </a:p>
      </dgm:t>
    </dgm:pt>
    <dgm:pt modelId="{7865EA7D-34BA-49A8-89E7-B562FE2C8071}" type="sibTrans" cxnId="{CAD9C1EA-596B-4DE5-BCB8-18E453F5E656}">
      <dgm:prSet/>
      <dgm:spPr/>
      <dgm:t>
        <a:bodyPr/>
        <a:lstStyle/>
        <a:p>
          <a:endParaRPr lang="en-GB" sz="1600" b="0"/>
        </a:p>
      </dgm:t>
    </dgm:pt>
    <dgm:pt modelId="{923DA570-F587-46D2-977A-F06D8CC53E60}">
      <dgm:prSet phldrT="[Text]" custT="1"/>
      <dgm:spPr/>
      <dgm:t>
        <a:bodyPr/>
        <a:lstStyle/>
        <a:p>
          <a:r>
            <a:rPr lang="en-US" sz="1600" b="0" dirty="0"/>
            <a:t>Canadian International Health Group </a:t>
          </a:r>
          <a:endParaRPr lang="en-GB" sz="1600" b="0" dirty="0"/>
        </a:p>
      </dgm:t>
    </dgm:pt>
    <dgm:pt modelId="{8BBFDCB6-8627-4AB9-9A26-1A0258BDC965}" type="parTrans" cxnId="{0D4F632B-062D-42AC-A60C-CF79A10C2145}">
      <dgm:prSet/>
      <dgm:spPr/>
      <dgm:t>
        <a:bodyPr/>
        <a:lstStyle/>
        <a:p>
          <a:endParaRPr lang="en-GB" sz="1600" b="0"/>
        </a:p>
      </dgm:t>
    </dgm:pt>
    <dgm:pt modelId="{23480AF7-DCA3-4E46-9BC7-9D5C0A843214}" type="sibTrans" cxnId="{0D4F632B-062D-42AC-A60C-CF79A10C2145}">
      <dgm:prSet/>
      <dgm:spPr/>
      <dgm:t>
        <a:bodyPr/>
        <a:lstStyle/>
        <a:p>
          <a:endParaRPr lang="en-GB" sz="1600" b="0"/>
        </a:p>
      </dgm:t>
    </dgm:pt>
    <dgm:pt modelId="{AF78D7E8-C605-4B08-9A6F-274FF0728E7D}">
      <dgm:prSet custT="1"/>
      <dgm:spPr/>
      <dgm:t>
        <a:bodyPr/>
        <a:lstStyle/>
        <a:p>
          <a:r>
            <a:rPr lang="en-US" sz="1600" b="0" dirty="0"/>
            <a:t> Interprofessional education collaboration (</a:t>
          </a:r>
          <a:r>
            <a:rPr lang="en-US" sz="1600" b="1" dirty="0"/>
            <a:t>IPEC</a:t>
          </a:r>
          <a:r>
            <a:rPr lang="en-US" sz="1600" b="0" dirty="0"/>
            <a:t>)</a:t>
          </a:r>
        </a:p>
      </dgm:t>
    </dgm:pt>
    <dgm:pt modelId="{EFAC0404-798F-4A04-AFE1-3476A3D56E99}" type="parTrans" cxnId="{56279BC0-2FA6-41D7-BE8A-55F43E541607}">
      <dgm:prSet/>
      <dgm:spPr/>
      <dgm:t>
        <a:bodyPr/>
        <a:lstStyle/>
        <a:p>
          <a:endParaRPr lang="en-GB" sz="1600" b="0"/>
        </a:p>
      </dgm:t>
    </dgm:pt>
    <dgm:pt modelId="{3F07E98B-0A64-4058-B314-C4DE4F843363}" type="sibTrans" cxnId="{56279BC0-2FA6-41D7-BE8A-55F43E541607}">
      <dgm:prSet/>
      <dgm:spPr/>
      <dgm:t>
        <a:bodyPr/>
        <a:lstStyle/>
        <a:p>
          <a:endParaRPr lang="en-GB" sz="1600" b="0"/>
        </a:p>
      </dgm:t>
    </dgm:pt>
    <dgm:pt modelId="{9B3EC366-039C-4710-8ACC-CFC7897622E7}">
      <dgm:prSet custT="1"/>
      <dgm:spPr/>
      <dgm:t>
        <a:bodyPr/>
        <a:lstStyle/>
        <a:p>
          <a:r>
            <a:rPr lang="en-US" sz="1600" b="0" dirty="0"/>
            <a:t>Framework for action on IPE/IPC (</a:t>
          </a:r>
          <a:r>
            <a:rPr lang="en-US" sz="1600" b="1" dirty="0"/>
            <a:t>WHO</a:t>
          </a:r>
          <a:r>
            <a:rPr lang="en-US" sz="1600" b="0" dirty="0"/>
            <a:t>)</a:t>
          </a:r>
        </a:p>
      </dgm:t>
    </dgm:pt>
    <dgm:pt modelId="{6F9A84CC-D9DF-4B47-B892-9558B2547C8B}" type="parTrans" cxnId="{B147ADE6-4971-45D8-BEE3-9E59523FC3B4}">
      <dgm:prSet/>
      <dgm:spPr/>
      <dgm:t>
        <a:bodyPr/>
        <a:lstStyle/>
        <a:p>
          <a:endParaRPr lang="en-GB" sz="1600" b="0"/>
        </a:p>
      </dgm:t>
    </dgm:pt>
    <dgm:pt modelId="{1E6F9E57-3B53-438F-AB97-4F891EED3158}" type="sibTrans" cxnId="{B147ADE6-4971-45D8-BEE3-9E59523FC3B4}">
      <dgm:prSet/>
      <dgm:spPr/>
      <dgm:t>
        <a:bodyPr/>
        <a:lstStyle/>
        <a:p>
          <a:endParaRPr lang="en-GB" sz="1600" b="0"/>
        </a:p>
      </dgm:t>
    </dgm:pt>
    <dgm:pt modelId="{E50E7C62-2BB4-4AAD-8EAC-5CA8A2E59B56}">
      <dgm:prSet/>
      <dgm:spPr/>
      <dgm:t>
        <a:bodyPr/>
        <a:lstStyle/>
        <a:p>
          <a:endParaRPr lang="en-US"/>
        </a:p>
      </dgm:t>
    </dgm:pt>
    <dgm:pt modelId="{D069B321-FF52-4B15-BDD8-345B385A3B77}" type="parTrans" cxnId="{74C1C0C3-7FBD-4D51-A16B-E8A11F9966FB}">
      <dgm:prSet/>
      <dgm:spPr/>
      <dgm:t>
        <a:bodyPr/>
        <a:lstStyle/>
        <a:p>
          <a:endParaRPr lang="en-GB" sz="1600" b="0"/>
        </a:p>
      </dgm:t>
    </dgm:pt>
    <dgm:pt modelId="{161E18ED-5571-4BF8-8085-984B991F8AB4}" type="sibTrans" cxnId="{74C1C0C3-7FBD-4D51-A16B-E8A11F9966FB}">
      <dgm:prSet/>
      <dgm:spPr/>
      <dgm:t>
        <a:bodyPr/>
        <a:lstStyle/>
        <a:p>
          <a:endParaRPr lang="en-GB" sz="1600" b="0"/>
        </a:p>
      </dgm:t>
    </dgm:pt>
    <dgm:pt modelId="{851CB6BC-9098-45D4-8056-453475441437}" type="pres">
      <dgm:prSet presAssocID="{C34530E6-68F7-49C7-8C12-40C53F987520}" presName="Name0" presStyleCnt="0">
        <dgm:presLayoutVars>
          <dgm:chMax val="7"/>
          <dgm:chPref val="7"/>
          <dgm:dir/>
          <dgm:animOne val="branch"/>
          <dgm:animLvl val="lvl"/>
        </dgm:presLayoutVars>
      </dgm:prSet>
      <dgm:spPr/>
    </dgm:pt>
    <dgm:pt modelId="{C8406883-BAA0-4D36-92AC-EBD446151073}" type="pres">
      <dgm:prSet presAssocID="{A4EE3BB7-5004-48C2-9296-9B6A2AB32C35}" presName="composite" presStyleCnt="0"/>
      <dgm:spPr/>
    </dgm:pt>
    <dgm:pt modelId="{F54A71D0-0D96-4371-9426-B4133D78AD76}" type="pres">
      <dgm:prSet presAssocID="{A4EE3BB7-5004-48C2-9296-9B6A2AB32C35}" presName="BackAccent" presStyleLbl="bgShp" presStyleIdx="0" presStyleCnt="7"/>
      <dgm:spPr/>
    </dgm:pt>
    <dgm:pt modelId="{DFFDFB56-93F9-4378-81E6-5FD4E78D15E6}" type="pres">
      <dgm:prSet presAssocID="{A4EE3BB7-5004-48C2-9296-9B6A2AB32C35}" presName="Accent" presStyleLbl="alignNode1" presStyleIdx="0" presStyleCnt="7"/>
      <dgm:spPr/>
    </dgm:pt>
    <dgm:pt modelId="{A3697526-C056-4B77-98CF-829B83FC187F}" type="pres">
      <dgm:prSet presAssocID="{A4EE3BB7-5004-48C2-9296-9B6A2AB32C35}" presName="Child" presStyleLbl="revTx" presStyleIdx="0" presStyleCnt="14">
        <dgm:presLayoutVars>
          <dgm:chMax val="0"/>
          <dgm:chPref val="0"/>
          <dgm:bulletEnabled val="1"/>
        </dgm:presLayoutVars>
      </dgm:prSet>
      <dgm:spPr/>
    </dgm:pt>
    <dgm:pt modelId="{EA707461-6322-4124-9698-F9963CA3095B}" type="pres">
      <dgm:prSet presAssocID="{A4EE3BB7-5004-48C2-9296-9B6A2AB32C35}" presName="Parent" presStyleLbl="revTx" presStyleIdx="1" presStyleCnt="14">
        <dgm:presLayoutVars>
          <dgm:chMax val="1"/>
          <dgm:chPref val="1"/>
          <dgm:bulletEnabled val="1"/>
        </dgm:presLayoutVars>
      </dgm:prSet>
      <dgm:spPr/>
    </dgm:pt>
    <dgm:pt modelId="{79F4556A-D69D-4DEC-865C-DAC59FD23609}" type="pres">
      <dgm:prSet presAssocID="{DF1DCF29-E5D9-45C0-8FBE-49EB919EEE90}" presName="sibTrans" presStyleCnt="0"/>
      <dgm:spPr/>
    </dgm:pt>
    <dgm:pt modelId="{12A5C350-CAD0-414D-B2CD-402306234D8E}" type="pres">
      <dgm:prSet presAssocID="{650CF77A-14B0-4E17-8F3E-55FF5329BBB8}" presName="composite" presStyleCnt="0"/>
      <dgm:spPr/>
    </dgm:pt>
    <dgm:pt modelId="{99F42133-B116-4211-85A9-10A66E9B7C59}" type="pres">
      <dgm:prSet presAssocID="{650CF77A-14B0-4E17-8F3E-55FF5329BBB8}" presName="BackAccent" presStyleLbl="bgShp" presStyleIdx="1" presStyleCnt="7"/>
      <dgm:spPr/>
    </dgm:pt>
    <dgm:pt modelId="{05A48AC1-5024-4EBC-89F3-A75D7CF24696}" type="pres">
      <dgm:prSet presAssocID="{650CF77A-14B0-4E17-8F3E-55FF5329BBB8}" presName="Accent" presStyleLbl="alignNode1" presStyleIdx="1" presStyleCnt="7"/>
      <dgm:spPr/>
    </dgm:pt>
    <dgm:pt modelId="{C29D27DB-ED96-42D2-ADAD-0AAE83EE9874}" type="pres">
      <dgm:prSet presAssocID="{650CF77A-14B0-4E17-8F3E-55FF5329BBB8}" presName="Child" presStyleLbl="revTx" presStyleIdx="2" presStyleCnt="14" custScaleX="149175">
        <dgm:presLayoutVars>
          <dgm:chMax val="0"/>
          <dgm:chPref val="0"/>
          <dgm:bulletEnabled val="1"/>
        </dgm:presLayoutVars>
      </dgm:prSet>
      <dgm:spPr/>
    </dgm:pt>
    <dgm:pt modelId="{FA25028B-042F-4C71-B353-469920CC6FFB}" type="pres">
      <dgm:prSet presAssocID="{650CF77A-14B0-4E17-8F3E-55FF5329BBB8}" presName="Parent" presStyleLbl="revTx" presStyleIdx="3" presStyleCnt="14">
        <dgm:presLayoutVars>
          <dgm:chMax val="1"/>
          <dgm:chPref val="1"/>
          <dgm:bulletEnabled val="1"/>
        </dgm:presLayoutVars>
      </dgm:prSet>
      <dgm:spPr/>
    </dgm:pt>
    <dgm:pt modelId="{311FD893-3C09-4BF6-9B62-5E8C5F9972A7}" type="pres">
      <dgm:prSet presAssocID="{6ADCF109-8A28-431B-B8D7-627119E0F7D5}" presName="sibTrans" presStyleCnt="0"/>
      <dgm:spPr/>
    </dgm:pt>
    <dgm:pt modelId="{EDFDD1C3-12AE-41EA-9B3D-F3D07A70668D}" type="pres">
      <dgm:prSet presAssocID="{8AB6979E-087B-4E57-8FDE-7F35B4F5AD44}" presName="composite" presStyleCnt="0"/>
      <dgm:spPr/>
    </dgm:pt>
    <dgm:pt modelId="{B0753E87-2776-41FE-B9A6-D67499AEECD0}" type="pres">
      <dgm:prSet presAssocID="{8AB6979E-087B-4E57-8FDE-7F35B4F5AD44}" presName="BackAccent" presStyleLbl="bgShp" presStyleIdx="2" presStyleCnt="7"/>
      <dgm:spPr/>
    </dgm:pt>
    <dgm:pt modelId="{03716037-6F52-412A-BC20-AB4E79AC64B6}" type="pres">
      <dgm:prSet presAssocID="{8AB6979E-087B-4E57-8FDE-7F35B4F5AD44}" presName="Accent" presStyleLbl="alignNode1" presStyleIdx="2" presStyleCnt="7"/>
      <dgm:spPr/>
    </dgm:pt>
    <dgm:pt modelId="{EA154E52-457E-4D78-A7CD-D26E0BB689F3}" type="pres">
      <dgm:prSet presAssocID="{8AB6979E-087B-4E57-8FDE-7F35B4F5AD44}" presName="Child" presStyleLbl="revTx" presStyleIdx="4" presStyleCnt="14">
        <dgm:presLayoutVars>
          <dgm:chMax val="0"/>
          <dgm:chPref val="0"/>
          <dgm:bulletEnabled val="1"/>
        </dgm:presLayoutVars>
      </dgm:prSet>
      <dgm:spPr/>
    </dgm:pt>
    <dgm:pt modelId="{A03E5C89-E6A4-4D0C-B310-6D75E1AD12F6}" type="pres">
      <dgm:prSet presAssocID="{8AB6979E-087B-4E57-8FDE-7F35B4F5AD44}" presName="Parent" presStyleLbl="revTx" presStyleIdx="5" presStyleCnt="14">
        <dgm:presLayoutVars>
          <dgm:chMax val="1"/>
          <dgm:chPref val="1"/>
          <dgm:bulletEnabled val="1"/>
        </dgm:presLayoutVars>
      </dgm:prSet>
      <dgm:spPr/>
    </dgm:pt>
    <dgm:pt modelId="{9250EFF9-74B1-4087-AE2F-8CF4A304CF46}" type="pres">
      <dgm:prSet presAssocID="{794A06C4-65A6-400F-AB57-40448899686B}" presName="sibTrans" presStyleCnt="0"/>
      <dgm:spPr/>
    </dgm:pt>
    <dgm:pt modelId="{C6907BE7-3C6A-410B-AC9F-E4A0F4E55496}" type="pres">
      <dgm:prSet presAssocID="{B09B09B5-CE1C-4A3C-A49E-E699EB861F58}" presName="composite" presStyleCnt="0"/>
      <dgm:spPr/>
    </dgm:pt>
    <dgm:pt modelId="{24733DBD-FFF4-495C-966C-D3E144C6CE5A}" type="pres">
      <dgm:prSet presAssocID="{B09B09B5-CE1C-4A3C-A49E-E699EB861F58}" presName="BackAccent" presStyleLbl="bgShp" presStyleIdx="3" presStyleCnt="7"/>
      <dgm:spPr/>
    </dgm:pt>
    <dgm:pt modelId="{7E4ACA1A-51CB-453E-BF44-1A0E152D790C}" type="pres">
      <dgm:prSet presAssocID="{B09B09B5-CE1C-4A3C-A49E-E699EB861F58}" presName="Accent" presStyleLbl="alignNode1" presStyleIdx="3" presStyleCnt="7"/>
      <dgm:spPr/>
    </dgm:pt>
    <dgm:pt modelId="{EBF6A781-F1BF-42BF-AFD0-10AD47B6BF35}" type="pres">
      <dgm:prSet presAssocID="{B09B09B5-CE1C-4A3C-A49E-E699EB861F58}" presName="Child" presStyleLbl="revTx" presStyleIdx="6" presStyleCnt="14">
        <dgm:presLayoutVars>
          <dgm:chMax val="0"/>
          <dgm:chPref val="0"/>
          <dgm:bulletEnabled val="1"/>
        </dgm:presLayoutVars>
      </dgm:prSet>
      <dgm:spPr/>
    </dgm:pt>
    <dgm:pt modelId="{B6C480F4-38A6-4F82-8845-8C7F8855D9F9}" type="pres">
      <dgm:prSet presAssocID="{B09B09B5-CE1C-4A3C-A49E-E699EB861F58}" presName="Parent" presStyleLbl="revTx" presStyleIdx="7" presStyleCnt="14">
        <dgm:presLayoutVars>
          <dgm:chMax val="1"/>
          <dgm:chPref val="1"/>
          <dgm:bulletEnabled val="1"/>
        </dgm:presLayoutVars>
      </dgm:prSet>
      <dgm:spPr/>
    </dgm:pt>
    <dgm:pt modelId="{CECED5FC-A4BE-4ADD-9E00-4E7B55F4DB38}" type="pres">
      <dgm:prSet presAssocID="{5E1C005D-36FB-43C9-8B05-AF6139CE70CD}" presName="sibTrans" presStyleCnt="0"/>
      <dgm:spPr/>
    </dgm:pt>
    <dgm:pt modelId="{1FD44094-9039-4F3B-9AC7-E46C6ED98E2D}" type="pres">
      <dgm:prSet presAssocID="{F9F4000F-145A-4F3B-ADE7-395A17E7C326}" presName="composite" presStyleCnt="0"/>
      <dgm:spPr/>
    </dgm:pt>
    <dgm:pt modelId="{3E160B86-905C-45D4-B058-E2EA5842A75A}" type="pres">
      <dgm:prSet presAssocID="{F9F4000F-145A-4F3B-ADE7-395A17E7C326}" presName="BackAccent" presStyleLbl="bgShp" presStyleIdx="4" presStyleCnt="7"/>
      <dgm:spPr/>
    </dgm:pt>
    <dgm:pt modelId="{25422546-280D-421D-B180-10C81C0E1DDE}" type="pres">
      <dgm:prSet presAssocID="{F9F4000F-145A-4F3B-ADE7-395A17E7C326}" presName="Accent" presStyleLbl="alignNode1" presStyleIdx="4" presStyleCnt="7"/>
      <dgm:spPr/>
    </dgm:pt>
    <dgm:pt modelId="{53724562-0271-4A5E-BA69-029670CC327E}" type="pres">
      <dgm:prSet presAssocID="{F9F4000F-145A-4F3B-ADE7-395A17E7C326}" presName="Child" presStyleLbl="revTx" presStyleIdx="8" presStyleCnt="14">
        <dgm:presLayoutVars>
          <dgm:chMax val="0"/>
          <dgm:chPref val="0"/>
          <dgm:bulletEnabled val="1"/>
        </dgm:presLayoutVars>
      </dgm:prSet>
      <dgm:spPr/>
    </dgm:pt>
    <dgm:pt modelId="{ABE99875-C736-49D7-B859-3185F52B52CA}" type="pres">
      <dgm:prSet presAssocID="{F9F4000F-145A-4F3B-ADE7-395A17E7C326}" presName="Parent" presStyleLbl="revTx" presStyleIdx="9" presStyleCnt="14">
        <dgm:presLayoutVars>
          <dgm:chMax val="1"/>
          <dgm:chPref val="1"/>
          <dgm:bulletEnabled val="1"/>
        </dgm:presLayoutVars>
      </dgm:prSet>
      <dgm:spPr/>
    </dgm:pt>
    <dgm:pt modelId="{12CD7E9F-2BA8-4209-B5C3-A9575F42E242}" type="pres">
      <dgm:prSet presAssocID="{F4F5498C-C7F0-4153-90F1-1F39A981D25D}" presName="sibTrans" presStyleCnt="0"/>
      <dgm:spPr/>
    </dgm:pt>
    <dgm:pt modelId="{4AF62689-4881-48B7-9F1D-8CA79AD8FD11}" type="pres">
      <dgm:prSet presAssocID="{305A08A2-B189-4571-A031-4535A6C9FBD5}" presName="composite" presStyleCnt="0"/>
      <dgm:spPr/>
    </dgm:pt>
    <dgm:pt modelId="{6FA0B29A-98B6-4603-9DD6-A23FF8C09488}" type="pres">
      <dgm:prSet presAssocID="{305A08A2-B189-4571-A031-4535A6C9FBD5}" presName="BackAccent" presStyleLbl="bgShp" presStyleIdx="5" presStyleCnt="7"/>
      <dgm:spPr/>
    </dgm:pt>
    <dgm:pt modelId="{243F7C15-DE05-4A61-9A55-D9F5AA01ADA1}" type="pres">
      <dgm:prSet presAssocID="{305A08A2-B189-4571-A031-4535A6C9FBD5}" presName="Accent" presStyleLbl="alignNode1" presStyleIdx="5" presStyleCnt="7"/>
      <dgm:spPr/>
    </dgm:pt>
    <dgm:pt modelId="{C8052686-8873-45AB-AD27-DD2C75BB2593}" type="pres">
      <dgm:prSet presAssocID="{305A08A2-B189-4571-A031-4535A6C9FBD5}" presName="Child" presStyleLbl="revTx" presStyleIdx="10" presStyleCnt="14" custScaleX="119191">
        <dgm:presLayoutVars>
          <dgm:chMax val="0"/>
          <dgm:chPref val="0"/>
          <dgm:bulletEnabled val="1"/>
        </dgm:presLayoutVars>
      </dgm:prSet>
      <dgm:spPr/>
    </dgm:pt>
    <dgm:pt modelId="{7D0AD4A7-D1F8-45B1-AC1C-F57F00959832}" type="pres">
      <dgm:prSet presAssocID="{305A08A2-B189-4571-A031-4535A6C9FBD5}" presName="Parent" presStyleLbl="revTx" presStyleIdx="11" presStyleCnt="14">
        <dgm:presLayoutVars>
          <dgm:chMax val="1"/>
          <dgm:chPref val="1"/>
          <dgm:bulletEnabled val="1"/>
        </dgm:presLayoutVars>
      </dgm:prSet>
      <dgm:spPr/>
    </dgm:pt>
    <dgm:pt modelId="{E79A97A8-7212-4AEF-9A21-F372F3C4F76E}" type="pres">
      <dgm:prSet presAssocID="{163AC0A6-E1F4-486E-80ED-233BB6CD6C39}" presName="sibTrans" presStyleCnt="0"/>
      <dgm:spPr/>
    </dgm:pt>
    <dgm:pt modelId="{86B09D10-FA96-4BD9-9058-AB9A41700DC4}" type="pres">
      <dgm:prSet presAssocID="{2BA1B4F2-7D57-4460-A97B-CC0116E42743}" presName="composite" presStyleCnt="0"/>
      <dgm:spPr/>
    </dgm:pt>
    <dgm:pt modelId="{164302C9-5E78-4651-84C2-F3B01CA93FC5}" type="pres">
      <dgm:prSet presAssocID="{2BA1B4F2-7D57-4460-A97B-CC0116E42743}" presName="BackAccent" presStyleLbl="bgShp" presStyleIdx="6" presStyleCnt="7"/>
      <dgm:spPr/>
    </dgm:pt>
    <dgm:pt modelId="{19338901-A7C5-455E-8130-9D2327FDDA0A}" type="pres">
      <dgm:prSet presAssocID="{2BA1B4F2-7D57-4460-A97B-CC0116E42743}" presName="Accent" presStyleLbl="alignNode1" presStyleIdx="6" presStyleCnt="7"/>
      <dgm:spPr/>
    </dgm:pt>
    <dgm:pt modelId="{6FA61C6F-ED3D-4E0B-B220-69F984C54BC6}" type="pres">
      <dgm:prSet presAssocID="{2BA1B4F2-7D57-4460-A97B-CC0116E42743}" presName="Child" presStyleLbl="revTx" presStyleIdx="12" presStyleCnt="14">
        <dgm:presLayoutVars>
          <dgm:chMax val="0"/>
          <dgm:chPref val="0"/>
          <dgm:bulletEnabled val="1"/>
        </dgm:presLayoutVars>
      </dgm:prSet>
      <dgm:spPr/>
    </dgm:pt>
    <dgm:pt modelId="{32B98246-C6E8-4511-989B-FC1C030F50CA}" type="pres">
      <dgm:prSet presAssocID="{2BA1B4F2-7D57-4460-A97B-CC0116E42743}" presName="Parent" presStyleLbl="revTx" presStyleIdx="13" presStyleCnt="14">
        <dgm:presLayoutVars>
          <dgm:chMax val="1"/>
          <dgm:chPref val="1"/>
          <dgm:bulletEnabled val="1"/>
        </dgm:presLayoutVars>
      </dgm:prSet>
      <dgm:spPr/>
    </dgm:pt>
    <dgm:pt modelId="{0893D876-7854-4C75-AE79-18F3FD71A72D}" type="pres">
      <dgm:prSet presAssocID="{AA10DB5C-B92B-4F2D-927F-04749CE50D38}" presName="sibTrans" presStyleCnt="0"/>
      <dgm:spPr/>
    </dgm:pt>
  </dgm:ptLst>
  <dgm:cxnLst>
    <dgm:cxn modelId="{FDA81802-7492-4FF3-9FF8-109890E33FEE}" srcId="{C34530E6-68F7-49C7-8C12-40C53F987520}" destId="{B09B09B5-CE1C-4A3C-A49E-E699EB861F58}" srcOrd="3" destOrd="0" parTransId="{057604F1-2249-4222-A1A7-113E59C2E6FF}" sibTransId="{5E1C005D-36FB-43C9-8B05-AF6139CE70CD}"/>
    <dgm:cxn modelId="{D344AA10-C5E6-4FBC-8FCA-C03A24A6249D}" srcId="{C34530E6-68F7-49C7-8C12-40C53F987520}" destId="{F9F4000F-145A-4F3B-ADE7-395A17E7C326}" srcOrd="4" destOrd="0" parTransId="{34EE9ABB-F03C-4A04-A1D8-5957204BCC4F}" sibTransId="{F4F5498C-C7F0-4153-90F1-1F39A981D25D}"/>
    <dgm:cxn modelId="{79CAD621-DAB8-406D-A25A-826C7A681672}" type="presOf" srcId="{B09B09B5-CE1C-4A3C-A49E-E699EB861F58}" destId="{B6C480F4-38A6-4F82-8845-8C7F8855D9F9}" srcOrd="0" destOrd="0" presId="urn:microsoft.com/office/officeart/2008/layout/IncreasingCircleProcess"/>
    <dgm:cxn modelId="{EF97242A-CA88-421E-92A2-BE866275B7F1}" srcId="{C34530E6-68F7-49C7-8C12-40C53F987520}" destId="{2BA1B4F2-7D57-4460-A97B-CC0116E42743}" srcOrd="6" destOrd="0" parTransId="{09960AFF-FF37-40C8-BF90-A2C331A5A6D7}" sibTransId="{AA10DB5C-B92B-4F2D-927F-04749CE50D38}"/>
    <dgm:cxn modelId="{0D4F632B-062D-42AC-A60C-CF79A10C2145}" srcId="{F9F4000F-145A-4F3B-ADE7-395A17E7C326}" destId="{923DA570-F587-46D2-977A-F06D8CC53E60}" srcOrd="0" destOrd="0" parTransId="{8BBFDCB6-8627-4AB9-9A26-1A0258BDC965}" sibTransId="{23480AF7-DCA3-4E46-9BC7-9D5C0A843214}"/>
    <dgm:cxn modelId="{98B1BE2B-D550-4393-BEAB-EC0A79AECEA6}" type="presOf" srcId="{56544F72-42D5-40DB-B108-9CA03F0E1DD6}" destId="{EA154E52-457E-4D78-A7CD-D26E0BB689F3}" srcOrd="0" destOrd="0" presId="urn:microsoft.com/office/officeart/2008/layout/IncreasingCircleProcess"/>
    <dgm:cxn modelId="{A306332E-1956-4E8B-9411-08B4842DA76F}" type="presOf" srcId="{9B3EC366-039C-4710-8ACC-CFC7897622E7}" destId="{6FA61C6F-ED3D-4E0B-B220-69F984C54BC6}" srcOrd="0" destOrd="0" presId="urn:microsoft.com/office/officeart/2008/layout/IncreasingCircleProcess"/>
    <dgm:cxn modelId="{6BBA7C4F-C7DB-4046-BC76-A56452E76E15}" srcId="{B09B09B5-CE1C-4A3C-A49E-E699EB861F58}" destId="{5BA2A9FA-F0D3-4127-913E-08500C2D2A0B}" srcOrd="0" destOrd="0" parTransId="{2D48DCCB-F769-444B-AC15-B1D58BA50AD1}" sibTransId="{3DE947D0-084A-4AE1-94F0-3462C3A1C9A8}"/>
    <dgm:cxn modelId="{2815B653-0698-4855-B360-20AA4AD34A67}" srcId="{8AB6979E-087B-4E57-8FDE-7F35B4F5AD44}" destId="{56544F72-42D5-40DB-B108-9CA03F0E1DD6}" srcOrd="0" destOrd="0" parTransId="{74E1DFDC-2274-4C74-A961-CAA3B389D01E}" sibTransId="{EFCFA70E-3BF9-40C3-AA53-C39CF236D893}"/>
    <dgm:cxn modelId="{0428EF56-0A51-470D-90A2-8BA5D5B05B23}" type="presOf" srcId="{5BA2A9FA-F0D3-4127-913E-08500C2D2A0B}" destId="{EBF6A781-F1BF-42BF-AFD0-10AD47B6BF35}" srcOrd="0" destOrd="0" presId="urn:microsoft.com/office/officeart/2008/layout/IncreasingCircleProcess"/>
    <dgm:cxn modelId="{111D615A-363B-4F0F-8369-DACA93AAFB23}" type="presOf" srcId="{923DA570-F587-46D2-977A-F06D8CC53E60}" destId="{53724562-0271-4A5E-BA69-029670CC327E}" srcOrd="0" destOrd="0" presId="urn:microsoft.com/office/officeart/2008/layout/IncreasingCircleProcess"/>
    <dgm:cxn modelId="{71B8BD5E-336D-4E8A-ABC4-D2BB9EEBCEAA}" srcId="{A4EE3BB7-5004-48C2-9296-9B6A2AB32C35}" destId="{1C4767C6-E7E2-492C-875A-44E13E7E36B1}" srcOrd="0" destOrd="0" parTransId="{5BD7075E-8AD0-465D-886D-38A50DB64214}" sibTransId="{46E79D9E-8043-44B3-9784-E2DF98654903}"/>
    <dgm:cxn modelId="{CDF60A64-38FA-4337-9F74-83890520C865}" srcId="{C34530E6-68F7-49C7-8C12-40C53F987520}" destId="{305A08A2-B189-4571-A031-4535A6C9FBD5}" srcOrd="5" destOrd="0" parTransId="{B045311C-2C11-4213-8164-6E133820922C}" sibTransId="{163AC0A6-E1F4-486E-80ED-233BB6CD6C39}"/>
    <dgm:cxn modelId="{FA8F4C67-EB2D-47E1-B729-7876C8F9065F}" type="presOf" srcId="{AF78D7E8-C605-4B08-9A6F-274FF0728E7D}" destId="{C8052686-8873-45AB-AD27-DD2C75BB2593}" srcOrd="0" destOrd="0" presId="urn:microsoft.com/office/officeart/2008/layout/IncreasingCircleProcess"/>
    <dgm:cxn modelId="{FE6E286A-46AE-455E-A45B-37AC47403D26}" type="presOf" srcId="{1C4767C6-E7E2-492C-875A-44E13E7E36B1}" destId="{A3697526-C056-4B77-98CF-829B83FC187F}" srcOrd="0" destOrd="0" presId="urn:microsoft.com/office/officeart/2008/layout/IncreasingCircleProcess"/>
    <dgm:cxn modelId="{27C8B273-7085-4A69-8775-77E4C4BC2F9A}" srcId="{650CF77A-14B0-4E17-8F3E-55FF5329BBB8}" destId="{B4D15D36-3475-4A39-A974-01255E815C6D}" srcOrd="0" destOrd="0" parTransId="{33272572-B385-4BBC-9E8D-0275160BFDBF}" sibTransId="{9144A594-EA1B-4968-BF9B-DD118AE35AD2}"/>
    <dgm:cxn modelId="{81700C77-E7B2-4954-BB50-C05673E80428}" type="presOf" srcId="{2BA1B4F2-7D57-4460-A97B-CC0116E42743}" destId="{32B98246-C6E8-4511-989B-FC1C030F50CA}" srcOrd="0" destOrd="0" presId="urn:microsoft.com/office/officeart/2008/layout/IncreasingCircleProcess"/>
    <dgm:cxn modelId="{6F520B9B-28ED-492B-99DE-9B24BB5A86E0}" type="presOf" srcId="{8AB6979E-087B-4E57-8FDE-7F35B4F5AD44}" destId="{A03E5C89-E6A4-4D0C-B310-6D75E1AD12F6}" srcOrd="0" destOrd="0" presId="urn:microsoft.com/office/officeart/2008/layout/IncreasingCircleProcess"/>
    <dgm:cxn modelId="{60088D9F-FA9F-4EB6-96ED-8AEE83D09602}" srcId="{C34530E6-68F7-49C7-8C12-40C53F987520}" destId="{A4EE3BB7-5004-48C2-9296-9B6A2AB32C35}" srcOrd="0" destOrd="0" parTransId="{D8E1031B-488F-4A4D-9EB5-D020F96891AA}" sibTransId="{DF1DCF29-E5D9-45C0-8FBE-49EB919EEE90}"/>
    <dgm:cxn modelId="{CD8797A4-B011-4149-BCDB-F77E22209579}" type="presOf" srcId="{F9F4000F-145A-4F3B-ADE7-395A17E7C326}" destId="{ABE99875-C736-49D7-B859-3185F52B52CA}" srcOrd="0" destOrd="0" presId="urn:microsoft.com/office/officeart/2008/layout/IncreasingCircleProcess"/>
    <dgm:cxn modelId="{A61F38B2-EEA0-413E-8842-A14035246DA1}" type="presOf" srcId="{650CF77A-14B0-4E17-8F3E-55FF5329BBB8}" destId="{FA25028B-042F-4C71-B353-469920CC6FFB}" srcOrd="0" destOrd="0" presId="urn:microsoft.com/office/officeart/2008/layout/IncreasingCircleProcess"/>
    <dgm:cxn modelId="{CAFCC4B2-31D9-4A36-89DF-D60BA04CCB71}" srcId="{C34530E6-68F7-49C7-8C12-40C53F987520}" destId="{8AB6979E-087B-4E57-8FDE-7F35B4F5AD44}" srcOrd="2" destOrd="0" parTransId="{9874E0A5-2161-40C6-8325-69DA43C91253}" sibTransId="{794A06C4-65A6-400F-AB57-40448899686B}"/>
    <dgm:cxn modelId="{56279BC0-2FA6-41D7-BE8A-55F43E541607}" srcId="{305A08A2-B189-4571-A031-4535A6C9FBD5}" destId="{AF78D7E8-C605-4B08-9A6F-274FF0728E7D}" srcOrd="0" destOrd="0" parTransId="{EFAC0404-798F-4A04-AFE1-3476A3D56E99}" sibTransId="{3F07E98B-0A64-4058-B314-C4DE4F843363}"/>
    <dgm:cxn modelId="{74C1C0C3-7FBD-4D51-A16B-E8A11F9966FB}" srcId="{9E464574-A2D7-4ABC-B4D8-94D71198A0F9}" destId="{E50E7C62-2BB4-4AAD-8EAC-5CA8A2E59B56}" srcOrd="0" destOrd="0" parTransId="{D069B321-FF52-4B15-BDD8-345B385A3B77}" sibTransId="{161E18ED-5571-4BF8-8085-984B991F8AB4}"/>
    <dgm:cxn modelId="{D00A9DD7-8596-4B64-83F7-5065D8AF0159}" type="presOf" srcId="{A4EE3BB7-5004-48C2-9296-9B6A2AB32C35}" destId="{EA707461-6322-4124-9698-F9963CA3095B}" srcOrd="0" destOrd="0" presId="urn:microsoft.com/office/officeart/2008/layout/IncreasingCircleProcess"/>
    <dgm:cxn modelId="{0C3A66E2-8A39-479F-A489-DC1AFAC8BD43}" type="presOf" srcId="{305A08A2-B189-4571-A031-4535A6C9FBD5}" destId="{7D0AD4A7-D1F8-45B1-AC1C-F57F00959832}" srcOrd="0" destOrd="0" presId="urn:microsoft.com/office/officeart/2008/layout/IncreasingCircleProcess"/>
    <dgm:cxn modelId="{B147ADE6-4971-45D8-BEE3-9E59523FC3B4}" srcId="{2BA1B4F2-7D57-4460-A97B-CC0116E42743}" destId="{9B3EC366-039C-4710-8ACC-CFC7897622E7}" srcOrd="0" destOrd="0" parTransId="{6F9A84CC-D9DF-4B47-B892-9558B2547C8B}" sibTransId="{1E6F9E57-3B53-438F-AB97-4F891EED3158}"/>
    <dgm:cxn modelId="{CAD9C1EA-596B-4DE5-BCB8-18E453F5E656}" srcId="{C34530E6-68F7-49C7-8C12-40C53F987520}" destId="{9E464574-A2D7-4ABC-B4D8-94D71198A0F9}" srcOrd="7" destOrd="0" parTransId="{280915D1-0789-403D-832B-F49C5FD7ACFA}" sibTransId="{7865EA7D-34BA-49A8-89E7-B562FE2C8071}"/>
    <dgm:cxn modelId="{65E983EB-4CBF-45A3-A8B1-B59892F2B121}" srcId="{C34530E6-68F7-49C7-8C12-40C53F987520}" destId="{650CF77A-14B0-4E17-8F3E-55FF5329BBB8}" srcOrd="1" destOrd="0" parTransId="{DEAB13FA-3B65-4C3B-92FB-F45FD3F8E4A9}" sibTransId="{6ADCF109-8A28-431B-B8D7-627119E0F7D5}"/>
    <dgm:cxn modelId="{A05C3EEE-258F-4C6C-9101-01A6F265E581}" type="presOf" srcId="{C34530E6-68F7-49C7-8C12-40C53F987520}" destId="{851CB6BC-9098-45D4-8056-453475441437}" srcOrd="0" destOrd="0" presId="urn:microsoft.com/office/officeart/2008/layout/IncreasingCircleProcess"/>
    <dgm:cxn modelId="{B7F06DF0-48D8-481C-80C1-58DCFD774D80}" type="presOf" srcId="{B4D15D36-3475-4A39-A974-01255E815C6D}" destId="{C29D27DB-ED96-42D2-ADAD-0AAE83EE9874}" srcOrd="0" destOrd="0" presId="urn:microsoft.com/office/officeart/2008/layout/IncreasingCircleProcess"/>
    <dgm:cxn modelId="{C3B44849-0F49-42CA-986C-1C05E6CFA2DB}" type="presParOf" srcId="{851CB6BC-9098-45D4-8056-453475441437}" destId="{C8406883-BAA0-4D36-92AC-EBD446151073}" srcOrd="0" destOrd="0" presId="urn:microsoft.com/office/officeart/2008/layout/IncreasingCircleProcess"/>
    <dgm:cxn modelId="{3EB368C2-C889-4E6A-8452-B44ED425791F}" type="presParOf" srcId="{C8406883-BAA0-4D36-92AC-EBD446151073}" destId="{F54A71D0-0D96-4371-9426-B4133D78AD76}" srcOrd="0" destOrd="0" presId="urn:microsoft.com/office/officeart/2008/layout/IncreasingCircleProcess"/>
    <dgm:cxn modelId="{C4AF03CB-A1E5-4F84-B3A5-06D2B1D33249}" type="presParOf" srcId="{C8406883-BAA0-4D36-92AC-EBD446151073}" destId="{DFFDFB56-93F9-4378-81E6-5FD4E78D15E6}" srcOrd="1" destOrd="0" presId="urn:microsoft.com/office/officeart/2008/layout/IncreasingCircleProcess"/>
    <dgm:cxn modelId="{72E47D4E-43DD-4F14-B232-B363B019AD72}" type="presParOf" srcId="{C8406883-BAA0-4D36-92AC-EBD446151073}" destId="{A3697526-C056-4B77-98CF-829B83FC187F}" srcOrd="2" destOrd="0" presId="urn:microsoft.com/office/officeart/2008/layout/IncreasingCircleProcess"/>
    <dgm:cxn modelId="{EC55B229-3653-4A43-AA80-F13FB70FBEE9}" type="presParOf" srcId="{C8406883-BAA0-4D36-92AC-EBD446151073}" destId="{EA707461-6322-4124-9698-F9963CA3095B}" srcOrd="3" destOrd="0" presId="urn:microsoft.com/office/officeart/2008/layout/IncreasingCircleProcess"/>
    <dgm:cxn modelId="{6F24CB09-C02D-49D2-B493-D5AC788D10E7}" type="presParOf" srcId="{851CB6BC-9098-45D4-8056-453475441437}" destId="{79F4556A-D69D-4DEC-865C-DAC59FD23609}" srcOrd="1" destOrd="0" presId="urn:microsoft.com/office/officeart/2008/layout/IncreasingCircleProcess"/>
    <dgm:cxn modelId="{F2E14317-8B49-4016-9448-191BA5942AC2}" type="presParOf" srcId="{851CB6BC-9098-45D4-8056-453475441437}" destId="{12A5C350-CAD0-414D-B2CD-402306234D8E}" srcOrd="2" destOrd="0" presId="urn:microsoft.com/office/officeart/2008/layout/IncreasingCircleProcess"/>
    <dgm:cxn modelId="{A13332B2-B086-4798-BB08-67EFAED097A4}" type="presParOf" srcId="{12A5C350-CAD0-414D-B2CD-402306234D8E}" destId="{99F42133-B116-4211-85A9-10A66E9B7C59}" srcOrd="0" destOrd="0" presId="urn:microsoft.com/office/officeart/2008/layout/IncreasingCircleProcess"/>
    <dgm:cxn modelId="{9A7A7706-090A-4DAB-8598-7200377B077E}" type="presParOf" srcId="{12A5C350-CAD0-414D-B2CD-402306234D8E}" destId="{05A48AC1-5024-4EBC-89F3-A75D7CF24696}" srcOrd="1" destOrd="0" presId="urn:microsoft.com/office/officeart/2008/layout/IncreasingCircleProcess"/>
    <dgm:cxn modelId="{E6F7CDAE-5E09-4F54-98D6-5718B28387DB}" type="presParOf" srcId="{12A5C350-CAD0-414D-B2CD-402306234D8E}" destId="{C29D27DB-ED96-42D2-ADAD-0AAE83EE9874}" srcOrd="2" destOrd="0" presId="urn:microsoft.com/office/officeart/2008/layout/IncreasingCircleProcess"/>
    <dgm:cxn modelId="{E9E9C64E-4AA8-4701-A145-CA1AC51D50A2}" type="presParOf" srcId="{12A5C350-CAD0-414D-B2CD-402306234D8E}" destId="{FA25028B-042F-4C71-B353-469920CC6FFB}" srcOrd="3" destOrd="0" presId="urn:microsoft.com/office/officeart/2008/layout/IncreasingCircleProcess"/>
    <dgm:cxn modelId="{8A73E143-D4E6-4EC5-86DD-FD2B4E7C54DC}" type="presParOf" srcId="{851CB6BC-9098-45D4-8056-453475441437}" destId="{311FD893-3C09-4BF6-9B62-5E8C5F9972A7}" srcOrd="3" destOrd="0" presId="urn:microsoft.com/office/officeart/2008/layout/IncreasingCircleProcess"/>
    <dgm:cxn modelId="{509A0ABB-4107-49D1-A74F-2C19CD997DBF}" type="presParOf" srcId="{851CB6BC-9098-45D4-8056-453475441437}" destId="{EDFDD1C3-12AE-41EA-9B3D-F3D07A70668D}" srcOrd="4" destOrd="0" presId="urn:microsoft.com/office/officeart/2008/layout/IncreasingCircleProcess"/>
    <dgm:cxn modelId="{6D053446-01E8-44E8-B05A-59C7D168250A}" type="presParOf" srcId="{EDFDD1C3-12AE-41EA-9B3D-F3D07A70668D}" destId="{B0753E87-2776-41FE-B9A6-D67499AEECD0}" srcOrd="0" destOrd="0" presId="urn:microsoft.com/office/officeart/2008/layout/IncreasingCircleProcess"/>
    <dgm:cxn modelId="{951C7408-7488-4A03-AABE-BE6ACA56A8BC}" type="presParOf" srcId="{EDFDD1C3-12AE-41EA-9B3D-F3D07A70668D}" destId="{03716037-6F52-412A-BC20-AB4E79AC64B6}" srcOrd="1" destOrd="0" presId="urn:microsoft.com/office/officeart/2008/layout/IncreasingCircleProcess"/>
    <dgm:cxn modelId="{7945EFC6-436F-457F-93B6-F397F81A2DC7}" type="presParOf" srcId="{EDFDD1C3-12AE-41EA-9B3D-F3D07A70668D}" destId="{EA154E52-457E-4D78-A7CD-D26E0BB689F3}" srcOrd="2" destOrd="0" presId="urn:microsoft.com/office/officeart/2008/layout/IncreasingCircleProcess"/>
    <dgm:cxn modelId="{ECDAD4E6-DD53-47B0-B377-15A1A2C7C204}" type="presParOf" srcId="{EDFDD1C3-12AE-41EA-9B3D-F3D07A70668D}" destId="{A03E5C89-E6A4-4D0C-B310-6D75E1AD12F6}" srcOrd="3" destOrd="0" presId="urn:microsoft.com/office/officeart/2008/layout/IncreasingCircleProcess"/>
    <dgm:cxn modelId="{033722C1-8B19-49B8-8B23-CA03D04CD39E}" type="presParOf" srcId="{851CB6BC-9098-45D4-8056-453475441437}" destId="{9250EFF9-74B1-4087-AE2F-8CF4A304CF46}" srcOrd="5" destOrd="0" presId="urn:microsoft.com/office/officeart/2008/layout/IncreasingCircleProcess"/>
    <dgm:cxn modelId="{26EA9AAA-DCC4-42BB-8F6B-BFAD0DB2A3C6}" type="presParOf" srcId="{851CB6BC-9098-45D4-8056-453475441437}" destId="{C6907BE7-3C6A-410B-AC9F-E4A0F4E55496}" srcOrd="6" destOrd="0" presId="urn:microsoft.com/office/officeart/2008/layout/IncreasingCircleProcess"/>
    <dgm:cxn modelId="{5333A2CB-F09C-4842-8A4F-ADDA01A53F0C}" type="presParOf" srcId="{C6907BE7-3C6A-410B-AC9F-E4A0F4E55496}" destId="{24733DBD-FFF4-495C-966C-D3E144C6CE5A}" srcOrd="0" destOrd="0" presId="urn:microsoft.com/office/officeart/2008/layout/IncreasingCircleProcess"/>
    <dgm:cxn modelId="{8B549D3B-60DA-4D1D-BEBC-071F47942B93}" type="presParOf" srcId="{C6907BE7-3C6A-410B-AC9F-E4A0F4E55496}" destId="{7E4ACA1A-51CB-453E-BF44-1A0E152D790C}" srcOrd="1" destOrd="0" presId="urn:microsoft.com/office/officeart/2008/layout/IncreasingCircleProcess"/>
    <dgm:cxn modelId="{66862385-500B-479E-AF8C-6127F9ED9405}" type="presParOf" srcId="{C6907BE7-3C6A-410B-AC9F-E4A0F4E55496}" destId="{EBF6A781-F1BF-42BF-AFD0-10AD47B6BF35}" srcOrd="2" destOrd="0" presId="urn:microsoft.com/office/officeart/2008/layout/IncreasingCircleProcess"/>
    <dgm:cxn modelId="{2B3C79F3-7590-4A68-A097-CCD37EE9A36F}" type="presParOf" srcId="{C6907BE7-3C6A-410B-AC9F-E4A0F4E55496}" destId="{B6C480F4-38A6-4F82-8845-8C7F8855D9F9}" srcOrd="3" destOrd="0" presId="urn:microsoft.com/office/officeart/2008/layout/IncreasingCircleProcess"/>
    <dgm:cxn modelId="{146CD6D1-BE37-4D8F-AC2F-D341FA3D1299}" type="presParOf" srcId="{851CB6BC-9098-45D4-8056-453475441437}" destId="{CECED5FC-A4BE-4ADD-9E00-4E7B55F4DB38}" srcOrd="7" destOrd="0" presId="urn:microsoft.com/office/officeart/2008/layout/IncreasingCircleProcess"/>
    <dgm:cxn modelId="{384DB042-FB8E-404B-A636-EFBBACF42FDD}" type="presParOf" srcId="{851CB6BC-9098-45D4-8056-453475441437}" destId="{1FD44094-9039-4F3B-9AC7-E46C6ED98E2D}" srcOrd="8" destOrd="0" presId="urn:microsoft.com/office/officeart/2008/layout/IncreasingCircleProcess"/>
    <dgm:cxn modelId="{69967C03-D675-41C3-BF02-80F6A3A7D938}" type="presParOf" srcId="{1FD44094-9039-4F3B-9AC7-E46C6ED98E2D}" destId="{3E160B86-905C-45D4-B058-E2EA5842A75A}" srcOrd="0" destOrd="0" presId="urn:microsoft.com/office/officeart/2008/layout/IncreasingCircleProcess"/>
    <dgm:cxn modelId="{AF05967B-8DAD-4D26-A135-A7183DE38E54}" type="presParOf" srcId="{1FD44094-9039-4F3B-9AC7-E46C6ED98E2D}" destId="{25422546-280D-421D-B180-10C81C0E1DDE}" srcOrd="1" destOrd="0" presId="urn:microsoft.com/office/officeart/2008/layout/IncreasingCircleProcess"/>
    <dgm:cxn modelId="{3670A49C-A93A-48A4-AA44-166C2AEAFCDC}" type="presParOf" srcId="{1FD44094-9039-4F3B-9AC7-E46C6ED98E2D}" destId="{53724562-0271-4A5E-BA69-029670CC327E}" srcOrd="2" destOrd="0" presId="urn:microsoft.com/office/officeart/2008/layout/IncreasingCircleProcess"/>
    <dgm:cxn modelId="{4F189D44-46D3-48B7-A4C3-23E2C149078C}" type="presParOf" srcId="{1FD44094-9039-4F3B-9AC7-E46C6ED98E2D}" destId="{ABE99875-C736-49D7-B859-3185F52B52CA}" srcOrd="3" destOrd="0" presId="urn:microsoft.com/office/officeart/2008/layout/IncreasingCircleProcess"/>
    <dgm:cxn modelId="{F4DB1099-48D4-4BEE-B652-4E4FE472D7C7}" type="presParOf" srcId="{851CB6BC-9098-45D4-8056-453475441437}" destId="{12CD7E9F-2BA8-4209-B5C3-A9575F42E242}" srcOrd="9" destOrd="0" presId="urn:microsoft.com/office/officeart/2008/layout/IncreasingCircleProcess"/>
    <dgm:cxn modelId="{FF84BA59-DA57-4B6F-8DFE-16F286EEA568}" type="presParOf" srcId="{851CB6BC-9098-45D4-8056-453475441437}" destId="{4AF62689-4881-48B7-9F1D-8CA79AD8FD11}" srcOrd="10" destOrd="0" presId="urn:microsoft.com/office/officeart/2008/layout/IncreasingCircleProcess"/>
    <dgm:cxn modelId="{54A47304-4C98-4E38-BE89-D5E22237017D}" type="presParOf" srcId="{4AF62689-4881-48B7-9F1D-8CA79AD8FD11}" destId="{6FA0B29A-98B6-4603-9DD6-A23FF8C09488}" srcOrd="0" destOrd="0" presId="urn:microsoft.com/office/officeart/2008/layout/IncreasingCircleProcess"/>
    <dgm:cxn modelId="{528D3233-15A7-4660-B7EC-1F64C7C185A0}" type="presParOf" srcId="{4AF62689-4881-48B7-9F1D-8CA79AD8FD11}" destId="{243F7C15-DE05-4A61-9A55-D9F5AA01ADA1}" srcOrd="1" destOrd="0" presId="urn:microsoft.com/office/officeart/2008/layout/IncreasingCircleProcess"/>
    <dgm:cxn modelId="{286DE4EE-A62E-40C9-946B-52D568CEA976}" type="presParOf" srcId="{4AF62689-4881-48B7-9F1D-8CA79AD8FD11}" destId="{C8052686-8873-45AB-AD27-DD2C75BB2593}" srcOrd="2" destOrd="0" presId="urn:microsoft.com/office/officeart/2008/layout/IncreasingCircleProcess"/>
    <dgm:cxn modelId="{DEB38DAD-AD58-4632-974E-051847746C49}" type="presParOf" srcId="{4AF62689-4881-48B7-9F1D-8CA79AD8FD11}" destId="{7D0AD4A7-D1F8-45B1-AC1C-F57F00959832}" srcOrd="3" destOrd="0" presId="urn:microsoft.com/office/officeart/2008/layout/IncreasingCircleProcess"/>
    <dgm:cxn modelId="{35288319-4928-42CC-98DD-E2681F705B20}" type="presParOf" srcId="{851CB6BC-9098-45D4-8056-453475441437}" destId="{E79A97A8-7212-4AEF-9A21-F372F3C4F76E}" srcOrd="11" destOrd="0" presId="urn:microsoft.com/office/officeart/2008/layout/IncreasingCircleProcess"/>
    <dgm:cxn modelId="{3131FFD7-8357-4731-BD45-722A0A079904}" type="presParOf" srcId="{851CB6BC-9098-45D4-8056-453475441437}" destId="{86B09D10-FA96-4BD9-9058-AB9A41700DC4}" srcOrd="12" destOrd="0" presId="urn:microsoft.com/office/officeart/2008/layout/IncreasingCircleProcess"/>
    <dgm:cxn modelId="{C320A264-5890-4D6A-B6F6-6F01D7B89AE3}" type="presParOf" srcId="{86B09D10-FA96-4BD9-9058-AB9A41700DC4}" destId="{164302C9-5E78-4651-84C2-F3B01CA93FC5}" srcOrd="0" destOrd="0" presId="urn:microsoft.com/office/officeart/2008/layout/IncreasingCircleProcess"/>
    <dgm:cxn modelId="{8F7009C4-F1F6-4F4D-AE86-ACAFCE01C2C4}" type="presParOf" srcId="{86B09D10-FA96-4BD9-9058-AB9A41700DC4}" destId="{19338901-A7C5-455E-8130-9D2327FDDA0A}" srcOrd="1" destOrd="0" presId="urn:microsoft.com/office/officeart/2008/layout/IncreasingCircleProcess"/>
    <dgm:cxn modelId="{2C7B8ECD-31E4-4C54-9D2B-06122C379895}" type="presParOf" srcId="{86B09D10-FA96-4BD9-9058-AB9A41700DC4}" destId="{6FA61C6F-ED3D-4E0B-B220-69F984C54BC6}" srcOrd="2" destOrd="0" presId="urn:microsoft.com/office/officeart/2008/layout/IncreasingCircleProcess"/>
    <dgm:cxn modelId="{5A26D117-B0B5-4888-9A31-C6B122E3BD64}" type="presParOf" srcId="{86B09D10-FA96-4BD9-9058-AB9A41700DC4}" destId="{32B98246-C6E8-4511-989B-FC1C030F50CA}" srcOrd="3" destOrd="0" presId="urn:microsoft.com/office/officeart/2008/layout/IncreasingCircleProcess"/>
    <dgm:cxn modelId="{A2FA0A40-1BED-45F8-A4E3-9CFAC8A68EA9}" type="presParOf" srcId="{851CB6BC-9098-45D4-8056-453475441437}" destId="{0893D876-7854-4C75-AE79-18F3FD71A72D}" srcOrd="1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12F1B3-9EE8-44AF-9394-13DF81F09B55}"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GB"/>
        </a:p>
      </dgm:t>
    </dgm:pt>
    <dgm:pt modelId="{B5D4FB4B-576D-4261-B834-05AB7227C750}">
      <dgm:prSet phldrT="[Text]"/>
      <dgm:spPr/>
      <dgm:t>
        <a:bodyPr/>
        <a:lstStyle/>
        <a:p>
          <a:r>
            <a:rPr lang="en-US" altLang="en-US" b="1" dirty="0">
              <a:solidFill>
                <a:srgbClr val="C00000"/>
              </a:solidFill>
              <a:latin typeface="+mj-lt"/>
              <a:ea typeface="MS PGothic" panose="020B0600070205080204" pitchFamily="34" charset="-128"/>
              <a:cs typeface="Times New Roman" panose="02020603050405020304" pitchFamily="18" charset="0"/>
            </a:rPr>
            <a:t>Place</a:t>
          </a:r>
          <a:r>
            <a:rPr lang="en-US" altLang="en-US" b="1" dirty="0">
              <a:solidFill>
                <a:prstClr val="black"/>
              </a:solidFill>
              <a:latin typeface="+mj-lt"/>
              <a:ea typeface="MS PGothic" panose="020B0600070205080204" pitchFamily="34" charset="-128"/>
              <a:cs typeface="Times New Roman" panose="02020603050405020304" pitchFamily="18" charset="0"/>
            </a:rPr>
            <a:t> the interests of </a:t>
          </a:r>
          <a:r>
            <a:rPr lang="en-US" altLang="en-US" b="1" dirty="0">
              <a:solidFill>
                <a:srgbClr val="C00000"/>
              </a:solidFill>
              <a:latin typeface="+mj-lt"/>
              <a:ea typeface="MS PGothic" panose="020B0600070205080204" pitchFamily="34" charset="-128"/>
              <a:cs typeface="Times New Roman" panose="02020603050405020304" pitchFamily="18" charset="0"/>
            </a:rPr>
            <a:t>patients and populations </a:t>
          </a:r>
          <a:r>
            <a:rPr lang="en-US" altLang="en-US" b="1" dirty="0">
              <a:solidFill>
                <a:prstClr val="black"/>
              </a:solidFill>
              <a:latin typeface="+mj-lt"/>
              <a:ea typeface="MS PGothic" panose="020B0600070205080204" pitchFamily="34" charset="-128"/>
              <a:cs typeface="Times New Roman" panose="02020603050405020304" pitchFamily="18" charset="0"/>
            </a:rPr>
            <a:t>at the center of interprofessional health care delivery. </a:t>
          </a:r>
          <a:endParaRPr lang="en-GB" dirty="0"/>
        </a:p>
      </dgm:t>
    </dgm:pt>
    <dgm:pt modelId="{F8AA86FD-2E23-4BA2-88FE-ECF1B3ECC0A9}" type="parTrans" cxnId="{F5EF5B72-D487-4DFB-A037-56DD37BB2D30}">
      <dgm:prSet/>
      <dgm:spPr/>
      <dgm:t>
        <a:bodyPr/>
        <a:lstStyle/>
        <a:p>
          <a:endParaRPr lang="en-GB"/>
        </a:p>
      </dgm:t>
    </dgm:pt>
    <dgm:pt modelId="{618C6D4C-E14C-452D-A254-BDDDF9C0B791}" type="sibTrans" cxnId="{F5EF5B72-D487-4DFB-A037-56DD37BB2D30}">
      <dgm:prSet/>
      <dgm:spPr/>
      <dgm:t>
        <a:bodyPr/>
        <a:lstStyle/>
        <a:p>
          <a:endParaRPr lang="en-GB"/>
        </a:p>
      </dgm:t>
    </dgm:pt>
    <dgm:pt modelId="{DEE669D5-02B6-43B4-B1ED-D1B08C328C9D}">
      <dgm:prSet/>
      <dgm:spPr/>
      <dgm:t>
        <a:bodyPr/>
        <a:lstStyle/>
        <a:p>
          <a:r>
            <a:rPr lang="en-US" altLang="en-US" b="1">
              <a:solidFill>
                <a:srgbClr val="C00000"/>
              </a:solidFill>
              <a:latin typeface="+mj-lt"/>
              <a:ea typeface="MS PGothic" panose="020B0600070205080204" pitchFamily="34" charset="-128"/>
              <a:cs typeface="Times New Roman" panose="02020603050405020304" pitchFamily="18" charset="0"/>
            </a:rPr>
            <a:t>Respect </a:t>
          </a:r>
          <a:r>
            <a:rPr lang="en-US" altLang="en-US" b="1">
              <a:solidFill>
                <a:prstClr val="black"/>
              </a:solidFill>
              <a:latin typeface="+mj-lt"/>
              <a:ea typeface="MS PGothic" panose="020B0600070205080204" pitchFamily="34" charset="-128"/>
              <a:cs typeface="Times New Roman" panose="02020603050405020304" pitchFamily="18" charset="0"/>
            </a:rPr>
            <a:t>the </a:t>
          </a:r>
          <a:r>
            <a:rPr lang="en-US" altLang="en-US" b="1">
              <a:solidFill>
                <a:srgbClr val="C00000"/>
              </a:solidFill>
              <a:latin typeface="+mj-lt"/>
              <a:ea typeface="MS PGothic" panose="020B0600070205080204" pitchFamily="34" charset="-128"/>
              <a:cs typeface="Times New Roman" panose="02020603050405020304" pitchFamily="18" charset="0"/>
            </a:rPr>
            <a:t>dignity</a:t>
          </a:r>
          <a:r>
            <a:rPr lang="en-US" altLang="en-US" b="1">
              <a:solidFill>
                <a:prstClr val="black"/>
              </a:solidFill>
              <a:latin typeface="+mj-lt"/>
              <a:ea typeface="MS PGothic" panose="020B0600070205080204" pitchFamily="34" charset="-128"/>
              <a:cs typeface="Times New Roman" panose="02020603050405020304" pitchFamily="18" charset="0"/>
            </a:rPr>
            <a:t> and </a:t>
          </a:r>
          <a:r>
            <a:rPr lang="en-US" altLang="en-US" b="1">
              <a:solidFill>
                <a:srgbClr val="C00000"/>
              </a:solidFill>
              <a:latin typeface="+mj-lt"/>
              <a:ea typeface="MS PGothic" panose="020B0600070205080204" pitchFamily="34" charset="-128"/>
              <a:cs typeface="Times New Roman" panose="02020603050405020304" pitchFamily="18" charset="0"/>
            </a:rPr>
            <a:t>privacy</a:t>
          </a:r>
          <a:r>
            <a:rPr lang="en-US" altLang="en-US" b="1">
              <a:solidFill>
                <a:prstClr val="black"/>
              </a:solidFill>
              <a:latin typeface="+mj-lt"/>
              <a:ea typeface="MS PGothic" panose="020B0600070205080204" pitchFamily="34" charset="-128"/>
              <a:cs typeface="Times New Roman" panose="02020603050405020304" pitchFamily="18" charset="0"/>
            </a:rPr>
            <a:t> of patients while maintaining confidentiality in the delivery of team-based care. </a:t>
          </a:r>
          <a:endParaRPr lang="en-US" altLang="en-US" b="1" dirty="0">
            <a:solidFill>
              <a:prstClr val="black"/>
            </a:solidFill>
            <a:latin typeface="+mj-lt"/>
            <a:ea typeface="MS PGothic" panose="020B0600070205080204" pitchFamily="34" charset="-128"/>
            <a:cs typeface="Times New Roman" panose="02020603050405020304" pitchFamily="18" charset="0"/>
          </a:endParaRPr>
        </a:p>
      </dgm:t>
    </dgm:pt>
    <dgm:pt modelId="{9863BE7A-EB27-4607-B754-5688674E8850}" type="parTrans" cxnId="{D27DBB8B-FDF0-4DBA-A244-BEF007F77B08}">
      <dgm:prSet/>
      <dgm:spPr/>
      <dgm:t>
        <a:bodyPr/>
        <a:lstStyle/>
        <a:p>
          <a:endParaRPr lang="en-GB"/>
        </a:p>
      </dgm:t>
    </dgm:pt>
    <dgm:pt modelId="{D910FA76-BBBB-49A3-AFCF-24AAF79AF821}" type="sibTrans" cxnId="{D27DBB8B-FDF0-4DBA-A244-BEF007F77B08}">
      <dgm:prSet/>
      <dgm:spPr/>
      <dgm:t>
        <a:bodyPr/>
        <a:lstStyle/>
        <a:p>
          <a:endParaRPr lang="en-GB"/>
        </a:p>
      </dgm:t>
    </dgm:pt>
    <dgm:pt modelId="{F524E2EE-B345-4AC2-B9FB-11CFEB1BFBB6}">
      <dgm:prSet/>
      <dgm:spPr/>
      <dgm:t>
        <a:bodyPr/>
        <a:lstStyle/>
        <a:p>
          <a:r>
            <a:rPr lang="en-US" altLang="en-US" b="1">
              <a:solidFill>
                <a:srgbClr val="C00000"/>
              </a:solidFill>
              <a:latin typeface="+mj-lt"/>
              <a:ea typeface="MS PGothic" panose="020B0600070205080204" pitchFamily="34" charset="-128"/>
              <a:cs typeface="Times New Roman" panose="02020603050405020304" pitchFamily="18" charset="0"/>
            </a:rPr>
            <a:t>Embrace</a:t>
          </a:r>
          <a:r>
            <a:rPr lang="en-US" altLang="en-US" b="1">
              <a:solidFill>
                <a:prstClr val="black"/>
              </a:solidFill>
              <a:latin typeface="+mj-lt"/>
              <a:ea typeface="MS PGothic" panose="020B0600070205080204" pitchFamily="34" charset="-128"/>
              <a:cs typeface="Times New Roman" panose="02020603050405020304" pitchFamily="18" charset="0"/>
            </a:rPr>
            <a:t> the cultural </a:t>
          </a:r>
          <a:r>
            <a:rPr lang="en-US" altLang="en-US" b="1">
              <a:solidFill>
                <a:srgbClr val="C00000"/>
              </a:solidFill>
              <a:latin typeface="+mj-lt"/>
              <a:ea typeface="MS PGothic" panose="020B0600070205080204" pitchFamily="34" charset="-128"/>
              <a:cs typeface="Times New Roman" panose="02020603050405020304" pitchFamily="18" charset="0"/>
            </a:rPr>
            <a:t>diversity</a:t>
          </a:r>
          <a:r>
            <a:rPr lang="en-US" altLang="en-US" b="1">
              <a:solidFill>
                <a:prstClr val="black"/>
              </a:solidFill>
              <a:latin typeface="+mj-lt"/>
              <a:ea typeface="MS PGothic" panose="020B0600070205080204" pitchFamily="34" charset="-128"/>
              <a:cs typeface="Times New Roman" panose="02020603050405020304" pitchFamily="18" charset="0"/>
            </a:rPr>
            <a:t> and individual differences that characterize patients, populations, and the health care team. </a:t>
          </a:r>
          <a:endParaRPr lang="en-US" altLang="en-US" b="1" dirty="0">
            <a:solidFill>
              <a:prstClr val="black"/>
            </a:solidFill>
            <a:latin typeface="+mj-lt"/>
            <a:ea typeface="MS PGothic" panose="020B0600070205080204" pitchFamily="34" charset="-128"/>
            <a:cs typeface="Times New Roman" panose="02020603050405020304" pitchFamily="18" charset="0"/>
          </a:endParaRPr>
        </a:p>
      </dgm:t>
    </dgm:pt>
    <dgm:pt modelId="{C6E00700-ECE0-45FE-A7F9-6451C734BA87}" type="parTrans" cxnId="{B56282DE-BADB-4D19-B4F3-7EB4BDD11BD2}">
      <dgm:prSet/>
      <dgm:spPr/>
      <dgm:t>
        <a:bodyPr/>
        <a:lstStyle/>
        <a:p>
          <a:endParaRPr lang="en-GB"/>
        </a:p>
      </dgm:t>
    </dgm:pt>
    <dgm:pt modelId="{8113B9F4-B725-48C0-B14A-A4F5D697F639}" type="sibTrans" cxnId="{B56282DE-BADB-4D19-B4F3-7EB4BDD11BD2}">
      <dgm:prSet/>
      <dgm:spPr/>
      <dgm:t>
        <a:bodyPr/>
        <a:lstStyle/>
        <a:p>
          <a:endParaRPr lang="en-GB"/>
        </a:p>
      </dgm:t>
    </dgm:pt>
    <dgm:pt modelId="{2B4852ED-9AB8-43A4-B0D4-A3323F6A0197}">
      <dgm:prSet/>
      <dgm:spPr/>
      <dgm:t>
        <a:bodyPr/>
        <a:lstStyle/>
        <a:p>
          <a:r>
            <a:rPr lang="en-US" altLang="en-US" b="1" dirty="0">
              <a:solidFill>
                <a:srgbClr val="C00000"/>
              </a:solidFill>
              <a:latin typeface="+mj-lt"/>
              <a:ea typeface="MS PGothic" panose="020B0600070205080204" pitchFamily="34" charset="-128"/>
              <a:cs typeface="Times New Roman" panose="02020603050405020304" pitchFamily="18" charset="0"/>
            </a:rPr>
            <a:t>Respect</a:t>
          </a:r>
          <a:r>
            <a:rPr lang="en-US" altLang="en-US" b="1" dirty="0">
              <a:solidFill>
                <a:prstClr val="black"/>
              </a:solidFill>
              <a:latin typeface="+mj-lt"/>
              <a:ea typeface="MS PGothic" panose="020B0600070205080204" pitchFamily="34" charset="-128"/>
              <a:cs typeface="Times New Roman" panose="02020603050405020304" pitchFamily="18" charset="0"/>
            </a:rPr>
            <a:t> the unique cultures, values, roles/responsibilities, and expertise of </a:t>
          </a:r>
          <a:r>
            <a:rPr lang="en-US" altLang="en-US" b="1" dirty="0">
              <a:solidFill>
                <a:srgbClr val="C00000"/>
              </a:solidFill>
              <a:latin typeface="+mj-lt"/>
              <a:ea typeface="MS PGothic" panose="020B0600070205080204" pitchFamily="34" charset="-128"/>
              <a:cs typeface="Times New Roman" panose="02020603050405020304" pitchFamily="18" charset="0"/>
            </a:rPr>
            <a:t>other health professions. </a:t>
          </a:r>
        </a:p>
      </dgm:t>
    </dgm:pt>
    <dgm:pt modelId="{9D28BA50-4364-49F6-9850-E652CC8A1318}" type="parTrans" cxnId="{9DE7728D-8361-4963-B56A-AB6A58A347EF}">
      <dgm:prSet/>
      <dgm:spPr/>
      <dgm:t>
        <a:bodyPr/>
        <a:lstStyle/>
        <a:p>
          <a:endParaRPr lang="en-GB"/>
        </a:p>
      </dgm:t>
    </dgm:pt>
    <dgm:pt modelId="{893AD735-A0E8-4C14-8B44-5F23D458A210}" type="sibTrans" cxnId="{9DE7728D-8361-4963-B56A-AB6A58A347EF}">
      <dgm:prSet/>
      <dgm:spPr/>
      <dgm:t>
        <a:bodyPr/>
        <a:lstStyle/>
        <a:p>
          <a:endParaRPr lang="en-GB"/>
        </a:p>
      </dgm:t>
    </dgm:pt>
    <dgm:pt modelId="{9183EF7F-B114-44CB-9AB3-F6E9C6366089}">
      <dgm:prSet/>
      <dgm:spPr/>
      <dgm:t>
        <a:bodyPr/>
        <a:lstStyle/>
        <a:p>
          <a:r>
            <a:rPr lang="en-US" altLang="en-US" b="1" dirty="0">
              <a:solidFill>
                <a:srgbClr val="C00000"/>
              </a:solidFill>
              <a:latin typeface="+mj-lt"/>
              <a:ea typeface="MS PGothic" panose="020B0600070205080204" pitchFamily="34" charset="-128"/>
              <a:cs typeface="Times New Roman" panose="02020603050405020304" pitchFamily="18" charset="0"/>
            </a:rPr>
            <a:t>Work in cooperation </a:t>
          </a:r>
          <a:r>
            <a:rPr lang="en-US" altLang="en-US" b="1" dirty="0">
              <a:solidFill>
                <a:prstClr val="black"/>
              </a:solidFill>
              <a:latin typeface="+mj-lt"/>
              <a:ea typeface="MS PGothic" panose="020B0600070205080204" pitchFamily="34" charset="-128"/>
              <a:cs typeface="Times New Roman" panose="02020603050405020304" pitchFamily="18" charset="0"/>
            </a:rPr>
            <a:t>with those who </a:t>
          </a:r>
          <a:r>
            <a:rPr lang="en-US" altLang="en-US" b="1" dirty="0">
              <a:solidFill>
                <a:srgbClr val="C00000"/>
              </a:solidFill>
              <a:latin typeface="+mj-lt"/>
              <a:ea typeface="MS PGothic" panose="020B0600070205080204" pitchFamily="34" charset="-128"/>
              <a:cs typeface="Times New Roman" panose="02020603050405020304" pitchFamily="18" charset="0"/>
            </a:rPr>
            <a:t>receive </a:t>
          </a:r>
          <a:r>
            <a:rPr lang="en-US" altLang="en-US" b="1" dirty="0">
              <a:solidFill>
                <a:prstClr val="black"/>
              </a:solidFill>
              <a:latin typeface="+mj-lt"/>
              <a:ea typeface="MS PGothic" panose="020B0600070205080204" pitchFamily="34" charset="-128"/>
              <a:cs typeface="Times New Roman" panose="02020603050405020304" pitchFamily="18" charset="0"/>
            </a:rPr>
            <a:t>care, those who </a:t>
          </a:r>
          <a:r>
            <a:rPr lang="en-US" altLang="en-US" b="1" dirty="0">
              <a:solidFill>
                <a:srgbClr val="C00000"/>
              </a:solidFill>
              <a:latin typeface="+mj-lt"/>
              <a:ea typeface="MS PGothic" panose="020B0600070205080204" pitchFamily="34" charset="-128"/>
              <a:cs typeface="Times New Roman" panose="02020603050405020304" pitchFamily="18" charset="0"/>
            </a:rPr>
            <a:t>provide</a:t>
          </a:r>
          <a:r>
            <a:rPr lang="en-US" altLang="en-US" b="1" dirty="0">
              <a:solidFill>
                <a:prstClr val="black"/>
              </a:solidFill>
              <a:latin typeface="+mj-lt"/>
              <a:ea typeface="MS PGothic" panose="020B0600070205080204" pitchFamily="34" charset="-128"/>
              <a:cs typeface="Times New Roman" panose="02020603050405020304" pitchFamily="18" charset="0"/>
            </a:rPr>
            <a:t> care, and others who </a:t>
          </a:r>
          <a:r>
            <a:rPr lang="en-US" altLang="en-US" b="1" dirty="0">
              <a:solidFill>
                <a:srgbClr val="C00000"/>
              </a:solidFill>
              <a:latin typeface="+mj-lt"/>
              <a:ea typeface="MS PGothic" panose="020B0600070205080204" pitchFamily="34" charset="-128"/>
              <a:cs typeface="Times New Roman" panose="02020603050405020304" pitchFamily="18" charset="0"/>
            </a:rPr>
            <a:t>contribute to </a:t>
          </a:r>
          <a:r>
            <a:rPr lang="en-US" altLang="en-US" b="1" dirty="0">
              <a:solidFill>
                <a:prstClr val="black"/>
              </a:solidFill>
              <a:latin typeface="+mj-lt"/>
              <a:ea typeface="MS PGothic" panose="020B0600070205080204" pitchFamily="34" charset="-128"/>
              <a:cs typeface="Times New Roman" panose="02020603050405020304" pitchFamily="18" charset="0"/>
            </a:rPr>
            <a:t>or support the </a:t>
          </a:r>
          <a:r>
            <a:rPr lang="en-US" altLang="en-US" b="1" dirty="0">
              <a:solidFill>
                <a:prstClr val="black"/>
              </a:solidFill>
              <a:latin typeface="+mj-lt"/>
              <a:cs typeface="Times New Roman" panose="02020603050405020304" pitchFamily="18" charset="0"/>
            </a:rPr>
            <a:t>delivery </a:t>
          </a:r>
          <a:r>
            <a:rPr lang="en-US" altLang="en-US" b="1" dirty="0">
              <a:solidFill>
                <a:prstClr val="black"/>
              </a:solidFill>
              <a:latin typeface="+mj-lt"/>
              <a:ea typeface="MS PGothic" panose="020B0600070205080204" pitchFamily="34" charset="-128"/>
              <a:cs typeface="Times New Roman" panose="02020603050405020304" pitchFamily="18" charset="0"/>
            </a:rPr>
            <a:t>of prevention and health services. </a:t>
          </a:r>
        </a:p>
      </dgm:t>
    </dgm:pt>
    <dgm:pt modelId="{5C0B6AD4-A66B-407A-B6B6-49AB911D0D8D}" type="parTrans" cxnId="{DD0D55BA-54A3-4708-9F85-B849126646EA}">
      <dgm:prSet/>
      <dgm:spPr/>
      <dgm:t>
        <a:bodyPr/>
        <a:lstStyle/>
        <a:p>
          <a:endParaRPr lang="en-GB"/>
        </a:p>
      </dgm:t>
    </dgm:pt>
    <dgm:pt modelId="{66E099CF-00EF-40FA-B67E-4C3BC86D7AC0}" type="sibTrans" cxnId="{DD0D55BA-54A3-4708-9F85-B849126646EA}">
      <dgm:prSet/>
      <dgm:spPr/>
      <dgm:t>
        <a:bodyPr/>
        <a:lstStyle/>
        <a:p>
          <a:endParaRPr lang="en-GB"/>
        </a:p>
      </dgm:t>
    </dgm:pt>
    <dgm:pt modelId="{2A64C20B-193A-44C8-B6C3-41BCCC961777}" type="pres">
      <dgm:prSet presAssocID="{2112F1B3-9EE8-44AF-9394-13DF81F09B55}" presName="Name0" presStyleCnt="0">
        <dgm:presLayoutVars>
          <dgm:dir/>
        </dgm:presLayoutVars>
      </dgm:prSet>
      <dgm:spPr/>
    </dgm:pt>
    <dgm:pt modelId="{0ADB11F8-72E6-4F74-B2CF-9573F79E9F63}" type="pres">
      <dgm:prSet presAssocID="{B5D4FB4B-576D-4261-B834-05AB7227C750}" presName="noChildren" presStyleCnt="0"/>
      <dgm:spPr/>
    </dgm:pt>
    <dgm:pt modelId="{10D4206B-89BA-44F6-9902-08B4C6527EA4}" type="pres">
      <dgm:prSet presAssocID="{B5D4FB4B-576D-4261-B834-05AB7227C750}" presName="gap" presStyleCnt="0"/>
      <dgm:spPr/>
    </dgm:pt>
    <dgm:pt modelId="{9AE70C7D-ED2A-4865-9253-D2DCF4136513}" type="pres">
      <dgm:prSet presAssocID="{B5D4FB4B-576D-4261-B834-05AB7227C750}" presName="medCircle2" presStyleLbl="vennNode1" presStyleIdx="0" presStyleCnt="5"/>
      <dgm:spPr/>
    </dgm:pt>
    <dgm:pt modelId="{B268D02E-0346-49BD-A20A-97C644524E85}" type="pres">
      <dgm:prSet presAssocID="{B5D4FB4B-576D-4261-B834-05AB7227C750}" presName="txLvlOnly1" presStyleLbl="revTx" presStyleIdx="0" presStyleCnt="5"/>
      <dgm:spPr/>
    </dgm:pt>
    <dgm:pt modelId="{949E31B8-850D-496C-B22F-2C3F1BD33A9E}" type="pres">
      <dgm:prSet presAssocID="{DEE669D5-02B6-43B4-B1ED-D1B08C328C9D}" presName="noChildren" presStyleCnt="0"/>
      <dgm:spPr/>
    </dgm:pt>
    <dgm:pt modelId="{313561C6-D4B6-498B-8059-BCAFE24CDA25}" type="pres">
      <dgm:prSet presAssocID="{DEE669D5-02B6-43B4-B1ED-D1B08C328C9D}" presName="gap" presStyleCnt="0"/>
      <dgm:spPr/>
    </dgm:pt>
    <dgm:pt modelId="{97F37195-7B43-4A99-AFFB-81A5CC8F8DAC}" type="pres">
      <dgm:prSet presAssocID="{DEE669D5-02B6-43B4-B1ED-D1B08C328C9D}" presName="medCircle2" presStyleLbl="vennNode1" presStyleIdx="1" presStyleCnt="5"/>
      <dgm:spPr/>
    </dgm:pt>
    <dgm:pt modelId="{8C7A2D00-43D5-4D32-9B2E-28F80DD75023}" type="pres">
      <dgm:prSet presAssocID="{DEE669D5-02B6-43B4-B1ED-D1B08C328C9D}" presName="txLvlOnly1" presStyleLbl="revTx" presStyleIdx="1" presStyleCnt="5"/>
      <dgm:spPr/>
    </dgm:pt>
    <dgm:pt modelId="{D3C88A03-548B-4F23-8712-1B6FBB5F009C}" type="pres">
      <dgm:prSet presAssocID="{F524E2EE-B345-4AC2-B9FB-11CFEB1BFBB6}" presName="noChildren" presStyleCnt="0"/>
      <dgm:spPr/>
    </dgm:pt>
    <dgm:pt modelId="{FF59BFFD-95E8-486B-A8A5-D89A6D202680}" type="pres">
      <dgm:prSet presAssocID="{F524E2EE-B345-4AC2-B9FB-11CFEB1BFBB6}" presName="gap" presStyleCnt="0"/>
      <dgm:spPr/>
    </dgm:pt>
    <dgm:pt modelId="{6B9422E8-5E9A-463C-B980-EDCB24CCB3BF}" type="pres">
      <dgm:prSet presAssocID="{F524E2EE-B345-4AC2-B9FB-11CFEB1BFBB6}" presName="medCircle2" presStyleLbl="vennNode1" presStyleIdx="2" presStyleCnt="5"/>
      <dgm:spPr/>
    </dgm:pt>
    <dgm:pt modelId="{92FE6BAB-F47B-4779-B39C-9207A9F2E16B}" type="pres">
      <dgm:prSet presAssocID="{F524E2EE-B345-4AC2-B9FB-11CFEB1BFBB6}" presName="txLvlOnly1" presStyleLbl="revTx" presStyleIdx="2" presStyleCnt="5"/>
      <dgm:spPr/>
    </dgm:pt>
    <dgm:pt modelId="{31CB4219-2297-4DAE-B76A-9083CD98EEAA}" type="pres">
      <dgm:prSet presAssocID="{2B4852ED-9AB8-43A4-B0D4-A3323F6A0197}" presName="noChildren" presStyleCnt="0"/>
      <dgm:spPr/>
    </dgm:pt>
    <dgm:pt modelId="{12A8CE25-AEA9-475B-A24A-9ECAE06D2AE1}" type="pres">
      <dgm:prSet presAssocID="{2B4852ED-9AB8-43A4-B0D4-A3323F6A0197}" presName="gap" presStyleCnt="0"/>
      <dgm:spPr/>
    </dgm:pt>
    <dgm:pt modelId="{4454FA49-F99D-4EB5-9BF5-384E112B0A49}" type="pres">
      <dgm:prSet presAssocID="{2B4852ED-9AB8-43A4-B0D4-A3323F6A0197}" presName="medCircle2" presStyleLbl="vennNode1" presStyleIdx="3" presStyleCnt="5"/>
      <dgm:spPr/>
    </dgm:pt>
    <dgm:pt modelId="{1718659D-7C98-4E52-852E-B27F9023828F}" type="pres">
      <dgm:prSet presAssocID="{2B4852ED-9AB8-43A4-B0D4-A3323F6A0197}" presName="txLvlOnly1" presStyleLbl="revTx" presStyleIdx="3" presStyleCnt="5"/>
      <dgm:spPr/>
    </dgm:pt>
    <dgm:pt modelId="{B7539254-E6F4-4D5A-A97C-4C642EBB2962}" type="pres">
      <dgm:prSet presAssocID="{9183EF7F-B114-44CB-9AB3-F6E9C6366089}" presName="noChildren" presStyleCnt="0"/>
      <dgm:spPr/>
    </dgm:pt>
    <dgm:pt modelId="{3D4F2AC1-DDC6-4982-8B0C-749685F9B744}" type="pres">
      <dgm:prSet presAssocID="{9183EF7F-B114-44CB-9AB3-F6E9C6366089}" presName="gap" presStyleCnt="0"/>
      <dgm:spPr/>
    </dgm:pt>
    <dgm:pt modelId="{0B3F0169-5FD1-4B96-A68D-3396426F1512}" type="pres">
      <dgm:prSet presAssocID="{9183EF7F-B114-44CB-9AB3-F6E9C6366089}" presName="medCircle2" presStyleLbl="vennNode1" presStyleIdx="4" presStyleCnt="5"/>
      <dgm:spPr/>
    </dgm:pt>
    <dgm:pt modelId="{3F7830ED-7EF8-4FD4-A3D8-F5A32C116C19}" type="pres">
      <dgm:prSet presAssocID="{9183EF7F-B114-44CB-9AB3-F6E9C6366089}" presName="txLvlOnly1" presStyleLbl="revTx" presStyleIdx="4" presStyleCnt="5"/>
      <dgm:spPr/>
    </dgm:pt>
  </dgm:ptLst>
  <dgm:cxnLst>
    <dgm:cxn modelId="{E7459634-8DA6-4294-ABE2-00D58183676C}" type="presOf" srcId="{9183EF7F-B114-44CB-9AB3-F6E9C6366089}" destId="{3F7830ED-7EF8-4FD4-A3D8-F5A32C116C19}" srcOrd="0" destOrd="0" presId="urn:microsoft.com/office/officeart/2008/layout/VerticalCircleList"/>
    <dgm:cxn modelId="{5332303D-AE90-4F76-8798-22540F890FD7}" type="presOf" srcId="{DEE669D5-02B6-43B4-B1ED-D1B08C328C9D}" destId="{8C7A2D00-43D5-4D32-9B2E-28F80DD75023}" srcOrd="0" destOrd="0" presId="urn:microsoft.com/office/officeart/2008/layout/VerticalCircleList"/>
    <dgm:cxn modelId="{8D1D6F5C-631D-429E-8A6B-DEF5D0C9F240}" type="presOf" srcId="{B5D4FB4B-576D-4261-B834-05AB7227C750}" destId="{B268D02E-0346-49BD-A20A-97C644524E85}" srcOrd="0" destOrd="0" presId="urn:microsoft.com/office/officeart/2008/layout/VerticalCircleList"/>
    <dgm:cxn modelId="{F5EF5B72-D487-4DFB-A037-56DD37BB2D30}" srcId="{2112F1B3-9EE8-44AF-9394-13DF81F09B55}" destId="{B5D4FB4B-576D-4261-B834-05AB7227C750}" srcOrd="0" destOrd="0" parTransId="{F8AA86FD-2E23-4BA2-88FE-ECF1B3ECC0A9}" sibTransId="{618C6D4C-E14C-452D-A254-BDDDF9C0B791}"/>
    <dgm:cxn modelId="{6664B274-330E-41FE-BF0F-94062A00978A}" type="presOf" srcId="{F524E2EE-B345-4AC2-B9FB-11CFEB1BFBB6}" destId="{92FE6BAB-F47B-4779-B39C-9207A9F2E16B}" srcOrd="0" destOrd="0" presId="urn:microsoft.com/office/officeart/2008/layout/VerticalCircleList"/>
    <dgm:cxn modelId="{E1877D88-C3F4-48C0-8C63-CEC023F57003}" type="presOf" srcId="{2112F1B3-9EE8-44AF-9394-13DF81F09B55}" destId="{2A64C20B-193A-44C8-B6C3-41BCCC961777}" srcOrd="0" destOrd="0" presId="urn:microsoft.com/office/officeart/2008/layout/VerticalCircleList"/>
    <dgm:cxn modelId="{D27DBB8B-FDF0-4DBA-A244-BEF007F77B08}" srcId="{2112F1B3-9EE8-44AF-9394-13DF81F09B55}" destId="{DEE669D5-02B6-43B4-B1ED-D1B08C328C9D}" srcOrd="1" destOrd="0" parTransId="{9863BE7A-EB27-4607-B754-5688674E8850}" sibTransId="{D910FA76-BBBB-49A3-AFCF-24AAF79AF821}"/>
    <dgm:cxn modelId="{9DE7728D-8361-4963-B56A-AB6A58A347EF}" srcId="{2112F1B3-9EE8-44AF-9394-13DF81F09B55}" destId="{2B4852ED-9AB8-43A4-B0D4-A3323F6A0197}" srcOrd="3" destOrd="0" parTransId="{9D28BA50-4364-49F6-9850-E652CC8A1318}" sibTransId="{893AD735-A0E8-4C14-8B44-5F23D458A210}"/>
    <dgm:cxn modelId="{DD0D55BA-54A3-4708-9F85-B849126646EA}" srcId="{2112F1B3-9EE8-44AF-9394-13DF81F09B55}" destId="{9183EF7F-B114-44CB-9AB3-F6E9C6366089}" srcOrd="4" destOrd="0" parTransId="{5C0B6AD4-A66B-407A-B6B6-49AB911D0D8D}" sibTransId="{66E099CF-00EF-40FA-B67E-4C3BC86D7AC0}"/>
    <dgm:cxn modelId="{97D136C3-BC29-468B-A751-6BD0C4215785}" type="presOf" srcId="{2B4852ED-9AB8-43A4-B0D4-A3323F6A0197}" destId="{1718659D-7C98-4E52-852E-B27F9023828F}" srcOrd="0" destOrd="0" presId="urn:microsoft.com/office/officeart/2008/layout/VerticalCircleList"/>
    <dgm:cxn modelId="{B56282DE-BADB-4D19-B4F3-7EB4BDD11BD2}" srcId="{2112F1B3-9EE8-44AF-9394-13DF81F09B55}" destId="{F524E2EE-B345-4AC2-B9FB-11CFEB1BFBB6}" srcOrd="2" destOrd="0" parTransId="{C6E00700-ECE0-45FE-A7F9-6451C734BA87}" sibTransId="{8113B9F4-B725-48C0-B14A-A4F5D697F639}"/>
    <dgm:cxn modelId="{E62F5C08-10C5-4A37-B6B3-54D485B6350D}" type="presParOf" srcId="{2A64C20B-193A-44C8-B6C3-41BCCC961777}" destId="{0ADB11F8-72E6-4F74-B2CF-9573F79E9F63}" srcOrd="0" destOrd="0" presId="urn:microsoft.com/office/officeart/2008/layout/VerticalCircleList"/>
    <dgm:cxn modelId="{B1D05431-B735-4249-A8C9-9CB02378BEEA}" type="presParOf" srcId="{0ADB11F8-72E6-4F74-B2CF-9573F79E9F63}" destId="{10D4206B-89BA-44F6-9902-08B4C6527EA4}" srcOrd="0" destOrd="0" presId="urn:microsoft.com/office/officeart/2008/layout/VerticalCircleList"/>
    <dgm:cxn modelId="{9FB3DE79-A65F-400A-AFA8-EE7BBD3B323A}" type="presParOf" srcId="{0ADB11F8-72E6-4F74-B2CF-9573F79E9F63}" destId="{9AE70C7D-ED2A-4865-9253-D2DCF4136513}" srcOrd="1" destOrd="0" presId="urn:microsoft.com/office/officeart/2008/layout/VerticalCircleList"/>
    <dgm:cxn modelId="{91DCDCF9-525A-4161-866F-FEAD56A073E0}" type="presParOf" srcId="{0ADB11F8-72E6-4F74-B2CF-9573F79E9F63}" destId="{B268D02E-0346-49BD-A20A-97C644524E85}" srcOrd="2" destOrd="0" presId="urn:microsoft.com/office/officeart/2008/layout/VerticalCircleList"/>
    <dgm:cxn modelId="{0B3E5835-C70A-4DEF-8B58-810A87BF5398}" type="presParOf" srcId="{2A64C20B-193A-44C8-B6C3-41BCCC961777}" destId="{949E31B8-850D-496C-B22F-2C3F1BD33A9E}" srcOrd="1" destOrd="0" presId="urn:microsoft.com/office/officeart/2008/layout/VerticalCircleList"/>
    <dgm:cxn modelId="{2CD012E5-158E-4149-80C8-995580408BEC}" type="presParOf" srcId="{949E31B8-850D-496C-B22F-2C3F1BD33A9E}" destId="{313561C6-D4B6-498B-8059-BCAFE24CDA25}" srcOrd="0" destOrd="0" presId="urn:microsoft.com/office/officeart/2008/layout/VerticalCircleList"/>
    <dgm:cxn modelId="{8046618D-1349-49B2-BED2-31F65709491A}" type="presParOf" srcId="{949E31B8-850D-496C-B22F-2C3F1BD33A9E}" destId="{97F37195-7B43-4A99-AFFB-81A5CC8F8DAC}" srcOrd="1" destOrd="0" presId="urn:microsoft.com/office/officeart/2008/layout/VerticalCircleList"/>
    <dgm:cxn modelId="{A94AB271-55AC-4ABD-8E44-1DC0D19C9803}" type="presParOf" srcId="{949E31B8-850D-496C-B22F-2C3F1BD33A9E}" destId="{8C7A2D00-43D5-4D32-9B2E-28F80DD75023}" srcOrd="2" destOrd="0" presId="urn:microsoft.com/office/officeart/2008/layout/VerticalCircleList"/>
    <dgm:cxn modelId="{4D16E390-0FC7-42DC-A361-92EE982F1FD4}" type="presParOf" srcId="{2A64C20B-193A-44C8-B6C3-41BCCC961777}" destId="{D3C88A03-548B-4F23-8712-1B6FBB5F009C}" srcOrd="2" destOrd="0" presId="urn:microsoft.com/office/officeart/2008/layout/VerticalCircleList"/>
    <dgm:cxn modelId="{8187AA43-4BBA-4922-8C0B-0991B43521BB}" type="presParOf" srcId="{D3C88A03-548B-4F23-8712-1B6FBB5F009C}" destId="{FF59BFFD-95E8-486B-A8A5-D89A6D202680}" srcOrd="0" destOrd="0" presId="urn:microsoft.com/office/officeart/2008/layout/VerticalCircleList"/>
    <dgm:cxn modelId="{EFC23F5D-8FB1-432F-9ADD-4EDEF19559D8}" type="presParOf" srcId="{D3C88A03-548B-4F23-8712-1B6FBB5F009C}" destId="{6B9422E8-5E9A-463C-B980-EDCB24CCB3BF}" srcOrd="1" destOrd="0" presId="urn:microsoft.com/office/officeart/2008/layout/VerticalCircleList"/>
    <dgm:cxn modelId="{2BAB161A-8B2C-4F39-8E10-0C1AEDB7B830}" type="presParOf" srcId="{D3C88A03-548B-4F23-8712-1B6FBB5F009C}" destId="{92FE6BAB-F47B-4779-B39C-9207A9F2E16B}" srcOrd="2" destOrd="0" presId="urn:microsoft.com/office/officeart/2008/layout/VerticalCircleList"/>
    <dgm:cxn modelId="{9060BACB-1640-497A-BED5-6A61DA89491C}" type="presParOf" srcId="{2A64C20B-193A-44C8-B6C3-41BCCC961777}" destId="{31CB4219-2297-4DAE-B76A-9083CD98EEAA}" srcOrd="3" destOrd="0" presId="urn:microsoft.com/office/officeart/2008/layout/VerticalCircleList"/>
    <dgm:cxn modelId="{5DFECF87-6BBF-43D7-BFCA-818CB535DAB9}" type="presParOf" srcId="{31CB4219-2297-4DAE-B76A-9083CD98EEAA}" destId="{12A8CE25-AEA9-475B-A24A-9ECAE06D2AE1}" srcOrd="0" destOrd="0" presId="urn:microsoft.com/office/officeart/2008/layout/VerticalCircleList"/>
    <dgm:cxn modelId="{535A2C13-5BEC-427C-A255-E740EB00849D}" type="presParOf" srcId="{31CB4219-2297-4DAE-B76A-9083CD98EEAA}" destId="{4454FA49-F99D-4EB5-9BF5-384E112B0A49}" srcOrd="1" destOrd="0" presId="urn:microsoft.com/office/officeart/2008/layout/VerticalCircleList"/>
    <dgm:cxn modelId="{7DC58D9C-BCC3-4ED2-AF7D-E1E70BB7FC14}" type="presParOf" srcId="{31CB4219-2297-4DAE-B76A-9083CD98EEAA}" destId="{1718659D-7C98-4E52-852E-B27F9023828F}" srcOrd="2" destOrd="0" presId="urn:microsoft.com/office/officeart/2008/layout/VerticalCircleList"/>
    <dgm:cxn modelId="{8FCF35DF-875B-49F0-90FE-6A11FEE6D3F6}" type="presParOf" srcId="{2A64C20B-193A-44C8-B6C3-41BCCC961777}" destId="{B7539254-E6F4-4D5A-A97C-4C642EBB2962}" srcOrd="4" destOrd="0" presId="urn:microsoft.com/office/officeart/2008/layout/VerticalCircleList"/>
    <dgm:cxn modelId="{7FDB8F83-6B04-4D61-A69D-F20426CA2A65}" type="presParOf" srcId="{B7539254-E6F4-4D5A-A97C-4C642EBB2962}" destId="{3D4F2AC1-DDC6-4982-8B0C-749685F9B744}" srcOrd="0" destOrd="0" presId="urn:microsoft.com/office/officeart/2008/layout/VerticalCircleList"/>
    <dgm:cxn modelId="{A12F95E4-1775-455A-9EF4-81B6E16CE22A}" type="presParOf" srcId="{B7539254-E6F4-4D5A-A97C-4C642EBB2962}" destId="{0B3F0169-5FD1-4B96-A68D-3396426F1512}" srcOrd="1" destOrd="0" presId="urn:microsoft.com/office/officeart/2008/layout/VerticalCircleList"/>
    <dgm:cxn modelId="{C85656ED-D95F-40F7-8C2F-84AC3952460F}" type="presParOf" srcId="{B7539254-E6F4-4D5A-A97C-4C642EBB2962}" destId="{3F7830ED-7EF8-4FD4-A3D8-F5A32C116C19}"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58A9B0-32BB-44B3-B1A9-A826A1AA8D7E}"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GB"/>
        </a:p>
      </dgm:t>
    </dgm:pt>
    <dgm:pt modelId="{2EA138DC-D2F5-41F7-BA98-411BE55AA7C1}">
      <dgm:prSet/>
      <dgm:spPr/>
      <dgm:t>
        <a:bodyPr/>
        <a:lstStyle/>
        <a:p>
          <a:r>
            <a:rPr lang="en-US" altLang="en-US" b="1" dirty="0">
              <a:solidFill>
                <a:srgbClr val="C00000"/>
              </a:solidFill>
              <a:latin typeface="+mj-lt"/>
              <a:ea typeface="MS PGothic" panose="020B0600070205080204" pitchFamily="34" charset="-128"/>
              <a:cs typeface="Times New Roman" panose="02020603050405020304" pitchFamily="18" charset="0"/>
            </a:rPr>
            <a:t>Develop a trusting relationship </a:t>
          </a:r>
          <a:r>
            <a:rPr lang="en-US" altLang="en-US" b="1" dirty="0">
              <a:solidFill>
                <a:prstClr val="black"/>
              </a:solidFill>
              <a:latin typeface="+mj-lt"/>
              <a:ea typeface="MS PGothic" panose="020B0600070205080204" pitchFamily="34" charset="-128"/>
              <a:cs typeface="Times New Roman" panose="02020603050405020304" pitchFamily="18" charset="0"/>
            </a:rPr>
            <a:t>with </a:t>
          </a:r>
          <a:r>
            <a:rPr lang="en-US" altLang="en-US" b="1" dirty="0">
              <a:solidFill>
                <a:srgbClr val="C00000"/>
              </a:solidFill>
              <a:latin typeface="+mj-lt"/>
              <a:ea typeface="MS PGothic" panose="020B0600070205080204" pitchFamily="34" charset="-128"/>
              <a:cs typeface="Times New Roman" panose="02020603050405020304" pitchFamily="18" charset="0"/>
            </a:rPr>
            <a:t>patients</a:t>
          </a:r>
          <a:r>
            <a:rPr lang="en-US" altLang="en-US" b="1" dirty="0">
              <a:solidFill>
                <a:prstClr val="black"/>
              </a:solidFill>
              <a:latin typeface="+mj-lt"/>
              <a:ea typeface="MS PGothic" panose="020B0600070205080204" pitchFamily="34" charset="-128"/>
              <a:cs typeface="Times New Roman" panose="02020603050405020304" pitchFamily="18" charset="0"/>
            </a:rPr>
            <a:t>, </a:t>
          </a:r>
          <a:r>
            <a:rPr lang="en-US" altLang="en-US" b="1" dirty="0">
              <a:solidFill>
                <a:srgbClr val="C00000"/>
              </a:solidFill>
              <a:latin typeface="+mj-lt"/>
              <a:ea typeface="MS PGothic" panose="020B0600070205080204" pitchFamily="34" charset="-128"/>
              <a:cs typeface="Times New Roman" panose="02020603050405020304" pitchFamily="18" charset="0"/>
            </a:rPr>
            <a:t>families</a:t>
          </a:r>
          <a:r>
            <a:rPr lang="en-US" altLang="en-US" b="1" dirty="0">
              <a:solidFill>
                <a:prstClr val="black"/>
              </a:solidFill>
              <a:latin typeface="+mj-lt"/>
              <a:ea typeface="MS PGothic" panose="020B0600070205080204" pitchFamily="34" charset="-128"/>
              <a:cs typeface="Times New Roman" panose="02020603050405020304" pitchFamily="18" charset="0"/>
            </a:rPr>
            <a:t>, and other </a:t>
          </a:r>
          <a:r>
            <a:rPr lang="en-US" altLang="en-US" b="1" dirty="0">
              <a:solidFill>
                <a:srgbClr val="C00000"/>
              </a:solidFill>
              <a:latin typeface="+mj-lt"/>
              <a:ea typeface="MS PGothic" panose="020B0600070205080204" pitchFamily="34" charset="-128"/>
              <a:cs typeface="Times New Roman" panose="02020603050405020304" pitchFamily="18" charset="0"/>
            </a:rPr>
            <a:t>team members </a:t>
          </a:r>
          <a:r>
            <a:rPr lang="en-US" altLang="en-US" b="1" dirty="0">
              <a:solidFill>
                <a:prstClr val="black"/>
              </a:solidFill>
              <a:latin typeface="+mj-lt"/>
              <a:ea typeface="MS PGothic" panose="020B0600070205080204" pitchFamily="34" charset="-128"/>
              <a:cs typeface="Times New Roman" panose="02020603050405020304" pitchFamily="18" charset="0"/>
            </a:rPr>
            <a:t>. </a:t>
          </a:r>
          <a:endParaRPr lang="en-GB" dirty="0"/>
        </a:p>
      </dgm:t>
    </dgm:pt>
    <dgm:pt modelId="{E7A1E4EE-0BDD-4037-B294-0CCA4E95E273}" type="parTrans" cxnId="{5A369915-7713-4193-8B6F-8F1D06F200BE}">
      <dgm:prSet/>
      <dgm:spPr/>
      <dgm:t>
        <a:bodyPr/>
        <a:lstStyle/>
        <a:p>
          <a:endParaRPr lang="en-GB"/>
        </a:p>
      </dgm:t>
    </dgm:pt>
    <dgm:pt modelId="{7171D698-8F8D-4067-A30C-CE51EFD6D743}" type="sibTrans" cxnId="{5A369915-7713-4193-8B6F-8F1D06F200BE}">
      <dgm:prSet/>
      <dgm:spPr/>
      <dgm:t>
        <a:bodyPr/>
        <a:lstStyle/>
        <a:p>
          <a:endParaRPr lang="en-GB"/>
        </a:p>
      </dgm:t>
    </dgm:pt>
    <dgm:pt modelId="{17F27FB7-CA03-4225-9F35-9B3F12C9662D}">
      <dgm:prSet/>
      <dgm:spPr/>
      <dgm:t>
        <a:bodyPr/>
        <a:lstStyle/>
        <a:p>
          <a:r>
            <a:rPr lang="en-US" altLang="en-US" b="1" dirty="0">
              <a:solidFill>
                <a:prstClr val="black"/>
              </a:solidFill>
              <a:latin typeface="+mj-lt"/>
              <a:ea typeface="MS PGothic" panose="020B0600070205080204" pitchFamily="34" charset="-128"/>
              <a:cs typeface="Times New Roman" panose="02020603050405020304" pitchFamily="18" charset="0"/>
            </a:rPr>
            <a:t>Demonstrate </a:t>
          </a:r>
          <a:r>
            <a:rPr lang="en-US" altLang="en-US" b="1" dirty="0">
              <a:solidFill>
                <a:srgbClr val="C00000"/>
              </a:solidFill>
              <a:latin typeface="+mj-lt"/>
              <a:ea typeface="MS PGothic" panose="020B0600070205080204" pitchFamily="34" charset="-128"/>
              <a:cs typeface="Times New Roman" panose="02020603050405020304" pitchFamily="18" charset="0"/>
            </a:rPr>
            <a:t>high standards </a:t>
          </a:r>
          <a:r>
            <a:rPr lang="en-US" altLang="en-US" b="1" dirty="0">
              <a:solidFill>
                <a:prstClr val="black"/>
              </a:solidFill>
              <a:latin typeface="+mj-lt"/>
              <a:ea typeface="MS PGothic" panose="020B0600070205080204" pitchFamily="34" charset="-128"/>
              <a:cs typeface="Times New Roman" panose="02020603050405020304" pitchFamily="18" charset="0"/>
            </a:rPr>
            <a:t>of </a:t>
          </a:r>
          <a:r>
            <a:rPr lang="en-US" altLang="en-US" b="1" dirty="0">
              <a:solidFill>
                <a:srgbClr val="C00000"/>
              </a:solidFill>
              <a:latin typeface="+mj-lt"/>
              <a:ea typeface="MS PGothic" panose="020B0600070205080204" pitchFamily="34" charset="-128"/>
              <a:cs typeface="Times New Roman" panose="02020603050405020304" pitchFamily="18" charset="0"/>
            </a:rPr>
            <a:t>ethical conduct </a:t>
          </a:r>
          <a:r>
            <a:rPr lang="en-US" altLang="en-US" b="1" dirty="0">
              <a:solidFill>
                <a:prstClr val="black"/>
              </a:solidFill>
              <a:latin typeface="+mj-lt"/>
              <a:ea typeface="MS PGothic" panose="020B0600070205080204" pitchFamily="34" charset="-128"/>
              <a:cs typeface="Times New Roman" panose="02020603050405020304" pitchFamily="18" charset="0"/>
            </a:rPr>
            <a:t>and quality of care in one</a:t>
          </a:r>
          <a:r>
            <a:rPr lang="ja-JP" altLang="en-US" b="1" dirty="0">
              <a:solidFill>
                <a:prstClr val="black"/>
              </a:solidFill>
              <a:latin typeface="+mj-lt"/>
              <a:ea typeface="MS PGothic" panose="020B0600070205080204" pitchFamily="34" charset="-128"/>
              <a:cs typeface="Times New Roman" panose="02020603050405020304" pitchFamily="18" charset="0"/>
            </a:rPr>
            <a:t>’</a:t>
          </a:r>
          <a:r>
            <a:rPr lang="en-US" altLang="ja-JP" b="1" dirty="0">
              <a:solidFill>
                <a:prstClr val="black"/>
              </a:solidFill>
              <a:latin typeface="+mj-lt"/>
              <a:ea typeface="MS PGothic" panose="020B0600070205080204" pitchFamily="34" charset="-128"/>
              <a:cs typeface="Times New Roman" panose="02020603050405020304" pitchFamily="18" charset="0"/>
            </a:rPr>
            <a:t>s contributions to team-based care. </a:t>
          </a:r>
          <a:endParaRPr lang="en-US" altLang="en-US" b="1" dirty="0">
            <a:solidFill>
              <a:prstClr val="black"/>
            </a:solidFill>
            <a:latin typeface="+mj-lt"/>
            <a:ea typeface="MS PGothic" panose="020B0600070205080204" pitchFamily="34" charset="-128"/>
            <a:cs typeface="Times New Roman" panose="02020603050405020304" pitchFamily="18" charset="0"/>
          </a:endParaRPr>
        </a:p>
      </dgm:t>
    </dgm:pt>
    <dgm:pt modelId="{A74EF7A5-FB6F-4107-9146-40C2D578235C}" type="parTrans" cxnId="{8981D5E4-165D-4092-8E19-FE3914E9FB13}">
      <dgm:prSet/>
      <dgm:spPr/>
      <dgm:t>
        <a:bodyPr/>
        <a:lstStyle/>
        <a:p>
          <a:endParaRPr lang="en-GB"/>
        </a:p>
      </dgm:t>
    </dgm:pt>
    <dgm:pt modelId="{E5D3F14F-FB8F-42E9-AAB4-201D9C11CB24}" type="sibTrans" cxnId="{8981D5E4-165D-4092-8E19-FE3914E9FB13}">
      <dgm:prSet/>
      <dgm:spPr/>
      <dgm:t>
        <a:bodyPr/>
        <a:lstStyle/>
        <a:p>
          <a:endParaRPr lang="en-GB"/>
        </a:p>
      </dgm:t>
    </dgm:pt>
    <dgm:pt modelId="{0DA81AAC-24C7-44CD-9CF6-E00BBE2EEF36}">
      <dgm:prSet/>
      <dgm:spPr/>
      <dgm:t>
        <a:bodyPr/>
        <a:lstStyle/>
        <a:p>
          <a:r>
            <a:rPr lang="en-US" altLang="en-US" b="1" dirty="0">
              <a:solidFill>
                <a:srgbClr val="C00000"/>
              </a:solidFill>
              <a:latin typeface="+mj-lt"/>
              <a:ea typeface="MS PGothic" panose="020B0600070205080204" pitchFamily="34" charset="-128"/>
              <a:cs typeface="Times New Roman" panose="02020603050405020304" pitchFamily="18" charset="0"/>
            </a:rPr>
            <a:t>Manage ethical dilemmas </a:t>
          </a:r>
          <a:r>
            <a:rPr lang="en-US" altLang="en-US" b="1" dirty="0">
              <a:solidFill>
                <a:prstClr val="black"/>
              </a:solidFill>
              <a:latin typeface="+mj-lt"/>
              <a:ea typeface="MS PGothic" panose="020B0600070205080204" pitchFamily="34" charset="-128"/>
              <a:cs typeface="Times New Roman" panose="02020603050405020304" pitchFamily="18" charset="0"/>
            </a:rPr>
            <a:t>specific to interprofessional patient/ population centered care situations. </a:t>
          </a:r>
        </a:p>
      </dgm:t>
    </dgm:pt>
    <dgm:pt modelId="{5D5EEB1F-9982-4E3C-91DF-994E83D4A5A6}" type="parTrans" cxnId="{6EF4FEED-7D36-4744-9276-0F526D1E87FB}">
      <dgm:prSet/>
      <dgm:spPr/>
      <dgm:t>
        <a:bodyPr/>
        <a:lstStyle/>
        <a:p>
          <a:endParaRPr lang="en-GB"/>
        </a:p>
      </dgm:t>
    </dgm:pt>
    <dgm:pt modelId="{DFA8EEC2-3FD7-4AF2-AAA0-F79FFF34290F}" type="sibTrans" cxnId="{6EF4FEED-7D36-4744-9276-0F526D1E87FB}">
      <dgm:prSet/>
      <dgm:spPr/>
      <dgm:t>
        <a:bodyPr/>
        <a:lstStyle/>
        <a:p>
          <a:endParaRPr lang="en-GB"/>
        </a:p>
      </dgm:t>
    </dgm:pt>
    <dgm:pt modelId="{3D27C3F6-8413-4F63-9F30-881045259D5C}">
      <dgm:prSet/>
      <dgm:spPr/>
      <dgm:t>
        <a:bodyPr/>
        <a:lstStyle/>
        <a:p>
          <a:r>
            <a:rPr lang="en-US" altLang="en-US" b="1" dirty="0">
              <a:solidFill>
                <a:srgbClr val="C00000"/>
              </a:solidFill>
              <a:latin typeface="+mj-lt"/>
              <a:ea typeface="MS PGothic" panose="020B0600070205080204" pitchFamily="34" charset="-128"/>
              <a:cs typeface="Times New Roman" panose="02020603050405020304" pitchFamily="18" charset="0"/>
            </a:rPr>
            <a:t>Act with honesty </a:t>
          </a:r>
          <a:r>
            <a:rPr lang="en-US" altLang="en-US" b="1" dirty="0">
              <a:solidFill>
                <a:prstClr val="black"/>
              </a:solidFill>
              <a:latin typeface="+mj-lt"/>
              <a:ea typeface="MS PGothic" panose="020B0600070205080204" pitchFamily="34" charset="-128"/>
              <a:cs typeface="Times New Roman" panose="02020603050405020304" pitchFamily="18" charset="0"/>
            </a:rPr>
            <a:t>and integrity in relationships with patients, families, and other team members. </a:t>
          </a:r>
        </a:p>
      </dgm:t>
    </dgm:pt>
    <dgm:pt modelId="{2965E388-EE9F-4511-90BC-C82DB2912118}" type="parTrans" cxnId="{1C51219D-32D5-486B-9BDC-0B6D425C1D85}">
      <dgm:prSet/>
      <dgm:spPr/>
      <dgm:t>
        <a:bodyPr/>
        <a:lstStyle/>
        <a:p>
          <a:endParaRPr lang="en-GB"/>
        </a:p>
      </dgm:t>
    </dgm:pt>
    <dgm:pt modelId="{E9DDF953-5B8F-4550-A72B-8D5E924A146B}" type="sibTrans" cxnId="{1C51219D-32D5-486B-9BDC-0B6D425C1D85}">
      <dgm:prSet/>
      <dgm:spPr/>
      <dgm:t>
        <a:bodyPr/>
        <a:lstStyle/>
        <a:p>
          <a:endParaRPr lang="en-GB"/>
        </a:p>
      </dgm:t>
    </dgm:pt>
    <dgm:pt modelId="{4174D052-CA23-40EE-A1AA-A3B62EFA4372}">
      <dgm:prSet/>
      <dgm:spPr/>
      <dgm:t>
        <a:bodyPr/>
        <a:lstStyle/>
        <a:p>
          <a:r>
            <a:rPr lang="en-US" altLang="en-US" b="1" dirty="0">
              <a:solidFill>
                <a:srgbClr val="C00000"/>
              </a:solidFill>
              <a:latin typeface="+mj-lt"/>
              <a:ea typeface="MS PGothic" panose="020B0600070205080204" pitchFamily="34" charset="-128"/>
              <a:cs typeface="Times New Roman" panose="02020603050405020304" pitchFamily="18" charset="0"/>
            </a:rPr>
            <a:t>Maintain competence </a:t>
          </a:r>
          <a:r>
            <a:rPr lang="en-US" altLang="en-US" b="1" dirty="0">
              <a:solidFill>
                <a:prstClr val="black"/>
              </a:solidFill>
              <a:latin typeface="+mj-lt"/>
              <a:ea typeface="MS PGothic" panose="020B0600070205080204" pitchFamily="34" charset="-128"/>
              <a:cs typeface="Times New Roman" panose="02020603050405020304" pitchFamily="18" charset="0"/>
            </a:rPr>
            <a:t>in one</a:t>
          </a:r>
          <a:r>
            <a:rPr lang="ja-JP" altLang="en-US" b="1" dirty="0">
              <a:solidFill>
                <a:prstClr val="black"/>
              </a:solidFill>
              <a:latin typeface="+mj-lt"/>
              <a:ea typeface="MS PGothic" panose="020B0600070205080204" pitchFamily="34" charset="-128"/>
              <a:cs typeface="Times New Roman" panose="02020603050405020304" pitchFamily="18" charset="0"/>
            </a:rPr>
            <a:t>’</a:t>
          </a:r>
          <a:r>
            <a:rPr lang="en-US" altLang="ja-JP" b="1" dirty="0">
              <a:solidFill>
                <a:prstClr val="black"/>
              </a:solidFill>
              <a:latin typeface="+mj-lt"/>
              <a:ea typeface="MS PGothic" panose="020B0600070205080204" pitchFamily="34" charset="-128"/>
              <a:cs typeface="Times New Roman" panose="02020603050405020304" pitchFamily="18" charset="0"/>
            </a:rPr>
            <a:t>s own profession appropriate to  </a:t>
          </a:r>
          <a:r>
            <a:rPr lang="en-US" altLang="en-US" b="1" dirty="0">
              <a:solidFill>
                <a:prstClr val="black"/>
              </a:solidFill>
              <a:latin typeface="+mj-lt"/>
              <a:ea typeface="MS PGothic" panose="020B0600070205080204" pitchFamily="34" charset="-128"/>
              <a:cs typeface="Times New Roman" panose="02020603050405020304" pitchFamily="18" charset="0"/>
            </a:rPr>
            <a:t>scope of practice.</a:t>
          </a:r>
        </a:p>
      </dgm:t>
    </dgm:pt>
    <dgm:pt modelId="{202B8C18-963E-47CD-86FD-A0AD6BF5AFCC}" type="parTrans" cxnId="{31897530-ECB1-443B-9E34-2CEAA9A53AD8}">
      <dgm:prSet/>
      <dgm:spPr/>
      <dgm:t>
        <a:bodyPr/>
        <a:lstStyle/>
        <a:p>
          <a:endParaRPr lang="en-GB"/>
        </a:p>
      </dgm:t>
    </dgm:pt>
    <dgm:pt modelId="{75EFDB9D-E838-4318-B703-83C21D688E56}" type="sibTrans" cxnId="{31897530-ECB1-443B-9E34-2CEAA9A53AD8}">
      <dgm:prSet/>
      <dgm:spPr/>
      <dgm:t>
        <a:bodyPr/>
        <a:lstStyle/>
        <a:p>
          <a:endParaRPr lang="en-GB"/>
        </a:p>
      </dgm:t>
    </dgm:pt>
    <dgm:pt modelId="{A28C362F-95D0-4430-B172-B1B8DB821F08}" type="pres">
      <dgm:prSet presAssocID="{D358A9B0-32BB-44B3-B1A9-A826A1AA8D7E}" presName="Name0" presStyleCnt="0">
        <dgm:presLayoutVars>
          <dgm:dir/>
        </dgm:presLayoutVars>
      </dgm:prSet>
      <dgm:spPr/>
    </dgm:pt>
    <dgm:pt modelId="{CF599278-B6BD-416D-8E55-4D0DBC7D8495}" type="pres">
      <dgm:prSet presAssocID="{2EA138DC-D2F5-41F7-BA98-411BE55AA7C1}" presName="noChildren" presStyleCnt="0"/>
      <dgm:spPr/>
    </dgm:pt>
    <dgm:pt modelId="{040AA03A-9208-4404-94E2-FE3DB5D20FB1}" type="pres">
      <dgm:prSet presAssocID="{2EA138DC-D2F5-41F7-BA98-411BE55AA7C1}" presName="gap" presStyleCnt="0"/>
      <dgm:spPr/>
    </dgm:pt>
    <dgm:pt modelId="{68EE3314-FB2D-42C6-ADEB-65E5C9DD4A36}" type="pres">
      <dgm:prSet presAssocID="{2EA138DC-D2F5-41F7-BA98-411BE55AA7C1}" presName="medCircle2" presStyleLbl="vennNode1" presStyleIdx="0" presStyleCnt="5"/>
      <dgm:spPr/>
    </dgm:pt>
    <dgm:pt modelId="{A8087FFE-3873-465D-A52B-409A82C732E5}" type="pres">
      <dgm:prSet presAssocID="{2EA138DC-D2F5-41F7-BA98-411BE55AA7C1}" presName="txLvlOnly1" presStyleLbl="revTx" presStyleIdx="0" presStyleCnt="5"/>
      <dgm:spPr/>
    </dgm:pt>
    <dgm:pt modelId="{60020D32-43B3-45F2-A7C8-3151BBBDBD08}" type="pres">
      <dgm:prSet presAssocID="{17F27FB7-CA03-4225-9F35-9B3F12C9662D}" presName="noChildren" presStyleCnt="0"/>
      <dgm:spPr/>
    </dgm:pt>
    <dgm:pt modelId="{A08175AE-599E-4A53-9FDC-A39182D64297}" type="pres">
      <dgm:prSet presAssocID="{17F27FB7-CA03-4225-9F35-9B3F12C9662D}" presName="gap" presStyleCnt="0"/>
      <dgm:spPr/>
    </dgm:pt>
    <dgm:pt modelId="{44A4B8A7-E169-4B57-B1D4-AB25FCD81DE2}" type="pres">
      <dgm:prSet presAssocID="{17F27FB7-CA03-4225-9F35-9B3F12C9662D}" presName="medCircle2" presStyleLbl="vennNode1" presStyleIdx="1" presStyleCnt="5"/>
      <dgm:spPr/>
    </dgm:pt>
    <dgm:pt modelId="{4812731A-2153-42BD-A063-B90A234EE677}" type="pres">
      <dgm:prSet presAssocID="{17F27FB7-CA03-4225-9F35-9B3F12C9662D}" presName="txLvlOnly1" presStyleLbl="revTx" presStyleIdx="1" presStyleCnt="5"/>
      <dgm:spPr/>
    </dgm:pt>
    <dgm:pt modelId="{C97CA16B-4E64-4D07-97CC-6076E28EF6A1}" type="pres">
      <dgm:prSet presAssocID="{0DA81AAC-24C7-44CD-9CF6-E00BBE2EEF36}" presName="noChildren" presStyleCnt="0"/>
      <dgm:spPr/>
    </dgm:pt>
    <dgm:pt modelId="{7A3274EA-945A-430B-AFAD-C3F7DC1D3EAC}" type="pres">
      <dgm:prSet presAssocID="{0DA81AAC-24C7-44CD-9CF6-E00BBE2EEF36}" presName="gap" presStyleCnt="0"/>
      <dgm:spPr/>
    </dgm:pt>
    <dgm:pt modelId="{5E7E081E-2612-4846-9BC5-53000BE7E807}" type="pres">
      <dgm:prSet presAssocID="{0DA81AAC-24C7-44CD-9CF6-E00BBE2EEF36}" presName="medCircle2" presStyleLbl="vennNode1" presStyleIdx="2" presStyleCnt="5"/>
      <dgm:spPr/>
    </dgm:pt>
    <dgm:pt modelId="{8905B4A6-66D6-4E03-B5EE-CD961BE0FAC5}" type="pres">
      <dgm:prSet presAssocID="{0DA81AAC-24C7-44CD-9CF6-E00BBE2EEF36}" presName="txLvlOnly1" presStyleLbl="revTx" presStyleIdx="2" presStyleCnt="5"/>
      <dgm:spPr/>
    </dgm:pt>
    <dgm:pt modelId="{B2843539-D97C-40B9-B375-C84BD09F99CD}" type="pres">
      <dgm:prSet presAssocID="{3D27C3F6-8413-4F63-9F30-881045259D5C}" presName="noChildren" presStyleCnt="0"/>
      <dgm:spPr/>
    </dgm:pt>
    <dgm:pt modelId="{38A9617B-83FE-4679-A8D5-559A17C29AEC}" type="pres">
      <dgm:prSet presAssocID="{3D27C3F6-8413-4F63-9F30-881045259D5C}" presName="gap" presStyleCnt="0"/>
      <dgm:spPr/>
    </dgm:pt>
    <dgm:pt modelId="{F95597C9-D3EE-4853-A3A2-80956838435F}" type="pres">
      <dgm:prSet presAssocID="{3D27C3F6-8413-4F63-9F30-881045259D5C}" presName="medCircle2" presStyleLbl="vennNode1" presStyleIdx="3" presStyleCnt="5"/>
      <dgm:spPr/>
    </dgm:pt>
    <dgm:pt modelId="{2CE9EF89-BF80-497D-A7EC-07C2BD1BC76A}" type="pres">
      <dgm:prSet presAssocID="{3D27C3F6-8413-4F63-9F30-881045259D5C}" presName="txLvlOnly1" presStyleLbl="revTx" presStyleIdx="3" presStyleCnt="5"/>
      <dgm:spPr/>
    </dgm:pt>
    <dgm:pt modelId="{4D2A9627-8A3B-4316-9523-84CF8F2D88D5}" type="pres">
      <dgm:prSet presAssocID="{4174D052-CA23-40EE-A1AA-A3B62EFA4372}" presName="noChildren" presStyleCnt="0"/>
      <dgm:spPr/>
    </dgm:pt>
    <dgm:pt modelId="{EEAB1A35-D81D-4E1F-B1BC-4DF5813F31A0}" type="pres">
      <dgm:prSet presAssocID="{4174D052-CA23-40EE-A1AA-A3B62EFA4372}" presName="gap" presStyleCnt="0"/>
      <dgm:spPr/>
    </dgm:pt>
    <dgm:pt modelId="{4159555C-9957-41DA-BF5C-803729ABCFC9}" type="pres">
      <dgm:prSet presAssocID="{4174D052-CA23-40EE-A1AA-A3B62EFA4372}" presName="medCircle2" presStyleLbl="vennNode1" presStyleIdx="4" presStyleCnt="5"/>
      <dgm:spPr/>
    </dgm:pt>
    <dgm:pt modelId="{801CABA6-16D0-4F88-A79F-9710F73275BD}" type="pres">
      <dgm:prSet presAssocID="{4174D052-CA23-40EE-A1AA-A3B62EFA4372}" presName="txLvlOnly1" presStyleLbl="revTx" presStyleIdx="4" presStyleCnt="5"/>
      <dgm:spPr/>
    </dgm:pt>
  </dgm:ptLst>
  <dgm:cxnLst>
    <dgm:cxn modelId="{8D6A9100-66CB-4A69-B864-9E2CD339F222}" type="presOf" srcId="{3D27C3F6-8413-4F63-9F30-881045259D5C}" destId="{2CE9EF89-BF80-497D-A7EC-07C2BD1BC76A}" srcOrd="0" destOrd="0" presId="urn:microsoft.com/office/officeart/2008/layout/VerticalCircleList"/>
    <dgm:cxn modelId="{5A369915-7713-4193-8B6F-8F1D06F200BE}" srcId="{D358A9B0-32BB-44B3-B1A9-A826A1AA8D7E}" destId="{2EA138DC-D2F5-41F7-BA98-411BE55AA7C1}" srcOrd="0" destOrd="0" parTransId="{E7A1E4EE-0BDD-4037-B294-0CCA4E95E273}" sibTransId="{7171D698-8F8D-4067-A30C-CE51EFD6D743}"/>
    <dgm:cxn modelId="{31897530-ECB1-443B-9E34-2CEAA9A53AD8}" srcId="{D358A9B0-32BB-44B3-B1A9-A826A1AA8D7E}" destId="{4174D052-CA23-40EE-A1AA-A3B62EFA4372}" srcOrd="4" destOrd="0" parTransId="{202B8C18-963E-47CD-86FD-A0AD6BF5AFCC}" sibTransId="{75EFDB9D-E838-4318-B703-83C21D688E56}"/>
    <dgm:cxn modelId="{A40CB93E-C447-4DF1-89E6-624F05A93C16}" type="presOf" srcId="{17F27FB7-CA03-4225-9F35-9B3F12C9662D}" destId="{4812731A-2153-42BD-A063-B90A234EE677}" srcOrd="0" destOrd="0" presId="urn:microsoft.com/office/officeart/2008/layout/VerticalCircleList"/>
    <dgm:cxn modelId="{7D386044-1AEA-4FB8-AAE6-2DF3F957F374}" type="presOf" srcId="{D358A9B0-32BB-44B3-B1A9-A826A1AA8D7E}" destId="{A28C362F-95D0-4430-B172-B1B8DB821F08}" srcOrd="0" destOrd="0" presId="urn:microsoft.com/office/officeart/2008/layout/VerticalCircleList"/>
    <dgm:cxn modelId="{0E3E9656-939C-446E-B399-5F6A225B4B21}" type="presOf" srcId="{0DA81AAC-24C7-44CD-9CF6-E00BBE2EEF36}" destId="{8905B4A6-66D6-4E03-B5EE-CD961BE0FAC5}" srcOrd="0" destOrd="0" presId="urn:microsoft.com/office/officeart/2008/layout/VerticalCircleList"/>
    <dgm:cxn modelId="{CDFF1889-593D-45CF-89D4-C2656170A83C}" type="presOf" srcId="{2EA138DC-D2F5-41F7-BA98-411BE55AA7C1}" destId="{A8087FFE-3873-465D-A52B-409A82C732E5}" srcOrd="0" destOrd="0" presId="urn:microsoft.com/office/officeart/2008/layout/VerticalCircleList"/>
    <dgm:cxn modelId="{1C51219D-32D5-486B-9BDC-0B6D425C1D85}" srcId="{D358A9B0-32BB-44B3-B1A9-A826A1AA8D7E}" destId="{3D27C3F6-8413-4F63-9F30-881045259D5C}" srcOrd="3" destOrd="0" parTransId="{2965E388-EE9F-4511-90BC-C82DB2912118}" sibTransId="{E9DDF953-5B8F-4550-A72B-8D5E924A146B}"/>
    <dgm:cxn modelId="{ED6E90D9-DBF9-4453-B8F3-496B6ED01803}" type="presOf" srcId="{4174D052-CA23-40EE-A1AA-A3B62EFA4372}" destId="{801CABA6-16D0-4F88-A79F-9710F73275BD}" srcOrd="0" destOrd="0" presId="urn:microsoft.com/office/officeart/2008/layout/VerticalCircleList"/>
    <dgm:cxn modelId="{8981D5E4-165D-4092-8E19-FE3914E9FB13}" srcId="{D358A9B0-32BB-44B3-B1A9-A826A1AA8D7E}" destId="{17F27FB7-CA03-4225-9F35-9B3F12C9662D}" srcOrd="1" destOrd="0" parTransId="{A74EF7A5-FB6F-4107-9146-40C2D578235C}" sibTransId="{E5D3F14F-FB8F-42E9-AAB4-201D9C11CB24}"/>
    <dgm:cxn modelId="{6EF4FEED-7D36-4744-9276-0F526D1E87FB}" srcId="{D358A9B0-32BB-44B3-B1A9-A826A1AA8D7E}" destId="{0DA81AAC-24C7-44CD-9CF6-E00BBE2EEF36}" srcOrd="2" destOrd="0" parTransId="{5D5EEB1F-9982-4E3C-91DF-994E83D4A5A6}" sibTransId="{DFA8EEC2-3FD7-4AF2-AAA0-F79FFF34290F}"/>
    <dgm:cxn modelId="{59B50C05-2505-4213-A888-BD3EDC89502A}" type="presParOf" srcId="{A28C362F-95D0-4430-B172-B1B8DB821F08}" destId="{CF599278-B6BD-416D-8E55-4D0DBC7D8495}" srcOrd="0" destOrd="0" presId="urn:microsoft.com/office/officeart/2008/layout/VerticalCircleList"/>
    <dgm:cxn modelId="{D7567A25-20F3-4EC9-B6A5-DF876D74C39A}" type="presParOf" srcId="{CF599278-B6BD-416D-8E55-4D0DBC7D8495}" destId="{040AA03A-9208-4404-94E2-FE3DB5D20FB1}" srcOrd="0" destOrd="0" presId="urn:microsoft.com/office/officeart/2008/layout/VerticalCircleList"/>
    <dgm:cxn modelId="{B3482633-1B3C-4D94-BCD5-4E69398A922A}" type="presParOf" srcId="{CF599278-B6BD-416D-8E55-4D0DBC7D8495}" destId="{68EE3314-FB2D-42C6-ADEB-65E5C9DD4A36}" srcOrd="1" destOrd="0" presId="urn:microsoft.com/office/officeart/2008/layout/VerticalCircleList"/>
    <dgm:cxn modelId="{373013F6-8376-4813-8A5B-C5D5EFB17728}" type="presParOf" srcId="{CF599278-B6BD-416D-8E55-4D0DBC7D8495}" destId="{A8087FFE-3873-465D-A52B-409A82C732E5}" srcOrd="2" destOrd="0" presId="urn:microsoft.com/office/officeart/2008/layout/VerticalCircleList"/>
    <dgm:cxn modelId="{40953674-CE3E-4A7B-A183-8C78E3761AB7}" type="presParOf" srcId="{A28C362F-95D0-4430-B172-B1B8DB821F08}" destId="{60020D32-43B3-45F2-A7C8-3151BBBDBD08}" srcOrd="1" destOrd="0" presId="urn:microsoft.com/office/officeart/2008/layout/VerticalCircleList"/>
    <dgm:cxn modelId="{302C48BD-EC0E-4F63-A7A3-0753276F46DD}" type="presParOf" srcId="{60020D32-43B3-45F2-A7C8-3151BBBDBD08}" destId="{A08175AE-599E-4A53-9FDC-A39182D64297}" srcOrd="0" destOrd="0" presId="urn:microsoft.com/office/officeart/2008/layout/VerticalCircleList"/>
    <dgm:cxn modelId="{7E050893-BC89-4C93-B015-D5923693AD78}" type="presParOf" srcId="{60020D32-43B3-45F2-A7C8-3151BBBDBD08}" destId="{44A4B8A7-E169-4B57-B1D4-AB25FCD81DE2}" srcOrd="1" destOrd="0" presId="urn:microsoft.com/office/officeart/2008/layout/VerticalCircleList"/>
    <dgm:cxn modelId="{35DEDF01-4AE0-4B79-8BC1-8015470358D0}" type="presParOf" srcId="{60020D32-43B3-45F2-A7C8-3151BBBDBD08}" destId="{4812731A-2153-42BD-A063-B90A234EE677}" srcOrd="2" destOrd="0" presId="urn:microsoft.com/office/officeart/2008/layout/VerticalCircleList"/>
    <dgm:cxn modelId="{DA0755B3-E52E-414A-B7BB-303486969589}" type="presParOf" srcId="{A28C362F-95D0-4430-B172-B1B8DB821F08}" destId="{C97CA16B-4E64-4D07-97CC-6076E28EF6A1}" srcOrd="2" destOrd="0" presId="urn:microsoft.com/office/officeart/2008/layout/VerticalCircleList"/>
    <dgm:cxn modelId="{90E9D843-8166-4C3E-A1ED-024965690056}" type="presParOf" srcId="{C97CA16B-4E64-4D07-97CC-6076E28EF6A1}" destId="{7A3274EA-945A-430B-AFAD-C3F7DC1D3EAC}" srcOrd="0" destOrd="0" presId="urn:microsoft.com/office/officeart/2008/layout/VerticalCircleList"/>
    <dgm:cxn modelId="{BD4EED4E-E95C-43A4-8310-FDD2CA1245D5}" type="presParOf" srcId="{C97CA16B-4E64-4D07-97CC-6076E28EF6A1}" destId="{5E7E081E-2612-4846-9BC5-53000BE7E807}" srcOrd="1" destOrd="0" presId="urn:microsoft.com/office/officeart/2008/layout/VerticalCircleList"/>
    <dgm:cxn modelId="{CBB959E2-E4AF-45DA-BB2A-3EDE4EDB6AB5}" type="presParOf" srcId="{C97CA16B-4E64-4D07-97CC-6076E28EF6A1}" destId="{8905B4A6-66D6-4E03-B5EE-CD961BE0FAC5}" srcOrd="2" destOrd="0" presId="urn:microsoft.com/office/officeart/2008/layout/VerticalCircleList"/>
    <dgm:cxn modelId="{70F540E3-CFC9-41AD-96C5-814D8F1CBCD7}" type="presParOf" srcId="{A28C362F-95D0-4430-B172-B1B8DB821F08}" destId="{B2843539-D97C-40B9-B375-C84BD09F99CD}" srcOrd="3" destOrd="0" presId="urn:microsoft.com/office/officeart/2008/layout/VerticalCircleList"/>
    <dgm:cxn modelId="{EBDF188F-095B-4FEC-BB15-FB97E17E2F4F}" type="presParOf" srcId="{B2843539-D97C-40B9-B375-C84BD09F99CD}" destId="{38A9617B-83FE-4679-A8D5-559A17C29AEC}" srcOrd="0" destOrd="0" presId="urn:microsoft.com/office/officeart/2008/layout/VerticalCircleList"/>
    <dgm:cxn modelId="{1531C071-C52A-46CA-AEB1-630A38E3E6CC}" type="presParOf" srcId="{B2843539-D97C-40B9-B375-C84BD09F99CD}" destId="{F95597C9-D3EE-4853-A3A2-80956838435F}" srcOrd="1" destOrd="0" presId="urn:microsoft.com/office/officeart/2008/layout/VerticalCircleList"/>
    <dgm:cxn modelId="{2F224784-61A9-4AB3-9DE1-7625EAF5D043}" type="presParOf" srcId="{B2843539-D97C-40B9-B375-C84BD09F99CD}" destId="{2CE9EF89-BF80-497D-A7EC-07C2BD1BC76A}" srcOrd="2" destOrd="0" presId="urn:microsoft.com/office/officeart/2008/layout/VerticalCircleList"/>
    <dgm:cxn modelId="{381560F4-E5F5-4CFC-88E5-F7EC461F1715}" type="presParOf" srcId="{A28C362F-95D0-4430-B172-B1B8DB821F08}" destId="{4D2A9627-8A3B-4316-9523-84CF8F2D88D5}" srcOrd="4" destOrd="0" presId="urn:microsoft.com/office/officeart/2008/layout/VerticalCircleList"/>
    <dgm:cxn modelId="{D497F5ED-03E2-4DB3-94AB-3E56223B4139}" type="presParOf" srcId="{4D2A9627-8A3B-4316-9523-84CF8F2D88D5}" destId="{EEAB1A35-D81D-4E1F-B1BC-4DF5813F31A0}" srcOrd="0" destOrd="0" presId="urn:microsoft.com/office/officeart/2008/layout/VerticalCircleList"/>
    <dgm:cxn modelId="{90D96E8D-F556-4585-8BA3-33601060ED95}" type="presParOf" srcId="{4D2A9627-8A3B-4316-9523-84CF8F2D88D5}" destId="{4159555C-9957-41DA-BF5C-803729ABCFC9}" srcOrd="1" destOrd="0" presId="urn:microsoft.com/office/officeart/2008/layout/VerticalCircleList"/>
    <dgm:cxn modelId="{AC3540A2-6299-46FF-87E3-6EA7D6A6181E}" type="presParOf" srcId="{4D2A9627-8A3B-4316-9523-84CF8F2D88D5}" destId="{801CABA6-16D0-4F88-A79F-9710F73275BD}" srcOrd="2" destOrd="0" presId="urn:microsoft.com/office/officeart/2008/layout/VerticalCircl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E8F659-A721-44CB-85CA-7398C1E65AA5}" type="doc">
      <dgm:prSet loTypeId="urn:microsoft.com/office/officeart/2005/8/layout/vList3" loCatId="picture" qsTypeId="urn:microsoft.com/office/officeart/2005/8/quickstyle/simple1" qsCatId="simple" csTypeId="urn:microsoft.com/office/officeart/2005/8/colors/accent0_2" csCatId="mainScheme" phldr="1"/>
      <dgm:spPr/>
      <dgm:t>
        <a:bodyPr/>
        <a:lstStyle/>
        <a:p>
          <a:endParaRPr lang="en-GB"/>
        </a:p>
      </dgm:t>
    </dgm:pt>
    <dgm:pt modelId="{4A4C30CC-A3DC-48AE-89AC-CF91BE317120}">
      <dgm:prSet custT="1"/>
      <dgm:spPr/>
      <dgm:t>
        <a:bodyPr/>
        <a:lstStyle/>
        <a:p>
          <a:pPr algn="l"/>
          <a:r>
            <a:rPr lang="en-US" altLang="en-US" sz="1400" b="1" dirty="0">
              <a:solidFill>
                <a:srgbClr val="C00000"/>
              </a:solidFill>
              <a:latin typeface="+mj-lt"/>
              <a:cs typeface="Times New Roman" panose="02020603050405020304" pitchFamily="18" charset="0"/>
            </a:rPr>
            <a:t>Communicate one</a:t>
          </a:r>
          <a:r>
            <a:rPr lang="ja-JP" altLang="en-US" sz="1400" b="1" dirty="0">
              <a:solidFill>
                <a:srgbClr val="C00000"/>
              </a:solidFill>
              <a:latin typeface="+mj-lt"/>
              <a:cs typeface="Times New Roman" panose="02020603050405020304" pitchFamily="18" charset="0"/>
            </a:rPr>
            <a:t>’</a:t>
          </a:r>
          <a:r>
            <a:rPr lang="en-US" altLang="ja-JP" sz="1400" b="1" dirty="0">
              <a:solidFill>
                <a:srgbClr val="C00000"/>
              </a:solidFill>
              <a:latin typeface="+mj-lt"/>
              <a:cs typeface="Times New Roman" panose="02020603050405020304" pitchFamily="18" charset="0"/>
            </a:rPr>
            <a:t>s roles and responsibilities clearly </a:t>
          </a:r>
          <a:r>
            <a:rPr lang="en-US" altLang="ja-JP" sz="1400" b="1" dirty="0">
              <a:latin typeface="+mj-lt"/>
              <a:cs typeface="Times New Roman" panose="02020603050405020304" pitchFamily="18" charset="0"/>
            </a:rPr>
            <a:t>to  </a:t>
          </a:r>
          <a:r>
            <a:rPr lang="en-US" altLang="en-US" sz="1400" b="1" dirty="0">
              <a:latin typeface="+mj-lt"/>
              <a:cs typeface="Times New Roman" panose="02020603050405020304" pitchFamily="18" charset="0"/>
            </a:rPr>
            <a:t>patients, families, and other professionals. </a:t>
          </a:r>
        </a:p>
      </dgm:t>
    </dgm:pt>
    <dgm:pt modelId="{60EC801F-0DF0-46DE-8276-D71FD90250FE}" type="parTrans" cxnId="{FF4362A9-DBDC-4273-89F1-F678A39A5361}">
      <dgm:prSet/>
      <dgm:spPr/>
      <dgm:t>
        <a:bodyPr/>
        <a:lstStyle/>
        <a:p>
          <a:pPr algn="l"/>
          <a:endParaRPr lang="en-GB" sz="2000">
            <a:latin typeface="+mj-lt"/>
          </a:endParaRPr>
        </a:p>
      </dgm:t>
    </dgm:pt>
    <dgm:pt modelId="{19A6D581-5E27-4DF1-A589-0FE3BBC1F26A}" type="sibTrans" cxnId="{FF4362A9-DBDC-4273-89F1-F678A39A5361}">
      <dgm:prSet/>
      <dgm:spPr/>
      <dgm:t>
        <a:bodyPr/>
        <a:lstStyle/>
        <a:p>
          <a:pPr algn="l"/>
          <a:endParaRPr lang="en-GB" sz="2000">
            <a:latin typeface="+mj-lt"/>
          </a:endParaRPr>
        </a:p>
      </dgm:t>
    </dgm:pt>
    <dgm:pt modelId="{73A018C6-8B68-4D63-B4EF-DD3390066983}">
      <dgm:prSet custT="1"/>
      <dgm:spPr/>
      <dgm:t>
        <a:bodyPr/>
        <a:lstStyle/>
        <a:p>
          <a:pPr algn="l"/>
          <a:r>
            <a:rPr lang="en-US" altLang="en-US" sz="1400" b="1" dirty="0">
              <a:solidFill>
                <a:srgbClr val="C00000"/>
              </a:solidFill>
              <a:latin typeface="+mj-lt"/>
              <a:cs typeface="Times New Roman" panose="02020603050405020304" pitchFamily="18" charset="0"/>
            </a:rPr>
            <a:t>Engage diverse healthcare professionals</a:t>
          </a:r>
          <a:r>
            <a:rPr lang="en-US" altLang="en-US" sz="1400" b="1" dirty="0">
              <a:latin typeface="+mj-lt"/>
              <a:cs typeface="Times New Roman" panose="02020603050405020304" pitchFamily="18" charset="0"/>
            </a:rPr>
            <a:t> who complement one</a:t>
          </a:r>
          <a:r>
            <a:rPr lang="ja-JP" altLang="en-US" sz="1400" b="1" dirty="0">
              <a:latin typeface="+mj-lt"/>
              <a:cs typeface="Times New Roman" panose="02020603050405020304" pitchFamily="18" charset="0"/>
            </a:rPr>
            <a:t>’</a:t>
          </a:r>
          <a:r>
            <a:rPr lang="en-US" altLang="ja-JP" sz="1400" b="1" dirty="0">
              <a:latin typeface="+mj-lt"/>
              <a:cs typeface="Times New Roman" panose="02020603050405020304" pitchFamily="18" charset="0"/>
            </a:rPr>
            <a:t>s own professional expertise, as well as associated</a:t>
          </a:r>
          <a:r>
            <a:rPr lang="en-US" altLang="en-US" sz="1400" b="1" dirty="0">
              <a:latin typeface="+mj-lt"/>
              <a:cs typeface="Times New Roman" panose="02020603050405020304" pitchFamily="18" charset="0"/>
            </a:rPr>
            <a:t> resources, to develop strategies to meet specific patient care needs. </a:t>
          </a:r>
        </a:p>
      </dgm:t>
    </dgm:pt>
    <dgm:pt modelId="{AFCC94EB-FA47-42C4-9811-1CCE43FC5EC0}" type="parTrans" cxnId="{E0C5C7D6-274B-49DE-AA63-07E968F8DDAB}">
      <dgm:prSet/>
      <dgm:spPr/>
      <dgm:t>
        <a:bodyPr/>
        <a:lstStyle/>
        <a:p>
          <a:pPr algn="l"/>
          <a:endParaRPr lang="en-GB" sz="2000">
            <a:latin typeface="+mj-lt"/>
          </a:endParaRPr>
        </a:p>
      </dgm:t>
    </dgm:pt>
    <dgm:pt modelId="{9B629E94-0EB2-43B8-A73F-F46A386BFD55}" type="sibTrans" cxnId="{E0C5C7D6-274B-49DE-AA63-07E968F8DDAB}">
      <dgm:prSet/>
      <dgm:spPr/>
      <dgm:t>
        <a:bodyPr/>
        <a:lstStyle/>
        <a:p>
          <a:pPr algn="l"/>
          <a:endParaRPr lang="en-GB" sz="2000">
            <a:latin typeface="+mj-lt"/>
          </a:endParaRPr>
        </a:p>
      </dgm:t>
    </dgm:pt>
    <dgm:pt modelId="{A60EF65B-741E-4368-8255-B77B37013ADA}">
      <dgm:prSet custT="1"/>
      <dgm:spPr/>
      <dgm:t>
        <a:bodyPr/>
        <a:lstStyle/>
        <a:p>
          <a:pPr algn="l"/>
          <a:r>
            <a:rPr lang="en-US" altLang="en-US" sz="1400" b="1" dirty="0">
              <a:solidFill>
                <a:srgbClr val="C00000"/>
              </a:solidFill>
              <a:latin typeface="+mj-lt"/>
              <a:cs typeface="Times New Roman" panose="02020603050405020304" pitchFamily="18" charset="0"/>
            </a:rPr>
            <a:t>Explain the roles and responsibilities of other </a:t>
          </a:r>
          <a:r>
            <a:rPr lang="en-US" altLang="en-US" sz="1400" b="1" dirty="0">
              <a:latin typeface="+mj-lt"/>
              <a:cs typeface="Times New Roman" panose="02020603050405020304" pitchFamily="18" charset="0"/>
            </a:rPr>
            <a:t>care providers and how the team works together to provide care. </a:t>
          </a:r>
        </a:p>
      </dgm:t>
    </dgm:pt>
    <dgm:pt modelId="{9739FBBB-48A3-4914-AA1A-F91D503F3ABA}" type="parTrans" cxnId="{5F426F4A-48DB-4D1B-A98F-4B2302B9C1CC}">
      <dgm:prSet/>
      <dgm:spPr/>
      <dgm:t>
        <a:bodyPr/>
        <a:lstStyle/>
        <a:p>
          <a:pPr algn="l"/>
          <a:endParaRPr lang="en-GB" sz="2000">
            <a:latin typeface="+mj-lt"/>
          </a:endParaRPr>
        </a:p>
      </dgm:t>
    </dgm:pt>
    <dgm:pt modelId="{4D1BBF1E-9206-4FFC-BA8B-279B140B6B72}" type="sibTrans" cxnId="{5F426F4A-48DB-4D1B-A98F-4B2302B9C1CC}">
      <dgm:prSet/>
      <dgm:spPr/>
      <dgm:t>
        <a:bodyPr/>
        <a:lstStyle/>
        <a:p>
          <a:pPr algn="l"/>
          <a:endParaRPr lang="en-GB" sz="2000">
            <a:latin typeface="+mj-lt"/>
          </a:endParaRPr>
        </a:p>
      </dgm:t>
    </dgm:pt>
    <dgm:pt modelId="{7C0677AC-EF37-4CFD-9336-689430DDF775}">
      <dgm:prSet custT="1"/>
      <dgm:spPr/>
      <dgm:t>
        <a:bodyPr/>
        <a:lstStyle/>
        <a:p>
          <a:pPr algn="l"/>
          <a:r>
            <a:rPr lang="en-US" altLang="en-US" sz="1400" b="1" dirty="0">
              <a:latin typeface="+mj-lt"/>
              <a:cs typeface="Times New Roman" panose="02020603050405020304" pitchFamily="18" charset="0"/>
            </a:rPr>
            <a:t>Use the </a:t>
          </a:r>
          <a:r>
            <a:rPr lang="en-US" altLang="en-US" sz="1400" b="1" dirty="0">
              <a:solidFill>
                <a:srgbClr val="C00000"/>
              </a:solidFill>
              <a:latin typeface="+mj-lt"/>
              <a:cs typeface="Times New Roman" panose="02020603050405020304" pitchFamily="18" charset="0"/>
            </a:rPr>
            <a:t>full scope </a:t>
          </a:r>
          <a:r>
            <a:rPr lang="en-US" altLang="en-US" sz="1400" b="1" dirty="0">
              <a:latin typeface="+mj-lt"/>
              <a:cs typeface="Times New Roman" panose="02020603050405020304" pitchFamily="18" charset="0"/>
            </a:rPr>
            <a:t>of </a:t>
          </a:r>
          <a:r>
            <a:rPr lang="en-US" altLang="en-US" sz="1400" b="1" dirty="0">
              <a:solidFill>
                <a:srgbClr val="C00000"/>
              </a:solidFill>
              <a:latin typeface="+mj-lt"/>
              <a:cs typeface="Times New Roman" panose="02020603050405020304" pitchFamily="18" charset="0"/>
            </a:rPr>
            <a:t>knowledge, skills, </a:t>
          </a:r>
          <a:r>
            <a:rPr lang="en-US" altLang="en-US" sz="1400" b="1" dirty="0">
              <a:latin typeface="+mj-lt"/>
              <a:cs typeface="Times New Roman" panose="02020603050405020304" pitchFamily="18" charset="0"/>
            </a:rPr>
            <a:t>and</a:t>
          </a:r>
          <a:r>
            <a:rPr lang="en-US" altLang="en-US" sz="1400" b="1" dirty="0">
              <a:solidFill>
                <a:srgbClr val="C00000"/>
              </a:solidFill>
              <a:latin typeface="+mj-lt"/>
              <a:cs typeface="Times New Roman" panose="02020603050405020304" pitchFamily="18" charset="0"/>
            </a:rPr>
            <a:t> abilities </a:t>
          </a:r>
          <a:r>
            <a:rPr lang="en-US" altLang="en-US" sz="1400" b="1" dirty="0">
              <a:latin typeface="+mj-lt"/>
              <a:cs typeface="Times New Roman" panose="02020603050405020304" pitchFamily="18" charset="0"/>
            </a:rPr>
            <a:t>of available health professionals and healthcare workers </a:t>
          </a:r>
          <a:r>
            <a:rPr lang="en-US" altLang="en-US" sz="1400" b="1" dirty="0">
              <a:solidFill>
                <a:srgbClr val="C00000"/>
              </a:solidFill>
              <a:latin typeface="+mj-lt"/>
              <a:cs typeface="Times New Roman" panose="02020603050405020304" pitchFamily="18" charset="0"/>
            </a:rPr>
            <a:t>to provide </a:t>
          </a:r>
          <a:r>
            <a:rPr lang="en-US" altLang="en-US" sz="1400" b="1" dirty="0">
              <a:latin typeface="+mj-lt"/>
              <a:cs typeface="Times New Roman" panose="02020603050405020304" pitchFamily="18" charset="0"/>
            </a:rPr>
            <a:t>care that is </a:t>
          </a:r>
          <a:r>
            <a:rPr lang="en-US" altLang="en-US" sz="1400" b="1" dirty="0">
              <a:solidFill>
                <a:srgbClr val="C00000"/>
              </a:solidFill>
              <a:latin typeface="+mj-lt"/>
              <a:cs typeface="Times New Roman" panose="02020603050405020304" pitchFamily="18" charset="0"/>
            </a:rPr>
            <a:t>safe, timely, efficient, effective</a:t>
          </a:r>
          <a:r>
            <a:rPr lang="en-US" altLang="en-US" sz="1400" b="1" dirty="0">
              <a:latin typeface="+mj-lt"/>
              <a:cs typeface="Times New Roman" panose="02020603050405020304" pitchFamily="18" charset="0"/>
            </a:rPr>
            <a:t>, and </a:t>
          </a:r>
          <a:r>
            <a:rPr lang="en-US" altLang="en-US" sz="1400" b="1" dirty="0">
              <a:solidFill>
                <a:srgbClr val="C00000"/>
              </a:solidFill>
              <a:latin typeface="+mj-lt"/>
              <a:cs typeface="Times New Roman" panose="02020603050405020304" pitchFamily="18" charset="0"/>
            </a:rPr>
            <a:t>equitable</a:t>
          </a:r>
          <a:r>
            <a:rPr lang="en-US" altLang="en-US" sz="1400" b="1" dirty="0">
              <a:latin typeface="+mj-lt"/>
              <a:cs typeface="Times New Roman" panose="02020603050405020304" pitchFamily="18" charset="0"/>
            </a:rPr>
            <a:t>.</a:t>
          </a:r>
        </a:p>
      </dgm:t>
    </dgm:pt>
    <dgm:pt modelId="{2DA64807-254C-4710-B2B9-8D1C9EFCCDD5}" type="parTrans" cxnId="{4FCA5147-82E9-41E9-BDC3-5D78F9890DAC}">
      <dgm:prSet/>
      <dgm:spPr/>
      <dgm:t>
        <a:bodyPr/>
        <a:lstStyle/>
        <a:p>
          <a:pPr algn="l"/>
          <a:endParaRPr lang="en-GB" sz="2000">
            <a:latin typeface="+mj-lt"/>
          </a:endParaRPr>
        </a:p>
      </dgm:t>
    </dgm:pt>
    <dgm:pt modelId="{22094B5F-22EB-4013-9929-88C6FB293272}" type="sibTrans" cxnId="{4FCA5147-82E9-41E9-BDC3-5D78F9890DAC}">
      <dgm:prSet/>
      <dgm:spPr/>
      <dgm:t>
        <a:bodyPr/>
        <a:lstStyle/>
        <a:p>
          <a:pPr algn="l"/>
          <a:endParaRPr lang="en-GB" sz="2000">
            <a:latin typeface="+mj-lt"/>
          </a:endParaRPr>
        </a:p>
      </dgm:t>
    </dgm:pt>
    <dgm:pt modelId="{0BDCAC55-557B-40C8-A280-995A3532E649}">
      <dgm:prSet custT="1"/>
      <dgm:spPr/>
      <dgm:t>
        <a:bodyPr/>
        <a:lstStyle/>
        <a:p>
          <a:pPr algn="l"/>
          <a:r>
            <a:rPr lang="en-US" altLang="en-US" sz="1400" b="1" dirty="0">
              <a:latin typeface="+mj-lt"/>
              <a:cs typeface="Times New Roman" panose="02020603050405020304" pitchFamily="18" charset="0"/>
            </a:rPr>
            <a:t>Communicate with team members </a:t>
          </a:r>
          <a:r>
            <a:rPr lang="en-US" altLang="en-US" sz="1400" b="1" dirty="0">
              <a:solidFill>
                <a:srgbClr val="C00000"/>
              </a:solidFill>
              <a:latin typeface="+mj-lt"/>
              <a:cs typeface="Times New Roman" panose="02020603050405020304" pitchFamily="18" charset="0"/>
            </a:rPr>
            <a:t>to clarify each member</a:t>
          </a:r>
          <a:r>
            <a:rPr lang="ja-JP" altLang="en-US" sz="1400" b="1" dirty="0">
              <a:solidFill>
                <a:srgbClr val="C00000"/>
              </a:solidFill>
              <a:latin typeface="+mj-lt"/>
              <a:cs typeface="Times New Roman" panose="02020603050405020304" pitchFamily="18" charset="0"/>
            </a:rPr>
            <a:t>’</a:t>
          </a:r>
          <a:r>
            <a:rPr lang="en-US" altLang="ja-JP" sz="1400" b="1" dirty="0">
              <a:solidFill>
                <a:srgbClr val="C00000"/>
              </a:solidFill>
              <a:latin typeface="+mj-lt"/>
              <a:cs typeface="Times New Roman" panose="02020603050405020304" pitchFamily="18" charset="0"/>
            </a:rPr>
            <a:t>s </a:t>
          </a:r>
          <a:r>
            <a:rPr lang="en-US" altLang="en-US" sz="1400" b="1" dirty="0">
              <a:solidFill>
                <a:srgbClr val="C00000"/>
              </a:solidFill>
              <a:latin typeface="+mj-lt"/>
              <a:cs typeface="Times New Roman" panose="02020603050405020304" pitchFamily="18" charset="0"/>
            </a:rPr>
            <a:t>responsibility </a:t>
          </a:r>
          <a:r>
            <a:rPr lang="en-US" altLang="en-US" sz="1400" b="1" dirty="0">
              <a:latin typeface="+mj-lt"/>
              <a:cs typeface="Times New Roman" panose="02020603050405020304" pitchFamily="18" charset="0"/>
            </a:rPr>
            <a:t>in executing components of a treatment plan or public health intervention. </a:t>
          </a:r>
        </a:p>
      </dgm:t>
    </dgm:pt>
    <dgm:pt modelId="{468A8FF1-8094-4B2B-9202-8989C8061E73}" type="parTrans" cxnId="{C65CF338-5227-4D85-9891-225A9F9E7ACF}">
      <dgm:prSet/>
      <dgm:spPr/>
      <dgm:t>
        <a:bodyPr/>
        <a:lstStyle/>
        <a:p>
          <a:pPr algn="l"/>
          <a:endParaRPr lang="en-GB" sz="2000">
            <a:latin typeface="+mj-lt"/>
          </a:endParaRPr>
        </a:p>
      </dgm:t>
    </dgm:pt>
    <dgm:pt modelId="{352A8B5D-F916-4049-AE7A-2BA6F362C579}" type="sibTrans" cxnId="{C65CF338-5227-4D85-9891-225A9F9E7ACF}">
      <dgm:prSet/>
      <dgm:spPr/>
      <dgm:t>
        <a:bodyPr/>
        <a:lstStyle/>
        <a:p>
          <a:pPr algn="l"/>
          <a:endParaRPr lang="en-GB" sz="2000">
            <a:latin typeface="+mj-lt"/>
          </a:endParaRPr>
        </a:p>
      </dgm:t>
    </dgm:pt>
    <dgm:pt modelId="{060D14F1-C8C1-44B6-BA7C-534C96F9D8DB}">
      <dgm:prSet custT="1"/>
      <dgm:spPr/>
      <dgm:t>
        <a:bodyPr/>
        <a:lstStyle/>
        <a:p>
          <a:pPr algn="l"/>
          <a:r>
            <a:rPr lang="en-US" altLang="en-US" sz="1400" b="1" dirty="0">
              <a:solidFill>
                <a:srgbClr val="C00000"/>
              </a:solidFill>
              <a:latin typeface="+mj-lt"/>
              <a:cs typeface="Times New Roman" panose="02020603050405020304" pitchFamily="18" charset="0"/>
            </a:rPr>
            <a:t>Forge interdependent relationships </a:t>
          </a:r>
          <a:r>
            <a:rPr lang="en-US" altLang="en-US" sz="1400" b="1" dirty="0">
              <a:latin typeface="+mj-lt"/>
              <a:cs typeface="Times New Roman" panose="02020603050405020304" pitchFamily="18" charset="0"/>
            </a:rPr>
            <a:t>with other professions to improve care and advance learning. </a:t>
          </a:r>
        </a:p>
      </dgm:t>
    </dgm:pt>
    <dgm:pt modelId="{032CD564-1B47-4222-8A0E-79E50436B16D}" type="parTrans" cxnId="{798DA286-C847-497B-9325-FF1408E4E841}">
      <dgm:prSet/>
      <dgm:spPr/>
      <dgm:t>
        <a:bodyPr/>
        <a:lstStyle/>
        <a:p>
          <a:pPr algn="l"/>
          <a:endParaRPr lang="en-GB" sz="2000">
            <a:latin typeface="+mj-lt"/>
          </a:endParaRPr>
        </a:p>
      </dgm:t>
    </dgm:pt>
    <dgm:pt modelId="{F4E566D2-128F-46BA-B06B-184D497D6CB5}" type="sibTrans" cxnId="{798DA286-C847-497B-9325-FF1408E4E841}">
      <dgm:prSet/>
      <dgm:spPr/>
      <dgm:t>
        <a:bodyPr/>
        <a:lstStyle/>
        <a:p>
          <a:pPr algn="l"/>
          <a:endParaRPr lang="en-GB" sz="2000">
            <a:latin typeface="+mj-lt"/>
          </a:endParaRPr>
        </a:p>
      </dgm:t>
    </dgm:pt>
    <dgm:pt modelId="{AB7DC236-5F33-4431-9C62-AEDD5FD0B2A7}">
      <dgm:prSet custT="1"/>
      <dgm:spPr/>
      <dgm:t>
        <a:bodyPr/>
        <a:lstStyle/>
        <a:p>
          <a:pPr algn="l"/>
          <a:r>
            <a:rPr lang="en-US" altLang="en-US" sz="1400" b="1" dirty="0">
              <a:latin typeface="+mj-lt"/>
              <a:cs typeface="Times New Roman" panose="02020603050405020304" pitchFamily="18" charset="0"/>
            </a:rPr>
            <a:t>Engage in continuous </a:t>
          </a:r>
          <a:r>
            <a:rPr lang="en-US" altLang="en-US" sz="1400" b="1" dirty="0">
              <a:solidFill>
                <a:srgbClr val="C00000"/>
              </a:solidFill>
              <a:latin typeface="+mj-lt"/>
              <a:cs typeface="Times New Roman" panose="02020603050405020304" pitchFamily="18" charset="0"/>
            </a:rPr>
            <a:t>professional and interprofessional development </a:t>
          </a:r>
          <a:r>
            <a:rPr lang="en-US" altLang="en-US" sz="1400" b="1" dirty="0">
              <a:latin typeface="+mj-lt"/>
              <a:cs typeface="Times New Roman" panose="02020603050405020304" pitchFamily="18" charset="0"/>
            </a:rPr>
            <a:t>to enhance team performance. </a:t>
          </a:r>
        </a:p>
      </dgm:t>
    </dgm:pt>
    <dgm:pt modelId="{C8A9A74A-520E-4538-8FB6-0801D6EEF641}" type="parTrans" cxnId="{8E42CDA9-CE84-437F-95A4-DCC83280D5ED}">
      <dgm:prSet/>
      <dgm:spPr/>
      <dgm:t>
        <a:bodyPr/>
        <a:lstStyle/>
        <a:p>
          <a:pPr algn="l"/>
          <a:endParaRPr lang="en-GB" sz="2000">
            <a:latin typeface="+mj-lt"/>
          </a:endParaRPr>
        </a:p>
      </dgm:t>
    </dgm:pt>
    <dgm:pt modelId="{BBC9EDE4-1AAF-422F-8FAF-3BAAE6DFDDE4}" type="sibTrans" cxnId="{8E42CDA9-CE84-437F-95A4-DCC83280D5ED}">
      <dgm:prSet/>
      <dgm:spPr/>
      <dgm:t>
        <a:bodyPr/>
        <a:lstStyle/>
        <a:p>
          <a:pPr algn="l"/>
          <a:endParaRPr lang="en-GB" sz="2000">
            <a:latin typeface="+mj-lt"/>
          </a:endParaRPr>
        </a:p>
      </dgm:t>
    </dgm:pt>
    <dgm:pt modelId="{DDEE5132-F198-4F00-9BF1-F217E74F669C}">
      <dgm:prSet custT="1"/>
      <dgm:spPr/>
      <dgm:t>
        <a:bodyPr/>
        <a:lstStyle/>
        <a:p>
          <a:pPr algn="l"/>
          <a:r>
            <a:rPr lang="en-US" altLang="en-US" sz="1400" b="1" dirty="0">
              <a:latin typeface="+mj-lt"/>
              <a:cs typeface="Times New Roman" panose="02020603050405020304" pitchFamily="18" charset="0"/>
            </a:rPr>
            <a:t>Use unique and </a:t>
          </a:r>
          <a:r>
            <a:rPr lang="en-US" altLang="en-US" sz="1400" b="1" dirty="0">
              <a:solidFill>
                <a:srgbClr val="C00000"/>
              </a:solidFill>
              <a:latin typeface="+mj-lt"/>
              <a:cs typeface="Times New Roman" panose="02020603050405020304" pitchFamily="18" charset="0"/>
            </a:rPr>
            <a:t>complementary abilities </a:t>
          </a:r>
          <a:r>
            <a:rPr lang="en-US" altLang="en-US" sz="1400" b="1" dirty="0">
              <a:latin typeface="+mj-lt"/>
              <a:cs typeface="Times New Roman" panose="02020603050405020304" pitchFamily="18" charset="0"/>
            </a:rPr>
            <a:t>of all members of the team to optimize patient care.</a:t>
          </a:r>
        </a:p>
      </dgm:t>
    </dgm:pt>
    <dgm:pt modelId="{EE95E907-0368-4B45-99B5-1ECBC61E04DD}" type="parTrans" cxnId="{D9B1617B-793A-4866-A556-6726DB5C6668}">
      <dgm:prSet/>
      <dgm:spPr/>
      <dgm:t>
        <a:bodyPr/>
        <a:lstStyle/>
        <a:p>
          <a:pPr algn="l"/>
          <a:endParaRPr lang="en-GB" sz="2000">
            <a:latin typeface="+mj-lt"/>
          </a:endParaRPr>
        </a:p>
      </dgm:t>
    </dgm:pt>
    <dgm:pt modelId="{0B59B069-588C-4A3E-90C2-EBBAF41F6944}" type="sibTrans" cxnId="{D9B1617B-793A-4866-A556-6726DB5C6668}">
      <dgm:prSet/>
      <dgm:spPr/>
      <dgm:t>
        <a:bodyPr/>
        <a:lstStyle/>
        <a:p>
          <a:pPr algn="l"/>
          <a:endParaRPr lang="en-GB" sz="2000">
            <a:latin typeface="+mj-lt"/>
          </a:endParaRPr>
        </a:p>
      </dgm:t>
    </dgm:pt>
    <dgm:pt modelId="{5AFDAAC9-8348-4C83-A9E6-29F8C3097B96}">
      <dgm:prSet custT="1"/>
      <dgm:spPr/>
      <dgm:t>
        <a:bodyPr/>
        <a:lstStyle/>
        <a:p>
          <a:pPr algn="l"/>
          <a:r>
            <a:rPr lang="en-US" altLang="en-US" sz="1400" b="1" dirty="0">
              <a:solidFill>
                <a:srgbClr val="C00000"/>
              </a:solidFill>
              <a:latin typeface="+mj-lt"/>
              <a:cs typeface="Times New Roman" panose="02020603050405020304" pitchFamily="18" charset="0"/>
            </a:rPr>
            <a:t>Recognize one</a:t>
          </a:r>
          <a:r>
            <a:rPr lang="ja-JP" altLang="en-US" sz="1400" b="1" dirty="0">
              <a:solidFill>
                <a:srgbClr val="C00000"/>
              </a:solidFill>
              <a:latin typeface="+mj-lt"/>
              <a:cs typeface="Times New Roman" panose="02020603050405020304" pitchFamily="18" charset="0"/>
            </a:rPr>
            <a:t>’</a:t>
          </a:r>
          <a:r>
            <a:rPr lang="en-US" altLang="ja-JP" sz="1400" b="1" dirty="0">
              <a:solidFill>
                <a:srgbClr val="C00000"/>
              </a:solidFill>
              <a:latin typeface="+mj-lt"/>
              <a:cs typeface="Times New Roman" panose="02020603050405020304" pitchFamily="18" charset="0"/>
            </a:rPr>
            <a:t>s limitations </a:t>
          </a:r>
          <a:r>
            <a:rPr lang="en-US" altLang="ja-JP" sz="1400" b="1" dirty="0">
              <a:latin typeface="+mj-lt"/>
              <a:cs typeface="Times New Roman" panose="02020603050405020304" pitchFamily="18" charset="0"/>
            </a:rPr>
            <a:t>in skills, knowledge, and abilities. </a:t>
          </a:r>
          <a:endParaRPr lang="en-US" altLang="en-US" sz="1400" b="1" dirty="0">
            <a:latin typeface="+mj-lt"/>
            <a:cs typeface="Times New Roman" panose="02020603050405020304" pitchFamily="18" charset="0"/>
          </a:endParaRPr>
        </a:p>
      </dgm:t>
    </dgm:pt>
    <dgm:pt modelId="{3719E6CB-80CC-43FC-BEA2-041C9A4D17D2}" type="sibTrans" cxnId="{7427602E-D63C-4A4C-BC14-232EFF77F82C}">
      <dgm:prSet/>
      <dgm:spPr/>
      <dgm:t>
        <a:bodyPr/>
        <a:lstStyle/>
        <a:p>
          <a:pPr algn="l"/>
          <a:endParaRPr lang="en-GB" sz="2000">
            <a:latin typeface="+mj-lt"/>
          </a:endParaRPr>
        </a:p>
      </dgm:t>
    </dgm:pt>
    <dgm:pt modelId="{492FF28E-E6CC-48E4-90EA-F1A4B094C613}" type="parTrans" cxnId="{7427602E-D63C-4A4C-BC14-232EFF77F82C}">
      <dgm:prSet/>
      <dgm:spPr/>
      <dgm:t>
        <a:bodyPr/>
        <a:lstStyle/>
        <a:p>
          <a:pPr algn="l"/>
          <a:endParaRPr lang="en-GB" sz="2000">
            <a:latin typeface="+mj-lt"/>
          </a:endParaRPr>
        </a:p>
      </dgm:t>
    </dgm:pt>
    <dgm:pt modelId="{A167EB8F-D7A2-4701-9403-6806A9C7E25E}" type="pres">
      <dgm:prSet presAssocID="{31E8F659-A721-44CB-85CA-7398C1E65AA5}" presName="linearFlow" presStyleCnt="0">
        <dgm:presLayoutVars>
          <dgm:dir/>
          <dgm:resizeHandles val="exact"/>
        </dgm:presLayoutVars>
      </dgm:prSet>
      <dgm:spPr/>
    </dgm:pt>
    <dgm:pt modelId="{69455463-EB3F-4854-AE90-187B50A41CCA}" type="pres">
      <dgm:prSet presAssocID="{4A4C30CC-A3DC-48AE-89AC-CF91BE317120}" presName="composite" presStyleCnt="0"/>
      <dgm:spPr/>
    </dgm:pt>
    <dgm:pt modelId="{D896ADEE-3180-4293-A35F-B7CC4CAC1904}" type="pres">
      <dgm:prSet presAssocID="{4A4C30CC-A3DC-48AE-89AC-CF91BE317120}" presName="imgShp" presStyleLbl="fgImgPlace1" presStyleIdx="0" presStyleCnt="9" custLinFactX="-300000" custLinFactNeighborX="-309041"/>
      <dgm:spPr/>
    </dgm:pt>
    <dgm:pt modelId="{2DBFAA2B-BBED-4AB6-9601-021DE6A6BEF5}" type="pres">
      <dgm:prSet presAssocID="{4A4C30CC-A3DC-48AE-89AC-CF91BE317120}" presName="txShp" presStyleLbl="node1" presStyleIdx="0" presStyleCnt="9" custScaleX="141711">
        <dgm:presLayoutVars>
          <dgm:bulletEnabled val="1"/>
        </dgm:presLayoutVars>
      </dgm:prSet>
      <dgm:spPr/>
    </dgm:pt>
    <dgm:pt modelId="{066E4CA0-6108-4CBD-A0A0-CA6821CCB832}" type="pres">
      <dgm:prSet presAssocID="{19A6D581-5E27-4DF1-A589-0FE3BBC1F26A}" presName="spacing" presStyleCnt="0"/>
      <dgm:spPr/>
    </dgm:pt>
    <dgm:pt modelId="{23D388FA-91DA-4429-A511-A0A56D830E8E}" type="pres">
      <dgm:prSet presAssocID="{5AFDAAC9-8348-4C83-A9E6-29F8C3097B96}" presName="composite" presStyleCnt="0"/>
      <dgm:spPr/>
    </dgm:pt>
    <dgm:pt modelId="{199B1694-F3A1-45BA-8D15-488AA6E223EE}" type="pres">
      <dgm:prSet presAssocID="{5AFDAAC9-8348-4C83-A9E6-29F8C3097B96}" presName="imgShp" presStyleLbl="fgImgPlace1" presStyleIdx="1" presStyleCnt="9" custLinFactX="-300000" custLinFactNeighborX="-309041"/>
      <dgm:spPr/>
    </dgm:pt>
    <dgm:pt modelId="{A275F150-BBF2-4F58-9A06-E6CFFE12EC51}" type="pres">
      <dgm:prSet presAssocID="{5AFDAAC9-8348-4C83-A9E6-29F8C3097B96}" presName="txShp" presStyleLbl="node1" presStyleIdx="1" presStyleCnt="9" custScaleX="141711">
        <dgm:presLayoutVars>
          <dgm:bulletEnabled val="1"/>
        </dgm:presLayoutVars>
      </dgm:prSet>
      <dgm:spPr/>
    </dgm:pt>
    <dgm:pt modelId="{B1481536-D9B1-4E91-87AC-6AFC0FDBA4A3}" type="pres">
      <dgm:prSet presAssocID="{3719E6CB-80CC-43FC-BEA2-041C9A4D17D2}" presName="spacing" presStyleCnt="0"/>
      <dgm:spPr/>
    </dgm:pt>
    <dgm:pt modelId="{2FF3839F-8D25-4680-B9A7-14E3A4D89B6A}" type="pres">
      <dgm:prSet presAssocID="{73A018C6-8B68-4D63-B4EF-DD3390066983}" presName="composite" presStyleCnt="0"/>
      <dgm:spPr/>
    </dgm:pt>
    <dgm:pt modelId="{AF567753-3B5F-4438-8C5C-F1CF90D688A2}" type="pres">
      <dgm:prSet presAssocID="{73A018C6-8B68-4D63-B4EF-DD3390066983}" presName="imgShp" presStyleLbl="fgImgPlace1" presStyleIdx="2" presStyleCnt="9" custLinFactX="-300000" custLinFactNeighborX="-309041"/>
      <dgm:spPr/>
    </dgm:pt>
    <dgm:pt modelId="{37507996-F5AC-4022-B390-A3C9926BED39}" type="pres">
      <dgm:prSet presAssocID="{73A018C6-8B68-4D63-B4EF-DD3390066983}" presName="txShp" presStyleLbl="node1" presStyleIdx="2" presStyleCnt="9" custScaleX="141711">
        <dgm:presLayoutVars>
          <dgm:bulletEnabled val="1"/>
        </dgm:presLayoutVars>
      </dgm:prSet>
      <dgm:spPr/>
    </dgm:pt>
    <dgm:pt modelId="{55631531-4E98-40D6-BFE4-79863E1BF7A5}" type="pres">
      <dgm:prSet presAssocID="{9B629E94-0EB2-43B8-A73F-F46A386BFD55}" presName="spacing" presStyleCnt="0"/>
      <dgm:spPr/>
    </dgm:pt>
    <dgm:pt modelId="{276D20D3-D0CC-43F4-B7E1-031A991BBE40}" type="pres">
      <dgm:prSet presAssocID="{A60EF65B-741E-4368-8255-B77B37013ADA}" presName="composite" presStyleCnt="0"/>
      <dgm:spPr/>
    </dgm:pt>
    <dgm:pt modelId="{9FBB3703-89A8-4148-8132-148407A521F7}" type="pres">
      <dgm:prSet presAssocID="{A60EF65B-741E-4368-8255-B77B37013ADA}" presName="imgShp" presStyleLbl="fgImgPlace1" presStyleIdx="3" presStyleCnt="9" custLinFactX="-300000" custLinFactNeighborX="-309041"/>
      <dgm:spPr/>
    </dgm:pt>
    <dgm:pt modelId="{45137BF5-BE66-45BC-83C7-4C0F4FA29984}" type="pres">
      <dgm:prSet presAssocID="{A60EF65B-741E-4368-8255-B77B37013ADA}" presName="txShp" presStyleLbl="node1" presStyleIdx="3" presStyleCnt="9" custScaleX="141711">
        <dgm:presLayoutVars>
          <dgm:bulletEnabled val="1"/>
        </dgm:presLayoutVars>
      </dgm:prSet>
      <dgm:spPr/>
    </dgm:pt>
    <dgm:pt modelId="{CFF1530A-ADD9-4467-B6C1-96CD6FE26EB3}" type="pres">
      <dgm:prSet presAssocID="{4D1BBF1E-9206-4FFC-BA8B-279B140B6B72}" presName="spacing" presStyleCnt="0"/>
      <dgm:spPr/>
    </dgm:pt>
    <dgm:pt modelId="{B05BE2B6-F5D9-481B-BE2C-BA90C86DE89C}" type="pres">
      <dgm:prSet presAssocID="{7C0677AC-EF37-4CFD-9336-689430DDF775}" presName="composite" presStyleCnt="0"/>
      <dgm:spPr/>
    </dgm:pt>
    <dgm:pt modelId="{701322C7-D12D-4C9D-8796-2E41AA5A075B}" type="pres">
      <dgm:prSet presAssocID="{7C0677AC-EF37-4CFD-9336-689430DDF775}" presName="imgShp" presStyleLbl="fgImgPlace1" presStyleIdx="4" presStyleCnt="9" custLinFactX="-300000" custLinFactNeighborX="-309041"/>
      <dgm:spPr/>
    </dgm:pt>
    <dgm:pt modelId="{FA380203-7793-4921-965A-B05E60CC3B85}" type="pres">
      <dgm:prSet presAssocID="{7C0677AC-EF37-4CFD-9336-689430DDF775}" presName="txShp" presStyleLbl="node1" presStyleIdx="4" presStyleCnt="9" custScaleX="141711">
        <dgm:presLayoutVars>
          <dgm:bulletEnabled val="1"/>
        </dgm:presLayoutVars>
      </dgm:prSet>
      <dgm:spPr/>
    </dgm:pt>
    <dgm:pt modelId="{C384E7EA-CFA3-4175-A554-3887E46177D4}" type="pres">
      <dgm:prSet presAssocID="{22094B5F-22EB-4013-9929-88C6FB293272}" presName="spacing" presStyleCnt="0"/>
      <dgm:spPr/>
    </dgm:pt>
    <dgm:pt modelId="{6717723A-8C9F-4009-88E6-04A83925E27D}" type="pres">
      <dgm:prSet presAssocID="{0BDCAC55-557B-40C8-A280-995A3532E649}" presName="composite" presStyleCnt="0"/>
      <dgm:spPr/>
    </dgm:pt>
    <dgm:pt modelId="{207AD520-2E03-44B3-8406-90A0DFB4C8F7}" type="pres">
      <dgm:prSet presAssocID="{0BDCAC55-557B-40C8-A280-995A3532E649}" presName="imgShp" presStyleLbl="fgImgPlace1" presStyleIdx="5" presStyleCnt="9" custLinFactX="-300000" custLinFactNeighborX="-309041"/>
      <dgm:spPr/>
    </dgm:pt>
    <dgm:pt modelId="{31637BCE-8157-4F09-BD30-ADD62E83E440}" type="pres">
      <dgm:prSet presAssocID="{0BDCAC55-557B-40C8-A280-995A3532E649}" presName="txShp" presStyleLbl="node1" presStyleIdx="5" presStyleCnt="9" custScaleX="141711">
        <dgm:presLayoutVars>
          <dgm:bulletEnabled val="1"/>
        </dgm:presLayoutVars>
      </dgm:prSet>
      <dgm:spPr/>
    </dgm:pt>
    <dgm:pt modelId="{DA769E9F-1CCE-45E2-B67F-717771171ABA}" type="pres">
      <dgm:prSet presAssocID="{352A8B5D-F916-4049-AE7A-2BA6F362C579}" presName="spacing" presStyleCnt="0"/>
      <dgm:spPr/>
    </dgm:pt>
    <dgm:pt modelId="{E83711A1-343C-4289-BD6C-9338D96973F1}" type="pres">
      <dgm:prSet presAssocID="{060D14F1-C8C1-44B6-BA7C-534C96F9D8DB}" presName="composite" presStyleCnt="0"/>
      <dgm:spPr/>
    </dgm:pt>
    <dgm:pt modelId="{238019C6-3D02-4323-9944-B762BD89B433}" type="pres">
      <dgm:prSet presAssocID="{060D14F1-C8C1-44B6-BA7C-534C96F9D8DB}" presName="imgShp" presStyleLbl="fgImgPlace1" presStyleIdx="6" presStyleCnt="9" custLinFactX="-300000" custLinFactNeighborX="-309041"/>
      <dgm:spPr/>
    </dgm:pt>
    <dgm:pt modelId="{1CD21E3C-E875-40F2-999C-BEDA031B1CBD}" type="pres">
      <dgm:prSet presAssocID="{060D14F1-C8C1-44B6-BA7C-534C96F9D8DB}" presName="txShp" presStyleLbl="node1" presStyleIdx="6" presStyleCnt="9" custScaleX="141711">
        <dgm:presLayoutVars>
          <dgm:bulletEnabled val="1"/>
        </dgm:presLayoutVars>
      </dgm:prSet>
      <dgm:spPr/>
    </dgm:pt>
    <dgm:pt modelId="{60B15CAC-1111-4F86-BBA9-82EF10707FE7}" type="pres">
      <dgm:prSet presAssocID="{F4E566D2-128F-46BA-B06B-184D497D6CB5}" presName="spacing" presStyleCnt="0"/>
      <dgm:spPr/>
    </dgm:pt>
    <dgm:pt modelId="{470E738D-2427-473C-B40A-14FF7AF7F35B}" type="pres">
      <dgm:prSet presAssocID="{AB7DC236-5F33-4431-9C62-AEDD5FD0B2A7}" presName="composite" presStyleCnt="0"/>
      <dgm:spPr/>
    </dgm:pt>
    <dgm:pt modelId="{DB4277A0-CAD4-4D1C-B686-2214D8B5AD20}" type="pres">
      <dgm:prSet presAssocID="{AB7DC236-5F33-4431-9C62-AEDD5FD0B2A7}" presName="imgShp" presStyleLbl="fgImgPlace1" presStyleIdx="7" presStyleCnt="9" custLinFactX="-300000" custLinFactNeighborX="-309041"/>
      <dgm:spPr/>
    </dgm:pt>
    <dgm:pt modelId="{8B563E02-F7A5-4B9A-BC5C-FE22F0C8E169}" type="pres">
      <dgm:prSet presAssocID="{AB7DC236-5F33-4431-9C62-AEDD5FD0B2A7}" presName="txShp" presStyleLbl="node1" presStyleIdx="7" presStyleCnt="9" custScaleX="141711">
        <dgm:presLayoutVars>
          <dgm:bulletEnabled val="1"/>
        </dgm:presLayoutVars>
      </dgm:prSet>
      <dgm:spPr/>
    </dgm:pt>
    <dgm:pt modelId="{A7176482-D3DB-422C-B705-67218DF9F780}" type="pres">
      <dgm:prSet presAssocID="{BBC9EDE4-1AAF-422F-8FAF-3BAAE6DFDDE4}" presName="spacing" presStyleCnt="0"/>
      <dgm:spPr/>
    </dgm:pt>
    <dgm:pt modelId="{AD3D09D4-134C-4C16-A7E8-D2D40D6E7F97}" type="pres">
      <dgm:prSet presAssocID="{DDEE5132-F198-4F00-9BF1-F217E74F669C}" presName="composite" presStyleCnt="0"/>
      <dgm:spPr/>
    </dgm:pt>
    <dgm:pt modelId="{96BA6871-0B16-4100-8C65-522A83990B39}" type="pres">
      <dgm:prSet presAssocID="{DDEE5132-F198-4F00-9BF1-F217E74F669C}" presName="imgShp" presStyleLbl="fgImgPlace1" presStyleIdx="8" presStyleCnt="9" custLinFactX="-300000" custLinFactNeighborX="-309041"/>
      <dgm:spPr/>
    </dgm:pt>
    <dgm:pt modelId="{B27FC225-DC0C-49E3-B075-D0B80C1FBD28}" type="pres">
      <dgm:prSet presAssocID="{DDEE5132-F198-4F00-9BF1-F217E74F669C}" presName="txShp" presStyleLbl="node1" presStyleIdx="8" presStyleCnt="9" custScaleX="141711">
        <dgm:presLayoutVars>
          <dgm:bulletEnabled val="1"/>
        </dgm:presLayoutVars>
      </dgm:prSet>
      <dgm:spPr/>
    </dgm:pt>
  </dgm:ptLst>
  <dgm:cxnLst>
    <dgm:cxn modelId="{12BC7D23-BA04-41A5-98E6-805FD1403873}" type="presOf" srcId="{AB7DC236-5F33-4431-9C62-AEDD5FD0B2A7}" destId="{8B563E02-F7A5-4B9A-BC5C-FE22F0C8E169}" srcOrd="0" destOrd="0" presId="urn:microsoft.com/office/officeart/2005/8/layout/vList3"/>
    <dgm:cxn modelId="{67E03726-02F3-4E85-BC0F-3100381796B3}" type="presOf" srcId="{5AFDAAC9-8348-4C83-A9E6-29F8C3097B96}" destId="{A275F150-BBF2-4F58-9A06-E6CFFE12EC51}" srcOrd="0" destOrd="0" presId="urn:microsoft.com/office/officeart/2005/8/layout/vList3"/>
    <dgm:cxn modelId="{7427602E-D63C-4A4C-BC14-232EFF77F82C}" srcId="{31E8F659-A721-44CB-85CA-7398C1E65AA5}" destId="{5AFDAAC9-8348-4C83-A9E6-29F8C3097B96}" srcOrd="1" destOrd="0" parTransId="{492FF28E-E6CC-48E4-90EA-F1A4B094C613}" sibTransId="{3719E6CB-80CC-43FC-BEA2-041C9A4D17D2}"/>
    <dgm:cxn modelId="{399C9931-6293-43C0-9260-AEB88E40AE73}" type="presOf" srcId="{A60EF65B-741E-4368-8255-B77B37013ADA}" destId="{45137BF5-BE66-45BC-83C7-4C0F4FA29984}" srcOrd="0" destOrd="0" presId="urn:microsoft.com/office/officeart/2005/8/layout/vList3"/>
    <dgm:cxn modelId="{C65CF338-5227-4D85-9891-225A9F9E7ACF}" srcId="{31E8F659-A721-44CB-85CA-7398C1E65AA5}" destId="{0BDCAC55-557B-40C8-A280-995A3532E649}" srcOrd="5" destOrd="0" parTransId="{468A8FF1-8094-4B2B-9202-8989C8061E73}" sibTransId="{352A8B5D-F916-4049-AE7A-2BA6F362C579}"/>
    <dgm:cxn modelId="{4FCA5147-82E9-41E9-BDC3-5D78F9890DAC}" srcId="{31E8F659-A721-44CB-85CA-7398C1E65AA5}" destId="{7C0677AC-EF37-4CFD-9336-689430DDF775}" srcOrd="4" destOrd="0" parTransId="{2DA64807-254C-4710-B2B9-8D1C9EFCCDD5}" sibTransId="{22094B5F-22EB-4013-9929-88C6FB293272}"/>
    <dgm:cxn modelId="{5F426F4A-48DB-4D1B-A98F-4B2302B9C1CC}" srcId="{31E8F659-A721-44CB-85CA-7398C1E65AA5}" destId="{A60EF65B-741E-4368-8255-B77B37013ADA}" srcOrd="3" destOrd="0" parTransId="{9739FBBB-48A3-4914-AA1A-F91D503F3ABA}" sibTransId="{4D1BBF1E-9206-4FFC-BA8B-279B140B6B72}"/>
    <dgm:cxn modelId="{9C5FA570-59E0-4A62-A3B5-5E32EA666800}" type="presOf" srcId="{73A018C6-8B68-4D63-B4EF-DD3390066983}" destId="{37507996-F5AC-4022-B390-A3C9926BED39}" srcOrd="0" destOrd="0" presId="urn:microsoft.com/office/officeart/2005/8/layout/vList3"/>
    <dgm:cxn modelId="{D9B1617B-793A-4866-A556-6726DB5C6668}" srcId="{31E8F659-A721-44CB-85CA-7398C1E65AA5}" destId="{DDEE5132-F198-4F00-9BF1-F217E74F669C}" srcOrd="8" destOrd="0" parTransId="{EE95E907-0368-4B45-99B5-1ECBC61E04DD}" sibTransId="{0B59B069-588C-4A3E-90C2-EBBAF41F6944}"/>
    <dgm:cxn modelId="{798DA286-C847-497B-9325-FF1408E4E841}" srcId="{31E8F659-A721-44CB-85CA-7398C1E65AA5}" destId="{060D14F1-C8C1-44B6-BA7C-534C96F9D8DB}" srcOrd="6" destOrd="0" parTransId="{032CD564-1B47-4222-8A0E-79E50436B16D}" sibTransId="{F4E566D2-128F-46BA-B06B-184D497D6CB5}"/>
    <dgm:cxn modelId="{B313A49C-AFC3-45EC-9B5F-4CBC014E2E0F}" type="presOf" srcId="{4A4C30CC-A3DC-48AE-89AC-CF91BE317120}" destId="{2DBFAA2B-BBED-4AB6-9601-021DE6A6BEF5}" srcOrd="0" destOrd="0" presId="urn:microsoft.com/office/officeart/2005/8/layout/vList3"/>
    <dgm:cxn modelId="{450D75A1-3AE1-4B9E-B2D1-E5A4AB2A933C}" type="presOf" srcId="{31E8F659-A721-44CB-85CA-7398C1E65AA5}" destId="{A167EB8F-D7A2-4701-9403-6806A9C7E25E}" srcOrd="0" destOrd="0" presId="urn:microsoft.com/office/officeart/2005/8/layout/vList3"/>
    <dgm:cxn modelId="{FF4362A9-DBDC-4273-89F1-F678A39A5361}" srcId="{31E8F659-A721-44CB-85CA-7398C1E65AA5}" destId="{4A4C30CC-A3DC-48AE-89AC-CF91BE317120}" srcOrd="0" destOrd="0" parTransId="{60EC801F-0DF0-46DE-8276-D71FD90250FE}" sibTransId="{19A6D581-5E27-4DF1-A589-0FE3BBC1F26A}"/>
    <dgm:cxn modelId="{8E42CDA9-CE84-437F-95A4-DCC83280D5ED}" srcId="{31E8F659-A721-44CB-85CA-7398C1E65AA5}" destId="{AB7DC236-5F33-4431-9C62-AEDD5FD0B2A7}" srcOrd="7" destOrd="0" parTransId="{C8A9A74A-520E-4538-8FB6-0801D6EEF641}" sibTransId="{BBC9EDE4-1AAF-422F-8FAF-3BAAE6DFDDE4}"/>
    <dgm:cxn modelId="{EA80ADC3-DB67-447B-BE28-ED44CCBDFFD1}" type="presOf" srcId="{7C0677AC-EF37-4CFD-9336-689430DDF775}" destId="{FA380203-7793-4921-965A-B05E60CC3B85}" srcOrd="0" destOrd="0" presId="urn:microsoft.com/office/officeart/2005/8/layout/vList3"/>
    <dgm:cxn modelId="{6CDE72C7-FE38-4DA1-8BCD-5F4FDB8F8774}" type="presOf" srcId="{0BDCAC55-557B-40C8-A280-995A3532E649}" destId="{31637BCE-8157-4F09-BD30-ADD62E83E440}" srcOrd="0" destOrd="0" presId="urn:microsoft.com/office/officeart/2005/8/layout/vList3"/>
    <dgm:cxn modelId="{F8B2E2D4-27AF-494C-8D76-C7669E5B8EF4}" type="presOf" srcId="{DDEE5132-F198-4F00-9BF1-F217E74F669C}" destId="{B27FC225-DC0C-49E3-B075-D0B80C1FBD28}" srcOrd="0" destOrd="0" presId="urn:microsoft.com/office/officeart/2005/8/layout/vList3"/>
    <dgm:cxn modelId="{E0C5C7D6-274B-49DE-AA63-07E968F8DDAB}" srcId="{31E8F659-A721-44CB-85CA-7398C1E65AA5}" destId="{73A018C6-8B68-4D63-B4EF-DD3390066983}" srcOrd="2" destOrd="0" parTransId="{AFCC94EB-FA47-42C4-9811-1CCE43FC5EC0}" sibTransId="{9B629E94-0EB2-43B8-A73F-F46A386BFD55}"/>
    <dgm:cxn modelId="{13E760FF-1A9D-4855-8B48-9951BB4B2A5A}" type="presOf" srcId="{060D14F1-C8C1-44B6-BA7C-534C96F9D8DB}" destId="{1CD21E3C-E875-40F2-999C-BEDA031B1CBD}" srcOrd="0" destOrd="0" presId="urn:microsoft.com/office/officeart/2005/8/layout/vList3"/>
    <dgm:cxn modelId="{2E431FDE-BE15-4704-B96E-74E2A0AC8A39}" type="presParOf" srcId="{A167EB8F-D7A2-4701-9403-6806A9C7E25E}" destId="{69455463-EB3F-4854-AE90-187B50A41CCA}" srcOrd="0" destOrd="0" presId="urn:microsoft.com/office/officeart/2005/8/layout/vList3"/>
    <dgm:cxn modelId="{285F80E8-AF7B-439F-9EC3-E7FF5477D148}" type="presParOf" srcId="{69455463-EB3F-4854-AE90-187B50A41CCA}" destId="{D896ADEE-3180-4293-A35F-B7CC4CAC1904}" srcOrd="0" destOrd="0" presId="urn:microsoft.com/office/officeart/2005/8/layout/vList3"/>
    <dgm:cxn modelId="{D46E9431-151A-4A31-A304-803869DB3ACD}" type="presParOf" srcId="{69455463-EB3F-4854-AE90-187B50A41CCA}" destId="{2DBFAA2B-BBED-4AB6-9601-021DE6A6BEF5}" srcOrd="1" destOrd="0" presId="urn:microsoft.com/office/officeart/2005/8/layout/vList3"/>
    <dgm:cxn modelId="{56D7AE2C-534B-4281-A0F6-97B14A3FBCEF}" type="presParOf" srcId="{A167EB8F-D7A2-4701-9403-6806A9C7E25E}" destId="{066E4CA0-6108-4CBD-A0A0-CA6821CCB832}" srcOrd="1" destOrd="0" presId="urn:microsoft.com/office/officeart/2005/8/layout/vList3"/>
    <dgm:cxn modelId="{4E8A1980-153A-4C05-8F68-67946107C1C6}" type="presParOf" srcId="{A167EB8F-D7A2-4701-9403-6806A9C7E25E}" destId="{23D388FA-91DA-4429-A511-A0A56D830E8E}" srcOrd="2" destOrd="0" presId="urn:microsoft.com/office/officeart/2005/8/layout/vList3"/>
    <dgm:cxn modelId="{0A9647CE-2576-4EC9-9066-BE5CE4C6EB39}" type="presParOf" srcId="{23D388FA-91DA-4429-A511-A0A56D830E8E}" destId="{199B1694-F3A1-45BA-8D15-488AA6E223EE}" srcOrd="0" destOrd="0" presId="urn:microsoft.com/office/officeart/2005/8/layout/vList3"/>
    <dgm:cxn modelId="{BAFFB017-3832-4FF5-93B2-3F850D7F9662}" type="presParOf" srcId="{23D388FA-91DA-4429-A511-A0A56D830E8E}" destId="{A275F150-BBF2-4F58-9A06-E6CFFE12EC51}" srcOrd="1" destOrd="0" presId="urn:microsoft.com/office/officeart/2005/8/layout/vList3"/>
    <dgm:cxn modelId="{04BA1B52-87AB-4BF7-B9B4-263AABC2BE79}" type="presParOf" srcId="{A167EB8F-D7A2-4701-9403-6806A9C7E25E}" destId="{B1481536-D9B1-4E91-87AC-6AFC0FDBA4A3}" srcOrd="3" destOrd="0" presId="urn:microsoft.com/office/officeart/2005/8/layout/vList3"/>
    <dgm:cxn modelId="{6575A7B9-1ECC-4E03-B32C-62B724AD0CAB}" type="presParOf" srcId="{A167EB8F-D7A2-4701-9403-6806A9C7E25E}" destId="{2FF3839F-8D25-4680-B9A7-14E3A4D89B6A}" srcOrd="4" destOrd="0" presId="urn:microsoft.com/office/officeart/2005/8/layout/vList3"/>
    <dgm:cxn modelId="{CFB7C81D-26F8-4CF8-8F1A-F1184EEBEA09}" type="presParOf" srcId="{2FF3839F-8D25-4680-B9A7-14E3A4D89B6A}" destId="{AF567753-3B5F-4438-8C5C-F1CF90D688A2}" srcOrd="0" destOrd="0" presId="urn:microsoft.com/office/officeart/2005/8/layout/vList3"/>
    <dgm:cxn modelId="{6C5CDFEA-CE27-484E-8475-C9854F171E33}" type="presParOf" srcId="{2FF3839F-8D25-4680-B9A7-14E3A4D89B6A}" destId="{37507996-F5AC-4022-B390-A3C9926BED39}" srcOrd="1" destOrd="0" presId="urn:microsoft.com/office/officeart/2005/8/layout/vList3"/>
    <dgm:cxn modelId="{8A8450E3-E86C-403A-ADB0-6E40497F50E5}" type="presParOf" srcId="{A167EB8F-D7A2-4701-9403-6806A9C7E25E}" destId="{55631531-4E98-40D6-BFE4-79863E1BF7A5}" srcOrd="5" destOrd="0" presId="urn:microsoft.com/office/officeart/2005/8/layout/vList3"/>
    <dgm:cxn modelId="{E7328186-3067-40A9-B201-C3DEB1E9DFFA}" type="presParOf" srcId="{A167EB8F-D7A2-4701-9403-6806A9C7E25E}" destId="{276D20D3-D0CC-43F4-B7E1-031A991BBE40}" srcOrd="6" destOrd="0" presId="urn:microsoft.com/office/officeart/2005/8/layout/vList3"/>
    <dgm:cxn modelId="{40CA8451-30BD-4BE1-B887-6E00AED5A87B}" type="presParOf" srcId="{276D20D3-D0CC-43F4-B7E1-031A991BBE40}" destId="{9FBB3703-89A8-4148-8132-148407A521F7}" srcOrd="0" destOrd="0" presId="urn:microsoft.com/office/officeart/2005/8/layout/vList3"/>
    <dgm:cxn modelId="{D45A4B2E-B2BF-44E5-ACE3-A9FEE9596A2C}" type="presParOf" srcId="{276D20D3-D0CC-43F4-B7E1-031A991BBE40}" destId="{45137BF5-BE66-45BC-83C7-4C0F4FA29984}" srcOrd="1" destOrd="0" presId="urn:microsoft.com/office/officeart/2005/8/layout/vList3"/>
    <dgm:cxn modelId="{D62A58CF-AD7B-4BB3-BED5-9C4AD18E0027}" type="presParOf" srcId="{A167EB8F-D7A2-4701-9403-6806A9C7E25E}" destId="{CFF1530A-ADD9-4467-B6C1-96CD6FE26EB3}" srcOrd="7" destOrd="0" presId="urn:microsoft.com/office/officeart/2005/8/layout/vList3"/>
    <dgm:cxn modelId="{42C9ABD5-A72A-4D8B-B53A-A3DEABB1C059}" type="presParOf" srcId="{A167EB8F-D7A2-4701-9403-6806A9C7E25E}" destId="{B05BE2B6-F5D9-481B-BE2C-BA90C86DE89C}" srcOrd="8" destOrd="0" presId="urn:microsoft.com/office/officeart/2005/8/layout/vList3"/>
    <dgm:cxn modelId="{31487903-E8D9-4DFB-918C-617D581531AC}" type="presParOf" srcId="{B05BE2B6-F5D9-481B-BE2C-BA90C86DE89C}" destId="{701322C7-D12D-4C9D-8796-2E41AA5A075B}" srcOrd="0" destOrd="0" presId="urn:microsoft.com/office/officeart/2005/8/layout/vList3"/>
    <dgm:cxn modelId="{74F6032E-895F-4BF2-8D3F-4CEF72D03DDF}" type="presParOf" srcId="{B05BE2B6-F5D9-481B-BE2C-BA90C86DE89C}" destId="{FA380203-7793-4921-965A-B05E60CC3B85}" srcOrd="1" destOrd="0" presId="urn:microsoft.com/office/officeart/2005/8/layout/vList3"/>
    <dgm:cxn modelId="{6F21DB8C-2B67-44B2-99E9-94413A8BA998}" type="presParOf" srcId="{A167EB8F-D7A2-4701-9403-6806A9C7E25E}" destId="{C384E7EA-CFA3-4175-A554-3887E46177D4}" srcOrd="9" destOrd="0" presId="urn:microsoft.com/office/officeart/2005/8/layout/vList3"/>
    <dgm:cxn modelId="{95FB80A5-8038-43F5-8214-B74BBC0D6C60}" type="presParOf" srcId="{A167EB8F-D7A2-4701-9403-6806A9C7E25E}" destId="{6717723A-8C9F-4009-88E6-04A83925E27D}" srcOrd="10" destOrd="0" presId="urn:microsoft.com/office/officeart/2005/8/layout/vList3"/>
    <dgm:cxn modelId="{A06B3924-98BD-4961-930B-2194FD2EEF9F}" type="presParOf" srcId="{6717723A-8C9F-4009-88E6-04A83925E27D}" destId="{207AD520-2E03-44B3-8406-90A0DFB4C8F7}" srcOrd="0" destOrd="0" presId="urn:microsoft.com/office/officeart/2005/8/layout/vList3"/>
    <dgm:cxn modelId="{8B17F11E-CC83-4D93-8E9E-AF3D02466031}" type="presParOf" srcId="{6717723A-8C9F-4009-88E6-04A83925E27D}" destId="{31637BCE-8157-4F09-BD30-ADD62E83E440}" srcOrd="1" destOrd="0" presId="urn:microsoft.com/office/officeart/2005/8/layout/vList3"/>
    <dgm:cxn modelId="{97908B21-D3BE-4D7B-B8E7-F7379527045F}" type="presParOf" srcId="{A167EB8F-D7A2-4701-9403-6806A9C7E25E}" destId="{DA769E9F-1CCE-45E2-B67F-717771171ABA}" srcOrd="11" destOrd="0" presId="urn:microsoft.com/office/officeart/2005/8/layout/vList3"/>
    <dgm:cxn modelId="{FF181DAC-4806-4AC3-8DA1-D883B2A3D07D}" type="presParOf" srcId="{A167EB8F-D7A2-4701-9403-6806A9C7E25E}" destId="{E83711A1-343C-4289-BD6C-9338D96973F1}" srcOrd="12" destOrd="0" presId="urn:microsoft.com/office/officeart/2005/8/layout/vList3"/>
    <dgm:cxn modelId="{84588251-4576-498F-A337-09C5DD40CA43}" type="presParOf" srcId="{E83711A1-343C-4289-BD6C-9338D96973F1}" destId="{238019C6-3D02-4323-9944-B762BD89B433}" srcOrd="0" destOrd="0" presId="urn:microsoft.com/office/officeart/2005/8/layout/vList3"/>
    <dgm:cxn modelId="{D8BDB7EB-5DB3-4B61-BA4D-ED53646325A7}" type="presParOf" srcId="{E83711A1-343C-4289-BD6C-9338D96973F1}" destId="{1CD21E3C-E875-40F2-999C-BEDA031B1CBD}" srcOrd="1" destOrd="0" presId="urn:microsoft.com/office/officeart/2005/8/layout/vList3"/>
    <dgm:cxn modelId="{7EC3EEAB-F9BF-4FCF-8352-DBD358B58406}" type="presParOf" srcId="{A167EB8F-D7A2-4701-9403-6806A9C7E25E}" destId="{60B15CAC-1111-4F86-BBA9-82EF10707FE7}" srcOrd="13" destOrd="0" presId="urn:microsoft.com/office/officeart/2005/8/layout/vList3"/>
    <dgm:cxn modelId="{8B4DAE53-1FCE-4288-8C56-55E5D6BBC430}" type="presParOf" srcId="{A167EB8F-D7A2-4701-9403-6806A9C7E25E}" destId="{470E738D-2427-473C-B40A-14FF7AF7F35B}" srcOrd="14" destOrd="0" presId="urn:microsoft.com/office/officeart/2005/8/layout/vList3"/>
    <dgm:cxn modelId="{9FE34FD1-9873-4FAC-9CC4-0DA2526ABAFA}" type="presParOf" srcId="{470E738D-2427-473C-B40A-14FF7AF7F35B}" destId="{DB4277A0-CAD4-4D1C-B686-2214D8B5AD20}" srcOrd="0" destOrd="0" presId="urn:microsoft.com/office/officeart/2005/8/layout/vList3"/>
    <dgm:cxn modelId="{D7655898-A2D7-413A-A911-49C8C65037AF}" type="presParOf" srcId="{470E738D-2427-473C-B40A-14FF7AF7F35B}" destId="{8B563E02-F7A5-4B9A-BC5C-FE22F0C8E169}" srcOrd="1" destOrd="0" presId="urn:microsoft.com/office/officeart/2005/8/layout/vList3"/>
    <dgm:cxn modelId="{BDDE43A7-B753-450D-BAF8-11D8F47251AF}" type="presParOf" srcId="{A167EB8F-D7A2-4701-9403-6806A9C7E25E}" destId="{A7176482-D3DB-422C-B705-67218DF9F780}" srcOrd="15" destOrd="0" presId="urn:microsoft.com/office/officeart/2005/8/layout/vList3"/>
    <dgm:cxn modelId="{4A305FA6-4A8B-4523-AFE3-8851063DFCCE}" type="presParOf" srcId="{A167EB8F-D7A2-4701-9403-6806A9C7E25E}" destId="{AD3D09D4-134C-4C16-A7E8-D2D40D6E7F97}" srcOrd="16" destOrd="0" presId="urn:microsoft.com/office/officeart/2005/8/layout/vList3"/>
    <dgm:cxn modelId="{C12BBD3A-35A6-4363-B722-40448F259E92}" type="presParOf" srcId="{AD3D09D4-134C-4C16-A7E8-D2D40D6E7F97}" destId="{96BA6871-0B16-4100-8C65-522A83990B39}" srcOrd="0" destOrd="0" presId="urn:microsoft.com/office/officeart/2005/8/layout/vList3"/>
    <dgm:cxn modelId="{1567EB70-8F54-4B23-93AC-2C8B19212DD6}" type="presParOf" srcId="{AD3D09D4-134C-4C16-A7E8-D2D40D6E7F97}" destId="{B27FC225-DC0C-49E3-B075-D0B80C1FBD2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316954-9DD5-4769-B08F-4BC7C57E0ED0}"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GB"/>
        </a:p>
      </dgm:t>
    </dgm:pt>
    <dgm:pt modelId="{5E569691-7A99-49F6-8A1D-F49B715E87F1}">
      <dgm:prSet phldrT="[Text]" custT="1"/>
      <dgm:spPr/>
      <dgm:t>
        <a:bodyPr/>
        <a:lstStyle/>
        <a:p>
          <a:r>
            <a:rPr lang="en-US" altLang="en-US" sz="1400" b="1" dirty="0">
              <a:latin typeface="+mj-lt"/>
            </a:rPr>
            <a:t>Choose </a:t>
          </a:r>
          <a:r>
            <a:rPr lang="en-US" altLang="en-US" sz="1400" b="1" dirty="0">
              <a:solidFill>
                <a:srgbClr val="C00000"/>
              </a:solidFill>
              <a:latin typeface="+mj-lt"/>
            </a:rPr>
            <a:t>effective communication tools and techniques</a:t>
          </a:r>
          <a:r>
            <a:rPr lang="en-US" altLang="en-US" sz="1400" b="1" dirty="0">
              <a:latin typeface="+mj-lt"/>
            </a:rPr>
            <a:t>, including information systems and communication technologies, to facilitate discussions and interactions that enhance team function. </a:t>
          </a:r>
          <a:endParaRPr lang="en-GB" sz="1400" dirty="0">
            <a:latin typeface="+mj-lt"/>
          </a:endParaRPr>
        </a:p>
      </dgm:t>
    </dgm:pt>
    <dgm:pt modelId="{CF0CCC03-A9FE-4552-A247-14BC2FE00D9A}" type="parTrans" cxnId="{3D6797FE-DDAB-4AC7-8784-13D7E27D5AD4}">
      <dgm:prSet/>
      <dgm:spPr/>
      <dgm:t>
        <a:bodyPr/>
        <a:lstStyle/>
        <a:p>
          <a:endParaRPr lang="en-GB" sz="1400">
            <a:latin typeface="+mj-lt"/>
          </a:endParaRPr>
        </a:p>
      </dgm:t>
    </dgm:pt>
    <dgm:pt modelId="{DFE862C6-B68C-464D-AD3A-E08C590CB53A}" type="sibTrans" cxnId="{3D6797FE-DDAB-4AC7-8784-13D7E27D5AD4}">
      <dgm:prSet/>
      <dgm:spPr/>
      <dgm:t>
        <a:bodyPr/>
        <a:lstStyle/>
        <a:p>
          <a:endParaRPr lang="en-GB" sz="1400">
            <a:latin typeface="+mj-lt"/>
          </a:endParaRPr>
        </a:p>
      </dgm:t>
    </dgm:pt>
    <dgm:pt modelId="{A37E37EE-4507-4E0D-97F7-00EB1F19D2CD}">
      <dgm:prSet custT="1"/>
      <dgm:spPr/>
      <dgm:t>
        <a:bodyPr/>
        <a:lstStyle/>
        <a:p>
          <a:r>
            <a:rPr lang="en-US" altLang="en-US" sz="1200" b="1" dirty="0">
              <a:latin typeface="+mj-lt"/>
            </a:rPr>
            <a:t>Organize and </a:t>
          </a:r>
          <a:r>
            <a:rPr lang="en-US" altLang="en-US" sz="1200" b="1" dirty="0">
              <a:solidFill>
                <a:srgbClr val="C00000"/>
              </a:solidFill>
              <a:latin typeface="+mj-lt"/>
            </a:rPr>
            <a:t>communicate information </a:t>
          </a:r>
          <a:r>
            <a:rPr lang="en-US" altLang="en-US" sz="1200" b="1" dirty="0">
              <a:latin typeface="+mj-lt"/>
            </a:rPr>
            <a:t>with patients, families, and healthcare team members in a form that is </a:t>
          </a:r>
          <a:r>
            <a:rPr lang="en-US" altLang="en-US" sz="1200" b="1" dirty="0">
              <a:solidFill>
                <a:srgbClr val="C00000"/>
              </a:solidFill>
              <a:latin typeface="+mj-lt"/>
            </a:rPr>
            <a:t>understandable,</a:t>
          </a:r>
          <a:r>
            <a:rPr lang="en-US" altLang="en-US" sz="1200" b="1" dirty="0">
              <a:latin typeface="+mj-lt"/>
            </a:rPr>
            <a:t> avoiding discipline-specific terminology when possible. </a:t>
          </a:r>
        </a:p>
      </dgm:t>
    </dgm:pt>
    <dgm:pt modelId="{5F0C6BE2-68BB-46C6-90DB-23755AA96CD9}" type="parTrans" cxnId="{1F5826CB-8547-4A67-8E7B-C4322F09DACE}">
      <dgm:prSet/>
      <dgm:spPr/>
      <dgm:t>
        <a:bodyPr/>
        <a:lstStyle/>
        <a:p>
          <a:endParaRPr lang="en-GB" sz="1600">
            <a:latin typeface="+mj-lt"/>
          </a:endParaRPr>
        </a:p>
      </dgm:t>
    </dgm:pt>
    <dgm:pt modelId="{A349BCC6-D628-42F0-AD84-A71E2F4389C0}" type="sibTrans" cxnId="{1F5826CB-8547-4A67-8E7B-C4322F09DACE}">
      <dgm:prSet/>
      <dgm:spPr/>
      <dgm:t>
        <a:bodyPr/>
        <a:lstStyle/>
        <a:p>
          <a:endParaRPr lang="en-GB" sz="1600">
            <a:latin typeface="+mj-lt"/>
          </a:endParaRPr>
        </a:p>
      </dgm:t>
    </dgm:pt>
    <dgm:pt modelId="{6AC3C0A9-95FD-4550-87DD-35560CF71DD9}">
      <dgm:prSet custT="1"/>
      <dgm:spPr/>
      <dgm:t>
        <a:bodyPr/>
        <a:lstStyle/>
        <a:p>
          <a:r>
            <a:rPr lang="en-US" altLang="en-US" sz="1200" b="1" dirty="0">
              <a:latin typeface="+mj-lt"/>
            </a:rPr>
            <a:t>Express one</a:t>
          </a:r>
          <a:r>
            <a:rPr lang="ja-JP" altLang="en-US" sz="1200" b="1" dirty="0">
              <a:latin typeface="+mj-lt"/>
            </a:rPr>
            <a:t>’</a:t>
          </a:r>
          <a:r>
            <a:rPr lang="en-US" altLang="ja-JP" sz="1200" b="1" dirty="0">
              <a:latin typeface="+mj-lt"/>
            </a:rPr>
            <a:t>s </a:t>
          </a:r>
          <a:r>
            <a:rPr lang="en-US" altLang="ja-JP" sz="1200" b="1" dirty="0">
              <a:solidFill>
                <a:srgbClr val="C00000"/>
              </a:solidFill>
              <a:latin typeface="+mj-lt"/>
            </a:rPr>
            <a:t>knowledge and opinions</a:t>
          </a:r>
          <a:r>
            <a:rPr lang="en-US" altLang="ja-JP" sz="1200" b="1" dirty="0">
              <a:latin typeface="+mj-lt"/>
            </a:rPr>
            <a:t> to team members involved in</a:t>
          </a:r>
          <a:r>
            <a:rPr lang="en-US" altLang="en-US" sz="1200" b="1" dirty="0">
              <a:latin typeface="+mj-lt"/>
            </a:rPr>
            <a:t> patient care with </a:t>
          </a:r>
          <a:r>
            <a:rPr lang="en-US" altLang="en-US" sz="1200" b="1" dirty="0">
              <a:solidFill>
                <a:srgbClr val="C00000"/>
              </a:solidFill>
              <a:latin typeface="+mj-lt"/>
            </a:rPr>
            <a:t>confidence, clarity, and respect</a:t>
          </a:r>
          <a:r>
            <a:rPr lang="en-US" altLang="en-US" sz="1200" b="1" dirty="0">
              <a:latin typeface="+mj-lt"/>
            </a:rPr>
            <a:t>, working to ensure common understanding of information and treatment and care decisions. </a:t>
          </a:r>
        </a:p>
      </dgm:t>
    </dgm:pt>
    <dgm:pt modelId="{3647DC09-EE41-47E4-9234-A5D16FDE7920}" type="parTrans" cxnId="{B8C26066-DD11-4831-A0EA-FE788EA34094}">
      <dgm:prSet/>
      <dgm:spPr/>
      <dgm:t>
        <a:bodyPr/>
        <a:lstStyle/>
        <a:p>
          <a:endParaRPr lang="en-GB" sz="1600">
            <a:latin typeface="+mj-lt"/>
          </a:endParaRPr>
        </a:p>
      </dgm:t>
    </dgm:pt>
    <dgm:pt modelId="{11B6FFFB-3083-4E69-BD3A-45C92CD80D52}" type="sibTrans" cxnId="{B8C26066-DD11-4831-A0EA-FE788EA34094}">
      <dgm:prSet/>
      <dgm:spPr/>
      <dgm:t>
        <a:bodyPr/>
        <a:lstStyle/>
        <a:p>
          <a:endParaRPr lang="en-GB" sz="1600">
            <a:latin typeface="+mj-lt"/>
          </a:endParaRPr>
        </a:p>
      </dgm:t>
    </dgm:pt>
    <dgm:pt modelId="{0A2D487A-F5FC-4667-9C02-08ACF8BF88FC}">
      <dgm:prSet custT="1"/>
      <dgm:spPr/>
      <dgm:t>
        <a:bodyPr/>
        <a:lstStyle/>
        <a:p>
          <a:r>
            <a:rPr lang="en-US" altLang="en-US" sz="1200" b="1" dirty="0">
              <a:solidFill>
                <a:srgbClr val="C00000"/>
              </a:solidFill>
              <a:latin typeface="+mj-lt"/>
            </a:rPr>
            <a:t>Listen actively</a:t>
          </a:r>
          <a:r>
            <a:rPr lang="en-US" altLang="en-US" sz="1200" b="1" dirty="0">
              <a:latin typeface="+mj-lt"/>
            </a:rPr>
            <a:t>, and encourage ideas and opinions of other team members. </a:t>
          </a:r>
        </a:p>
      </dgm:t>
    </dgm:pt>
    <dgm:pt modelId="{B7381C0E-7382-4123-B2C3-BC85414ACF5A}" type="parTrans" cxnId="{CE8C5432-D004-44A0-B258-3AC26C5C2947}">
      <dgm:prSet/>
      <dgm:spPr/>
      <dgm:t>
        <a:bodyPr/>
        <a:lstStyle/>
        <a:p>
          <a:endParaRPr lang="en-GB" sz="1600">
            <a:latin typeface="+mj-lt"/>
          </a:endParaRPr>
        </a:p>
      </dgm:t>
    </dgm:pt>
    <dgm:pt modelId="{64106A45-EB2D-45AC-95F9-370888CAAC75}" type="sibTrans" cxnId="{CE8C5432-D004-44A0-B258-3AC26C5C2947}">
      <dgm:prSet/>
      <dgm:spPr/>
      <dgm:t>
        <a:bodyPr/>
        <a:lstStyle/>
        <a:p>
          <a:endParaRPr lang="en-GB" sz="1600">
            <a:latin typeface="+mj-lt"/>
          </a:endParaRPr>
        </a:p>
      </dgm:t>
    </dgm:pt>
    <dgm:pt modelId="{8D9CA8AF-E5FE-47B5-87E4-8EC263FDE13B}">
      <dgm:prSet custT="1"/>
      <dgm:spPr/>
      <dgm:t>
        <a:bodyPr/>
        <a:lstStyle/>
        <a:p>
          <a:r>
            <a:rPr lang="en-US" altLang="en-US" sz="1200" b="1" dirty="0">
              <a:latin typeface="+mj-lt"/>
            </a:rPr>
            <a:t>Give </a:t>
          </a:r>
          <a:r>
            <a:rPr lang="en-US" altLang="en-US" sz="1200" b="1" dirty="0">
              <a:solidFill>
                <a:srgbClr val="C00000"/>
              </a:solidFill>
              <a:latin typeface="+mj-lt"/>
            </a:rPr>
            <a:t>timely</a:t>
          </a:r>
          <a:r>
            <a:rPr lang="en-US" altLang="en-US" sz="1200" b="1" dirty="0">
              <a:latin typeface="+mj-lt"/>
            </a:rPr>
            <a:t>, </a:t>
          </a:r>
          <a:r>
            <a:rPr lang="en-US" altLang="en-US" sz="1200" b="1" dirty="0">
              <a:solidFill>
                <a:srgbClr val="C00000"/>
              </a:solidFill>
              <a:latin typeface="+mj-lt"/>
            </a:rPr>
            <a:t>sensitive</a:t>
          </a:r>
          <a:r>
            <a:rPr lang="en-US" altLang="en-US" sz="1200" b="1" dirty="0">
              <a:latin typeface="+mj-lt"/>
            </a:rPr>
            <a:t>, </a:t>
          </a:r>
          <a:r>
            <a:rPr lang="en-US" altLang="en-US" sz="1200" b="1" dirty="0">
              <a:solidFill>
                <a:srgbClr val="C00000"/>
              </a:solidFill>
              <a:latin typeface="+mj-lt"/>
            </a:rPr>
            <a:t>instructive feedback </a:t>
          </a:r>
          <a:r>
            <a:rPr lang="en-US" altLang="en-US" sz="1200" b="1" dirty="0">
              <a:latin typeface="+mj-lt"/>
            </a:rPr>
            <a:t>to others about their performance on the team, </a:t>
          </a:r>
          <a:r>
            <a:rPr lang="en-US" altLang="en-US" sz="1200" b="1" dirty="0">
              <a:solidFill>
                <a:srgbClr val="C00000"/>
              </a:solidFill>
              <a:latin typeface="+mj-lt"/>
            </a:rPr>
            <a:t>responding respectfully </a:t>
          </a:r>
          <a:r>
            <a:rPr lang="en-US" altLang="en-US" sz="1200" b="1" dirty="0">
              <a:latin typeface="+mj-lt"/>
            </a:rPr>
            <a:t>as a team member to feedback from others. </a:t>
          </a:r>
        </a:p>
      </dgm:t>
    </dgm:pt>
    <dgm:pt modelId="{DD64ACD8-CC95-4F5C-BB0E-A87C5EBC17C1}" type="parTrans" cxnId="{64BDD860-21A4-4E90-AC96-893E0008658B}">
      <dgm:prSet/>
      <dgm:spPr/>
      <dgm:t>
        <a:bodyPr/>
        <a:lstStyle/>
        <a:p>
          <a:endParaRPr lang="en-GB" sz="1600">
            <a:latin typeface="+mj-lt"/>
          </a:endParaRPr>
        </a:p>
      </dgm:t>
    </dgm:pt>
    <dgm:pt modelId="{F33076CC-3325-41D4-8B16-4E614FE5FF4C}" type="sibTrans" cxnId="{64BDD860-21A4-4E90-AC96-893E0008658B}">
      <dgm:prSet/>
      <dgm:spPr/>
      <dgm:t>
        <a:bodyPr/>
        <a:lstStyle/>
        <a:p>
          <a:endParaRPr lang="en-GB" sz="1600">
            <a:latin typeface="+mj-lt"/>
          </a:endParaRPr>
        </a:p>
      </dgm:t>
    </dgm:pt>
    <dgm:pt modelId="{D2DFA762-1557-4C63-9CC7-E4C10810A5DD}">
      <dgm:prSet custT="1"/>
      <dgm:spPr/>
      <dgm:t>
        <a:bodyPr/>
        <a:lstStyle/>
        <a:p>
          <a:r>
            <a:rPr lang="en-US" altLang="en-US" sz="1200" b="1" dirty="0">
              <a:latin typeface="+mj-lt"/>
            </a:rPr>
            <a:t>Use </a:t>
          </a:r>
          <a:r>
            <a:rPr lang="en-US" altLang="en-US" sz="1200" b="1" dirty="0">
              <a:solidFill>
                <a:srgbClr val="C00000"/>
              </a:solidFill>
              <a:latin typeface="+mj-lt"/>
            </a:rPr>
            <a:t>respectful language </a:t>
          </a:r>
          <a:r>
            <a:rPr lang="en-US" altLang="en-US" sz="1200" b="1" dirty="0">
              <a:latin typeface="+mj-lt"/>
            </a:rPr>
            <a:t>appropriate for a given difficult situation, crucial conversation, or interprofessional </a:t>
          </a:r>
          <a:r>
            <a:rPr lang="en-US" altLang="en-US" sz="1200" b="1" dirty="0">
              <a:solidFill>
                <a:srgbClr val="C00000"/>
              </a:solidFill>
              <a:latin typeface="+mj-lt"/>
            </a:rPr>
            <a:t>conflict</a:t>
          </a:r>
          <a:r>
            <a:rPr lang="en-US" altLang="en-US" sz="1200" b="1" dirty="0">
              <a:latin typeface="+mj-lt"/>
            </a:rPr>
            <a:t>. </a:t>
          </a:r>
        </a:p>
      </dgm:t>
    </dgm:pt>
    <dgm:pt modelId="{BA885C64-1CB7-4EF6-9959-30F7C2CA78C3}" type="parTrans" cxnId="{AB961F27-FD40-416B-BC7A-E5E663AAB599}">
      <dgm:prSet/>
      <dgm:spPr/>
      <dgm:t>
        <a:bodyPr/>
        <a:lstStyle/>
        <a:p>
          <a:endParaRPr lang="en-GB" sz="1600">
            <a:latin typeface="+mj-lt"/>
          </a:endParaRPr>
        </a:p>
      </dgm:t>
    </dgm:pt>
    <dgm:pt modelId="{C62CAA7A-9C36-488C-8246-F8BDE3CB4E95}" type="sibTrans" cxnId="{AB961F27-FD40-416B-BC7A-E5E663AAB599}">
      <dgm:prSet/>
      <dgm:spPr/>
      <dgm:t>
        <a:bodyPr/>
        <a:lstStyle/>
        <a:p>
          <a:endParaRPr lang="en-GB" sz="1600">
            <a:latin typeface="+mj-lt"/>
          </a:endParaRPr>
        </a:p>
      </dgm:t>
    </dgm:pt>
    <dgm:pt modelId="{EE6BCAA2-92E5-4D4C-9BE9-F82355AD469D}">
      <dgm:prSet custT="1"/>
      <dgm:spPr/>
      <dgm:t>
        <a:bodyPr/>
        <a:lstStyle/>
        <a:p>
          <a:r>
            <a:rPr lang="en-US" altLang="en-US" sz="1200" b="1" dirty="0">
              <a:solidFill>
                <a:srgbClr val="C00000"/>
              </a:solidFill>
              <a:latin typeface="+mj-lt"/>
            </a:rPr>
            <a:t>Recognize how one</a:t>
          </a:r>
          <a:r>
            <a:rPr lang="ja-JP" altLang="en-US" sz="1200" b="1" dirty="0">
              <a:solidFill>
                <a:srgbClr val="C00000"/>
              </a:solidFill>
              <a:latin typeface="+mj-lt"/>
            </a:rPr>
            <a:t>’</a:t>
          </a:r>
          <a:r>
            <a:rPr lang="en-US" altLang="ja-JP" sz="1200" b="1" dirty="0">
              <a:solidFill>
                <a:srgbClr val="C00000"/>
              </a:solidFill>
              <a:latin typeface="+mj-lt"/>
            </a:rPr>
            <a:t>s own uniqueness</a:t>
          </a:r>
          <a:r>
            <a:rPr lang="en-US" altLang="ja-JP" sz="1200" b="1" dirty="0">
              <a:latin typeface="+mj-lt"/>
            </a:rPr>
            <a:t>, including experience level, </a:t>
          </a:r>
          <a:r>
            <a:rPr lang="en-US" altLang="en-US" sz="1200" b="1" dirty="0">
              <a:latin typeface="+mj-lt"/>
            </a:rPr>
            <a:t>expertise, culture, power, and hierarchy within the healthcare team, contributes to </a:t>
          </a:r>
          <a:r>
            <a:rPr lang="en-US" altLang="en-US" sz="1200" b="1" dirty="0">
              <a:solidFill>
                <a:srgbClr val="C00000"/>
              </a:solidFill>
              <a:latin typeface="+mj-lt"/>
            </a:rPr>
            <a:t>effective communication, conflict resolution</a:t>
          </a:r>
          <a:r>
            <a:rPr lang="en-US" altLang="en-US" sz="1200" b="1" dirty="0">
              <a:latin typeface="+mj-lt"/>
            </a:rPr>
            <a:t>, and </a:t>
          </a:r>
          <a:r>
            <a:rPr lang="en-US" altLang="en-US" sz="1200" b="1" dirty="0">
              <a:solidFill>
                <a:srgbClr val="C00000"/>
              </a:solidFill>
              <a:latin typeface="+mj-lt"/>
            </a:rPr>
            <a:t>positive interprofessional </a:t>
          </a:r>
          <a:r>
            <a:rPr lang="en-US" altLang="en-US" sz="1200" b="1" dirty="0">
              <a:latin typeface="+mj-lt"/>
            </a:rPr>
            <a:t>working relationships. </a:t>
          </a:r>
        </a:p>
        <a:p>
          <a:r>
            <a:rPr lang="en-US" altLang="en-US" sz="1200" b="1" dirty="0">
              <a:latin typeface="+mj-lt"/>
            </a:rPr>
            <a:t>Communicate consistently the </a:t>
          </a:r>
          <a:r>
            <a:rPr lang="en-US" altLang="en-US" sz="1200" b="1" dirty="0">
              <a:solidFill>
                <a:srgbClr val="C00000"/>
              </a:solidFill>
              <a:latin typeface="+mj-lt"/>
            </a:rPr>
            <a:t>importance of teamwork </a:t>
          </a:r>
          <a:r>
            <a:rPr lang="en-US" altLang="en-US" sz="1200" b="1" dirty="0">
              <a:latin typeface="+mj-lt"/>
            </a:rPr>
            <a:t>in patient-centered and community focused care.</a:t>
          </a:r>
        </a:p>
      </dgm:t>
    </dgm:pt>
    <dgm:pt modelId="{FCF2E7CC-52EC-400B-A994-9596AAE5BC35}" type="parTrans" cxnId="{64C230B8-404B-4652-A8E7-A8374738E9EA}">
      <dgm:prSet/>
      <dgm:spPr/>
      <dgm:t>
        <a:bodyPr/>
        <a:lstStyle/>
        <a:p>
          <a:endParaRPr lang="en-GB" sz="1600">
            <a:latin typeface="+mj-lt"/>
          </a:endParaRPr>
        </a:p>
      </dgm:t>
    </dgm:pt>
    <dgm:pt modelId="{60FA45CC-BF2B-4800-8A23-22E22C1F936D}" type="sibTrans" cxnId="{64C230B8-404B-4652-A8E7-A8374738E9EA}">
      <dgm:prSet/>
      <dgm:spPr/>
      <dgm:t>
        <a:bodyPr/>
        <a:lstStyle/>
        <a:p>
          <a:endParaRPr lang="en-GB" sz="1600">
            <a:latin typeface="+mj-lt"/>
          </a:endParaRPr>
        </a:p>
      </dgm:t>
    </dgm:pt>
    <dgm:pt modelId="{CE67C30A-A487-4D4C-8B9A-28CBA9C9C863}">
      <dgm:prSet/>
      <dgm:spPr/>
      <dgm:t>
        <a:bodyPr/>
        <a:lstStyle/>
        <a:p>
          <a:endParaRPr lang="en-GB"/>
        </a:p>
      </dgm:t>
    </dgm:pt>
    <dgm:pt modelId="{FBC2682F-3471-4775-98F4-E3971CB35115}" type="parTrans" cxnId="{FAE29644-E444-4097-8128-03E696E27C07}">
      <dgm:prSet/>
      <dgm:spPr/>
      <dgm:t>
        <a:bodyPr/>
        <a:lstStyle/>
        <a:p>
          <a:endParaRPr lang="en-GB" sz="1600"/>
        </a:p>
      </dgm:t>
    </dgm:pt>
    <dgm:pt modelId="{726832E7-BCB4-497F-A09F-4809E6E54B4B}" type="sibTrans" cxnId="{FAE29644-E444-4097-8128-03E696E27C07}">
      <dgm:prSet/>
      <dgm:spPr/>
      <dgm:t>
        <a:bodyPr/>
        <a:lstStyle/>
        <a:p>
          <a:endParaRPr lang="en-GB" sz="1600"/>
        </a:p>
      </dgm:t>
    </dgm:pt>
    <dgm:pt modelId="{BEA90C6C-BB5D-4F17-B303-6EF9DF00305E}" type="pres">
      <dgm:prSet presAssocID="{4B316954-9DD5-4769-B08F-4BC7C57E0ED0}" presName="Name0" presStyleCnt="0">
        <dgm:presLayoutVars>
          <dgm:chMax val="7"/>
          <dgm:chPref val="7"/>
          <dgm:dir/>
        </dgm:presLayoutVars>
      </dgm:prSet>
      <dgm:spPr/>
    </dgm:pt>
    <dgm:pt modelId="{AFD41CB3-3572-4DD1-81A5-8C0E8E30329F}" type="pres">
      <dgm:prSet presAssocID="{4B316954-9DD5-4769-B08F-4BC7C57E0ED0}" presName="Name1" presStyleCnt="0"/>
      <dgm:spPr/>
    </dgm:pt>
    <dgm:pt modelId="{7D8BB897-43A8-4655-B538-2E7ADE53916D}" type="pres">
      <dgm:prSet presAssocID="{4B316954-9DD5-4769-B08F-4BC7C57E0ED0}" presName="cycle" presStyleCnt="0"/>
      <dgm:spPr/>
    </dgm:pt>
    <dgm:pt modelId="{6E36540A-E811-4D1B-8EE6-06A29D9DC4B5}" type="pres">
      <dgm:prSet presAssocID="{4B316954-9DD5-4769-B08F-4BC7C57E0ED0}" presName="srcNode" presStyleLbl="node1" presStyleIdx="0" presStyleCnt="7"/>
      <dgm:spPr/>
    </dgm:pt>
    <dgm:pt modelId="{CEABB7C5-BC8B-46F9-B03A-BDB92498E59D}" type="pres">
      <dgm:prSet presAssocID="{4B316954-9DD5-4769-B08F-4BC7C57E0ED0}" presName="conn" presStyleLbl="parChTrans1D2" presStyleIdx="0" presStyleCnt="1"/>
      <dgm:spPr/>
    </dgm:pt>
    <dgm:pt modelId="{D3C98CDC-CE3D-4CCD-BFFB-43FD5569112B}" type="pres">
      <dgm:prSet presAssocID="{4B316954-9DD5-4769-B08F-4BC7C57E0ED0}" presName="extraNode" presStyleLbl="node1" presStyleIdx="0" presStyleCnt="7"/>
      <dgm:spPr/>
    </dgm:pt>
    <dgm:pt modelId="{91646982-97BC-432E-BBEE-C4A9989924C2}" type="pres">
      <dgm:prSet presAssocID="{4B316954-9DD5-4769-B08F-4BC7C57E0ED0}" presName="dstNode" presStyleLbl="node1" presStyleIdx="0" presStyleCnt="7"/>
      <dgm:spPr/>
    </dgm:pt>
    <dgm:pt modelId="{6D40E8C1-07F3-40F9-B122-38F4A9D5EB8E}" type="pres">
      <dgm:prSet presAssocID="{5E569691-7A99-49F6-8A1D-F49B715E87F1}" presName="text_1" presStyleLbl="node1" presStyleIdx="0" presStyleCnt="7">
        <dgm:presLayoutVars>
          <dgm:bulletEnabled val="1"/>
        </dgm:presLayoutVars>
      </dgm:prSet>
      <dgm:spPr/>
    </dgm:pt>
    <dgm:pt modelId="{6B26D56A-0310-41AC-804F-0E0E1EC9F109}" type="pres">
      <dgm:prSet presAssocID="{5E569691-7A99-49F6-8A1D-F49B715E87F1}" presName="accent_1" presStyleCnt="0"/>
      <dgm:spPr/>
    </dgm:pt>
    <dgm:pt modelId="{F6A9D739-4104-41D4-A277-908C4D829481}" type="pres">
      <dgm:prSet presAssocID="{5E569691-7A99-49F6-8A1D-F49B715E87F1}" presName="accentRepeatNode" presStyleLbl="solidFgAcc1" presStyleIdx="0" presStyleCnt="7"/>
      <dgm:spPr/>
    </dgm:pt>
    <dgm:pt modelId="{B4FC4F33-F4AF-4B48-A713-74D67898D45A}" type="pres">
      <dgm:prSet presAssocID="{A37E37EE-4507-4E0D-97F7-00EB1F19D2CD}" presName="text_2" presStyleLbl="node1" presStyleIdx="1" presStyleCnt="7">
        <dgm:presLayoutVars>
          <dgm:bulletEnabled val="1"/>
        </dgm:presLayoutVars>
      </dgm:prSet>
      <dgm:spPr/>
    </dgm:pt>
    <dgm:pt modelId="{F75F7E6B-AAE6-4818-BAA4-4879EAD6AC23}" type="pres">
      <dgm:prSet presAssocID="{A37E37EE-4507-4E0D-97F7-00EB1F19D2CD}" presName="accent_2" presStyleCnt="0"/>
      <dgm:spPr/>
    </dgm:pt>
    <dgm:pt modelId="{43027574-7450-4F7B-9D3B-8F9210B5F23C}" type="pres">
      <dgm:prSet presAssocID="{A37E37EE-4507-4E0D-97F7-00EB1F19D2CD}" presName="accentRepeatNode" presStyleLbl="solidFgAcc1" presStyleIdx="1" presStyleCnt="7"/>
      <dgm:spPr/>
    </dgm:pt>
    <dgm:pt modelId="{DED6D033-F4C7-41A3-869D-82437C958B03}" type="pres">
      <dgm:prSet presAssocID="{6AC3C0A9-95FD-4550-87DD-35560CF71DD9}" presName="text_3" presStyleLbl="node1" presStyleIdx="2" presStyleCnt="7">
        <dgm:presLayoutVars>
          <dgm:bulletEnabled val="1"/>
        </dgm:presLayoutVars>
      </dgm:prSet>
      <dgm:spPr/>
    </dgm:pt>
    <dgm:pt modelId="{7E86A672-3BDB-4D16-819D-4FC6F73A9E06}" type="pres">
      <dgm:prSet presAssocID="{6AC3C0A9-95FD-4550-87DD-35560CF71DD9}" presName="accent_3" presStyleCnt="0"/>
      <dgm:spPr/>
    </dgm:pt>
    <dgm:pt modelId="{37FB6E0A-500E-4C80-876A-524ADCDFDCF5}" type="pres">
      <dgm:prSet presAssocID="{6AC3C0A9-95FD-4550-87DD-35560CF71DD9}" presName="accentRepeatNode" presStyleLbl="solidFgAcc1" presStyleIdx="2" presStyleCnt="7"/>
      <dgm:spPr/>
    </dgm:pt>
    <dgm:pt modelId="{7A1FCB1B-77CD-4E54-9DCC-78373D0F0BBC}" type="pres">
      <dgm:prSet presAssocID="{0A2D487A-F5FC-4667-9C02-08ACF8BF88FC}" presName="text_4" presStyleLbl="node1" presStyleIdx="3" presStyleCnt="7">
        <dgm:presLayoutVars>
          <dgm:bulletEnabled val="1"/>
        </dgm:presLayoutVars>
      </dgm:prSet>
      <dgm:spPr/>
    </dgm:pt>
    <dgm:pt modelId="{C9776D6F-8BAC-40EB-8A09-6DFC49DA5099}" type="pres">
      <dgm:prSet presAssocID="{0A2D487A-F5FC-4667-9C02-08ACF8BF88FC}" presName="accent_4" presStyleCnt="0"/>
      <dgm:spPr/>
    </dgm:pt>
    <dgm:pt modelId="{75D96CA0-C89E-4D5E-942B-21E295B5C97D}" type="pres">
      <dgm:prSet presAssocID="{0A2D487A-F5FC-4667-9C02-08ACF8BF88FC}" presName="accentRepeatNode" presStyleLbl="solidFgAcc1" presStyleIdx="3" presStyleCnt="7"/>
      <dgm:spPr/>
    </dgm:pt>
    <dgm:pt modelId="{281AB5FC-DAA8-439F-A563-4B928BCEF22F}" type="pres">
      <dgm:prSet presAssocID="{8D9CA8AF-E5FE-47B5-87E4-8EC263FDE13B}" presName="text_5" presStyleLbl="node1" presStyleIdx="4" presStyleCnt="7">
        <dgm:presLayoutVars>
          <dgm:bulletEnabled val="1"/>
        </dgm:presLayoutVars>
      </dgm:prSet>
      <dgm:spPr/>
    </dgm:pt>
    <dgm:pt modelId="{47F830E7-46B8-48AD-B3E8-02B3B4F4E7C1}" type="pres">
      <dgm:prSet presAssocID="{8D9CA8AF-E5FE-47B5-87E4-8EC263FDE13B}" presName="accent_5" presStyleCnt="0"/>
      <dgm:spPr/>
    </dgm:pt>
    <dgm:pt modelId="{CC3DF8FB-3DA3-459B-A0EF-C8D2103BD679}" type="pres">
      <dgm:prSet presAssocID="{8D9CA8AF-E5FE-47B5-87E4-8EC263FDE13B}" presName="accentRepeatNode" presStyleLbl="solidFgAcc1" presStyleIdx="4" presStyleCnt="7"/>
      <dgm:spPr/>
    </dgm:pt>
    <dgm:pt modelId="{6F611624-E206-4D46-B6D1-77E2FB156C4C}" type="pres">
      <dgm:prSet presAssocID="{D2DFA762-1557-4C63-9CC7-E4C10810A5DD}" presName="text_6" presStyleLbl="node1" presStyleIdx="5" presStyleCnt="7">
        <dgm:presLayoutVars>
          <dgm:bulletEnabled val="1"/>
        </dgm:presLayoutVars>
      </dgm:prSet>
      <dgm:spPr/>
    </dgm:pt>
    <dgm:pt modelId="{FB0EDAFB-98C1-4AFC-94A2-D4C2BED5230F}" type="pres">
      <dgm:prSet presAssocID="{D2DFA762-1557-4C63-9CC7-E4C10810A5DD}" presName="accent_6" presStyleCnt="0"/>
      <dgm:spPr/>
    </dgm:pt>
    <dgm:pt modelId="{4C4FD6FE-A7EF-462D-96DD-DC37D9A89D09}" type="pres">
      <dgm:prSet presAssocID="{D2DFA762-1557-4C63-9CC7-E4C10810A5DD}" presName="accentRepeatNode" presStyleLbl="solidFgAcc1" presStyleIdx="5" presStyleCnt="7"/>
      <dgm:spPr/>
    </dgm:pt>
    <dgm:pt modelId="{73B7D5BB-0E6D-4669-87A0-4D26730B6D91}" type="pres">
      <dgm:prSet presAssocID="{EE6BCAA2-92E5-4D4C-9BE9-F82355AD469D}" presName="text_7" presStyleLbl="node1" presStyleIdx="6" presStyleCnt="7" custScaleY="160073">
        <dgm:presLayoutVars>
          <dgm:bulletEnabled val="1"/>
        </dgm:presLayoutVars>
      </dgm:prSet>
      <dgm:spPr/>
    </dgm:pt>
    <dgm:pt modelId="{B1A75194-E07E-4490-9BC2-9926890B7E53}" type="pres">
      <dgm:prSet presAssocID="{EE6BCAA2-92E5-4D4C-9BE9-F82355AD469D}" presName="accent_7" presStyleCnt="0"/>
      <dgm:spPr/>
    </dgm:pt>
    <dgm:pt modelId="{56821375-68BB-4BC8-BB4C-6A521B3ACE63}" type="pres">
      <dgm:prSet presAssocID="{EE6BCAA2-92E5-4D4C-9BE9-F82355AD469D}" presName="accentRepeatNode" presStyleLbl="solidFgAcc1" presStyleIdx="6" presStyleCnt="7"/>
      <dgm:spPr/>
    </dgm:pt>
  </dgm:ptLst>
  <dgm:cxnLst>
    <dgm:cxn modelId="{3440E008-DAB4-4B13-9E82-7A226D43644A}" type="presOf" srcId="{8D9CA8AF-E5FE-47B5-87E4-8EC263FDE13B}" destId="{281AB5FC-DAA8-439F-A563-4B928BCEF22F}" srcOrd="0" destOrd="0" presId="urn:microsoft.com/office/officeart/2008/layout/VerticalCurvedList"/>
    <dgm:cxn modelId="{8F93C30A-D86C-4A90-901B-738E2CADB9F4}" type="presOf" srcId="{EE6BCAA2-92E5-4D4C-9BE9-F82355AD469D}" destId="{73B7D5BB-0E6D-4669-87A0-4D26730B6D91}" srcOrd="0" destOrd="0" presId="urn:microsoft.com/office/officeart/2008/layout/VerticalCurvedList"/>
    <dgm:cxn modelId="{AB961F27-FD40-416B-BC7A-E5E663AAB599}" srcId="{4B316954-9DD5-4769-B08F-4BC7C57E0ED0}" destId="{D2DFA762-1557-4C63-9CC7-E4C10810A5DD}" srcOrd="5" destOrd="0" parTransId="{BA885C64-1CB7-4EF6-9959-30F7C2CA78C3}" sibTransId="{C62CAA7A-9C36-488C-8246-F8BDE3CB4E95}"/>
    <dgm:cxn modelId="{CE8C5432-D004-44A0-B258-3AC26C5C2947}" srcId="{4B316954-9DD5-4769-B08F-4BC7C57E0ED0}" destId="{0A2D487A-F5FC-4667-9C02-08ACF8BF88FC}" srcOrd="3" destOrd="0" parTransId="{B7381C0E-7382-4123-B2C3-BC85414ACF5A}" sibTransId="{64106A45-EB2D-45AC-95F9-370888CAAC75}"/>
    <dgm:cxn modelId="{6E6FB33F-2CD0-431B-869D-EB4BFDAC37C1}" type="presOf" srcId="{4B316954-9DD5-4769-B08F-4BC7C57E0ED0}" destId="{BEA90C6C-BB5D-4F17-B303-6EF9DF00305E}" srcOrd="0" destOrd="0" presId="urn:microsoft.com/office/officeart/2008/layout/VerticalCurvedList"/>
    <dgm:cxn modelId="{FAE29644-E444-4097-8128-03E696E27C07}" srcId="{4B316954-9DD5-4769-B08F-4BC7C57E0ED0}" destId="{CE67C30A-A487-4D4C-8B9A-28CBA9C9C863}" srcOrd="7" destOrd="0" parTransId="{FBC2682F-3471-4775-98F4-E3971CB35115}" sibTransId="{726832E7-BCB4-497F-A09F-4809E6E54B4B}"/>
    <dgm:cxn modelId="{64BDD860-21A4-4E90-AC96-893E0008658B}" srcId="{4B316954-9DD5-4769-B08F-4BC7C57E0ED0}" destId="{8D9CA8AF-E5FE-47B5-87E4-8EC263FDE13B}" srcOrd="4" destOrd="0" parTransId="{DD64ACD8-CC95-4F5C-BB0E-A87C5EBC17C1}" sibTransId="{F33076CC-3325-41D4-8B16-4E614FE5FF4C}"/>
    <dgm:cxn modelId="{B8C26066-DD11-4831-A0EA-FE788EA34094}" srcId="{4B316954-9DD5-4769-B08F-4BC7C57E0ED0}" destId="{6AC3C0A9-95FD-4550-87DD-35560CF71DD9}" srcOrd="2" destOrd="0" parTransId="{3647DC09-EE41-47E4-9234-A5D16FDE7920}" sibTransId="{11B6FFFB-3083-4E69-BD3A-45C92CD80D52}"/>
    <dgm:cxn modelId="{B1EA4269-23B8-48DE-A3AB-A2B67F588A0F}" type="presOf" srcId="{DFE862C6-B68C-464D-AD3A-E08C590CB53A}" destId="{CEABB7C5-BC8B-46F9-B03A-BDB92498E59D}" srcOrd="0" destOrd="0" presId="urn:microsoft.com/office/officeart/2008/layout/VerticalCurvedList"/>
    <dgm:cxn modelId="{D0360273-08A3-4159-835D-E2273B158D87}" type="presOf" srcId="{A37E37EE-4507-4E0D-97F7-00EB1F19D2CD}" destId="{B4FC4F33-F4AF-4B48-A713-74D67898D45A}" srcOrd="0" destOrd="0" presId="urn:microsoft.com/office/officeart/2008/layout/VerticalCurvedList"/>
    <dgm:cxn modelId="{141252B3-401A-4F27-820E-BEAC34FD1BF2}" type="presOf" srcId="{5E569691-7A99-49F6-8A1D-F49B715E87F1}" destId="{6D40E8C1-07F3-40F9-B122-38F4A9D5EB8E}" srcOrd="0" destOrd="0" presId="urn:microsoft.com/office/officeart/2008/layout/VerticalCurvedList"/>
    <dgm:cxn modelId="{64C230B8-404B-4652-A8E7-A8374738E9EA}" srcId="{4B316954-9DD5-4769-B08F-4BC7C57E0ED0}" destId="{EE6BCAA2-92E5-4D4C-9BE9-F82355AD469D}" srcOrd="6" destOrd="0" parTransId="{FCF2E7CC-52EC-400B-A994-9596AAE5BC35}" sibTransId="{60FA45CC-BF2B-4800-8A23-22E22C1F936D}"/>
    <dgm:cxn modelId="{9C496ABC-1307-4D70-A7DB-7BEFC4C6F870}" type="presOf" srcId="{D2DFA762-1557-4C63-9CC7-E4C10810A5DD}" destId="{6F611624-E206-4D46-B6D1-77E2FB156C4C}" srcOrd="0" destOrd="0" presId="urn:microsoft.com/office/officeart/2008/layout/VerticalCurvedList"/>
    <dgm:cxn modelId="{1AFD64BF-7D52-4397-AF48-CA5716806554}" type="presOf" srcId="{0A2D487A-F5FC-4667-9C02-08ACF8BF88FC}" destId="{7A1FCB1B-77CD-4E54-9DCC-78373D0F0BBC}" srcOrd="0" destOrd="0" presId="urn:microsoft.com/office/officeart/2008/layout/VerticalCurvedList"/>
    <dgm:cxn modelId="{1414E0C6-F4F5-4E59-8690-8984E56F3789}" type="presOf" srcId="{6AC3C0A9-95FD-4550-87DD-35560CF71DD9}" destId="{DED6D033-F4C7-41A3-869D-82437C958B03}" srcOrd="0" destOrd="0" presId="urn:microsoft.com/office/officeart/2008/layout/VerticalCurvedList"/>
    <dgm:cxn modelId="{1F5826CB-8547-4A67-8E7B-C4322F09DACE}" srcId="{4B316954-9DD5-4769-B08F-4BC7C57E0ED0}" destId="{A37E37EE-4507-4E0D-97F7-00EB1F19D2CD}" srcOrd="1" destOrd="0" parTransId="{5F0C6BE2-68BB-46C6-90DB-23755AA96CD9}" sibTransId="{A349BCC6-D628-42F0-AD84-A71E2F4389C0}"/>
    <dgm:cxn modelId="{3D6797FE-DDAB-4AC7-8784-13D7E27D5AD4}" srcId="{4B316954-9DD5-4769-B08F-4BC7C57E0ED0}" destId="{5E569691-7A99-49F6-8A1D-F49B715E87F1}" srcOrd="0" destOrd="0" parTransId="{CF0CCC03-A9FE-4552-A247-14BC2FE00D9A}" sibTransId="{DFE862C6-B68C-464D-AD3A-E08C590CB53A}"/>
    <dgm:cxn modelId="{BD487178-EF73-4DD5-847D-CE18ADDF23BC}" type="presParOf" srcId="{BEA90C6C-BB5D-4F17-B303-6EF9DF00305E}" destId="{AFD41CB3-3572-4DD1-81A5-8C0E8E30329F}" srcOrd="0" destOrd="0" presId="urn:microsoft.com/office/officeart/2008/layout/VerticalCurvedList"/>
    <dgm:cxn modelId="{7EADFBC9-6733-4DB1-A46E-6A0AD0DA55AE}" type="presParOf" srcId="{AFD41CB3-3572-4DD1-81A5-8C0E8E30329F}" destId="{7D8BB897-43A8-4655-B538-2E7ADE53916D}" srcOrd="0" destOrd="0" presId="urn:microsoft.com/office/officeart/2008/layout/VerticalCurvedList"/>
    <dgm:cxn modelId="{30FAC9E9-01C6-4D12-BFF7-65FA1BE84612}" type="presParOf" srcId="{7D8BB897-43A8-4655-B538-2E7ADE53916D}" destId="{6E36540A-E811-4D1B-8EE6-06A29D9DC4B5}" srcOrd="0" destOrd="0" presId="urn:microsoft.com/office/officeart/2008/layout/VerticalCurvedList"/>
    <dgm:cxn modelId="{9D06ABF3-CB45-4059-80A6-F5433DF42081}" type="presParOf" srcId="{7D8BB897-43A8-4655-B538-2E7ADE53916D}" destId="{CEABB7C5-BC8B-46F9-B03A-BDB92498E59D}" srcOrd="1" destOrd="0" presId="urn:microsoft.com/office/officeart/2008/layout/VerticalCurvedList"/>
    <dgm:cxn modelId="{6513DD78-1B78-4629-A3EC-E5D5C1FBF499}" type="presParOf" srcId="{7D8BB897-43A8-4655-B538-2E7ADE53916D}" destId="{D3C98CDC-CE3D-4CCD-BFFB-43FD5569112B}" srcOrd="2" destOrd="0" presId="urn:microsoft.com/office/officeart/2008/layout/VerticalCurvedList"/>
    <dgm:cxn modelId="{9C1BB604-29A8-421F-85A2-A41801031405}" type="presParOf" srcId="{7D8BB897-43A8-4655-B538-2E7ADE53916D}" destId="{91646982-97BC-432E-BBEE-C4A9989924C2}" srcOrd="3" destOrd="0" presId="urn:microsoft.com/office/officeart/2008/layout/VerticalCurvedList"/>
    <dgm:cxn modelId="{5C766DA6-F334-46D5-BAEF-27803D78667F}" type="presParOf" srcId="{AFD41CB3-3572-4DD1-81A5-8C0E8E30329F}" destId="{6D40E8C1-07F3-40F9-B122-38F4A9D5EB8E}" srcOrd="1" destOrd="0" presId="urn:microsoft.com/office/officeart/2008/layout/VerticalCurvedList"/>
    <dgm:cxn modelId="{A64DC33D-8345-41E7-A343-F4FE7F6C290B}" type="presParOf" srcId="{AFD41CB3-3572-4DD1-81A5-8C0E8E30329F}" destId="{6B26D56A-0310-41AC-804F-0E0E1EC9F109}" srcOrd="2" destOrd="0" presId="urn:microsoft.com/office/officeart/2008/layout/VerticalCurvedList"/>
    <dgm:cxn modelId="{4DF11555-4EE7-4E1A-BA3E-75F1C5755927}" type="presParOf" srcId="{6B26D56A-0310-41AC-804F-0E0E1EC9F109}" destId="{F6A9D739-4104-41D4-A277-908C4D829481}" srcOrd="0" destOrd="0" presId="urn:microsoft.com/office/officeart/2008/layout/VerticalCurvedList"/>
    <dgm:cxn modelId="{F8670E68-5953-4C23-BCA0-099280309806}" type="presParOf" srcId="{AFD41CB3-3572-4DD1-81A5-8C0E8E30329F}" destId="{B4FC4F33-F4AF-4B48-A713-74D67898D45A}" srcOrd="3" destOrd="0" presId="urn:microsoft.com/office/officeart/2008/layout/VerticalCurvedList"/>
    <dgm:cxn modelId="{4E755E21-ECDB-4614-BAAC-D39704535268}" type="presParOf" srcId="{AFD41CB3-3572-4DD1-81A5-8C0E8E30329F}" destId="{F75F7E6B-AAE6-4818-BAA4-4879EAD6AC23}" srcOrd="4" destOrd="0" presId="urn:microsoft.com/office/officeart/2008/layout/VerticalCurvedList"/>
    <dgm:cxn modelId="{CA711A8C-9023-4AC6-BD22-DE8F8837987B}" type="presParOf" srcId="{F75F7E6B-AAE6-4818-BAA4-4879EAD6AC23}" destId="{43027574-7450-4F7B-9D3B-8F9210B5F23C}" srcOrd="0" destOrd="0" presId="urn:microsoft.com/office/officeart/2008/layout/VerticalCurvedList"/>
    <dgm:cxn modelId="{A2A960BD-5180-4908-89CF-E1BD877B612B}" type="presParOf" srcId="{AFD41CB3-3572-4DD1-81A5-8C0E8E30329F}" destId="{DED6D033-F4C7-41A3-869D-82437C958B03}" srcOrd="5" destOrd="0" presId="urn:microsoft.com/office/officeart/2008/layout/VerticalCurvedList"/>
    <dgm:cxn modelId="{F4764A8D-4308-4BAA-B381-388B3BC6388B}" type="presParOf" srcId="{AFD41CB3-3572-4DD1-81A5-8C0E8E30329F}" destId="{7E86A672-3BDB-4D16-819D-4FC6F73A9E06}" srcOrd="6" destOrd="0" presId="urn:microsoft.com/office/officeart/2008/layout/VerticalCurvedList"/>
    <dgm:cxn modelId="{537FE889-866E-4E95-94D2-8DC84EEB30EF}" type="presParOf" srcId="{7E86A672-3BDB-4D16-819D-4FC6F73A9E06}" destId="{37FB6E0A-500E-4C80-876A-524ADCDFDCF5}" srcOrd="0" destOrd="0" presId="urn:microsoft.com/office/officeart/2008/layout/VerticalCurvedList"/>
    <dgm:cxn modelId="{3BCD880C-F022-42AB-9089-70EEB05ECC1B}" type="presParOf" srcId="{AFD41CB3-3572-4DD1-81A5-8C0E8E30329F}" destId="{7A1FCB1B-77CD-4E54-9DCC-78373D0F0BBC}" srcOrd="7" destOrd="0" presId="urn:microsoft.com/office/officeart/2008/layout/VerticalCurvedList"/>
    <dgm:cxn modelId="{3AF52A00-10D1-48B3-B2CA-FF75C53A9880}" type="presParOf" srcId="{AFD41CB3-3572-4DD1-81A5-8C0E8E30329F}" destId="{C9776D6F-8BAC-40EB-8A09-6DFC49DA5099}" srcOrd="8" destOrd="0" presId="urn:microsoft.com/office/officeart/2008/layout/VerticalCurvedList"/>
    <dgm:cxn modelId="{5E6A3F81-4E36-4C41-841F-957F4690F2F3}" type="presParOf" srcId="{C9776D6F-8BAC-40EB-8A09-6DFC49DA5099}" destId="{75D96CA0-C89E-4D5E-942B-21E295B5C97D}" srcOrd="0" destOrd="0" presId="urn:microsoft.com/office/officeart/2008/layout/VerticalCurvedList"/>
    <dgm:cxn modelId="{6C6A3A0C-8E4D-4AAC-9F7F-1CD637E54646}" type="presParOf" srcId="{AFD41CB3-3572-4DD1-81A5-8C0E8E30329F}" destId="{281AB5FC-DAA8-439F-A563-4B928BCEF22F}" srcOrd="9" destOrd="0" presId="urn:microsoft.com/office/officeart/2008/layout/VerticalCurvedList"/>
    <dgm:cxn modelId="{D43F561E-0321-490C-8446-C39E4E0C87F1}" type="presParOf" srcId="{AFD41CB3-3572-4DD1-81A5-8C0E8E30329F}" destId="{47F830E7-46B8-48AD-B3E8-02B3B4F4E7C1}" srcOrd="10" destOrd="0" presId="urn:microsoft.com/office/officeart/2008/layout/VerticalCurvedList"/>
    <dgm:cxn modelId="{A5298200-BC7C-4E60-8B81-7A0E33083770}" type="presParOf" srcId="{47F830E7-46B8-48AD-B3E8-02B3B4F4E7C1}" destId="{CC3DF8FB-3DA3-459B-A0EF-C8D2103BD679}" srcOrd="0" destOrd="0" presId="urn:microsoft.com/office/officeart/2008/layout/VerticalCurvedList"/>
    <dgm:cxn modelId="{23EC912B-EA35-429A-8D61-5D71E727083B}" type="presParOf" srcId="{AFD41CB3-3572-4DD1-81A5-8C0E8E30329F}" destId="{6F611624-E206-4D46-B6D1-77E2FB156C4C}" srcOrd="11" destOrd="0" presId="urn:microsoft.com/office/officeart/2008/layout/VerticalCurvedList"/>
    <dgm:cxn modelId="{ECC86D93-E346-44A5-8458-8D84DBFE19F7}" type="presParOf" srcId="{AFD41CB3-3572-4DD1-81A5-8C0E8E30329F}" destId="{FB0EDAFB-98C1-4AFC-94A2-D4C2BED5230F}" srcOrd="12" destOrd="0" presId="urn:microsoft.com/office/officeart/2008/layout/VerticalCurvedList"/>
    <dgm:cxn modelId="{10F11A03-B1E8-40B6-AF58-5DF41BC24367}" type="presParOf" srcId="{FB0EDAFB-98C1-4AFC-94A2-D4C2BED5230F}" destId="{4C4FD6FE-A7EF-462D-96DD-DC37D9A89D09}" srcOrd="0" destOrd="0" presId="urn:microsoft.com/office/officeart/2008/layout/VerticalCurvedList"/>
    <dgm:cxn modelId="{317A8595-33AA-4635-AE6B-F58E68A0A94C}" type="presParOf" srcId="{AFD41CB3-3572-4DD1-81A5-8C0E8E30329F}" destId="{73B7D5BB-0E6D-4669-87A0-4D26730B6D91}" srcOrd="13" destOrd="0" presId="urn:microsoft.com/office/officeart/2008/layout/VerticalCurvedList"/>
    <dgm:cxn modelId="{C3334A8B-FDC2-4696-89E1-63C9AB993D78}" type="presParOf" srcId="{AFD41CB3-3572-4DD1-81A5-8C0E8E30329F}" destId="{B1A75194-E07E-4490-9BC2-9926890B7E53}" srcOrd="14" destOrd="0" presId="urn:microsoft.com/office/officeart/2008/layout/VerticalCurvedList"/>
    <dgm:cxn modelId="{E455EEFE-CD5D-438A-84B6-F345A3D67202}" type="presParOf" srcId="{B1A75194-E07E-4490-9BC2-9926890B7E53}" destId="{56821375-68BB-4BC8-BB4C-6A521B3ACE6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83E1B2-DA78-499B-9DFD-072D9F31E148}" type="doc">
      <dgm:prSet loTypeId="urn:diagrams.loki3.com/BracketList" loCatId="list" qsTypeId="urn:microsoft.com/office/officeart/2005/8/quickstyle/simple1" qsCatId="simple" csTypeId="urn:microsoft.com/office/officeart/2005/8/colors/colorful5" csCatId="colorful" phldr="1"/>
      <dgm:spPr/>
      <dgm:t>
        <a:bodyPr/>
        <a:lstStyle/>
        <a:p>
          <a:endParaRPr lang="en-GB"/>
        </a:p>
      </dgm:t>
    </dgm:pt>
    <dgm:pt modelId="{11371E2F-864C-4BA9-8793-6EA082A1ADBF}">
      <dgm:prSet phldrT="[Text]" custT="1"/>
      <dgm:spPr/>
      <dgm:t>
        <a:bodyPr/>
        <a:lstStyle/>
        <a:p>
          <a:pPr algn="ctr"/>
          <a:r>
            <a:rPr lang="en-US" altLang="en-US" sz="1600" b="1" dirty="0">
              <a:ea typeface="ヒラギノ角ゴ Pro W3" pitchFamily="127" charset="-128"/>
            </a:rPr>
            <a:t>Situation</a:t>
          </a:r>
          <a:endParaRPr lang="en-GB" sz="1600" b="1" dirty="0"/>
        </a:p>
      </dgm:t>
    </dgm:pt>
    <dgm:pt modelId="{64BCFA14-5807-4EBD-A4AE-E1FD6000F0E8}" type="parTrans" cxnId="{E49B5D49-10F8-4BFD-BB0A-462CE8D0A922}">
      <dgm:prSet/>
      <dgm:spPr/>
      <dgm:t>
        <a:bodyPr/>
        <a:lstStyle/>
        <a:p>
          <a:pPr algn="ctr"/>
          <a:endParaRPr lang="en-GB" sz="1600" b="1"/>
        </a:p>
      </dgm:t>
    </dgm:pt>
    <dgm:pt modelId="{126A80AD-76C5-4533-A7B6-FF50B184CA80}" type="sibTrans" cxnId="{E49B5D49-10F8-4BFD-BB0A-462CE8D0A922}">
      <dgm:prSet/>
      <dgm:spPr/>
      <dgm:t>
        <a:bodyPr/>
        <a:lstStyle/>
        <a:p>
          <a:pPr algn="ctr"/>
          <a:endParaRPr lang="en-GB" sz="1600" b="1"/>
        </a:p>
      </dgm:t>
    </dgm:pt>
    <dgm:pt modelId="{A967661A-6252-41BD-B2A7-7A35E46552BA}">
      <dgm:prSet custT="1"/>
      <dgm:spPr/>
      <dgm:t>
        <a:bodyPr/>
        <a:lstStyle/>
        <a:p>
          <a:pPr algn="ctr"/>
          <a:r>
            <a:rPr lang="en-US" altLang="en-US" sz="1600" b="1" dirty="0">
              <a:ea typeface="ヒラギノ角ゴ Pro W3" pitchFamily="127" charset="-128"/>
            </a:rPr>
            <a:t>Background</a:t>
          </a:r>
        </a:p>
      </dgm:t>
    </dgm:pt>
    <dgm:pt modelId="{DC0F67CD-C3B6-4F03-A1E8-FCF30D153563}" type="parTrans" cxnId="{1BDBBB8A-CA80-4053-9028-93703E59F642}">
      <dgm:prSet/>
      <dgm:spPr/>
      <dgm:t>
        <a:bodyPr/>
        <a:lstStyle/>
        <a:p>
          <a:pPr algn="ctr"/>
          <a:endParaRPr lang="en-GB" sz="1600" b="1"/>
        </a:p>
      </dgm:t>
    </dgm:pt>
    <dgm:pt modelId="{352D8586-5B25-421E-A1F1-6411F9DE54E9}" type="sibTrans" cxnId="{1BDBBB8A-CA80-4053-9028-93703E59F642}">
      <dgm:prSet/>
      <dgm:spPr/>
      <dgm:t>
        <a:bodyPr/>
        <a:lstStyle/>
        <a:p>
          <a:pPr algn="ctr"/>
          <a:endParaRPr lang="en-GB" sz="1600" b="1"/>
        </a:p>
      </dgm:t>
    </dgm:pt>
    <dgm:pt modelId="{F5098CA8-E892-4E13-9D3F-03D0CF4C09AD}">
      <dgm:prSet custT="1"/>
      <dgm:spPr/>
      <dgm:t>
        <a:bodyPr/>
        <a:lstStyle/>
        <a:p>
          <a:pPr algn="ctr"/>
          <a:r>
            <a:rPr lang="en-US" altLang="en-US" sz="1600" b="1" dirty="0">
              <a:ea typeface="ヒラギノ角ゴ Pro W3" pitchFamily="127" charset="-128"/>
            </a:rPr>
            <a:t>Assessment</a:t>
          </a:r>
        </a:p>
      </dgm:t>
    </dgm:pt>
    <dgm:pt modelId="{19CAFF7E-AA63-4ED0-B245-F2109A8F7D19}" type="parTrans" cxnId="{2EE055E5-3539-4A42-A402-2CB9C22E0A3D}">
      <dgm:prSet/>
      <dgm:spPr/>
      <dgm:t>
        <a:bodyPr/>
        <a:lstStyle/>
        <a:p>
          <a:pPr algn="ctr"/>
          <a:endParaRPr lang="en-GB" sz="1600" b="1"/>
        </a:p>
      </dgm:t>
    </dgm:pt>
    <dgm:pt modelId="{30B00EF3-6CB0-4154-B39D-9EEE76CF83BF}" type="sibTrans" cxnId="{2EE055E5-3539-4A42-A402-2CB9C22E0A3D}">
      <dgm:prSet/>
      <dgm:spPr/>
      <dgm:t>
        <a:bodyPr/>
        <a:lstStyle/>
        <a:p>
          <a:pPr algn="ctr"/>
          <a:endParaRPr lang="en-GB" sz="1600" b="1"/>
        </a:p>
      </dgm:t>
    </dgm:pt>
    <dgm:pt modelId="{6DDD3BC4-79C0-457A-BFE7-2FBD392AB2E7}">
      <dgm:prSet custT="1"/>
      <dgm:spPr/>
      <dgm:t>
        <a:bodyPr/>
        <a:lstStyle/>
        <a:p>
          <a:pPr algn="ctr"/>
          <a:r>
            <a:rPr lang="en-US" altLang="en-US" sz="1600" b="1" dirty="0">
              <a:ea typeface="ヒラギノ角ゴ Pro W3" pitchFamily="127" charset="-128"/>
            </a:rPr>
            <a:t>Recommendation</a:t>
          </a:r>
        </a:p>
      </dgm:t>
    </dgm:pt>
    <dgm:pt modelId="{1604D722-0025-467D-B36E-062A71DA93C4}" type="parTrans" cxnId="{99D0EF2F-A57E-49FD-BB66-90B6C504B63E}">
      <dgm:prSet/>
      <dgm:spPr/>
      <dgm:t>
        <a:bodyPr/>
        <a:lstStyle/>
        <a:p>
          <a:pPr algn="ctr"/>
          <a:endParaRPr lang="en-GB" sz="1600" b="1"/>
        </a:p>
      </dgm:t>
    </dgm:pt>
    <dgm:pt modelId="{CF573279-F50F-4FA0-9AB3-E26AAF281939}" type="sibTrans" cxnId="{99D0EF2F-A57E-49FD-BB66-90B6C504B63E}">
      <dgm:prSet/>
      <dgm:spPr/>
      <dgm:t>
        <a:bodyPr/>
        <a:lstStyle/>
        <a:p>
          <a:pPr algn="ctr"/>
          <a:endParaRPr lang="en-GB" sz="1600" b="1"/>
        </a:p>
      </dgm:t>
    </dgm:pt>
    <dgm:pt modelId="{1AB348B1-46E4-4369-844A-B5F927EB94EA}">
      <dgm:prSet phldrT="[Text]" custT="1"/>
      <dgm:spPr/>
      <dgm:t>
        <a:bodyPr/>
        <a:lstStyle/>
        <a:p>
          <a:pPr algn="ctr"/>
          <a:r>
            <a:rPr lang="en-US" altLang="en-US" sz="1600" b="1">
              <a:ea typeface="ヒラギノ角ゴ Pro W3" pitchFamily="127" charset="-128"/>
            </a:rPr>
            <a:t>What is going on with the patient?</a:t>
          </a:r>
          <a:endParaRPr lang="en-GB" sz="1600" b="1" dirty="0"/>
        </a:p>
      </dgm:t>
    </dgm:pt>
    <dgm:pt modelId="{1F51BF3C-9D3E-4150-BFD3-0B2B9BD27373}" type="parTrans" cxnId="{10CF4445-FBE4-4891-94FD-D6128CB7CBD1}">
      <dgm:prSet/>
      <dgm:spPr/>
      <dgm:t>
        <a:bodyPr/>
        <a:lstStyle/>
        <a:p>
          <a:pPr algn="ctr"/>
          <a:endParaRPr lang="en-GB" sz="1600" b="1"/>
        </a:p>
      </dgm:t>
    </dgm:pt>
    <dgm:pt modelId="{2B16C657-40CC-46AC-A64E-59D83E855C1F}" type="sibTrans" cxnId="{10CF4445-FBE4-4891-94FD-D6128CB7CBD1}">
      <dgm:prSet/>
      <dgm:spPr/>
      <dgm:t>
        <a:bodyPr/>
        <a:lstStyle/>
        <a:p>
          <a:pPr algn="ctr"/>
          <a:endParaRPr lang="en-GB" sz="1600" b="1"/>
        </a:p>
      </dgm:t>
    </dgm:pt>
    <dgm:pt modelId="{CFDA9EE3-C0A3-4F4F-B7EB-318601FEAF66}">
      <dgm:prSet custT="1"/>
      <dgm:spPr/>
      <dgm:t>
        <a:bodyPr/>
        <a:lstStyle/>
        <a:p>
          <a:pPr algn="ctr"/>
          <a:r>
            <a:rPr lang="en-US" altLang="en-US" sz="1600" b="1">
              <a:ea typeface="ヒラギノ角ゴ Pro W3" pitchFamily="127" charset="-128"/>
            </a:rPr>
            <a:t>What is the clinical background or context?</a:t>
          </a:r>
          <a:endParaRPr lang="en-US" altLang="en-US" sz="1600" b="1" dirty="0">
            <a:ea typeface="ヒラギノ角ゴ Pro W3" pitchFamily="127" charset="-128"/>
          </a:endParaRPr>
        </a:p>
      </dgm:t>
    </dgm:pt>
    <dgm:pt modelId="{2E1961B0-5965-450E-B4D0-32CDB775A8E4}" type="parTrans" cxnId="{43D02B32-07B2-4C18-8B03-8D64400DEBB7}">
      <dgm:prSet/>
      <dgm:spPr/>
      <dgm:t>
        <a:bodyPr/>
        <a:lstStyle/>
        <a:p>
          <a:pPr algn="ctr"/>
          <a:endParaRPr lang="en-GB" sz="1600" b="1"/>
        </a:p>
      </dgm:t>
    </dgm:pt>
    <dgm:pt modelId="{49849FB3-D2A0-4F54-9863-6B839B492C67}" type="sibTrans" cxnId="{43D02B32-07B2-4C18-8B03-8D64400DEBB7}">
      <dgm:prSet/>
      <dgm:spPr/>
      <dgm:t>
        <a:bodyPr/>
        <a:lstStyle/>
        <a:p>
          <a:pPr algn="ctr"/>
          <a:endParaRPr lang="en-GB" sz="1600" b="1"/>
        </a:p>
      </dgm:t>
    </dgm:pt>
    <dgm:pt modelId="{76D1F719-029F-47AD-B1C8-82DF35AAB0DB}">
      <dgm:prSet custT="1"/>
      <dgm:spPr/>
      <dgm:t>
        <a:bodyPr/>
        <a:lstStyle/>
        <a:p>
          <a:pPr algn="ctr"/>
          <a:r>
            <a:rPr lang="en-US" altLang="en-US" sz="1600" b="1">
              <a:ea typeface="ヒラギノ角ゴ Pro W3" pitchFamily="127" charset="-128"/>
            </a:rPr>
            <a:t>What </a:t>
          </a:r>
          <a:r>
            <a:rPr lang="en-US" altLang="en-US" sz="1600" b="1" dirty="0">
              <a:ea typeface="ヒラギノ角ゴ Pro W3" pitchFamily="127" charset="-128"/>
            </a:rPr>
            <a:t>do I think the problem is?</a:t>
          </a:r>
        </a:p>
      </dgm:t>
    </dgm:pt>
    <dgm:pt modelId="{65AA627B-B305-404F-B030-5F7D68B635FF}" type="parTrans" cxnId="{8D652077-4269-42A4-846F-F6ABC3C4D694}">
      <dgm:prSet/>
      <dgm:spPr/>
      <dgm:t>
        <a:bodyPr/>
        <a:lstStyle/>
        <a:p>
          <a:pPr algn="ctr"/>
          <a:endParaRPr lang="en-GB" sz="1600" b="1"/>
        </a:p>
      </dgm:t>
    </dgm:pt>
    <dgm:pt modelId="{AFC8BAD5-66D9-497A-8CC3-B1BECBA53C1E}" type="sibTrans" cxnId="{8D652077-4269-42A4-846F-F6ABC3C4D694}">
      <dgm:prSet/>
      <dgm:spPr/>
      <dgm:t>
        <a:bodyPr/>
        <a:lstStyle/>
        <a:p>
          <a:pPr algn="ctr"/>
          <a:endParaRPr lang="en-GB" sz="1600" b="1"/>
        </a:p>
      </dgm:t>
    </dgm:pt>
    <dgm:pt modelId="{79EB74BB-0E6D-46C9-A89D-9778708D1D97}">
      <dgm:prSet custT="1"/>
      <dgm:spPr/>
      <dgm:t>
        <a:bodyPr/>
        <a:lstStyle/>
        <a:p>
          <a:pPr algn="ctr"/>
          <a:r>
            <a:rPr lang="en-US" altLang="en-US" sz="1600" b="1">
              <a:ea typeface="ヒラギノ角ゴ Pro W3" pitchFamily="127" charset="-128"/>
            </a:rPr>
            <a:t>What </a:t>
          </a:r>
          <a:r>
            <a:rPr lang="en-US" altLang="en-US" sz="1600" b="1" dirty="0">
              <a:ea typeface="ヒラギノ角ゴ Pro W3" pitchFamily="127" charset="-128"/>
            </a:rPr>
            <a:t>would I recommend?</a:t>
          </a:r>
        </a:p>
      </dgm:t>
    </dgm:pt>
    <dgm:pt modelId="{888FAEF8-9095-4ADB-895B-721AD76C61E6}" type="parTrans" cxnId="{D00F1253-F205-4BE0-B323-10CD315F475E}">
      <dgm:prSet/>
      <dgm:spPr/>
      <dgm:t>
        <a:bodyPr/>
        <a:lstStyle/>
        <a:p>
          <a:pPr algn="ctr"/>
          <a:endParaRPr lang="en-GB" sz="1600" b="1"/>
        </a:p>
      </dgm:t>
    </dgm:pt>
    <dgm:pt modelId="{840BF199-BFC2-435C-993C-7DA85037817C}" type="sibTrans" cxnId="{D00F1253-F205-4BE0-B323-10CD315F475E}">
      <dgm:prSet/>
      <dgm:spPr/>
      <dgm:t>
        <a:bodyPr/>
        <a:lstStyle/>
        <a:p>
          <a:pPr algn="ctr"/>
          <a:endParaRPr lang="en-GB" sz="1600" b="1"/>
        </a:p>
      </dgm:t>
    </dgm:pt>
    <dgm:pt modelId="{0B867594-A95D-47BE-819F-19B6C180DC13}" type="pres">
      <dgm:prSet presAssocID="{6E83E1B2-DA78-499B-9DFD-072D9F31E148}" presName="Name0" presStyleCnt="0">
        <dgm:presLayoutVars>
          <dgm:dir/>
          <dgm:animLvl val="lvl"/>
          <dgm:resizeHandles val="exact"/>
        </dgm:presLayoutVars>
      </dgm:prSet>
      <dgm:spPr/>
    </dgm:pt>
    <dgm:pt modelId="{4A3E4704-1757-48CF-A7CD-F67BE55F4E71}" type="pres">
      <dgm:prSet presAssocID="{11371E2F-864C-4BA9-8793-6EA082A1ADBF}" presName="linNode" presStyleCnt="0"/>
      <dgm:spPr/>
    </dgm:pt>
    <dgm:pt modelId="{65E41674-DCD1-4DE5-8DA0-08AE9A7BBF0F}" type="pres">
      <dgm:prSet presAssocID="{11371E2F-864C-4BA9-8793-6EA082A1ADBF}" presName="parTx" presStyleLbl="revTx" presStyleIdx="0" presStyleCnt="4">
        <dgm:presLayoutVars>
          <dgm:chMax val="1"/>
          <dgm:bulletEnabled val="1"/>
        </dgm:presLayoutVars>
      </dgm:prSet>
      <dgm:spPr/>
    </dgm:pt>
    <dgm:pt modelId="{920D2197-FC14-49D4-AA10-2BA48DD3A64F}" type="pres">
      <dgm:prSet presAssocID="{11371E2F-864C-4BA9-8793-6EA082A1ADBF}" presName="bracket" presStyleLbl="parChTrans1D1" presStyleIdx="0" presStyleCnt="4"/>
      <dgm:spPr/>
    </dgm:pt>
    <dgm:pt modelId="{36F1DAE4-D779-4916-98AF-90E29F5B847A}" type="pres">
      <dgm:prSet presAssocID="{11371E2F-864C-4BA9-8793-6EA082A1ADBF}" presName="spH" presStyleCnt="0"/>
      <dgm:spPr/>
    </dgm:pt>
    <dgm:pt modelId="{C8D5799D-87CE-4F19-AB11-BA6B6C6B86E0}" type="pres">
      <dgm:prSet presAssocID="{11371E2F-864C-4BA9-8793-6EA082A1ADBF}" presName="desTx" presStyleLbl="node1" presStyleIdx="0" presStyleCnt="4">
        <dgm:presLayoutVars>
          <dgm:bulletEnabled val="1"/>
        </dgm:presLayoutVars>
      </dgm:prSet>
      <dgm:spPr/>
    </dgm:pt>
    <dgm:pt modelId="{EA72B192-CA68-43D9-B37A-38B76A22B87D}" type="pres">
      <dgm:prSet presAssocID="{126A80AD-76C5-4533-A7B6-FF50B184CA80}" presName="spV" presStyleCnt="0"/>
      <dgm:spPr/>
    </dgm:pt>
    <dgm:pt modelId="{045561A9-ADED-4250-9828-E0562DB5EEA7}" type="pres">
      <dgm:prSet presAssocID="{A967661A-6252-41BD-B2A7-7A35E46552BA}" presName="linNode" presStyleCnt="0"/>
      <dgm:spPr/>
    </dgm:pt>
    <dgm:pt modelId="{16AD3CAD-B2CC-4F1E-9DAF-3E0995F53A10}" type="pres">
      <dgm:prSet presAssocID="{A967661A-6252-41BD-B2A7-7A35E46552BA}" presName="parTx" presStyleLbl="revTx" presStyleIdx="1" presStyleCnt="4">
        <dgm:presLayoutVars>
          <dgm:chMax val="1"/>
          <dgm:bulletEnabled val="1"/>
        </dgm:presLayoutVars>
      </dgm:prSet>
      <dgm:spPr/>
    </dgm:pt>
    <dgm:pt modelId="{8051689E-7499-4A83-89DE-F896A36A9021}" type="pres">
      <dgm:prSet presAssocID="{A967661A-6252-41BD-B2A7-7A35E46552BA}" presName="bracket" presStyleLbl="parChTrans1D1" presStyleIdx="1" presStyleCnt="4"/>
      <dgm:spPr/>
    </dgm:pt>
    <dgm:pt modelId="{D934DA02-02E0-4A1E-8F32-88882D9B5D26}" type="pres">
      <dgm:prSet presAssocID="{A967661A-6252-41BD-B2A7-7A35E46552BA}" presName="spH" presStyleCnt="0"/>
      <dgm:spPr/>
    </dgm:pt>
    <dgm:pt modelId="{7100A778-467D-4787-9C0B-4379401EBEB6}" type="pres">
      <dgm:prSet presAssocID="{A967661A-6252-41BD-B2A7-7A35E46552BA}" presName="desTx" presStyleLbl="node1" presStyleIdx="1" presStyleCnt="4">
        <dgm:presLayoutVars>
          <dgm:bulletEnabled val="1"/>
        </dgm:presLayoutVars>
      </dgm:prSet>
      <dgm:spPr/>
    </dgm:pt>
    <dgm:pt modelId="{C909DC5F-420C-4127-A46E-E912ABE92558}" type="pres">
      <dgm:prSet presAssocID="{352D8586-5B25-421E-A1F1-6411F9DE54E9}" presName="spV" presStyleCnt="0"/>
      <dgm:spPr/>
    </dgm:pt>
    <dgm:pt modelId="{36DE9C2E-0D38-4BA9-91B4-26429FAE8B27}" type="pres">
      <dgm:prSet presAssocID="{F5098CA8-E892-4E13-9D3F-03D0CF4C09AD}" presName="linNode" presStyleCnt="0"/>
      <dgm:spPr/>
    </dgm:pt>
    <dgm:pt modelId="{1E3BEC1E-9925-4341-B094-53512447BC5C}" type="pres">
      <dgm:prSet presAssocID="{F5098CA8-E892-4E13-9D3F-03D0CF4C09AD}" presName="parTx" presStyleLbl="revTx" presStyleIdx="2" presStyleCnt="4">
        <dgm:presLayoutVars>
          <dgm:chMax val="1"/>
          <dgm:bulletEnabled val="1"/>
        </dgm:presLayoutVars>
      </dgm:prSet>
      <dgm:spPr/>
    </dgm:pt>
    <dgm:pt modelId="{65C5477F-146E-45E2-9905-2644F6E988D5}" type="pres">
      <dgm:prSet presAssocID="{F5098CA8-E892-4E13-9D3F-03D0CF4C09AD}" presName="bracket" presStyleLbl="parChTrans1D1" presStyleIdx="2" presStyleCnt="4"/>
      <dgm:spPr/>
    </dgm:pt>
    <dgm:pt modelId="{D8BF54A4-A927-48E4-9C5D-3A228A665606}" type="pres">
      <dgm:prSet presAssocID="{F5098CA8-E892-4E13-9D3F-03D0CF4C09AD}" presName="spH" presStyleCnt="0"/>
      <dgm:spPr/>
    </dgm:pt>
    <dgm:pt modelId="{52DF1D6A-0CB3-4E02-933F-38C66DB0D583}" type="pres">
      <dgm:prSet presAssocID="{F5098CA8-E892-4E13-9D3F-03D0CF4C09AD}" presName="desTx" presStyleLbl="node1" presStyleIdx="2" presStyleCnt="4">
        <dgm:presLayoutVars>
          <dgm:bulletEnabled val="1"/>
        </dgm:presLayoutVars>
      </dgm:prSet>
      <dgm:spPr/>
    </dgm:pt>
    <dgm:pt modelId="{E42448B4-6494-46D3-BE0E-4EBCC625FC73}" type="pres">
      <dgm:prSet presAssocID="{30B00EF3-6CB0-4154-B39D-9EEE76CF83BF}" presName="spV" presStyleCnt="0"/>
      <dgm:spPr/>
    </dgm:pt>
    <dgm:pt modelId="{DC295660-3E28-4B3C-9618-BA34B2AF0331}" type="pres">
      <dgm:prSet presAssocID="{6DDD3BC4-79C0-457A-BFE7-2FBD392AB2E7}" presName="linNode" presStyleCnt="0"/>
      <dgm:spPr/>
    </dgm:pt>
    <dgm:pt modelId="{3A46E7CF-2E14-4C6B-ABA2-D2D2FDC29152}" type="pres">
      <dgm:prSet presAssocID="{6DDD3BC4-79C0-457A-BFE7-2FBD392AB2E7}" presName="parTx" presStyleLbl="revTx" presStyleIdx="3" presStyleCnt="4">
        <dgm:presLayoutVars>
          <dgm:chMax val="1"/>
          <dgm:bulletEnabled val="1"/>
        </dgm:presLayoutVars>
      </dgm:prSet>
      <dgm:spPr/>
    </dgm:pt>
    <dgm:pt modelId="{D11FE342-B85A-445D-9D4A-13AD1F9542D6}" type="pres">
      <dgm:prSet presAssocID="{6DDD3BC4-79C0-457A-BFE7-2FBD392AB2E7}" presName="bracket" presStyleLbl="parChTrans1D1" presStyleIdx="3" presStyleCnt="4"/>
      <dgm:spPr/>
    </dgm:pt>
    <dgm:pt modelId="{78CA1795-185A-45B4-9783-B1F7AA54413C}" type="pres">
      <dgm:prSet presAssocID="{6DDD3BC4-79C0-457A-BFE7-2FBD392AB2E7}" presName="spH" presStyleCnt="0"/>
      <dgm:spPr/>
    </dgm:pt>
    <dgm:pt modelId="{78D6A70D-9348-4367-A839-68A6FD560C9A}" type="pres">
      <dgm:prSet presAssocID="{6DDD3BC4-79C0-457A-BFE7-2FBD392AB2E7}" presName="desTx" presStyleLbl="node1" presStyleIdx="3" presStyleCnt="4">
        <dgm:presLayoutVars>
          <dgm:bulletEnabled val="1"/>
        </dgm:presLayoutVars>
      </dgm:prSet>
      <dgm:spPr/>
    </dgm:pt>
  </dgm:ptLst>
  <dgm:cxnLst>
    <dgm:cxn modelId="{58D4370D-0E1A-43EF-B53E-9609E2E65515}" type="presOf" srcId="{11371E2F-864C-4BA9-8793-6EA082A1ADBF}" destId="{65E41674-DCD1-4DE5-8DA0-08AE9A7BBF0F}" srcOrd="0" destOrd="0" presId="urn:diagrams.loki3.com/BracketList"/>
    <dgm:cxn modelId="{71862221-F3AD-48FC-939C-27A3FEAE7800}" type="presOf" srcId="{A967661A-6252-41BD-B2A7-7A35E46552BA}" destId="{16AD3CAD-B2CC-4F1E-9DAF-3E0995F53A10}" srcOrd="0" destOrd="0" presId="urn:diagrams.loki3.com/BracketList"/>
    <dgm:cxn modelId="{99D0EF2F-A57E-49FD-BB66-90B6C504B63E}" srcId="{6E83E1B2-DA78-499B-9DFD-072D9F31E148}" destId="{6DDD3BC4-79C0-457A-BFE7-2FBD392AB2E7}" srcOrd="3" destOrd="0" parTransId="{1604D722-0025-467D-B36E-062A71DA93C4}" sibTransId="{CF573279-F50F-4FA0-9AB3-E26AAF281939}"/>
    <dgm:cxn modelId="{43D02B32-07B2-4C18-8B03-8D64400DEBB7}" srcId="{A967661A-6252-41BD-B2A7-7A35E46552BA}" destId="{CFDA9EE3-C0A3-4F4F-B7EB-318601FEAF66}" srcOrd="0" destOrd="0" parTransId="{2E1961B0-5965-450E-B4D0-32CDB775A8E4}" sibTransId="{49849FB3-D2A0-4F54-9863-6B839B492C67}"/>
    <dgm:cxn modelId="{1CDCAB42-BE05-4450-9708-0C103DA0A935}" type="presOf" srcId="{1AB348B1-46E4-4369-844A-B5F927EB94EA}" destId="{C8D5799D-87CE-4F19-AB11-BA6B6C6B86E0}" srcOrd="0" destOrd="0" presId="urn:diagrams.loki3.com/BracketList"/>
    <dgm:cxn modelId="{10CF4445-FBE4-4891-94FD-D6128CB7CBD1}" srcId="{11371E2F-864C-4BA9-8793-6EA082A1ADBF}" destId="{1AB348B1-46E4-4369-844A-B5F927EB94EA}" srcOrd="0" destOrd="0" parTransId="{1F51BF3C-9D3E-4150-BFD3-0B2B9BD27373}" sibTransId="{2B16C657-40CC-46AC-A64E-59D83E855C1F}"/>
    <dgm:cxn modelId="{02A7AD46-C48A-4995-A379-36BB7874D3AF}" type="presOf" srcId="{6DDD3BC4-79C0-457A-BFE7-2FBD392AB2E7}" destId="{3A46E7CF-2E14-4C6B-ABA2-D2D2FDC29152}" srcOrd="0" destOrd="0" presId="urn:diagrams.loki3.com/BracketList"/>
    <dgm:cxn modelId="{E49B5D49-10F8-4BFD-BB0A-462CE8D0A922}" srcId="{6E83E1B2-DA78-499B-9DFD-072D9F31E148}" destId="{11371E2F-864C-4BA9-8793-6EA082A1ADBF}" srcOrd="0" destOrd="0" parTransId="{64BCFA14-5807-4EBD-A4AE-E1FD6000F0E8}" sibTransId="{126A80AD-76C5-4533-A7B6-FF50B184CA80}"/>
    <dgm:cxn modelId="{D00F1253-F205-4BE0-B323-10CD315F475E}" srcId="{6DDD3BC4-79C0-457A-BFE7-2FBD392AB2E7}" destId="{79EB74BB-0E6D-46C9-A89D-9778708D1D97}" srcOrd="0" destOrd="0" parTransId="{888FAEF8-9095-4ADB-895B-721AD76C61E6}" sibTransId="{840BF199-BFC2-435C-993C-7DA85037817C}"/>
    <dgm:cxn modelId="{D87E5B67-E2DD-423C-A550-947074F9CC7C}" type="presOf" srcId="{CFDA9EE3-C0A3-4F4F-B7EB-318601FEAF66}" destId="{7100A778-467D-4787-9C0B-4379401EBEB6}" srcOrd="0" destOrd="0" presId="urn:diagrams.loki3.com/BracketList"/>
    <dgm:cxn modelId="{331E3F6E-7362-4964-9593-84E0AB3C8079}" type="presOf" srcId="{79EB74BB-0E6D-46C9-A89D-9778708D1D97}" destId="{78D6A70D-9348-4367-A839-68A6FD560C9A}" srcOrd="0" destOrd="0" presId="urn:diagrams.loki3.com/BracketList"/>
    <dgm:cxn modelId="{8D652077-4269-42A4-846F-F6ABC3C4D694}" srcId="{F5098CA8-E892-4E13-9D3F-03D0CF4C09AD}" destId="{76D1F719-029F-47AD-B1C8-82DF35AAB0DB}" srcOrd="0" destOrd="0" parTransId="{65AA627B-B305-404F-B030-5F7D68B635FF}" sibTransId="{AFC8BAD5-66D9-497A-8CC3-B1BECBA53C1E}"/>
    <dgm:cxn modelId="{1BDBBB8A-CA80-4053-9028-93703E59F642}" srcId="{6E83E1B2-DA78-499B-9DFD-072D9F31E148}" destId="{A967661A-6252-41BD-B2A7-7A35E46552BA}" srcOrd="1" destOrd="0" parTransId="{DC0F67CD-C3B6-4F03-A1E8-FCF30D153563}" sibTransId="{352D8586-5B25-421E-A1F1-6411F9DE54E9}"/>
    <dgm:cxn modelId="{F3EB6DB0-50FF-4AFC-9E1B-EB52ADFB5698}" type="presOf" srcId="{6E83E1B2-DA78-499B-9DFD-072D9F31E148}" destId="{0B867594-A95D-47BE-819F-19B6C180DC13}" srcOrd="0" destOrd="0" presId="urn:diagrams.loki3.com/BracketList"/>
    <dgm:cxn modelId="{2EE055E5-3539-4A42-A402-2CB9C22E0A3D}" srcId="{6E83E1B2-DA78-499B-9DFD-072D9F31E148}" destId="{F5098CA8-E892-4E13-9D3F-03D0CF4C09AD}" srcOrd="2" destOrd="0" parTransId="{19CAFF7E-AA63-4ED0-B245-F2109A8F7D19}" sibTransId="{30B00EF3-6CB0-4154-B39D-9EEE76CF83BF}"/>
    <dgm:cxn modelId="{27C2DDEC-56EC-40DE-960A-C5940CC775D1}" type="presOf" srcId="{F5098CA8-E892-4E13-9D3F-03D0CF4C09AD}" destId="{1E3BEC1E-9925-4341-B094-53512447BC5C}" srcOrd="0" destOrd="0" presId="urn:diagrams.loki3.com/BracketList"/>
    <dgm:cxn modelId="{08AB84F4-5ABE-4BFA-9527-028EE49A0AC7}" type="presOf" srcId="{76D1F719-029F-47AD-B1C8-82DF35AAB0DB}" destId="{52DF1D6A-0CB3-4E02-933F-38C66DB0D583}" srcOrd="0" destOrd="0" presId="urn:diagrams.loki3.com/BracketList"/>
    <dgm:cxn modelId="{32DD2249-F13C-4D5D-B94E-E4BA1902A2C6}" type="presParOf" srcId="{0B867594-A95D-47BE-819F-19B6C180DC13}" destId="{4A3E4704-1757-48CF-A7CD-F67BE55F4E71}" srcOrd="0" destOrd="0" presId="urn:diagrams.loki3.com/BracketList"/>
    <dgm:cxn modelId="{177AB227-DAAE-449F-A7EA-74230F828CAF}" type="presParOf" srcId="{4A3E4704-1757-48CF-A7CD-F67BE55F4E71}" destId="{65E41674-DCD1-4DE5-8DA0-08AE9A7BBF0F}" srcOrd="0" destOrd="0" presId="urn:diagrams.loki3.com/BracketList"/>
    <dgm:cxn modelId="{528D66A9-9040-44A3-A6F7-8F4E34EE6D32}" type="presParOf" srcId="{4A3E4704-1757-48CF-A7CD-F67BE55F4E71}" destId="{920D2197-FC14-49D4-AA10-2BA48DD3A64F}" srcOrd="1" destOrd="0" presId="urn:diagrams.loki3.com/BracketList"/>
    <dgm:cxn modelId="{60A3B611-003D-43A4-A856-982F68034BD6}" type="presParOf" srcId="{4A3E4704-1757-48CF-A7CD-F67BE55F4E71}" destId="{36F1DAE4-D779-4916-98AF-90E29F5B847A}" srcOrd="2" destOrd="0" presId="urn:diagrams.loki3.com/BracketList"/>
    <dgm:cxn modelId="{B5D8362E-2327-4478-A9E1-D3B0BEED255B}" type="presParOf" srcId="{4A3E4704-1757-48CF-A7CD-F67BE55F4E71}" destId="{C8D5799D-87CE-4F19-AB11-BA6B6C6B86E0}" srcOrd="3" destOrd="0" presId="urn:diagrams.loki3.com/BracketList"/>
    <dgm:cxn modelId="{B2BEB70A-44FC-48F0-9835-1D37AAFA4F3F}" type="presParOf" srcId="{0B867594-A95D-47BE-819F-19B6C180DC13}" destId="{EA72B192-CA68-43D9-B37A-38B76A22B87D}" srcOrd="1" destOrd="0" presId="urn:diagrams.loki3.com/BracketList"/>
    <dgm:cxn modelId="{8E184C08-0A7C-40FA-AFDC-AABCAF699D3B}" type="presParOf" srcId="{0B867594-A95D-47BE-819F-19B6C180DC13}" destId="{045561A9-ADED-4250-9828-E0562DB5EEA7}" srcOrd="2" destOrd="0" presId="urn:diagrams.loki3.com/BracketList"/>
    <dgm:cxn modelId="{9C7F283C-348E-4786-8811-6145EFD5E16D}" type="presParOf" srcId="{045561A9-ADED-4250-9828-E0562DB5EEA7}" destId="{16AD3CAD-B2CC-4F1E-9DAF-3E0995F53A10}" srcOrd="0" destOrd="0" presId="urn:diagrams.loki3.com/BracketList"/>
    <dgm:cxn modelId="{819C7B3B-A21D-4778-9ADD-3203095FC6AD}" type="presParOf" srcId="{045561A9-ADED-4250-9828-E0562DB5EEA7}" destId="{8051689E-7499-4A83-89DE-F896A36A9021}" srcOrd="1" destOrd="0" presId="urn:diagrams.loki3.com/BracketList"/>
    <dgm:cxn modelId="{EF98FC55-E340-446E-B4FA-CC001C741D46}" type="presParOf" srcId="{045561A9-ADED-4250-9828-E0562DB5EEA7}" destId="{D934DA02-02E0-4A1E-8F32-88882D9B5D26}" srcOrd="2" destOrd="0" presId="urn:diagrams.loki3.com/BracketList"/>
    <dgm:cxn modelId="{478E2E8A-75E2-4227-AD39-7364EFC71D2B}" type="presParOf" srcId="{045561A9-ADED-4250-9828-E0562DB5EEA7}" destId="{7100A778-467D-4787-9C0B-4379401EBEB6}" srcOrd="3" destOrd="0" presId="urn:diagrams.loki3.com/BracketList"/>
    <dgm:cxn modelId="{B595C44B-B4A9-4CF1-BB70-9D5A78AA19C9}" type="presParOf" srcId="{0B867594-A95D-47BE-819F-19B6C180DC13}" destId="{C909DC5F-420C-4127-A46E-E912ABE92558}" srcOrd="3" destOrd="0" presId="urn:diagrams.loki3.com/BracketList"/>
    <dgm:cxn modelId="{88546768-865C-4E59-A185-CC02A897D0E3}" type="presParOf" srcId="{0B867594-A95D-47BE-819F-19B6C180DC13}" destId="{36DE9C2E-0D38-4BA9-91B4-26429FAE8B27}" srcOrd="4" destOrd="0" presId="urn:diagrams.loki3.com/BracketList"/>
    <dgm:cxn modelId="{3D0B26AE-5FFC-4FD7-B873-A6A85C211268}" type="presParOf" srcId="{36DE9C2E-0D38-4BA9-91B4-26429FAE8B27}" destId="{1E3BEC1E-9925-4341-B094-53512447BC5C}" srcOrd="0" destOrd="0" presId="urn:diagrams.loki3.com/BracketList"/>
    <dgm:cxn modelId="{8E7E1BAD-287D-45F3-B5F9-CB8EAAB0E7C1}" type="presParOf" srcId="{36DE9C2E-0D38-4BA9-91B4-26429FAE8B27}" destId="{65C5477F-146E-45E2-9905-2644F6E988D5}" srcOrd="1" destOrd="0" presId="urn:diagrams.loki3.com/BracketList"/>
    <dgm:cxn modelId="{8A9D4D97-99B6-4242-98E2-9D16D33E7A69}" type="presParOf" srcId="{36DE9C2E-0D38-4BA9-91B4-26429FAE8B27}" destId="{D8BF54A4-A927-48E4-9C5D-3A228A665606}" srcOrd="2" destOrd="0" presId="urn:diagrams.loki3.com/BracketList"/>
    <dgm:cxn modelId="{D1209E6C-71F1-43D6-A2FB-673C8B492D5D}" type="presParOf" srcId="{36DE9C2E-0D38-4BA9-91B4-26429FAE8B27}" destId="{52DF1D6A-0CB3-4E02-933F-38C66DB0D583}" srcOrd="3" destOrd="0" presId="urn:diagrams.loki3.com/BracketList"/>
    <dgm:cxn modelId="{8F94D894-5923-41A2-895D-3C96A8D47505}" type="presParOf" srcId="{0B867594-A95D-47BE-819F-19B6C180DC13}" destId="{E42448B4-6494-46D3-BE0E-4EBCC625FC73}" srcOrd="5" destOrd="0" presId="urn:diagrams.loki3.com/BracketList"/>
    <dgm:cxn modelId="{912424F3-A450-4473-8D00-F47E1B651852}" type="presParOf" srcId="{0B867594-A95D-47BE-819F-19B6C180DC13}" destId="{DC295660-3E28-4B3C-9618-BA34B2AF0331}" srcOrd="6" destOrd="0" presId="urn:diagrams.loki3.com/BracketList"/>
    <dgm:cxn modelId="{3871BBAE-6791-46E7-BCAA-AD4D2036CEB7}" type="presParOf" srcId="{DC295660-3E28-4B3C-9618-BA34B2AF0331}" destId="{3A46E7CF-2E14-4C6B-ABA2-D2D2FDC29152}" srcOrd="0" destOrd="0" presId="urn:diagrams.loki3.com/BracketList"/>
    <dgm:cxn modelId="{44ABD476-0505-4541-AE3C-851CB4F254FC}" type="presParOf" srcId="{DC295660-3E28-4B3C-9618-BA34B2AF0331}" destId="{D11FE342-B85A-445D-9D4A-13AD1F9542D6}" srcOrd="1" destOrd="0" presId="urn:diagrams.loki3.com/BracketList"/>
    <dgm:cxn modelId="{73FFF7E2-EE97-41B5-964E-3D461A9CAB39}" type="presParOf" srcId="{DC295660-3E28-4B3C-9618-BA34B2AF0331}" destId="{78CA1795-185A-45B4-9783-B1F7AA54413C}" srcOrd="2" destOrd="0" presId="urn:diagrams.loki3.com/BracketList"/>
    <dgm:cxn modelId="{76D907EE-0F21-4224-8703-EC3DDCE2F81B}" type="presParOf" srcId="{DC295660-3E28-4B3C-9618-BA34B2AF0331}" destId="{78D6A70D-9348-4367-A839-68A6FD560C9A}"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92BD263-4F96-44FB-84F7-F7B3F8187FD9}"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GB"/>
        </a:p>
      </dgm:t>
    </dgm:pt>
    <dgm:pt modelId="{D0EC17ED-195B-47E8-9B90-911660B3C0C4}">
      <dgm:prSet phldrT="[Text]" custT="1"/>
      <dgm:spPr/>
      <dgm:t>
        <a:bodyPr/>
        <a:lstStyle/>
        <a:p>
          <a:r>
            <a:rPr lang="en-US" altLang="en-US" sz="1400" b="1" dirty="0">
              <a:latin typeface="+mn-lt"/>
            </a:rPr>
            <a:t>Describe the process of </a:t>
          </a:r>
          <a:r>
            <a:rPr lang="en-US" altLang="en-US" sz="1400" b="1" dirty="0">
              <a:solidFill>
                <a:srgbClr val="C00000"/>
              </a:solidFill>
              <a:latin typeface="+mn-lt"/>
            </a:rPr>
            <a:t>team development </a:t>
          </a:r>
          <a:r>
            <a:rPr lang="en-US" altLang="en-US" sz="1400" b="1" dirty="0">
              <a:latin typeface="+mn-lt"/>
            </a:rPr>
            <a:t>and the </a:t>
          </a:r>
          <a:r>
            <a:rPr lang="en-US" altLang="en-US" sz="1400" b="1" dirty="0">
              <a:solidFill>
                <a:srgbClr val="C00000"/>
              </a:solidFill>
              <a:latin typeface="+mn-lt"/>
            </a:rPr>
            <a:t>roles</a:t>
          </a:r>
          <a:r>
            <a:rPr lang="en-US" altLang="en-US" sz="1400" b="1" dirty="0">
              <a:latin typeface="+mn-lt"/>
            </a:rPr>
            <a:t> and </a:t>
          </a:r>
          <a:r>
            <a:rPr lang="en-US" altLang="en-US" sz="1400" b="1" dirty="0">
              <a:solidFill>
                <a:srgbClr val="C00000"/>
              </a:solidFill>
              <a:latin typeface="+mn-lt"/>
            </a:rPr>
            <a:t>practices</a:t>
          </a:r>
          <a:r>
            <a:rPr lang="en-US" altLang="en-US" sz="1400" b="1" dirty="0">
              <a:latin typeface="+mn-lt"/>
            </a:rPr>
            <a:t> of effective teams. </a:t>
          </a:r>
          <a:endParaRPr lang="en-GB" sz="1400" dirty="0">
            <a:latin typeface="+mn-lt"/>
          </a:endParaRPr>
        </a:p>
      </dgm:t>
    </dgm:pt>
    <dgm:pt modelId="{65BD2B5C-A3AF-4767-AFBE-34E92D80F201}" type="parTrans" cxnId="{C51CFE52-3469-4031-B33B-3E2C00F2BDF5}">
      <dgm:prSet/>
      <dgm:spPr/>
      <dgm:t>
        <a:bodyPr/>
        <a:lstStyle/>
        <a:p>
          <a:endParaRPr lang="en-GB" sz="1400">
            <a:latin typeface="+mn-lt"/>
          </a:endParaRPr>
        </a:p>
      </dgm:t>
    </dgm:pt>
    <dgm:pt modelId="{8FD0C1FF-BAD6-47BB-AC88-DB4CA1EF0C1B}" type="sibTrans" cxnId="{C51CFE52-3469-4031-B33B-3E2C00F2BDF5}">
      <dgm:prSet/>
      <dgm:spPr/>
      <dgm:t>
        <a:bodyPr/>
        <a:lstStyle/>
        <a:p>
          <a:endParaRPr lang="en-GB" sz="1400">
            <a:latin typeface="+mn-lt"/>
          </a:endParaRPr>
        </a:p>
      </dgm:t>
    </dgm:pt>
    <dgm:pt modelId="{AF230E89-F9E0-49F4-8509-57BF4ED0F605}">
      <dgm:prSet custT="1"/>
      <dgm:spPr/>
      <dgm:t>
        <a:bodyPr/>
        <a:lstStyle/>
        <a:p>
          <a:r>
            <a:rPr lang="en-US" altLang="en-US" sz="1400" b="1" dirty="0">
              <a:latin typeface="+mn-lt"/>
            </a:rPr>
            <a:t>Develop </a:t>
          </a:r>
          <a:r>
            <a:rPr lang="en-US" altLang="en-US" sz="1400" b="1" dirty="0">
              <a:solidFill>
                <a:srgbClr val="C00000"/>
              </a:solidFill>
              <a:latin typeface="+mn-lt"/>
            </a:rPr>
            <a:t>consensus on the ethical principles </a:t>
          </a:r>
          <a:r>
            <a:rPr lang="en-US" altLang="en-US" sz="1400" b="1" dirty="0">
              <a:latin typeface="+mn-lt"/>
            </a:rPr>
            <a:t>to guide all aspects of patient care and team work. </a:t>
          </a:r>
        </a:p>
      </dgm:t>
    </dgm:pt>
    <dgm:pt modelId="{7A1C4B68-521E-455E-B46A-6EFAD93FB8B4}" type="parTrans" cxnId="{7CE0CA1F-285C-4383-9165-8FA4D45DDF89}">
      <dgm:prSet/>
      <dgm:spPr/>
      <dgm:t>
        <a:bodyPr/>
        <a:lstStyle/>
        <a:p>
          <a:endParaRPr lang="en-GB" sz="1400">
            <a:latin typeface="+mn-lt"/>
          </a:endParaRPr>
        </a:p>
      </dgm:t>
    </dgm:pt>
    <dgm:pt modelId="{300286DF-5448-4269-8560-6395EEA32F77}" type="sibTrans" cxnId="{7CE0CA1F-285C-4383-9165-8FA4D45DDF89}">
      <dgm:prSet/>
      <dgm:spPr/>
      <dgm:t>
        <a:bodyPr/>
        <a:lstStyle/>
        <a:p>
          <a:endParaRPr lang="en-GB" sz="1400">
            <a:latin typeface="+mn-lt"/>
          </a:endParaRPr>
        </a:p>
      </dgm:t>
    </dgm:pt>
    <dgm:pt modelId="{A94FCEEE-9854-47DE-96C9-47762DD43B01}">
      <dgm:prSet custT="1"/>
      <dgm:spPr/>
      <dgm:t>
        <a:bodyPr/>
        <a:lstStyle/>
        <a:p>
          <a:r>
            <a:rPr lang="en-US" altLang="en-US" sz="1400" b="1" dirty="0">
              <a:latin typeface="+mn-lt"/>
            </a:rPr>
            <a:t>Engage other health professionals in </a:t>
          </a:r>
          <a:r>
            <a:rPr lang="en-US" altLang="en-US" sz="1400" b="1" dirty="0">
              <a:solidFill>
                <a:srgbClr val="C00000"/>
              </a:solidFill>
              <a:latin typeface="+mn-lt"/>
            </a:rPr>
            <a:t>shared patient-centered problem-solving</a:t>
          </a:r>
          <a:r>
            <a:rPr lang="en-US" altLang="en-US" sz="1400" b="1" dirty="0">
              <a:latin typeface="+mn-lt"/>
            </a:rPr>
            <a:t>. </a:t>
          </a:r>
        </a:p>
      </dgm:t>
    </dgm:pt>
    <dgm:pt modelId="{5889C13C-F23B-4200-B43B-A10CA87BDA6A}" type="parTrans" cxnId="{9F479EB7-7C9E-4AB5-842D-4EDC112B604C}">
      <dgm:prSet/>
      <dgm:spPr/>
      <dgm:t>
        <a:bodyPr/>
        <a:lstStyle/>
        <a:p>
          <a:endParaRPr lang="en-GB" sz="1400">
            <a:latin typeface="+mn-lt"/>
          </a:endParaRPr>
        </a:p>
      </dgm:t>
    </dgm:pt>
    <dgm:pt modelId="{C1183A4B-C0AF-43FD-9CE7-25A5E2FC5DBD}" type="sibTrans" cxnId="{9F479EB7-7C9E-4AB5-842D-4EDC112B604C}">
      <dgm:prSet/>
      <dgm:spPr/>
      <dgm:t>
        <a:bodyPr/>
        <a:lstStyle/>
        <a:p>
          <a:endParaRPr lang="en-GB" sz="1400">
            <a:latin typeface="+mn-lt"/>
          </a:endParaRPr>
        </a:p>
      </dgm:t>
    </dgm:pt>
    <dgm:pt modelId="{DD0D8205-098C-4218-83D7-69C03C27C23D}">
      <dgm:prSet custT="1"/>
      <dgm:spPr/>
      <dgm:t>
        <a:bodyPr/>
        <a:lstStyle/>
        <a:p>
          <a:r>
            <a:rPr lang="en-US" altLang="en-US" sz="1400" b="1" dirty="0">
              <a:latin typeface="+mn-lt"/>
            </a:rPr>
            <a:t>Integrate the </a:t>
          </a:r>
          <a:r>
            <a:rPr lang="en-US" altLang="en-US" sz="1400" b="1" dirty="0">
              <a:solidFill>
                <a:srgbClr val="C00000"/>
              </a:solidFill>
              <a:latin typeface="+mn-lt"/>
            </a:rPr>
            <a:t>knowledge and experience </a:t>
          </a:r>
          <a:r>
            <a:rPr lang="en-US" altLang="en-US" sz="1400" b="1" dirty="0">
              <a:latin typeface="+mn-lt"/>
            </a:rPr>
            <a:t>of other professions, appropriate to the specific care situation to inform care decisions, while respecting patient and community values and priorities/ preferences for care. </a:t>
          </a:r>
        </a:p>
      </dgm:t>
    </dgm:pt>
    <dgm:pt modelId="{198A47F4-FC4B-4986-A454-88BA8AD240B3}" type="parTrans" cxnId="{8ECBEB20-C0E8-4231-BE6E-6A4455AE81A7}">
      <dgm:prSet/>
      <dgm:spPr/>
      <dgm:t>
        <a:bodyPr/>
        <a:lstStyle/>
        <a:p>
          <a:endParaRPr lang="en-GB" sz="1400">
            <a:latin typeface="+mn-lt"/>
          </a:endParaRPr>
        </a:p>
      </dgm:t>
    </dgm:pt>
    <dgm:pt modelId="{9BF2CF6E-4044-40A7-8C80-1990EC609BB1}" type="sibTrans" cxnId="{8ECBEB20-C0E8-4231-BE6E-6A4455AE81A7}">
      <dgm:prSet/>
      <dgm:spPr/>
      <dgm:t>
        <a:bodyPr/>
        <a:lstStyle/>
        <a:p>
          <a:endParaRPr lang="en-GB" sz="1400">
            <a:latin typeface="+mn-lt"/>
          </a:endParaRPr>
        </a:p>
      </dgm:t>
    </dgm:pt>
    <dgm:pt modelId="{D7B25E10-C8E6-4BAB-97B6-0747AC9E15BE}">
      <dgm:prSet custT="1"/>
      <dgm:spPr/>
      <dgm:t>
        <a:bodyPr/>
        <a:lstStyle/>
        <a:p>
          <a:r>
            <a:rPr lang="en-US" altLang="en-US" sz="1400" b="1" dirty="0">
              <a:latin typeface="+mn-lt"/>
            </a:rPr>
            <a:t>Apply</a:t>
          </a:r>
          <a:r>
            <a:rPr lang="en-US" altLang="en-US" sz="1400" b="1" dirty="0">
              <a:solidFill>
                <a:srgbClr val="C00000"/>
              </a:solidFill>
              <a:latin typeface="+mn-lt"/>
            </a:rPr>
            <a:t> leadership </a:t>
          </a:r>
          <a:r>
            <a:rPr lang="en-US" altLang="en-US" sz="1400" b="1" dirty="0">
              <a:latin typeface="+mn-lt"/>
            </a:rPr>
            <a:t>practices that </a:t>
          </a:r>
          <a:r>
            <a:rPr lang="en-US" altLang="en-US" sz="1400" b="1" dirty="0">
              <a:solidFill>
                <a:srgbClr val="C00000"/>
              </a:solidFill>
              <a:latin typeface="+mn-lt"/>
            </a:rPr>
            <a:t>support collaborative </a:t>
          </a:r>
          <a:r>
            <a:rPr lang="en-US" altLang="en-US" sz="1400" b="1" dirty="0">
              <a:latin typeface="+mn-lt"/>
            </a:rPr>
            <a:t>practice and team effectiveness. </a:t>
          </a:r>
        </a:p>
      </dgm:t>
    </dgm:pt>
    <dgm:pt modelId="{4598738C-4CBA-4B02-BCEB-62B551BADEDC}" type="parTrans" cxnId="{ED1E9BA3-77E7-4FB8-BC3F-2E56F6CBD936}">
      <dgm:prSet/>
      <dgm:spPr/>
      <dgm:t>
        <a:bodyPr/>
        <a:lstStyle/>
        <a:p>
          <a:endParaRPr lang="en-GB" sz="1400">
            <a:latin typeface="+mn-lt"/>
          </a:endParaRPr>
        </a:p>
      </dgm:t>
    </dgm:pt>
    <dgm:pt modelId="{C24EF3A2-E236-4A77-A9F0-18FA36C8BB64}" type="sibTrans" cxnId="{ED1E9BA3-77E7-4FB8-BC3F-2E56F6CBD936}">
      <dgm:prSet/>
      <dgm:spPr/>
      <dgm:t>
        <a:bodyPr/>
        <a:lstStyle/>
        <a:p>
          <a:endParaRPr lang="en-GB" sz="1400">
            <a:latin typeface="+mn-lt"/>
          </a:endParaRPr>
        </a:p>
      </dgm:t>
    </dgm:pt>
    <dgm:pt modelId="{C87FA68F-1BF8-430D-BFA7-8F41D783DAC0}">
      <dgm:prSet custT="1"/>
      <dgm:spPr/>
      <dgm:t>
        <a:bodyPr/>
        <a:lstStyle/>
        <a:p>
          <a:r>
            <a:rPr lang="en-US" altLang="en-US" sz="1400" b="1" dirty="0">
              <a:latin typeface="+mn-lt"/>
            </a:rPr>
            <a:t>Engage self and others to constructively </a:t>
          </a:r>
          <a:r>
            <a:rPr lang="en-US" altLang="en-US" sz="1400" b="1" dirty="0">
              <a:solidFill>
                <a:srgbClr val="C00000"/>
              </a:solidFill>
              <a:latin typeface="+mn-lt"/>
            </a:rPr>
            <a:t>manage disagreements </a:t>
          </a:r>
          <a:r>
            <a:rPr lang="en-US" altLang="en-US" sz="1400" b="1" dirty="0">
              <a:latin typeface="+mn-lt"/>
            </a:rPr>
            <a:t>about </a:t>
          </a:r>
          <a:r>
            <a:rPr lang="en-US" altLang="en-US" sz="1400" b="1" dirty="0">
              <a:solidFill>
                <a:srgbClr val="C00000"/>
              </a:solidFill>
              <a:latin typeface="+mn-lt"/>
            </a:rPr>
            <a:t>values, roles, goals, and actions </a:t>
          </a:r>
          <a:r>
            <a:rPr lang="en-US" altLang="en-US" sz="1400" b="1" dirty="0">
              <a:latin typeface="+mn-lt"/>
            </a:rPr>
            <a:t>that arise among healthcare professionals and with patients and families. </a:t>
          </a:r>
        </a:p>
      </dgm:t>
    </dgm:pt>
    <dgm:pt modelId="{079B78E8-2202-4BE0-8471-959FD62C6B53}" type="parTrans" cxnId="{27E8E2E9-F6BC-419C-8DB3-41C3DC053FC9}">
      <dgm:prSet/>
      <dgm:spPr/>
      <dgm:t>
        <a:bodyPr/>
        <a:lstStyle/>
        <a:p>
          <a:endParaRPr lang="en-GB" sz="1400">
            <a:latin typeface="+mn-lt"/>
          </a:endParaRPr>
        </a:p>
      </dgm:t>
    </dgm:pt>
    <dgm:pt modelId="{AB0998A7-0F50-450F-B196-470D5C25404D}" type="sibTrans" cxnId="{27E8E2E9-F6BC-419C-8DB3-41C3DC053FC9}">
      <dgm:prSet/>
      <dgm:spPr/>
      <dgm:t>
        <a:bodyPr/>
        <a:lstStyle/>
        <a:p>
          <a:endParaRPr lang="en-GB" sz="1400">
            <a:latin typeface="+mn-lt"/>
          </a:endParaRPr>
        </a:p>
      </dgm:t>
    </dgm:pt>
    <dgm:pt modelId="{E27D4DFD-1B99-4C87-8146-C2D5EC329D03}">
      <dgm:prSet custT="1"/>
      <dgm:spPr/>
      <dgm:t>
        <a:bodyPr/>
        <a:lstStyle/>
        <a:p>
          <a:r>
            <a:rPr lang="en-US" altLang="en-US" sz="1400" b="1" dirty="0">
              <a:solidFill>
                <a:srgbClr val="C00000"/>
              </a:solidFill>
              <a:latin typeface="+mn-lt"/>
            </a:rPr>
            <a:t>Share accountability </a:t>
          </a:r>
          <a:r>
            <a:rPr lang="en-US" altLang="en-US" sz="1400" b="1" dirty="0">
              <a:latin typeface="+mn-lt"/>
            </a:rPr>
            <a:t>with other </a:t>
          </a:r>
          <a:r>
            <a:rPr lang="en-US" altLang="en-US" sz="1400" b="1" dirty="0">
              <a:solidFill>
                <a:srgbClr val="C00000"/>
              </a:solidFill>
              <a:latin typeface="+mn-lt"/>
            </a:rPr>
            <a:t>professions, patients, and communities </a:t>
          </a:r>
          <a:r>
            <a:rPr lang="en-US" altLang="en-US" sz="1400" b="1" dirty="0">
              <a:latin typeface="+mn-lt"/>
            </a:rPr>
            <a:t>for outcomes relevant to prevention and health care. </a:t>
          </a:r>
        </a:p>
      </dgm:t>
    </dgm:pt>
    <dgm:pt modelId="{6B5AF871-D2C9-42A3-95FC-3B502E5822B2}" type="parTrans" cxnId="{3336C578-D251-4510-8FCF-3F001B890784}">
      <dgm:prSet/>
      <dgm:spPr/>
      <dgm:t>
        <a:bodyPr/>
        <a:lstStyle/>
        <a:p>
          <a:endParaRPr lang="en-GB" sz="1400">
            <a:latin typeface="+mn-lt"/>
          </a:endParaRPr>
        </a:p>
      </dgm:t>
    </dgm:pt>
    <dgm:pt modelId="{BDD36E68-C736-4967-A9D8-8FA9C85A3676}" type="sibTrans" cxnId="{3336C578-D251-4510-8FCF-3F001B890784}">
      <dgm:prSet/>
      <dgm:spPr/>
      <dgm:t>
        <a:bodyPr/>
        <a:lstStyle/>
        <a:p>
          <a:endParaRPr lang="en-GB" sz="1400">
            <a:latin typeface="+mn-lt"/>
          </a:endParaRPr>
        </a:p>
      </dgm:t>
    </dgm:pt>
    <dgm:pt modelId="{42F8C697-95AA-4F98-A684-E368CB8C9119}">
      <dgm:prSet custT="1"/>
      <dgm:spPr/>
      <dgm:t>
        <a:bodyPr/>
        <a:lstStyle/>
        <a:p>
          <a:r>
            <a:rPr lang="en-US" altLang="en-US" sz="1400" b="1" dirty="0">
              <a:solidFill>
                <a:srgbClr val="C00000"/>
              </a:solidFill>
              <a:latin typeface="+mn-lt"/>
            </a:rPr>
            <a:t>Reflect</a:t>
          </a:r>
          <a:r>
            <a:rPr lang="en-US" altLang="en-US" sz="1400" b="1" dirty="0">
              <a:latin typeface="+mn-lt"/>
            </a:rPr>
            <a:t> on</a:t>
          </a:r>
          <a:r>
            <a:rPr lang="en-US" altLang="en-US" sz="1400" b="1" dirty="0">
              <a:solidFill>
                <a:srgbClr val="C00000"/>
              </a:solidFill>
              <a:latin typeface="+mn-lt"/>
            </a:rPr>
            <a:t> individual </a:t>
          </a:r>
          <a:r>
            <a:rPr lang="en-US" altLang="en-US" sz="1400" b="1" dirty="0">
              <a:latin typeface="+mn-lt"/>
            </a:rPr>
            <a:t>and </a:t>
          </a:r>
          <a:r>
            <a:rPr lang="en-US" altLang="en-US" sz="1400" b="1" dirty="0">
              <a:solidFill>
                <a:srgbClr val="C00000"/>
              </a:solidFill>
              <a:latin typeface="+mn-lt"/>
            </a:rPr>
            <a:t>team</a:t>
          </a:r>
          <a:r>
            <a:rPr lang="en-US" altLang="en-US" sz="1400" b="1" dirty="0">
              <a:latin typeface="+mn-lt"/>
            </a:rPr>
            <a:t> performance for individual, as well as team, performance improvement. </a:t>
          </a:r>
        </a:p>
      </dgm:t>
    </dgm:pt>
    <dgm:pt modelId="{C3E1C95B-8050-4B02-A2DF-5BF4C3358B62}" type="parTrans" cxnId="{17490D2F-D399-4BD0-987D-4264AAE29FDD}">
      <dgm:prSet/>
      <dgm:spPr/>
      <dgm:t>
        <a:bodyPr/>
        <a:lstStyle/>
        <a:p>
          <a:endParaRPr lang="en-GB" sz="1400">
            <a:latin typeface="+mn-lt"/>
          </a:endParaRPr>
        </a:p>
      </dgm:t>
    </dgm:pt>
    <dgm:pt modelId="{C74F7B02-6777-4E5B-9E00-477B2B899189}" type="sibTrans" cxnId="{17490D2F-D399-4BD0-987D-4264AAE29FDD}">
      <dgm:prSet/>
      <dgm:spPr/>
      <dgm:t>
        <a:bodyPr/>
        <a:lstStyle/>
        <a:p>
          <a:endParaRPr lang="en-GB" sz="1400">
            <a:latin typeface="+mn-lt"/>
          </a:endParaRPr>
        </a:p>
      </dgm:t>
    </dgm:pt>
    <dgm:pt modelId="{B3BC7006-1C25-4F53-8772-CC1172BE272E}">
      <dgm:prSet custT="1"/>
      <dgm:spPr/>
      <dgm:t>
        <a:bodyPr/>
        <a:lstStyle/>
        <a:p>
          <a:r>
            <a:rPr lang="en-US" altLang="en-US" sz="1400" b="1" dirty="0">
              <a:latin typeface="+mn-lt"/>
            </a:rPr>
            <a:t>Use </a:t>
          </a:r>
          <a:r>
            <a:rPr lang="en-US" altLang="en-US" sz="1400" b="1" dirty="0">
              <a:solidFill>
                <a:srgbClr val="C00000"/>
              </a:solidFill>
              <a:latin typeface="+mn-lt"/>
            </a:rPr>
            <a:t>process improvement strategies </a:t>
          </a:r>
          <a:r>
            <a:rPr lang="en-US" altLang="en-US" sz="1400" b="1" dirty="0">
              <a:latin typeface="+mn-lt"/>
            </a:rPr>
            <a:t>to increase the effectiveness of interprofessional teamwork and team-based care. </a:t>
          </a:r>
        </a:p>
      </dgm:t>
    </dgm:pt>
    <dgm:pt modelId="{C8AA5611-7F8B-42A6-A01E-7DD2164D29AE}" type="parTrans" cxnId="{7D67DF1D-4F1E-4C49-803C-8F4F174D9311}">
      <dgm:prSet/>
      <dgm:spPr/>
      <dgm:t>
        <a:bodyPr/>
        <a:lstStyle/>
        <a:p>
          <a:endParaRPr lang="en-GB" sz="1400">
            <a:latin typeface="+mn-lt"/>
          </a:endParaRPr>
        </a:p>
      </dgm:t>
    </dgm:pt>
    <dgm:pt modelId="{815EF0C2-DEC5-430B-9686-C6FA16668CC3}" type="sibTrans" cxnId="{7D67DF1D-4F1E-4C49-803C-8F4F174D9311}">
      <dgm:prSet/>
      <dgm:spPr/>
      <dgm:t>
        <a:bodyPr/>
        <a:lstStyle/>
        <a:p>
          <a:endParaRPr lang="en-GB" sz="1400">
            <a:latin typeface="+mn-lt"/>
          </a:endParaRPr>
        </a:p>
      </dgm:t>
    </dgm:pt>
    <dgm:pt modelId="{794FB167-44D0-420F-AA6B-63749E981F32}">
      <dgm:prSet custT="1"/>
      <dgm:spPr/>
      <dgm:t>
        <a:bodyPr/>
        <a:lstStyle/>
        <a:p>
          <a:r>
            <a:rPr lang="en-US" altLang="en-US" sz="1400" b="1" dirty="0">
              <a:solidFill>
                <a:srgbClr val="C00000"/>
              </a:solidFill>
              <a:latin typeface="+mn-lt"/>
            </a:rPr>
            <a:t>Use available evidence </a:t>
          </a:r>
          <a:r>
            <a:rPr lang="en-US" altLang="en-US" sz="1400" b="1" dirty="0">
              <a:latin typeface="+mn-lt"/>
            </a:rPr>
            <a:t>to inform effective teamwork &amp; team-based practices. </a:t>
          </a:r>
        </a:p>
      </dgm:t>
    </dgm:pt>
    <dgm:pt modelId="{79CDD7AF-6F41-4EA0-AE6E-F27F9AF387EB}" type="parTrans" cxnId="{72AAF399-50C1-44A1-99C1-B26545F4E865}">
      <dgm:prSet/>
      <dgm:spPr/>
      <dgm:t>
        <a:bodyPr/>
        <a:lstStyle/>
        <a:p>
          <a:endParaRPr lang="en-GB" sz="1400">
            <a:latin typeface="+mn-lt"/>
          </a:endParaRPr>
        </a:p>
      </dgm:t>
    </dgm:pt>
    <dgm:pt modelId="{59149358-D0FC-4FA7-A2C9-0455E3328897}" type="sibTrans" cxnId="{72AAF399-50C1-44A1-99C1-B26545F4E865}">
      <dgm:prSet/>
      <dgm:spPr/>
      <dgm:t>
        <a:bodyPr/>
        <a:lstStyle/>
        <a:p>
          <a:endParaRPr lang="en-GB" sz="1400">
            <a:latin typeface="+mn-lt"/>
          </a:endParaRPr>
        </a:p>
      </dgm:t>
    </dgm:pt>
    <dgm:pt modelId="{99A2412B-9F59-4B11-8A5D-713BA5CE1920}">
      <dgm:prSet custT="1"/>
      <dgm:spPr/>
      <dgm:t>
        <a:bodyPr/>
        <a:lstStyle/>
        <a:p>
          <a:r>
            <a:rPr lang="en-US" altLang="en-US" sz="1400" b="1" dirty="0">
              <a:solidFill>
                <a:srgbClr val="C00000"/>
              </a:solidFill>
              <a:latin typeface="+mn-lt"/>
            </a:rPr>
            <a:t>Perform effectively on teams </a:t>
          </a:r>
          <a:r>
            <a:rPr lang="en-US" altLang="en-US" sz="1400" b="1" dirty="0">
              <a:latin typeface="+mn-lt"/>
            </a:rPr>
            <a:t>and in different team roles in various settings</a:t>
          </a:r>
          <a:endParaRPr lang="en-US" altLang="en-US" sz="1400" dirty="0">
            <a:latin typeface="+mn-lt"/>
          </a:endParaRPr>
        </a:p>
      </dgm:t>
    </dgm:pt>
    <dgm:pt modelId="{701C983E-2B47-45EA-9F64-E79772A5C0DB}" type="parTrans" cxnId="{10BA5F07-31E7-4414-978D-E9245BF78F6B}">
      <dgm:prSet/>
      <dgm:spPr/>
      <dgm:t>
        <a:bodyPr/>
        <a:lstStyle/>
        <a:p>
          <a:endParaRPr lang="en-GB" sz="1400">
            <a:latin typeface="+mn-lt"/>
          </a:endParaRPr>
        </a:p>
      </dgm:t>
    </dgm:pt>
    <dgm:pt modelId="{2D84EC4D-C15A-45D2-94E9-46139D58039E}" type="sibTrans" cxnId="{10BA5F07-31E7-4414-978D-E9245BF78F6B}">
      <dgm:prSet/>
      <dgm:spPr/>
      <dgm:t>
        <a:bodyPr/>
        <a:lstStyle/>
        <a:p>
          <a:endParaRPr lang="en-GB" sz="1400">
            <a:latin typeface="+mn-lt"/>
          </a:endParaRPr>
        </a:p>
      </dgm:t>
    </dgm:pt>
    <dgm:pt modelId="{593FAC51-742D-4123-8FE8-DD93C4BD164F}" type="pres">
      <dgm:prSet presAssocID="{C92BD263-4F96-44FB-84F7-F7B3F8187FD9}" presName="Name0" presStyleCnt="0">
        <dgm:presLayoutVars>
          <dgm:dir/>
          <dgm:resizeHandles val="exact"/>
        </dgm:presLayoutVars>
      </dgm:prSet>
      <dgm:spPr/>
    </dgm:pt>
    <dgm:pt modelId="{68E6461C-0B14-45A9-AB21-6662E57D7379}" type="pres">
      <dgm:prSet presAssocID="{D0EC17ED-195B-47E8-9B90-911660B3C0C4}" presName="composite" presStyleCnt="0"/>
      <dgm:spPr/>
    </dgm:pt>
    <dgm:pt modelId="{D026500B-8FE3-4B11-AAD3-B65D30D09134}" type="pres">
      <dgm:prSet presAssocID="{D0EC17ED-195B-47E8-9B90-911660B3C0C4}" presName="rect1" presStyleLbl="trAlignAcc1" presStyleIdx="0" presStyleCnt="11" custScaleX="125036">
        <dgm:presLayoutVars>
          <dgm:bulletEnabled val="1"/>
        </dgm:presLayoutVars>
      </dgm:prSet>
      <dgm:spPr/>
    </dgm:pt>
    <dgm:pt modelId="{7B40845A-DA5D-4779-B728-A04C17F4D7B2}" type="pres">
      <dgm:prSet presAssocID="{D0EC17ED-195B-47E8-9B90-911660B3C0C4}" presName="rect2" presStyleLbl="fgImgPlace1" presStyleIdx="0" presStyleCnt="11" custLinFactNeighborX="-54963"/>
      <dgm:spPr/>
    </dgm:pt>
    <dgm:pt modelId="{60EF5AFE-66D3-4BAF-8970-1FCDAFD69E66}" type="pres">
      <dgm:prSet presAssocID="{8FD0C1FF-BAD6-47BB-AC88-DB4CA1EF0C1B}" presName="sibTrans" presStyleCnt="0"/>
      <dgm:spPr/>
    </dgm:pt>
    <dgm:pt modelId="{26505C10-8DB9-4DED-AE5D-BEDAC79EE16A}" type="pres">
      <dgm:prSet presAssocID="{AF230E89-F9E0-49F4-8509-57BF4ED0F605}" presName="composite" presStyleCnt="0"/>
      <dgm:spPr/>
    </dgm:pt>
    <dgm:pt modelId="{2D867999-50A8-4364-85FC-D3241620A04E}" type="pres">
      <dgm:prSet presAssocID="{AF230E89-F9E0-49F4-8509-57BF4ED0F605}" presName="rect1" presStyleLbl="trAlignAcc1" presStyleIdx="1" presStyleCnt="11">
        <dgm:presLayoutVars>
          <dgm:bulletEnabled val="1"/>
        </dgm:presLayoutVars>
      </dgm:prSet>
      <dgm:spPr/>
    </dgm:pt>
    <dgm:pt modelId="{2623712E-46EC-4461-9000-648D3DE97D64}" type="pres">
      <dgm:prSet presAssocID="{AF230E89-F9E0-49F4-8509-57BF4ED0F605}" presName="rect2" presStyleLbl="fgImgPlace1" presStyleIdx="1" presStyleCnt="11"/>
      <dgm:spPr/>
    </dgm:pt>
    <dgm:pt modelId="{472715F5-E2FD-4A28-B2A5-A2D388DBA2BA}" type="pres">
      <dgm:prSet presAssocID="{300286DF-5448-4269-8560-6395EEA32F77}" presName="sibTrans" presStyleCnt="0"/>
      <dgm:spPr/>
    </dgm:pt>
    <dgm:pt modelId="{A39B8FC3-2062-4C2A-B9DF-75CB7EE20886}" type="pres">
      <dgm:prSet presAssocID="{A94FCEEE-9854-47DE-96C9-47762DD43B01}" presName="composite" presStyleCnt="0"/>
      <dgm:spPr/>
    </dgm:pt>
    <dgm:pt modelId="{D10D95CE-20CB-4219-B448-974C4884BA88}" type="pres">
      <dgm:prSet presAssocID="{A94FCEEE-9854-47DE-96C9-47762DD43B01}" presName="rect1" presStyleLbl="trAlignAcc1" presStyleIdx="2" presStyleCnt="11">
        <dgm:presLayoutVars>
          <dgm:bulletEnabled val="1"/>
        </dgm:presLayoutVars>
      </dgm:prSet>
      <dgm:spPr/>
    </dgm:pt>
    <dgm:pt modelId="{99CDEA55-01AB-4E6A-A188-33DF27C04014}" type="pres">
      <dgm:prSet presAssocID="{A94FCEEE-9854-47DE-96C9-47762DD43B01}" presName="rect2" presStyleLbl="fgImgPlace1" presStyleIdx="2" presStyleCnt="11"/>
      <dgm:spPr/>
    </dgm:pt>
    <dgm:pt modelId="{3AEE27D2-E26A-430B-B9AB-A1FF4D085939}" type="pres">
      <dgm:prSet presAssocID="{C1183A4B-C0AF-43FD-9CE7-25A5E2FC5DBD}" presName="sibTrans" presStyleCnt="0"/>
      <dgm:spPr/>
    </dgm:pt>
    <dgm:pt modelId="{3B817A43-3EC8-4E16-8F36-9A826BA0CB91}" type="pres">
      <dgm:prSet presAssocID="{DD0D8205-098C-4218-83D7-69C03C27C23D}" presName="composite" presStyleCnt="0"/>
      <dgm:spPr/>
    </dgm:pt>
    <dgm:pt modelId="{68A89D9F-3E38-4941-95D3-3138A692F83A}" type="pres">
      <dgm:prSet presAssocID="{DD0D8205-098C-4218-83D7-69C03C27C23D}" presName="rect1" presStyleLbl="trAlignAcc1" presStyleIdx="3" presStyleCnt="11" custScaleX="125036">
        <dgm:presLayoutVars>
          <dgm:bulletEnabled val="1"/>
        </dgm:presLayoutVars>
      </dgm:prSet>
      <dgm:spPr/>
    </dgm:pt>
    <dgm:pt modelId="{B65D67FE-C5CD-4221-BD33-FFC4FF6C0876}" type="pres">
      <dgm:prSet presAssocID="{DD0D8205-098C-4218-83D7-69C03C27C23D}" presName="rect2" presStyleLbl="fgImgPlace1" presStyleIdx="3" presStyleCnt="11" custLinFactNeighborX="-54963"/>
      <dgm:spPr/>
    </dgm:pt>
    <dgm:pt modelId="{84D20F1A-40E6-41F9-B72B-79C4ED927AEB}" type="pres">
      <dgm:prSet presAssocID="{9BF2CF6E-4044-40A7-8C80-1990EC609BB1}" presName="sibTrans" presStyleCnt="0"/>
      <dgm:spPr/>
    </dgm:pt>
    <dgm:pt modelId="{6D219B77-8153-4DCE-B20E-01EFF4DBFF2A}" type="pres">
      <dgm:prSet presAssocID="{D7B25E10-C8E6-4BAB-97B6-0747AC9E15BE}" presName="composite" presStyleCnt="0"/>
      <dgm:spPr/>
    </dgm:pt>
    <dgm:pt modelId="{6415BEB8-8323-43FA-87C9-3619FDE5CF18}" type="pres">
      <dgm:prSet presAssocID="{D7B25E10-C8E6-4BAB-97B6-0747AC9E15BE}" presName="rect1" presStyleLbl="trAlignAcc1" presStyleIdx="4" presStyleCnt="11">
        <dgm:presLayoutVars>
          <dgm:bulletEnabled val="1"/>
        </dgm:presLayoutVars>
      </dgm:prSet>
      <dgm:spPr/>
    </dgm:pt>
    <dgm:pt modelId="{295B969C-4A17-4C27-9BED-06872FEB19D9}" type="pres">
      <dgm:prSet presAssocID="{D7B25E10-C8E6-4BAB-97B6-0747AC9E15BE}" presName="rect2" presStyleLbl="fgImgPlace1" presStyleIdx="4" presStyleCnt="11"/>
      <dgm:spPr/>
    </dgm:pt>
    <dgm:pt modelId="{18636F20-2B42-4367-BB3C-A57726D56955}" type="pres">
      <dgm:prSet presAssocID="{C24EF3A2-E236-4A77-A9F0-18FA36C8BB64}" presName="sibTrans" presStyleCnt="0"/>
      <dgm:spPr/>
    </dgm:pt>
    <dgm:pt modelId="{4EC982C1-E15B-4BF1-B3BF-BE0C6D58986E}" type="pres">
      <dgm:prSet presAssocID="{C87FA68F-1BF8-430D-BFA7-8F41D783DAC0}" presName="composite" presStyleCnt="0"/>
      <dgm:spPr/>
    </dgm:pt>
    <dgm:pt modelId="{ADC6C048-3A2B-425C-9628-62D5A5E341F6}" type="pres">
      <dgm:prSet presAssocID="{C87FA68F-1BF8-430D-BFA7-8F41D783DAC0}" presName="rect1" presStyleLbl="trAlignAcc1" presStyleIdx="5" presStyleCnt="11">
        <dgm:presLayoutVars>
          <dgm:bulletEnabled val="1"/>
        </dgm:presLayoutVars>
      </dgm:prSet>
      <dgm:spPr/>
    </dgm:pt>
    <dgm:pt modelId="{F8513FB5-2EDD-4D59-913A-ADB1C8434E71}" type="pres">
      <dgm:prSet presAssocID="{C87FA68F-1BF8-430D-BFA7-8F41D783DAC0}" presName="rect2" presStyleLbl="fgImgPlace1" presStyleIdx="5" presStyleCnt="11"/>
      <dgm:spPr/>
    </dgm:pt>
    <dgm:pt modelId="{B3E90BDF-9675-48BB-BAC1-E9578726E9D6}" type="pres">
      <dgm:prSet presAssocID="{AB0998A7-0F50-450F-B196-470D5C25404D}" presName="sibTrans" presStyleCnt="0"/>
      <dgm:spPr/>
    </dgm:pt>
    <dgm:pt modelId="{12F096BF-68FA-4A46-BF9E-608D65C87978}" type="pres">
      <dgm:prSet presAssocID="{E27D4DFD-1B99-4C87-8146-C2D5EC329D03}" presName="composite" presStyleCnt="0"/>
      <dgm:spPr/>
    </dgm:pt>
    <dgm:pt modelId="{56E6CB52-D31A-4120-9CF4-25C34C67AF1D}" type="pres">
      <dgm:prSet presAssocID="{E27D4DFD-1B99-4C87-8146-C2D5EC329D03}" presName="rect1" presStyleLbl="trAlignAcc1" presStyleIdx="6" presStyleCnt="11" custScaleX="125036">
        <dgm:presLayoutVars>
          <dgm:bulletEnabled val="1"/>
        </dgm:presLayoutVars>
      </dgm:prSet>
      <dgm:spPr/>
    </dgm:pt>
    <dgm:pt modelId="{CF9568B6-5DF9-448C-9A1B-3BDB6B6BA36B}" type="pres">
      <dgm:prSet presAssocID="{E27D4DFD-1B99-4C87-8146-C2D5EC329D03}" presName="rect2" presStyleLbl="fgImgPlace1" presStyleIdx="6" presStyleCnt="11" custLinFactNeighborX="-54963"/>
      <dgm:spPr/>
    </dgm:pt>
    <dgm:pt modelId="{FAF379C0-7DB0-4C13-B645-E9D3C31127BF}" type="pres">
      <dgm:prSet presAssocID="{BDD36E68-C736-4967-A9D8-8FA9C85A3676}" presName="sibTrans" presStyleCnt="0"/>
      <dgm:spPr/>
    </dgm:pt>
    <dgm:pt modelId="{15D6D66F-B4D5-4E77-8693-DABE1217E7DD}" type="pres">
      <dgm:prSet presAssocID="{42F8C697-95AA-4F98-A684-E368CB8C9119}" presName="composite" presStyleCnt="0"/>
      <dgm:spPr/>
    </dgm:pt>
    <dgm:pt modelId="{39148D6B-BCC7-4640-A229-AA71CCBA3AFD}" type="pres">
      <dgm:prSet presAssocID="{42F8C697-95AA-4F98-A684-E368CB8C9119}" presName="rect1" presStyleLbl="trAlignAcc1" presStyleIdx="7" presStyleCnt="11">
        <dgm:presLayoutVars>
          <dgm:bulletEnabled val="1"/>
        </dgm:presLayoutVars>
      </dgm:prSet>
      <dgm:spPr/>
    </dgm:pt>
    <dgm:pt modelId="{C24F7644-0A0F-45B8-B6CC-6037EE70EE71}" type="pres">
      <dgm:prSet presAssocID="{42F8C697-95AA-4F98-A684-E368CB8C9119}" presName="rect2" presStyleLbl="fgImgPlace1" presStyleIdx="7" presStyleCnt="11"/>
      <dgm:spPr/>
    </dgm:pt>
    <dgm:pt modelId="{B7B0AF89-3522-431A-909C-368CED7FA555}" type="pres">
      <dgm:prSet presAssocID="{C74F7B02-6777-4E5B-9E00-477B2B899189}" presName="sibTrans" presStyleCnt="0"/>
      <dgm:spPr/>
    </dgm:pt>
    <dgm:pt modelId="{8F95B5DC-3476-4F8A-98C0-2BC26770A495}" type="pres">
      <dgm:prSet presAssocID="{B3BC7006-1C25-4F53-8772-CC1172BE272E}" presName="composite" presStyleCnt="0"/>
      <dgm:spPr/>
    </dgm:pt>
    <dgm:pt modelId="{F9E47387-A261-4F71-8473-BF20EAA148BE}" type="pres">
      <dgm:prSet presAssocID="{B3BC7006-1C25-4F53-8772-CC1172BE272E}" presName="rect1" presStyleLbl="trAlignAcc1" presStyleIdx="8" presStyleCnt="11">
        <dgm:presLayoutVars>
          <dgm:bulletEnabled val="1"/>
        </dgm:presLayoutVars>
      </dgm:prSet>
      <dgm:spPr/>
    </dgm:pt>
    <dgm:pt modelId="{D51576D2-9AD6-4907-91AC-1B5A4392D16D}" type="pres">
      <dgm:prSet presAssocID="{B3BC7006-1C25-4F53-8772-CC1172BE272E}" presName="rect2" presStyleLbl="fgImgPlace1" presStyleIdx="8" presStyleCnt="11"/>
      <dgm:spPr/>
    </dgm:pt>
    <dgm:pt modelId="{F205F9A2-D05B-4864-BC78-87764537C0B2}" type="pres">
      <dgm:prSet presAssocID="{815EF0C2-DEC5-430B-9686-C6FA16668CC3}" presName="sibTrans" presStyleCnt="0"/>
      <dgm:spPr/>
    </dgm:pt>
    <dgm:pt modelId="{90AE6039-815E-4F12-8A2B-F679F3AAFE01}" type="pres">
      <dgm:prSet presAssocID="{794FB167-44D0-420F-AA6B-63749E981F32}" presName="composite" presStyleCnt="0"/>
      <dgm:spPr/>
    </dgm:pt>
    <dgm:pt modelId="{69BC637D-4B78-4BB5-922C-466F450AC5E9}" type="pres">
      <dgm:prSet presAssocID="{794FB167-44D0-420F-AA6B-63749E981F32}" presName="rect1" presStyleLbl="trAlignAcc1" presStyleIdx="9" presStyleCnt="11">
        <dgm:presLayoutVars>
          <dgm:bulletEnabled val="1"/>
        </dgm:presLayoutVars>
      </dgm:prSet>
      <dgm:spPr/>
    </dgm:pt>
    <dgm:pt modelId="{53DFD480-0367-4ED8-80FE-20B9AE770F30}" type="pres">
      <dgm:prSet presAssocID="{794FB167-44D0-420F-AA6B-63749E981F32}" presName="rect2" presStyleLbl="fgImgPlace1" presStyleIdx="9" presStyleCnt="11"/>
      <dgm:spPr/>
    </dgm:pt>
    <dgm:pt modelId="{F7A2F44D-A768-402D-A6B4-B40593EE1A5C}" type="pres">
      <dgm:prSet presAssocID="{59149358-D0FC-4FA7-A2C9-0455E3328897}" presName="sibTrans" presStyleCnt="0"/>
      <dgm:spPr/>
    </dgm:pt>
    <dgm:pt modelId="{D221D844-35DD-4B3C-81F9-18668852D29D}" type="pres">
      <dgm:prSet presAssocID="{99A2412B-9F59-4B11-8A5D-713BA5CE1920}" presName="composite" presStyleCnt="0"/>
      <dgm:spPr/>
    </dgm:pt>
    <dgm:pt modelId="{585AAA4E-8B29-45A9-A094-D962F8F20EC4}" type="pres">
      <dgm:prSet presAssocID="{99A2412B-9F59-4B11-8A5D-713BA5CE1920}" presName="rect1" presStyleLbl="trAlignAcc1" presStyleIdx="10" presStyleCnt="11">
        <dgm:presLayoutVars>
          <dgm:bulletEnabled val="1"/>
        </dgm:presLayoutVars>
      </dgm:prSet>
      <dgm:spPr/>
    </dgm:pt>
    <dgm:pt modelId="{4CACB0FF-951B-4A95-975B-75A8D21FFB4E}" type="pres">
      <dgm:prSet presAssocID="{99A2412B-9F59-4B11-8A5D-713BA5CE1920}" presName="rect2" presStyleLbl="fgImgPlace1" presStyleIdx="10" presStyleCnt="11"/>
      <dgm:spPr/>
    </dgm:pt>
  </dgm:ptLst>
  <dgm:cxnLst>
    <dgm:cxn modelId="{10BA5F07-31E7-4414-978D-E9245BF78F6B}" srcId="{C92BD263-4F96-44FB-84F7-F7B3F8187FD9}" destId="{99A2412B-9F59-4B11-8A5D-713BA5CE1920}" srcOrd="10" destOrd="0" parTransId="{701C983E-2B47-45EA-9F64-E79772A5C0DB}" sibTransId="{2D84EC4D-C15A-45D2-94E9-46139D58039E}"/>
    <dgm:cxn modelId="{7D67DF1D-4F1E-4C49-803C-8F4F174D9311}" srcId="{C92BD263-4F96-44FB-84F7-F7B3F8187FD9}" destId="{B3BC7006-1C25-4F53-8772-CC1172BE272E}" srcOrd="8" destOrd="0" parTransId="{C8AA5611-7F8B-42A6-A01E-7DD2164D29AE}" sibTransId="{815EF0C2-DEC5-430B-9686-C6FA16668CC3}"/>
    <dgm:cxn modelId="{7CE0CA1F-285C-4383-9165-8FA4D45DDF89}" srcId="{C92BD263-4F96-44FB-84F7-F7B3F8187FD9}" destId="{AF230E89-F9E0-49F4-8509-57BF4ED0F605}" srcOrd="1" destOrd="0" parTransId="{7A1C4B68-521E-455E-B46A-6EFAD93FB8B4}" sibTransId="{300286DF-5448-4269-8560-6395EEA32F77}"/>
    <dgm:cxn modelId="{8ECBEB20-C0E8-4231-BE6E-6A4455AE81A7}" srcId="{C92BD263-4F96-44FB-84F7-F7B3F8187FD9}" destId="{DD0D8205-098C-4218-83D7-69C03C27C23D}" srcOrd="3" destOrd="0" parTransId="{198A47F4-FC4B-4986-A454-88BA8AD240B3}" sibTransId="{9BF2CF6E-4044-40A7-8C80-1990EC609BB1}"/>
    <dgm:cxn modelId="{9E9EFF20-804D-431A-85A7-1F37A4A4D59A}" type="presOf" srcId="{42F8C697-95AA-4F98-A684-E368CB8C9119}" destId="{39148D6B-BCC7-4640-A229-AA71CCBA3AFD}" srcOrd="0" destOrd="0" presId="urn:microsoft.com/office/officeart/2008/layout/PictureStrips"/>
    <dgm:cxn modelId="{17490D2F-D399-4BD0-987D-4264AAE29FDD}" srcId="{C92BD263-4F96-44FB-84F7-F7B3F8187FD9}" destId="{42F8C697-95AA-4F98-A684-E368CB8C9119}" srcOrd="7" destOrd="0" parTransId="{C3E1C95B-8050-4B02-A2DF-5BF4C3358B62}" sibTransId="{C74F7B02-6777-4E5B-9E00-477B2B899189}"/>
    <dgm:cxn modelId="{43C8EA35-4482-4ED8-A9B1-C1D3987A700C}" type="presOf" srcId="{B3BC7006-1C25-4F53-8772-CC1172BE272E}" destId="{F9E47387-A261-4F71-8473-BF20EAA148BE}" srcOrd="0" destOrd="0" presId="urn:microsoft.com/office/officeart/2008/layout/PictureStrips"/>
    <dgm:cxn modelId="{C51CFE52-3469-4031-B33B-3E2C00F2BDF5}" srcId="{C92BD263-4F96-44FB-84F7-F7B3F8187FD9}" destId="{D0EC17ED-195B-47E8-9B90-911660B3C0C4}" srcOrd="0" destOrd="0" parTransId="{65BD2B5C-A3AF-4767-AFBE-34E92D80F201}" sibTransId="{8FD0C1FF-BAD6-47BB-AC88-DB4CA1EF0C1B}"/>
    <dgm:cxn modelId="{82D2BF57-4E05-4DBB-9E1C-7021CA98D485}" type="presOf" srcId="{DD0D8205-098C-4218-83D7-69C03C27C23D}" destId="{68A89D9F-3E38-4941-95D3-3138A692F83A}" srcOrd="0" destOrd="0" presId="urn:microsoft.com/office/officeart/2008/layout/PictureStrips"/>
    <dgm:cxn modelId="{FF9D6A6C-E263-455C-B915-FD6D9B261A94}" type="presOf" srcId="{99A2412B-9F59-4B11-8A5D-713BA5CE1920}" destId="{585AAA4E-8B29-45A9-A094-D962F8F20EC4}" srcOrd="0" destOrd="0" presId="urn:microsoft.com/office/officeart/2008/layout/PictureStrips"/>
    <dgm:cxn modelId="{3336C578-D251-4510-8FCF-3F001B890784}" srcId="{C92BD263-4F96-44FB-84F7-F7B3F8187FD9}" destId="{E27D4DFD-1B99-4C87-8146-C2D5EC329D03}" srcOrd="6" destOrd="0" parTransId="{6B5AF871-D2C9-42A3-95FC-3B502E5822B2}" sibTransId="{BDD36E68-C736-4967-A9D8-8FA9C85A3676}"/>
    <dgm:cxn modelId="{99C72C93-2E41-4B0E-B90F-5AFBDD49C43F}" type="presOf" srcId="{D0EC17ED-195B-47E8-9B90-911660B3C0C4}" destId="{D026500B-8FE3-4B11-AAD3-B65D30D09134}" srcOrd="0" destOrd="0" presId="urn:microsoft.com/office/officeart/2008/layout/PictureStrips"/>
    <dgm:cxn modelId="{72AAF399-50C1-44A1-99C1-B26545F4E865}" srcId="{C92BD263-4F96-44FB-84F7-F7B3F8187FD9}" destId="{794FB167-44D0-420F-AA6B-63749E981F32}" srcOrd="9" destOrd="0" parTransId="{79CDD7AF-6F41-4EA0-AE6E-F27F9AF387EB}" sibTransId="{59149358-D0FC-4FA7-A2C9-0455E3328897}"/>
    <dgm:cxn modelId="{ED1E9BA3-77E7-4FB8-BC3F-2E56F6CBD936}" srcId="{C92BD263-4F96-44FB-84F7-F7B3F8187FD9}" destId="{D7B25E10-C8E6-4BAB-97B6-0747AC9E15BE}" srcOrd="4" destOrd="0" parTransId="{4598738C-4CBA-4B02-BCEB-62B551BADEDC}" sibTransId="{C24EF3A2-E236-4A77-A9F0-18FA36C8BB64}"/>
    <dgm:cxn modelId="{7FDBA9B3-CC1F-40F2-B5C5-9FF5E6DB7337}" type="presOf" srcId="{794FB167-44D0-420F-AA6B-63749E981F32}" destId="{69BC637D-4B78-4BB5-922C-466F450AC5E9}" srcOrd="0" destOrd="0" presId="urn:microsoft.com/office/officeart/2008/layout/PictureStrips"/>
    <dgm:cxn modelId="{AA2F87B6-62B9-401A-9BB5-87FA09113275}" type="presOf" srcId="{AF230E89-F9E0-49F4-8509-57BF4ED0F605}" destId="{2D867999-50A8-4364-85FC-D3241620A04E}" srcOrd="0" destOrd="0" presId="urn:microsoft.com/office/officeart/2008/layout/PictureStrips"/>
    <dgm:cxn modelId="{9F479EB7-7C9E-4AB5-842D-4EDC112B604C}" srcId="{C92BD263-4F96-44FB-84F7-F7B3F8187FD9}" destId="{A94FCEEE-9854-47DE-96C9-47762DD43B01}" srcOrd="2" destOrd="0" parTransId="{5889C13C-F23B-4200-B43B-A10CA87BDA6A}" sibTransId="{C1183A4B-C0AF-43FD-9CE7-25A5E2FC5DBD}"/>
    <dgm:cxn modelId="{C2BCEDBC-1457-4A4C-9036-8DF0AFBAC18A}" type="presOf" srcId="{C92BD263-4F96-44FB-84F7-F7B3F8187FD9}" destId="{593FAC51-742D-4123-8FE8-DD93C4BD164F}" srcOrd="0" destOrd="0" presId="urn:microsoft.com/office/officeart/2008/layout/PictureStrips"/>
    <dgm:cxn modelId="{990A73BD-A275-4830-8AB0-203D48772BDE}" type="presOf" srcId="{C87FA68F-1BF8-430D-BFA7-8F41D783DAC0}" destId="{ADC6C048-3A2B-425C-9628-62D5A5E341F6}" srcOrd="0" destOrd="0" presId="urn:microsoft.com/office/officeart/2008/layout/PictureStrips"/>
    <dgm:cxn modelId="{2E75CCDB-5D56-4D34-91D9-BFD6E839792F}" type="presOf" srcId="{D7B25E10-C8E6-4BAB-97B6-0747AC9E15BE}" destId="{6415BEB8-8323-43FA-87C9-3619FDE5CF18}" srcOrd="0" destOrd="0" presId="urn:microsoft.com/office/officeart/2008/layout/PictureStrips"/>
    <dgm:cxn modelId="{94E472E3-BA27-4C64-90EA-45C331095FC3}" type="presOf" srcId="{A94FCEEE-9854-47DE-96C9-47762DD43B01}" destId="{D10D95CE-20CB-4219-B448-974C4884BA88}" srcOrd="0" destOrd="0" presId="urn:microsoft.com/office/officeart/2008/layout/PictureStrips"/>
    <dgm:cxn modelId="{27E8E2E9-F6BC-419C-8DB3-41C3DC053FC9}" srcId="{C92BD263-4F96-44FB-84F7-F7B3F8187FD9}" destId="{C87FA68F-1BF8-430D-BFA7-8F41D783DAC0}" srcOrd="5" destOrd="0" parTransId="{079B78E8-2202-4BE0-8471-959FD62C6B53}" sibTransId="{AB0998A7-0F50-450F-B196-470D5C25404D}"/>
    <dgm:cxn modelId="{24F029F5-9DAD-42F6-8257-68FF40A62A2B}" type="presOf" srcId="{E27D4DFD-1B99-4C87-8146-C2D5EC329D03}" destId="{56E6CB52-D31A-4120-9CF4-25C34C67AF1D}" srcOrd="0" destOrd="0" presId="urn:microsoft.com/office/officeart/2008/layout/PictureStrips"/>
    <dgm:cxn modelId="{929AAA3C-98CE-4AD2-888E-67BDAA5A1A3E}" type="presParOf" srcId="{593FAC51-742D-4123-8FE8-DD93C4BD164F}" destId="{68E6461C-0B14-45A9-AB21-6662E57D7379}" srcOrd="0" destOrd="0" presId="urn:microsoft.com/office/officeart/2008/layout/PictureStrips"/>
    <dgm:cxn modelId="{D99CB8A4-52AF-4874-9475-1CC06A6A1ACC}" type="presParOf" srcId="{68E6461C-0B14-45A9-AB21-6662E57D7379}" destId="{D026500B-8FE3-4B11-AAD3-B65D30D09134}" srcOrd="0" destOrd="0" presId="urn:microsoft.com/office/officeart/2008/layout/PictureStrips"/>
    <dgm:cxn modelId="{81B5841B-949D-4435-9049-C15510593809}" type="presParOf" srcId="{68E6461C-0B14-45A9-AB21-6662E57D7379}" destId="{7B40845A-DA5D-4779-B728-A04C17F4D7B2}" srcOrd="1" destOrd="0" presId="urn:microsoft.com/office/officeart/2008/layout/PictureStrips"/>
    <dgm:cxn modelId="{7D3392F2-6795-4D8D-AE82-B0340AF7FF7C}" type="presParOf" srcId="{593FAC51-742D-4123-8FE8-DD93C4BD164F}" destId="{60EF5AFE-66D3-4BAF-8970-1FCDAFD69E66}" srcOrd="1" destOrd="0" presId="urn:microsoft.com/office/officeart/2008/layout/PictureStrips"/>
    <dgm:cxn modelId="{DBCAC50F-7372-4C42-B14F-3236633BC72A}" type="presParOf" srcId="{593FAC51-742D-4123-8FE8-DD93C4BD164F}" destId="{26505C10-8DB9-4DED-AE5D-BEDAC79EE16A}" srcOrd="2" destOrd="0" presId="urn:microsoft.com/office/officeart/2008/layout/PictureStrips"/>
    <dgm:cxn modelId="{77012D46-918E-4DA8-902C-DC180678BA94}" type="presParOf" srcId="{26505C10-8DB9-4DED-AE5D-BEDAC79EE16A}" destId="{2D867999-50A8-4364-85FC-D3241620A04E}" srcOrd="0" destOrd="0" presId="urn:microsoft.com/office/officeart/2008/layout/PictureStrips"/>
    <dgm:cxn modelId="{75F61666-3E1F-4540-B964-51434436412D}" type="presParOf" srcId="{26505C10-8DB9-4DED-AE5D-BEDAC79EE16A}" destId="{2623712E-46EC-4461-9000-648D3DE97D64}" srcOrd="1" destOrd="0" presId="urn:microsoft.com/office/officeart/2008/layout/PictureStrips"/>
    <dgm:cxn modelId="{60B4E59B-57BB-4C95-BAF9-4BD53A977146}" type="presParOf" srcId="{593FAC51-742D-4123-8FE8-DD93C4BD164F}" destId="{472715F5-E2FD-4A28-B2A5-A2D388DBA2BA}" srcOrd="3" destOrd="0" presId="urn:microsoft.com/office/officeart/2008/layout/PictureStrips"/>
    <dgm:cxn modelId="{39B012F2-FEC9-4614-AF2D-D44F6E581550}" type="presParOf" srcId="{593FAC51-742D-4123-8FE8-DD93C4BD164F}" destId="{A39B8FC3-2062-4C2A-B9DF-75CB7EE20886}" srcOrd="4" destOrd="0" presId="urn:microsoft.com/office/officeart/2008/layout/PictureStrips"/>
    <dgm:cxn modelId="{45DDC648-C8D0-40C2-A0E5-2591A3624077}" type="presParOf" srcId="{A39B8FC3-2062-4C2A-B9DF-75CB7EE20886}" destId="{D10D95CE-20CB-4219-B448-974C4884BA88}" srcOrd="0" destOrd="0" presId="urn:microsoft.com/office/officeart/2008/layout/PictureStrips"/>
    <dgm:cxn modelId="{B5C620FC-A967-4987-8A7C-9169F077E8DE}" type="presParOf" srcId="{A39B8FC3-2062-4C2A-B9DF-75CB7EE20886}" destId="{99CDEA55-01AB-4E6A-A188-33DF27C04014}" srcOrd="1" destOrd="0" presId="urn:microsoft.com/office/officeart/2008/layout/PictureStrips"/>
    <dgm:cxn modelId="{6B35A355-9C5D-4C08-8D5C-7E98C68FB2DB}" type="presParOf" srcId="{593FAC51-742D-4123-8FE8-DD93C4BD164F}" destId="{3AEE27D2-E26A-430B-B9AB-A1FF4D085939}" srcOrd="5" destOrd="0" presId="urn:microsoft.com/office/officeart/2008/layout/PictureStrips"/>
    <dgm:cxn modelId="{619037F5-8E05-4788-8E12-BAD218D49109}" type="presParOf" srcId="{593FAC51-742D-4123-8FE8-DD93C4BD164F}" destId="{3B817A43-3EC8-4E16-8F36-9A826BA0CB91}" srcOrd="6" destOrd="0" presId="urn:microsoft.com/office/officeart/2008/layout/PictureStrips"/>
    <dgm:cxn modelId="{EA2C1245-0F8F-4443-90C2-EF605201F3B5}" type="presParOf" srcId="{3B817A43-3EC8-4E16-8F36-9A826BA0CB91}" destId="{68A89D9F-3E38-4941-95D3-3138A692F83A}" srcOrd="0" destOrd="0" presId="urn:microsoft.com/office/officeart/2008/layout/PictureStrips"/>
    <dgm:cxn modelId="{363D2746-5885-4573-8ACA-48BF37EDEE2B}" type="presParOf" srcId="{3B817A43-3EC8-4E16-8F36-9A826BA0CB91}" destId="{B65D67FE-C5CD-4221-BD33-FFC4FF6C0876}" srcOrd="1" destOrd="0" presId="urn:microsoft.com/office/officeart/2008/layout/PictureStrips"/>
    <dgm:cxn modelId="{031B9CF9-EEDB-4AAA-B971-D80D83E32F88}" type="presParOf" srcId="{593FAC51-742D-4123-8FE8-DD93C4BD164F}" destId="{84D20F1A-40E6-41F9-B72B-79C4ED927AEB}" srcOrd="7" destOrd="0" presId="urn:microsoft.com/office/officeart/2008/layout/PictureStrips"/>
    <dgm:cxn modelId="{CD57964E-73C6-4B54-BA48-519CB4A3AA91}" type="presParOf" srcId="{593FAC51-742D-4123-8FE8-DD93C4BD164F}" destId="{6D219B77-8153-4DCE-B20E-01EFF4DBFF2A}" srcOrd="8" destOrd="0" presId="urn:microsoft.com/office/officeart/2008/layout/PictureStrips"/>
    <dgm:cxn modelId="{9CDFE589-6164-42B6-823B-F0E546504ECE}" type="presParOf" srcId="{6D219B77-8153-4DCE-B20E-01EFF4DBFF2A}" destId="{6415BEB8-8323-43FA-87C9-3619FDE5CF18}" srcOrd="0" destOrd="0" presId="urn:microsoft.com/office/officeart/2008/layout/PictureStrips"/>
    <dgm:cxn modelId="{18E16AD9-0240-4E2D-854A-E509F09FD76F}" type="presParOf" srcId="{6D219B77-8153-4DCE-B20E-01EFF4DBFF2A}" destId="{295B969C-4A17-4C27-9BED-06872FEB19D9}" srcOrd="1" destOrd="0" presId="urn:microsoft.com/office/officeart/2008/layout/PictureStrips"/>
    <dgm:cxn modelId="{EC0B32F4-9E18-455F-A653-E23485D3D566}" type="presParOf" srcId="{593FAC51-742D-4123-8FE8-DD93C4BD164F}" destId="{18636F20-2B42-4367-BB3C-A57726D56955}" srcOrd="9" destOrd="0" presId="urn:microsoft.com/office/officeart/2008/layout/PictureStrips"/>
    <dgm:cxn modelId="{05138A00-5EEB-4A38-9960-711C03E5A7A5}" type="presParOf" srcId="{593FAC51-742D-4123-8FE8-DD93C4BD164F}" destId="{4EC982C1-E15B-4BF1-B3BF-BE0C6D58986E}" srcOrd="10" destOrd="0" presId="urn:microsoft.com/office/officeart/2008/layout/PictureStrips"/>
    <dgm:cxn modelId="{83DBA15A-609B-4AF4-9D14-F8ACD49E1395}" type="presParOf" srcId="{4EC982C1-E15B-4BF1-B3BF-BE0C6D58986E}" destId="{ADC6C048-3A2B-425C-9628-62D5A5E341F6}" srcOrd="0" destOrd="0" presId="urn:microsoft.com/office/officeart/2008/layout/PictureStrips"/>
    <dgm:cxn modelId="{32CE66E0-949B-4B89-BDDA-764BF38B7BD5}" type="presParOf" srcId="{4EC982C1-E15B-4BF1-B3BF-BE0C6D58986E}" destId="{F8513FB5-2EDD-4D59-913A-ADB1C8434E71}" srcOrd="1" destOrd="0" presId="urn:microsoft.com/office/officeart/2008/layout/PictureStrips"/>
    <dgm:cxn modelId="{65514B99-744D-4140-B9D1-0685BD2C11BD}" type="presParOf" srcId="{593FAC51-742D-4123-8FE8-DD93C4BD164F}" destId="{B3E90BDF-9675-48BB-BAC1-E9578726E9D6}" srcOrd="11" destOrd="0" presId="urn:microsoft.com/office/officeart/2008/layout/PictureStrips"/>
    <dgm:cxn modelId="{2CFE6ABC-F5A6-464B-BA75-1FEAECC8A44A}" type="presParOf" srcId="{593FAC51-742D-4123-8FE8-DD93C4BD164F}" destId="{12F096BF-68FA-4A46-BF9E-608D65C87978}" srcOrd="12" destOrd="0" presId="urn:microsoft.com/office/officeart/2008/layout/PictureStrips"/>
    <dgm:cxn modelId="{92251EEC-7B00-4E2D-BD17-934DD126833F}" type="presParOf" srcId="{12F096BF-68FA-4A46-BF9E-608D65C87978}" destId="{56E6CB52-D31A-4120-9CF4-25C34C67AF1D}" srcOrd="0" destOrd="0" presId="urn:microsoft.com/office/officeart/2008/layout/PictureStrips"/>
    <dgm:cxn modelId="{7EE2E24F-622C-4BB2-A3DC-A6AC32DB9EF1}" type="presParOf" srcId="{12F096BF-68FA-4A46-BF9E-608D65C87978}" destId="{CF9568B6-5DF9-448C-9A1B-3BDB6B6BA36B}" srcOrd="1" destOrd="0" presId="urn:microsoft.com/office/officeart/2008/layout/PictureStrips"/>
    <dgm:cxn modelId="{217A1389-BF65-4BAF-A42A-3C4CCA559E58}" type="presParOf" srcId="{593FAC51-742D-4123-8FE8-DD93C4BD164F}" destId="{FAF379C0-7DB0-4C13-B645-E9D3C31127BF}" srcOrd="13" destOrd="0" presId="urn:microsoft.com/office/officeart/2008/layout/PictureStrips"/>
    <dgm:cxn modelId="{FF8DE1EB-1003-4BD9-AD34-7ECA8A8E1EE1}" type="presParOf" srcId="{593FAC51-742D-4123-8FE8-DD93C4BD164F}" destId="{15D6D66F-B4D5-4E77-8693-DABE1217E7DD}" srcOrd="14" destOrd="0" presId="urn:microsoft.com/office/officeart/2008/layout/PictureStrips"/>
    <dgm:cxn modelId="{FC79B6AA-A7CD-45A4-95E5-3997A647A504}" type="presParOf" srcId="{15D6D66F-B4D5-4E77-8693-DABE1217E7DD}" destId="{39148D6B-BCC7-4640-A229-AA71CCBA3AFD}" srcOrd="0" destOrd="0" presId="urn:microsoft.com/office/officeart/2008/layout/PictureStrips"/>
    <dgm:cxn modelId="{70F72495-278F-4B06-9743-2EAB1766F0A3}" type="presParOf" srcId="{15D6D66F-B4D5-4E77-8693-DABE1217E7DD}" destId="{C24F7644-0A0F-45B8-B6CC-6037EE70EE71}" srcOrd="1" destOrd="0" presId="urn:microsoft.com/office/officeart/2008/layout/PictureStrips"/>
    <dgm:cxn modelId="{6D179D6D-3C64-489A-9C49-8B0DE98FDF1E}" type="presParOf" srcId="{593FAC51-742D-4123-8FE8-DD93C4BD164F}" destId="{B7B0AF89-3522-431A-909C-368CED7FA555}" srcOrd="15" destOrd="0" presId="urn:microsoft.com/office/officeart/2008/layout/PictureStrips"/>
    <dgm:cxn modelId="{4F69416A-2BD2-4D3B-9324-0443DA590B70}" type="presParOf" srcId="{593FAC51-742D-4123-8FE8-DD93C4BD164F}" destId="{8F95B5DC-3476-4F8A-98C0-2BC26770A495}" srcOrd="16" destOrd="0" presId="urn:microsoft.com/office/officeart/2008/layout/PictureStrips"/>
    <dgm:cxn modelId="{4F9DBC77-ED45-4EAC-85EE-095898E52E95}" type="presParOf" srcId="{8F95B5DC-3476-4F8A-98C0-2BC26770A495}" destId="{F9E47387-A261-4F71-8473-BF20EAA148BE}" srcOrd="0" destOrd="0" presId="urn:microsoft.com/office/officeart/2008/layout/PictureStrips"/>
    <dgm:cxn modelId="{27EAECCC-FE02-47F4-99F0-64C2F12E214C}" type="presParOf" srcId="{8F95B5DC-3476-4F8A-98C0-2BC26770A495}" destId="{D51576D2-9AD6-4907-91AC-1B5A4392D16D}" srcOrd="1" destOrd="0" presId="urn:microsoft.com/office/officeart/2008/layout/PictureStrips"/>
    <dgm:cxn modelId="{CC44854A-DFAE-4AAE-ACEF-0FC7725F7672}" type="presParOf" srcId="{593FAC51-742D-4123-8FE8-DD93C4BD164F}" destId="{F205F9A2-D05B-4864-BC78-87764537C0B2}" srcOrd="17" destOrd="0" presId="urn:microsoft.com/office/officeart/2008/layout/PictureStrips"/>
    <dgm:cxn modelId="{B6CF2E82-0459-4280-BC8D-F321DF3842F7}" type="presParOf" srcId="{593FAC51-742D-4123-8FE8-DD93C4BD164F}" destId="{90AE6039-815E-4F12-8A2B-F679F3AAFE01}" srcOrd="18" destOrd="0" presId="urn:microsoft.com/office/officeart/2008/layout/PictureStrips"/>
    <dgm:cxn modelId="{A3A9FF70-C9D3-4CC4-B1BA-3F4C97C56103}" type="presParOf" srcId="{90AE6039-815E-4F12-8A2B-F679F3AAFE01}" destId="{69BC637D-4B78-4BB5-922C-466F450AC5E9}" srcOrd="0" destOrd="0" presId="urn:microsoft.com/office/officeart/2008/layout/PictureStrips"/>
    <dgm:cxn modelId="{4147F6E8-953E-4F16-B968-2BCE3DE3100D}" type="presParOf" srcId="{90AE6039-815E-4F12-8A2B-F679F3AAFE01}" destId="{53DFD480-0367-4ED8-80FE-20B9AE770F30}" srcOrd="1" destOrd="0" presId="urn:microsoft.com/office/officeart/2008/layout/PictureStrips"/>
    <dgm:cxn modelId="{5979970D-9BFB-4B5C-B4DF-F556AFAAEFA6}" type="presParOf" srcId="{593FAC51-742D-4123-8FE8-DD93C4BD164F}" destId="{F7A2F44D-A768-402D-A6B4-B40593EE1A5C}" srcOrd="19" destOrd="0" presId="urn:microsoft.com/office/officeart/2008/layout/PictureStrips"/>
    <dgm:cxn modelId="{FD95DD4D-0343-45AA-9405-2035E6CFBFFC}" type="presParOf" srcId="{593FAC51-742D-4123-8FE8-DD93C4BD164F}" destId="{D221D844-35DD-4B3C-81F9-18668852D29D}" srcOrd="20" destOrd="0" presId="urn:microsoft.com/office/officeart/2008/layout/PictureStrips"/>
    <dgm:cxn modelId="{5D291952-0A42-4610-8C1B-5BF919517B55}" type="presParOf" srcId="{D221D844-35DD-4B3C-81F9-18668852D29D}" destId="{585AAA4E-8B29-45A9-A094-D962F8F20EC4}" srcOrd="0" destOrd="0" presId="urn:microsoft.com/office/officeart/2008/layout/PictureStrips"/>
    <dgm:cxn modelId="{52A767E1-3E4A-4B0D-A44F-2B92FD6B94A5}" type="presParOf" srcId="{D221D844-35DD-4B3C-81F9-18668852D29D}" destId="{4CACB0FF-951B-4A95-975B-75A8D21FFB4E}"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3C573-BB75-4366-B18D-8A4882B307C3}">
      <dsp:nvSpPr>
        <dsp:cNvPr id="0" name=""/>
        <dsp:cNvSpPr/>
      </dsp:nvSpPr>
      <dsp:spPr>
        <a:xfrm>
          <a:off x="895826" y="0"/>
          <a:ext cx="10152697" cy="489585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D2197F-8A45-452B-A8B9-B3901E85F440}">
      <dsp:nvSpPr>
        <dsp:cNvPr id="0" name=""/>
        <dsp:cNvSpPr/>
      </dsp:nvSpPr>
      <dsp:spPr>
        <a:xfrm>
          <a:off x="2332" y="1468755"/>
          <a:ext cx="1492460" cy="195834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mj-lt"/>
            <a:buNone/>
          </a:pPr>
          <a:r>
            <a:rPr lang="en-GB" sz="1400" b="1" kern="1200" dirty="0">
              <a:latin typeface="+mj-lt"/>
            </a:rPr>
            <a:t>Define interprofessional education and interprofessional collaborative practice</a:t>
          </a:r>
          <a:endParaRPr lang="en-US" sz="1400" b="1" kern="1200" dirty="0">
            <a:latin typeface="+mj-lt"/>
          </a:endParaRPr>
        </a:p>
      </dsp:txBody>
      <dsp:txXfrm>
        <a:off x="75188" y="1541611"/>
        <a:ext cx="1346748" cy="1812628"/>
      </dsp:txXfrm>
    </dsp:sp>
    <dsp:sp modelId="{4A37F5AE-93A6-4047-98F3-7616C24965BB}">
      <dsp:nvSpPr>
        <dsp:cNvPr id="0" name=""/>
        <dsp:cNvSpPr/>
      </dsp:nvSpPr>
      <dsp:spPr>
        <a:xfrm>
          <a:off x="1743536" y="1468755"/>
          <a:ext cx="1492460" cy="1958340"/>
        </a:xfrm>
        <a:prstGeom prst="roundRect">
          <a:avLst/>
        </a:prstGeom>
        <a:solidFill>
          <a:schemeClr val="accent5">
            <a:hueOff val="-1225557"/>
            <a:satOff val="-1705"/>
            <a:lumOff val="-65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mj-lt"/>
            <a:buNone/>
          </a:pPr>
          <a:r>
            <a:rPr lang="en-GB" sz="1400" b="1" kern="1200" dirty="0">
              <a:latin typeface="+mj-lt"/>
            </a:rPr>
            <a:t>Describe the core competencies of interprofessional education</a:t>
          </a:r>
        </a:p>
      </dsp:txBody>
      <dsp:txXfrm>
        <a:off x="1816392" y="1541611"/>
        <a:ext cx="1346748" cy="1812628"/>
      </dsp:txXfrm>
    </dsp:sp>
    <dsp:sp modelId="{66A5C5AB-C039-46EC-B0C8-E1F35D16E029}">
      <dsp:nvSpPr>
        <dsp:cNvPr id="0" name=""/>
        <dsp:cNvSpPr/>
      </dsp:nvSpPr>
      <dsp:spPr>
        <a:xfrm>
          <a:off x="3484740" y="1468755"/>
          <a:ext cx="1492460" cy="1958340"/>
        </a:xfrm>
        <a:prstGeom prst="roundRect">
          <a:avLst/>
        </a:prstGeom>
        <a:solidFill>
          <a:schemeClr val="accent5">
            <a:hueOff val="-2451115"/>
            <a:satOff val="-3409"/>
            <a:lumOff val="-130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mj-lt"/>
            <a:buNone/>
          </a:pPr>
          <a:r>
            <a:rPr lang="en-US" sz="1400" b="1" kern="1200" dirty="0">
              <a:latin typeface="+mj-lt"/>
            </a:rPr>
            <a:t>Appreciate the importance of interprofessional collaboration </a:t>
          </a:r>
          <a:r>
            <a:rPr lang="en-GB" sz="1400" b="1" kern="1200" dirty="0">
              <a:latin typeface="+mj-lt"/>
            </a:rPr>
            <a:t>impact on quality and safety of patient care.</a:t>
          </a:r>
        </a:p>
      </dsp:txBody>
      <dsp:txXfrm>
        <a:off x="3557596" y="1541611"/>
        <a:ext cx="1346748" cy="1812628"/>
      </dsp:txXfrm>
    </dsp:sp>
    <dsp:sp modelId="{F4FC9453-45B9-42A1-990E-0AF5ADDEDAD8}">
      <dsp:nvSpPr>
        <dsp:cNvPr id="0" name=""/>
        <dsp:cNvSpPr/>
      </dsp:nvSpPr>
      <dsp:spPr>
        <a:xfrm>
          <a:off x="5225944" y="1468755"/>
          <a:ext cx="1492460" cy="1958340"/>
        </a:xfrm>
        <a:prstGeom prst="roundRect">
          <a:avLst/>
        </a:prstGeom>
        <a:solidFill>
          <a:schemeClr val="accent5">
            <a:hueOff val="-3676672"/>
            <a:satOff val="-5114"/>
            <a:lumOff val="-196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mj-lt"/>
            <a:buNone/>
          </a:pPr>
          <a:r>
            <a:rPr lang="en-GB" sz="1400" b="1" kern="1200" dirty="0">
              <a:latin typeface="+mj-lt"/>
            </a:rPr>
            <a:t>Understand the roles, responsibilities, and abilities of different professions</a:t>
          </a:r>
        </a:p>
      </dsp:txBody>
      <dsp:txXfrm>
        <a:off x="5298800" y="1541611"/>
        <a:ext cx="1346748" cy="1812628"/>
      </dsp:txXfrm>
    </dsp:sp>
    <dsp:sp modelId="{83F8FF41-6B34-4DC0-87DC-437718F728F0}">
      <dsp:nvSpPr>
        <dsp:cNvPr id="0" name=""/>
        <dsp:cNvSpPr/>
      </dsp:nvSpPr>
      <dsp:spPr>
        <a:xfrm>
          <a:off x="6967148" y="1468755"/>
          <a:ext cx="1492460" cy="1958340"/>
        </a:xfrm>
        <a:prstGeom prst="roundRect">
          <a:avLst/>
        </a:prstGeom>
        <a:solidFill>
          <a:schemeClr val="accent5">
            <a:hueOff val="-4902230"/>
            <a:satOff val="-6819"/>
            <a:lumOff val="-261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mj-lt"/>
            <a:buNone/>
          </a:pPr>
          <a:r>
            <a:rPr lang="en-GB" sz="1400" b="1" kern="1200" dirty="0">
              <a:latin typeface="+mj-lt"/>
            </a:rPr>
            <a:t>Understand the importance of communication for effective collaboration</a:t>
          </a:r>
        </a:p>
      </dsp:txBody>
      <dsp:txXfrm>
        <a:off x="7040004" y="1541611"/>
        <a:ext cx="1346748" cy="1812628"/>
      </dsp:txXfrm>
    </dsp:sp>
    <dsp:sp modelId="{6BABB248-75BB-4E6B-84B1-5E35E51DE4B0}">
      <dsp:nvSpPr>
        <dsp:cNvPr id="0" name=""/>
        <dsp:cNvSpPr/>
      </dsp:nvSpPr>
      <dsp:spPr>
        <a:xfrm>
          <a:off x="8708352" y="1468755"/>
          <a:ext cx="1492460" cy="1958340"/>
        </a:xfrm>
        <a:prstGeom prst="roundRect">
          <a:avLst/>
        </a:prstGeom>
        <a:solidFill>
          <a:schemeClr val="accent5">
            <a:hueOff val="-6127787"/>
            <a:satOff val="-8523"/>
            <a:lumOff val="-326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mj-lt"/>
            <a:buNone/>
          </a:pPr>
          <a:r>
            <a:rPr lang="en-US" sz="1400" b="1" kern="1200">
              <a:latin typeface="+mj-lt"/>
            </a:rPr>
            <a:t>Identify </a:t>
          </a:r>
          <a:r>
            <a:rPr lang="en-US" sz="1400" b="1" kern="1200" dirty="0">
              <a:latin typeface="+mj-lt"/>
            </a:rPr>
            <a:t>the opportunities for using IPE/C to improve interprofessional collaboration.</a:t>
          </a:r>
          <a:endParaRPr lang="en-GB" sz="1400" b="1" kern="1200" dirty="0">
            <a:latin typeface="+mj-lt"/>
          </a:endParaRPr>
        </a:p>
      </dsp:txBody>
      <dsp:txXfrm>
        <a:off x="8781208" y="1541611"/>
        <a:ext cx="1346748" cy="1812628"/>
      </dsp:txXfrm>
    </dsp:sp>
    <dsp:sp modelId="{E7BB051F-A91E-43AD-BE89-09FD8F394419}">
      <dsp:nvSpPr>
        <dsp:cNvPr id="0" name=""/>
        <dsp:cNvSpPr/>
      </dsp:nvSpPr>
      <dsp:spPr>
        <a:xfrm>
          <a:off x="10449556" y="1468755"/>
          <a:ext cx="1492460" cy="1958340"/>
        </a:xfrm>
        <a:prstGeom prst="roundRect">
          <a:avLst/>
        </a:prstGeom>
        <a:solidFill>
          <a:schemeClr val="accent5">
            <a:hueOff val="-7353344"/>
            <a:satOff val="-10228"/>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mj-lt"/>
            <a:buNone/>
          </a:pPr>
          <a:r>
            <a:rPr lang="en-GB" sz="1400" b="1" kern="1200" dirty="0">
              <a:latin typeface="+mj-lt"/>
            </a:rPr>
            <a:t>Reflect on an interprofessional exposure with students from another healthcare college</a:t>
          </a:r>
        </a:p>
      </dsp:txBody>
      <dsp:txXfrm>
        <a:off x="10522412" y="1541611"/>
        <a:ext cx="1346748" cy="1812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A71D0-0D96-4371-9426-B4133D78AD76}">
      <dsp:nvSpPr>
        <dsp:cNvPr id="0" name=""/>
        <dsp:cNvSpPr/>
      </dsp:nvSpPr>
      <dsp:spPr>
        <a:xfrm>
          <a:off x="1894" y="0"/>
          <a:ext cx="371652" cy="37165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DFB56-93F9-4378-81E6-5FD4E78D15E6}">
      <dsp:nvSpPr>
        <dsp:cNvPr id="0" name=""/>
        <dsp:cNvSpPr/>
      </dsp:nvSpPr>
      <dsp:spPr>
        <a:xfrm>
          <a:off x="39059" y="37165"/>
          <a:ext cx="297321" cy="297321"/>
        </a:xfrm>
        <a:prstGeom prst="chord">
          <a:avLst>
            <a:gd name="adj1" fmla="val 2735082"/>
            <a:gd name="adj2" fmla="val 8064918"/>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697526-C056-4B77-98CF-829B83FC187F}">
      <dsp:nvSpPr>
        <dsp:cNvPr id="0" name=""/>
        <dsp:cNvSpPr/>
      </dsp:nvSpPr>
      <dsp:spPr>
        <a:xfrm>
          <a:off x="450974" y="371652"/>
          <a:ext cx="1099471" cy="1564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None/>
          </a:pPr>
          <a:r>
            <a:rPr lang="en-GB" sz="1600" b="0" kern="1200" dirty="0"/>
            <a:t>Education for the health team (</a:t>
          </a:r>
          <a:r>
            <a:rPr lang="en-GB" sz="1600" b="1" kern="1200" dirty="0"/>
            <a:t>IOM</a:t>
          </a:r>
          <a:r>
            <a:rPr lang="en-GB" sz="1600" b="0" kern="1200" dirty="0"/>
            <a:t>)</a:t>
          </a:r>
        </a:p>
      </dsp:txBody>
      <dsp:txXfrm>
        <a:off x="450974" y="371652"/>
        <a:ext cx="1099471" cy="1564036"/>
      </dsp:txXfrm>
    </dsp:sp>
    <dsp:sp modelId="{EA707461-6322-4124-9698-F9963CA3095B}">
      <dsp:nvSpPr>
        <dsp:cNvPr id="0" name=""/>
        <dsp:cNvSpPr/>
      </dsp:nvSpPr>
      <dsp:spPr>
        <a:xfrm>
          <a:off x="450974" y="0"/>
          <a:ext cx="1099471" cy="371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marL="0" lvl="0" indent="0" algn="l" defTabSz="711200">
            <a:lnSpc>
              <a:spcPct val="90000"/>
            </a:lnSpc>
            <a:spcBef>
              <a:spcPct val="0"/>
            </a:spcBef>
            <a:spcAft>
              <a:spcPct val="35000"/>
            </a:spcAft>
            <a:buNone/>
          </a:pPr>
          <a:r>
            <a:rPr lang="en-GB" sz="1600" b="1" kern="1200" dirty="0"/>
            <a:t>1972</a:t>
          </a:r>
          <a:r>
            <a:rPr lang="en-GB" sz="1600" b="0" kern="1200" dirty="0"/>
            <a:t> </a:t>
          </a:r>
        </a:p>
      </dsp:txBody>
      <dsp:txXfrm>
        <a:off x="450974" y="0"/>
        <a:ext cx="1099471" cy="371652"/>
      </dsp:txXfrm>
    </dsp:sp>
    <dsp:sp modelId="{99F42133-B116-4211-85A9-10A66E9B7C59}">
      <dsp:nvSpPr>
        <dsp:cNvPr id="0" name=""/>
        <dsp:cNvSpPr/>
      </dsp:nvSpPr>
      <dsp:spPr>
        <a:xfrm>
          <a:off x="1627872" y="0"/>
          <a:ext cx="371652" cy="37165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A48AC1-5024-4EBC-89F3-A75D7CF24696}">
      <dsp:nvSpPr>
        <dsp:cNvPr id="0" name=""/>
        <dsp:cNvSpPr/>
      </dsp:nvSpPr>
      <dsp:spPr>
        <a:xfrm>
          <a:off x="1665037" y="37165"/>
          <a:ext cx="297321" cy="297321"/>
        </a:xfrm>
        <a:prstGeom prst="chord">
          <a:avLst>
            <a:gd name="adj1" fmla="val 1522614"/>
            <a:gd name="adj2" fmla="val 9277386"/>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9D27DB-ED96-42D2-ADAD-0AAE83EE9874}">
      <dsp:nvSpPr>
        <dsp:cNvPr id="0" name=""/>
        <dsp:cNvSpPr/>
      </dsp:nvSpPr>
      <dsp:spPr>
        <a:xfrm>
          <a:off x="1806620" y="371652"/>
          <a:ext cx="1640136" cy="1564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None/>
          </a:pPr>
          <a:r>
            <a:rPr lang="en-US" sz="1600" b="0" kern="1200" dirty="0"/>
            <a:t>UK Centre for the Advancement of Interprofessional Education (</a:t>
          </a:r>
          <a:r>
            <a:rPr lang="en-US" sz="1600" b="1" kern="1200" dirty="0"/>
            <a:t>CAPIE</a:t>
          </a:r>
          <a:r>
            <a:rPr lang="en-US" sz="1600" b="0" kern="1200" dirty="0"/>
            <a:t>)</a:t>
          </a:r>
          <a:endParaRPr lang="en-GB" sz="1600" b="0" kern="1200" dirty="0"/>
        </a:p>
      </dsp:txBody>
      <dsp:txXfrm>
        <a:off x="1806620" y="371652"/>
        <a:ext cx="1640136" cy="1564036"/>
      </dsp:txXfrm>
    </dsp:sp>
    <dsp:sp modelId="{FA25028B-042F-4C71-B353-469920CC6FFB}">
      <dsp:nvSpPr>
        <dsp:cNvPr id="0" name=""/>
        <dsp:cNvSpPr/>
      </dsp:nvSpPr>
      <dsp:spPr>
        <a:xfrm>
          <a:off x="2076952" y="0"/>
          <a:ext cx="1099471" cy="371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marL="0" lvl="0" indent="0" algn="l" defTabSz="711200">
            <a:lnSpc>
              <a:spcPct val="90000"/>
            </a:lnSpc>
            <a:spcBef>
              <a:spcPct val="0"/>
            </a:spcBef>
            <a:spcAft>
              <a:spcPct val="35000"/>
            </a:spcAft>
            <a:buNone/>
          </a:pPr>
          <a:r>
            <a:rPr lang="en-GB" sz="1600" b="1" kern="1200" dirty="0"/>
            <a:t>1987</a:t>
          </a:r>
        </a:p>
      </dsp:txBody>
      <dsp:txXfrm>
        <a:off x="2076952" y="0"/>
        <a:ext cx="1099471" cy="371652"/>
      </dsp:txXfrm>
    </dsp:sp>
    <dsp:sp modelId="{B0753E87-2776-41FE-B9A6-D67499AEECD0}">
      <dsp:nvSpPr>
        <dsp:cNvPr id="0" name=""/>
        <dsp:cNvSpPr/>
      </dsp:nvSpPr>
      <dsp:spPr>
        <a:xfrm>
          <a:off x="3524183" y="0"/>
          <a:ext cx="371652" cy="37165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716037-6F52-412A-BC20-AB4E79AC64B6}">
      <dsp:nvSpPr>
        <dsp:cNvPr id="0" name=""/>
        <dsp:cNvSpPr/>
      </dsp:nvSpPr>
      <dsp:spPr>
        <a:xfrm>
          <a:off x="3561348" y="37165"/>
          <a:ext cx="297321" cy="297321"/>
        </a:xfrm>
        <a:prstGeom prst="chord">
          <a:avLst>
            <a:gd name="adj1" fmla="val 492798"/>
            <a:gd name="adj2" fmla="val 10307202"/>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154E52-457E-4D78-A7CD-D26E0BB689F3}">
      <dsp:nvSpPr>
        <dsp:cNvPr id="0" name=""/>
        <dsp:cNvSpPr/>
      </dsp:nvSpPr>
      <dsp:spPr>
        <a:xfrm>
          <a:off x="3973263" y="371652"/>
          <a:ext cx="1099471" cy="1564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None/>
          </a:pPr>
          <a:r>
            <a:rPr lang="en-GB" sz="1600" b="0" kern="1200" dirty="0"/>
            <a:t>Crossing the quality chasm: A new health system for the 21</a:t>
          </a:r>
          <a:r>
            <a:rPr lang="en-GB" sz="1600" b="0" kern="1200" baseline="30000" dirty="0"/>
            <a:t>st</a:t>
          </a:r>
          <a:r>
            <a:rPr lang="en-GB" sz="1600" b="0" kern="1200" dirty="0"/>
            <a:t> century (</a:t>
          </a:r>
          <a:r>
            <a:rPr lang="en-GB" sz="1600" b="1" kern="1200" dirty="0"/>
            <a:t>IOM</a:t>
          </a:r>
          <a:r>
            <a:rPr lang="en-GB" sz="1600" b="0" kern="1200" dirty="0"/>
            <a:t>)</a:t>
          </a:r>
        </a:p>
      </dsp:txBody>
      <dsp:txXfrm>
        <a:off x="3973263" y="371652"/>
        <a:ext cx="1099471" cy="1564036"/>
      </dsp:txXfrm>
    </dsp:sp>
    <dsp:sp modelId="{A03E5C89-E6A4-4D0C-B310-6D75E1AD12F6}">
      <dsp:nvSpPr>
        <dsp:cNvPr id="0" name=""/>
        <dsp:cNvSpPr/>
      </dsp:nvSpPr>
      <dsp:spPr>
        <a:xfrm>
          <a:off x="3973263" y="0"/>
          <a:ext cx="1099471" cy="371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marL="0" lvl="0" indent="0" algn="l" defTabSz="711200">
            <a:lnSpc>
              <a:spcPct val="90000"/>
            </a:lnSpc>
            <a:spcBef>
              <a:spcPct val="0"/>
            </a:spcBef>
            <a:spcAft>
              <a:spcPct val="35000"/>
            </a:spcAft>
            <a:buNone/>
          </a:pPr>
          <a:r>
            <a:rPr lang="en-GB" sz="1600" b="1" kern="1200" dirty="0"/>
            <a:t>2001</a:t>
          </a:r>
        </a:p>
      </dsp:txBody>
      <dsp:txXfrm>
        <a:off x="3973263" y="0"/>
        <a:ext cx="1099471" cy="371652"/>
      </dsp:txXfrm>
    </dsp:sp>
    <dsp:sp modelId="{24733DBD-FFF4-495C-966C-D3E144C6CE5A}">
      <dsp:nvSpPr>
        <dsp:cNvPr id="0" name=""/>
        <dsp:cNvSpPr/>
      </dsp:nvSpPr>
      <dsp:spPr>
        <a:xfrm>
          <a:off x="5150162" y="0"/>
          <a:ext cx="371652" cy="37165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4ACA1A-51CB-453E-BF44-1A0E152D790C}">
      <dsp:nvSpPr>
        <dsp:cNvPr id="0" name=""/>
        <dsp:cNvSpPr/>
      </dsp:nvSpPr>
      <dsp:spPr>
        <a:xfrm>
          <a:off x="5187327" y="37165"/>
          <a:ext cx="297321" cy="297321"/>
        </a:xfrm>
        <a:prstGeom prst="chord">
          <a:avLst>
            <a:gd name="adj1" fmla="val 21107202"/>
            <a:gd name="adj2" fmla="val 11292798"/>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6A781-F1BF-42BF-AFD0-10AD47B6BF35}">
      <dsp:nvSpPr>
        <dsp:cNvPr id="0" name=""/>
        <dsp:cNvSpPr/>
      </dsp:nvSpPr>
      <dsp:spPr>
        <a:xfrm>
          <a:off x="5599241" y="371652"/>
          <a:ext cx="1099471" cy="1564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None/>
          </a:pPr>
          <a:r>
            <a:rPr lang="en-GB" sz="1600" b="0" kern="1200" dirty="0"/>
            <a:t>Health professionals education:  A bridge to quality (</a:t>
          </a:r>
          <a:r>
            <a:rPr lang="en-GB" sz="1600" b="1" kern="1200" dirty="0"/>
            <a:t>IOM</a:t>
          </a:r>
          <a:r>
            <a:rPr lang="en-GB" sz="1600" b="0" kern="1200" dirty="0"/>
            <a:t>) </a:t>
          </a:r>
        </a:p>
      </dsp:txBody>
      <dsp:txXfrm>
        <a:off x="5599241" y="371652"/>
        <a:ext cx="1099471" cy="1564036"/>
      </dsp:txXfrm>
    </dsp:sp>
    <dsp:sp modelId="{B6C480F4-38A6-4F82-8845-8C7F8855D9F9}">
      <dsp:nvSpPr>
        <dsp:cNvPr id="0" name=""/>
        <dsp:cNvSpPr/>
      </dsp:nvSpPr>
      <dsp:spPr>
        <a:xfrm>
          <a:off x="5599241" y="0"/>
          <a:ext cx="1099471" cy="371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marL="0" lvl="0" indent="0" algn="l" defTabSz="711200">
            <a:lnSpc>
              <a:spcPct val="90000"/>
            </a:lnSpc>
            <a:spcBef>
              <a:spcPct val="0"/>
            </a:spcBef>
            <a:spcAft>
              <a:spcPct val="35000"/>
            </a:spcAft>
            <a:buNone/>
          </a:pPr>
          <a:r>
            <a:rPr lang="en-GB" sz="1600" b="1" kern="1200" dirty="0"/>
            <a:t>2003</a:t>
          </a:r>
        </a:p>
      </dsp:txBody>
      <dsp:txXfrm>
        <a:off x="5599241" y="0"/>
        <a:ext cx="1099471" cy="371652"/>
      </dsp:txXfrm>
    </dsp:sp>
    <dsp:sp modelId="{3E160B86-905C-45D4-B058-E2EA5842A75A}">
      <dsp:nvSpPr>
        <dsp:cNvPr id="0" name=""/>
        <dsp:cNvSpPr/>
      </dsp:nvSpPr>
      <dsp:spPr>
        <a:xfrm>
          <a:off x="6776140" y="0"/>
          <a:ext cx="371652" cy="37165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422546-280D-421D-B180-10C81C0E1DDE}">
      <dsp:nvSpPr>
        <dsp:cNvPr id="0" name=""/>
        <dsp:cNvSpPr/>
      </dsp:nvSpPr>
      <dsp:spPr>
        <a:xfrm>
          <a:off x="6813305" y="37165"/>
          <a:ext cx="297321" cy="297321"/>
        </a:xfrm>
        <a:prstGeom prst="chord">
          <a:avLst>
            <a:gd name="adj1" fmla="val 20077386"/>
            <a:gd name="adj2" fmla="val 12322614"/>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724562-0271-4A5E-BA69-029670CC327E}">
      <dsp:nvSpPr>
        <dsp:cNvPr id="0" name=""/>
        <dsp:cNvSpPr/>
      </dsp:nvSpPr>
      <dsp:spPr>
        <a:xfrm>
          <a:off x="7225220" y="371652"/>
          <a:ext cx="1099471" cy="1564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None/>
          </a:pPr>
          <a:r>
            <a:rPr lang="en-US" sz="1600" b="0" kern="1200" dirty="0"/>
            <a:t>Canadian International Health Group </a:t>
          </a:r>
          <a:endParaRPr lang="en-GB" sz="1600" b="0" kern="1200" dirty="0"/>
        </a:p>
      </dsp:txBody>
      <dsp:txXfrm>
        <a:off x="7225220" y="371652"/>
        <a:ext cx="1099471" cy="1564036"/>
      </dsp:txXfrm>
    </dsp:sp>
    <dsp:sp modelId="{ABE99875-C736-49D7-B859-3185F52B52CA}">
      <dsp:nvSpPr>
        <dsp:cNvPr id="0" name=""/>
        <dsp:cNvSpPr/>
      </dsp:nvSpPr>
      <dsp:spPr>
        <a:xfrm>
          <a:off x="7225220" y="0"/>
          <a:ext cx="1099471" cy="371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marL="0" lvl="0" indent="0" algn="l" defTabSz="711200">
            <a:lnSpc>
              <a:spcPct val="90000"/>
            </a:lnSpc>
            <a:spcBef>
              <a:spcPct val="0"/>
            </a:spcBef>
            <a:spcAft>
              <a:spcPct val="35000"/>
            </a:spcAft>
            <a:buNone/>
          </a:pPr>
          <a:r>
            <a:rPr lang="en-US" sz="1600" b="1" kern="1200" dirty="0"/>
            <a:t>2005</a:t>
          </a:r>
          <a:endParaRPr lang="en-GB" sz="1600" b="1" kern="1200" dirty="0"/>
        </a:p>
      </dsp:txBody>
      <dsp:txXfrm>
        <a:off x="7225220" y="0"/>
        <a:ext cx="1099471" cy="371652"/>
      </dsp:txXfrm>
    </dsp:sp>
    <dsp:sp modelId="{6FA0B29A-98B6-4603-9DD6-A23FF8C09488}">
      <dsp:nvSpPr>
        <dsp:cNvPr id="0" name=""/>
        <dsp:cNvSpPr/>
      </dsp:nvSpPr>
      <dsp:spPr>
        <a:xfrm>
          <a:off x="8402119" y="0"/>
          <a:ext cx="371652" cy="37165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3F7C15-DE05-4A61-9A55-D9F5AA01ADA1}">
      <dsp:nvSpPr>
        <dsp:cNvPr id="0" name=""/>
        <dsp:cNvSpPr/>
      </dsp:nvSpPr>
      <dsp:spPr>
        <a:xfrm>
          <a:off x="8439284" y="37165"/>
          <a:ext cx="297321" cy="297321"/>
        </a:xfrm>
        <a:prstGeom prst="chord">
          <a:avLst>
            <a:gd name="adj1" fmla="val 18864918"/>
            <a:gd name="adj2" fmla="val 13535082"/>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052686-8873-45AB-AD27-DD2C75BB2593}">
      <dsp:nvSpPr>
        <dsp:cNvPr id="0" name=""/>
        <dsp:cNvSpPr/>
      </dsp:nvSpPr>
      <dsp:spPr>
        <a:xfrm>
          <a:off x="8745699" y="371652"/>
          <a:ext cx="1310470" cy="1564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None/>
          </a:pPr>
          <a:r>
            <a:rPr lang="en-US" sz="1600" b="0" kern="1200" dirty="0"/>
            <a:t> Interprofessional education collaboration (</a:t>
          </a:r>
          <a:r>
            <a:rPr lang="en-US" sz="1600" b="1" kern="1200" dirty="0"/>
            <a:t>IPEC</a:t>
          </a:r>
          <a:r>
            <a:rPr lang="en-US" sz="1600" b="0" kern="1200" dirty="0"/>
            <a:t>)</a:t>
          </a:r>
        </a:p>
      </dsp:txBody>
      <dsp:txXfrm>
        <a:off x="8745699" y="371652"/>
        <a:ext cx="1310470" cy="1564036"/>
      </dsp:txXfrm>
    </dsp:sp>
    <dsp:sp modelId="{7D0AD4A7-D1F8-45B1-AC1C-F57F00959832}">
      <dsp:nvSpPr>
        <dsp:cNvPr id="0" name=""/>
        <dsp:cNvSpPr/>
      </dsp:nvSpPr>
      <dsp:spPr>
        <a:xfrm>
          <a:off x="8851198" y="0"/>
          <a:ext cx="1099471" cy="371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marL="0" lvl="0" indent="0" algn="l" defTabSz="711200">
            <a:lnSpc>
              <a:spcPct val="90000"/>
            </a:lnSpc>
            <a:spcBef>
              <a:spcPct val="0"/>
            </a:spcBef>
            <a:spcAft>
              <a:spcPct val="35000"/>
            </a:spcAft>
            <a:buNone/>
          </a:pPr>
          <a:r>
            <a:rPr lang="en-US" sz="1600" b="1" kern="1200" dirty="0"/>
            <a:t>2009</a:t>
          </a:r>
        </a:p>
      </dsp:txBody>
      <dsp:txXfrm>
        <a:off x="8851198" y="0"/>
        <a:ext cx="1099471" cy="371652"/>
      </dsp:txXfrm>
    </dsp:sp>
    <dsp:sp modelId="{164302C9-5E78-4651-84C2-F3B01CA93FC5}">
      <dsp:nvSpPr>
        <dsp:cNvPr id="0" name=""/>
        <dsp:cNvSpPr/>
      </dsp:nvSpPr>
      <dsp:spPr>
        <a:xfrm>
          <a:off x="10133597" y="0"/>
          <a:ext cx="371652" cy="37165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38901-A7C5-455E-8130-9D2327FDDA0A}">
      <dsp:nvSpPr>
        <dsp:cNvPr id="0" name=""/>
        <dsp:cNvSpPr/>
      </dsp:nvSpPr>
      <dsp:spPr>
        <a:xfrm>
          <a:off x="10170762" y="37165"/>
          <a:ext cx="297321" cy="297321"/>
        </a:xfrm>
        <a:prstGeom prst="chord">
          <a:avLst>
            <a:gd name="adj1" fmla="val 162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A61C6F-ED3D-4E0B-B220-69F984C54BC6}">
      <dsp:nvSpPr>
        <dsp:cNvPr id="0" name=""/>
        <dsp:cNvSpPr/>
      </dsp:nvSpPr>
      <dsp:spPr>
        <a:xfrm>
          <a:off x="10582677" y="371652"/>
          <a:ext cx="1099471" cy="1564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None/>
          </a:pPr>
          <a:r>
            <a:rPr lang="en-US" sz="1600" b="0" kern="1200" dirty="0"/>
            <a:t>Framework for action on IPE/IPC (</a:t>
          </a:r>
          <a:r>
            <a:rPr lang="en-US" sz="1600" b="1" kern="1200" dirty="0"/>
            <a:t>WHO</a:t>
          </a:r>
          <a:r>
            <a:rPr lang="en-US" sz="1600" b="0" kern="1200" dirty="0"/>
            <a:t>)</a:t>
          </a:r>
        </a:p>
      </dsp:txBody>
      <dsp:txXfrm>
        <a:off x="10582677" y="371652"/>
        <a:ext cx="1099471" cy="1564036"/>
      </dsp:txXfrm>
    </dsp:sp>
    <dsp:sp modelId="{32B98246-C6E8-4511-989B-FC1C030F50CA}">
      <dsp:nvSpPr>
        <dsp:cNvPr id="0" name=""/>
        <dsp:cNvSpPr/>
      </dsp:nvSpPr>
      <dsp:spPr>
        <a:xfrm>
          <a:off x="10582677" y="0"/>
          <a:ext cx="1099471" cy="371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marL="0" lvl="0" indent="0" algn="l" defTabSz="711200">
            <a:lnSpc>
              <a:spcPct val="90000"/>
            </a:lnSpc>
            <a:spcBef>
              <a:spcPct val="0"/>
            </a:spcBef>
            <a:spcAft>
              <a:spcPct val="35000"/>
            </a:spcAft>
            <a:buNone/>
          </a:pPr>
          <a:r>
            <a:rPr lang="en-US" sz="1600" b="1" kern="1200" dirty="0"/>
            <a:t>2010</a:t>
          </a:r>
        </a:p>
      </dsp:txBody>
      <dsp:txXfrm>
        <a:off x="10582677" y="0"/>
        <a:ext cx="1099471" cy="3716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70C7D-ED2A-4865-9253-D2DCF4136513}">
      <dsp:nvSpPr>
        <dsp:cNvPr id="0" name=""/>
        <dsp:cNvSpPr/>
      </dsp:nvSpPr>
      <dsp:spPr>
        <a:xfrm>
          <a:off x="479564" y="1073"/>
          <a:ext cx="940156" cy="94015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268D02E-0346-49BD-A20A-97C644524E85}">
      <dsp:nvSpPr>
        <dsp:cNvPr id="0" name=""/>
        <dsp:cNvSpPr/>
      </dsp:nvSpPr>
      <dsp:spPr>
        <a:xfrm>
          <a:off x="949642" y="1073"/>
          <a:ext cx="5016079" cy="9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marL="0" lvl="0" indent="0" algn="l" defTabSz="755650">
            <a:lnSpc>
              <a:spcPct val="90000"/>
            </a:lnSpc>
            <a:spcBef>
              <a:spcPct val="0"/>
            </a:spcBef>
            <a:spcAft>
              <a:spcPct val="35000"/>
            </a:spcAft>
            <a:buNone/>
          </a:pPr>
          <a:r>
            <a:rPr lang="en-US" altLang="en-US" sz="1700" b="1" kern="1200" dirty="0">
              <a:solidFill>
                <a:srgbClr val="C00000"/>
              </a:solidFill>
              <a:latin typeface="+mj-lt"/>
              <a:ea typeface="MS PGothic" panose="020B0600070205080204" pitchFamily="34" charset="-128"/>
              <a:cs typeface="Times New Roman" panose="02020603050405020304" pitchFamily="18" charset="0"/>
            </a:rPr>
            <a:t>Place</a:t>
          </a:r>
          <a:r>
            <a:rPr lang="en-US" altLang="en-US" sz="1700" b="1" kern="1200" dirty="0">
              <a:solidFill>
                <a:prstClr val="black"/>
              </a:solidFill>
              <a:latin typeface="+mj-lt"/>
              <a:ea typeface="MS PGothic" panose="020B0600070205080204" pitchFamily="34" charset="-128"/>
              <a:cs typeface="Times New Roman" panose="02020603050405020304" pitchFamily="18" charset="0"/>
            </a:rPr>
            <a:t> the interests of </a:t>
          </a:r>
          <a:r>
            <a:rPr lang="en-US" altLang="en-US" sz="1700" b="1" kern="1200" dirty="0">
              <a:solidFill>
                <a:srgbClr val="C00000"/>
              </a:solidFill>
              <a:latin typeface="+mj-lt"/>
              <a:ea typeface="MS PGothic" panose="020B0600070205080204" pitchFamily="34" charset="-128"/>
              <a:cs typeface="Times New Roman" panose="02020603050405020304" pitchFamily="18" charset="0"/>
            </a:rPr>
            <a:t>patients and populations </a:t>
          </a:r>
          <a:r>
            <a:rPr lang="en-US" altLang="en-US" sz="1700" b="1" kern="1200" dirty="0">
              <a:solidFill>
                <a:prstClr val="black"/>
              </a:solidFill>
              <a:latin typeface="+mj-lt"/>
              <a:ea typeface="MS PGothic" panose="020B0600070205080204" pitchFamily="34" charset="-128"/>
              <a:cs typeface="Times New Roman" panose="02020603050405020304" pitchFamily="18" charset="0"/>
            </a:rPr>
            <a:t>at the center of interprofessional health care delivery. </a:t>
          </a:r>
          <a:endParaRPr lang="en-GB" sz="1700" kern="1200" dirty="0"/>
        </a:p>
      </dsp:txBody>
      <dsp:txXfrm>
        <a:off x="949642" y="1073"/>
        <a:ext cx="5016079" cy="940156"/>
      </dsp:txXfrm>
    </dsp:sp>
    <dsp:sp modelId="{97F37195-7B43-4A99-AFFB-81A5CC8F8DAC}">
      <dsp:nvSpPr>
        <dsp:cNvPr id="0" name=""/>
        <dsp:cNvSpPr/>
      </dsp:nvSpPr>
      <dsp:spPr>
        <a:xfrm>
          <a:off x="479564" y="941230"/>
          <a:ext cx="940156" cy="94015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C7A2D00-43D5-4D32-9B2E-28F80DD75023}">
      <dsp:nvSpPr>
        <dsp:cNvPr id="0" name=""/>
        <dsp:cNvSpPr/>
      </dsp:nvSpPr>
      <dsp:spPr>
        <a:xfrm>
          <a:off x="949642" y="941230"/>
          <a:ext cx="5016079" cy="9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marL="0" lvl="0" indent="0" algn="l" defTabSz="755650">
            <a:lnSpc>
              <a:spcPct val="90000"/>
            </a:lnSpc>
            <a:spcBef>
              <a:spcPct val="0"/>
            </a:spcBef>
            <a:spcAft>
              <a:spcPct val="35000"/>
            </a:spcAft>
            <a:buNone/>
          </a:pPr>
          <a:r>
            <a:rPr lang="en-US" altLang="en-US" sz="1700" b="1" kern="1200">
              <a:solidFill>
                <a:srgbClr val="C00000"/>
              </a:solidFill>
              <a:latin typeface="+mj-lt"/>
              <a:ea typeface="MS PGothic" panose="020B0600070205080204" pitchFamily="34" charset="-128"/>
              <a:cs typeface="Times New Roman" panose="02020603050405020304" pitchFamily="18" charset="0"/>
            </a:rPr>
            <a:t>Respect </a:t>
          </a:r>
          <a:r>
            <a:rPr lang="en-US" altLang="en-US" sz="1700" b="1" kern="1200">
              <a:solidFill>
                <a:prstClr val="black"/>
              </a:solidFill>
              <a:latin typeface="+mj-lt"/>
              <a:ea typeface="MS PGothic" panose="020B0600070205080204" pitchFamily="34" charset="-128"/>
              <a:cs typeface="Times New Roman" panose="02020603050405020304" pitchFamily="18" charset="0"/>
            </a:rPr>
            <a:t>the </a:t>
          </a:r>
          <a:r>
            <a:rPr lang="en-US" altLang="en-US" sz="1700" b="1" kern="1200">
              <a:solidFill>
                <a:srgbClr val="C00000"/>
              </a:solidFill>
              <a:latin typeface="+mj-lt"/>
              <a:ea typeface="MS PGothic" panose="020B0600070205080204" pitchFamily="34" charset="-128"/>
              <a:cs typeface="Times New Roman" panose="02020603050405020304" pitchFamily="18" charset="0"/>
            </a:rPr>
            <a:t>dignity</a:t>
          </a:r>
          <a:r>
            <a:rPr lang="en-US" altLang="en-US" sz="1700" b="1" kern="1200">
              <a:solidFill>
                <a:prstClr val="black"/>
              </a:solidFill>
              <a:latin typeface="+mj-lt"/>
              <a:ea typeface="MS PGothic" panose="020B0600070205080204" pitchFamily="34" charset="-128"/>
              <a:cs typeface="Times New Roman" panose="02020603050405020304" pitchFamily="18" charset="0"/>
            </a:rPr>
            <a:t> and </a:t>
          </a:r>
          <a:r>
            <a:rPr lang="en-US" altLang="en-US" sz="1700" b="1" kern="1200">
              <a:solidFill>
                <a:srgbClr val="C00000"/>
              </a:solidFill>
              <a:latin typeface="+mj-lt"/>
              <a:ea typeface="MS PGothic" panose="020B0600070205080204" pitchFamily="34" charset="-128"/>
              <a:cs typeface="Times New Roman" panose="02020603050405020304" pitchFamily="18" charset="0"/>
            </a:rPr>
            <a:t>privacy</a:t>
          </a:r>
          <a:r>
            <a:rPr lang="en-US" altLang="en-US" sz="1700" b="1" kern="1200">
              <a:solidFill>
                <a:prstClr val="black"/>
              </a:solidFill>
              <a:latin typeface="+mj-lt"/>
              <a:ea typeface="MS PGothic" panose="020B0600070205080204" pitchFamily="34" charset="-128"/>
              <a:cs typeface="Times New Roman" panose="02020603050405020304" pitchFamily="18" charset="0"/>
            </a:rPr>
            <a:t> of patients while maintaining confidentiality in the delivery of team-based care. </a:t>
          </a:r>
          <a:endParaRPr lang="en-US" altLang="en-US" sz="1700" b="1" kern="1200" dirty="0">
            <a:solidFill>
              <a:prstClr val="black"/>
            </a:solidFill>
            <a:latin typeface="+mj-lt"/>
            <a:ea typeface="MS PGothic" panose="020B0600070205080204" pitchFamily="34" charset="-128"/>
            <a:cs typeface="Times New Roman" panose="02020603050405020304" pitchFamily="18" charset="0"/>
          </a:endParaRPr>
        </a:p>
      </dsp:txBody>
      <dsp:txXfrm>
        <a:off x="949642" y="941230"/>
        <a:ext cx="5016079" cy="940156"/>
      </dsp:txXfrm>
    </dsp:sp>
    <dsp:sp modelId="{6B9422E8-5E9A-463C-B980-EDCB24CCB3BF}">
      <dsp:nvSpPr>
        <dsp:cNvPr id="0" name=""/>
        <dsp:cNvSpPr/>
      </dsp:nvSpPr>
      <dsp:spPr>
        <a:xfrm>
          <a:off x="479564" y="1881387"/>
          <a:ext cx="940156" cy="94015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2FE6BAB-F47B-4779-B39C-9207A9F2E16B}">
      <dsp:nvSpPr>
        <dsp:cNvPr id="0" name=""/>
        <dsp:cNvSpPr/>
      </dsp:nvSpPr>
      <dsp:spPr>
        <a:xfrm>
          <a:off x="949642" y="1881387"/>
          <a:ext cx="5016079" cy="9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marL="0" lvl="0" indent="0" algn="l" defTabSz="755650">
            <a:lnSpc>
              <a:spcPct val="90000"/>
            </a:lnSpc>
            <a:spcBef>
              <a:spcPct val="0"/>
            </a:spcBef>
            <a:spcAft>
              <a:spcPct val="35000"/>
            </a:spcAft>
            <a:buNone/>
          </a:pPr>
          <a:r>
            <a:rPr lang="en-US" altLang="en-US" sz="1700" b="1" kern="1200">
              <a:solidFill>
                <a:srgbClr val="C00000"/>
              </a:solidFill>
              <a:latin typeface="+mj-lt"/>
              <a:ea typeface="MS PGothic" panose="020B0600070205080204" pitchFamily="34" charset="-128"/>
              <a:cs typeface="Times New Roman" panose="02020603050405020304" pitchFamily="18" charset="0"/>
            </a:rPr>
            <a:t>Embrace</a:t>
          </a:r>
          <a:r>
            <a:rPr lang="en-US" altLang="en-US" sz="1700" b="1" kern="1200">
              <a:solidFill>
                <a:prstClr val="black"/>
              </a:solidFill>
              <a:latin typeface="+mj-lt"/>
              <a:ea typeface="MS PGothic" panose="020B0600070205080204" pitchFamily="34" charset="-128"/>
              <a:cs typeface="Times New Roman" panose="02020603050405020304" pitchFamily="18" charset="0"/>
            </a:rPr>
            <a:t> the cultural </a:t>
          </a:r>
          <a:r>
            <a:rPr lang="en-US" altLang="en-US" sz="1700" b="1" kern="1200">
              <a:solidFill>
                <a:srgbClr val="C00000"/>
              </a:solidFill>
              <a:latin typeface="+mj-lt"/>
              <a:ea typeface="MS PGothic" panose="020B0600070205080204" pitchFamily="34" charset="-128"/>
              <a:cs typeface="Times New Roman" panose="02020603050405020304" pitchFamily="18" charset="0"/>
            </a:rPr>
            <a:t>diversity</a:t>
          </a:r>
          <a:r>
            <a:rPr lang="en-US" altLang="en-US" sz="1700" b="1" kern="1200">
              <a:solidFill>
                <a:prstClr val="black"/>
              </a:solidFill>
              <a:latin typeface="+mj-lt"/>
              <a:ea typeface="MS PGothic" panose="020B0600070205080204" pitchFamily="34" charset="-128"/>
              <a:cs typeface="Times New Roman" panose="02020603050405020304" pitchFamily="18" charset="0"/>
            </a:rPr>
            <a:t> and individual differences that characterize patients, populations, and the health care team. </a:t>
          </a:r>
          <a:endParaRPr lang="en-US" altLang="en-US" sz="1700" b="1" kern="1200" dirty="0">
            <a:solidFill>
              <a:prstClr val="black"/>
            </a:solidFill>
            <a:latin typeface="+mj-lt"/>
            <a:ea typeface="MS PGothic" panose="020B0600070205080204" pitchFamily="34" charset="-128"/>
            <a:cs typeface="Times New Roman" panose="02020603050405020304" pitchFamily="18" charset="0"/>
          </a:endParaRPr>
        </a:p>
      </dsp:txBody>
      <dsp:txXfrm>
        <a:off x="949642" y="1881387"/>
        <a:ext cx="5016079" cy="940156"/>
      </dsp:txXfrm>
    </dsp:sp>
    <dsp:sp modelId="{4454FA49-F99D-4EB5-9BF5-384E112B0A49}">
      <dsp:nvSpPr>
        <dsp:cNvPr id="0" name=""/>
        <dsp:cNvSpPr/>
      </dsp:nvSpPr>
      <dsp:spPr>
        <a:xfrm>
          <a:off x="479564" y="2821543"/>
          <a:ext cx="940156" cy="94015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718659D-7C98-4E52-852E-B27F9023828F}">
      <dsp:nvSpPr>
        <dsp:cNvPr id="0" name=""/>
        <dsp:cNvSpPr/>
      </dsp:nvSpPr>
      <dsp:spPr>
        <a:xfrm>
          <a:off x="949642" y="2821543"/>
          <a:ext cx="5016079" cy="9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marL="0" lvl="0" indent="0" algn="l" defTabSz="755650">
            <a:lnSpc>
              <a:spcPct val="90000"/>
            </a:lnSpc>
            <a:spcBef>
              <a:spcPct val="0"/>
            </a:spcBef>
            <a:spcAft>
              <a:spcPct val="35000"/>
            </a:spcAft>
            <a:buNone/>
          </a:pPr>
          <a:r>
            <a:rPr lang="en-US" altLang="en-US" sz="1700" b="1" kern="1200" dirty="0">
              <a:solidFill>
                <a:srgbClr val="C00000"/>
              </a:solidFill>
              <a:latin typeface="+mj-lt"/>
              <a:ea typeface="MS PGothic" panose="020B0600070205080204" pitchFamily="34" charset="-128"/>
              <a:cs typeface="Times New Roman" panose="02020603050405020304" pitchFamily="18" charset="0"/>
            </a:rPr>
            <a:t>Respect</a:t>
          </a:r>
          <a:r>
            <a:rPr lang="en-US" altLang="en-US" sz="1700" b="1" kern="1200" dirty="0">
              <a:solidFill>
                <a:prstClr val="black"/>
              </a:solidFill>
              <a:latin typeface="+mj-lt"/>
              <a:ea typeface="MS PGothic" panose="020B0600070205080204" pitchFamily="34" charset="-128"/>
              <a:cs typeface="Times New Roman" panose="02020603050405020304" pitchFamily="18" charset="0"/>
            </a:rPr>
            <a:t> the unique cultures, values, roles/responsibilities, and expertise of </a:t>
          </a:r>
          <a:r>
            <a:rPr lang="en-US" altLang="en-US" sz="1700" b="1" kern="1200" dirty="0">
              <a:solidFill>
                <a:srgbClr val="C00000"/>
              </a:solidFill>
              <a:latin typeface="+mj-lt"/>
              <a:ea typeface="MS PGothic" panose="020B0600070205080204" pitchFamily="34" charset="-128"/>
              <a:cs typeface="Times New Roman" panose="02020603050405020304" pitchFamily="18" charset="0"/>
            </a:rPr>
            <a:t>other health professions. </a:t>
          </a:r>
        </a:p>
      </dsp:txBody>
      <dsp:txXfrm>
        <a:off x="949642" y="2821543"/>
        <a:ext cx="5016079" cy="940156"/>
      </dsp:txXfrm>
    </dsp:sp>
    <dsp:sp modelId="{0B3F0169-5FD1-4B96-A68D-3396426F1512}">
      <dsp:nvSpPr>
        <dsp:cNvPr id="0" name=""/>
        <dsp:cNvSpPr/>
      </dsp:nvSpPr>
      <dsp:spPr>
        <a:xfrm>
          <a:off x="479564" y="3761700"/>
          <a:ext cx="940156" cy="94015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F7830ED-7EF8-4FD4-A3D8-F5A32C116C19}">
      <dsp:nvSpPr>
        <dsp:cNvPr id="0" name=""/>
        <dsp:cNvSpPr/>
      </dsp:nvSpPr>
      <dsp:spPr>
        <a:xfrm>
          <a:off x="949642" y="3761700"/>
          <a:ext cx="5016079" cy="9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marL="0" lvl="0" indent="0" algn="l" defTabSz="755650">
            <a:lnSpc>
              <a:spcPct val="90000"/>
            </a:lnSpc>
            <a:spcBef>
              <a:spcPct val="0"/>
            </a:spcBef>
            <a:spcAft>
              <a:spcPct val="35000"/>
            </a:spcAft>
            <a:buNone/>
          </a:pPr>
          <a:r>
            <a:rPr lang="en-US" altLang="en-US" sz="1700" b="1" kern="1200" dirty="0">
              <a:solidFill>
                <a:srgbClr val="C00000"/>
              </a:solidFill>
              <a:latin typeface="+mj-lt"/>
              <a:ea typeface="MS PGothic" panose="020B0600070205080204" pitchFamily="34" charset="-128"/>
              <a:cs typeface="Times New Roman" panose="02020603050405020304" pitchFamily="18" charset="0"/>
            </a:rPr>
            <a:t>Work in cooperation </a:t>
          </a:r>
          <a:r>
            <a:rPr lang="en-US" altLang="en-US" sz="1700" b="1" kern="1200" dirty="0">
              <a:solidFill>
                <a:prstClr val="black"/>
              </a:solidFill>
              <a:latin typeface="+mj-lt"/>
              <a:ea typeface="MS PGothic" panose="020B0600070205080204" pitchFamily="34" charset="-128"/>
              <a:cs typeface="Times New Roman" panose="02020603050405020304" pitchFamily="18" charset="0"/>
            </a:rPr>
            <a:t>with those who </a:t>
          </a:r>
          <a:r>
            <a:rPr lang="en-US" altLang="en-US" sz="1700" b="1" kern="1200" dirty="0">
              <a:solidFill>
                <a:srgbClr val="C00000"/>
              </a:solidFill>
              <a:latin typeface="+mj-lt"/>
              <a:ea typeface="MS PGothic" panose="020B0600070205080204" pitchFamily="34" charset="-128"/>
              <a:cs typeface="Times New Roman" panose="02020603050405020304" pitchFamily="18" charset="0"/>
            </a:rPr>
            <a:t>receive </a:t>
          </a:r>
          <a:r>
            <a:rPr lang="en-US" altLang="en-US" sz="1700" b="1" kern="1200" dirty="0">
              <a:solidFill>
                <a:prstClr val="black"/>
              </a:solidFill>
              <a:latin typeface="+mj-lt"/>
              <a:ea typeface="MS PGothic" panose="020B0600070205080204" pitchFamily="34" charset="-128"/>
              <a:cs typeface="Times New Roman" panose="02020603050405020304" pitchFamily="18" charset="0"/>
            </a:rPr>
            <a:t>care, those who </a:t>
          </a:r>
          <a:r>
            <a:rPr lang="en-US" altLang="en-US" sz="1700" b="1" kern="1200" dirty="0">
              <a:solidFill>
                <a:srgbClr val="C00000"/>
              </a:solidFill>
              <a:latin typeface="+mj-lt"/>
              <a:ea typeface="MS PGothic" panose="020B0600070205080204" pitchFamily="34" charset="-128"/>
              <a:cs typeface="Times New Roman" panose="02020603050405020304" pitchFamily="18" charset="0"/>
            </a:rPr>
            <a:t>provide</a:t>
          </a:r>
          <a:r>
            <a:rPr lang="en-US" altLang="en-US" sz="1700" b="1" kern="1200" dirty="0">
              <a:solidFill>
                <a:prstClr val="black"/>
              </a:solidFill>
              <a:latin typeface="+mj-lt"/>
              <a:ea typeface="MS PGothic" panose="020B0600070205080204" pitchFamily="34" charset="-128"/>
              <a:cs typeface="Times New Roman" panose="02020603050405020304" pitchFamily="18" charset="0"/>
            </a:rPr>
            <a:t> care, and others who </a:t>
          </a:r>
          <a:r>
            <a:rPr lang="en-US" altLang="en-US" sz="1700" b="1" kern="1200" dirty="0">
              <a:solidFill>
                <a:srgbClr val="C00000"/>
              </a:solidFill>
              <a:latin typeface="+mj-lt"/>
              <a:ea typeface="MS PGothic" panose="020B0600070205080204" pitchFamily="34" charset="-128"/>
              <a:cs typeface="Times New Roman" panose="02020603050405020304" pitchFamily="18" charset="0"/>
            </a:rPr>
            <a:t>contribute to </a:t>
          </a:r>
          <a:r>
            <a:rPr lang="en-US" altLang="en-US" sz="1700" b="1" kern="1200" dirty="0">
              <a:solidFill>
                <a:prstClr val="black"/>
              </a:solidFill>
              <a:latin typeface="+mj-lt"/>
              <a:ea typeface="MS PGothic" panose="020B0600070205080204" pitchFamily="34" charset="-128"/>
              <a:cs typeface="Times New Roman" panose="02020603050405020304" pitchFamily="18" charset="0"/>
            </a:rPr>
            <a:t>or support the </a:t>
          </a:r>
          <a:r>
            <a:rPr lang="en-US" altLang="en-US" sz="1700" b="1" kern="1200" dirty="0">
              <a:solidFill>
                <a:prstClr val="black"/>
              </a:solidFill>
              <a:latin typeface="+mj-lt"/>
              <a:cs typeface="Times New Roman" panose="02020603050405020304" pitchFamily="18" charset="0"/>
            </a:rPr>
            <a:t>delivery </a:t>
          </a:r>
          <a:r>
            <a:rPr lang="en-US" altLang="en-US" sz="1700" b="1" kern="1200" dirty="0">
              <a:solidFill>
                <a:prstClr val="black"/>
              </a:solidFill>
              <a:latin typeface="+mj-lt"/>
              <a:ea typeface="MS PGothic" panose="020B0600070205080204" pitchFamily="34" charset="-128"/>
              <a:cs typeface="Times New Roman" panose="02020603050405020304" pitchFamily="18" charset="0"/>
            </a:rPr>
            <a:t>of prevention and health services. </a:t>
          </a:r>
        </a:p>
      </dsp:txBody>
      <dsp:txXfrm>
        <a:off x="949642" y="3761700"/>
        <a:ext cx="5016079" cy="9401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E3314-FB2D-42C6-ADEB-65E5C9DD4A36}">
      <dsp:nvSpPr>
        <dsp:cNvPr id="0" name=""/>
        <dsp:cNvSpPr/>
      </dsp:nvSpPr>
      <dsp:spPr>
        <a:xfrm>
          <a:off x="499226" y="1809"/>
          <a:ext cx="946243" cy="94624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8087FFE-3873-465D-A52B-409A82C732E5}">
      <dsp:nvSpPr>
        <dsp:cNvPr id="0" name=""/>
        <dsp:cNvSpPr/>
      </dsp:nvSpPr>
      <dsp:spPr>
        <a:xfrm>
          <a:off x="972348" y="1809"/>
          <a:ext cx="5048553" cy="946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l" defTabSz="889000">
            <a:lnSpc>
              <a:spcPct val="90000"/>
            </a:lnSpc>
            <a:spcBef>
              <a:spcPct val="0"/>
            </a:spcBef>
            <a:spcAft>
              <a:spcPct val="35000"/>
            </a:spcAft>
            <a:buNone/>
          </a:pPr>
          <a:r>
            <a:rPr lang="en-US" altLang="en-US" sz="2000" b="1" kern="1200" dirty="0">
              <a:solidFill>
                <a:srgbClr val="C00000"/>
              </a:solidFill>
              <a:latin typeface="+mj-lt"/>
              <a:ea typeface="MS PGothic" panose="020B0600070205080204" pitchFamily="34" charset="-128"/>
              <a:cs typeface="Times New Roman" panose="02020603050405020304" pitchFamily="18" charset="0"/>
            </a:rPr>
            <a:t>Develop a trusting relationship </a:t>
          </a:r>
          <a:r>
            <a:rPr lang="en-US" altLang="en-US" sz="2000" b="1" kern="1200" dirty="0">
              <a:solidFill>
                <a:prstClr val="black"/>
              </a:solidFill>
              <a:latin typeface="+mj-lt"/>
              <a:ea typeface="MS PGothic" panose="020B0600070205080204" pitchFamily="34" charset="-128"/>
              <a:cs typeface="Times New Roman" panose="02020603050405020304" pitchFamily="18" charset="0"/>
            </a:rPr>
            <a:t>with </a:t>
          </a:r>
          <a:r>
            <a:rPr lang="en-US" altLang="en-US" sz="2000" b="1" kern="1200" dirty="0">
              <a:solidFill>
                <a:srgbClr val="C00000"/>
              </a:solidFill>
              <a:latin typeface="+mj-lt"/>
              <a:ea typeface="MS PGothic" panose="020B0600070205080204" pitchFamily="34" charset="-128"/>
              <a:cs typeface="Times New Roman" panose="02020603050405020304" pitchFamily="18" charset="0"/>
            </a:rPr>
            <a:t>patients</a:t>
          </a:r>
          <a:r>
            <a:rPr lang="en-US" altLang="en-US" sz="2000" b="1" kern="1200" dirty="0">
              <a:solidFill>
                <a:prstClr val="black"/>
              </a:solidFill>
              <a:latin typeface="+mj-lt"/>
              <a:ea typeface="MS PGothic" panose="020B0600070205080204" pitchFamily="34" charset="-128"/>
              <a:cs typeface="Times New Roman" panose="02020603050405020304" pitchFamily="18" charset="0"/>
            </a:rPr>
            <a:t>, </a:t>
          </a:r>
          <a:r>
            <a:rPr lang="en-US" altLang="en-US" sz="2000" b="1" kern="1200" dirty="0">
              <a:solidFill>
                <a:srgbClr val="C00000"/>
              </a:solidFill>
              <a:latin typeface="+mj-lt"/>
              <a:ea typeface="MS PGothic" panose="020B0600070205080204" pitchFamily="34" charset="-128"/>
              <a:cs typeface="Times New Roman" panose="02020603050405020304" pitchFamily="18" charset="0"/>
            </a:rPr>
            <a:t>families</a:t>
          </a:r>
          <a:r>
            <a:rPr lang="en-US" altLang="en-US" sz="2000" b="1" kern="1200" dirty="0">
              <a:solidFill>
                <a:prstClr val="black"/>
              </a:solidFill>
              <a:latin typeface="+mj-lt"/>
              <a:ea typeface="MS PGothic" panose="020B0600070205080204" pitchFamily="34" charset="-128"/>
              <a:cs typeface="Times New Roman" panose="02020603050405020304" pitchFamily="18" charset="0"/>
            </a:rPr>
            <a:t>, and other </a:t>
          </a:r>
          <a:r>
            <a:rPr lang="en-US" altLang="en-US" sz="2000" b="1" kern="1200" dirty="0">
              <a:solidFill>
                <a:srgbClr val="C00000"/>
              </a:solidFill>
              <a:latin typeface="+mj-lt"/>
              <a:ea typeface="MS PGothic" panose="020B0600070205080204" pitchFamily="34" charset="-128"/>
              <a:cs typeface="Times New Roman" panose="02020603050405020304" pitchFamily="18" charset="0"/>
            </a:rPr>
            <a:t>team members </a:t>
          </a:r>
          <a:r>
            <a:rPr lang="en-US" altLang="en-US" sz="2000" b="1" kern="1200" dirty="0">
              <a:solidFill>
                <a:prstClr val="black"/>
              </a:solidFill>
              <a:latin typeface="+mj-lt"/>
              <a:ea typeface="MS PGothic" panose="020B0600070205080204" pitchFamily="34" charset="-128"/>
              <a:cs typeface="Times New Roman" panose="02020603050405020304" pitchFamily="18" charset="0"/>
            </a:rPr>
            <a:t>. </a:t>
          </a:r>
          <a:endParaRPr lang="en-GB" sz="2000" kern="1200" dirty="0"/>
        </a:p>
      </dsp:txBody>
      <dsp:txXfrm>
        <a:off x="972348" y="1809"/>
        <a:ext cx="5048553" cy="946243"/>
      </dsp:txXfrm>
    </dsp:sp>
    <dsp:sp modelId="{44A4B8A7-E169-4B57-B1D4-AB25FCD81DE2}">
      <dsp:nvSpPr>
        <dsp:cNvPr id="0" name=""/>
        <dsp:cNvSpPr/>
      </dsp:nvSpPr>
      <dsp:spPr>
        <a:xfrm>
          <a:off x="499226" y="948052"/>
          <a:ext cx="946243" cy="94624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812731A-2153-42BD-A063-B90A234EE677}">
      <dsp:nvSpPr>
        <dsp:cNvPr id="0" name=""/>
        <dsp:cNvSpPr/>
      </dsp:nvSpPr>
      <dsp:spPr>
        <a:xfrm>
          <a:off x="972348" y="948052"/>
          <a:ext cx="5048553" cy="946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l" defTabSz="889000">
            <a:lnSpc>
              <a:spcPct val="90000"/>
            </a:lnSpc>
            <a:spcBef>
              <a:spcPct val="0"/>
            </a:spcBef>
            <a:spcAft>
              <a:spcPct val="35000"/>
            </a:spcAft>
            <a:buNone/>
          </a:pPr>
          <a:r>
            <a:rPr lang="en-US" altLang="en-US" sz="2000" b="1" kern="1200" dirty="0">
              <a:solidFill>
                <a:prstClr val="black"/>
              </a:solidFill>
              <a:latin typeface="+mj-lt"/>
              <a:ea typeface="MS PGothic" panose="020B0600070205080204" pitchFamily="34" charset="-128"/>
              <a:cs typeface="Times New Roman" panose="02020603050405020304" pitchFamily="18" charset="0"/>
            </a:rPr>
            <a:t>Demonstrate </a:t>
          </a:r>
          <a:r>
            <a:rPr lang="en-US" altLang="en-US" sz="2000" b="1" kern="1200" dirty="0">
              <a:solidFill>
                <a:srgbClr val="C00000"/>
              </a:solidFill>
              <a:latin typeface="+mj-lt"/>
              <a:ea typeface="MS PGothic" panose="020B0600070205080204" pitchFamily="34" charset="-128"/>
              <a:cs typeface="Times New Roman" panose="02020603050405020304" pitchFamily="18" charset="0"/>
            </a:rPr>
            <a:t>high standards </a:t>
          </a:r>
          <a:r>
            <a:rPr lang="en-US" altLang="en-US" sz="2000" b="1" kern="1200" dirty="0">
              <a:solidFill>
                <a:prstClr val="black"/>
              </a:solidFill>
              <a:latin typeface="+mj-lt"/>
              <a:ea typeface="MS PGothic" panose="020B0600070205080204" pitchFamily="34" charset="-128"/>
              <a:cs typeface="Times New Roman" panose="02020603050405020304" pitchFamily="18" charset="0"/>
            </a:rPr>
            <a:t>of </a:t>
          </a:r>
          <a:r>
            <a:rPr lang="en-US" altLang="en-US" sz="2000" b="1" kern="1200" dirty="0">
              <a:solidFill>
                <a:srgbClr val="C00000"/>
              </a:solidFill>
              <a:latin typeface="+mj-lt"/>
              <a:ea typeface="MS PGothic" panose="020B0600070205080204" pitchFamily="34" charset="-128"/>
              <a:cs typeface="Times New Roman" panose="02020603050405020304" pitchFamily="18" charset="0"/>
            </a:rPr>
            <a:t>ethical conduct </a:t>
          </a:r>
          <a:r>
            <a:rPr lang="en-US" altLang="en-US" sz="2000" b="1" kern="1200" dirty="0">
              <a:solidFill>
                <a:prstClr val="black"/>
              </a:solidFill>
              <a:latin typeface="+mj-lt"/>
              <a:ea typeface="MS PGothic" panose="020B0600070205080204" pitchFamily="34" charset="-128"/>
              <a:cs typeface="Times New Roman" panose="02020603050405020304" pitchFamily="18" charset="0"/>
            </a:rPr>
            <a:t>and quality of care in one</a:t>
          </a:r>
          <a:r>
            <a:rPr lang="ja-JP" altLang="en-US" sz="2000" b="1" kern="1200" dirty="0">
              <a:solidFill>
                <a:prstClr val="black"/>
              </a:solidFill>
              <a:latin typeface="+mj-lt"/>
              <a:ea typeface="MS PGothic" panose="020B0600070205080204" pitchFamily="34" charset="-128"/>
              <a:cs typeface="Times New Roman" panose="02020603050405020304" pitchFamily="18" charset="0"/>
            </a:rPr>
            <a:t>’</a:t>
          </a:r>
          <a:r>
            <a:rPr lang="en-US" altLang="ja-JP" sz="2000" b="1" kern="1200" dirty="0">
              <a:solidFill>
                <a:prstClr val="black"/>
              </a:solidFill>
              <a:latin typeface="+mj-lt"/>
              <a:ea typeface="MS PGothic" panose="020B0600070205080204" pitchFamily="34" charset="-128"/>
              <a:cs typeface="Times New Roman" panose="02020603050405020304" pitchFamily="18" charset="0"/>
            </a:rPr>
            <a:t>s contributions to team-based care. </a:t>
          </a:r>
          <a:endParaRPr lang="en-US" altLang="en-US" sz="2000" b="1" kern="1200" dirty="0">
            <a:solidFill>
              <a:prstClr val="black"/>
            </a:solidFill>
            <a:latin typeface="+mj-lt"/>
            <a:ea typeface="MS PGothic" panose="020B0600070205080204" pitchFamily="34" charset="-128"/>
            <a:cs typeface="Times New Roman" panose="02020603050405020304" pitchFamily="18" charset="0"/>
          </a:endParaRPr>
        </a:p>
      </dsp:txBody>
      <dsp:txXfrm>
        <a:off x="972348" y="948052"/>
        <a:ext cx="5048553" cy="946243"/>
      </dsp:txXfrm>
    </dsp:sp>
    <dsp:sp modelId="{5E7E081E-2612-4846-9BC5-53000BE7E807}">
      <dsp:nvSpPr>
        <dsp:cNvPr id="0" name=""/>
        <dsp:cNvSpPr/>
      </dsp:nvSpPr>
      <dsp:spPr>
        <a:xfrm>
          <a:off x="499226" y="1894295"/>
          <a:ext cx="946243" cy="94624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905B4A6-66D6-4E03-B5EE-CD961BE0FAC5}">
      <dsp:nvSpPr>
        <dsp:cNvPr id="0" name=""/>
        <dsp:cNvSpPr/>
      </dsp:nvSpPr>
      <dsp:spPr>
        <a:xfrm>
          <a:off x="972348" y="1894295"/>
          <a:ext cx="5048553" cy="946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l" defTabSz="889000">
            <a:lnSpc>
              <a:spcPct val="90000"/>
            </a:lnSpc>
            <a:spcBef>
              <a:spcPct val="0"/>
            </a:spcBef>
            <a:spcAft>
              <a:spcPct val="35000"/>
            </a:spcAft>
            <a:buNone/>
          </a:pPr>
          <a:r>
            <a:rPr lang="en-US" altLang="en-US" sz="2000" b="1" kern="1200" dirty="0">
              <a:solidFill>
                <a:srgbClr val="C00000"/>
              </a:solidFill>
              <a:latin typeface="+mj-lt"/>
              <a:ea typeface="MS PGothic" panose="020B0600070205080204" pitchFamily="34" charset="-128"/>
              <a:cs typeface="Times New Roman" panose="02020603050405020304" pitchFamily="18" charset="0"/>
            </a:rPr>
            <a:t>Manage ethical dilemmas </a:t>
          </a:r>
          <a:r>
            <a:rPr lang="en-US" altLang="en-US" sz="2000" b="1" kern="1200" dirty="0">
              <a:solidFill>
                <a:prstClr val="black"/>
              </a:solidFill>
              <a:latin typeface="+mj-lt"/>
              <a:ea typeface="MS PGothic" panose="020B0600070205080204" pitchFamily="34" charset="-128"/>
              <a:cs typeface="Times New Roman" panose="02020603050405020304" pitchFamily="18" charset="0"/>
            </a:rPr>
            <a:t>specific to interprofessional patient/ population centered care situations. </a:t>
          </a:r>
        </a:p>
      </dsp:txBody>
      <dsp:txXfrm>
        <a:off x="972348" y="1894295"/>
        <a:ext cx="5048553" cy="946243"/>
      </dsp:txXfrm>
    </dsp:sp>
    <dsp:sp modelId="{F95597C9-D3EE-4853-A3A2-80956838435F}">
      <dsp:nvSpPr>
        <dsp:cNvPr id="0" name=""/>
        <dsp:cNvSpPr/>
      </dsp:nvSpPr>
      <dsp:spPr>
        <a:xfrm>
          <a:off x="499226" y="2840539"/>
          <a:ext cx="946243" cy="94624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E9EF89-BF80-497D-A7EC-07C2BD1BC76A}">
      <dsp:nvSpPr>
        <dsp:cNvPr id="0" name=""/>
        <dsp:cNvSpPr/>
      </dsp:nvSpPr>
      <dsp:spPr>
        <a:xfrm>
          <a:off x="972348" y="2840539"/>
          <a:ext cx="5048553" cy="946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l" defTabSz="889000">
            <a:lnSpc>
              <a:spcPct val="90000"/>
            </a:lnSpc>
            <a:spcBef>
              <a:spcPct val="0"/>
            </a:spcBef>
            <a:spcAft>
              <a:spcPct val="35000"/>
            </a:spcAft>
            <a:buNone/>
          </a:pPr>
          <a:r>
            <a:rPr lang="en-US" altLang="en-US" sz="2000" b="1" kern="1200" dirty="0">
              <a:solidFill>
                <a:srgbClr val="C00000"/>
              </a:solidFill>
              <a:latin typeface="+mj-lt"/>
              <a:ea typeface="MS PGothic" panose="020B0600070205080204" pitchFamily="34" charset="-128"/>
              <a:cs typeface="Times New Roman" panose="02020603050405020304" pitchFamily="18" charset="0"/>
            </a:rPr>
            <a:t>Act with honesty </a:t>
          </a:r>
          <a:r>
            <a:rPr lang="en-US" altLang="en-US" sz="2000" b="1" kern="1200" dirty="0">
              <a:solidFill>
                <a:prstClr val="black"/>
              </a:solidFill>
              <a:latin typeface="+mj-lt"/>
              <a:ea typeface="MS PGothic" panose="020B0600070205080204" pitchFamily="34" charset="-128"/>
              <a:cs typeface="Times New Roman" panose="02020603050405020304" pitchFamily="18" charset="0"/>
            </a:rPr>
            <a:t>and integrity in relationships with patients, families, and other team members. </a:t>
          </a:r>
        </a:p>
      </dsp:txBody>
      <dsp:txXfrm>
        <a:off x="972348" y="2840539"/>
        <a:ext cx="5048553" cy="946243"/>
      </dsp:txXfrm>
    </dsp:sp>
    <dsp:sp modelId="{4159555C-9957-41DA-BF5C-803729ABCFC9}">
      <dsp:nvSpPr>
        <dsp:cNvPr id="0" name=""/>
        <dsp:cNvSpPr/>
      </dsp:nvSpPr>
      <dsp:spPr>
        <a:xfrm>
          <a:off x="499226" y="3786782"/>
          <a:ext cx="946243" cy="94624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01CABA6-16D0-4F88-A79F-9710F73275BD}">
      <dsp:nvSpPr>
        <dsp:cNvPr id="0" name=""/>
        <dsp:cNvSpPr/>
      </dsp:nvSpPr>
      <dsp:spPr>
        <a:xfrm>
          <a:off x="972348" y="3786782"/>
          <a:ext cx="5048553" cy="946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l" defTabSz="889000">
            <a:lnSpc>
              <a:spcPct val="90000"/>
            </a:lnSpc>
            <a:spcBef>
              <a:spcPct val="0"/>
            </a:spcBef>
            <a:spcAft>
              <a:spcPct val="35000"/>
            </a:spcAft>
            <a:buNone/>
          </a:pPr>
          <a:r>
            <a:rPr lang="en-US" altLang="en-US" sz="2000" b="1" kern="1200" dirty="0">
              <a:solidFill>
                <a:srgbClr val="C00000"/>
              </a:solidFill>
              <a:latin typeface="+mj-lt"/>
              <a:ea typeface="MS PGothic" panose="020B0600070205080204" pitchFamily="34" charset="-128"/>
              <a:cs typeface="Times New Roman" panose="02020603050405020304" pitchFamily="18" charset="0"/>
            </a:rPr>
            <a:t>Maintain competence </a:t>
          </a:r>
          <a:r>
            <a:rPr lang="en-US" altLang="en-US" sz="2000" b="1" kern="1200" dirty="0">
              <a:solidFill>
                <a:prstClr val="black"/>
              </a:solidFill>
              <a:latin typeface="+mj-lt"/>
              <a:ea typeface="MS PGothic" panose="020B0600070205080204" pitchFamily="34" charset="-128"/>
              <a:cs typeface="Times New Roman" panose="02020603050405020304" pitchFamily="18" charset="0"/>
            </a:rPr>
            <a:t>in one</a:t>
          </a:r>
          <a:r>
            <a:rPr lang="ja-JP" altLang="en-US" sz="2000" b="1" kern="1200" dirty="0">
              <a:solidFill>
                <a:prstClr val="black"/>
              </a:solidFill>
              <a:latin typeface="+mj-lt"/>
              <a:ea typeface="MS PGothic" panose="020B0600070205080204" pitchFamily="34" charset="-128"/>
              <a:cs typeface="Times New Roman" panose="02020603050405020304" pitchFamily="18" charset="0"/>
            </a:rPr>
            <a:t>’</a:t>
          </a:r>
          <a:r>
            <a:rPr lang="en-US" altLang="ja-JP" sz="2000" b="1" kern="1200" dirty="0">
              <a:solidFill>
                <a:prstClr val="black"/>
              </a:solidFill>
              <a:latin typeface="+mj-lt"/>
              <a:ea typeface="MS PGothic" panose="020B0600070205080204" pitchFamily="34" charset="-128"/>
              <a:cs typeface="Times New Roman" panose="02020603050405020304" pitchFamily="18" charset="0"/>
            </a:rPr>
            <a:t>s own profession appropriate to  </a:t>
          </a:r>
          <a:r>
            <a:rPr lang="en-US" altLang="en-US" sz="2000" b="1" kern="1200" dirty="0">
              <a:solidFill>
                <a:prstClr val="black"/>
              </a:solidFill>
              <a:latin typeface="+mj-lt"/>
              <a:ea typeface="MS PGothic" panose="020B0600070205080204" pitchFamily="34" charset="-128"/>
              <a:cs typeface="Times New Roman" panose="02020603050405020304" pitchFamily="18" charset="0"/>
            </a:rPr>
            <a:t>scope of practice.</a:t>
          </a:r>
        </a:p>
      </dsp:txBody>
      <dsp:txXfrm>
        <a:off x="972348" y="3786782"/>
        <a:ext cx="5048553" cy="9462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FAA2B-BBED-4AB6-9601-021DE6A6BEF5}">
      <dsp:nvSpPr>
        <dsp:cNvPr id="0" name=""/>
        <dsp:cNvSpPr/>
      </dsp:nvSpPr>
      <dsp:spPr>
        <a:xfrm rot="10800000">
          <a:off x="344165" y="1144"/>
          <a:ext cx="11257314" cy="46016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921" tIns="53340" rIns="99568" bIns="53340" numCol="1" spcCol="1270" anchor="ctr" anchorCtr="0">
          <a:noAutofit/>
        </a:bodyPr>
        <a:lstStyle/>
        <a:p>
          <a:pPr marL="0" lvl="0" indent="0" algn="l" defTabSz="622300">
            <a:lnSpc>
              <a:spcPct val="90000"/>
            </a:lnSpc>
            <a:spcBef>
              <a:spcPct val="0"/>
            </a:spcBef>
            <a:spcAft>
              <a:spcPct val="35000"/>
            </a:spcAft>
            <a:buNone/>
          </a:pPr>
          <a:r>
            <a:rPr lang="en-US" altLang="en-US" sz="1400" b="1" kern="1200" dirty="0">
              <a:solidFill>
                <a:srgbClr val="C00000"/>
              </a:solidFill>
              <a:latin typeface="+mj-lt"/>
              <a:cs typeface="Times New Roman" panose="02020603050405020304" pitchFamily="18" charset="0"/>
            </a:rPr>
            <a:t>Communicate one</a:t>
          </a:r>
          <a:r>
            <a:rPr lang="ja-JP" altLang="en-US" sz="1400" b="1" kern="1200" dirty="0">
              <a:solidFill>
                <a:srgbClr val="C00000"/>
              </a:solidFill>
              <a:latin typeface="+mj-lt"/>
              <a:cs typeface="Times New Roman" panose="02020603050405020304" pitchFamily="18" charset="0"/>
            </a:rPr>
            <a:t>’</a:t>
          </a:r>
          <a:r>
            <a:rPr lang="en-US" altLang="ja-JP" sz="1400" b="1" kern="1200" dirty="0">
              <a:solidFill>
                <a:srgbClr val="C00000"/>
              </a:solidFill>
              <a:latin typeface="+mj-lt"/>
              <a:cs typeface="Times New Roman" panose="02020603050405020304" pitchFamily="18" charset="0"/>
            </a:rPr>
            <a:t>s roles and responsibilities clearly </a:t>
          </a:r>
          <a:r>
            <a:rPr lang="en-US" altLang="ja-JP" sz="1400" b="1" kern="1200" dirty="0">
              <a:latin typeface="+mj-lt"/>
              <a:cs typeface="Times New Roman" panose="02020603050405020304" pitchFamily="18" charset="0"/>
            </a:rPr>
            <a:t>to  </a:t>
          </a:r>
          <a:r>
            <a:rPr lang="en-US" altLang="en-US" sz="1400" b="1" kern="1200" dirty="0">
              <a:latin typeface="+mj-lt"/>
              <a:cs typeface="Times New Roman" panose="02020603050405020304" pitchFamily="18" charset="0"/>
            </a:rPr>
            <a:t>patients, families, and other professionals. </a:t>
          </a:r>
        </a:p>
      </dsp:txBody>
      <dsp:txXfrm rot="10800000">
        <a:off x="459206" y="1144"/>
        <a:ext cx="11142273" cy="460166"/>
      </dsp:txXfrm>
    </dsp:sp>
    <dsp:sp modelId="{D896ADEE-3180-4293-A35F-B7CC4CAC1904}">
      <dsp:nvSpPr>
        <dsp:cNvPr id="0" name=""/>
        <dsp:cNvSpPr/>
      </dsp:nvSpPr>
      <dsp:spPr>
        <a:xfrm>
          <a:off x="0" y="1144"/>
          <a:ext cx="460166" cy="460166"/>
        </a:xfrm>
        <a:prstGeom prst="ellipse">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75F150-BBF2-4F58-9A06-E6CFFE12EC51}">
      <dsp:nvSpPr>
        <dsp:cNvPr id="0" name=""/>
        <dsp:cNvSpPr/>
      </dsp:nvSpPr>
      <dsp:spPr>
        <a:xfrm rot="10800000">
          <a:off x="344165" y="598675"/>
          <a:ext cx="11257314" cy="46016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921" tIns="53340" rIns="99568" bIns="53340" numCol="1" spcCol="1270" anchor="ctr" anchorCtr="0">
          <a:noAutofit/>
        </a:bodyPr>
        <a:lstStyle/>
        <a:p>
          <a:pPr marL="0" lvl="0" indent="0" algn="l" defTabSz="622300">
            <a:lnSpc>
              <a:spcPct val="90000"/>
            </a:lnSpc>
            <a:spcBef>
              <a:spcPct val="0"/>
            </a:spcBef>
            <a:spcAft>
              <a:spcPct val="35000"/>
            </a:spcAft>
            <a:buNone/>
          </a:pPr>
          <a:r>
            <a:rPr lang="en-US" altLang="en-US" sz="1400" b="1" kern="1200" dirty="0">
              <a:solidFill>
                <a:srgbClr val="C00000"/>
              </a:solidFill>
              <a:latin typeface="+mj-lt"/>
              <a:cs typeface="Times New Roman" panose="02020603050405020304" pitchFamily="18" charset="0"/>
            </a:rPr>
            <a:t>Recognize one</a:t>
          </a:r>
          <a:r>
            <a:rPr lang="ja-JP" altLang="en-US" sz="1400" b="1" kern="1200" dirty="0">
              <a:solidFill>
                <a:srgbClr val="C00000"/>
              </a:solidFill>
              <a:latin typeface="+mj-lt"/>
              <a:cs typeface="Times New Roman" panose="02020603050405020304" pitchFamily="18" charset="0"/>
            </a:rPr>
            <a:t>’</a:t>
          </a:r>
          <a:r>
            <a:rPr lang="en-US" altLang="ja-JP" sz="1400" b="1" kern="1200" dirty="0">
              <a:solidFill>
                <a:srgbClr val="C00000"/>
              </a:solidFill>
              <a:latin typeface="+mj-lt"/>
              <a:cs typeface="Times New Roman" panose="02020603050405020304" pitchFamily="18" charset="0"/>
            </a:rPr>
            <a:t>s limitations </a:t>
          </a:r>
          <a:r>
            <a:rPr lang="en-US" altLang="ja-JP" sz="1400" b="1" kern="1200" dirty="0">
              <a:latin typeface="+mj-lt"/>
              <a:cs typeface="Times New Roman" panose="02020603050405020304" pitchFamily="18" charset="0"/>
            </a:rPr>
            <a:t>in skills, knowledge, and abilities. </a:t>
          </a:r>
          <a:endParaRPr lang="en-US" altLang="en-US" sz="1400" b="1" kern="1200" dirty="0">
            <a:latin typeface="+mj-lt"/>
            <a:cs typeface="Times New Roman" panose="02020603050405020304" pitchFamily="18" charset="0"/>
          </a:endParaRPr>
        </a:p>
      </dsp:txBody>
      <dsp:txXfrm rot="10800000">
        <a:off x="459206" y="598675"/>
        <a:ext cx="11142273" cy="460166"/>
      </dsp:txXfrm>
    </dsp:sp>
    <dsp:sp modelId="{199B1694-F3A1-45BA-8D15-488AA6E223EE}">
      <dsp:nvSpPr>
        <dsp:cNvPr id="0" name=""/>
        <dsp:cNvSpPr/>
      </dsp:nvSpPr>
      <dsp:spPr>
        <a:xfrm>
          <a:off x="0" y="598675"/>
          <a:ext cx="460166" cy="460166"/>
        </a:xfrm>
        <a:prstGeom prst="ellipse">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507996-F5AC-4022-B390-A3C9926BED39}">
      <dsp:nvSpPr>
        <dsp:cNvPr id="0" name=""/>
        <dsp:cNvSpPr/>
      </dsp:nvSpPr>
      <dsp:spPr>
        <a:xfrm rot="10800000">
          <a:off x="344165" y="1196205"/>
          <a:ext cx="11257314" cy="46016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921" tIns="53340" rIns="99568" bIns="53340" numCol="1" spcCol="1270" anchor="ctr" anchorCtr="0">
          <a:noAutofit/>
        </a:bodyPr>
        <a:lstStyle/>
        <a:p>
          <a:pPr marL="0" lvl="0" indent="0" algn="l" defTabSz="622300">
            <a:lnSpc>
              <a:spcPct val="90000"/>
            </a:lnSpc>
            <a:spcBef>
              <a:spcPct val="0"/>
            </a:spcBef>
            <a:spcAft>
              <a:spcPct val="35000"/>
            </a:spcAft>
            <a:buNone/>
          </a:pPr>
          <a:r>
            <a:rPr lang="en-US" altLang="en-US" sz="1400" b="1" kern="1200" dirty="0">
              <a:solidFill>
                <a:srgbClr val="C00000"/>
              </a:solidFill>
              <a:latin typeface="+mj-lt"/>
              <a:cs typeface="Times New Roman" panose="02020603050405020304" pitchFamily="18" charset="0"/>
            </a:rPr>
            <a:t>Engage diverse healthcare professionals</a:t>
          </a:r>
          <a:r>
            <a:rPr lang="en-US" altLang="en-US" sz="1400" b="1" kern="1200" dirty="0">
              <a:latin typeface="+mj-lt"/>
              <a:cs typeface="Times New Roman" panose="02020603050405020304" pitchFamily="18" charset="0"/>
            </a:rPr>
            <a:t> who complement one</a:t>
          </a:r>
          <a:r>
            <a:rPr lang="ja-JP" altLang="en-US" sz="1400" b="1" kern="1200" dirty="0">
              <a:latin typeface="+mj-lt"/>
              <a:cs typeface="Times New Roman" panose="02020603050405020304" pitchFamily="18" charset="0"/>
            </a:rPr>
            <a:t>’</a:t>
          </a:r>
          <a:r>
            <a:rPr lang="en-US" altLang="ja-JP" sz="1400" b="1" kern="1200" dirty="0">
              <a:latin typeface="+mj-lt"/>
              <a:cs typeface="Times New Roman" panose="02020603050405020304" pitchFamily="18" charset="0"/>
            </a:rPr>
            <a:t>s own professional expertise, as well as associated</a:t>
          </a:r>
          <a:r>
            <a:rPr lang="en-US" altLang="en-US" sz="1400" b="1" kern="1200" dirty="0">
              <a:latin typeface="+mj-lt"/>
              <a:cs typeface="Times New Roman" panose="02020603050405020304" pitchFamily="18" charset="0"/>
            </a:rPr>
            <a:t> resources, to develop strategies to meet specific patient care needs. </a:t>
          </a:r>
        </a:p>
      </dsp:txBody>
      <dsp:txXfrm rot="10800000">
        <a:off x="459206" y="1196205"/>
        <a:ext cx="11142273" cy="460166"/>
      </dsp:txXfrm>
    </dsp:sp>
    <dsp:sp modelId="{AF567753-3B5F-4438-8C5C-F1CF90D688A2}">
      <dsp:nvSpPr>
        <dsp:cNvPr id="0" name=""/>
        <dsp:cNvSpPr/>
      </dsp:nvSpPr>
      <dsp:spPr>
        <a:xfrm>
          <a:off x="0" y="1196205"/>
          <a:ext cx="460166" cy="460166"/>
        </a:xfrm>
        <a:prstGeom prst="ellipse">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137BF5-BE66-45BC-83C7-4C0F4FA29984}">
      <dsp:nvSpPr>
        <dsp:cNvPr id="0" name=""/>
        <dsp:cNvSpPr/>
      </dsp:nvSpPr>
      <dsp:spPr>
        <a:xfrm rot="10800000">
          <a:off x="344165" y="1793735"/>
          <a:ext cx="11257314" cy="46016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921" tIns="53340" rIns="99568" bIns="53340" numCol="1" spcCol="1270" anchor="ctr" anchorCtr="0">
          <a:noAutofit/>
        </a:bodyPr>
        <a:lstStyle/>
        <a:p>
          <a:pPr marL="0" lvl="0" indent="0" algn="l" defTabSz="622300">
            <a:lnSpc>
              <a:spcPct val="90000"/>
            </a:lnSpc>
            <a:spcBef>
              <a:spcPct val="0"/>
            </a:spcBef>
            <a:spcAft>
              <a:spcPct val="35000"/>
            </a:spcAft>
            <a:buNone/>
          </a:pPr>
          <a:r>
            <a:rPr lang="en-US" altLang="en-US" sz="1400" b="1" kern="1200" dirty="0">
              <a:solidFill>
                <a:srgbClr val="C00000"/>
              </a:solidFill>
              <a:latin typeface="+mj-lt"/>
              <a:cs typeface="Times New Roman" panose="02020603050405020304" pitchFamily="18" charset="0"/>
            </a:rPr>
            <a:t>Explain the roles and responsibilities of other </a:t>
          </a:r>
          <a:r>
            <a:rPr lang="en-US" altLang="en-US" sz="1400" b="1" kern="1200" dirty="0">
              <a:latin typeface="+mj-lt"/>
              <a:cs typeface="Times New Roman" panose="02020603050405020304" pitchFamily="18" charset="0"/>
            </a:rPr>
            <a:t>care providers and how the team works together to provide care. </a:t>
          </a:r>
        </a:p>
      </dsp:txBody>
      <dsp:txXfrm rot="10800000">
        <a:off x="459206" y="1793735"/>
        <a:ext cx="11142273" cy="460166"/>
      </dsp:txXfrm>
    </dsp:sp>
    <dsp:sp modelId="{9FBB3703-89A8-4148-8132-148407A521F7}">
      <dsp:nvSpPr>
        <dsp:cNvPr id="0" name=""/>
        <dsp:cNvSpPr/>
      </dsp:nvSpPr>
      <dsp:spPr>
        <a:xfrm>
          <a:off x="0" y="1793735"/>
          <a:ext cx="460166" cy="460166"/>
        </a:xfrm>
        <a:prstGeom prst="ellipse">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380203-7793-4921-965A-B05E60CC3B85}">
      <dsp:nvSpPr>
        <dsp:cNvPr id="0" name=""/>
        <dsp:cNvSpPr/>
      </dsp:nvSpPr>
      <dsp:spPr>
        <a:xfrm rot="10800000">
          <a:off x="344165" y="2391265"/>
          <a:ext cx="11257314" cy="46016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921" tIns="53340" rIns="99568" bIns="53340" numCol="1" spcCol="1270" anchor="ctr" anchorCtr="0">
          <a:noAutofit/>
        </a:bodyPr>
        <a:lstStyle/>
        <a:p>
          <a:pPr marL="0" lvl="0" indent="0" algn="l" defTabSz="622300">
            <a:lnSpc>
              <a:spcPct val="90000"/>
            </a:lnSpc>
            <a:spcBef>
              <a:spcPct val="0"/>
            </a:spcBef>
            <a:spcAft>
              <a:spcPct val="35000"/>
            </a:spcAft>
            <a:buNone/>
          </a:pPr>
          <a:r>
            <a:rPr lang="en-US" altLang="en-US" sz="1400" b="1" kern="1200" dirty="0">
              <a:latin typeface="+mj-lt"/>
              <a:cs typeface="Times New Roman" panose="02020603050405020304" pitchFamily="18" charset="0"/>
            </a:rPr>
            <a:t>Use the </a:t>
          </a:r>
          <a:r>
            <a:rPr lang="en-US" altLang="en-US" sz="1400" b="1" kern="1200" dirty="0">
              <a:solidFill>
                <a:srgbClr val="C00000"/>
              </a:solidFill>
              <a:latin typeface="+mj-lt"/>
              <a:cs typeface="Times New Roman" panose="02020603050405020304" pitchFamily="18" charset="0"/>
            </a:rPr>
            <a:t>full scope </a:t>
          </a:r>
          <a:r>
            <a:rPr lang="en-US" altLang="en-US" sz="1400" b="1" kern="1200" dirty="0">
              <a:latin typeface="+mj-lt"/>
              <a:cs typeface="Times New Roman" panose="02020603050405020304" pitchFamily="18" charset="0"/>
            </a:rPr>
            <a:t>of </a:t>
          </a:r>
          <a:r>
            <a:rPr lang="en-US" altLang="en-US" sz="1400" b="1" kern="1200" dirty="0">
              <a:solidFill>
                <a:srgbClr val="C00000"/>
              </a:solidFill>
              <a:latin typeface="+mj-lt"/>
              <a:cs typeface="Times New Roman" panose="02020603050405020304" pitchFamily="18" charset="0"/>
            </a:rPr>
            <a:t>knowledge, skills, </a:t>
          </a:r>
          <a:r>
            <a:rPr lang="en-US" altLang="en-US" sz="1400" b="1" kern="1200" dirty="0">
              <a:latin typeface="+mj-lt"/>
              <a:cs typeface="Times New Roman" panose="02020603050405020304" pitchFamily="18" charset="0"/>
            </a:rPr>
            <a:t>and</a:t>
          </a:r>
          <a:r>
            <a:rPr lang="en-US" altLang="en-US" sz="1400" b="1" kern="1200" dirty="0">
              <a:solidFill>
                <a:srgbClr val="C00000"/>
              </a:solidFill>
              <a:latin typeface="+mj-lt"/>
              <a:cs typeface="Times New Roman" panose="02020603050405020304" pitchFamily="18" charset="0"/>
            </a:rPr>
            <a:t> abilities </a:t>
          </a:r>
          <a:r>
            <a:rPr lang="en-US" altLang="en-US" sz="1400" b="1" kern="1200" dirty="0">
              <a:latin typeface="+mj-lt"/>
              <a:cs typeface="Times New Roman" panose="02020603050405020304" pitchFamily="18" charset="0"/>
            </a:rPr>
            <a:t>of available health professionals and healthcare workers </a:t>
          </a:r>
          <a:r>
            <a:rPr lang="en-US" altLang="en-US" sz="1400" b="1" kern="1200" dirty="0">
              <a:solidFill>
                <a:srgbClr val="C00000"/>
              </a:solidFill>
              <a:latin typeface="+mj-lt"/>
              <a:cs typeface="Times New Roman" panose="02020603050405020304" pitchFamily="18" charset="0"/>
            </a:rPr>
            <a:t>to provide </a:t>
          </a:r>
          <a:r>
            <a:rPr lang="en-US" altLang="en-US" sz="1400" b="1" kern="1200" dirty="0">
              <a:latin typeface="+mj-lt"/>
              <a:cs typeface="Times New Roman" panose="02020603050405020304" pitchFamily="18" charset="0"/>
            </a:rPr>
            <a:t>care that is </a:t>
          </a:r>
          <a:r>
            <a:rPr lang="en-US" altLang="en-US" sz="1400" b="1" kern="1200" dirty="0">
              <a:solidFill>
                <a:srgbClr val="C00000"/>
              </a:solidFill>
              <a:latin typeface="+mj-lt"/>
              <a:cs typeface="Times New Roman" panose="02020603050405020304" pitchFamily="18" charset="0"/>
            </a:rPr>
            <a:t>safe, timely, efficient, effective</a:t>
          </a:r>
          <a:r>
            <a:rPr lang="en-US" altLang="en-US" sz="1400" b="1" kern="1200" dirty="0">
              <a:latin typeface="+mj-lt"/>
              <a:cs typeface="Times New Roman" panose="02020603050405020304" pitchFamily="18" charset="0"/>
            </a:rPr>
            <a:t>, and </a:t>
          </a:r>
          <a:r>
            <a:rPr lang="en-US" altLang="en-US" sz="1400" b="1" kern="1200" dirty="0">
              <a:solidFill>
                <a:srgbClr val="C00000"/>
              </a:solidFill>
              <a:latin typeface="+mj-lt"/>
              <a:cs typeface="Times New Roman" panose="02020603050405020304" pitchFamily="18" charset="0"/>
            </a:rPr>
            <a:t>equitable</a:t>
          </a:r>
          <a:r>
            <a:rPr lang="en-US" altLang="en-US" sz="1400" b="1" kern="1200" dirty="0">
              <a:latin typeface="+mj-lt"/>
              <a:cs typeface="Times New Roman" panose="02020603050405020304" pitchFamily="18" charset="0"/>
            </a:rPr>
            <a:t>.</a:t>
          </a:r>
        </a:p>
      </dsp:txBody>
      <dsp:txXfrm rot="10800000">
        <a:off x="459206" y="2391265"/>
        <a:ext cx="11142273" cy="460166"/>
      </dsp:txXfrm>
    </dsp:sp>
    <dsp:sp modelId="{701322C7-D12D-4C9D-8796-2E41AA5A075B}">
      <dsp:nvSpPr>
        <dsp:cNvPr id="0" name=""/>
        <dsp:cNvSpPr/>
      </dsp:nvSpPr>
      <dsp:spPr>
        <a:xfrm>
          <a:off x="0" y="2391265"/>
          <a:ext cx="460166" cy="460166"/>
        </a:xfrm>
        <a:prstGeom prst="ellipse">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637BCE-8157-4F09-BD30-ADD62E83E440}">
      <dsp:nvSpPr>
        <dsp:cNvPr id="0" name=""/>
        <dsp:cNvSpPr/>
      </dsp:nvSpPr>
      <dsp:spPr>
        <a:xfrm rot="10800000">
          <a:off x="344165" y="2988795"/>
          <a:ext cx="11257314" cy="46016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921" tIns="53340" rIns="99568" bIns="53340" numCol="1" spcCol="1270" anchor="ctr" anchorCtr="0">
          <a:noAutofit/>
        </a:bodyPr>
        <a:lstStyle/>
        <a:p>
          <a:pPr marL="0" lvl="0" indent="0" algn="l" defTabSz="622300">
            <a:lnSpc>
              <a:spcPct val="90000"/>
            </a:lnSpc>
            <a:spcBef>
              <a:spcPct val="0"/>
            </a:spcBef>
            <a:spcAft>
              <a:spcPct val="35000"/>
            </a:spcAft>
            <a:buNone/>
          </a:pPr>
          <a:r>
            <a:rPr lang="en-US" altLang="en-US" sz="1400" b="1" kern="1200" dirty="0">
              <a:latin typeface="+mj-lt"/>
              <a:cs typeface="Times New Roman" panose="02020603050405020304" pitchFamily="18" charset="0"/>
            </a:rPr>
            <a:t>Communicate with team members </a:t>
          </a:r>
          <a:r>
            <a:rPr lang="en-US" altLang="en-US" sz="1400" b="1" kern="1200" dirty="0">
              <a:solidFill>
                <a:srgbClr val="C00000"/>
              </a:solidFill>
              <a:latin typeface="+mj-lt"/>
              <a:cs typeface="Times New Roman" panose="02020603050405020304" pitchFamily="18" charset="0"/>
            </a:rPr>
            <a:t>to clarify each member</a:t>
          </a:r>
          <a:r>
            <a:rPr lang="ja-JP" altLang="en-US" sz="1400" b="1" kern="1200" dirty="0">
              <a:solidFill>
                <a:srgbClr val="C00000"/>
              </a:solidFill>
              <a:latin typeface="+mj-lt"/>
              <a:cs typeface="Times New Roman" panose="02020603050405020304" pitchFamily="18" charset="0"/>
            </a:rPr>
            <a:t>’</a:t>
          </a:r>
          <a:r>
            <a:rPr lang="en-US" altLang="ja-JP" sz="1400" b="1" kern="1200" dirty="0">
              <a:solidFill>
                <a:srgbClr val="C00000"/>
              </a:solidFill>
              <a:latin typeface="+mj-lt"/>
              <a:cs typeface="Times New Roman" panose="02020603050405020304" pitchFamily="18" charset="0"/>
            </a:rPr>
            <a:t>s </a:t>
          </a:r>
          <a:r>
            <a:rPr lang="en-US" altLang="en-US" sz="1400" b="1" kern="1200" dirty="0">
              <a:solidFill>
                <a:srgbClr val="C00000"/>
              </a:solidFill>
              <a:latin typeface="+mj-lt"/>
              <a:cs typeface="Times New Roman" panose="02020603050405020304" pitchFamily="18" charset="0"/>
            </a:rPr>
            <a:t>responsibility </a:t>
          </a:r>
          <a:r>
            <a:rPr lang="en-US" altLang="en-US" sz="1400" b="1" kern="1200" dirty="0">
              <a:latin typeface="+mj-lt"/>
              <a:cs typeface="Times New Roman" panose="02020603050405020304" pitchFamily="18" charset="0"/>
            </a:rPr>
            <a:t>in executing components of a treatment plan or public health intervention. </a:t>
          </a:r>
        </a:p>
      </dsp:txBody>
      <dsp:txXfrm rot="10800000">
        <a:off x="459206" y="2988795"/>
        <a:ext cx="11142273" cy="460166"/>
      </dsp:txXfrm>
    </dsp:sp>
    <dsp:sp modelId="{207AD520-2E03-44B3-8406-90A0DFB4C8F7}">
      <dsp:nvSpPr>
        <dsp:cNvPr id="0" name=""/>
        <dsp:cNvSpPr/>
      </dsp:nvSpPr>
      <dsp:spPr>
        <a:xfrm>
          <a:off x="0" y="2988795"/>
          <a:ext cx="460166" cy="460166"/>
        </a:xfrm>
        <a:prstGeom prst="ellipse">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D21E3C-E875-40F2-999C-BEDA031B1CBD}">
      <dsp:nvSpPr>
        <dsp:cNvPr id="0" name=""/>
        <dsp:cNvSpPr/>
      </dsp:nvSpPr>
      <dsp:spPr>
        <a:xfrm rot="10800000">
          <a:off x="344165" y="3586325"/>
          <a:ext cx="11257314" cy="46016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921" tIns="53340" rIns="99568" bIns="53340" numCol="1" spcCol="1270" anchor="ctr" anchorCtr="0">
          <a:noAutofit/>
        </a:bodyPr>
        <a:lstStyle/>
        <a:p>
          <a:pPr marL="0" lvl="0" indent="0" algn="l" defTabSz="622300">
            <a:lnSpc>
              <a:spcPct val="90000"/>
            </a:lnSpc>
            <a:spcBef>
              <a:spcPct val="0"/>
            </a:spcBef>
            <a:spcAft>
              <a:spcPct val="35000"/>
            </a:spcAft>
            <a:buNone/>
          </a:pPr>
          <a:r>
            <a:rPr lang="en-US" altLang="en-US" sz="1400" b="1" kern="1200" dirty="0">
              <a:solidFill>
                <a:srgbClr val="C00000"/>
              </a:solidFill>
              <a:latin typeface="+mj-lt"/>
              <a:cs typeface="Times New Roman" panose="02020603050405020304" pitchFamily="18" charset="0"/>
            </a:rPr>
            <a:t>Forge interdependent relationships </a:t>
          </a:r>
          <a:r>
            <a:rPr lang="en-US" altLang="en-US" sz="1400" b="1" kern="1200" dirty="0">
              <a:latin typeface="+mj-lt"/>
              <a:cs typeface="Times New Roman" panose="02020603050405020304" pitchFamily="18" charset="0"/>
            </a:rPr>
            <a:t>with other professions to improve care and advance learning. </a:t>
          </a:r>
        </a:p>
      </dsp:txBody>
      <dsp:txXfrm rot="10800000">
        <a:off x="459206" y="3586325"/>
        <a:ext cx="11142273" cy="460166"/>
      </dsp:txXfrm>
    </dsp:sp>
    <dsp:sp modelId="{238019C6-3D02-4323-9944-B762BD89B433}">
      <dsp:nvSpPr>
        <dsp:cNvPr id="0" name=""/>
        <dsp:cNvSpPr/>
      </dsp:nvSpPr>
      <dsp:spPr>
        <a:xfrm>
          <a:off x="0" y="3586325"/>
          <a:ext cx="460166" cy="460166"/>
        </a:xfrm>
        <a:prstGeom prst="ellipse">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563E02-F7A5-4B9A-BC5C-FE22F0C8E169}">
      <dsp:nvSpPr>
        <dsp:cNvPr id="0" name=""/>
        <dsp:cNvSpPr/>
      </dsp:nvSpPr>
      <dsp:spPr>
        <a:xfrm rot="10800000">
          <a:off x="344165" y="4183855"/>
          <a:ext cx="11257314" cy="46016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921" tIns="53340" rIns="99568" bIns="53340" numCol="1" spcCol="1270" anchor="ctr" anchorCtr="0">
          <a:noAutofit/>
        </a:bodyPr>
        <a:lstStyle/>
        <a:p>
          <a:pPr marL="0" lvl="0" indent="0" algn="l" defTabSz="622300">
            <a:lnSpc>
              <a:spcPct val="90000"/>
            </a:lnSpc>
            <a:spcBef>
              <a:spcPct val="0"/>
            </a:spcBef>
            <a:spcAft>
              <a:spcPct val="35000"/>
            </a:spcAft>
            <a:buNone/>
          </a:pPr>
          <a:r>
            <a:rPr lang="en-US" altLang="en-US" sz="1400" b="1" kern="1200" dirty="0">
              <a:latin typeface="+mj-lt"/>
              <a:cs typeface="Times New Roman" panose="02020603050405020304" pitchFamily="18" charset="0"/>
            </a:rPr>
            <a:t>Engage in continuous </a:t>
          </a:r>
          <a:r>
            <a:rPr lang="en-US" altLang="en-US" sz="1400" b="1" kern="1200" dirty="0">
              <a:solidFill>
                <a:srgbClr val="C00000"/>
              </a:solidFill>
              <a:latin typeface="+mj-lt"/>
              <a:cs typeface="Times New Roman" panose="02020603050405020304" pitchFamily="18" charset="0"/>
            </a:rPr>
            <a:t>professional and interprofessional development </a:t>
          </a:r>
          <a:r>
            <a:rPr lang="en-US" altLang="en-US" sz="1400" b="1" kern="1200" dirty="0">
              <a:latin typeface="+mj-lt"/>
              <a:cs typeface="Times New Roman" panose="02020603050405020304" pitchFamily="18" charset="0"/>
            </a:rPr>
            <a:t>to enhance team performance. </a:t>
          </a:r>
        </a:p>
      </dsp:txBody>
      <dsp:txXfrm rot="10800000">
        <a:off x="459206" y="4183855"/>
        <a:ext cx="11142273" cy="460166"/>
      </dsp:txXfrm>
    </dsp:sp>
    <dsp:sp modelId="{DB4277A0-CAD4-4D1C-B686-2214D8B5AD20}">
      <dsp:nvSpPr>
        <dsp:cNvPr id="0" name=""/>
        <dsp:cNvSpPr/>
      </dsp:nvSpPr>
      <dsp:spPr>
        <a:xfrm>
          <a:off x="0" y="4183855"/>
          <a:ext cx="460166" cy="460166"/>
        </a:xfrm>
        <a:prstGeom prst="ellipse">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7FC225-DC0C-49E3-B075-D0B80C1FBD28}">
      <dsp:nvSpPr>
        <dsp:cNvPr id="0" name=""/>
        <dsp:cNvSpPr/>
      </dsp:nvSpPr>
      <dsp:spPr>
        <a:xfrm rot="10800000">
          <a:off x="344165" y="4781386"/>
          <a:ext cx="11257314" cy="46016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921" tIns="53340" rIns="99568" bIns="53340" numCol="1" spcCol="1270" anchor="ctr" anchorCtr="0">
          <a:noAutofit/>
        </a:bodyPr>
        <a:lstStyle/>
        <a:p>
          <a:pPr marL="0" lvl="0" indent="0" algn="l" defTabSz="622300">
            <a:lnSpc>
              <a:spcPct val="90000"/>
            </a:lnSpc>
            <a:spcBef>
              <a:spcPct val="0"/>
            </a:spcBef>
            <a:spcAft>
              <a:spcPct val="35000"/>
            </a:spcAft>
            <a:buNone/>
          </a:pPr>
          <a:r>
            <a:rPr lang="en-US" altLang="en-US" sz="1400" b="1" kern="1200" dirty="0">
              <a:latin typeface="+mj-lt"/>
              <a:cs typeface="Times New Roman" panose="02020603050405020304" pitchFamily="18" charset="0"/>
            </a:rPr>
            <a:t>Use unique and </a:t>
          </a:r>
          <a:r>
            <a:rPr lang="en-US" altLang="en-US" sz="1400" b="1" kern="1200" dirty="0">
              <a:solidFill>
                <a:srgbClr val="C00000"/>
              </a:solidFill>
              <a:latin typeface="+mj-lt"/>
              <a:cs typeface="Times New Roman" panose="02020603050405020304" pitchFamily="18" charset="0"/>
            </a:rPr>
            <a:t>complementary abilities </a:t>
          </a:r>
          <a:r>
            <a:rPr lang="en-US" altLang="en-US" sz="1400" b="1" kern="1200" dirty="0">
              <a:latin typeface="+mj-lt"/>
              <a:cs typeface="Times New Roman" panose="02020603050405020304" pitchFamily="18" charset="0"/>
            </a:rPr>
            <a:t>of all members of the team to optimize patient care.</a:t>
          </a:r>
        </a:p>
      </dsp:txBody>
      <dsp:txXfrm rot="10800000">
        <a:off x="459206" y="4781386"/>
        <a:ext cx="11142273" cy="460166"/>
      </dsp:txXfrm>
    </dsp:sp>
    <dsp:sp modelId="{96BA6871-0B16-4100-8C65-522A83990B39}">
      <dsp:nvSpPr>
        <dsp:cNvPr id="0" name=""/>
        <dsp:cNvSpPr/>
      </dsp:nvSpPr>
      <dsp:spPr>
        <a:xfrm>
          <a:off x="0" y="4781386"/>
          <a:ext cx="460166" cy="460166"/>
        </a:xfrm>
        <a:prstGeom prst="ellipse">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BB7C5-BC8B-46F9-B03A-BDB92498E59D}">
      <dsp:nvSpPr>
        <dsp:cNvPr id="0" name=""/>
        <dsp:cNvSpPr/>
      </dsp:nvSpPr>
      <dsp:spPr>
        <a:xfrm>
          <a:off x="-5688997" y="-879096"/>
          <a:ext cx="6777119" cy="6777119"/>
        </a:xfrm>
        <a:prstGeom prst="blockArc">
          <a:avLst>
            <a:gd name="adj1" fmla="val 18900000"/>
            <a:gd name="adj2" fmla="val 2700000"/>
            <a:gd name="adj3" fmla="val 319"/>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40E8C1-07F3-40F9-B122-38F4A9D5EB8E}">
      <dsp:nvSpPr>
        <dsp:cNvPr id="0" name=""/>
        <dsp:cNvSpPr/>
      </dsp:nvSpPr>
      <dsp:spPr>
        <a:xfrm>
          <a:off x="353167" y="221098"/>
          <a:ext cx="11350734" cy="45753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166" tIns="35560" rIns="35560" bIns="35560" numCol="1" spcCol="1270" anchor="ctr" anchorCtr="0">
          <a:noAutofit/>
        </a:bodyPr>
        <a:lstStyle/>
        <a:p>
          <a:pPr marL="0" lvl="0" indent="0" algn="l" defTabSz="622300">
            <a:lnSpc>
              <a:spcPct val="90000"/>
            </a:lnSpc>
            <a:spcBef>
              <a:spcPct val="0"/>
            </a:spcBef>
            <a:spcAft>
              <a:spcPct val="35000"/>
            </a:spcAft>
            <a:buNone/>
          </a:pPr>
          <a:r>
            <a:rPr lang="en-US" altLang="en-US" sz="1400" b="1" kern="1200" dirty="0">
              <a:latin typeface="+mj-lt"/>
            </a:rPr>
            <a:t>Choose </a:t>
          </a:r>
          <a:r>
            <a:rPr lang="en-US" altLang="en-US" sz="1400" b="1" kern="1200" dirty="0">
              <a:solidFill>
                <a:srgbClr val="C00000"/>
              </a:solidFill>
              <a:latin typeface="+mj-lt"/>
            </a:rPr>
            <a:t>effective communication tools and techniques</a:t>
          </a:r>
          <a:r>
            <a:rPr lang="en-US" altLang="en-US" sz="1400" b="1" kern="1200" dirty="0">
              <a:latin typeface="+mj-lt"/>
            </a:rPr>
            <a:t>, including information systems and communication technologies, to facilitate discussions and interactions that enhance team function. </a:t>
          </a:r>
          <a:endParaRPr lang="en-GB" sz="1400" kern="1200" dirty="0">
            <a:latin typeface="+mj-lt"/>
          </a:endParaRPr>
        </a:p>
      </dsp:txBody>
      <dsp:txXfrm>
        <a:off x="353167" y="221098"/>
        <a:ext cx="11350734" cy="457532"/>
      </dsp:txXfrm>
    </dsp:sp>
    <dsp:sp modelId="{F6A9D739-4104-41D4-A277-908C4D829481}">
      <dsp:nvSpPr>
        <dsp:cNvPr id="0" name=""/>
        <dsp:cNvSpPr/>
      </dsp:nvSpPr>
      <dsp:spPr>
        <a:xfrm>
          <a:off x="67210" y="163906"/>
          <a:ext cx="571915" cy="571915"/>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FC4F33-F4AF-4B48-A713-74D67898D45A}">
      <dsp:nvSpPr>
        <dsp:cNvPr id="0" name=""/>
        <dsp:cNvSpPr/>
      </dsp:nvSpPr>
      <dsp:spPr>
        <a:xfrm>
          <a:off x="767504" y="907799"/>
          <a:ext cx="10936397" cy="45753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166" tIns="30480" rIns="30480" bIns="30480" numCol="1" spcCol="1270" anchor="ctr" anchorCtr="0">
          <a:noAutofit/>
        </a:bodyPr>
        <a:lstStyle/>
        <a:p>
          <a:pPr marL="0" lvl="0" indent="0" algn="l" defTabSz="533400">
            <a:lnSpc>
              <a:spcPct val="90000"/>
            </a:lnSpc>
            <a:spcBef>
              <a:spcPct val="0"/>
            </a:spcBef>
            <a:spcAft>
              <a:spcPct val="35000"/>
            </a:spcAft>
            <a:buNone/>
          </a:pPr>
          <a:r>
            <a:rPr lang="en-US" altLang="en-US" sz="1200" b="1" kern="1200" dirty="0">
              <a:latin typeface="+mj-lt"/>
            </a:rPr>
            <a:t>Organize and </a:t>
          </a:r>
          <a:r>
            <a:rPr lang="en-US" altLang="en-US" sz="1200" b="1" kern="1200" dirty="0">
              <a:solidFill>
                <a:srgbClr val="C00000"/>
              </a:solidFill>
              <a:latin typeface="+mj-lt"/>
            </a:rPr>
            <a:t>communicate information </a:t>
          </a:r>
          <a:r>
            <a:rPr lang="en-US" altLang="en-US" sz="1200" b="1" kern="1200" dirty="0">
              <a:latin typeface="+mj-lt"/>
            </a:rPr>
            <a:t>with patients, families, and healthcare team members in a form that is </a:t>
          </a:r>
          <a:r>
            <a:rPr lang="en-US" altLang="en-US" sz="1200" b="1" kern="1200" dirty="0">
              <a:solidFill>
                <a:srgbClr val="C00000"/>
              </a:solidFill>
              <a:latin typeface="+mj-lt"/>
            </a:rPr>
            <a:t>understandable,</a:t>
          </a:r>
          <a:r>
            <a:rPr lang="en-US" altLang="en-US" sz="1200" b="1" kern="1200" dirty="0">
              <a:latin typeface="+mj-lt"/>
            </a:rPr>
            <a:t> avoiding discipline-specific terminology when possible. </a:t>
          </a:r>
        </a:p>
      </dsp:txBody>
      <dsp:txXfrm>
        <a:off x="767504" y="907799"/>
        <a:ext cx="10936397" cy="457532"/>
      </dsp:txXfrm>
    </dsp:sp>
    <dsp:sp modelId="{43027574-7450-4F7B-9D3B-8F9210B5F23C}">
      <dsp:nvSpPr>
        <dsp:cNvPr id="0" name=""/>
        <dsp:cNvSpPr/>
      </dsp:nvSpPr>
      <dsp:spPr>
        <a:xfrm>
          <a:off x="481546" y="850607"/>
          <a:ext cx="571915" cy="571915"/>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D6D033-F4C7-41A3-869D-82437C958B03}">
      <dsp:nvSpPr>
        <dsp:cNvPr id="0" name=""/>
        <dsp:cNvSpPr/>
      </dsp:nvSpPr>
      <dsp:spPr>
        <a:xfrm>
          <a:off x="994558" y="1593996"/>
          <a:ext cx="10709343" cy="45753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166" tIns="30480" rIns="30480" bIns="30480" numCol="1" spcCol="1270" anchor="ctr" anchorCtr="0">
          <a:noAutofit/>
        </a:bodyPr>
        <a:lstStyle/>
        <a:p>
          <a:pPr marL="0" lvl="0" indent="0" algn="l" defTabSz="533400">
            <a:lnSpc>
              <a:spcPct val="90000"/>
            </a:lnSpc>
            <a:spcBef>
              <a:spcPct val="0"/>
            </a:spcBef>
            <a:spcAft>
              <a:spcPct val="35000"/>
            </a:spcAft>
            <a:buNone/>
          </a:pPr>
          <a:r>
            <a:rPr lang="en-US" altLang="en-US" sz="1200" b="1" kern="1200" dirty="0">
              <a:latin typeface="+mj-lt"/>
            </a:rPr>
            <a:t>Express one</a:t>
          </a:r>
          <a:r>
            <a:rPr lang="ja-JP" altLang="en-US" sz="1200" b="1" kern="1200" dirty="0">
              <a:latin typeface="+mj-lt"/>
            </a:rPr>
            <a:t>’</a:t>
          </a:r>
          <a:r>
            <a:rPr lang="en-US" altLang="ja-JP" sz="1200" b="1" kern="1200" dirty="0">
              <a:latin typeface="+mj-lt"/>
            </a:rPr>
            <a:t>s </a:t>
          </a:r>
          <a:r>
            <a:rPr lang="en-US" altLang="ja-JP" sz="1200" b="1" kern="1200" dirty="0">
              <a:solidFill>
                <a:srgbClr val="C00000"/>
              </a:solidFill>
              <a:latin typeface="+mj-lt"/>
            </a:rPr>
            <a:t>knowledge and opinions</a:t>
          </a:r>
          <a:r>
            <a:rPr lang="en-US" altLang="ja-JP" sz="1200" b="1" kern="1200" dirty="0">
              <a:latin typeface="+mj-lt"/>
            </a:rPr>
            <a:t> to team members involved in</a:t>
          </a:r>
          <a:r>
            <a:rPr lang="en-US" altLang="en-US" sz="1200" b="1" kern="1200" dirty="0">
              <a:latin typeface="+mj-lt"/>
            </a:rPr>
            <a:t> patient care with </a:t>
          </a:r>
          <a:r>
            <a:rPr lang="en-US" altLang="en-US" sz="1200" b="1" kern="1200" dirty="0">
              <a:solidFill>
                <a:srgbClr val="C00000"/>
              </a:solidFill>
              <a:latin typeface="+mj-lt"/>
            </a:rPr>
            <a:t>confidence, clarity, and respect</a:t>
          </a:r>
          <a:r>
            <a:rPr lang="en-US" altLang="en-US" sz="1200" b="1" kern="1200" dirty="0">
              <a:latin typeface="+mj-lt"/>
            </a:rPr>
            <a:t>, working to ensure common understanding of information and treatment and care decisions. </a:t>
          </a:r>
        </a:p>
      </dsp:txBody>
      <dsp:txXfrm>
        <a:off x="994558" y="1593996"/>
        <a:ext cx="10709343" cy="457532"/>
      </dsp:txXfrm>
    </dsp:sp>
    <dsp:sp modelId="{37FB6E0A-500E-4C80-876A-524ADCDFDCF5}">
      <dsp:nvSpPr>
        <dsp:cNvPr id="0" name=""/>
        <dsp:cNvSpPr/>
      </dsp:nvSpPr>
      <dsp:spPr>
        <a:xfrm>
          <a:off x="708600" y="1536805"/>
          <a:ext cx="571915" cy="571915"/>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1FCB1B-77CD-4E54-9DCC-78373D0F0BBC}">
      <dsp:nvSpPr>
        <dsp:cNvPr id="0" name=""/>
        <dsp:cNvSpPr/>
      </dsp:nvSpPr>
      <dsp:spPr>
        <a:xfrm>
          <a:off x="1067054" y="2280697"/>
          <a:ext cx="10636847" cy="45753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166" tIns="30480" rIns="30480" bIns="30480" numCol="1" spcCol="1270" anchor="ctr" anchorCtr="0">
          <a:noAutofit/>
        </a:bodyPr>
        <a:lstStyle/>
        <a:p>
          <a:pPr marL="0" lvl="0" indent="0" algn="l" defTabSz="533400">
            <a:lnSpc>
              <a:spcPct val="90000"/>
            </a:lnSpc>
            <a:spcBef>
              <a:spcPct val="0"/>
            </a:spcBef>
            <a:spcAft>
              <a:spcPct val="35000"/>
            </a:spcAft>
            <a:buNone/>
          </a:pPr>
          <a:r>
            <a:rPr lang="en-US" altLang="en-US" sz="1200" b="1" kern="1200" dirty="0">
              <a:solidFill>
                <a:srgbClr val="C00000"/>
              </a:solidFill>
              <a:latin typeface="+mj-lt"/>
            </a:rPr>
            <a:t>Listen actively</a:t>
          </a:r>
          <a:r>
            <a:rPr lang="en-US" altLang="en-US" sz="1200" b="1" kern="1200" dirty="0">
              <a:latin typeface="+mj-lt"/>
            </a:rPr>
            <a:t>, and encourage ideas and opinions of other team members. </a:t>
          </a:r>
        </a:p>
      </dsp:txBody>
      <dsp:txXfrm>
        <a:off x="1067054" y="2280697"/>
        <a:ext cx="10636847" cy="457532"/>
      </dsp:txXfrm>
    </dsp:sp>
    <dsp:sp modelId="{75D96CA0-C89E-4D5E-942B-21E295B5C97D}">
      <dsp:nvSpPr>
        <dsp:cNvPr id="0" name=""/>
        <dsp:cNvSpPr/>
      </dsp:nvSpPr>
      <dsp:spPr>
        <a:xfrm>
          <a:off x="781097" y="2223506"/>
          <a:ext cx="571915" cy="571915"/>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1AB5FC-DAA8-439F-A563-4B928BCEF22F}">
      <dsp:nvSpPr>
        <dsp:cNvPr id="0" name=""/>
        <dsp:cNvSpPr/>
      </dsp:nvSpPr>
      <dsp:spPr>
        <a:xfrm>
          <a:off x="994558" y="2967398"/>
          <a:ext cx="10709343" cy="45753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166" tIns="30480" rIns="30480" bIns="30480" numCol="1" spcCol="1270" anchor="ctr" anchorCtr="0">
          <a:noAutofit/>
        </a:bodyPr>
        <a:lstStyle/>
        <a:p>
          <a:pPr marL="0" lvl="0" indent="0" algn="l" defTabSz="533400">
            <a:lnSpc>
              <a:spcPct val="90000"/>
            </a:lnSpc>
            <a:spcBef>
              <a:spcPct val="0"/>
            </a:spcBef>
            <a:spcAft>
              <a:spcPct val="35000"/>
            </a:spcAft>
            <a:buNone/>
          </a:pPr>
          <a:r>
            <a:rPr lang="en-US" altLang="en-US" sz="1200" b="1" kern="1200" dirty="0">
              <a:latin typeface="+mj-lt"/>
            </a:rPr>
            <a:t>Give </a:t>
          </a:r>
          <a:r>
            <a:rPr lang="en-US" altLang="en-US" sz="1200" b="1" kern="1200" dirty="0">
              <a:solidFill>
                <a:srgbClr val="C00000"/>
              </a:solidFill>
              <a:latin typeface="+mj-lt"/>
            </a:rPr>
            <a:t>timely</a:t>
          </a:r>
          <a:r>
            <a:rPr lang="en-US" altLang="en-US" sz="1200" b="1" kern="1200" dirty="0">
              <a:latin typeface="+mj-lt"/>
            </a:rPr>
            <a:t>, </a:t>
          </a:r>
          <a:r>
            <a:rPr lang="en-US" altLang="en-US" sz="1200" b="1" kern="1200" dirty="0">
              <a:solidFill>
                <a:srgbClr val="C00000"/>
              </a:solidFill>
              <a:latin typeface="+mj-lt"/>
            </a:rPr>
            <a:t>sensitive</a:t>
          </a:r>
          <a:r>
            <a:rPr lang="en-US" altLang="en-US" sz="1200" b="1" kern="1200" dirty="0">
              <a:latin typeface="+mj-lt"/>
            </a:rPr>
            <a:t>, </a:t>
          </a:r>
          <a:r>
            <a:rPr lang="en-US" altLang="en-US" sz="1200" b="1" kern="1200" dirty="0">
              <a:solidFill>
                <a:srgbClr val="C00000"/>
              </a:solidFill>
              <a:latin typeface="+mj-lt"/>
            </a:rPr>
            <a:t>instructive feedback </a:t>
          </a:r>
          <a:r>
            <a:rPr lang="en-US" altLang="en-US" sz="1200" b="1" kern="1200" dirty="0">
              <a:latin typeface="+mj-lt"/>
            </a:rPr>
            <a:t>to others about their performance on the team, </a:t>
          </a:r>
          <a:r>
            <a:rPr lang="en-US" altLang="en-US" sz="1200" b="1" kern="1200" dirty="0">
              <a:solidFill>
                <a:srgbClr val="C00000"/>
              </a:solidFill>
              <a:latin typeface="+mj-lt"/>
            </a:rPr>
            <a:t>responding respectfully </a:t>
          </a:r>
          <a:r>
            <a:rPr lang="en-US" altLang="en-US" sz="1200" b="1" kern="1200" dirty="0">
              <a:latin typeface="+mj-lt"/>
            </a:rPr>
            <a:t>as a team member to feedback from others. </a:t>
          </a:r>
        </a:p>
      </dsp:txBody>
      <dsp:txXfrm>
        <a:off x="994558" y="2967398"/>
        <a:ext cx="10709343" cy="457532"/>
      </dsp:txXfrm>
    </dsp:sp>
    <dsp:sp modelId="{CC3DF8FB-3DA3-459B-A0EF-C8D2103BD679}">
      <dsp:nvSpPr>
        <dsp:cNvPr id="0" name=""/>
        <dsp:cNvSpPr/>
      </dsp:nvSpPr>
      <dsp:spPr>
        <a:xfrm>
          <a:off x="708600" y="2910207"/>
          <a:ext cx="571915" cy="571915"/>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611624-E206-4D46-B6D1-77E2FB156C4C}">
      <dsp:nvSpPr>
        <dsp:cNvPr id="0" name=""/>
        <dsp:cNvSpPr/>
      </dsp:nvSpPr>
      <dsp:spPr>
        <a:xfrm>
          <a:off x="767504" y="3653595"/>
          <a:ext cx="10936397" cy="45753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166" tIns="30480" rIns="30480" bIns="30480" numCol="1" spcCol="1270" anchor="ctr" anchorCtr="0">
          <a:noAutofit/>
        </a:bodyPr>
        <a:lstStyle/>
        <a:p>
          <a:pPr marL="0" lvl="0" indent="0" algn="l" defTabSz="533400">
            <a:lnSpc>
              <a:spcPct val="90000"/>
            </a:lnSpc>
            <a:spcBef>
              <a:spcPct val="0"/>
            </a:spcBef>
            <a:spcAft>
              <a:spcPct val="35000"/>
            </a:spcAft>
            <a:buNone/>
          </a:pPr>
          <a:r>
            <a:rPr lang="en-US" altLang="en-US" sz="1200" b="1" kern="1200" dirty="0">
              <a:latin typeface="+mj-lt"/>
            </a:rPr>
            <a:t>Use </a:t>
          </a:r>
          <a:r>
            <a:rPr lang="en-US" altLang="en-US" sz="1200" b="1" kern="1200" dirty="0">
              <a:solidFill>
                <a:srgbClr val="C00000"/>
              </a:solidFill>
              <a:latin typeface="+mj-lt"/>
            </a:rPr>
            <a:t>respectful language </a:t>
          </a:r>
          <a:r>
            <a:rPr lang="en-US" altLang="en-US" sz="1200" b="1" kern="1200" dirty="0">
              <a:latin typeface="+mj-lt"/>
            </a:rPr>
            <a:t>appropriate for a given difficult situation, crucial conversation, or interprofessional </a:t>
          </a:r>
          <a:r>
            <a:rPr lang="en-US" altLang="en-US" sz="1200" b="1" kern="1200" dirty="0">
              <a:solidFill>
                <a:srgbClr val="C00000"/>
              </a:solidFill>
              <a:latin typeface="+mj-lt"/>
            </a:rPr>
            <a:t>conflict</a:t>
          </a:r>
          <a:r>
            <a:rPr lang="en-US" altLang="en-US" sz="1200" b="1" kern="1200" dirty="0">
              <a:latin typeface="+mj-lt"/>
            </a:rPr>
            <a:t>. </a:t>
          </a:r>
        </a:p>
      </dsp:txBody>
      <dsp:txXfrm>
        <a:off x="767504" y="3653595"/>
        <a:ext cx="10936397" cy="457532"/>
      </dsp:txXfrm>
    </dsp:sp>
    <dsp:sp modelId="{4C4FD6FE-A7EF-462D-96DD-DC37D9A89D09}">
      <dsp:nvSpPr>
        <dsp:cNvPr id="0" name=""/>
        <dsp:cNvSpPr/>
      </dsp:nvSpPr>
      <dsp:spPr>
        <a:xfrm>
          <a:off x="481546" y="3596404"/>
          <a:ext cx="571915" cy="571915"/>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B7D5BB-0E6D-4669-87A0-4D26730B6D91}">
      <dsp:nvSpPr>
        <dsp:cNvPr id="0" name=""/>
        <dsp:cNvSpPr/>
      </dsp:nvSpPr>
      <dsp:spPr>
        <a:xfrm>
          <a:off x="353167" y="4202870"/>
          <a:ext cx="11350734" cy="73238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166" tIns="30480" rIns="30480" bIns="30480" numCol="1" spcCol="1270" anchor="ctr" anchorCtr="0">
          <a:noAutofit/>
        </a:bodyPr>
        <a:lstStyle/>
        <a:p>
          <a:pPr marL="0" lvl="0" indent="0" algn="l" defTabSz="533400">
            <a:lnSpc>
              <a:spcPct val="90000"/>
            </a:lnSpc>
            <a:spcBef>
              <a:spcPct val="0"/>
            </a:spcBef>
            <a:spcAft>
              <a:spcPct val="35000"/>
            </a:spcAft>
            <a:buNone/>
          </a:pPr>
          <a:r>
            <a:rPr lang="en-US" altLang="en-US" sz="1200" b="1" kern="1200" dirty="0">
              <a:solidFill>
                <a:srgbClr val="C00000"/>
              </a:solidFill>
              <a:latin typeface="+mj-lt"/>
            </a:rPr>
            <a:t>Recognize how one</a:t>
          </a:r>
          <a:r>
            <a:rPr lang="ja-JP" altLang="en-US" sz="1200" b="1" kern="1200" dirty="0">
              <a:solidFill>
                <a:srgbClr val="C00000"/>
              </a:solidFill>
              <a:latin typeface="+mj-lt"/>
            </a:rPr>
            <a:t>’</a:t>
          </a:r>
          <a:r>
            <a:rPr lang="en-US" altLang="ja-JP" sz="1200" b="1" kern="1200" dirty="0">
              <a:solidFill>
                <a:srgbClr val="C00000"/>
              </a:solidFill>
              <a:latin typeface="+mj-lt"/>
            </a:rPr>
            <a:t>s own uniqueness</a:t>
          </a:r>
          <a:r>
            <a:rPr lang="en-US" altLang="ja-JP" sz="1200" b="1" kern="1200" dirty="0">
              <a:latin typeface="+mj-lt"/>
            </a:rPr>
            <a:t>, including experience level, </a:t>
          </a:r>
          <a:r>
            <a:rPr lang="en-US" altLang="en-US" sz="1200" b="1" kern="1200" dirty="0">
              <a:latin typeface="+mj-lt"/>
            </a:rPr>
            <a:t>expertise, culture, power, and hierarchy within the healthcare team, contributes to </a:t>
          </a:r>
          <a:r>
            <a:rPr lang="en-US" altLang="en-US" sz="1200" b="1" kern="1200" dirty="0">
              <a:solidFill>
                <a:srgbClr val="C00000"/>
              </a:solidFill>
              <a:latin typeface="+mj-lt"/>
            </a:rPr>
            <a:t>effective communication, conflict resolution</a:t>
          </a:r>
          <a:r>
            <a:rPr lang="en-US" altLang="en-US" sz="1200" b="1" kern="1200" dirty="0">
              <a:latin typeface="+mj-lt"/>
            </a:rPr>
            <a:t>, and </a:t>
          </a:r>
          <a:r>
            <a:rPr lang="en-US" altLang="en-US" sz="1200" b="1" kern="1200" dirty="0">
              <a:solidFill>
                <a:srgbClr val="C00000"/>
              </a:solidFill>
              <a:latin typeface="+mj-lt"/>
            </a:rPr>
            <a:t>positive interprofessional </a:t>
          </a:r>
          <a:r>
            <a:rPr lang="en-US" altLang="en-US" sz="1200" b="1" kern="1200" dirty="0">
              <a:latin typeface="+mj-lt"/>
            </a:rPr>
            <a:t>working relationships. </a:t>
          </a:r>
        </a:p>
        <a:p>
          <a:pPr marL="0" lvl="0" indent="0" algn="l" defTabSz="533400">
            <a:lnSpc>
              <a:spcPct val="90000"/>
            </a:lnSpc>
            <a:spcBef>
              <a:spcPct val="0"/>
            </a:spcBef>
            <a:spcAft>
              <a:spcPct val="35000"/>
            </a:spcAft>
            <a:buNone/>
          </a:pPr>
          <a:r>
            <a:rPr lang="en-US" altLang="en-US" sz="1200" b="1" kern="1200" dirty="0">
              <a:latin typeface="+mj-lt"/>
            </a:rPr>
            <a:t>Communicate consistently the </a:t>
          </a:r>
          <a:r>
            <a:rPr lang="en-US" altLang="en-US" sz="1200" b="1" kern="1200" dirty="0">
              <a:solidFill>
                <a:srgbClr val="C00000"/>
              </a:solidFill>
              <a:latin typeface="+mj-lt"/>
            </a:rPr>
            <a:t>importance of teamwork </a:t>
          </a:r>
          <a:r>
            <a:rPr lang="en-US" altLang="en-US" sz="1200" b="1" kern="1200" dirty="0">
              <a:latin typeface="+mj-lt"/>
            </a:rPr>
            <a:t>in patient-centered and community focused care.</a:t>
          </a:r>
        </a:p>
      </dsp:txBody>
      <dsp:txXfrm>
        <a:off x="353167" y="4202870"/>
        <a:ext cx="11350734" cy="732385"/>
      </dsp:txXfrm>
    </dsp:sp>
    <dsp:sp modelId="{56821375-68BB-4BC8-BB4C-6A521B3ACE63}">
      <dsp:nvSpPr>
        <dsp:cNvPr id="0" name=""/>
        <dsp:cNvSpPr/>
      </dsp:nvSpPr>
      <dsp:spPr>
        <a:xfrm>
          <a:off x="67210" y="4283105"/>
          <a:ext cx="571915" cy="571915"/>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41674-DCD1-4DE5-8DA0-08AE9A7BBF0F}">
      <dsp:nvSpPr>
        <dsp:cNvPr id="0" name=""/>
        <dsp:cNvSpPr/>
      </dsp:nvSpPr>
      <dsp:spPr>
        <a:xfrm>
          <a:off x="0" y="43253"/>
          <a:ext cx="1731963" cy="63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ctr" defTabSz="711200">
            <a:lnSpc>
              <a:spcPct val="90000"/>
            </a:lnSpc>
            <a:spcBef>
              <a:spcPct val="0"/>
            </a:spcBef>
            <a:spcAft>
              <a:spcPct val="35000"/>
            </a:spcAft>
            <a:buNone/>
          </a:pPr>
          <a:r>
            <a:rPr lang="en-US" altLang="en-US" sz="1600" b="1" kern="1200" dirty="0">
              <a:ea typeface="ヒラギノ角ゴ Pro W3" pitchFamily="127" charset="-128"/>
            </a:rPr>
            <a:t>Situation</a:t>
          </a:r>
          <a:endParaRPr lang="en-GB" sz="1600" b="1" kern="1200" dirty="0"/>
        </a:p>
      </dsp:txBody>
      <dsp:txXfrm>
        <a:off x="0" y="43253"/>
        <a:ext cx="1731963" cy="633600"/>
      </dsp:txXfrm>
    </dsp:sp>
    <dsp:sp modelId="{920D2197-FC14-49D4-AA10-2BA48DD3A64F}">
      <dsp:nvSpPr>
        <dsp:cNvPr id="0" name=""/>
        <dsp:cNvSpPr/>
      </dsp:nvSpPr>
      <dsp:spPr>
        <a:xfrm>
          <a:off x="1731963" y="43253"/>
          <a:ext cx="346392" cy="633600"/>
        </a:xfrm>
        <a:prstGeom prst="leftBrace">
          <a:avLst>
            <a:gd name="adj1" fmla="val 35000"/>
            <a:gd name="adj2" fmla="val 5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D5799D-87CE-4F19-AB11-BA6B6C6B86E0}">
      <dsp:nvSpPr>
        <dsp:cNvPr id="0" name=""/>
        <dsp:cNvSpPr/>
      </dsp:nvSpPr>
      <dsp:spPr>
        <a:xfrm>
          <a:off x="2216912" y="43253"/>
          <a:ext cx="4710940" cy="6336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ctr" defTabSz="711200">
            <a:lnSpc>
              <a:spcPct val="90000"/>
            </a:lnSpc>
            <a:spcBef>
              <a:spcPct val="0"/>
            </a:spcBef>
            <a:spcAft>
              <a:spcPct val="15000"/>
            </a:spcAft>
            <a:buChar char="•"/>
          </a:pPr>
          <a:r>
            <a:rPr lang="en-US" altLang="en-US" sz="1600" b="1" kern="1200">
              <a:ea typeface="ヒラギノ角ゴ Pro W3" pitchFamily="127" charset="-128"/>
            </a:rPr>
            <a:t>What is going on with the patient?</a:t>
          </a:r>
          <a:endParaRPr lang="en-GB" sz="1600" b="1" kern="1200" dirty="0"/>
        </a:p>
      </dsp:txBody>
      <dsp:txXfrm>
        <a:off x="2216912" y="43253"/>
        <a:ext cx="4710940" cy="633600"/>
      </dsp:txXfrm>
    </dsp:sp>
    <dsp:sp modelId="{16AD3CAD-B2CC-4F1E-9DAF-3E0995F53A10}">
      <dsp:nvSpPr>
        <dsp:cNvPr id="0" name=""/>
        <dsp:cNvSpPr/>
      </dsp:nvSpPr>
      <dsp:spPr>
        <a:xfrm>
          <a:off x="0" y="792053"/>
          <a:ext cx="1731963" cy="63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ctr" defTabSz="711200">
            <a:lnSpc>
              <a:spcPct val="90000"/>
            </a:lnSpc>
            <a:spcBef>
              <a:spcPct val="0"/>
            </a:spcBef>
            <a:spcAft>
              <a:spcPct val="35000"/>
            </a:spcAft>
            <a:buNone/>
          </a:pPr>
          <a:r>
            <a:rPr lang="en-US" altLang="en-US" sz="1600" b="1" kern="1200" dirty="0">
              <a:ea typeface="ヒラギノ角ゴ Pro W3" pitchFamily="127" charset="-128"/>
            </a:rPr>
            <a:t>Background</a:t>
          </a:r>
        </a:p>
      </dsp:txBody>
      <dsp:txXfrm>
        <a:off x="0" y="792053"/>
        <a:ext cx="1731963" cy="633600"/>
      </dsp:txXfrm>
    </dsp:sp>
    <dsp:sp modelId="{8051689E-7499-4A83-89DE-F896A36A9021}">
      <dsp:nvSpPr>
        <dsp:cNvPr id="0" name=""/>
        <dsp:cNvSpPr/>
      </dsp:nvSpPr>
      <dsp:spPr>
        <a:xfrm>
          <a:off x="1731963" y="792053"/>
          <a:ext cx="346392" cy="633600"/>
        </a:xfrm>
        <a:prstGeom prst="leftBrace">
          <a:avLst>
            <a:gd name="adj1" fmla="val 35000"/>
            <a:gd name="adj2" fmla="val 5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00A778-467D-4787-9C0B-4379401EBEB6}">
      <dsp:nvSpPr>
        <dsp:cNvPr id="0" name=""/>
        <dsp:cNvSpPr/>
      </dsp:nvSpPr>
      <dsp:spPr>
        <a:xfrm>
          <a:off x="2216912" y="792053"/>
          <a:ext cx="4710940" cy="633600"/>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ctr" defTabSz="711200">
            <a:lnSpc>
              <a:spcPct val="90000"/>
            </a:lnSpc>
            <a:spcBef>
              <a:spcPct val="0"/>
            </a:spcBef>
            <a:spcAft>
              <a:spcPct val="15000"/>
            </a:spcAft>
            <a:buChar char="•"/>
          </a:pPr>
          <a:r>
            <a:rPr lang="en-US" altLang="en-US" sz="1600" b="1" kern="1200">
              <a:ea typeface="ヒラギノ角ゴ Pro W3" pitchFamily="127" charset="-128"/>
            </a:rPr>
            <a:t>What is the clinical background or context?</a:t>
          </a:r>
          <a:endParaRPr lang="en-US" altLang="en-US" sz="1600" b="1" kern="1200" dirty="0">
            <a:ea typeface="ヒラギノ角ゴ Pro W3" pitchFamily="127" charset="-128"/>
          </a:endParaRPr>
        </a:p>
      </dsp:txBody>
      <dsp:txXfrm>
        <a:off x="2216912" y="792053"/>
        <a:ext cx="4710940" cy="633600"/>
      </dsp:txXfrm>
    </dsp:sp>
    <dsp:sp modelId="{1E3BEC1E-9925-4341-B094-53512447BC5C}">
      <dsp:nvSpPr>
        <dsp:cNvPr id="0" name=""/>
        <dsp:cNvSpPr/>
      </dsp:nvSpPr>
      <dsp:spPr>
        <a:xfrm>
          <a:off x="0" y="1540854"/>
          <a:ext cx="1731963" cy="63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ctr" defTabSz="711200">
            <a:lnSpc>
              <a:spcPct val="90000"/>
            </a:lnSpc>
            <a:spcBef>
              <a:spcPct val="0"/>
            </a:spcBef>
            <a:spcAft>
              <a:spcPct val="35000"/>
            </a:spcAft>
            <a:buNone/>
          </a:pPr>
          <a:r>
            <a:rPr lang="en-US" altLang="en-US" sz="1600" b="1" kern="1200" dirty="0">
              <a:ea typeface="ヒラギノ角ゴ Pro W3" pitchFamily="127" charset="-128"/>
            </a:rPr>
            <a:t>Assessment</a:t>
          </a:r>
        </a:p>
      </dsp:txBody>
      <dsp:txXfrm>
        <a:off x="0" y="1540854"/>
        <a:ext cx="1731963" cy="633600"/>
      </dsp:txXfrm>
    </dsp:sp>
    <dsp:sp modelId="{65C5477F-146E-45E2-9905-2644F6E988D5}">
      <dsp:nvSpPr>
        <dsp:cNvPr id="0" name=""/>
        <dsp:cNvSpPr/>
      </dsp:nvSpPr>
      <dsp:spPr>
        <a:xfrm>
          <a:off x="1731963" y="1540854"/>
          <a:ext cx="346392" cy="633600"/>
        </a:xfrm>
        <a:prstGeom prst="leftBrace">
          <a:avLst>
            <a:gd name="adj1" fmla="val 35000"/>
            <a:gd name="adj2" fmla="val 5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DF1D6A-0CB3-4E02-933F-38C66DB0D583}">
      <dsp:nvSpPr>
        <dsp:cNvPr id="0" name=""/>
        <dsp:cNvSpPr/>
      </dsp:nvSpPr>
      <dsp:spPr>
        <a:xfrm>
          <a:off x="2216912" y="1540854"/>
          <a:ext cx="4710940" cy="633600"/>
        </a:xfrm>
        <a:prstGeom prst="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ctr" defTabSz="711200">
            <a:lnSpc>
              <a:spcPct val="90000"/>
            </a:lnSpc>
            <a:spcBef>
              <a:spcPct val="0"/>
            </a:spcBef>
            <a:spcAft>
              <a:spcPct val="15000"/>
            </a:spcAft>
            <a:buChar char="•"/>
          </a:pPr>
          <a:r>
            <a:rPr lang="en-US" altLang="en-US" sz="1600" b="1" kern="1200">
              <a:ea typeface="ヒラギノ角ゴ Pro W3" pitchFamily="127" charset="-128"/>
            </a:rPr>
            <a:t>What </a:t>
          </a:r>
          <a:r>
            <a:rPr lang="en-US" altLang="en-US" sz="1600" b="1" kern="1200" dirty="0">
              <a:ea typeface="ヒラギノ角ゴ Pro W3" pitchFamily="127" charset="-128"/>
            </a:rPr>
            <a:t>do I think the problem is?</a:t>
          </a:r>
        </a:p>
      </dsp:txBody>
      <dsp:txXfrm>
        <a:off x="2216912" y="1540854"/>
        <a:ext cx="4710940" cy="633600"/>
      </dsp:txXfrm>
    </dsp:sp>
    <dsp:sp modelId="{3A46E7CF-2E14-4C6B-ABA2-D2D2FDC29152}">
      <dsp:nvSpPr>
        <dsp:cNvPr id="0" name=""/>
        <dsp:cNvSpPr/>
      </dsp:nvSpPr>
      <dsp:spPr>
        <a:xfrm>
          <a:off x="0" y="2289654"/>
          <a:ext cx="1731963" cy="63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ctr" defTabSz="711200">
            <a:lnSpc>
              <a:spcPct val="90000"/>
            </a:lnSpc>
            <a:spcBef>
              <a:spcPct val="0"/>
            </a:spcBef>
            <a:spcAft>
              <a:spcPct val="35000"/>
            </a:spcAft>
            <a:buNone/>
          </a:pPr>
          <a:r>
            <a:rPr lang="en-US" altLang="en-US" sz="1600" b="1" kern="1200" dirty="0">
              <a:ea typeface="ヒラギノ角ゴ Pro W3" pitchFamily="127" charset="-128"/>
            </a:rPr>
            <a:t>Recommendation</a:t>
          </a:r>
        </a:p>
      </dsp:txBody>
      <dsp:txXfrm>
        <a:off x="0" y="2289654"/>
        <a:ext cx="1731963" cy="633600"/>
      </dsp:txXfrm>
    </dsp:sp>
    <dsp:sp modelId="{D11FE342-B85A-445D-9D4A-13AD1F9542D6}">
      <dsp:nvSpPr>
        <dsp:cNvPr id="0" name=""/>
        <dsp:cNvSpPr/>
      </dsp:nvSpPr>
      <dsp:spPr>
        <a:xfrm>
          <a:off x="1731963" y="2289654"/>
          <a:ext cx="346392" cy="633600"/>
        </a:xfrm>
        <a:prstGeom prst="leftBrace">
          <a:avLst>
            <a:gd name="adj1" fmla="val 35000"/>
            <a:gd name="adj2" fmla="val 5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D6A70D-9348-4367-A839-68A6FD560C9A}">
      <dsp:nvSpPr>
        <dsp:cNvPr id="0" name=""/>
        <dsp:cNvSpPr/>
      </dsp:nvSpPr>
      <dsp:spPr>
        <a:xfrm>
          <a:off x="2216912" y="2289654"/>
          <a:ext cx="4710940" cy="633600"/>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ctr" defTabSz="711200">
            <a:lnSpc>
              <a:spcPct val="90000"/>
            </a:lnSpc>
            <a:spcBef>
              <a:spcPct val="0"/>
            </a:spcBef>
            <a:spcAft>
              <a:spcPct val="15000"/>
            </a:spcAft>
            <a:buChar char="•"/>
          </a:pPr>
          <a:r>
            <a:rPr lang="en-US" altLang="en-US" sz="1600" b="1" kern="1200">
              <a:ea typeface="ヒラギノ角ゴ Pro W3" pitchFamily="127" charset="-128"/>
            </a:rPr>
            <a:t>What </a:t>
          </a:r>
          <a:r>
            <a:rPr lang="en-US" altLang="en-US" sz="1600" b="1" kern="1200" dirty="0">
              <a:ea typeface="ヒラギノ角ゴ Pro W3" pitchFamily="127" charset="-128"/>
            </a:rPr>
            <a:t>would I recommend?</a:t>
          </a:r>
        </a:p>
      </dsp:txBody>
      <dsp:txXfrm>
        <a:off x="2216912" y="2289654"/>
        <a:ext cx="4710940" cy="6336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6500B-8FE3-4B11-AAD3-B65D30D09134}">
      <dsp:nvSpPr>
        <dsp:cNvPr id="0" name=""/>
        <dsp:cNvSpPr/>
      </dsp:nvSpPr>
      <dsp:spPr>
        <a:xfrm>
          <a:off x="242632" y="200261"/>
          <a:ext cx="4094076" cy="102322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064" tIns="53340" rIns="53340" bIns="53340" numCol="1" spcCol="1270" anchor="ctr" anchorCtr="0">
          <a:noAutofit/>
        </a:bodyPr>
        <a:lstStyle/>
        <a:p>
          <a:pPr marL="0" lvl="0" indent="0" algn="l" defTabSz="622300">
            <a:lnSpc>
              <a:spcPct val="90000"/>
            </a:lnSpc>
            <a:spcBef>
              <a:spcPct val="0"/>
            </a:spcBef>
            <a:spcAft>
              <a:spcPct val="35000"/>
            </a:spcAft>
            <a:buNone/>
          </a:pPr>
          <a:r>
            <a:rPr lang="en-US" altLang="en-US" sz="1400" b="1" kern="1200" dirty="0">
              <a:latin typeface="+mn-lt"/>
            </a:rPr>
            <a:t>Describe the process of </a:t>
          </a:r>
          <a:r>
            <a:rPr lang="en-US" altLang="en-US" sz="1400" b="1" kern="1200" dirty="0">
              <a:solidFill>
                <a:srgbClr val="C00000"/>
              </a:solidFill>
              <a:latin typeface="+mn-lt"/>
            </a:rPr>
            <a:t>team development </a:t>
          </a:r>
          <a:r>
            <a:rPr lang="en-US" altLang="en-US" sz="1400" b="1" kern="1200" dirty="0">
              <a:latin typeface="+mn-lt"/>
            </a:rPr>
            <a:t>and the </a:t>
          </a:r>
          <a:r>
            <a:rPr lang="en-US" altLang="en-US" sz="1400" b="1" kern="1200" dirty="0">
              <a:solidFill>
                <a:srgbClr val="C00000"/>
              </a:solidFill>
              <a:latin typeface="+mn-lt"/>
            </a:rPr>
            <a:t>roles</a:t>
          </a:r>
          <a:r>
            <a:rPr lang="en-US" altLang="en-US" sz="1400" b="1" kern="1200" dirty="0">
              <a:latin typeface="+mn-lt"/>
            </a:rPr>
            <a:t> and </a:t>
          </a:r>
          <a:r>
            <a:rPr lang="en-US" altLang="en-US" sz="1400" b="1" kern="1200" dirty="0">
              <a:solidFill>
                <a:srgbClr val="C00000"/>
              </a:solidFill>
              <a:latin typeface="+mn-lt"/>
            </a:rPr>
            <a:t>practices</a:t>
          </a:r>
          <a:r>
            <a:rPr lang="en-US" altLang="en-US" sz="1400" b="1" kern="1200" dirty="0">
              <a:latin typeface="+mn-lt"/>
            </a:rPr>
            <a:t> of effective teams. </a:t>
          </a:r>
          <a:endParaRPr lang="en-GB" sz="1400" kern="1200" dirty="0">
            <a:latin typeface="+mn-lt"/>
          </a:endParaRPr>
        </a:p>
      </dsp:txBody>
      <dsp:txXfrm>
        <a:off x="242632" y="200261"/>
        <a:ext cx="4094076" cy="1023224"/>
      </dsp:txXfrm>
    </dsp:sp>
    <dsp:sp modelId="{7B40845A-DA5D-4779-B728-A04C17F4D7B2}">
      <dsp:nvSpPr>
        <dsp:cNvPr id="0" name=""/>
        <dsp:cNvSpPr/>
      </dsp:nvSpPr>
      <dsp:spPr>
        <a:xfrm>
          <a:off x="122405" y="52462"/>
          <a:ext cx="716257" cy="1074385"/>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867999-50A8-4364-85FC-D3241620A04E}">
      <dsp:nvSpPr>
        <dsp:cNvPr id="0" name=""/>
        <dsp:cNvSpPr/>
      </dsp:nvSpPr>
      <dsp:spPr>
        <a:xfrm>
          <a:off x="4622981" y="200261"/>
          <a:ext cx="3274318" cy="102322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064" tIns="53340" rIns="53340" bIns="53340" numCol="1" spcCol="1270" anchor="ctr" anchorCtr="0">
          <a:noAutofit/>
        </a:bodyPr>
        <a:lstStyle/>
        <a:p>
          <a:pPr marL="0" lvl="0" indent="0" algn="l" defTabSz="622300">
            <a:lnSpc>
              <a:spcPct val="90000"/>
            </a:lnSpc>
            <a:spcBef>
              <a:spcPct val="0"/>
            </a:spcBef>
            <a:spcAft>
              <a:spcPct val="35000"/>
            </a:spcAft>
            <a:buNone/>
          </a:pPr>
          <a:r>
            <a:rPr lang="en-US" altLang="en-US" sz="1400" b="1" kern="1200" dirty="0">
              <a:latin typeface="+mn-lt"/>
            </a:rPr>
            <a:t>Develop </a:t>
          </a:r>
          <a:r>
            <a:rPr lang="en-US" altLang="en-US" sz="1400" b="1" kern="1200" dirty="0">
              <a:solidFill>
                <a:srgbClr val="C00000"/>
              </a:solidFill>
              <a:latin typeface="+mn-lt"/>
            </a:rPr>
            <a:t>consensus on the ethical principles </a:t>
          </a:r>
          <a:r>
            <a:rPr lang="en-US" altLang="en-US" sz="1400" b="1" kern="1200" dirty="0">
              <a:latin typeface="+mn-lt"/>
            </a:rPr>
            <a:t>to guide all aspects of patient care and team work. </a:t>
          </a:r>
        </a:p>
      </dsp:txBody>
      <dsp:txXfrm>
        <a:off x="4622981" y="200261"/>
        <a:ext cx="3274318" cy="1023224"/>
      </dsp:txXfrm>
    </dsp:sp>
    <dsp:sp modelId="{2623712E-46EC-4461-9000-648D3DE97D64}">
      <dsp:nvSpPr>
        <dsp:cNvPr id="0" name=""/>
        <dsp:cNvSpPr/>
      </dsp:nvSpPr>
      <dsp:spPr>
        <a:xfrm>
          <a:off x="4486551" y="52462"/>
          <a:ext cx="716257" cy="1074385"/>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0D95CE-20CB-4219-B448-974C4884BA88}">
      <dsp:nvSpPr>
        <dsp:cNvPr id="0" name=""/>
        <dsp:cNvSpPr/>
      </dsp:nvSpPr>
      <dsp:spPr>
        <a:xfrm>
          <a:off x="8183572" y="200261"/>
          <a:ext cx="3274318" cy="102322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064" tIns="53340" rIns="53340" bIns="53340" numCol="1" spcCol="1270" anchor="ctr" anchorCtr="0">
          <a:noAutofit/>
        </a:bodyPr>
        <a:lstStyle/>
        <a:p>
          <a:pPr marL="0" lvl="0" indent="0" algn="l" defTabSz="622300">
            <a:lnSpc>
              <a:spcPct val="90000"/>
            </a:lnSpc>
            <a:spcBef>
              <a:spcPct val="0"/>
            </a:spcBef>
            <a:spcAft>
              <a:spcPct val="35000"/>
            </a:spcAft>
            <a:buNone/>
          </a:pPr>
          <a:r>
            <a:rPr lang="en-US" altLang="en-US" sz="1400" b="1" kern="1200" dirty="0">
              <a:latin typeface="+mn-lt"/>
            </a:rPr>
            <a:t>Engage other health professionals in </a:t>
          </a:r>
          <a:r>
            <a:rPr lang="en-US" altLang="en-US" sz="1400" b="1" kern="1200" dirty="0">
              <a:solidFill>
                <a:srgbClr val="C00000"/>
              </a:solidFill>
              <a:latin typeface="+mn-lt"/>
            </a:rPr>
            <a:t>shared patient-centered problem-solving</a:t>
          </a:r>
          <a:r>
            <a:rPr lang="en-US" altLang="en-US" sz="1400" b="1" kern="1200" dirty="0">
              <a:latin typeface="+mn-lt"/>
            </a:rPr>
            <a:t>. </a:t>
          </a:r>
        </a:p>
      </dsp:txBody>
      <dsp:txXfrm>
        <a:off x="8183572" y="200261"/>
        <a:ext cx="3274318" cy="1023224"/>
      </dsp:txXfrm>
    </dsp:sp>
    <dsp:sp modelId="{99CDEA55-01AB-4E6A-A188-33DF27C04014}">
      <dsp:nvSpPr>
        <dsp:cNvPr id="0" name=""/>
        <dsp:cNvSpPr/>
      </dsp:nvSpPr>
      <dsp:spPr>
        <a:xfrm>
          <a:off x="8047142" y="52462"/>
          <a:ext cx="716257" cy="1074385"/>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A89D9F-3E38-4941-95D3-3138A692F83A}">
      <dsp:nvSpPr>
        <dsp:cNvPr id="0" name=""/>
        <dsp:cNvSpPr/>
      </dsp:nvSpPr>
      <dsp:spPr>
        <a:xfrm>
          <a:off x="242632" y="1488387"/>
          <a:ext cx="4094076" cy="102322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064" tIns="53340" rIns="53340" bIns="53340" numCol="1" spcCol="1270" anchor="ctr" anchorCtr="0">
          <a:noAutofit/>
        </a:bodyPr>
        <a:lstStyle/>
        <a:p>
          <a:pPr marL="0" lvl="0" indent="0" algn="l" defTabSz="622300">
            <a:lnSpc>
              <a:spcPct val="90000"/>
            </a:lnSpc>
            <a:spcBef>
              <a:spcPct val="0"/>
            </a:spcBef>
            <a:spcAft>
              <a:spcPct val="35000"/>
            </a:spcAft>
            <a:buNone/>
          </a:pPr>
          <a:r>
            <a:rPr lang="en-US" altLang="en-US" sz="1400" b="1" kern="1200" dirty="0">
              <a:latin typeface="+mn-lt"/>
            </a:rPr>
            <a:t>Integrate the </a:t>
          </a:r>
          <a:r>
            <a:rPr lang="en-US" altLang="en-US" sz="1400" b="1" kern="1200" dirty="0">
              <a:solidFill>
                <a:srgbClr val="C00000"/>
              </a:solidFill>
              <a:latin typeface="+mn-lt"/>
            </a:rPr>
            <a:t>knowledge and experience </a:t>
          </a:r>
          <a:r>
            <a:rPr lang="en-US" altLang="en-US" sz="1400" b="1" kern="1200" dirty="0">
              <a:latin typeface="+mn-lt"/>
            </a:rPr>
            <a:t>of other professions, appropriate to the specific care situation to inform care decisions, while respecting patient and community values and priorities/ preferences for care. </a:t>
          </a:r>
        </a:p>
      </dsp:txBody>
      <dsp:txXfrm>
        <a:off x="242632" y="1488387"/>
        <a:ext cx="4094076" cy="1023224"/>
      </dsp:txXfrm>
    </dsp:sp>
    <dsp:sp modelId="{B65D67FE-C5CD-4221-BD33-FFC4FF6C0876}">
      <dsp:nvSpPr>
        <dsp:cNvPr id="0" name=""/>
        <dsp:cNvSpPr/>
      </dsp:nvSpPr>
      <dsp:spPr>
        <a:xfrm>
          <a:off x="122405" y="1340588"/>
          <a:ext cx="716257" cy="1074385"/>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15BEB8-8323-43FA-87C9-3619FDE5CF18}">
      <dsp:nvSpPr>
        <dsp:cNvPr id="0" name=""/>
        <dsp:cNvSpPr/>
      </dsp:nvSpPr>
      <dsp:spPr>
        <a:xfrm>
          <a:off x="4622981" y="1488387"/>
          <a:ext cx="3274318" cy="102322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064" tIns="53340" rIns="53340" bIns="53340" numCol="1" spcCol="1270" anchor="ctr" anchorCtr="0">
          <a:noAutofit/>
        </a:bodyPr>
        <a:lstStyle/>
        <a:p>
          <a:pPr marL="0" lvl="0" indent="0" algn="l" defTabSz="622300">
            <a:lnSpc>
              <a:spcPct val="90000"/>
            </a:lnSpc>
            <a:spcBef>
              <a:spcPct val="0"/>
            </a:spcBef>
            <a:spcAft>
              <a:spcPct val="35000"/>
            </a:spcAft>
            <a:buNone/>
          </a:pPr>
          <a:r>
            <a:rPr lang="en-US" altLang="en-US" sz="1400" b="1" kern="1200" dirty="0">
              <a:latin typeface="+mn-lt"/>
            </a:rPr>
            <a:t>Apply</a:t>
          </a:r>
          <a:r>
            <a:rPr lang="en-US" altLang="en-US" sz="1400" b="1" kern="1200" dirty="0">
              <a:solidFill>
                <a:srgbClr val="C00000"/>
              </a:solidFill>
              <a:latin typeface="+mn-lt"/>
            </a:rPr>
            <a:t> leadership </a:t>
          </a:r>
          <a:r>
            <a:rPr lang="en-US" altLang="en-US" sz="1400" b="1" kern="1200" dirty="0">
              <a:latin typeface="+mn-lt"/>
            </a:rPr>
            <a:t>practices that </a:t>
          </a:r>
          <a:r>
            <a:rPr lang="en-US" altLang="en-US" sz="1400" b="1" kern="1200" dirty="0">
              <a:solidFill>
                <a:srgbClr val="C00000"/>
              </a:solidFill>
              <a:latin typeface="+mn-lt"/>
            </a:rPr>
            <a:t>support collaborative </a:t>
          </a:r>
          <a:r>
            <a:rPr lang="en-US" altLang="en-US" sz="1400" b="1" kern="1200" dirty="0">
              <a:latin typeface="+mn-lt"/>
            </a:rPr>
            <a:t>practice and team effectiveness. </a:t>
          </a:r>
        </a:p>
      </dsp:txBody>
      <dsp:txXfrm>
        <a:off x="4622981" y="1488387"/>
        <a:ext cx="3274318" cy="1023224"/>
      </dsp:txXfrm>
    </dsp:sp>
    <dsp:sp modelId="{295B969C-4A17-4C27-9BED-06872FEB19D9}">
      <dsp:nvSpPr>
        <dsp:cNvPr id="0" name=""/>
        <dsp:cNvSpPr/>
      </dsp:nvSpPr>
      <dsp:spPr>
        <a:xfrm>
          <a:off x="4486551" y="1340588"/>
          <a:ext cx="716257" cy="1074385"/>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C6C048-3A2B-425C-9628-62D5A5E341F6}">
      <dsp:nvSpPr>
        <dsp:cNvPr id="0" name=""/>
        <dsp:cNvSpPr/>
      </dsp:nvSpPr>
      <dsp:spPr>
        <a:xfrm>
          <a:off x="8183572" y="1488387"/>
          <a:ext cx="3274318" cy="102322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064" tIns="53340" rIns="53340" bIns="53340" numCol="1" spcCol="1270" anchor="ctr" anchorCtr="0">
          <a:noAutofit/>
        </a:bodyPr>
        <a:lstStyle/>
        <a:p>
          <a:pPr marL="0" lvl="0" indent="0" algn="l" defTabSz="622300">
            <a:lnSpc>
              <a:spcPct val="90000"/>
            </a:lnSpc>
            <a:spcBef>
              <a:spcPct val="0"/>
            </a:spcBef>
            <a:spcAft>
              <a:spcPct val="35000"/>
            </a:spcAft>
            <a:buNone/>
          </a:pPr>
          <a:r>
            <a:rPr lang="en-US" altLang="en-US" sz="1400" b="1" kern="1200" dirty="0">
              <a:latin typeface="+mn-lt"/>
            </a:rPr>
            <a:t>Engage self and others to constructively </a:t>
          </a:r>
          <a:r>
            <a:rPr lang="en-US" altLang="en-US" sz="1400" b="1" kern="1200" dirty="0">
              <a:solidFill>
                <a:srgbClr val="C00000"/>
              </a:solidFill>
              <a:latin typeface="+mn-lt"/>
            </a:rPr>
            <a:t>manage disagreements </a:t>
          </a:r>
          <a:r>
            <a:rPr lang="en-US" altLang="en-US" sz="1400" b="1" kern="1200" dirty="0">
              <a:latin typeface="+mn-lt"/>
            </a:rPr>
            <a:t>about </a:t>
          </a:r>
          <a:r>
            <a:rPr lang="en-US" altLang="en-US" sz="1400" b="1" kern="1200" dirty="0">
              <a:solidFill>
                <a:srgbClr val="C00000"/>
              </a:solidFill>
              <a:latin typeface="+mn-lt"/>
            </a:rPr>
            <a:t>values, roles, goals, and actions </a:t>
          </a:r>
          <a:r>
            <a:rPr lang="en-US" altLang="en-US" sz="1400" b="1" kern="1200" dirty="0">
              <a:latin typeface="+mn-lt"/>
            </a:rPr>
            <a:t>that arise among healthcare professionals and with patients and families. </a:t>
          </a:r>
        </a:p>
      </dsp:txBody>
      <dsp:txXfrm>
        <a:off x="8183572" y="1488387"/>
        <a:ext cx="3274318" cy="1023224"/>
      </dsp:txXfrm>
    </dsp:sp>
    <dsp:sp modelId="{F8513FB5-2EDD-4D59-913A-ADB1C8434E71}">
      <dsp:nvSpPr>
        <dsp:cNvPr id="0" name=""/>
        <dsp:cNvSpPr/>
      </dsp:nvSpPr>
      <dsp:spPr>
        <a:xfrm>
          <a:off x="8047142" y="1340588"/>
          <a:ext cx="716257" cy="1074385"/>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6CB52-D31A-4120-9CF4-25C34C67AF1D}">
      <dsp:nvSpPr>
        <dsp:cNvPr id="0" name=""/>
        <dsp:cNvSpPr/>
      </dsp:nvSpPr>
      <dsp:spPr>
        <a:xfrm>
          <a:off x="242632" y="2776513"/>
          <a:ext cx="4094076" cy="102322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064" tIns="53340" rIns="53340" bIns="53340" numCol="1" spcCol="1270" anchor="ctr" anchorCtr="0">
          <a:noAutofit/>
        </a:bodyPr>
        <a:lstStyle/>
        <a:p>
          <a:pPr marL="0" lvl="0" indent="0" algn="l" defTabSz="622300">
            <a:lnSpc>
              <a:spcPct val="90000"/>
            </a:lnSpc>
            <a:spcBef>
              <a:spcPct val="0"/>
            </a:spcBef>
            <a:spcAft>
              <a:spcPct val="35000"/>
            </a:spcAft>
            <a:buNone/>
          </a:pPr>
          <a:r>
            <a:rPr lang="en-US" altLang="en-US" sz="1400" b="1" kern="1200" dirty="0">
              <a:solidFill>
                <a:srgbClr val="C00000"/>
              </a:solidFill>
              <a:latin typeface="+mn-lt"/>
            </a:rPr>
            <a:t>Share accountability </a:t>
          </a:r>
          <a:r>
            <a:rPr lang="en-US" altLang="en-US" sz="1400" b="1" kern="1200" dirty="0">
              <a:latin typeface="+mn-lt"/>
            </a:rPr>
            <a:t>with other </a:t>
          </a:r>
          <a:r>
            <a:rPr lang="en-US" altLang="en-US" sz="1400" b="1" kern="1200" dirty="0">
              <a:solidFill>
                <a:srgbClr val="C00000"/>
              </a:solidFill>
              <a:latin typeface="+mn-lt"/>
            </a:rPr>
            <a:t>professions, patients, and communities </a:t>
          </a:r>
          <a:r>
            <a:rPr lang="en-US" altLang="en-US" sz="1400" b="1" kern="1200" dirty="0">
              <a:latin typeface="+mn-lt"/>
            </a:rPr>
            <a:t>for outcomes relevant to prevention and health care. </a:t>
          </a:r>
        </a:p>
      </dsp:txBody>
      <dsp:txXfrm>
        <a:off x="242632" y="2776513"/>
        <a:ext cx="4094076" cy="1023224"/>
      </dsp:txXfrm>
    </dsp:sp>
    <dsp:sp modelId="{CF9568B6-5DF9-448C-9A1B-3BDB6B6BA36B}">
      <dsp:nvSpPr>
        <dsp:cNvPr id="0" name=""/>
        <dsp:cNvSpPr/>
      </dsp:nvSpPr>
      <dsp:spPr>
        <a:xfrm>
          <a:off x="122405" y="2628714"/>
          <a:ext cx="716257" cy="1074385"/>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148D6B-BCC7-4640-A229-AA71CCBA3AFD}">
      <dsp:nvSpPr>
        <dsp:cNvPr id="0" name=""/>
        <dsp:cNvSpPr/>
      </dsp:nvSpPr>
      <dsp:spPr>
        <a:xfrm>
          <a:off x="4622981" y="2776513"/>
          <a:ext cx="3274318" cy="102322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064" tIns="53340" rIns="53340" bIns="53340" numCol="1" spcCol="1270" anchor="ctr" anchorCtr="0">
          <a:noAutofit/>
        </a:bodyPr>
        <a:lstStyle/>
        <a:p>
          <a:pPr marL="0" lvl="0" indent="0" algn="l" defTabSz="622300">
            <a:lnSpc>
              <a:spcPct val="90000"/>
            </a:lnSpc>
            <a:spcBef>
              <a:spcPct val="0"/>
            </a:spcBef>
            <a:spcAft>
              <a:spcPct val="35000"/>
            </a:spcAft>
            <a:buNone/>
          </a:pPr>
          <a:r>
            <a:rPr lang="en-US" altLang="en-US" sz="1400" b="1" kern="1200" dirty="0">
              <a:solidFill>
                <a:srgbClr val="C00000"/>
              </a:solidFill>
              <a:latin typeface="+mn-lt"/>
            </a:rPr>
            <a:t>Reflect</a:t>
          </a:r>
          <a:r>
            <a:rPr lang="en-US" altLang="en-US" sz="1400" b="1" kern="1200" dirty="0">
              <a:latin typeface="+mn-lt"/>
            </a:rPr>
            <a:t> on</a:t>
          </a:r>
          <a:r>
            <a:rPr lang="en-US" altLang="en-US" sz="1400" b="1" kern="1200" dirty="0">
              <a:solidFill>
                <a:srgbClr val="C00000"/>
              </a:solidFill>
              <a:latin typeface="+mn-lt"/>
            </a:rPr>
            <a:t> individual </a:t>
          </a:r>
          <a:r>
            <a:rPr lang="en-US" altLang="en-US" sz="1400" b="1" kern="1200" dirty="0">
              <a:latin typeface="+mn-lt"/>
            </a:rPr>
            <a:t>and </a:t>
          </a:r>
          <a:r>
            <a:rPr lang="en-US" altLang="en-US" sz="1400" b="1" kern="1200" dirty="0">
              <a:solidFill>
                <a:srgbClr val="C00000"/>
              </a:solidFill>
              <a:latin typeface="+mn-lt"/>
            </a:rPr>
            <a:t>team</a:t>
          </a:r>
          <a:r>
            <a:rPr lang="en-US" altLang="en-US" sz="1400" b="1" kern="1200" dirty="0">
              <a:latin typeface="+mn-lt"/>
            </a:rPr>
            <a:t> performance for individual, as well as team, performance improvement. </a:t>
          </a:r>
        </a:p>
      </dsp:txBody>
      <dsp:txXfrm>
        <a:off x="4622981" y="2776513"/>
        <a:ext cx="3274318" cy="1023224"/>
      </dsp:txXfrm>
    </dsp:sp>
    <dsp:sp modelId="{C24F7644-0A0F-45B8-B6CC-6037EE70EE71}">
      <dsp:nvSpPr>
        <dsp:cNvPr id="0" name=""/>
        <dsp:cNvSpPr/>
      </dsp:nvSpPr>
      <dsp:spPr>
        <a:xfrm>
          <a:off x="4486551" y="2628714"/>
          <a:ext cx="716257" cy="1074385"/>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E47387-A261-4F71-8473-BF20EAA148BE}">
      <dsp:nvSpPr>
        <dsp:cNvPr id="0" name=""/>
        <dsp:cNvSpPr/>
      </dsp:nvSpPr>
      <dsp:spPr>
        <a:xfrm>
          <a:off x="8183572" y="2776513"/>
          <a:ext cx="3274318" cy="102322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064" tIns="53340" rIns="53340" bIns="53340" numCol="1" spcCol="1270" anchor="ctr" anchorCtr="0">
          <a:noAutofit/>
        </a:bodyPr>
        <a:lstStyle/>
        <a:p>
          <a:pPr marL="0" lvl="0" indent="0" algn="l" defTabSz="622300">
            <a:lnSpc>
              <a:spcPct val="90000"/>
            </a:lnSpc>
            <a:spcBef>
              <a:spcPct val="0"/>
            </a:spcBef>
            <a:spcAft>
              <a:spcPct val="35000"/>
            </a:spcAft>
            <a:buNone/>
          </a:pPr>
          <a:r>
            <a:rPr lang="en-US" altLang="en-US" sz="1400" b="1" kern="1200" dirty="0">
              <a:latin typeface="+mn-lt"/>
            </a:rPr>
            <a:t>Use </a:t>
          </a:r>
          <a:r>
            <a:rPr lang="en-US" altLang="en-US" sz="1400" b="1" kern="1200" dirty="0">
              <a:solidFill>
                <a:srgbClr val="C00000"/>
              </a:solidFill>
              <a:latin typeface="+mn-lt"/>
            </a:rPr>
            <a:t>process improvement strategies </a:t>
          </a:r>
          <a:r>
            <a:rPr lang="en-US" altLang="en-US" sz="1400" b="1" kern="1200" dirty="0">
              <a:latin typeface="+mn-lt"/>
            </a:rPr>
            <a:t>to increase the effectiveness of interprofessional teamwork and team-based care. </a:t>
          </a:r>
        </a:p>
      </dsp:txBody>
      <dsp:txXfrm>
        <a:off x="8183572" y="2776513"/>
        <a:ext cx="3274318" cy="1023224"/>
      </dsp:txXfrm>
    </dsp:sp>
    <dsp:sp modelId="{D51576D2-9AD6-4907-91AC-1B5A4392D16D}">
      <dsp:nvSpPr>
        <dsp:cNvPr id="0" name=""/>
        <dsp:cNvSpPr/>
      </dsp:nvSpPr>
      <dsp:spPr>
        <a:xfrm>
          <a:off x="8047142" y="2628714"/>
          <a:ext cx="716257" cy="1074385"/>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BC637D-4B78-4BB5-922C-466F450AC5E9}">
      <dsp:nvSpPr>
        <dsp:cNvPr id="0" name=""/>
        <dsp:cNvSpPr/>
      </dsp:nvSpPr>
      <dsp:spPr>
        <a:xfrm>
          <a:off x="2501022" y="4064639"/>
          <a:ext cx="3274318" cy="102322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064" tIns="53340" rIns="53340" bIns="53340" numCol="1" spcCol="1270" anchor="ctr" anchorCtr="0">
          <a:noAutofit/>
        </a:bodyPr>
        <a:lstStyle/>
        <a:p>
          <a:pPr marL="0" lvl="0" indent="0" algn="l" defTabSz="622300">
            <a:lnSpc>
              <a:spcPct val="90000"/>
            </a:lnSpc>
            <a:spcBef>
              <a:spcPct val="0"/>
            </a:spcBef>
            <a:spcAft>
              <a:spcPct val="35000"/>
            </a:spcAft>
            <a:buNone/>
          </a:pPr>
          <a:r>
            <a:rPr lang="en-US" altLang="en-US" sz="1400" b="1" kern="1200" dirty="0">
              <a:solidFill>
                <a:srgbClr val="C00000"/>
              </a:solidFill>
              <a:latin typeface="+mn-lt"/>
            </a:rPr>
            <a:t>Use available evidence </a:t>
          </a:r>
          <a:r>
            <a:rPr lang="en-US" altLang="en-US" sz="1400" b="1" kern="1200" dirty="0">
              <a:latin typeface="+mn-lt"/>
            </a:rPr>
            <a:t>to inform effective teamwork &amp; team-based practices. </a:t>
          </a:r>
        </a:p>
      </dsp:txBody>
      <dsp:txXfrm>
        <a:off x="2501022" y="4064639"/>
        <a:ext cx="3274318" cy="1023224"/>
      </dsp:txXfrm>
    </dsp:sp>
    <dsp:sp modelId="{53DFD480-0367-4ED8-80FE-20B9AE770F30}">
      <dsp:nvSpPr>
        <dsp:cNvPr id="0" name=""/>
        <dsp:cNvSpPr/>
      </dsp:nvSpPr>
      <dsp:spPr>
        <a:xfrm>
          <a:off x="2364592" y="3916840"/>
          <a:ext cx="716257" cy="1074385"/>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5AAA4E-8B29-45A9-A094-D962F8F20EC4}">
      <dsp:nvSpPr>
        <dsp:cNvPr id="0" name=""/>
        <dsp:cNvSpPr/>
      </dsp:nvSpPr>
      <dsp:spPr>
        <a:xfrm>
          <a:off x="6061612" y="4064639"/>
          <a:ext cx="3274318" cy="102322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064" tIns="53340" rIns="53340" bIns="53340" numCol="1" spcCol="1270" anchor="ctr" anchorCtr="0">
          <a:noAutofit/>
        </a:bodyPr>
        <a:lstStyle/>
        <a:p>
          <a:pPr marL="0" lvl="0" indent="0" algn="l" defTabSz="622300">
            <a:lnSpc>
              <a:spcPct val="90000"/>
            </a:lnSpc>
            <a:spcBef>
              <a:spcPct val="0"/>
            </a:spcBef>
            <a:spcAft>
              <a:spcPct val="35000"/>
            </a:spcAft>
            <a:buNone/>
          </a:pPr>
          <a:r>
            <a:rPr lang="en-US" altLang="en-US" sz="1400" b="1" kern="1200" dirty="0">
              <a:solidFill>
                <a:srgbClr val="C00000"/>
              </a:solidFill>
              <a:latin typeface="+mn-lt"/>
            </a:rPr>
            <a:t>Perform effectively on teams </a:t>
          </a:r>
          <a:r>
            <a:rPr lang="en-US" altLang="en-US" sz="1400" b="1" kern="1200" dirty="0">
              <a:latin typeface="+mn-lt"/>
            </a:rPr>
            <a:t>and in different team roles in various settings</a:t>
          </a:r>
          <a:endParaRPr lang="en-US" altLang="en-US" sz="1400" kern="1200" dirty="0">
            <a:latin typeface="+mn-lt"/>
          </a:endParaRPr>
        </a:p>
      </dsp:txBody>
      <dsp:txXfrm>
        <a:off x="6061612" y="4064639"/>
        <a:ext cx="3274318" cy="1023224"/>
      </dsp:txXfrm>
    </dsp:sp>
    <dsp:sp modelId="{4CACB0FF-951B-4A95-975B-75A8D21FFB4E}">
      <dsp:nvSpPr>
        <dsp:cNvPr id="0" name=""/>
        <dsp:cNvSpPr/>
      </dsp:nvSpPr>
      <dsp:spPr>
        <a:xfrm>
          <a:off x="5925182" y="3916840"/>
          <a:ext cx="716257" cy="1074385"/>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F2E11C-FAB9-4C33-8D08-1B2C101FBFC9}" type="datetimeFigureOut">
              <a:rPr lang="en-GB" smtClean="0"/>
              <a:t>12/10/2020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046BA4-4F00-4342-9A0F-97B0F2A3D35C}" type="slidenum">
              <a:rPr lang="en-GB" smtClean="0"/>
              <a:t>‹#›</a:t>
            </a:fld>
            <a:endParaRPr lang="en-GB"/>
          </a:p>
        </p:txBody>
      </p:sp>
    </p:spTree>
    <p:extLst>
      <p:ext uri="{BB962C8B-B14F-4D97-AF65-F5344CB8AC3E}">
        <p14:creationId xmlns:p14="http://schemas.microsoft.com/office/powerpoint/2010/main" val="2398636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AA5B6-1755-48AD-A208-3E27D8483E9C}"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136897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046BA4-4F00-4342-9A0F-97B0F2A3D35C}" type="slidenum">
              <a:rPr lang="en-GB" smtClean="0"/>
              <a:t>16</a:t>
            </a:fld>
            <a:endParaRPr lang="en-GB"/>
          </a:p>
        </p:txBody>
      </p:sp>
    </p:spTree>
    <p:extLst>
      <p:ext uri="{BB962C8B-B14F-4D97-AF65-F5344CB8AC3E}">
        <p14:creationId xmlns:p14="http://schemas.microsoft.com/office/powerpoint/2010/main" val="4033619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046BA4-4F00-4342-9A0F-97B0F2A3D35C}" type="slidenum">
              <a:rPr lang="en-GB" smtClean="0"/>
              <a:t>18</a:t>
            </a:fld>
            <a:endParaRPr lang="en-GB"/>
          </a:p>
        </p:txBody>
      </p:sp>
    </p:spTree>
    <p:extLst>
      <p:ext uri="{BB962C8B-B14F-4D97-AF65-F5344CB8AC3E}">
        <p14:creationId xmlns:p14="http://schemas.microsoft.com/office/powerpoint/2010/main" val="4213241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000" b="1" dirty="0">
                <a:ea typeface="ヒラギノ角ゴ Pro W3" pitchFamily="127" charset="-128"/>
              </a:rPr>
              <a:t>Complete</a:t>
            </a:r>
            <a:r>
              <a:rPr lang="en-US" altLang="en-US" sz="2000" dirty="0">
                <a:ea typeface="ヒラギノ角ゴ Pro W3" pitchFamily="127" charset="-128"/>
              </a:rPr>
              <a:t>	</a:t>
            </a:r>
          </a:p>
          <a:p>
            <a:pPr lvl="1" eaLnBrk="1" hangingPunct="1"/>
            <a:r>
              <a:rPr lang="en-US" altLang="en-US" sz="2000" dirty="0">
                <a:ea typeface="ヒラギノ角ゴ Pro W3" pitchFamily="127" charset="-128"/>
              </a:rPr>
              <a:t>Communicate all relevant information</a:t>
            </a:r>
          </a:p>
          <a:p>
            <a:pPr eaLnBrk="1" hangingPunct="1"/>
            <a:r>
              <a:rPr lang="en-US" altLang="en-US" sz="2000" b="1" dirty="0">
                <a:ea typeface="ヒラギノ角ゴ Pro W3" pitchFamily="127" charset="-128"/>
              </a:rPr>
              <a:t>Clear</a:t>
            </a:r>
          </a:p>
          <a:p>
            <a:pPr lvl="1" eaLnBrk="1" hangingPunct="1"/>
            <a:r>
              <a:rPr lang="en-US" altLang="en-US" sz="2000" dirty="0">
                <a:ea typeface="ヒラギノ角ゴ Pro W3" pitchFamily="127" charset="-128"/>
              </a:rPr>
              <a:t>Convey information that is plainly understood </a:t>
            </a:r>
          </a:p>
          <a:p>
            <a:pPr eaLnBrk="1" hangingPunct="1"/>
            <a:r>
              <a:rPr lang="en-US" altLang="en-US" sz="2000" b="1" dirty="0">
                <a:ea typeface="ヒラギノ角ゴ Pro W3" pitchFamily="127" charset="-128"/>
              </a:rPr>
              <a:t>Brief	</a:t>
            </a:r>
          </a:p>
          <a:p>
            <a:pPr lvl="1" eaLnBrk="1" hangingPunct="1"/>
            <a:r>
              <a:rPr lang="en-US" altLang="en-US" sz="2000" dirty="0">
                <a:ea typeface="ヒラギノ角ゴ Pro W3" pitchFamily="127" charset="-128"/>
              </a:rPr>
              <a:t>Communicate the information in a concise manner</a:t>
            </a:r>
          </a:p>
          <a:p>
            <a:pPr eaLnBrk="1" hangingPunct="1"/>
            <a:r>
              <a:rPr lang="en-US" altLang="en-US" sz="2000" b="1" dirty="0">
                <a:ea typeface="ヒラギノ角ゴ Pro W3" pitchFamily="127" charset="-128"/>
              </a:rPr>
              <a:t>Timely</a:t>
            </a:r>
          </a:p>
          <a:p>
            <a:pPr lvl="1" eaLnBrk="1" hangingPunct="1"/>
            <a:r>
              <a:rPr lang="en-US" altLang="en-US" sz="2000" dirty="0">
                <a:ea typeface="ヒラギノ角ゴ Pro W3" pitchFamily="127" charset="-128"/>
              </a:rPr>
              <a:t>Offer and request information in an appropriate timeframe</a:t>
            </a:r>
          </a:p>
          <a:p>
            <a:pPr lvl="1" eaLnBrk="1" hangingPunct="1">
              <a:spcBef>
                <a:spcPct val="20000"/>
              </a:spcBef>
            </a:pPr>
            <a:r>
              <a:rPr lang="en-US" altLang="en-US" sz="2000" dirty="0">
                <a:ea typeface="ヒラギノ角ゴ Pro W3" pitchFamily="127" charset="-128"/>
              </a:rPr>
              <a:t>Verify authenticity</a:t>
            </a:r>
          </a:p>
          <a:p>
            <a:pPr lvl="1" eaLnBrk="1" hangingPunct="1">
              <a:spcBef>
                <a:spcPct val="20000"/>
              </a:spcBef>
            </a:pPr>
            <a:r>
              <a:rPr lang="en-US" altLang="en-US" sz="2000" dirty="0">
                <a:ea typeface="ヒラギノ角ゴ Pro W3" pitchFamily="127" charset="-128"/>
              </a:rPr>
              <a:t>Validate or acknowledge information</a:t>
            </a:r>
          </a:p>
          <a:p>
            <a:endParaRPr lang="en-GB" dirty="0"/>
          </a:p>
        </p:txBody>
      </p:sp>
      <p:sp>
        <p:nvSpPr>
          <p:cNvPr id="4" name="Slide Number Placeholder 3"/>
          <p:cNvSpPr>
            <a:spLocks noGrp="1"/>
          </p:cNvSpPr>
          <p:nvPr>
            <p:ph type="sldNum" sz="quarter" idx="5"/>
          </p:nvPr>
        </p:nvSpPr>
        <p:spPr/>
        <p:txBody>
          <a:bodyPr/>
          <a:lstStyle/>
          <a:p>
            <a:fld id="{18046BA4-4F00-4342-9A0F-97B0F2A3D35C}" type="slidenum">
              <a:rPr lang="en-GB" smtClean="0"/>
              <a:t>20</a:t>
            </a:fld>
            <a:endParaRPr lang="en-GB"/>
          </a:p>
        </p:txBody>
      </p:sp>
    </p:spTree>
    <p:extLst>
      <p:ext uri="{BB962C8B-B14F-4D97-AF65-F5344CB8AC3E}">
        <p14:creationId xmlns:p14="http://schemas.microsoft.com/office/powerpoint/2010/main" val="3219027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modify negative attitudes and perceptions </a:t>
            </a:r>
          </a:p>
          <a:p>
            <a:r>
              <a:rPr lang="en-US" dirty="0"/>
              <a:t>To remedy failures in trust and communication between professions </a:t>
            </a:r>
          </a:p>
          <a:p>
            <a:r>
              <a:rPr lang="en-US" dirty="0"/>
              <a:t>To reinforce collaborative competence </a:t>
            </a:r>
          </a:p>
          <a:p>
            <a:r>
              <a:rPr lang="en-US" dirty="0"/>
              <a:t>To secure collaboration </a:t>
            </a:r>
          </a:p>
          <a:p>
            <a:pPr lvl="1"/>
            <a:r>
              <a:rPr lang="en-US" dirty="0"/>
              <a:t>to implement policies , to improve services and to effect change </a:t>
            </a:r>
          </a:p>
          <a:p>
            <a:r>
              <a:rPr lang="en-US" dirty="0"/>
              <a:t>To cope with problems that exceed the capacity of any one profession </a:t>
            </a:r>
          </a:p>
          <a:p>
            <a:r>
              <a:rPr lang="en-US" dirty="0"/>
              <a:t>To enhance job satisfaction and ease stress   </a:t>
            </a:r>
          </a:p>
          <a:p>
            <a:r>
              <a:rPr lang="en-US" dirty="0"/>
              <a:t>To create a more flexible workforce </a:t>
            </a:r>
          </a:p>
          <a:p>
            <a:r>
              <a:rPr lang="en-US" dirty="0"/>
              <a:t>To counter reductionism and fragmentation as professions proliferate in response to technological advance  </a:t>
            </a:r>
          </a:p>
          <a:p>
            <a:r>
              <a:rPr lang="en-US" dirty="0"/>
              <a:t>To integrate specialist and holistic care</a:t>
            </a:r>
          </a:p>
          <a:p>
            <a:endParaRPr lang="en-US" dirty="0"/>
          </a:p>
        </p:txBody>
      </p:sp>
      <p:sp>
        <p:nvSpPr>
          <p:cNvPr id="4" name="Slide Number Placeholder 3"/>
          <p:cNvSpPr>
            <a:spLocks noGrp="1"/>
          </p:cNvSpPr>
          <p:nvPr>
            <p:ph type="sldNum" sz="quarter" idx="10"/>
          </p:nvPr>
        </p:nvSpPr>
        <p:spPr/>
        <p:txBody>
          <a:bodyPr/>
          <a:lstStyle/>
          <a:p>
            <a:fld id="{0A6137B8-835A-4D9E-BAC2-BB6CCA51FE31}" type="slidenum">
              <a:rPr lang="en-US" smtClean="0"/>
              <a:t>26</a:t>
            </a:fld>
            <a:endParaRPr lang="en-US"/>
          </a:p>
        </p:txBody>
      </p:sp>
    </p:spTree>
    <p:extLst>
      <p:ext uri="{BB962C8B-B14F-4D97-AF65-F5344CB8AC3E}">
        <p14:creationId xmlns:p14="http://schemas.microsoft.com/office/powerpoint/2010/main" val="858926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It Empowers Team Members</a:t>
            </a:r>
            <a:endParaRPr lang="en-US" dirty="0"/>
          </a:p>
          <a:p>
            <a:pPr lvl="0"/>
            <a:r>
              <a:rPr lang="en-US" b="1" dirty="0"/>
              <a:t>It Closes Communication Gaps</a:t>
            </a:r>
            <a:endParaRPr lang="en-US" dirty="0"/>
          </a:p>
          <a:p>
            <a:pPr lvl="0"/>
            <a:r>
              <a:rPr lang="en-US" b="1" dirty="0"/>
              <a:t>It Enables Comprehensive Patient Care</a:t>
            </a:r>
            <a:endParaRPr lang="en-US" dirty="0"/>
          </a:p>
          <a:p>
            <a:pPr lvl="0"/>
            <a:r>
              <a:rPr lang="en-US" b="1" dirty="0"/>
              <a:t>It Minimizes Readmission Rates</a:t>
            </a:r>
            <a:endParaRPr lang="en-US" dirty="0"/>
          </a:p>
          <a:p>
            <a:pPr lvl="0"/>
            <a:r>
              <a:rPr lang="en-US" b="1" dirty="0"/>
              <a:t>It Promotes a Team Mentality</a:t>
            </a:r>
            <a:endParaRPr lang="en-US" dirty="0"/>
          </a:p>
          <a:p>
            <a:pPr lvl="0"/>
            <a:r>
              <a:rPr lang="en-US" b="1" dirty="0"/>
              <a:t>It Promotes Patient-Centered Care</a:t>
            </a:r>
          </a:p>
          <a:p>
            <a:pPr lvl="0"/>
            <a:r>
              <a:rPr lang="en-US" sz="1200" b="1" kern="1200" dirty="0">
                <a:solidFill>
                  <a:prstClr val="white"/>
                </a:solidFill>
                <a:latin typeface="Rockwell" panose="02060603020205020403"/>
                <a:ea typeface="+mn-ea"/>
                <a:cs typeface="+mn-cs"/>
              </a:rPr>
              <a:t>Increased efficiency</a:t>
            </a:r>
          </a:p>
          <a:p>
            <a:pPr marL="0" lvl="0" indent="0" algn="l" defTabSz="1022350">
              <a:lnSpc>
                <a:spcPct val="90000"/>
              </a:lnSpc>
              <a:spcBef>
                <a:spcPct val="0"/>
              </a:spcBef>
              <a:spcAft>
                <a:spcPct val="35000"/>
              </a:spcAft>
              <a:buNone/>
            </a:pPr>
            <a:r>
              <a:rPr lang="en-US" sz="1200" b="1" kern="1200" dirty="0">
                <a:solidFill>
                  <a:prstClr val="white"/>
                </a:solidFill>
                <a:latin typeface="Rockwell" panose="02060603020205020403"/>
                <a:ea typeface="+mn-ea"/>
                <a:cs typeface="+mn-cs"/>
              </a:rPr>
              <a:t>Improve employee morale, increases inter-staff support</a:t>
            </a:r>
          </a:p>
          <a:p>
            <a:pPr marL="0" lvl="0" indent="0" algn="l" defTabSz="1022350">
              <a:lnSpc>
                <a:spcPct val="90000"/>
              </a:lnSpc>
              <a:spcBef>
                <a:spcPct val="0"/>
              </a:spcBef>
              <a:spcAft>
                <a:spcPct val="35000"/>
              </a:spcAft>
              <a:buNone/>
            </a:pPr>
            <a:r>
              <a:rPr lang="en-US" sz="1200" b="1" kern="1200" dirty="0">
                <a:solidFill>
                  <a:prstClr val="white"/>
                </a:solidFill>
                <a:latin typeface="Rockwell" panose="02060603020205020403"/>
                <a:ea typeface="+mn-ea"/>
                <a:cs typeface="+mn-cs"/>
              </a:rPr>
              <a:t>Fosters creativity, ideas</a:t>
            </a:r>
          </a:p>
          <a:p>
            <a:pPr marL="0" lvl="0" indent="0" algn="l" defTabSz="1022350">
              <a:lnSpc>
                <a:spcPct val="90000"/>
              </a:lnSpc>
              <a:spcBef>
                <a:spcPct val="0"/>
              </a:spcBef>
              <a:spcAft>
                <a:spcPct val="35000"/>
              </a:spcAft>
              <a:buNone/>
            </a:pPr>
            <a:r>
              <a:rPr lang="en-US" sz="1200" b="1" kern="1200" dirty="0">
                <a:solidFill>
                  <a:prstClr val="white"/>
                </a:solidFill>
                <a:latin typeface="Rockwell" panose="02060603020205020403"/>
                <a:ea typeface="+mn-ea"/>
                <a:cs typeface="+mn-cs"/>
              </a:rPr>
              <a:t>Reduced competition &amp; conflict, better conflict resolution</a:t>
            </a:r>
          </a:p>
          <a:p>
            <a:pPr marL="0" lvl="0" indent="0" algn="l" defTabSz="1022350">
              <a:lnSpc>
                <a:spcPct val="90000"/>
              </a:lnSpc>
              <a:spcBef>
                <a:spcPct val="0"/>
              </a:spcBef>
              <a:spcAft>
                <a:spcPct val="35000"/>
              </a:spcAft>
              <a:buNone/>
            </a:pPr>
            <a:r>
              <a:rPr lang="en-US" sz="1200" b="1" kern="1200" dirty="0">
                <a:solidFill>
                  <a:prstClr val="white"/>
                </a:solidFill>
                <a:latin typeface="Rockwell" panose="02060603020205020403"/>
                <a:ea typeface="+mn-ea"/>
                <a:cs typeface="+mn-cs"/>
              </a:rPr>
              <a:t>Better clinical outcomes, cost-effectiveness, safety</a:t>
            </a:r>
          </a:p>
          <a:p>
            <a:pPr marL="0" lvl="0" indent="0" algn="l" defTabSz="1022350">
              <a:lnSpc>
                <a:spcPct val="90000"/>
              </a:lnSpc>
              <a:spcBef>
                <a:spcPct val="0"/>
              </a:spcBef>
              <a:spcAft>
                <a:spcPct val="35000"/>
              </a:spcAft>
              <a:buNone/>
            </a:pPr>
            <a:r>
              <a:rPr lang="en-US" sz="1200" b="1" kern="1200" dirty="0">
                <a:solidFill>
                  <a:prstClr val="white"/>
                </a:solidFill>
                <a:latin typeface="Rockwell" panose="02060603020205020403"/>
                <a:ea typeface="+mn-ea"/>
                <a:cs typeface="+mn-cs"/>
              </a:rPr>
              <a:t>Facilitated collaborative projects</a:t>
            </a:r>
          </a:p>
          <a:p>
            <a:pPr lvl="0"/>
            <a:endParaRPr lang="en-US" dirty="0"/>
          </a:p>
          <a:p>
            <a:endParaRPr lang="en-GB" dirty="0"/>
          </a:p>
        </p:txBody>
      </p:sp>
      <p:sp>
        <p:nvSpPr>
          <p:cNvPr id="4" name="Slide Number Placeholder 3"/>
          <p:cNvSpPr>
            <a:spLocks noGrp="1"/>
          </p:cNvSpPr>
          <p:nvPr>
            <p:ph type="sldNum" sz="quarter" idx="5"/>
          </p:nvPr>
        </p:nvSpPr>
        <p:spPr/>
        <p:txBody>
          <a:bodyPr/>
          <a:lstStyle/>
          <a:p>
            <a:fld id="{18046BA4-4F00-4342-9A0F-97B0F2A3D35C}" type="slidenum">
              <a:rPr lang="en-GB" smtClean="0"/>
              <a:t>27</a:t>
            </a:fld>
            <a:endParaRPr lang="en-GB"/>
          </a:p>
        </p:txBody>
      </p:sp>
    </p:spTree>
    <p:extLst>
      <p:ext uri="{BB962C8B-B14F-4D97-AF65-F5344CB8AC3E}">
        <p14:creationId xmlns:p14="http://schemas.microsoft.com/office/powerpoint/2010/main" val="1304163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shows how should IPE be implemented in curricula to achieve the desired outcomes and enhance 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first describes the </a:t>
            </a:r>
            <a:r>
              <a:rPr lang="en-GB" sz="1200" dirty="0"/>
              <a:t>Methods to deliver IPE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Then during these activities competencies are addressed gradually and increase the exposure to immersion and to practice level (usually during internship and then beyond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You can see also that competency such are ethics are good subject for initial exposure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18046BA4-4F00-4342-9A0F-97B0F2A3D35C}" type="slidenum">
              <a:rPr lang="en-GB" smtClean="0"/>
              <a:t>29</a:t>
            </a:fld>
            <a:endParaRPr lang="en-GB"/>
          </a:p>
        </p:txBody>
      </p:sp>
    </p:spTree>
    <p:extLst>
      <p:ext uri="{BB962C8B-B14F-4D97-AF65-F5344CB8AC3E}">
        <p14:creationId xmlns:p14="http://schemas.microsoft.com/office/powerpoint/2010/main" val="4211931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Spend 2-3 min engaging students in answering the question</a:t>
            </a:r>
          </a:p>
        </p:txBody>
      </p:sp>
      <p:sp>
        <p:nvSpPr>
          <p:cNvPr id="4" name="Slide Number Placeholder 3"/>
          <p:cNvSpPr>
            <a:spLocks noGrp="1"/>
          </p:cNvSpPr>
          <p:nvPr>
            <p:ph type="sldNum" sz="quarter" idx="5"/>
          </p:nvPr>
        </p:nvSpPr>
        <p:spPr/>
        <p:txBody>
          <a:bodyPr/>
          <a:lstStyle/>
          <a:p>
            <a:fld id="{18046BA4-4F00-4342-9A0F-97B0F2A3D35C}" type="slidenum">
              <a:rPr lang="en-GB" smtClean="0"/>
              <a:t>3</a:t>
            </a:fld>
            <a:endParaRPr lang="en-GB"/>
          </a:p>
        </p:txBody>
      </p:sp>
    </p:spTree>
    <p:extLst>
      <p:ext uri="{BB962C8B-B14F-4D97-AF65-F5344CB8AC3E}">
        <p14:creationId xmlns:p14="http://schemas.microsoft.com/office/powerpoint/2010/main" val="3897924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not for memorization just to let you appreciate the efforts on IPE/IPC was going on for quite sometime</a:t>
            </a:r>
          </a:p>
        </p:txBody>
      </p:sp>
      <p:sp>
        <p:nvSpPr>
          <p:cNvPr id="4" name="Slide Number Placeholder 3"/>
          <p:cNvSpPr>
            <a:spLocks noGrp="1"/>
          </p:cNvSpPr>
          <p:nvPr>
            <p:ph type="sldNum" sz="quarter" idx="5"/>
          </p:nvPr>
        </p:nvSpPr>
        <p:spPr/>
        <p:txBody>
          <a:bodyPr/>
          <a:lstStyle/>
          <a:p>
            <a:fld id="{18046BA4-4F00-4342-9A0F-97B0F2A3D35C}" type="slidenum">
              <a:rPr lang="en-GB" smtClean="0"/>
              <a:t>8</a:t>
            </a:fld>
            <a:endParaRPr lang="en-GB"/>
          </a:p>
        </p:txBody>
      </p:sp>
    </p:spTree>
    <p:extLst>
      <p:ext uri="{BB962C8B-B14F-4D97-AF65-F5344CB8AC3E}">
        <p14:creationId xmlns:p14="http://schemas.microsoft.com/office/powerpoint/2010/main" val="554083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are we talking about here? </a:t>
            </a:r>
          </a:p>
          <a:p>
            <a:endParaRPr lang="en-GB" dirty="0"/>
          </a:p>
          <a:p>
            <a:r>
              <a:rPr lang="en-GB" dirty="0"/>
              <a:t>Studying side by side same knowledge and skills…? Wait for students response. </a:t>
            </a:r>
          </a:p>
          <a:p>
            <a:endParaRPr lang="en-GB" dirty="0"/>
          </a:p>
          <a:p>
            <a:r>
              <a:rPr lang="en-GB" dirty="0"/>
              <a:t>Each profession domain of knowledge and set of professional skills and duties are protected. </a:t>
            </a:r>
          </a:p>
          <a:p>
            <a:endParaRPr lang="en-GB" dirty="0"/>
          </a:p>
          <a:p>
            <a:r>
              <a:rPr lang="en-GB" dirty="0"/>
              <a:t>what IPE and IPC competencies  all about is to define working across professionals should be integrated  with each others and with patients/families for the purpose of improving patient care</a:t>
            </a:r>
          </a:p>
        </p:txBody>
      </p:sp>
      <p:sp>
        <p:nvSpPr>
          <p:cNvPr id="4" name="Slide Number Placeholder 3"/>
          <p:cNvSpPr>
            <a:spLocks noGrp="1"/>
          </p:cNvSpPr>
          <p:nvPr>
            <p:ph type="sldNum" sz="quarter" idx="5"/>
          </p:nvPr>
        </p:nvSpPr>
        <p:spPr/>
        <p:txBody>
          <a:bodyPr/>
          <a:lstStyle/>
          <a:p>
            <a:fld id="{18046BA4-4F00-4342-9A0F-97B0F2A3D35C}" type="slidenum">
              <a:rPr lang="en-GB" smtClean="0"/>
              <a:t>9</a:t>
            </a:fld>
            <a:endParaRPr lang="en-GB"/>
          </a:p>
        </p:txBody>
      </p:sp>
    </p:spTree>
    <p:extLst>
      <p:ext uri="{BB962C8B-B14F-4D97-AF65-F5344CB8AC3E}">
        <p14:creationId xmlns:p14="http://schemas.microsoft.com/office/powerpoint/2010/main" val="3038375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 what are IPE competencies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Education takes our students through these same domains…</a:t>
            </a:r>
          </a:p>
          <a:p>
            <a:endParaRPr lang="en-US" dirty="0"/>
          </a:p>
        </p:txBody>
      </p:sp>
      <p:sp>
        <p:nvSpPr>
          <p:cNvPr id="4" name="Slide Number Placeholder 3"/>
          <p:cNvSpPr>
            <a:spLocks noGrp="1"/>
          </p:cNvSpPr>
          <p:nvPr>
            <p:ph type="sldNum" sz="quarter" idx="10"/>
          </p:nvPr>
        </p:nvSpPr>
        <p:spPr/>
        <p:txBody>
          <a:bodyPr/>
          <a:lstStyle/>
          <a:p>
            <a:fld id="{3DDB8857-9852-47CA-B07B-E94B80BDBFF7}" type="slidenum">
              <a:rPr lang="en-US" smtClean="0"/>
              <a:t>10</a:t>
            </a:fld>
            <a:endParaRPr lang="en-US"/>
          </a:p>
        </p:txBody>
      </p:sp>
    </p:spTree>
    <p:extLst>
      <p:ext uri="{BB962C8B-B14F-4D97-AF65-F5344CB8AC3E}">
        <p14:creationId xmlns:p14="http://schemas.microsoft.com/office/powerpoint/2010/main" val="1254193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046BA4-4F00-4342-9A0F-97B0F2A3D35C}" type="slidenum">
              <a:rPr lang="en-GB" smtClean="0"/>
              <a:t>11</a:t>
            </a:fld>
            <a:endParaRPr lang="en-GB"/>
          </a:p>
        </p:txBody>
      </p:sp>
    </p:spTree>
    <p:extLst>
      <p:ext uri="{BB962C8B-B14F-4D97-AF65-F5344CB8AC3E}">
        <p14:creationId xmlns:p14="http://schemas.microsoft.com/office/powerpoint/2010/main" val="2039129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the specific competencies of the core competency in the domain values and ethics </a:t>
            </a:r>
          </a:p>
          <a:p>
            <a:r>
              <a:rPr lang="en-GB" dirty="0"/>
              <a:t>It was part of your reading assignment. </a:t>
            </a:r>
          </a:p>
          <a:p>
            <a:r>
              <a:rPr lang="en-GB" dirty="0"/>
              <a:t>I will only high</a:t>
            </a:r>
          </a:p>
          <a:p>
            <a:endParaRPr lang="en-GB" dirty="0"/>
          </a:p>
          <a:p>
            <a:r>
              <a:rPr lang="en-GB" sz="1200" b="1" kern="1200" dirty="0">
                <a:solidFill>
                  <a:schemeClr val="tx1"/>
                </a:solidFill>
                <a:effectLst/>
                <a:latin typeface="+mn-lt"/>
                <a:ea typeface="+mn-ea"/>
                <a:cs typeface="+mn-cs"/>
              </a:rPr>
              <a:t>Place the Interests of Patients and Populations at the </a:t>
            </a:r>
            <a:r>
              <a:rPr lang="en-GB" sz="1200" b="1" kern="1200" dirty="0" err="1">
                <a:solidFill>
                  <a:schemeClr val="tx1"/>
                </a:solidFill>
                <a:effectLst/>
                <a:latin typeface="+mn-lt"/>
                <a:ea typeface="+mn-ea"/>
                <a:cs typeface="+mn-cs"/>
              </a:rPr>
              <a:t>Center</a:t>
            </a:r>
            <a:r>
              <a:rPr lang="en-GB" sz="1200" b="1" kern="1200" dirty="0">
                <a:solidFill>
                  <a:schemeClr val="tx1"/>
                </a:solidFill>
                <a:effectLst/>
                <a:latin typeface="+mn-lt"/>
                <a:ea typeface="+mn-ea"/>
                <a:cs typeface="+mn-cs"/>
              </a:rPr>
              <a:t> of Interprofessional Healthcare Delivery </a:t>
            </a:r>
          </a:p>
          <a:p>
            <a:r>
              <a:rPr lang="en-GB" sz="1200" kern="1200" dirty="0">
                <a:solidFill>
                  <a:schemeClr val="tx1"/>
                </a:solidFill>
                <a:effectLst/>
                <a:latin typeface="+mn-lt"/>
                <a:ea typeface="+mn-ea"/>
                <a:cs typeface="+mn-cs"/>
              </a:rPr>
              <a:t>There are clearly competing interests that can move the patient from the </a:t>
            </a:r>
            <a:r>
              <a:rPr lang="en-GB" sz="1200" kern="1200" dirty="0" err="1">
                <a:solidFill>
                  <a:schemeClr val="tx1"/>
                </a:solidFill>
                <a:effectLst/>
                <a:latin typeface="+mn-lt"/>
                <a:ea typeface="+mn-ea"/>
                <a:cs typeface="+mn-cs"/>
              </a:rPr>
              <a:t>center</a:t>
            </a:r>
            <a:r>
              <a:rPr lang="en-GB" sz="1200" kern="1200" dirty="0">
                <a:solidFill>
                  <a:schemeClr val="tx1"/>
                </a:solidFill>
                <a:effectLst/>
                <a:latin typeface="+mn-lt"/>
                <a:ea typeface="+mn-ea"/>
                <a:cs typeface="+mn-cs"/>
              </a:rPr>
              <a:t> of the healthcare team's efforts. These include placing financial incentives above the goal of most appropriate care, disorganization of the responsibilities of the team, and interpersonal factors, to name a few. </a:t>
            </a:r>
          </a:p>
          <a:p>
            <a:r>
              <a:rPr lang="en-GB" sz="1200" kern="1200" dirty="0">
                <a:solidFill>
                  <a:schemeClr val="tx1"/>
                </a:solidFill>
                <a:effectLst/>
                <a:latin typeface="+mn-lt"/>
                <a:ea typeface="+mn-ea"/>
                <a:cs typeface="+mn-cs"/>
              </a:rPr>
              <a:t>Patient-</a:t>
            </a:r>
            <a:r>
              <a:rPr lang="en-GB" sz="1200" kern="1200" dirty="0" err="1">
                <a:solidFill>
                  <a:schemeClr val="tx1"/>
                </a:solidFill>
                <a:effectLst/>
                <a:latin typeface="+mn-lt"/>
                <a:ea typeface="+mn-ea"/>
                <a:cs typeface="+mn-cs"/>
              </a:rPr>
              <a:t>centered</a:t>
            </a:r>
            <a:r>
              <a:rPr lang="en-GB" sz="1200" kern="1200" dirty="0">
                <a:solidFill>
                  <a:schemeClr val="tx1"/>
                </a:solidFill>
                <a:effectLst/>
                <a:latin typeface="+mn-lt"/>
                <a:ea typeface="+mn-ea"/>
                <a:cs typeface="+mn-cs"/>
              </a:rPr>
              <a:t> care provides a bright guiding star to guide the development and implementation of IPC. Always thinking about the patient first can help one avoid the barriers and pitfalls described earlier. </a:t>
            </a:r>
          </a:p>
          <a:p>
            <a:r>
              <a:rPr lang="en-GB" sz="1200" kern="1200" dirty="0">
                <a:solidFill>
                  <a:schemeClr val="tx1"/>
                </a:solidFill>
                <a:effectLst/>
                <a:latin typeface="+mn-lt"/>
                <a:ea typeface="+mn-ea"/>
                <a:cs typeface="+mn-cs"/>
              </a:rPr>
              <a:t>Moreover, this competency focuses not just on individual patients but also on populations. IPC should address the larger goals of the triple aim for healthcare: improved outcomes, a better care experience, and a reduction in health costs. The application of patient-</a:t>
            </a:r>
            <a:r>
              <a:rPr lang="en-GB" sz="1200" kern="1200" dirty="0" err="1">
                <a:solidFill>
                  <a:schemeClr val="tx1"/>
                </a:solidFill>
                <a:effectLst/>
                <a:latin typeface="+mn-lt"/>
                <a:ea typeface="+mn-ea"/>
                <a:cs typeface="+mn-cs"/>
              </a:rPr>
              <a:t>centered</a:t>
            </a:r>
            <a:r>
              <a:rPr lang="en-GB" sz="1200" kern="1200" dirty="0">
                <a:solidFill>
                  <a:schemeClr val="tx1"/>
                </a:solidFill>
                <a:effectLst/>
                <a:latin typeface="+mn-lt"/>
                <a:ea typeface="+mn-ea"/>
                <a:cs typeface="+mn-cs"/>
              </a:rPr>
              <a:t> care across millions of patients improves the well-being of our society as a whole. </a:t>
            </a:r>
          </a:p>
          <a:p>
            <a:r>
              <a:rPr lang="en-GB" sz="1200" b="1" kern="1200" dirty="0">
                <a:solidFill>
                  <a:schemeClr val="tx1"/>
                </a:solidFill>
                <a:effectLst/>
                <a:latin typeface="+mn-lt"/>
                <a:ea typeface="+mn-ea"/>
                <a:cs typeface="+mn-cs"/>
              </a:rPr>
              <a:t>Respect the Dignity and Privacy of Patients While Maintaining Confidentiality in the Delivery of Team-Based Care </a:t>
            </a:r>
          </a:p>
          <a:p>
            <a:r>
              <a:rPr lang="en-GB" sz="1200" kern="1200" dirty="0">
                <a:solidFill>
                  <a:schemeClr val="tx1"/>
                </a:solidFill>
                <a:effectLst/>
                <a:latin typeface="+mn-lt"/>
                <a:ea typeface="+mn-ea"/>
                <a:cs typeface="+mn-cs"/>
              </a:rPr>
              <a:t>IPC is not without potential risks. One of the primary risks is the breach of patient confidentiality. IPC depends on technology to improve communication and efficiency. The careless application of this technology can lead directly to negative consequences. </a:t>
            </a:r>
          </a:p>
          <a:p>
            <a:r>
              <a:rPr lang="en-GB" sz="1200" kern="1200" dirty="0">
                <a:solidFill>
                  <a:schemeClr val="tx1"/>
                </a:solidFill>
                <a:effectLst/>
                <a:latin typeface="+mn-lt"/>
                <a:ea typeface="+mn-ea"/>
                <a:cs typeface="+mn-cs"/>
              </a:rPr>
              <a:t>An example: A 15-year-old young woman is seeking family planning services, which can be provided without parental consent in your state. She is very fearful of her parents finding out about her prescription for oral contraceptive pills. When she calls in for a refill for her prescription, 2 members of the healthcare team promptly respond with messages at her house, not her </a:t>
            </a:r>
            <a:r>
              <a:rPr lang="en-GB" sz="1200" kern="1200" dirty="0" err="1">
                <a:solidFill>
                  <a:schemeClr val="tx1"/>
                </a:solidFill>
                <a:effectLst/>
                <a:latin typeface="+mn-lt"/>
                <a:ea typeface="+mn-ea"/>
                <a:cs typeface="+mn-cs"/>
              </a:rPr>
              <a:t>cellphone</a:t>
            </a:r>
            <a:r>
              <a:rPr lang="en-GB" sz="1200" kern="1200" dirty="0">
                <a:solidFill>
                  <a:schemeClr val="tx1"/>
                </a:solidFill>
                <a:effectLst/>
                <a:latin typeface="+mn-lt"/>
                <a:ea typeface="+mn-ea"/>
                <a:cs typeface="+mn-cs"/>
              </a:rPr>
              <a:t>, that her prescription is ready. </a:t>
            </a:r>
          </a:p>
          <a:p>
            <a:r>
              <a:rPr lang="en-GB" sz="1200" kern="1200" dirty="0">
                <a:solidFill>
                  <a:schemeClr val="tx1"/>
                </a:solidFill>
                <a:effectLst/>
                <a:latin typeface="+mn-lt"/>
                <a:ea typeface="+mn-ea"/>
                <a:cs typeface="+mn-cs"/>
              </a:rPr>
              <a:t>The potential implications of these actions on this patient extend beyond losing her choice to prevent pregnancy. Although IPC depends on sharing information, care must be taken to do so responsibly. </a:t>
            </a:r>
          </a:p>
          <a:p>
            <a:r>
              <a:rPr lang="en-GB" sz="1200" b="1" kern="1200" dirty="0">
                <a:solidFill>
                  <a:schemeClr val="tx1"/>
                </a:solidFill>
                <a:effectLst/>
                <a:latin typeface="+mn-lt"/>
                <a:ea typeface="+mn-ea"/>
                <a:cs typeface="+mn-cs"/>
              </a:rPr>
              <a:t>Embrace the Cultural Diversity and Individual Differences That Characterize Patients, Populations, and the Healthcare Team </a:t>
            </a:r>
          </a:p>
          <a:p>
            <a:r>
              <a:rPr lang="en-GB" sz="1200" kern="1200" dirty="0">
                <a:solidFill>
                  <a:schemeClr val="tx1"/>
                </a:solidFill>
                <a:effectLst/>
                <a:latin typeface="+mn-lt"/>
                <a:ea typeface="+mn-ea"/>
                <a:cs typeface="+mn-cs"/>
              </a:rPr>
              <a:t>There is a tremendous opportunity to improve healthcare by embracing diversity. This begins with the members of the healthcare team itself. Patients often prefer to be cared for by professionals whose background and values reflect their own, yet healthcare teams often do not look like or share common experiences with the communities in which they serve. It is a large issue, but the pipeline to careers in healthcare needs to be galvanized to create a more diverse and dynamic workforce. </a:t>
            </a:r>
          </a:p>
          <a:p>
            <a:r>
              <a:rPr lang="en-GB" sz="1200" kern="1200" dirty="0">
                <a:solidFill>
                  <a:schemeClr val="tx1"/>
                </a:solidFill>
                <a:effectLst/>
                <a:latin typeface="+mn-lt"/>
                <a:ea typeface="+mn-ea"/>
                <a:cs typeface="+mn-cs"/>
              </a:rPr>
              <a:t>Being patient-</a:t>
            </a:r>
            <a:r>
              <a:rPr lang="en-GB" sz="1200" kern="1200" dirty="0" err="1">
                <a:solidFill>
                  <a:schemeClr val="tx1"/>
                </a:solidFill>
                <a:effectLst/>
                <a:latin typeface="+mn-lt"/>
                <a:ea typeface="+mn-ea"/>
                <a:cs typeface="+mn-cs"/>
              </a:rPr>
              <a:t>centered</a:t>
            </a:r>
            <a:r>
              <a:rPr lang="en-GB" sz="1200" kern="1200" dirty="0">
                <a:solidFill>
                  <a:schemeClr val="tx1"/>
                </a:solidFill>
                <a:effectLst/>
                <a:latin typeface="+mn-lt"/>
                <a:ea typeface="+mn-ea"/>
                <a:cs typeface="+mn-cs"/>
              </a:rPr>
              <a:t> means respecting each patient as a culture of 1. In a multicultural society that is constantly evolving, we cannot practice in stereotypes. However, we can and should recognize common beliefs and </a:t>
            </a:r>
            <a:r>
              <a:rPr lang="en-GB" sz="1200" kern="1200" dirty="0" err="1">
                <a:solidFill>
                  <a:schemeClr val="tx1"/>
                </a:solidFill>
                <a:effectLst/>
                <a:latin typeface="+mn-lt"/>
                <a:ea typeface="+mn-ea"/>
                <a:cs typeface="+mn-cs"/>
              </a:rPr>
              <a:t>behaviors</a:t>
            </a:r>
            <a:r>
              <a:rPr lang="en-GB" sz="1200" kern="1200" dirty="0">
                <a:solidFill>
                  <a:schemeClr val="tx1"/>
                </a:solidFill>
                <a:effectLst/>
                <a:latin typeface="+mn-lt"/>
                <a:ea typeface="+mn-ea"/>
                <a:cs typeface="+mn-cs"/>
              </a:rPr>
              <a:t> that represent opportunities to improve not only satisfaction with care but also critical outcomes such as severe illness and mortality. </a:t>
            </a:r>
          </a:p>
          <a:p>
            <a:r>
              <a:rPr lang="en-GB" sz="1200" b="1" kern="1200" dirty="0">
                <a:solidFill>
                  <a:schemeClr val="tx1"/>
                </a:solidFill>
                <a:effectLst/>
                <a:latin typeface="+mn-lt"/>
                <a:ea typeface="+mn-ea"/>
                <a:cs typeface="+mn-cs"/>
              </a:rPr>
              <a:t>Respect the Unique Cultures, Values, Roles/Responsibilities, and Expertise of Other Health Professions </a:t>
            </a:r>
          </a:p>
          <a:p>
            <a:r>
              <a:rPr lang="en-GB" sz="1200" kern="1200" dirty="0">
                <a:solidFill>
                  <a:schemeClr val="tx1"/>
                </a:solidFill>
                <a:effectLst/>
                <a:latin typeface="+mn-lt"/>
                <a:ea typeface="+mn-ea"/>
                <a:cs typeface="+mn-cs"/>
              </a:rPr>
              <a:t>Embracing diversity extends beyond the patient to the different members of the healthcare team itself. Each member brings her or his own background, in terms of clinical skills and training, but each teammate also has something to contribute in terms of cultural awareness and experience. These skills and knowledge should be enumerated during the assignment of clinical roles and responsibilities to augment what has been standard medical care with a cultural responsiveness that can boost outcomes. </a:t>
            </a:r>
          </a:p>
          <a:p>
            <a:r>
              <a:rPr lang="en-GB" sz="1200" b="1" kern="1200" dirty="0">
                <a:solidFill>
                  <a:schemeClr val="tx1"/>
                </a:solidFill>
                <a:effectLst/>
                <a:latin typeface="+mn-lt"/>
                <a:ea typeface="+mn-ea"/>
                <a:cs typeface="+mn-cs"/>
              </a:rPr>
              <a:t>Work in Cooperation With Those Who Receive Care, Those Who Provide Care, and Others Who Contribute to or Support the Delivery of Prevention and Health Services </a:t>
            </a:r>
          </a:p>
          <a:p>
            <a:r>
              <a:rPr lang="en-GB" sz="1200" kern="1200" dirty="0">
                <a:solidFill>
                  <a:schemeClr val="tx1"/>
                </a:solidFill>
                <a:effectLst/>
                <a:latin typeface="+mn-lt"/>
                <a:ea typeface="+mn-ea"/>
                <a:cs typeface="+mn-cs"/>
              </a:rPr>
              <a:t>Listening and responding to patients in a proactive manner should be obvious. But listening to the patient's caregivers and loved ones can be just as important. They can provide critical insights into patients' thoughts and </a:t>
            </a:r>
            <a:r>
              <a:rPr lang="en-GB" sz="1200" kern="1200" dirty="0" err="1">
                <a:solidFill>
                  <a:schemeClr val="tx1"/>
                </a:solidFill>
                <a:effectLst/>
                <a:latin typeface="+mn-lt"/>
                <a:ea typeface="+mn-ea"/>
                <a:cs typeface="+mn-cs"/>
              </a:rPr>
              <a:t>behaviors</a:t>
            </a:r>
            <a:r>
              <a:rPr lang="en-GB" sz="1200" kern="1200" dirty="0">
                <a:solidFill>
                  <a:schemeClr val="tx1"/>
                </a:solidFill>
                <a:effectLst/>
                <a:latin typeface="+mn-lt"/>
                <a:ea typeface="+mn-ea"/>
                <a:cs typeface="+mn-cs"/>
              </a:rPr>
              <a:t> that would otherwise never be recorded. They are also often instrumental in translating instructions for care and improving adherence. It is difficult to achieve good levels of patient satisfaction when the healthcare team does not respond to families and caregivers. And this dissatisfaction leads to poor adherence and worse health outcomes. </a:t>
            </a:r>
          </a:p>
          <a:p>
            <a:r>
              <a:rPr lang="en-GB" sz="1200" b="1" kern="1200" dirty="0">
                <a:solidFill>
                  <a:schemeClr val="tx1"/>
                </a:solidFill>
                <a:effectLst/>
                <a:latin typeface="+mn-lt"/>
                <a:ea typeface="+mn-ea"/>
                <a:cs typeface="+mn-cs"/>
              </a:rPr>
              <a:t>Develop a Trusting Relationship With Patients, Families, and Other Team Members </a:t>
            </a:r>
          </a:p>
          <a:p>
            <a:r>
              <a:rPr lang="en-GB" sz="1200" kern="1200" dirty="0">
                <a:solidFill>
                  <a:schemeClr val="tx1"/>
                </a:solidFill>
                <a:effectLst/>
                <a:latin typeface="+mn-lt"/>
                <a:ea typeface="+mn-ea"/>
                <a:cs typeface="+mn-cs"/>
              </a:rPr>
              <a:t>Clinical practice always seems to be very busy. It is important to communicate the framework for the healthcare team early in the patient's care plan so that the patient is appropriately oriented and can begin to participate as </a:t>
            </a:r>
            <a:r>
              <a:rPr lang="en-GB" sz="1200" kern="1200" dirty="0" err="1">
                <a:solidFill>
                  <a:schemeClr val="tx1"/>
                </a:solidFill>
                <a:effectLst/>
                <a:latin typeface="+mn-lt"/>
                <a:ea typeface="+mn-ea"/>
                <a:cs typeface="+mn-cs"/>
              </a:rPr>
              <a:t>thecentral</a:t>
            </a:r>
            <a:r>
              <a:rPr lang="en-GB" sz="1200" kern="1200" dirty="0">
                <a:solidFill>
                  <a:schemeClr val="tx1"/>
                </a:solidFill>
                <a:effectLst/>
                <a:latin typeface="+mn-lt"/>
                <a:ea typeface="+mn-ea"/>
                <a:cs typeface="+mn-cs"/>
              </a:rPr>
              <a:t> player on the team. Information should focus on who is on the team, where they are located, and their expected role. This can be delivered to the patient in an efficient format, and different methods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written and verbal; video and print) may be preferred to reinforce the message. </a:t>
            </a:r>
          </a:p>
          <a:p>
            <a:r>
              <a:rPr lang="en-GB" sz="1200" b="1" kern="1200" dirty="0">
                <a:solidFill>
                  <a:schemeClr val="tx1"/>
                </a:solidFill>
                <a:effectLst/>
                <a:latin typeface="+mn-lt"/>
                <a:ea typeface="+mn-ea"/>
                <a:cs typeface="+mn-cs"/>
              </a:rPr>
              <a:t>Demonstrate High Standards of Ethical Conduct and Quality of Care in One's Contributions to Team-Based Care </a:t>
            </a:r>
          </a:p>
          <a:p>
            <a:r>
              <a:rPr lang="en-GB" sz="1200" kern="1200" dirty="0">
                <a:solidFill>
                  <a:schemeClr val="tx1"/>
                </a:solidFill>
                <a:effectLst/>
                <a:latin typeface="+mn-lt"/>
                <a:ea typeface="+mn-ea"/>
                <a:cs typeface="+mn-cs"/>
              </a:rPr>
              <a:t>Of course, maintaining a high ethical standard is key to any successful practice. Although a diverse healthcare team is a superior model for providing comprehensive care, the assignment of providers should be driven by the needs of the patient, and not financial decisions. </a:t>
            </a:r>
          </a:p>
          <a:p>
            <a:r>
              <a:rPr lang="en-GB" sz="1200" kern="1200" dirty="0">
                <a:solidFill>
                  <a:schemeClr val="tx1"/>
                </a:solidFill>
                <a:effectLst/>
                <a:latin typeface="+mn-lt"/>
                <a:ea typeface="+mn-ea"/>
                <a:cs typeface="+mn-cs"/>
              </a:rPr>
              <a:t>In addition, the medical literature has clearly documented biases, both large and small, that hurt patient care and cost lives. The planning group for the healthcare team should understand this risk in their local practice and build in tools to provide more equitable care to all. </a:t>
            </a:r>
          </a:p>
          <a:p>
            <a:r>
              <a:rPr lang="en-GB" sz="1200" b="1" kern="1200" dirty="0">
                <a:solidFill>
                  <a:schemeClr val="tx1"/>
                </a:solidFill>
                <a:effectLst/>
                <a:latin typeface="+mn-lt"/>
                <a:ea typeface="+mn-ea"/>
                <a:cs typeface="+mn-cs"/>
              </a:rPr>
              <a:t>Manage Ethical Dilemmas Specific to Interprofessional Patient-/Population-</a:t>
            </a:r>
            <a:r>
              <a:rPr lang="en-GB" sz="1200" b="1" kern="1200" dirty="0" err="1">
                <a:solidFill>
                  <a:schemeClr val="tx1"/>
                </a:solidFill>
                <a:effectLst/>
                <a:latin typeface="+mn-lt"/>
                <a:ea typeface="+mn-ea"/>
                <a:cs typeface="+mn-cs"/>
              </a:rPr>
              <a:t>Centered</a:t>
            </a:r>
            <a:r>
              <a:rPr lang="en-GB" sz="1200" b="1" kern="1200" dirty="0">
                <a:solidFill>
                  <a:schemeClr val="tx1"/>
                </a:solidFill>
                <a:effectLst/>
                <a:latin typeface="+mn-lt"/>
                <a:ea typeface="+mn-ea"/>
                <a:cs typeface="+mn-cs"/>
              </a:rPr>
              <a:t> Care Situations </a:t>
            </a:r>
          </a:p>
          <a:p>
            <a:r>
              <a:rPr lang="en-GB" sz="1200" kern="1200" dirty="0">
                <a:solidFill>
                  <a:schemeClr val="tx1"/>
                </a:solidFill>
                <a:effectLst/>
                <a:latin typeface="+mn-lt"/>
                <a:ea typeface="+mn-ea"/>
                <a:cs typeface="+mn-cs"/>
              </a:rPr>
              <a:t>Ethical dilemmas are common across all practice sites, and not all practitioners have access to a trained medical ethicist. However, IPC can address difficult ethical issues with the involvement of smart, caring providers from different backgrounds, which is a strong start to resolving these dilemmas fairly and constructively. Managing ethical issues should be built into the mandate for IPC teams and be part of how they function on a regular basis. </a:t>
            </a:r>
          </a:p>
          <a:p>
            <a:r>
              <a:rPr lang="en-GB" sz="1200" b="1" kern="1200" dirty="0">
                <a:solidFill>
                  <a:schemeClr val="tx1"/>
                </a:solidFill>
                <a:effectLst/>
                <a:latin typeface="+mn-lt"/>
                <a:ea typeface="+mn-ea"/>
                <a:cs typeface="+mn-cs"/>
              </a:rPr>
              <a:t>Act With Honesty and Integrity in Relationships With Patients, Families, and Other Team Members </a:t>
            </a:r>
          </a:p>
          <a:p>
            <a:r>
              <a:rPr lang="en-GB" sz="1200" kern="1200" dirty="0">
                <a:solidFill>
                  <a:schemeClr val="tx1"/>
                </a:solidFill>
                <a:effectLst/>
                <a:latin typeface="+mn-lt"/>
                <a:ea typeface="+mn-ea"/>
                <a:cs typeface="+mn-cs"/>
              </a:rPr>
              <a:t>Healthcare team members should intrinsically understand the importance of acting honestly with patients and their caregivers. Traditionally, relationships between different team members have not always been so respectful. The IPC team should strongly discourage disrespectful communication or actions between team members and confront the inevitable breaches in this standard directly and constructively. Maintaining an atmosphere of cooperation and respect can certainly be difficult, but doing so makes the national practice environment stronger, bit by bit. </a:t>
            </a:r>
          </a:p>
          <a:p>
            <a:r>
              <a:rPr lang="en-GB" sz="1200" b="1" kern="1200" dirty="0">
                <a:solidFill>
                  <a:schemeClr val="tx1"/>
                </a:solidFill>
                <a:effectLst/>
                <a:latin typeface="+mn-lt"/>
                <a:ea typeface="+mn-ea"/>
                <a:cs typeface="+mn-cs"/>
              </a:rPr>
              <a:t>Maintain Competence in One's Own Profession Appropriate to Scope of Practice </a:t>
            </a:r>
          </a:p>
          <a:p>
            <a:r>
              <a:rPr lang="en-GB" sz="1200" kern="1200" dirty="0">
                <a:solidFill>
                  <a:schemeClr val="tx1"/>
                </a:solidFill>
                <a:effectLst/>
                <a:latin typeface="+mn-lt"/>
                <a:ea typeface="+mn-ea"/>
                <a:cs typeface="+mn-cs"/>
              </a:rPr>
              <a:t>Although teamwork is emphasized as part of IPC, each team member is ultimately responsible for her or his own competence in treating patients. The team-based nature of IPC can actually improve individuals' performance through transparency in outcomes and providing tools and training to improve practice patterns. </a:t>
            </a:r>
          </a:p>
          <a:p>
            <a:r>
              <a:rPr lang="en-GB" sz="1200" kern="1200" dirty="0">
                <a:solidFill>
                  <a:schemeClr val="tx1"/>
                </a:solidFill>
                <a:effectLst/>
                <a:latin typeface="+mn-lt"/>
                <a:ea typeface="+mn-ea"/>
                <a:cs typeface="+mn-cs"/>
              </a:rPr>
              <a:t>IPC is not a uniform solution to improve healthcare. Each practice site will perform IPC differently. However, regardless of location or resources, the age of IPC is here. We as a healthcare community need to embrace IPC and initiate its best practices for the sake of our patients and fellow healthcare </a:t>
            </a:r>
            <a:r>
              <a:rPr lang="en-GB" sz="1200" kern="1200" dirty="0" err="1">
                <a:solidFill>
                  <a:schemeClr val="tx1"/>
                </a:solidFill>
                <a:effectLst/>
                <a:latin typeface="+mn-lt"/>
                <a:ea typeface="+mn-ea"/>
                <a:cs typeface="+mn-cs"/>
              </a:rPr>
              <a:t>professionals</a:t>
            </a:r>
            <a:r>
              <a:rPr lang="en-GB" dirty="0" err="1"/>
              <a:t>light</a:t>
            </a:r>
            <a:r>
              <a:rPr lang="en-GB" dirty="0"/>
              <a:t> some important aspects</a:t>
            </a:r>
          </a:p>
        </p:txBody>
      </p:sp>
      <p:sp>
        <p:nvSpPr>
          <p:cNvPr id="4" name="Slide Number Placeholder 3"/>
          <p:cNvSpPr>
            <a:spLocks noGrp="1"/>
          </p:cNvSpPr>
          <p:nvPr>
            <p:ph type="sldNum" sz="quarter" idx="5"/>
          </p:nvPr>
        </p:nvSpPr>
        <p:spPr/>
        <p:txBody>
          <a:bodyPr/>
          <a:lstStyle/>
          <a:p>
            <a:fld id="{18046BA4-4F00-4342-9A0F-97B0F2A3D35C}" type="slidenum">
              <a:rPr lang="en-GB" smtClean="0"/>
              <a:t>12</a:t>
            </a:fld>
            <a:endParaRPr lang="en-GB"/>
          </a:p>
        </p:txBody>
      </p:sp>
    </p:spTree>
    <p:extLst>
      <p:ext uri="{BB962C8B-B14F-4D97-AF65-F5344CB8AC3E}">
        <p14:creationId xmlns:p14="http://schemas.microsoft.com/office/powerpoint/2010/main" val="1501363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046BA4-4F00-4342-9A0F-97B0F2A3D35C}" type="slidenum">
              <a:rPr lang="en-GB" smtClean="0"/>
              <a:t>13</a:t>
            </a:fld>
            <a:endParaRPr lang="en-GB"/>
          </a:p>
        </p:txBody>
      </p:sp>
    </p:spTree>
    <p:extLst>
      <p:ext uri="{BB962C8B-B14F-4D97-AF65-F5344CB8AC3E}">
        <p14:creationId xmlns:p14="http://schemas.microsoft.com/office/powerpoint/2010/main" val="3243186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Communicate One's Roles and Responsibilities Clearly to Patients, Families, and Other Professionals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Successful IPC does not just happen out of thin air. It requires a thoughtful assessment of the goals of collaboration and an evaluation of local resources that can provide the capital to achieve these goals. </a:t>
            </a:r>
          </a:p>
          <a:p>
            <a:r>
              <a:rPr lang="en-GB" sz="1200" kern="1200" dirty="0">
                <a:solidFill>
                  <a:schemeClr val="tx1"/>
                </a:solidFill>
                <a:effectLst/>
                <a:latin typeface="+mn-lt"/>
                <a:ea typeface="+mn-ea"/>
                <a:cs typeface="+mn-cs"/>
              </a:rPr>
              <a:t>A core domain of planning for IPC includes the definition of roles. Each team member should clearly understand what is required of her/him, as well as what she/he may be asked to do in a critical situation. The team roles should be shared so that all teammates understand what is expected of one another, and redundancy of responsibilities is allowed for key procedures that may require backup. </a:t>
            </a:r>
          </a:p>
          <a:p>
            <a:r>
              <a:rPr lang="en-GB" sz="1200" kern="1200" dirty="0">
                <a:solidFill>
                  <a:schemeClr val="tx1"/>
                </a:solidFill>
                <a:effectLst/>
                <a:latin typeface="+mn-lt"/>
                <a:ea typeface="+mn-ea"/>
                <a:cs typeface="+mn-cs"/>
              </a:rPr>
              <a:t>The busy routine of a clinic or hospital setting is not the place to learn these roles. Guidelines regarding responsibilities should be drafted, vetted with the key stakeholders, and then applied through training outside the clinical setting. The practice setting is then used to apply, evaluate, and improve collaborative practices. </a:t>
            </a:r>
          </a:p>
          <a:p>
            <a:r>
              <a:rPr lang="en-GB" sz="1200" kern="1200" dirty="0">
                <a:solidFill>
                  <a:schemeClr val="tx1"/>
                </a:solidFill>
                <a:effectLst/>
                <a:latin typeface="+mn-lt"/>
                <a:ea typeface="+mn-ea"/>
                <a:cs typeface="+mn-cs"/>
              </a:rPr>
              <a:t>Finally, IPC can only gain limited success if it fails to include patients, families, and other professionals. They should also understand the roles of different team members, with a simple illustration of the team structure available to all. </a:t>
            </a:r>
          </a:p>
          <a:p>
            <a:r>
              <a:rPr lang="en-GB" sz="1200" b="1" kern="1200" dirty="0">
                <a:solidFill>
                  <a:schemeClr val="tx1"/>
                </a:solidFill>
                <a:effectLst/>
                <a:latin typeface="+mn-lt"/>
                <a:ea typeface="+mn-ea"/>
                <a:cs typeface="+mn-cs"/>
              </a:rPr>
              <a:t>Recognize One's Limitations in Skills, Knowledge, and Abilities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Arrogance and hubris can be deadly in the healthcare setting. Developing successful IPC is not only about every team member doing his or her job well but is also about setting limits when a member of the healthcare team is out of his or her scope of care. Practicing beyond this limit as part of the collaborative protocol is unacceptable. </a:t>
            </a:r>
          </a:p>
          <a:p>
            <a:r>
              <a:rPr lang="en-GB" sz="1200" b="1" kern="1200" dirty="0">
                <a:solidFill>
                  <a:schemeClr val="tx1"/>
                </a:solidFill>
                <a:effectLst/>
                <a:latin typeface="+mn-lt"/>
                <a:ea typeface="+mn-ea"/>
                <a:cs typeface="+mn-cs"/>
              </a:rPr>
              <a:t>Engage Diverse Healthcare Professionals Who Complement One's Own Professional Expertise, as Well as Associated Resources, to Develop Strategies to Meet Specific Patient Care Needs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will never be an expert at talk therapy for patients with mood disorders. At the same time, a licensed clinical social worker may not grasp all the potential adverse events associated with different antidepressants. And the pharmacist may not recognize the symptoms of depression and key diagnostic criteria. </a:t>
            </a:r>
          </a:p>
          <a:p>
            <a:r>
              <a:rPr lang="en-GB" sz="1200" kern="1200" dirty="0">
                <a:solidFill>
                  <a:schemeClr val="tx1"/>
                </a:solidFill>
                <a:effectLst/>
                <a:latin typeface="+mn-lt"/>
                <a:ea typeface="+mn-ea"/>
                <a:cs typeface="+mn-cs"/>
              </a:rPr>
              <a:t>Clearly, it is only when all these providers are combined in a thoughtful manner that promotes teamwork and communication that we develop best practices in patient care. Moreover, it should lead to higher rates of job satisfaction for the team members themselves, as they all understand their respective roles and can focus on the things that they do well. </a:t>
            </a:r>
          </a:p>
          <a:p>
            <a:r>
              <a:rPr lang="en-GB" sz="1200" b="1" kern="1200" dirty="0">
                <a:solidFill>
                  <a:schemeClr val="tx1"/>
                </a:solidFill>
                <a:effectLst/>
                <a:latin typeface="+mn-lt"/>
                <a:ea typeface="+mn-ea"/>
                <a:cs typeface="+mn-cs"/>
              </a:rPr>
              <a:t>Explain the Roles and Responsibilities of Other Care Providers and How the Team Works Together to Provide Care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paradigm of team-based care remains novel for many patients and their families. Many do not even understand what certain team members are trained for and how they may improve a patient's care. Therefore, there should be a record of who is on the care team and a brief summary of their role, and this should be available to patients. Team members should also have a verbal script to explain their roles to patients. </a:t>
            </a:r>
          </a:p>
          <a:p>
            <a:r>
              <a:rPr lang="en-GB" sz="1200" b="1" kern="1200" dirty="0">
                <a:solidFill>
                  <a:schemeClr val="tx1"/>
                </a:solidFill>
                <a:effectLst/>
                <a:latin typeface="+mn-lt"/>
                <a:ea typeface="+mn-ea"/>
                <a:cs typeface="+mn-cs"/>
              </a:rPr>
              <a:t>Use the Full Scope of Knowledge, Skills, and Abilities of Available Health Professionals and Healthcare Workers to Provide Care That Is Safe, Timely, Efficient, Effective, and Equitable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competency includes both "timely" and "efficient." IPC should not and cannot result in 2-hour meetings for every single patient. The effective healthcare team should be supported by communication tools and technology that allow them to do their jobs and create evidence-based and safe care plans in a highly efficient way. The goal is not to increase the amount of time the patient spends in the hospital or clinic but to maximize the utility of that time. </a:t>
            </a:r>
          </a:p>
          <a:p>
            <a:r>
              <a:rPr lang="en-GB" sz="1200" b="1" kern="1200" dirty="0">
                <a:solidFill>
                  <a:schemeClr val="tx1"/>
                </a:solidFill>
                <a:effectLst/>
                <a:latin typeface="+mn-lt"/>
                <a:ea typeface="+mn-ea"/>
                <a:cs typeface="+mn-cs"/>
              </a:rPr>
              <a:t>Communicate With Team Members to Clarify Each Member's Responsibility in Executing Components of a Treatment Plan or Public Health Intervention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Respecting each provider's skills, as well as his or her limitations, is critical to successful IPC, and there has to be honest communication at the outset of an IPC project to establish providers' roles and responsibilities. </a:t>
            </a:r>
          </a:p>
          <a:p>
            <a:r>
              <a:rPr lang="en-GB" sz="1200" b="1" kern="1200" dirty="0">
                <a:solidFill>
                  <a:schemeClr val="tx1"/>
                </a:solidFill>
                <a:effectLst/>
                <a:latin typeface="+mn-lt"/>
                <a:ea typeface="+mn-ea"/>
                <a:cs typeface="+mn-cs"/>
              </a:rPr>
              <a:t>Forge Interdependent Relationships With Other Professions to Improve Care and Advance Learning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IPC has been practiced for years, but its value and potential liabilities are not widely understood. The best practice for IPC needs to evolve and be disseminated so that all practices and all patients may benefit. </a:t>
            </a:r>
          </a:p>
          <a:p>
            <a:r>
              <a:rPr lang="en-GB" sz="1200" b="1" kern="1200" dirty="0">
                <a:solidFill>
                  <a:schemeClr val="tx1"/>
                </a:solidFill>
                <a:effectLst/>
                <a:latin typeface="+mn-lt"/>
                <a:ea typeface="+mn-ea"/>
                <a:cs typeface="+mn-cs"/>
              </a:rPr>
              <a:t>Engage in Continuous Professional and Interprofessional Development to Enhance Team Performance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Although the current competencies emphasize the establishment of a baseline level of responsibility for different members of the healthcare team, IPC is only successful if there is a process for continuous quality improvement. This improvement should always focus on improving patients' well-being, but it should also include the ambitions of team members. The planning group should listen to staff members who feel they are doing too much or too little and provide opportunities to expand patient care skills to reduce gaps and advance the careers of team members. </a:t>
            </a:r>
          </a:p>
          <a:p>
            <a:r>
              <a:rPr lang="en-GB" sz="1200" b="1" kern="1200" dirty="0">
                <a:solidFill>
                  <a:schemeClr val="tx1"/>
                </a:solidFill>
                <a:effectLst/>
                <a:latin typeface="+mn-lt"/>
                <a:ea typeface="+mn-ea"/>
                <a:cs typeface="+mn-cs"/>
              </a:rPr>
              <a:t>Use Unique and Complementary Abilities of all Members of the Team to Optimize Patient Care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flight crews of Pan Am 1736 and KLM 4805 had expertise in the flight operations of jumbo aircraft and the things that could go wrong with these massive machines. The ground crew had extensive experience in local conditions and the limitations of their smaller airport. Yet none of these team members could work effectively to produce the most critical outcome in travel: safety. </a:t>
            </a:r>
          </a:p>
          <a:p>
            <a:r>
              <a:rPr lang="en-GB" sz="1200" kern="1200" dirty="0">
                <a:solidFill>
                  <a:schemeClr val="tx1"/>
                </a:solidFill>
                <a:effectLst/>
                <a:latin typeface="+mn-lt"/>
                <a:ea typeface="+mn-ea"/>
                <a:cs typeface="+mn-cs"/>
              </a:rPr>
              <a:t>The same situation is repeated in healthcare on a daily basis. The traditional culture of healthcare does not value the contributions of a diverse team, and that does harm to the patients, providers, and healthcare system. The competencies presented here can serve as a framework to establish IPC, but the real work and value are derived from applying these principles to resources at a local level and changing the cultural milieu. It is not an easy process, but it is one that is absolutely essential to ensure the best care for our patients. </a:t>
            </a:r>
          </a:p>
          <a:p>
            <a:endParaRPr lang="en-US" dirty="0"/>
          </a:p>
        </p:txBody>
      </p:sp>
      <p:sp>
        <p:nvSpPr>
          <p:cNvPr id="4" name="Slide Number Placeholder 3"/>
          <p:cNvSpPr>
            <a:spLocks noGrp="1"/>
          </p:cNvSpPr>
          <p:nvPr>
            <p:ph type="sldNum" sz="quarter" idx="10"/>
          </p:nvPr>
        </p:nvSpPr>
        <p:spPr/>
        <p:txBody>
          <a:bodyPr/>
          <a:lstStyle/>
          <a:p>
            <a:fld id="{22B3562D-752C-4992-9A88-DB9A15CE3D97}" type="slidenum">
              <a:rPr lang="en-US" smtClean="0"/>
              <a:t>14</a:t>
            </a:fld>
            <a:endParaRPr lang="en-US"/>
          </a:p>
        </p:txBody>
      </p:sp>
    </p:spTree>
    <p:extLst>
      <p:ext uri="{BB962C8B-B14F-4D97-AF65-F5344CB8AC3E}">
        <p14:creationId xmlns:p14="http://schemas.microsoft.com/office/powerpoint/2010/main" val="3832023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1">
              <a:lumMod val="9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009651" y="1038688"/>
            <a:ext cx="10172700" cy="2746422"/>
          </a:xfrm>
        </p:spPr>
        <p:txBody>
          <a:bodyPr anchor="ctr">
            <a:normAutofit/>
          </a:bodyPr>
          <a:lstStyle>
            <a:lvl1pPr algn="ctr">
              <a:defRPr sz="4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009651" y="3921634"/>
            <a:ext cx="10172700" cy="1655762"/>
          </a:xfrm>
        </p:spPr>
        <p:txBody>
          <a:bodyPr anchor="ctr">
            <a:normAutofit/>
          </a:bodyPr>
          <a:lstStyle>
            <a:lvl1pPr marL="0" indent="0" algn="ctr">
              <a:buNone/>
              <a:defRPr sz="24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AACD884E-931A-429E-A096-45F10415DFB9}" type="slidenum">
              <a:rPr lang="en-US" smtClean="0">
                <a:solidFill>
                  <a:srgbClr val="000000"/>
                </a:solidFill>
              </a:rPr>
              <a:pPr/>
              <a:t>‹#›</a:t>
            </a:fld>
            <a:endParaRPr lang="en-US" dirty="0">
              <a:solidFill>
                <a:srgbClr val="000000"/>
              </a:solidFill>
            </a:endParaRPr>
          </a:p>
        </p:txBody>
      </p:sp>
      <p:sp>
        <p:nvSpPr>
          <p:cNvPr id="10" name="Rectangle 9"/>
          <p:cNvSpPr/>
          <p:nvPr/>
        </p:nvSpPr>
        <p:spPr>
          <a:xfrm>
            <a:off x="0" y="6188246"/>
            <a:ext cx="12192000" cy="701335"/>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4234" y="6400800"/>
            <a:ext cx="12187767" cy="457200"/>
          </a:xfrm>
          <a:prstGeom prst="rect">
            <a:avLst/>
          </a:prstGeom>
          <a:solidFill>
            <a:srgbClr val="629DD1"/>
          </a:solidFill>
          <a:ln w="15875" cap="flat" cmpd="sng" algn="ctr">
            <a:noFill/>
            <a:prstDash val="solid"/>
          </a:ln>
          <a:effectLst/>
        </p:spPr>
      </p:sp>
      <p:sp>
        <p:nvSpPr>
          <p:cNvPr id="11" name="Rectangle 10"/>
          <p:cNvSpPr/>
          <p:nvPr userDrawn="1"/>
        </p:nvSpPr>
        <p:spPr>
          <a:xfrm>
            <a:off x="21" y="6334316"/>
            <a:ext cx="12187767" cy="64008"/>
          </a:xfrm>
          <a:prstGeom prst="rect">
            <a:avLst/>
          </a:prstGeom>
          <a:solidFill>
            <a:srgbClr val="4A66AC"/>
          </a:solidFill>
          <a:ln w="15875" cap="flat" cmpd="sng" algn="ctr">
            <a:noFill/>
            <a:prstDash val="solid"/>
          </a:ln>
          <a:effectLst/>
        </p:spPr>
      </p:sp>
    </p:spTree>
    <p:extLst>
      <p:ext uri="{BB962C8B-B14F-4D97-AF65-F5344CB8AC3E}">
        <p14:creationId xmlns:p14="http://schemas.microsoft.com/office/powerpoint/2010/main" val="217684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178" y="72165"/>
            <a:ext cx="11945645" cy="1037544"/>
          </a:xfrm>
        </p:spPr>
        <p:txBody>
          <a:bodyPr>
            <a:normAutofit/>
          </a:bodyPr>
          <a:lstStyle>
            <a:lvl1pPr>
              <a:defRPr sz="3600">
                <a:solidFill>
                  <a:schemeClr val="accent1">
                    <a:lumMod val="50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123178" y="1349406"/>
            <a:ext cx="11945645" cy="4895421"/>
          </a:xfrm>
        </p:spPr>
        <p:txBody>
          <a:bodyPr>
            <a:normAutofit/>
          </a:bodyPr>
          <a:lstStyle>
            <a:lvl1pPr>
              <a:lnSpc>
                <a:spcPct val="100000"/>
              </a:lnSpc>
              <a:spcBef>
                <a:spcPts val="1200"/>
              </a:spcBef>
              <a:spcAft>
                <a:spcPts val="1200"/>
              </a:spcAft>
              <a:defRPr sz="2400">
                <a:latin typeface="Calibri" panose="020F0502020204030204" pitchFamily="34" charset="0"/>
                <a:cs typeface="Calibri" panose="020F0502020204030204" pitchFamily="34" charset="0"/>
              </a:defRPr>
            </a:lvl1pPr>
            <a:lvl2pPr>
              <a:lnSpc>
                <a:spcPct val="100000"/>
              </a:lnSpc>
              <a:spcBef>
                <a:spcPts val="1200"/>
              </a:spcBef>
              <a:spcAft>
                <a:spcPts val="1200"/>
              </a:spcAft>
              <a:defRPr sz="2400">
                <a:latin typeface="Calibri" panose="020F0502020204030204" pitchFamily="34" charset="0"/>
                <a:cs typeface="Calibri" panose="020F0502020204030204" pitchFamily="34" charset="0"/>
              </a:defRPr>
            </a:lvl2pPr>
            <a:lvl3pPr>
              <a:lnSpc>
                <a:spcPct val="100000"/>
              </a:lnSpc>
              <a:spcBef>
                <a:spcPts val="1200"/>
              </a:spcBef>
              <a:spcAft>
                <a:spcPts val="1200"/>
              </a:spcAft>
              <a:defRPr sz="2400">
                <a:latin typeface="Calibri" panose="020F0502020204030204" pitchFamily="34" charset="0"/>
                <a:cs typeface="Calibri" panose="020F0502020204030204" pitchFamily="34" charset="0"/>
              </a:defRPr>
            </a:lvl3pPr>
            <a:lvl4pPr>
              <a:lnSpc>
                <a:spcPct val="100000"/>
              </a:lnSpc>
              <a:spcBef>
                <a:spcPts val="1200"/>
              </a:spcBef>
              <a:spcAft>
                <a:spcPts val="1200"/>
              </a:spcAft>
              <a:defRPr sz="2400">
                <a:latin typeface="Calibri" panose="020F0502020204030204" pitchFamily="34" charset="0"/>
                <a:cs typeface="Calibri" panose="020F0502020204030204" pitchFamily="34" charset="0"/>
              </a:defRPr>
            </a:lvl4pPr>
            <a:lvl5pPr>
              <a:lnSpc>
                <a:spcPct val="100000"/>
              </a:lnSpc>
              <a:spcBef>
                <a:spcPts val="1200"/>
              </a:spcBef>
              <a:spcAft>
                <a:spcPts val="1200"/>
              </a:spcAft>
              <a:defRPr sz="24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353799" y="6413502"/>
            <a:ext cx="657225" cy="339723"/>
          </a:xfrm>
        </p:spPr>
        <p:txBody>
          <a:bodyPr/>
          <a:lstStyle>
            <a:lvl1pPr>
              <a:defRPr sz="2400">
                <a:solidFill>
                  <a:schemeClr val="bg1"/>
                </a:solidFill>
              </a:defRPr>
            </a:lvl1pPr>
          </a:lstStyle>
          <a:p>
            <a:fld id="{75AD49B8-0A44-405B-A4A9-64F0489CC795}" type="slidenum">
              <a:rPr lang="en-US" smtClean="0"/>
              <a:pPr/>
              <a:t>‹#›</a:t>
            </a:fld>
            <a:endParaRPr lang="en-US" dirty="0"/>
          </a:p>
        </p:txBody>
      </p:sp>
      <p:sp>
        <p:nvSpPr>
          <p:cNvPr id="9" name="Rectangle 8"/>
          <p:cNvSpPr/>
          <p:nvPr/>
        </p:nvSpPr>
        <p:spPr>
          <a:xfrm>
            <a:off x="0" y="1180730"/>
            <a:ext cx="12192000" cy="97654"/>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96591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5762" y="1604965"/>
            <a:ext cx="11420475"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385762" y="4484690"/>
            <a:ext cx="11420475"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75AD49B8-0A44-405B-A4A9-64F0489CC79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0085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6246" y="365127"/>
            <a:ext cx="11453801" cy="1325563"/>
          </a:xfrm>
        </p:spPr>
        <p:txBody>
          <a:bodyPr/>
          <a:lstStyle/>
          <a:p>
            <a:r>
              <a:rPr lang="en-US" dirty="0"/>
              <a:t>Click to edit Master title style</a:t>
            </a:r>
          </a:p>
        </p:txBody>
      </p:sp>
      <p:sp>
        <p:nvSpPr>
          <p:cNvPr id="3" name="Content Placeholder 2"/>
          <p:cNvSpPr>
            <a:spLocks noGrp="1"/>
          </p:cNvSpPr>
          <p:nvPr>
            <p:ph sz="half" idx="1"/>
          </p:nvPr>
        </p:nvSpPr>
        <p:spPr>
          <a:xfrm>
            <a:off x="361951" y="1825625"/>
            <a:ext cx="565785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825625"/>
            <a:ext cx="565784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75AD49B8-0A44-405B-A4A9-64F0489CC79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21107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8125" y="327027"/>
            <a:ext cx="11693525" cy="1325563"/>
          </a:xfrm>
        </p:spPr>
        <p:txBody>
          <a:bodyPr/>
          <a:lstStyle/>
          <a:p>
            <a:r>
              <a:rPr lang="en-US"/>
              <a:t>Click to edit Master title style</a:t>
            </a:r>
          </a:p>
        </p:txBody>
      </p:sp>
      <p:sp>
        <p:nvSpPr>
          <p:cNvPr id="3" name="Text Placeholder 2"/>
          <p:cNvSpPr>
            <a:spLocks noGrp="1"/>
          </p:cNvSpPr>
          <p:nvPr>
            <p:ph type="body" idx="1"/>
          </p:nvPr>
        </p:nvSpPr>
        <p:spPr>
          <a:xfrm>
            <a:off x="238125" y="1681163"/>
            <a:ext cx="575945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238125" y="2505075"/>
            <a:ext cx="575945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75945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6172201" y="2505075"/>
            <a:ext cx="575945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srgbClr val="000000"/>
              </a:solidFill>
            </a:endParaRPr>
          </a:p>
        </p:txBody>
      </p:sp>
      <p:sp>
        <p:nvSpPr>
          <p:cNvPr id="8" name="Footer Placeholder 7"/>
          <p:cNvSpPr>
            <a:spLocks noGrp="1"/>
          </p:cNvSpPr>
          <p:nvPr>
            <p:ph type="ftr" sz="quarter" idx="11"/>
          </p:nvPr>
        </p:nvSpPr>
        <p:spPr/>
        <p:txBody>
          <a:body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p>
            <a:fld id="{75AD49B8-0A44-405B-A4A9-64F0489CC79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2779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075" y="365127"/>
            <a:ext cx="11715750" cy="1325563"/>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4" name="Footer Placeholder 3"/>
          <p:cNvSpPr>
            <a:spLocks noGrp="1"/>
          </p:cNvSpPr>
          <p:nvPr>
            <p:ph type="ftr" sz="quarter" idx="11"/>
          </p:nvPr>
        </p:nvSpPr>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75AD49B8-0A44-405B-A4A9-64F0489CC79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1527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10/12/20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74061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5AD49B8-0A44-405B-A4A9-64F0489CC795}" type="slidenum">
              <a:rPr lang="en-US" smtClean="0"/>
              <a:pPr/>
              <a:t>‹#›</a:t>
            </a:fld>
            <a:endParaRPr lang="en-US" dirty="0"/>
          </a:p>
        </p:txBody>
      </p:sp>
      <p:sp>
        <p:nvSpPr>
          <p:cNvPr id="7" name="Rectangle 6"/>
          <p:cNvSpPr/>
          <p:nvPr userDrawn="1"/>
        </p:nvSpPr>
        <p:spPr>
          <a:xfrm>
            <a:off x="4234" y="6400800"/>
            <a:ext cx="12187767" cy="457200"/>
          </a:xfrm>
          <a:prstGeom prst="rect">
            <a:avLst/>
          </a:prstGeom>
          <a:solidFill>
            <a:srgbClr val="629DD1"/>
          </a:solidFill>
          <a:ln w="15875" cap="flat" cmpd="sng" algn="ctr">
            <a:noFill/>
            <a:prstDash val="solid"/>
          </a:ln>
          <a:effectLst/>
        </p:spPr>
      </p:sp>
      <p:sp>
        <p:nvSpPr>
          <p:cNvPr id="8" name="Rectangle 7"/>
          <p:cNvSpPr/>
          <p:nvPr userDrawn="1"/>
        </p:nvSpPr>
        <p:spPr>
          <a:xfrm>
            <a:off x="21" y="6334316"/>
            <a:ext cx="12187767" cy="64008"/>
          </a:xfrm>
          <a:prstGeom prst="rect">
            <a:avLst/>
          </a:prstGeom>
          <a:solidFill>
            <a:srgbClr val="4A66AC"/>
          </a:solidFill>
          <a:ln w="15875" cap="flat" cmpd="sng" algn="ctr">
            <a:noFill/>
            <a:prstDash val="solid"/>
          </a:ln>
          <a:effectLst/>
        </p:spPr>
      </p:sp>
    </p:spTree>
    <p:extLst>
      <p:ext uri="{BB962C8B-B14F-4D97-AF65-F5344CB8AC3E}">
        <p14:creationId xmlns:p14="http://schemas.microsoft.com/office/powerpoint/2010/main" val="389078719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2.jp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8.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5.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bruyere.org/patientsafetymodules/Deprescribing/story.html" TargetMode="External"/><Relationship Id="rId2" Type="http://schemas.openxmlformats.org/officeDocument/2006/relationships/hyperlink" Target="https://www.ahrq.gov/teamstepps/instructor/index.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0LRZEp-ECVQ" TargetMode="External"/><Relationship Id="rId2" Type="http://schemas.openxmlformats.org/officeDocument/2006/relationships/hyperlink" Target="https://nebula.wsimg.com/2f68a39520b03336b41038c370497473?AccessKeyId=DC06780E69ED19E2B3A5&amp;disposition=0&amp;alloworigin=1" TargetMode="External"/><Relationship Id="rId1" Type="http://schemas.openxmlformats.org/officeDocument/2006/relationships/slideLayout" Target="../slideLayouts/slideLayout2.xml"/><Relationship Id="rId6" Type="http://schemas.openxmlformats.org/officeDocument/2006/relationships/hyperlink" Target="https://www.youtube.com/watch?v=IRIkJKppR_8" TargetMode="External"/><Relationship Id="rId5" Type="http://schemas.openxmlformats.org/officeDocument/2006/relationships/hyperlink" Target="https://www.youtube.com/watch?v=G3add_DXZlA" TargetMode="External"/><Relationship Id="rId4" Type="http://schemas.openxmlformats.org/officeDocument/2006/relationships/hyperlink" Target="https://www.youtube.com/watch?v=L7--0Igd0bQ"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jp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776244" y="1295780"/>
            <a:ext cx="10620462" cy="1509319"/>
          </a:xfrm>
        </p:spPr>
        <p:txBody>
          <a:bodyPr>
            <a:normAutofit fontScale="90000"/>
          </a:bodyPr>
          <a:lstStyle/>
          <a:p>
            <a:pPr eaLnBrk="1" hangingPunct="1"/>
            <a:r>
              <a:rPr lang="en-US" b="1" dirty="0">
                <a:solidFill>
                  <a:srgbClr val="C00000"/>
                </a:solidFill>
              </a:rPr>
              <a:t>Interprofessional Education &amp; Collaboration: </a:t>
            </a:r>
            <a:br>
              <a:rPr lang="en-US" dirty="0">
                <a:solidFill>
                  <a:srgbClr val="C00000"/>
                </a:solidFill>
              </a:rPr>
            </a:br>
            <a:r>
              <a:rPr lang="en-US" sz="3600" dirty="0">
                <a:solidFill>
                  <a:srgbClr val="C00000"/>
                </a:solidFill>
              </a:rPr>
              <a:t>Concept and Competencies</a:t>
            </a:r>
            <a:endParaRPr lang="en-US" sz="3600" dirty="0"/>
          </a:p>
        </p:txBody>
      </p:sp>
      <p:sp>
        <p:nvSpPr>
          <p:cNvPr id="15363" name="Rectangle 3"/>
          <p:cNvSpPr>
            <a:spLocks noGrp="1" noChangeArrowheads="1"/>
          </p:cNvSpPr>
          <p:nvPr>
            <p:ph type="subTitle" idx="1"/>
          </p:nvPr>
        </p:nvSpPr>
        <p:spPr>
          <a:xfrm>
            <a:off x="2200275" y="2962656"/>
            <a:ext cx="7772400" cy="2314576"/>
          </a:xfrm>
        </p:spPr>
        <p:txBody>
          <a:bodyPr>
            <a:normAutofit fontScale="92500" lnSpcReduction="10000"/>
          </a:bodyPr>
          <a:lstStyle/>
          <a:p>
            <a:pPr>
              <a:lnSpc>
                <a:spcPct val="110000"/>
              </a:lnSpc>
              <a:spcBef>
                <a:spcPts val="0"/>
              </a:spcBef>
            </a:pPr>
            <a:br>
              <a:rPr lang="it-IT" b="1" dirty="0"/>
            </a:br>
            <a:r>
              <a:rPr lang="it-IT" b="1" dirty="0"/>
              <a:t>Prof. Mohamed Al Naami, </a:t>
            </a:r>
            <a:r>
              <a:rPr lang="it-IT" dirty="0"/>
              <a:t>FRCSC, FACS, M Ed </a:t>
            </a:r>
          </a:p>
          <a:p>
            <a:pPr>
              <a:lnSpc>
                <a:spcPct val="110000"/>
              </a:lnSpc>
              <a:spcBef>
                <a:spcPts val="0"/>
              </a:spcBef>
            </a:pPr>
            <a:r>
              <a:rPr lang="en-GB" sz="1700" dirty="0"/>
              <a:t>Department of Surgery, College of Medicine </a:t>
            </a:r>
          </a:p>
          <a:p>
            <a:pPr>
              <a:lnSpc>
                <a:spcPct val="110000"/>
              </a:lnSpc>
              <a:spcBef>
                <a:spcPts val="0"/>
              </a:spcBef>
            </a:pPr>
            <a:endParaRPr lang="en-GB" b="1" dirty="0"/>
          </a:p>
          <a:p>
            <a:pPr>
              <a:lnSpc>
                <a:spcPct val="110000"/>
              </a:lnSpc>
              <a:spcBef>
                <a:spcPts val="0"/>
              </a:spcBef>
            </a:pPr>
            <a:r>
              <a:rPr lang="en-US" b="1" dirty="0"/>
              <a:t>Dr. </a:t>
            </a:r>
            <a:r>
              <a:rPr lang="en-US" b="1" dirty="0" err="1"/>
              <a:t>Ghada</a:t>
            </a:r>
            <a:r>
              <a:rPr lang="en-US" b="1" dirty="0"/>
              <a:t> </a:t>
            </a:r>
            <a:r>
              <a:rPr lang="en-US" b="1" dirty="0" err="1"/>
              <a:t>Bawazeer</a:t>
            </a:r>
            <a:r>
              <a:rPr lang="en-US" b="1" dirty="0"/>
              <a:t>, </a:t>
            </a:r>
            <a:r>
              <a:rPr lang="en-US" dirty="0"/>
              <a:t>MSc., PharmD, BCPS</a:t>
            </a:r>
          </a:p>
          <a:p>
            <a:pPr>
              <a:lnSpc>
                <a:spcPct val="110000"/>
              </a:lnSpc>
              <a:spcBef>
                <a:spcPts val="0"/>
              </a:spcBef>
            </a:pPr>
            <a:r>
              <a:rPr lang="en-US" sz="1700" dirty="0"/>
              <a:t>Clinical Pharmacy Department – College of pharmacy</a:t>
            </a:r>
          </a:p>
          <a:p>
            <a:pPr>
              <a:lnSpc>
                <a:spcPct val="110000"/>
              </a:lnSpc>
              <a:spcBef>
                <a:spcPts val="1200"/>
              </a:spcBef>
            </a:pPr>
            <a:r>
              <a:rPr lang="en-US" sz="1600" dirty="0"/>
              <a:t> King Saud University</a:t>
            </a:r>
          </a:p>
        </p:txBody>
      </p:sp>
      <p:pic>
        <p:nvPicPr>
          <p:cNvPr id="4" name="Picture 3">
            <a:extLst>
              <a:ext uri="{FF2B5EF4-FFF2-40B4-BE49-F238E27FC236}">
                <a16:creationId xmlns:a16="http://schemas.microsoft.com/office/drawing/2014/main" id="{8C2B8CAF-11F0-476B-9A35-EA01944C75DF}"/>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307884" y="49527"/>
            <a:ext cx="1509320" cy="1509320"/>
          </a:xfrm>
          <a:prstGeom prst="rect">
            <a:avLst/>
          </a:prstGeom>
        </p:spPr>
      </p:pic>
      <p:sp>
        <p:nvSpPr>
          <p:cNvPr id="2" name="Rectangle 1">
            <a:extLst>
              <a:ext uri="{FF2B5EF4-FFF2-40B4-BE49-F238E27FC236}">
                <a16:creationId xmlns:a16="http://schemas.microsoft.com/office/drawing/2014/main" id="{8BD5F156-93F9-4963-96FD-89703B23D231}"/>
              </a:ext>
            </a:extLst>
          </p:cNvPr>
          <p:cNvSpPr/>
          <p:nvPr/>
        </p:nvSpPr>
        <p:spPr>
          <a:xfrm>
            <a:off x="2564389" y="5277232"/>
            <a:ext cx="7044172" cy="478272"/>
          </a:xfrm>
          <a:prstGeom prst="rect">
            <a:avLst/>
          </a:prstGeom>
        </p:spPr>
        <p:txBody>
          <a:bodyPr wrap="none">
            <a:spAutoFit/>
          </a:bodyPr>
          <a:lstStyle/>
          <a:p>
            <a:pPr>
              <a:lnSpc>
                <a:spcPct val="110000"/>
              </a:lnSpc>
              <a:spcBef>
                <a:spcPts val="1200"/>
              </a:spcBef>
            </a:pPr>
            <a:r>
              <a:rPr lang="en-US" sz="2000" b="1" dirty="0">
                <a:solidFill>
                  <a:srgbClr val="C00000"/>
                </a:solidFill>
              </a:rPr>
              <a:t>Acknowledgement to </a:t>
            </a:r>
            <a:r>
              <a:rPr lang="en-US" sz="2400" b="1" dirty="0">
                <a:solidFill>
                  <a:srgbClr val="C00000"/>
                </a:solidFill>
              </a:rPr>
              <a:t>Dr. </a:t>
            </a:r>
            <a:r>
              <a:rPr lang="en-US" sz="2400" b="1" dirty="0" err="1">
                <a:solidFill>
                  <a:srgbClr val="C00000"/>
                </a:solidFill>
              </a:rPr>
              <a:t>Hanaa</a:t>
            </a:r>
            <a:r>
              <a:rPr lang="en-US" sz="2400" b="1" dirty="0">
                <a:solidFill>
                  <a:srgbClr val="C00000"/>
                </a:solidFill>
              </a:rPr>
              <a:t> </a:t>
            </a:r>
            <a:r>
              <a:rPr lang="en-US" sz="2400" b="1" dirty="0" err="1">
                <a:solidFill>
                  <a:srgbClr val="C00000"/>
                </a:solidFill>
              </a:rPr>
              <a:t>Alzamil</a:t>
            </a:r>
            <a:r>
              <a:rPr lang="en-US" sz="2400" b="1" dirty="0">
                <a:solidFill>
                  <a:srgbClr val="C00000"/>
                </a:solidFill>
              </a:rPr>
              <a:t> </a:t>
            </a:r>
            <a:r>
              <a:rPr lang="en-US" sz="2000" b="1" dirty="0">
                <a:solidFill>
                  <a:srgbClr val="C00000"/>
                </a:solidFill>
              </a:rPr>
              <a:t>for sharing the slides</a:t>
            </a:r>
          </a:p>
        </p:txBody>
      </p:sp>
      <p:sp>
        <p:nvSpPr>
          <p:cNvPr id="3" name="TextBox 2">
            <a:extLst>
              <a:ext uri="{FF2B5EF4-FFF2-40B4-BE49-F238E27FC236}">
                <a16:creationId xmlns:a16="http://schemas.microsoft.com/office/drawing/2014/main" id="{3DE6EF76-9873-48AB-9D0B-EA7A3B947CD2}"/>
              </a:ext>
            </a:extLst>
          </p:cNvPr>
          <p:cNvSpPr txBox="1"/>
          <p:nvPr/>
        </p:nvSpPr>
        <p:spPr>
          <a:xfrm>
            <a:off x="10165277" y="6347701"/>
            <a:ext cx="1774140" cy="461665"/>
          </a:xfrm>
          <a:prstGeom prst="rect">
            <a:avLst/>
          </a:prstGeom>
          <a:noFill/>
        </p:spPr>
        <p:txBody>
          <a:bodyPr wrap="none" rtlCol="0">
            <a:spAutoFit/>
          </a:bodyPr>
          <a:lstStyle/>
          <a:p>
            <a:r>
              <a:rPr lang="en-GB" sz="2400" b="1" dirty="0">
                <a:solidFill>
                  <a:schemeClr val="bg1"/>
                </a:solidFill>
              </a:rPr>
              <a:t>Oct 1</a:t>
            </a:r>
            <a:r>
              <a:rPr lang="en-GB" sz="2400" b="1" baseline="30000" dirty="0">
                <a:solidFill>
                  <a:schemeClr val="bg1"/>
                </a:solidFill>
              </a:rPr>
              <a:t>st</a:t>
            </a:r>
            <a:r>
              <a:rPr lang="en-GB" sz="2400" b="1" dirty="0">
                <a:solidFill>
                  <a:schemeClr val="bg1"/>
                </a:solidFill>
              </a:rPr>
              <a:t>, 2018</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Interprofessional Education Competencies Domains</a:t>
            </a:r>
          </a:p>
        </p:txBody>
      </p:sp>
      <p:pic>
        <p:nvPicPr>
          <p:cNvPr id="10" name="Picture 9">
            <a:extLst>
              <a:ext uri="{FF2B5EF4-FFF2-40B4-BE49-F238E27FC236}">
                <a16:creationId xmlns:a16="http://schemas.microsoft.com/office/drawing/2014/main" id="{A299F08A-BF08-41D2-A182-A3D1F31E02E8}"/>
              </a:ext>
            </a:extLst>
          </p:cNvPr>
          <p:cNvPicPr>
            <a:picLocks noChangeAspect="1"/>
          </p:cNvPicPr>
          <p:nvPr/>
        </p:nvPicPr>
        <p:blipFill rotWithShape="1">
          <a:blip r:embed="rId3">
            <a:extLst>
              <a:ext uri="{28A0092B-C50C-407E-A947-70E740481C1C}">
                <a14:useLocalDpi xmlns:a14="http://schemas.microsoft.com/office/drawing/2010/main" val="0"/>
              </a:ext>
            </a:extLst>
          </a:blip>
          <a:srcRect l="32870" t="16858" b="12285"/>
          <a:stretch/>
        </p:blipFill>
        <p:spPr>
          <a:xfrm>
            <a:off x="368300" y="2120899"/>
            <a:ext cx="7304087" cy="3573983"/>
          </a:xfrm>
          <a:prstGeom prst="rect">
            <a:avLst/>
          </a:prstGeom>
        </p:spPr>
      </p:pic>
      <p:pic>
        <p:nvPicPr>
          <p:cNvPr id="11" name="Content Placeholder 3" descr="IPEC Competencies cover.jpg">
            <a:extLst>
              <a:ext uri="{FF2B5EF4-FFF2-40B4-BE49-F238E27FC236}">
                <a16:creationId xmlns:a16="http://schemas.microsoft.com/office/drawing/2014/main" id="{435D5514-2288-4E35-9309-BF61569208B6}"/>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7929562" y="1480618"/>
            <a:ext cx="3397250" cy="4411662"/>
          </a:xfrm>
        </p:spPr>
      </p:pic>
    </p:spTree>
    <p:extLst>
      <p:ext uri="{BB962C8B-B14F-4D97-AF65-F5344CB8AC3E}">
        <p14:creationId xmlns:p14="http://schemas.microsoft.com/office/powerpoint/2010/main" val="2589912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D7D13-6ADD-496B-9103-74E6CF39A7D4}"/>
              </a:ext>
            </a:extLst>
          </p:cNvPr>
          <p:cNvSpPr>
            <a:spLocks noGrp="1"/>
          </p:cNvSpPr>
          <p:nvPr>
            <p:ph type="title"/>
          </p:nvPr>
        </p:nvSpPr>
        <p:spPr/>
        <p:txBody>
          <a:bodyPr>
            <a:normAutofit/>
          </a:bodyPr>
          <a:lstStyle/>
          <a:p>
            <a:r>
              <a:rPr lang="en-US" altLang="en-US" b="1" dirty="0"/>
              <a:t>Competency Domain: </a:t>
            </a:r>
            <a:r>
              <a:rPr lang="en-US" altLang="en-US" sz="2400" b="1" kern="0" dirty="0">
                <a:solidFill>
                  <a:srgbClr val="C00000"/>
                </a:solidFill>
                <a:latin typeface="Verdana"/>
                <a:ea typeface="MS PGothic" panose="020B0600070205080204" pitchFamily="34" charset="-128"/>
              </a:rPr>
              <a:t>Values/Ethics for Interprofessional Practice</a:t>
            </a:r>
            <a:endParaRPr lang="en-US" b="1" dirty="0"/>
          </a:p>
        </p:txBody>
      </p:sp>
      <p:sp>
        <p:nvSpPr>
          <p:cNvPr id="3" name="Content Placeholder 2">
            <a:extLst>
              <a:ext uri="{FF2B5EF4-FFF2-40B4-BE49-F238E27FC236}">
                <a16:creationId xmlns:a16="http://schemas.microsoft.com/office/drawing/2014/main" id="{3FF9D2EB-3613-4A54-AADA-3498DE5D6D39}"/>
              </a:ext>
            </a:extLst>
          </p:cNvPr>
          <p:cNvSpPr>
            <a:spLocks noGrp="1"/>
          </p:cNvSpPr>
          <p:nvPr>
            <p:ph idx="1"/>
          </p:nvPr>
        </p:nvSpPr>
        <p:spPr/>
        <p:txBody>
          <a:bodyPr/>
          <a:lstStyle/>
          <a:p>
            <a:pPr marL="742950" lvl="1" indent="-285750" eaLnBrk="0" fontAlgn="base" hangingPunct="0">
              <a:lnSpc>
                <a:spcPct val="100000"/>
              </a:lnSpc>
              <a:spcBef>
                <a:spcPct val="20000"/>
              </a:spcBef>
              <a:spcAft>
                <a:spcPct val="0"/>
              </a:spcAft>
              <a:buClrTx/>
              <a:buSzTx/>
              <a:buFontTx/>
              <a:buChar char="–"/>
            </a:pPr>
            <a:r>
              <a:rPr lang="en-US" altLang="en-US" sz="2400" kern="0" dirty="0">
                <a:solidFill>
                  <a:srgbClr val="000000"/>
                </a:solidFill>
                <a:latin typeface="Verdana"/>
                <a:ea typeface="MS PGothic" panose="020B0600070205080204" pitchFamily="34" charset="-128"/>
              </a:rPr>
              <a:t>Work with individuals of other professions to maintain a climate of mutual respect and shared values</a:t>
            </a:r>
          </a:p>
          <a:p>
            <a:pPr marL="742950" lvl="1" indent="-285750" eaLnBrk="0" fontAlgn="base" hangingPunct="0">
              <a:lnSpc>
                <a:spcPct val="100000"/>
              </a:lnSpc>
              <a:spcBef>
                <a:spcPct val="20000"/>
              </a:spcBef>
              <a:spcAft>
                <a:spcPct val="0"/>
              </a:spcAft>
              <a:buClrTx/>
              <a:buSzTx/>
              <a:buNone/>
            </a:pPr>
            <a:endParaRPr lang="en-US" altLang="en-US" kern="0" dirty="0">
              <a:solidFill>
                <a:srgbClr val="000000"/>
              </a:solidFill>
              <a:latin typeface="Verdana"/>
              <a:ea typeface="MS PGothic" panose="020B0600070205080204" pitchFamily="34" charset="-128"/>
            </a:endParaRPr>
          </a:p>
          <a:p>
            <a:pPr marL="0" indent="0">
              <a:buNone/>
            </a:pPr>
            <a:endParaRPr lang="en-US" dirty="0"/>
          </a:p>
        </p:txBody>
      </p:sp>
      <p:sp>
        <p:nvSpPr>
          <p:cNvPr id="4" name="TextBox 3">
            <a:extLst>
              <a:ext uri="{FF2B5EF4-FFF2-40B4-BE49-F238E27FC236}">
                <a16:creationId xmlns:a16="http://schemas.microsoft.com/office/drawing/2014/main" id="{06E81FF0-860A-49D3-8836-1C87420751D4}"/>
              </a:ext>
            </a:extLst>
          </p:cNvPr>
          <p:cNvSpPr txBox="1">
            <a:spLocks noChangeArrowheads="1"/>
          </p:cNvSpPr>
          <p:nvPr/>
        </p:nvSpPr>
        <p:spPr bwMode="auto">
          <a:xfrm>
            <a:off x="7009460" y="5669346"/>
            <a:ext cx="50593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IPEC. Core Competencies for </a:t>
            </a:r>
            <a:r>
              <a:rPr kumimoji="0" lang="en-US" altLang="en-US" sz="1800" b="0" i="0" u="none" strike="noStrike" kern="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rPr>
              <a:t>Interprofessional</a:t>
            </a: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 Collaborative Practice. May 2011</a:t>
            </a:r>
          </a:p>
        </p:txBody>
      </p:sp>
      <p:pic>
        <p:nvPicPr>
          <p:cNvPr id="5" name="Picture 4">
            <a:extLst>
              <a:ext uri="{FF2B5EF4-FFF2-40B4-BE49-F238E27FC236}">
                <a16:creationId xmlns:a16="http://schemas.microsoft.com/office/drawing/2014/main" id="{758812BE-DE06-4ED2-8F91-B260506405D8}"/>
              </a:ext>
            </a:extLst>
          </p:cNvPr>
          <p:cNvPicPr>
            <a:picLocks noChangeAspect="1"/>
          </p:cNvPicPr>
          <p:nvPr/>
        </p:nvPicPr>
        <p:blipFill>
          <a:blip r:embed="rId3"/>
          <a:stretch>
            <a:fillRect/>
          </a:stretch>
        </p:blipFill>
        <p:spPr>
          <a:xfrm>
            <a:off x="661450" y="3154106"/>
            <a:ext cx="5224999" cy="2612500"/>
          </a:xfrm>
          <a:prstGeom prst="rect">
            <a:avLst/>
          </a:prstGeom>
        </p:spPr>
      </p:pic>
    </p:spTree>
    <p:extLst>
      <p:ext uri="{BB962C8B-B14F-4D97-AF65-F5344CB8AC3E}">
        <p14:creationId xmlns:p14="http://schemas.microsoft.com/office/powerpoint/2010/main" val="1763799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256B4-B4A8-4A99-8E27-02539FE915A2}"/>
              </a:ext>
            </a:extLst>
          </p:cNvPr>
          <p:cNvSpPr>
            <a:spLocks noGrp="1"/>
          </p:cNvSpPr>
          <p:nvPr>
            <p:ph type="title"/>
          </p:nvPr>
        </p:nvSpPr>
        <p:spPr/>
        <p:txBody>
          <a:bodyPr>
            <a:normAutofit/>
          </a:bodyPr>
          <a:lstStyle/>
          <a:p>
            <a:r>
              <a:rPr lang="en-US" dirty="0"/>
              <a:t>Specific Values and Ethics Competencies</a:t>
            </a:r>
          </a:p>
        </p:txBody>
      </p:sp>
      <p:graphicFrame>
        <p:nvGraphicFramePr>
          <p:cNvPr id="6" name="Diagram 5">
            <a:extLst>
              <a:ext uri="{FF2B5EF4-FFF2-40B4-BE49-F238E27FC236}">
                <a16:creationId xmlns:a16="http://schemas.microsoft.com/office/drawing/2014/main" id="{918BED32-0804-4D00-ADC1-412FF42C7EB3}"/>
              </a:ext>
            </a:extLst>
          </p:cNvPr>
          <p:cNvGraphicFramePr/>
          <p:nvPr>
            <p:extLst>
              <p:ext uri="{D42A27DB-BD31-4B8C-83A1-F6EECF244321}">
                <p14:modId xmlns:p14="http://schemas.microsoft.com/office/powerpoint/2010/main" val="517765257"/>
              </p:ext>
            </p:extLst>
          </p:nvPr>
        </p:nvGraphicFramePr>
        <p:xfrm>
          <a:off x="-276444" y="1382233"/>
          <a:ext cx="6198782" cy="4702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1E154F72-F9D1-4C27-83C2-CB1A38F0B452}"/>
              </a:ext>
            </a:extLst>
          </p:cNvPr>
          <p:cNvGraphicFramePr/>
          <p:nvPr>
            <p:extLst>
              <p:ext uri="{D42A27DB-BD31-4B8C-83A1-F6EECF244321}">
                <p14:modId xmlns:p14="http://schemas.microsoft.com/office/powerpoint/2010/main" val="1074550013"/>
              </p:ext>
            </p:extLst>
          </p:nvPr>
        </p:nvGraphicFramePr>
        <p:xfrm>
          <a:off x="5647068" y="1350329"/>
          <a:ext cx="6272028" cy="47348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Content Placeholder 4">
            <a:extLst>
              <a:ext uri="{FF2B5EF4-FFF2-40B4-BE49-F238E27FC236}">
                <a16:creationId xmlns:a16="http://schemas.microsoft.com/office/drawing/2014/main" id="{E6B5B0CD-519C-433D-B00E-438D299BD850}"/>
              </a:ext>
            </a:extLst>
          </p:cNvPr>
          <p:cNvPicPr>
            <a:picLocks noGrp="1" noChangeAspect="1"/>
          </p:cNvPicPr>
          <p:nvPr>
            <p:ph idx="1"/>
          </p:nvPr>
        </p:nvPicPr>
        <p:blipFill>
          <a:blip r:embed="rId13">
            <a:extLst>
              <a:ext uri="{28A0092B-C50C-407E-A947-70E740481C1C}">
                <a14:useLocalDpi xmlns:a14="http://schemas.microsoft.com/office/drawing/2010/main" val="0"/>
              </a:ext>
            </a:extLst>
          </a:blip>
          <a:stretch>
            <a:fillRect/>
          </a:stretch>
        </p:blipFill>
        <p:spPr>
          <a:xfrm>
            <a:off x="9690802" y="119011"/>
            <a:ext cx="2352683" cy="788270"/>
          </a:xfrm>
        </p:spPr>
      </p:pic>
    </p:spTree>
    <p:extLst>
      <p:ext uri="{BB962C8B-B14F-4D97-AF65-F5344CB8AC3E}">
        <p14:creationId xmlns:p14="http://schemas.microsoft.com/office/powerpoint/2010/main" val="2466372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D7D13-6ADD-496B-9103-74E6CF39A7D4}"/>
              </a:ext>
            </a:extLst>
          </p:cNvPr>
          <p:cNvSpPr>
            <a:spLocks noGrp="1"/>
          </p:cNvSpPr>
          <p:nvPr>
            <p:ph type="title"/>
          </p:nvPr>
        </p:nvSpPr>
        <p:spPr/>
        <p:txBody>
          <a:bodyPr>
            <a:normAutofit/>
          </a:bodyPr>
          <a:lstStyle/>
          <a:p>
            <a:r>
              <a:rPr lang="en-US" altLang="en-US" dirty="0"/>
              <a:t>Competency Domain: </a:t>
            </a:r>
            <a:r>
              <a:rPr lang="en-US" altLang="en-US" b="1" kern="0" dirty="0">
                <a:solidFill>
                  <a:srgbClr val="C00000"/>
                </a:solidFill>
                <a:latin typeface="Verdana"/>
                <a:ea typeface="MS PGothic" panose="020B0600070205080204" pitchFamily="34" charset="-128"/>
              </a:rPr>
              <a:t>Roles/Responsibilities</a:t>
            </a:r>
            <a:endParaRPr lang="en-US" dirty="0"/>
          </a:p>
        </p:txBody>
      </p:sp>
      <p:sp>
        <p:nvSpPr>
          <p:cNvPr id="3" name="Content Placeholder 2">
            <a:extLst>
              <a:ext uri="{FF2B5EF4-FFF2-40B4-BE49-F238E27FC236}">
                <a16:creationId xmlns:a16="http://schemas.microsoft.com/office/drawing/2014/main" id="{3FF9D2EB-3613-4A54-AADA-3498DE5D6D39}"/>
              </a:ext>
            </a:extLst>
          </p:cNvPr>
          <p:cNvSpPr>
            <a:spLocks noGrp="1"/>
          </p:cNvSpPr>
          <p:nvPr>
            <p:ph idx="1"/>
          </p:nvPr>
        </p:nvSpPr>
        <p:spPr/>
        <p:txBody>
          <a:bodyPr/>
          <a:lstStyle/>
          <a:p>
            <a:pPr marL="742950" lvl="1" indent="-285750" eaLnBrk="0" fontAlgn="base" hangingPunct="0">
              <a:lnSpc>
                <a:spcPct val="100000"/>
              </a:lnSpc>
              <a:spcBef>
                <a:spcPct val="20000"/>
              </a:spcBef>
              <a:spcAft>
                <a:spcPct val="0"/>
              </a:spcAft>
              <a:buClrTx/>
              <a:buSzTx/>
              <a:buFontTx/>
              <a:buChar char="–"/>
            </a:pPr>
            <a:r>
              <a:rPr lang="en-US" altLang="en-US" sz="2400" kern="0" dirty="0">
                <a:solidFill>
                  <a:srgbClr val="000000"/>
                </a:solidFill>
                <a:latin typeface="Verdana"/>
                <a:ea typeface="MS PGothic" panose="020B0600070205080204" pitchFamily="34" charset="-128"/>
              </a:rPr>
              <a:t>Use the knowledge of one</a:t>
            </a:r>
            <a:r>
              <a:rPr lang="ja-JP" altLang="en-US" sz="2400" kern="0" dirty="0">
                <a:solidFill>
                  <a:srgbClr val="000000"/>
                </a:solidFill>
                <a:latin typeface="Verdana"/>
                <a:ea typeface="MS PGothic" panose="020B0600070205080204" pitchFamily="34" charset="-128"/>
              </a:rPr>
              <a:t>’</a:t>
            </a:r>
            <a:r>
              <a:rPr lang="en-US" altLang="ja-JP" sz="2400" kern="0" dirty="0">
                <a:solidFill>
                  <a:srgbClr val="000000"/>
                </a:solidFill>
                <a:latin typeface="Verdana"/>
                <a:ea typeface="MS PGothic" panose="020B0600070205080204" pitchFamily="34" charset="-128"/>
              </a:rPr>
              <a:t>s own role and those of other professions to appropriately assess and address the health care needs of the patients and populations served</a:t>
            </a:r>
            <a:endParaRPr lang="en-US" altLang="en-US" sz="2400" kern="0" dirty="0">
              <a:solidFill>
                <a:srgbClr val="000000"/>
              </a:solidFill>
              <a:latin typeface="Verdana"/>
              <a:ea typeface="MS PGothic" panose="020B0600070205080204" pitchFamily="34" charset="-128"/>
            </a:endParaRPr>
          </a:p>
          <a:p>
            <a:endParaRPr lang="en-US" dirty="0"/>
          </a:p>
        </p:txBody>
      </p:sp>
      <p:sp>
        <p:nvSpPr>
          <p:cNvPr id="4" name="TextBox 3">
            <a:extLst>
              <a:ext uri="{FF2B5EF4-FFF2-40B4-BE49-F238E27FC236}">
                <a16:creationId xmlns:a16="http://schemas.microsoft.com/office/drawing/2014/main" id="{06E81FF0-860A-49D3-8836-1C87420751D4}"/>
              </a:ext>
            </a:extLst>
          </p:cNvPr>
          <p:cNvSpPr txBox="1">
            <a:spLocks noChangeArrowheads="1"/>
          </p:cNvSpPr>
          <p:nvPr/>
        </p:nvSpPr>
        <p:spPr bwMode="auto">
          <a:xfrm>
            <a:off x="7009460" y="5691431"/>
            <a:ext cx="50593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IPEC. Core Competencies for </a:t>
            </a:r>
            <a:r>
              <a:rPr kumimoji="0" lang="en-US" altLang="en-US" sz="1800" b="0" i="0" u="none" strike="noStrike" kern="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rPr>
              <a:t>Interprofessional</a:t>
            </a: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 Collaborative Practice. May 2011</a:t>
            </a:r>
          </a:p>
        </p:txBody>
      </p:sp>
      <p:pic>
        <p:nvPicPr>
          <p:cNvPr id="5" name="Picture 4">
            <a:extLst>
              <a:ext uri="{FF2B5EF4-FFF2-40B4-BE49-F238E27FC236}">
                <a16:creationId xmlns:a16="http://schemas.microsoft.com/office/drawing/2014/main" id="{429CEA18-7193-49AE-A57B-44F45157DECB}"/>
              </a:ext>
            </a:extLst>
          </p:cNvPr>
          <p:cNvPicPr>
            <a:picLocks noChangeAspect="1"/>
          </p:cNvPicPr>
          <p:nvPr/>
        </p:nvPicPr>
        <p:blipFill>
          <a:blip r:embed="rId3"/>
          <a:stretch>
            <a:fillRect/>
          </a:stretch>
        </p:blipFill>
        <p:spPr>
          <a:xfrm>
            <a:off x="952500" y="3900171"/>
            <a:ext cx="3124200" cy="2344656"/>
          </a:xfrm>
          <a:prstGeom prst="rect">
            <a:avLst/>
          </a:prstGeom>
        </p:spPr>
      </p:pic>
    </p:spTree>
    <p:extLst>
      <p:ext uri="{BB962C8B-B14F-4D97-AF65-F5344CB8AC3E}">
        <p14:creationId xmlns:p14="http://schemas.microsoft.com/office/powerpoint/2010/main" val="193333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21610-FCB4-4FAE-8A89-778D8ED631EF}"/>
              </a:ext>
            </a:extLst>
          </p:cNvPr>
          <p:cNvSpPr>
            <a:spLocks noGrp="1"/>
          </p:cNvSpPr>
          <p:nvPr>
            <p:ph type="title"/>
          </p:nvPr>
        </p:nvSpPr>
        <p:spPr/>
        <p:txBody>
          <a:bodyPr>
            <a:normAutofit/>
          </a:bodyPr>
          <a:lstStyle/>
          <a:p>
            <a:r>
              <a:rPr lang="en-US" dirty="0"/>
              <a:t>Specific Roles and Responsibilities Competencies</a:t>
            </a:r>
          </a:p>
        </p:txBody>
      </p:sp>
      <p:graphicFrame>
        <p:nvGraphicFramePr>
          <p:cNvPr id="3" name="Diagram 2">
            <a:extLst>
              <a:ext uri="{FF2B5EF4-FFF2-40B4-BE49-F238E27FC236}">
                <a16:creationId xmlns:a16="http://schemas.microsoft.com/office/drawing/2014/main" id="{90A16A1A-450E-422F-BC75-B64DF0F12F03}"/>
              </a:ext>
            </a:extLst>
          </p:cNvPr>
          <p:cNvGraphicFramePr/>
          <p:nvPr>
            <p:extLst>
              <p:ext uri="{D42A27DB-BD31-4B8C-83A1-F6EECF244321}">
                <p14:modId xmlns:p14="http://schemas.microsoft.com/office/powerpoint/2010/main" val="1389973644"/>
              </p:ext>
            </p:extLst>
          </p:nvPr>
        </p:nvGraphicFramePr>
        <p:xfrm>
          <a:off x="123176" y="1496291"/>
          <a:ext cx="11945645" cy="5242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4">
            <a:extLst>
              <a:ext uri="{FF2B5EF4-FFF2-40B4-BE49-F238E27FC236}">
                <a16:creationId xmlns:a16="http://schemas.microsoft.com/office/drawing/2014/main" id="{9E5A1505-FBAD-4513-A98E-08790A456144}"/>
              </a:ext>
            </a:extLst>
          </p:cNvPr>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9690802" y="119011"/>
            <a:ext cx="2352683" cy="788270"/>
          </a:xfrm>
        </p:spPr>
      </p:pic>
    </p:spTree>
    <p:extLst>
      <p:ext uri="{BB962C8B-B14F-4D97-AF65-F5344CB8AC3E}">
        <p14:creationId xmlns:p14="http://schemas.microsoft.com/office/powerpoint/2010/main" val="3776477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11DD0-03EB-448A-B857-D710982DE3B5}"/>
              </a:ext>
            </a:extLst>
          </p:cNvPr>
          <p:cNvSpPr>
            <a:spLocks noGrp="1"/>
          </p:cNvSpPr>
          <p:nvPr>
            <p:ph idx="1"/>
          </p:nvPr>
        </p:nvSpPr>
        <p:spPr/>
        <p:txBody>
          <a:bodyPr/>
          <a:lstStyle/>
          <a:p>
            <a:r>
              <a:rPr lang="en-GB" b="1" dirty="0">
                <a:solidFill>
                  <a:srgbClr val="C00000"/>
                </a:solidFill>
              </a:rPr>
              <a:t>What do you know about the scope of practice of your own profession and other health profession?</a:t>
            </a:r>
          </a:p>
          <a:p>
            <a:r>
              <a:rPr lang="en-GB" b="1" dirty="0">
                <a:solidFill>
                  <a:srgbClr val="C00000"/>
                </a:solidFill>
              </a:rPr>
              <a:t>From the video assignment what do you think about the roles/responsibilities of each member?</a:t>
            </a:r>
          </a:p>
        </p:txBody>
      </p:sp>
      <p:pic>
        <p:nvPicPr>
          <p:cNvPr id="4" name="Content Placeholder 4">
            <a:extLst>
              <a:ext uri="{FF2B5EF4-FFF2-40B4-BE49-F238E27FC236}">
                <a16:creationId xmlns:a16="http://schemas.microsoft.com/office/drawing/2014/main" id="{2A04F27F-F99B-4DF7-B5A1-464E9D153E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169" y="122792"/>
            <a:ext cx="2892552" cy="969154"/>
          </a:xfrm>
          <a:prstGeom prst="rect">
            <a:avLst/>
          </a:prstGeom>
        </p:spPr>
      </p:pic>
      <p:pic>
        <p:nvPicPr>
          <p:cNvPr id="6" name="Picture 5">
            <a:extLst>
              <a:ext uri="{FF2B5EF4-FFF2-40B4-BE49-F238E27FC236}">
                <a16:creationId xmlns:a16="http://schemas.microsoft.com/office/drawing/2014/main" id="{DEA14624-0A2F-416E-B455-144A469D7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419" y="3084120"/>
            <a:ext cx="5452681" cy="3160707"/>
          </a:xfrm>
          <a:prstGeom prst="rect">
            <a:avLst/>
          </a:prstGeom>
        </p:spPr>
      </p:pic>
      <p:pic>
        <p:nvPicPr>
          <p:cNvPr id="8" name="Picture 7">
            <a:extLst>
              <a:ext uri="{FF2B5EF4-FFF2-40B4-BE49-F238E27FC236}">
                <a16:creationId xmlns:a16="http://schemas.microsoft.com/office/drawing/2014/main" id="{FD2EFD32-061C-47BA-B07E-BEE751701C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8273" y="3084120"/>
            <a:ext cx="3792848" cy="3160707"/>
          </a:xfrm>
          <a:prstGeom prst="rect">
            <a:avLst/>
          </a:prstGeom>
        </p:spPr>
      </p:pic>
    </p:spTree>
    <p:extLst>
      <p:ext uri="{BB962C8B-B14F-4D97-AF65-F5344CB8AC3E}">
        <p14:creationId xmlns:p14="http://schemas.microsoft.com/office/powerpoint/2010/main" val="2766905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79C0F-8312-45B3-A324-14BF8EF58FEC}"/>
              </a:ext>
            </a:extLst>
          </p:cNvPr>
          <p:cNvSpPr>
            <a:spLocks noGrp="1"/>
          </p:cNvSpPr>
          <p:nvPr>
            <p:ph type="title"/>
          </p:nvPr>
        </p:nvSpPr>
        <p:spPr/>
        <p:txBody>
          <a:bodyPr>
            <a:normAutofit fontScale="90000"/>
          </a:bodyPr>
          <a:lstStyle/>
          <a:p>
            <a:r>
              <a:rPr lang="en-GB" dirty="0"/>
              <a:t>What was the </a:t>
            </a:r>
            <a:r>
              <a:rPr lang="en-GB" dirty="0">
                <a:solidFill>
                  <a:srgbClr val="C00000"/>
                </a:solidFill>
              </a:rPr>
              <a:t>Roles &amp; Responsibilities </a:t>
            </a:r>
            <a:r>
              <a:rPr lang="en-GB" dirty="0"/>
              <a:t>of the professionals in the assigned video?</a:t>
            </a:r>
          </a:p>
        </p:txBody>
      </p:sp>
      <p:graphicFrame>
        <p:nvGraphicFramePr>
          <p:cNvPr id="4" name="Content Placeholder 3">
            <a:extLst>
              <a:ext uri="{FF2B5EF4-FFF2-40B4-BE49-F238E27FC236}">
                <a16:creationId xmlns:a16="http://schemas.microsoft.com/office/drawing/2014/main" id="{A65466EB-4648-44F0-84D2-18D0D604DF04}"/>
              </a:ext>
            </a:extLst>
          </p:cNvPr>
          <p:cNvGraphicFramePr>
            <a:graphicFrameLocks noGrp="1"/>
          </p:cNvGraphicFramePr>
          <p:nvPr>
            <p:ph idx="1"/>
            <p:extLst>
              <p:ext uri="{D42A27DB-BD31-4B8C-83A1-F6EECF244321}">
                <p14:modId xmlns:p14="http://schemas.microsoft.com/office/powerpoint/2010/main" val="3528301804"/>
              </p:ext>
            </p:extLst>
          </p:nvPr>
        </p:nvGraphicFramePr>
        <p:xfrm>
          <a:off x="285008" y="3116634"/>
          <a:ext cx="11782521" cy="3470364"/>
        </p:xfrm>
        <a:graphic>
          <a:graphicData uri="http://schemas.openxmlformats.org/drawingml/2006/table">
            <a:tbl>
              <a:tblPr firstRow="1" bandRow="1">
                <a:tableStyleId>{5C22544A-7EE6-4342-B048-85BDC9FD1C3A}</a:tableStyleId>
              </a:tblPr>
              <a:tblGrid>
                <a:gridCol w="3927507">
                  <a:extLst>
                    <a:ext uri="{9D8B030D-6E8A-4147-A177-3AD203B41FA5}">
                      <a16:colId xmlns:a16="http://schemas.microsoft.com/office/drawing/2014/main" val="3600937563"/>
                    </a:ext>
                  </a:extLst>
                </a:gridCol>
                <a:gridCol w="3927507">
                  <a:extLst>
                    <a:ext uri="{9D8B030D-6E8A-4147-A177-3AD203B41FA5}">
                      <a16:colId xmlns:a16="http://schemas.microsoft.com/office/drawing/2014/main" val="4014089306"/>
                    </a:ext>
                  </a:extLst>
                </a:gridCol>
                <a:gridCol w="3927507">
                  <a:extLst>
                    <a:ext uri="{9D8B030D-6E8A-4147-A177-3AD203B41FA5}">
                      <a16:colId xmlns:a16="http://schemas.microsoft.com/office/drawing/2014/main" val="2091547603"/>
                    </a:ext>
                  </a:extLst>
                </a:gridCol>
              </a:tblGrid>
              <a:tr h="422867">
                <a:tc>
                  <a:txBody>
                    <a:bodyPr/>
                    <a:lstStyle/>
                    <a:p>
                      <a:pPr algn="ctr"/>
                      <a:r>
                        <a:rPr lang="en-GB" sz="1800" dirty="0"/>
                        <a:t>Physician</a:t>
                      </a:r>
                    </a:p>
                  </a:txBody>
                  <a:tcPr/>
                </a:tc>
                <a:tc>
                  <a:txBody>
                    <a:bodyPr/>
                    <a:lstStyle/>
                    <a:p>
                      <a:pPr algn="ctr"/>
                      <a:r>
                        <a:rPr lang="en-GB" sz="1800" dirty="0"/>
                        <a:t>Registered Nurse</a:t>
                      </a:r>
                    </a:p>
                  </a:txBody>
                  <a:tcPr/>
                </a:tc>
                <a:tc>
                  <a:txBody>
                    <a:bodyPr/>
                    <a:lstStyle/>
                    <a:p>
                      <a:pPr algn="ctr"/>
                      <a:r>
                        <a:rPr lang="en-GB" sz="1800" dirty="0"/>
                        <a:t>Clinical pharmacist</a:t>
                      </a:r>
                    </a:p>
                  </a:txBody>
                  <a:tcPr/>
                </a:tc>
                <a:extLst>
                  <a:ext uri="{0D108BD9-81ED-4DB2-BD59-A6C34878D82A}">
                    <a16:rowId xmlns:a16="http://schemas.microsoft.com/office/drawing/2014/main" val="1375522928"/>
                  </a:ext>
                </a:extLst>
              </a:tr>
              <a:tr h="729880">
                <a:tc>
                  <a:txBody>
                    <a:bodyPr/>
                    <a:lstStyle/>
                    <a:p>
                      <a:r>
                        <a:rPr lang="en-GB" sz="1800" dirty="0"/>
                        <a:t>Perform history &amp; physical to determine differential Dx  </a:t>
                      </a:r>
                    </a:p>
                  </a:txBody>
                  <a:tcPr/>
                </a:tc>
                <a:tc>
                  <a:txBody>
                    <a:bodyPr/>
                    <a:lstStyle/>
                    <a:p>
                      <a:r>
                        <a:rPr lang="en-GB" sz="1800" dirty="0"/>
                        <a:t>Ongoing assessment of patient health status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a:t>Medication expert to assure Safe and effective use of medication</a:t>
                      </a:r>
                    </a:p>
                  </a:txBody>
                  <a:tcPr/>
                </a:tc>
                <a:extLst>
                  <a:ext uri="{0D108BD9-81ED-4DB2-BD59-A6C34878D82A}">
                    <a16:rowId xmlns:a16="http://schemas.microsoft.com/office/drawing/2014/main" val="664123865"/>
                  </a:ext>
                </a:extLst>
              </a:tr>
              <a:tr h="74200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a:t>Make diagnosis &gt;&gt;&gt; Treats and manage a variety of conditions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a:t>Manage care to meet patients needs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a:t>Assess patient for medication related issues</a:t>
                      </a:r>
                    </a:p>
                  </a:txBody>
                  <a:tcPr/>
                </a:tc>
                <a:extLst>
                  <a:ext uri="{0D108BD9-81ED-4DB2-BD59-A6C34878D82A}">
                    <a16:rowId xmlns:a16="http://schemas.microsoft.com/office/drawing/2014/main" val="2152028021"/>
                  </a:ext>
                </a:extLst>
              </a:tr>
              <a:tr h="729880">
                <a:tc>
                  <a:txBody>
                    <a:bodyPr/>
                    <a:lstStyle/>
                    <a:p>
                      <a:r>
                        <a:rPr lang="en-GB" sz="1800" dirty="0"/>
                        <a:t>Collaborative with health care team (e.g. referral)</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Collaborate with healthcare team </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Collaborate with healthcare team </a:t>
                      </a:r>
                    </a:p>
                  </a:txBody>
                  <a:tcPr/>
                </a:tc>
                <a:extLst>
                  <a:ext uri="{0D108BD9-81ED-4DB2-BD59-A6C34878D82A}">
                    <a16:rowId xmlns:a16="http://schemas.microsoft.com/office/drawing/2014/main" val="289517845"/>
                  </a:ext>
                </a:extLst>
              </a:tr>
              <a:tr h="422867">
                <a:tc>
                  <a:txBody>
                    <a:bodyPr/>
                    <a:lstStyle/>
                    <a:p>
                      <a:r>
                        <a:rPr lang="en-GB" sz="1800" dirty="0"/>
                        <a:t>Provide education</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a:t>Provide education</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a:t>Provide education </a:t>
                      </a:r>
                    </a:p>
                  </a:txBody>
                  <a:tcPr/>
                </a:tc>
                <a:extLst>
                  <a:ext uri="{0D108BD9-81ED-4DB2-BD59-A6C34878D82A}">
                    <a16:rowId xmlns:a16="http://schemas.microsoft.com/office/drawing/2014/main" val="2506070695"/>
                  </a:ext>
                </a:extLst>
              </a:tr>
              <a:tr h="422867">
                <a:tc>
                  <a:txBody>
                    <a:bodyPr/>
                    <a:lstStyle/>
                    <a:p>
                      <a:r>
                        <a:rPr lang="en-GB" sz="1800" dirty="0"/>
                        <a:t>Advocate for patient and family </a:t>
                      </a:r>
                    </a:p>
                  </a:txBody>
                  <a:tcPr/>
                </a:tc>
                <a:tc>
                  <a:txBody>
                    <a:bodyPr/>
                    <a:lstStyle/>
                    <a:p>
                      <a:r>
                        <a:rPr lang="en-GB" sz="1800" dirty="0"/>
                        <a:t>Advocate for patients and families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a:t>Advocate for patient and families</a:t>
                      </a:r>
                    </a:p>
                  </a:txBody>
                  <a:tcPr/>
                </a:tc>
                <a:extLst>
                  <a:ext uri="{0D108BD9-81ED-4DB2-BD59-A6C34878D82A}">
                    <a16:rowId xmlns:a16="http://schemas.microsoft.com/office/drawing/2014/main" val="3150521410"/>
                  </a:ext>
                </a:extLst>
              </a:tr>
            </a:tbl>
          </a:graphicData>
        </a:graphic>
      </p:graphicFrame>
      <p:pic>
        <p:nvPicPr>
          <p:cNvPr id="6" name="Picture 5">
            <a:extLst>
              <a:ext uri="{FF2B5EF4-FFF2-40B4-BE49-F238E27FC236}">
                <a16:creationId xmlns:a16="http://schemas.microsoft.com/office/drawing/2014/main" id="{8E7DE16C-4BCB-46B2-A8BA-486F1087AD1D}"/>
              </a:ext>
            </a:extLst>
          </p:cNvPr>
          <p:cNvPicPr>
            <a:picLocks noChangeAspect="1"/>
          </p:cNvPicPr>
          <p:nvPr/>
        </p:nvPicPr>
        <p:blipFill rotWithShape="1">
          <a:blip r:embed="rId3"/>
          <a:srcRect l="25130" t="19676" r="53734" b="25195"/>
          <a:stretch/>
        </p:blipFill>
        <p:spPr>
          <a:xfrm>
            <a:off x="1607089" y="1294457"/>
            <a:ext cx="1238991" cy="1817787"/>
          </a:xfrm>
          <a:prstGeom prst="rect">
            <a:avLst/>
          </a:prstGeom>
        </p:spPr>
      </p:pic>
      <p:pic>
        <p:nvPicPr>
          <p:cNvPr id="7" name="Picture 6">
            <a:extLst>
              <a:ext uri="{FF2B5EF4-FFF2-40B4-BE49-F238E27FC236}">
                <a16:creationId xmlns:a16="http://schemas.microsoft.com/office/drawing/2014/main" id="{1FB9AD2B-5174-49A9-9E65-C69E53D066A4}"/>
              </a:ext>
            </a:extLst>
          </p:cNvPr>
          <p:cNvPicPr>
            <a:picLocks noChangeAspect="1"/>
          </p:cNvPicPr>
          <p:nvPr/>
        </p:nvPicPr>
        <p:blipFill rotWithShape="1">
          <a:blip r:embed="rId4"/>
          <a:srcRect l="30877" t="24762" r="56753" b="42684"/>
          <a:stretch/>
        </p:blipFill>
        <p:spPr>
          <a:xfrm>
            <a:off x="5440858" y="1278146"/>
            <a:ext cx="1238991" cy="1834098"/>
          </a:xfrm>
          <a:prstGeom prst="rect">
            <a:avLst/>
          </a:prstGeom>
        </p:spPr>
      </p:pic>
      <p:pic>
        <p:nvPicPr>
          <p:cNvPr id="9" name="Picture 8">
            <a:extLst>
              <a:ext uri="{FF2B5EF4-FFF2-40B4-BE49-F238E27FC236}">
                <a16:creationId xmlns:a16="http://schemas.microsoft.com/office/drawing/2014/main" id="{A3E9CFD1-79F4-4B13-913B-32705F229571}"/>
              </a:ext>
            </a:extLst>
          </p:cNvPr>
          <p:cNvPicPr>
            <a:picLocks noChangeAspect="1"/>
          </p:cNvPicPr>
          <p:nvPr/>
        </p:nvPicPr>
        <p:blipFill rotWithShape="1">
          <a:blip r:embed="rId5"/>
          <a:srcRect l="25056" t="19913" r="54903" b="23463"/>
          <a:stretch/>
        </p:blipFill>
        <p:spPr>
          <a:xfrm>
            <a:off x="9345920" y="1286301"/>
            <a:ext cx="1238991" cy="1834098"/>
          </a:xfrm>
          <a:prstGeom prst="rect">
            <a:avLst/>
          </a:prstGeom>
        </p:spPr>
      </p:pic>
    </p:spTree>
    <p:extLst>
      <p:ext uri="{BB962C8B-B14F-4D97-AF65-F5344CB8AC3E}">
        <p14:creationId xmlns:p14="http://schemas.microsoft.com/office/powerpoint/2010/main" val="4008475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1F8DF-1A0B-4138-80C7-84036AA15B9C}"/>
              </a:ext>
            </a:extLst>
          </p:cNvPr>
          <p:cNvSpPr>
            <a:spLocks noGrp="1"/>
          </p:cNvSpPr>
          <p:nvPr>
            <p:ph type="title"/>
          </p:nvPr>
        </p:nvSpPr>
        <p:spPr/>
        <p:txBody>
          <a:bodyPr>
            <a:normAutofit fontScale="90000"/>
          </a:bodyPr>
          <a:lstStyle/>
          <a:p>
            <a:r>
              <a:rPr lang="en-US" altLang="en-US" dirty="0"/>
              <a:t>Competency Domain: </a:t>
            </a:r>
            <a:r>
              <a:rPr lang="en-US" altLang="en-US" b="1" kern="0" dirty="0">
                <a:solidFill>
                  <a:srgbClr val="C00000"/>
                </a:solidFill>
                <a:latin typeface="Verdana"/>
                <a:ea typeface="MS PGothic" panose="020B0600070205080204" pitchFamily="34" charset="-128"/>
              </a:rPr>
              <a:t>Interprofessional Communication</a:t>
            </a:r>
            <a:endParaRPr lang="en-US" dirty="0"/>
          </a:p>
        </p:txBody>
      </p:sp>
      <p:sp>
        <p:nvSpPr>
          <p:cNvPr id="7" name="Content Placeholder 6">
            <a:extLst>
              <a:ext uri="{FF2B5EF4-FFF2-40B4-BE49-F238E27FC236}">
                <a16:creationId xmlns:a16="http://schemas.microsoft.com/office/drawing/2014/main" id="{49C136CE-0C5B-4AD4-8A88-E21A1F640F44}"/>
              </a:ext>
            </a:extLst>
          </p:cNvPr>
          <p:cNvSpPr>
            <a:spLocks noGrp="1"/>
          </p:cNvSpPr>
          <p:nvPr>
            <p:ph idx="1"/>
          </p:nvPr>
        </p:nvSpPr>
        <p:spPr/>
        <p:txBody>
          <a:bodyPr/>
          <a:lstStyle/>
          <a:p>
            <a:pPr marL="742950" lvl="1" indent="-285750" defTabSz="914400" eaLnBrk="0" fontAlgn="base" hangingPunct="0">
              <a:spcBef>
                <a:spcPct val="20000"/>
              </a:spcBef>
              <a:spcAft>
                <a:spcPct val="0"/>
              </a:spcAft>
              <a:buFontTx/>
              <a:buChar char="–"/>
              <a:defRPr/>
            </a:pPr>
            <a:r>
              <a:rPr lang="en-US" altLang="en-US" kern="0" dirty="0">
                <a:solidFill>
                  <a:srgbClr val="000000"/>
                </a:solidFill>
                <a:latin typeface="Verdana"/>
                <a:ea typeface="MS PGothic" panose="020B0600070205080204" pitchFamily="34" charset="-128"/>
              </a:rPr>
              <a:t>Communicate with patients, families, communities, and other health professionals in a responsive and responsible manner </a:t>
            </a:r>
          </a:p>
          <a:p>
            <a:pPr marL="742950" lvl="1" indent="-285750" defTabSz="914400" eaLnBrk="0" fontAlgn="base" hangingPunct="0">
              <a:spcBef>
                <a:spcPct val="20000"/>
              </a:spcBef>
              <a:spcAft>
                <a:spcPct val="0"/>
              </a:spcAft>
              <a:buNone/>
              <a:defRPr/>
            </a:pPr>
            <a:endParaRPr lang="en-US" altLang="en-US" sz="1800" kern="0" dirty="0">
              <a:solidFill>
                <a:srgbClr val="000000"/>
              </a:solidFill>
              <a:latin typeface="Verdana"/>
              <a:ea typeface="MS PGothic" panose="020B0600070205080204" pitchFamily="34" charset="-128"/>
            </a:endParaRPr>
          </a:p>
          <a:p>
            <a:endParaRPr lang="en-GB" dirty="0"/>
          </a:p>
        </p:txBody>
      </p:sp>
      <p:sp>
        <p:nvSpPr>
          <p:cNvPr id="4" name="Content Placeholder 2">
            <a:extLst>
              <a:ext uri="{FF2B5EF4-FFF2-40B4-BE49-F238E27FC236}">
                <a16:creationId xmlns:a16="http://schemas.microsoft.com/office/drawing/2014/main" id="{3A77CF20-ADC6-4146-BE13-79D2E49A8161}"/>
              </a:ext>
            </a:extLst>
          </p:cNvPr>
          <p:cNvSpPr txBox="1">
            <a:spLocks/>
          </p:cNvSpPr>
          <p:nvPr/>
        </p:nvSpPr>
        <p:spPr bwMode="auto">
          <a:xfrm>
            <a:off x="1066800" y="2017776"/>
            <a:ext cx="10058400" cy="40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742950" marR="0" lvl="1" indent="-285750" algn="l" defTabSz="914400" rtl="0" eaLnBrk="0" fontAlgn="base" latinLnBrk="0" hangingPunct="0">
              <a:lnSpc>
                <a:spcPct val="100000"/>
              </a:lnSpc>
              <a:spcBef>
                <a:spcPct val="2000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Verdana"/>
              <a:ea typeface="MS PGothic" panose="020B0600070205080204" pitchFamily="34" charset="-128"/>
            </a:endParaRPr>
          </a:p>
        </p:txBody>
      </p:sp>
      <p:sp>
        <p:nvSpPr>
          <p:cNvPr id="5" name="TextBox 3">
            <a:extLst>
              <a:ext uri="{FF2B5EF4-FFF2-40B4-BE49-F238E27FC236}">
                <a16:creationId xmlns:a16="http://schemas.microsoft.com/office/drawing/2014/main" id="{5B3FFF6D-FDB7-4A19-9BEF-ABB3FC77ACFA}"/>
              </a:ext>
            </a:extLst>
          </p:cNvPr>
          <p:cNvSpPr txBox="1">
            <a:spLocks noChangeArrowheads="1"/>
          </p:cNvSpPr>
          <p:nvPr/>
        </p:nvSpPr>
        <p:spPr bwMode="auto">
          <a:xfrm>
            <a:off x="7009460" y="5677890"/>
            <a:ext cx="50593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IPEC. Core Competencies for </a:t>
            </a:r>
            <a:r>
              <a:rPr kumimoji="0" lang="en-US" altLang="en-US" sz="1800" b="0" i="0" u="none" strike="noStrike" kern="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rPr>
              <a:t>Interprofessional</a:t>
            </a: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 Collaborative Practice. May 2011</a:t>
            </a:r>
          </a:p>
        </p:txBody>
      </p:sp>
      <p:pic>
        <p:nvPicPr>
          <p:cNvPr id="3" name="Picture 2">
            <a:extLst>
              <a:ext uri="{FF2B5EF4-FFF2-40B4-BE49-F238E27FC236}">
                <a16:creationId xmlns:a16="http://schemas.microsoft.com/office/drawing/2014/main" id="{3CC8254F-E80B-450B-9515-25DC1A31B145}"/>
              </a:ext>
            </a:extLst>
          </p:cNvPr>
          <p:cNvPicPr>
            <a:picLocks noChangeAspect="1"/>
          </p:cNvPicPr>
          <p:nvPr/>
        </p:nvPicPr>
        <p:blipFill rotWithShape="1">
          <a:blip r:embed="rId2"/>
          <a:srcRect t="14684"/>
          <a:stretch/>
        </p:blipFill>
        <p:spPr>
          <a:xfrm>
            <a:off x="1638300" y="3504305"/>
            <a:ext cx="3867150" cy="2303826"/>
          </a:xfrm>
          <a:prstGeom prst="rect">
            <a:avLst/>
          </a:prstGeom>
        </p:spPr>
      </p:pic>
    </p:spTree>
    <p:extLst>
      <p:ext uri="{BB962C8B-B14F-4D97-AF65-F5344CB8AC3E}">
        <p14:creationId xmlns:p14="http://schemas.microsoft.com/office/powerpoint/2010/main" val="2796825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C7E8A-3903-40AF-9E18-A5AF5324EBF1}"/>
              </a:ext>
            </a:extLst>
          </p:cNvPr>
          <p:cNvSpPr>
            <a:spLocks noGrp="1"/>
          </p:cNvSpPr>
          <p:nvPr>
            <p:ph type="title"/>
          </p:nvPr>
        </p:nvSpPr>
        <p:spPr/>
        <p:txBody>
          <a:bodyPr/>
          <a:lstStyle/>
          <a:p>
            <a:r>
              <a:rPr lang="en-US" dirty="0"/>
              <a:t>Specific Interprofessional Communication Competencies</a:t>
            </a:r>
          </a:p>
        </p:txBody>
      </p:sp>
      <p:graphicFrame>
        <p:nvGraphicFramePr>
          <p:cNvPr id="3" name="Diagram 2">
            <a:extLst>
              <a:ext uri="{FF2B5EF4-FFF2-40B4-BE49-F238E27FC236}">
                <a16:creationId xmlns:a16="http://schemas.microsoft.com/office/drawing/2014/main" id="{C72FDDC1-1B39-4DF6-8B68-14DFE1D03296}"/>
              </a:ext>
            </a:extLst>
          </p:cNvPr>
          <p:cNvGraphicFramePr/>
          <p:nvPr>
            <p:extLst>
              <p:ext uri="{D42A27DB-BD31-4B8C-83A1-F6EECF244321}">
                <p14:modId xmlns:p14="http://schemas.microsoft.com/office/powerpoint/2010/main" val="3116103965"/>
              </p:ext>
            </p:extLst>
          </p:nvPr>
        </p:nvGraphicFramePr>
        <p:xfrm>
          <a:off x="297710" y="1028009"/>
          <a:ext cx="11771112" cy="5034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4">
            <a:extLst>
              <a:ext uri="{FF2B5EF4-FFF2-40B4-BE49-F238E27FC236}">
                <a16:creationId xmlns:a16="http://schemas.microsoft.com/office/drawing/2014/main" id="{8ADD6703-BD55-4266-9CFA-73615027A1A9}"/>
              </a:ext>
            </a:extLst>
          </p:cNvPr>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9839317" y="340809"/>
            <a:ext cx="2352683" cy="788270"/>
          </a:xfrm>
        </p:spPr>
      </p:pic>
    </p:spTree>
    <p:extLst>
      <p:ext uri="{BB962C8B-B14F-4D97-AF65-F5344CB8AC3E}">
        <p14:creationId xmlns:p14="http://schemas.microsoft.com/office/powerpoint/2010/main" val="1055239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F6255-B509-4DE1-A385-B67378939A5E}"/>
              </a:ext>
            </a:extLst>
          </p:cNvPr>
          <p:cNvSpPr>
            <a:spLocks noGrp="1"/>
          </p:cNvSpPr>
          <p:nvPr>
            <p:ph type="title"/>
          </p:nvPr>
        </p:nvSpPr>
        <p:spPr/>
        <p:txBody>
          <a:bodyPr/>
          <a:lstStyle/>
          <a:p>
            <a:r>
              <a:rPr lang="en-US" dirty="0"/>
              <a:t>Importance of Interprofessional communication</a:t>
            </a:r>
          </a:p>
        </p:txBody>
      </p:sp>
      <p:sp>
        <p:nvSpPr>
          <p:cNvPr id="3" name="Content Placeholder 2">
            <a:extLst>
              <a:ext uri="{FF2B5EF4-FFF2-40B4-BE49-F238E27FC236}">
                <a16:creationId xmlns:a16="http://schemas.microsoft.com/office/drawing/2014/main" id="{F29A6AA8-6B9C-419A-81CA-BA71A4067F65}"/>
              </a:ext>
            </a:extLst>
          </p:cNvPr>
          <p:cNvSpPr>
            <a:spLocks noGrp="1"/>
          </p:cNvSpPr>
          <p:nvPr>
            <p:ph idx="1"/>
          </p:nvPr>
        </p:nvSpPr>
        <p:spPr>
          <a:xfrm>
            <a:off x="419100" y="1349406"/>
            <a:ext cx="11315700" cy="4924394"/>
          </a:xfrm>
        </p:spPr>
        <p:txBody>
          <a:bodyPr>
            <a:normAutofit/>
          </a:bodyPr>
          <a:lstStyle/>
          <a:p>
            <a:r>
              <a:rPr lang="en-US" sz="2800" dirty="0"/>
              <a:t>In </a:t>
            </a:r>
            <a:r>
              <a:rPr lang="en-US" sz="2800" b="1" dirty="0">
                <a:solidFill>
                  <a:srgbClr val="C00000"/>
                </a:solidFill>
              </a:rPr>
              <a:t>2006</a:t>
            </a:r>
            <a:r>
              <a:rPr lang="en-US" sz="2800" dirty="0"/>
              <a:t>, the Joint Commission on Accreditation of Health Care Organization reported that:  </a:t>
            </a:r>
            <a:r>
              <a:rPr lang="en-US" sz="2800" b="1" dirty="0">
                <a:solidFill>
                  <a:srgbClr val="C00000"/>
                </a:solidFill>
              </a:rPr>
              <a:t>70% of medical errors </a:t>
            </a:r>
            <a:r>
              <a:rPr lang="en-US" sz="2800" dirty="0"/>
              <a:t>were caused by</a:t>
            </a:r>
          </a:p>
          <a:p>
            <a:pPr marL="0" indent="0">
              <a:buNone/>
            </a:pPr>
            <a:r>
              <a:rPr lang="en-US" sz="3200" dirty="0"/>
              <a:t> </a:t>
            </a:r>
            <a:r>
              <a:rPr lang="en-US" sz="3200" b="1" u="sng" dirty="0"/>
              <a:t>lack of communication between team members. </a:t>
            </a:r>
          </a:p>
        </p:txBody>
      </p:sp>
      <p:pic>
        <p:nvPicPr>
          <p:cNvPr id="6" name="Picture 5">
            <a:extLst>
              <a:ext uri="{FF2B5EF4-FFF2-40B4-BE49-F238E27FC236}">
                <a16:creationId xmlns:a16="http://schemas.microsoft.com/office/drawing/2014/main" id="{A2818CB6-D326-41B7-87F8-AA09C76EA937}"/>
              </a:ext>
            </a:extLst>
          </p:cNvPr>
          <p:cNvPicPr>
            <a:picLocks noChangeAspect="1"/>
          </p:cNvPicPr>
          <p:nvPr/>
        </p:nvPicPr>
        <p:blipFill>
          <a:blip r:embed="rId2"/>
          <a:stretch>
            <a:fillRect/>
          </a:stretch>
        </p:blipFill>
        <p:spPr>
          <a:xfrm>
            <a:off x="4286250" y="3644900"/>
            <a:ext cx="3938510" cy="2257027"/>
          </a:xfrm>
          <a:prstGeom prst="rect">
            <a:avLst/>
          </a:prstGeom>
        </p:spPr>
      </p:pic>
      <p:pic>
        <p:nvPicPr>
          <p:cNvPr id="5" name="Content Placeholder 4">
            <a:extLst>
              <a:ext uri="{FF2B5EF4-FFF2-40B4-BE49-F238E27FC236}">
                <a16:creationId xmlns:a16="http://schemas.microsoft.com/office/drawing/2014/main" id="{780CA3DD-84E2-42E4-B660-D6A52B3C8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0802" y="119011"/>
            <a:ext cx="2352683" cy="788270"/>
          </a:xfrm>
          <a:prstGeom prst="rect">
            <a:avLst/>
          </a:prstGeom>
        </p:spPr>
      </p:pic>
    </p:spTree>
    <p:extLst>
      <p:ext uri="{BB962C8B-B14F-4D97-AF65-F5344CB8AC3E}">
        <p14:creationId xmlns:p14="http://schemas.microsoft.com/office/powerpoint/2010/main" val="3791116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8B448-7425-4C0D-8AB4-8955D67CFBC3}"/>
              </a:ext>
            </a:extLst>
          </p:cNvPr>
          <p:cNvSpPr>
            <a:spLocks noGrp="1"/>
          </p:cNvSpPr>
          <p:nvPr>
            <p:ph type="title"/>
          </p:nvPr>
        </p:nvSpPr>
        <p:spPr/>
        <p:txBody>
          <a:bodyPr>
            <a:normAutofit/>
          </a:bodyPr>
          <a:lstStyle/>
          <a:p>
            <a:r>
              <a:rPr lang="en-US" sz="6000" dirty="0"/>
              <a:t>Objectives </a:t>
            </a:r>
          </a:p>
        </p:txBody>
      </p:sp>
      <p:graphicFrame>
        <p:nvGraphicFramePr>
          <p:cNvPr id="31" name="Content Placeholder 2"/>
          <p:cNvGraphicFramePr>
            <a:graphicFrameLocks noGrp="1"/>
          </p:cNvGraphicFramePr>
          <p:nvPr>
            <p:ph idx="1"/>
            <p:extLst>
              <p:ext uri="{D42A27DB-BD31-4B8C-83A1-F6EECF244321}">
                <p14:modId xmlns:p14="http://schemas.microsoft.com/office/powerpoint/2010/main" val="2963299797"/>
              </p:ext>
            </p:extLst>
          </p:nvPr>
        </p:nvGraphicFramePr>
        <p:xfrm>
          <a:off x="123178" y="1511300"/>
          <a:ext cx="11944350" cy="489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F6F907B8-A5DB-4560-B296-E4ADD40A12F0}"/>
              </a:ext>
            </a:extLst>
          </p:cNvPr>
          <p:cNvSpPr/>
          <p:nvPr/>
        </p:nvSpPr>
        <p:spPr>
          <a:xfrm>
            <a:off x="314325" y="1511300"/>
            <a:ext cx="626745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By the end of these 2 sessions, students should be able to: </a:t>
            </a:r>
          </a:p>
        </p:txBody>
      </p:sp>
    </p:spTree>
    <p:extLst>
      <p:ext uri="{BB962C8B-B14F-4D97-AF65-F5344CB8AC3E}">
        <p14:creationId xmlns:p14="http://schemas.microsoft.com/office/powerpoint/2010/main" val="4099124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207E2-C2C7-4E0D-9653-0BF2D9B50C64}"/>
              </a:ext>
            </a:extLst>
          </p:cNvPr>
          <p:cNvSpPr>
            <a:spLocks noGrp="1"/>
          </p:cNvSpPr>
          <p:nvPr>
            <p:ph type="title"/>
          </p:nvPr>
        </p:nvSpPr>
        <p:spPr/>
        <p:txBody>
          <a:bodyPr/>
          <a:lstStyle/>
          <a:p>
            <a:r>
              <a:rPr lang="en-GB" dirty="0"/>
              <a:t>Best Practices in Interprofessional Communication</a:t>
            </a:r>
          </a:p>
        </p:txBody>
      </p:sp>
      <p:sp>
        <p:nvSpPr>
          <p:cNvPr id="3" name="Content Placeholder 2">
            <a:extLst>
              <a:ext uri="{FF2B5EF4-FFF2-40B4-BE49-F238E27FC236}">
                <a16:creationId xmlns:a16="http://schemas.microsoft.com/office/drawing/2014/main" id="{FE736708-6DCE-457A-8359-6833421A1F3A}"/>
              </a:ext>
            </a:extLst>
          </p:cNvPr>
          <p:cNvSpPr>
            <a:spLocks noGrp="1"/>
          </p:cNvSpPr>
          <p:nvPr>
            <p:ph idx="1"/>
          </p:nvPr>
        </p:nvSpPr>
        <p:spPr/>
        <p:txBody>
          <a:bodyPr>
            <a:normAutofit/>
          </a:bodyPr>
          <a:lstStyle/>
          <a:p>
            <a:pPr>
              <a:spcAft>
                <a:spcPts val="0"/>
              </a:spcAft>
            </a:pPr>
            <a:r>
              <a:rPr lang="en-US" altLang="en-US" dirty="0">
                <a:ea typeface="ヒラギノ角ゴ Pro W3" pitchFamily="127" charset="-128"/>
              </a:rPr>
              <a:t>The lifeline of care team</a:t>
            </a:r>
          </a:p>
          <a:p>
            <a:pPr>
              <a:spcAft>
                <a:spcPts val="0"/>
              </a:spcAft>
            </a:pPr>
            <a:r>
              <a:rPr lang="en-US" altLang="en-US" dirty="0">
                <a:ea typeface="ヒラギノ角ゴ Pro W3" pitchFamily="127" charset="-128"/>
              </a:rPr>
              <a:t>Process by which information is exchanged between individuals, departments, or organizations</a:t>
            </a:r>
          </a:p>
          <a:p>
            <a:pPr>
              <a:spcAft>
                <a:spcPts val="0"/>
              </a:spcAft>
            </a:pPr>
            <a:r>
              <a:rPr lang="en-US" altLang="en-US" dirty="0">
                <a:ea typeface="ヒラギノ角ゴ Pro W3" pitchFamily="127" charset="-128"/>
              </a:rPr>
              <a:t>Should be: </a:t>
            </a:r>
          </a:p>
          <a:p>
            <a:pPr lvl="2">
              <a:spcAft>
                <a:spcPts val="0"/>
              </a:spcAft>
            </a:pPr>
            <a:r>
              <a:rPr lang="en-US" altLang="en-US" sz="2000" dirty="0">
                <a:ea typeface="ヒラギノ角ゴ Pro W3" pitchFamily="127" charset="-128"/>
              </a:rPr>
              <a:t>Complete	</a:t>
            </a:r>
          </a:p>
          <a:p>
            <a:pPr lvl="2">
              <a:spcAft>
                <a:spcPts val="0"/>
              </a:spcAft>
            </a:pPr>
            <a:r>
              <a:rPr lang="en-US" altLang="en-US" sz="2000" dirty="0">
                <a:ea typeface="ヒラギノ角ゴ Pro W3" pitchFamily="127" charset="-128"/>
              </a:rPr>
              <a:t>Clear</a:t>
            </a:r>
          </a:p>
          <a:p>
            <a:pPr lvl="2">
              <a:spcAft>
                <a:spcPts val="0"/>
              </a:spcAft>
            </a:pPr>
            <a:r>
              <a:rPr lang="en-US" altLang="en-US" sz="2000" dirty="0">
                <a:ea typeface="ヒラギノ角ゴ Pro W3" pitchFamily="127" charset="-128"/>
              </a:rPr>
              <a:t>Brief	</a:t>
            </a:r>
          </a:p>
          <a:p>
            <a:pPr lvl="2">
              <a:spcAft>
                <a:spcPts val="0"/>
              </a:spcAft>
            </a:pPr>
            <a:r>
              <a:rPr lang="en-US" altLang="en-US" sz="2000" dirty="0">
                <a:ea typeface="ヒラギノ角ゴ Pro W3" pitchFamily="127" charset="-128"/>
              </a:rPr>
              <a:t>Timely</a:t>
            </a:r>
          </a:p>
          <a:p>
            <a:pPr lvl="1">
              <a:spcAft>
                <a:spcPts val="0"/>
              </a:spcAft>
            </a:pPr>
            <a:endParaRPr lang="en-US" altLang="en-US" dirty="0">
              <a:ea typeface="ヒラギノ角ゴ Pro W3" pitchFamily="127" charset="-128"/>
            </a:endParaRPr>
          </a:p>
          <a:p>
            <a:pPr>
              <a:spcAft>
                <a:spcPts val="0"/>
              </a:spcAft>
            </a:pPr>
            <a:endParaRPr lang="en-GB" dirty="0"/>
          </a:p>
        </p:txBody>
      </p:sp>
      <p:pic>
        <p:nvPicPr>
          <p:cNvPr id="9" name="Picture 8">
            <a:extLst>
              <a:ext uri="{FF2B5EF4-FFF2-40B4-BE49-F238E27FC236}">
                <a16:creationId xmlns:a16="http://schemas.microsoft.com/office/drawing/2014/main" id="{74292FD2-25FB-4263-B932-2EA59BCC3F9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15868" y="614477"/>
            <a:ext cx="2978092" cy="1032895"/>
          </a:xfrm>
          <a:prstGeom prst="rect">
            <a:avLst/>
          </a:prstGeom>
        </p:spPr>
      </p:pic>
      <p:pic>
        <p:nvPicPr>
          <p:cNvPr id="10" name="Picture 2" descr="Image result for check-back communication">
            <a:extLst>
              <a:ext uri="{FF2B5EF4-FFF2-40B4-BE49-F238E27FC236}">
                <a16:creationId xmlns:a16="http://schemas.microsoft.com/office/drawing/2014/main" id="{B2ECF38A-1137-425E-A691-1F2B27368AF7}"/>
              </a:ext>
            </a:extLst>
          </p:cNvPr>
          <p:cNvPicPr>
            <a:picLocks noChangeAspect="1" noChangeArrowheads="1"/>
          </p:cNvPicPr>
          <p:nvPr/>
        </p:nvPicPr>
        <p:blipFill rotWithShape="1">
          <a:blip r:embed="rId4">
            <a:clrChange>
              <a:clrFrom>
                <a:srgbClr val="DCDDDE"/>
              </a:clrFrom>
              <a:clrTo>
                <a:srgbClr val="DCDDDE">
                  <a:alpha val="0"/>
                </a:srgbClr>
              </a:clrTo>
            </a:clrChange>
            <a:extLst>
              <a:ext uri="{28A0092B-C50C-407E-A947-70E740481C1C}">
                <a14:useLocalDpi xmlns:a14="http://schemas.microsoft.com/office/drawing/2010/main" val="0"/>
              </a:ext>
            </a:extLst>
          </a:blip>
          <a:srcRect t="33929"/>
          <a:stretch/>
        </p:blipFill>
        <p:spPr bwMode="auto">
          <a:xfrm>
            <a:off x="5095875" y="3131372"/>
            <a:ext cx="4938806" cy="187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033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6C7A7-9B70-4AEA-8900-D923E39054FB}"/>
              </a:ext>
            </a:extLst>
          </p:cNvPr>
          <p:cNvSpPr>
            <a:spLocks noGrp="1"/>
          </p:cNvSpPr>
          <p:nvPr>
            <p:ph type="title"/>
          </p:nvPr>
        </p:nvSpPr>
        <p:spPr/>
        <p:txBody>
          <a:bodyPr/>
          <a:lstStyle/>
          <a:p>
            <a:r>
              <a:rPr lang="en-GB" dirty="0"/>
              <a:t>Interprofessional Communication</a:t>
            </a:r>
          </a:p>
        </p:txBody>
      </p:sp>
      <p:sp>
        <p:nvSpPr>
          <p:cNvPr id="3" name="Content Placeholder 2">
            <a:extLst>
              <a:ext uri="{FF2B5EF4-FFF2-40B4-BE49-F238E27FC236}">
                <a16:creationId xmlns:a16="http://schemas.microsoft.com/office/drawing/2014/main" id="{E1116E06-F888-4FE3-88CA-D120F12E65F2}"/>
              </a:ext>
            </a:extLst>
          </p:cNvPr>
          <p:cNvSpPr>
            <a:spLocks noGrp="1"/>
          </p:cNvSpPr>
          <p:nvPr>
            <p:ph idx="1"/>
          </p:nvPr>
        </p:nvSpPr>
        <p:spPr>
          <a:xfrm>
            <a:off x="123180" y="1349406"/>
            <a:ext cx="4981310" cy="4908519"/>
          </a:xfrm>
        </p:spPr>
        <p:txBody>
          <a:bodyPr>
            <a:normAutofit lnSpcReduction="10000"/>
          </a:bodyPr>
          <a:lstStyle/>
          <a:p>
            <a:r>
              <a:rPr lang="en-US" altLang="en-US" b="1" u="sng" dirty="0">
                <a:ea typeface="ヒラギノ角ゴ Pro W3" pitchFamily="127" charset="-128"/>
              </a:rPr>
              <a:t>Information Exchange Strategies</a:t>
            </a:r>
          </a:p>
          <a:p>
            <a:pPr lvl="1"/>
            <a:r>
              <a:rPr lang="en-US" altLang="en-US" b="1" dirty="0">
                <a:ea typeface="ヒラギノ角ゴ Pro W3" pitchFamily="127" charset="-128"/>
              </a:rPr>
              <a:t>S</a:t>
            </a:r>
            <a:r>
              <a:rPr lang="en-US" altLang="en-US" dirty="0">
                <a:ea typeface="ヒラギノ角ゴ Pro W3" pitchFamily="127" charset="-128"/>
              </a:rPr>
              <a:t>ituation – </a:t>
            </a:r>
            <a:r>
              <a:rPr lang="en-US" altLang="en-US" b="1" dirty="0">
                <a:ea typeface="ヒラギノ角ゴ Pro W3" pitchFamily="127" charset="-128"/>
              </a:rPr>
              <a:t>B</a:t>
            </a:r>
            <a:r>
              <a:rPr lang="en-US" altLang="en-US" dirty="0">
                <a:ea typeface="ヒラギノ角ゴ Pro W3" pitchFamily="127" charset="-128"/>
              </a:rPr>
              <a:t>ackground – </a:t>
            </a:r>
            <a:r>
              <a:rPr lang="en-US" altLang="en-US" b="1" dirty="0">
                <a:ea typeface="ヒラギノ角ゴ Pro W3" pitchFamily="127" charset="-128"/>
              </a:rPr>
              <a:t>A</a:t>
            </a:r>
            <a:r>
              <a:rPr lang="en-US" altLang="en-US" dirty="0">
                <a:ea typeface="ヒラギノ角ゴ Pro W3" pitchFamily="127" charset="-128"/>
              </a:rPr>
              <a:t>ssessment – </a:t>
            </a:r>
            <a:r>
              <a:rPr lang="en-US" altLang="en-US" b="1" dirty="0">
                <a:ea typeface="ヒラギノ角ゴ Pro W3" pitchFamily="127" charset="-128"/>
              </a:rPr>
              <a:t>R</a:t>
            </a:r>
            <a:r>
              <a:rPr lang="en-US" altLang="en-US" dirty="0">
                <a:ea typeface="ヒラギノ角ゴ Pro W3" pitchFamily="127" charset="-128"/>
              </a:rPr>
              <a:t>ecommendation (</a:t>
            </a:r>
            <a:r>
              <a:rPr lang="en-US" altLang="en-US" b="1" dirty="0">
                <a:ea typeface="ヒラギノ角ゴ Pro W3" pitchFamily="127" charset="-128"/>
              </a:rPr>
              <a:t>SBAR</a:t>
            </a:r>
            <a:r>
              <a:rPr lang="en-US" altLang="en-US" dirty="0">
                <a:ea typeface="ヒラギノ角ゴ Pro W3" pitchFamily="127" charset="-128"/>
              </a:rPr>
              <a:t>)</a:t>
            </a:r>
          </a:p>
          <a:p>
            <a:pPr lvl="2"/>
            <a:r>
              <a:rPr lang="en-US" altLang="en-US" dirty="0">
                <a:solidFill>
                  <a:srgbClr val="C00000"/>
                </a:solidFill>
                <a:ea typeface="ヒラギノ角ゴ Pro W3" pitchFamily="127" charset="-128"/>
              </a:rPr>
              <a:t>to effectively communicate information to one another</a:t>
            </a:r>
          </a:p>
          <a:p>
            <a:pPr lvl="1"/>
            <a:r>
              <a:rPr lang="en-US" altLang="en-US" b="1" dirty="0">
                <a:ea typeface="ヒラギノ角ゴ Pro W3" pitchFamily="127" charset="-128"/>
              </a:rPr>
              <a:t>Call-Out:</a:t>
            </a:r>
          </a:p>
          <a:p>
            <a:pPr lvl="2"/>
            <a:r>
              <a:rPr lang="en-US" altLang="en-US" dirty="0">
                <a:solidFill>
                  <a:srgbClr val="C00000"/>
                </a:solidFill>
                <a:ea typeface="ヒラギノ角ゴ Pro W3" pitchFamily="127" charset="-128"/>
              </a:rPr>
              <a:t>to communicate important or critical information. Ex. During emergency, codes, </a:t>
            </a:r>
            <a:r>
              <a:rPr lang="en-US" altLang="en-US" dirty="0" err="1">
                <a:solidFill>
                  <a:srgbClr val="C00000"/>
                </a:solidFill>
                <a:ea typeface="ヒラギノ角ゴ Pro W3" pitchFamily="127" charset="-128"/>
              </a:rPr>
              <a:t>etc</a:t>
            </a:r>
            <a:endParaRPr lang="en-US" altLang="en-US" dirty="0">
              <a:solidFill>
                <a:srgbClr val="C00000"/>
              </a:solidFill>
              <a:ea typeface="ヒラギノ角ゴ Pro W3" pitchFamily="127" charset="-128"/>
            </a:endParaRPr>
          </a:p>
        </p:txBody>
      </p:sp>
      <p:graphicFrame>
        <p:nvGraphicFramePr>
          <p:cNvPr id="8" name="Diagram 7">
            <a:extLst>
              <a:ext uri="{FF2B5EF4-FFF2-40B4-BE49-F238E27FC236}">
                <a16:creationId xmlns:a16="http://schemas.microsoft.com/office/drawing/2014/main" id="{C82B4280-8BBA-45E8-80E5-63F6FE18E0B0}"/>
              </a:ext>
            </a:extLst>
          </p:cNvPr>
          <p:cNvGraphicFramePr/>
          <p:nvPr/>
        </p:nvGraphicFramePr>
        <p:xfrm>
          <a:off x="5104490" y="1493332"/>
          <a:ext cx="6927853" cy="2966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a:extLst>
              <a:ext uri="{FF2B5EF4-FFF2-40B4-BE49-F238E27FC236}">
                <a16:creationId xmlns:a16="http://schemas.microsoft.com/office/drawing/2014/main" id="{D569D2CD-7DBE-43F8-B329-3354FB5EE36D}"/>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57975" y="4843463"/>
            <a:ext cx="2299938" cy="1414462"/>
          </a:xfrm>
          <a:prstGeom prst="rect">
            <a:avLst/>
          </a:prstGeom>
        </p:spPr>
      </p:pic>
    </p:spTree>
    <p:extLst>
      <p:ext uri="{BB962C8B-B14F-4D97-AF65-F5344CB8AC3E}">
        <p14:creationId xmlns:p14="http://schemas.microsoft.com/office/powerpoint/2010/main" val="493324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6C7A7-9B70-4AEA-8900-D923E39054FB}"/>
              </a:ext>
            </a:extLst>
          </p:cNvPr>
          <p:cNvSpPr>
            <a:spLocks noGrp="1"/>
          </p:cNvSpPr>
          <p:nvPr>
            <p:ph type="title"/>
          </p:nvPr>
        </p:nvSpPr>
        <p:spPr/>
        <p:txBody>
          <a:bodyPr/>
          <a:lstStyle/>
          <a:p>
            <a:r>
              <a:rPr lang="en-GB" dirty="0"/>
              <a:t>Interprofessional Communication</a:t>
            </a:r>
          </a:p>
        </p:txBody>
      </p:sp>
      <p:sp>
        <p:nvSpPr>
          <p:cNvPr id="3" name="Content Placeholder 2">
            <a:extLst>
              <a:ext uri="{FF2B5EF4-FFF2-40B4-BE49-F238E27FC236}">
                <a16:creationId xmlns:a16="http://schemas.microsoft.com/office/drawing/2014/main" id="{E1116E06-F888-4FE3-88CA-D120F12E65F2}"/>
              </a:ext>
            </a:extLst>
          </p:cNvPr>
          <p:cNvSpPr>
            <a:spLocks noGrp="1"/>
          </p:cNvSpPr>
          <p:nvPr>
            <p:ph idx="1"/>
          </p:nvPr>
        </p:nvSpPr>
        <p:spPr/>
        <p:txBody>
          <a:bodyPr>
            <a:normAutofit/>
          </a:bodyPr>
          <a:lstStyle/>
          <a:p>
            <a:r>
              <a:rPr lang="en-US" altLang="en-US" dirty="0">
                <a:ea typeface="ヒラギノ角ゴ Pro W3" pitchFamily="127" charset="-128"/>
              </a:rPr>
              <a:t>Information Exchange Strategies</a:t>
            </a:r>
          </a:p>
          <a:p>
            <a:pPr lvl="1"/>
            <a:endParaRPr lang="en-US" altLang="en-US" b="1" dirty="0">
              <a:solidFill>
                <a:srgbClr val="C00000"/>
              </a:solidFill>
              <a:ea typeface="ヒラギノ角ゴ Pro W3" pitchFamily="127" charset="-128"/>
            </a:endParaRPr>
          </a:p>
          <a:p>
            <a:pPr marL="342900" lvl="1" indent="0">
              <a:buNone/>
            </a:pPr>
            <a:endParaRPr lang="en-US" altLang="en-US" dirty="0">
              <a:solidFill>
                <a:srgbClr val="C00000"/>
              </a:solidFill>
              <a:ea typeface="ヒラギノ角ゴ Pro W3" pitchFamily="127" charset="-128"/>
            </a:endParaRPr>
          </a:p>
          <a:p>
            <a:pPr lvl="1"/>
            <a:endParaRPr lang="en-US" altLang="en-US" dirty="0">
              <a:ea typeface="ヒラギノ角ゴ Pro W3" pitchFamily="127" charset="-128"/>
            </a:endParaRPr>
          </a:p>
          <a:p>
            <a:endParaRPr lang="en-GB" dirty="0"/>
          </a:p>
        </p:txBody>
      </p:sp>
      <p:pic>
        <p:nvPicPr>
          <p:cNvPr id="7" name="Picture 6">
            <a:extLst>
              <a:ext uri="{FF2B5EF4-FFF2-40B4-BE49-F238E27FC236}">
                <a16:creationId xmlns:a16="http://schemas.microsoft.com/office/drawing/2014/main" id="{39B608F2-4E08-4990-A1DF-2C34244A009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0831" y="2100520"/>
            <a:ext cx="2637516" cy="2357425"/>
          </a:xfrm>
          <a:prstGeom prst="rect">
            <a:avLst/>
          </a:prstGeom>
        </p:spPr>
      </p:pic>
      <p:pic>
        <p:nvPicPr>
          <p:cNvPr id="9" name="Picture 8">
            <a:extLst>
              <a:ext uri="{FF2B5EF4-FFF2-40B4-BE49-F238E27FC236}">
                <a16:creationId xmlns:a16="http://schemas.microsoft.com/office/drawing/2014/main" id="{B511E01F-07DE-449C-9666-919775E4EC9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5715" y="4757480"/>
            <a:ext cx="3010196" cy="1341687"/>
          </a:xfrm>
          <a:prstGeom prst="rect">
            <a:avLst/>
          </a:prstGeom>
        </p:spPr>
      </p:pic>
      <p:sp>
        <p:nvSpPr>
          <p:cNvPr id="10" name="Content Placeholder 2">
            <a:extLst>
              <a:ext uri="{FF2B5EF4-FFF2-40B4-BE49-F238E27FC236}">
                <a16:creationId xmlns:a16="http://schemas.microsoft.com/office/drawing/2014/main" id="{B9A293CE-D155-409A-B503-7FFF35F3EF68}"/>
              </a:ext>
            </a:extLst>
          </p:cNvPr>
          <p:cNvSpPr txBox="1">
            <a:spLocks/>
          </p:cNvSpPr>
          <p:nvPr/>
        </p:nvSpPr>
        <p:spPr>
          <a:xfrm>
            <a:off x="3556000" y="2160358"/>
            <a:ext cx="8512821" cy="3898893"/>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100000"/>
              </a:lnSpc>
              <a:spcBef>
                <a:spcPts val="1200"/>
              </a:spcBef>
              <a:spcAft>
                <a:spcPts val="12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100000"/>
              </a:lnSpc>
              <a:spcBef>
                <a:spcPts val="1200"/>
              </a:spcBef>
              <a:spcAft>
                <a:spcPts val="12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857250" indent="-171450" algn="l" defTabSz="685800" rtl="0" eaLnBrk="1" latinLnBrk="0" hangingPunct="1">
              <a:lnSpc>
                <a:spcPct val="100000"/>
              </a:lnSpc>
              <a:spcBef>
                <a:spcPts val="1200"/>
              </a:spcBef>
              <a:spcAft>
                <a:spcPts val="12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100000"/>
              </a:lnSpc>
              <a:spcBef>
                <a:spcPts val="1200"/>
              </a:spcBef>
              <a:spcAft>
                <a:spcPts val="12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100000"/>
              </a:lnSpc>
              <a:spcBef>
                <a:spcPts val="1200"/>
              </a:spcBef>
              <a:spcAft>
                <a:spcPts val="12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US" altLang="en-US" b="1" dirty="0">
                <a:ea typeface="ヒラギノ角ゴ Pro W3" pitchFamily="127" charset="-128"/>
              </a:rPr>
              <a:t>Check-Back</a:t>
            </a:r>
          </a:p>
          <a:p>
            <a:pPr lvl="2"/>
            <a:r>
              <a:rPr lang="en-US" altLang="en-US" dirty="0">
                <a:solidFill>
                  <a:srgbClr val="C00000"/>
                </a:solidFill>
                <a:ea typeface="ヒラギノ角ゴ Pro W3" pitchFamily="127" charset="-128"/>
              </a:rPr>
              <a:t>to ensure that message is received</a:t>
            </a:r>
          </a:p>
          <a:p>
            <a:pPr lvl="1"/>
            <a:endParaRPr lang="en-US" altLang="en-US" b="1" dirty="0">
              <a:ea typeface="ヒラギノ角ゴ Pro W3" pitchFamily="127" charset="-128"/>
            </a:endParaRPr>
          </a:p>
          <a:p>
            <a:pPr lvl="1"/>
            <a:r>
              <a:rPr lang="en-US" altLang="en-US" b="1" dirty="0">
                <a:ea typeface="ヒラギノ角ゴ Pro W3" pitchFamily="127" charset="-128"/>
              </a:rPr>
              <a:t>Handoffs </a:t>
            </a:r>
          </a:p>
          <a:p>
            <a:pPr lvl="2"/>
            <a:r>
              <a:rPr lang="en-US" altLang="en-US" dirty="0">
                <a:solidFill>
                  <a:srgbClr val="C00000"/>
                </a:solidFill>
                <a:ea typeface="ヒラギノ角ゴ Pro W3" pitchFamily="127" charset="-128"/>
              </a:rPr>
              <a:t>to transfer information during transitions in care across the continuum </a:t>
            </a:r>
          </a:p>
          <a:p>
            <a:pPr lvl="3"/>
            <a:r>
              <a:rPr lang="en-US" altLang="en-US" dirty="0">
                <a:ea typeface="ヒラギノ角ゴ Pro W3" pitchFamily="127" charset="-128"/>
              </a:rPr>
              <a:t>Includes an opportunity to ask questions, clarify, and confirm</a:t>
            </a:r>
          </a:p>
          <a:p>
            <a:pPr lvl="2"/>
            <a:endParaRPr lang="en-US" altLang="en-US" dirty="0">
              <a:ea typeface="ヒラギノ角ゴ Pro W3" pitchFamily="127" charset="-128"/>
            </a:endParaRPr>
          </a:p>
          <a:p>
            <a:pPr lvl="2"/>
            <a:endParaRPr lang="en-GB" dirty="0"/>
          </a:p>
        </p:txBody>
      </p:sp>
    </p:spTree>
    <p:extLst>
      <p:ext uri="{BB962C8B-B14F-4D97-AF65-F5344CB8AC3E}">
        <p14:creationId xmlns:p14="http://schemas.microsoft.com/office/powerpoint/2010/main" val="1809352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EF150-75C2-4F12-A963-08C0D436D2EF}"/>
              </a:ext>
            </a:extLst>
          </p:cNvPr>
          <p:cNvSpPr>
            <a:spLocks noGrp="1"/>
          </p:cNvSpPr>
          <p:nvPr>
            <p:ph type="title"/>
          </p:nvPr>
        </p:nvSpPr>
        <p:spPr/>
        <p:txBody>
          <a:bodyPr/>
          <a:lstStyle/>
          <a:p>
            <a:r>
              <a:rPr lang="en-GB" dirty="0"/>
              <a:t>Interprofessional Communication: Examples</a:t>
            </a:r>
          </a:p>
        </p:txBody>
      </p:sp>
      <p:pic>
        <p:nvPicPr>
          <p:cNvPr id="4" name="Picture 2" descr="SBAR:&#10;&#10;A technique for communicating critical information that requires immediate attention and action concerning a patients condition. ">
            <a:extLst>
              <a:ext uri="{FF2B5EF4-FFF2-40B4-BE49-F238E27FC236}">
                <a16:creationId xmlns:a16="http://schemas.microsoft.com/office/drawing/2014/main" id="{0C17429C-4307-4463-A755-1DF0C06AC2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90" t="21300" r="8391" b="7425"/>
          <a:stretch/>
        </p:blipFill>
        <p:spPr bwMode="auto">
          <a:xfrm>
            <a:off x="253807" y="1472065"/>
            <a:ext cx="2832293" cy="465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all out: Strategy used to communicate important or critical information. ">
            <a:extLst>
              <a:ext uri="{FF2B5EF4-FFF2-40B4-BE49-F238E27FC236}">
                <a16:creationId xmlns:a16="http://schemas.microsoft.com/office/drawing/2014/main" id="{9871388D-7062-463F-96D6-CE405353A9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96" t="20472" r="6946" b="15088"/>
          <a:stretch/>
        </p:blipFill>
        <p:spPr bwMode="auto">
          <a:xfrm>
            <a:off x="3086100" y="1525628"/>
            <a:ext cx="3170203" cy="459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heck-Back: Using closed-loop communication to ensure that information conveyed by the sender is understood by the receiver as inteneded.">
            <a:extLst>
              <a:ext uri="{FF2B5EF4-FFF2-40B4-BE49-F238E27FC236}">
                <a16:creationId xmlns:a16="http://schemas.microsoft.com/office/drawing/2014/main" id="{29F2C7A3-198F-4788-8A35-79525F4516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064" t="23865" r="8177" b="31423"/>
          <a:stretch/>
        </p:blipFill>
        <p:spPr bwMode="auto">
          <a:xfrm>
            <a:off x="6133613" y="1472065"/>
            <a:ext cx="2906746" cy="465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I PASS THE BATON">
            <a:extLst>
              <a:ext uri="{FF2B5EF4-FFF2-40B4-BE49-F238E27FC236}">
                <a16:creationId xmlns:a16="http://schemas.microsoft.com/office/drawing/2014/main" id="{195B8212-768E-4760-9A42-807474ABDE70}"/>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l="9379" t="17212" r="9522" b="8804"/>
          <a:stretch/>
        </p:blipFill>
        <p:spPr bwMode="auto">
          <a:xfrm>
            <a:off x="8970638" y="1608021"/>
            <a:ext cx="2981414" cy="44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87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7EFAC-CAB4-46FB-891F-0268EF7B45EF}"/>
              </a:ext>
            </a:extLst>
          </p:cNvPr>
          <p:cNvSpPr>
            <a:spLocks noGrp="1"/>
          </p:cNvSpPr>
          <p:nvPr>
            <p:ph type="title"/>
          </p:nvPr>
        </p:nvSpPr>
        <p:spPr/>
        <p:txBody>
          <a:bodyPr/>
          <a:lstStyle/>
          <a:p>
            <a:r>
              <a:rPr lang="en-GB" dirty="0"/>
              <a:t>Interprofessional Communication</a:t>
            </a:r>
            <a:endParaRPr lang="en-GB" b="1" dirty="0"/>
          </a:p>
        </p:txBody>
      </p:sp>
      <p:sp>
        <p:nvSpPr>
          <p:cNvPr id="3" name="Content Placeholder 2">
            <a:extLst>
              <a:ext uri="{FF2B5EF4-FFF2-40B4-BE49-F238E27FC236}">
                <a16:creationId xmlns:a16="http://schemas.microsoft.com/office/drawing/2014/main" id="{C2027C74-8ECC-4D22-A6EF-E0DA9A637965}"/>
              </a:ext>
            </a:extLst>
          </p:cNvPr>
          <p:cNvSpPr>
            <a:spLocks noGrp="1"/>
          </p:cNvSpPr>
          <p:nvPr>
            <p:ph idx="1"/>
          </p:nvPr>
        </p:nvSpPr>
        <p:spPr/>
        <p:txBody>
          <a:bodyPr>
            <a:normAutofit/>
          </a:bodyPr>
          <a:lstStyle/>
          <a:p>
            <a:r>
              <a:rPr lang="en-GB" b="1" dirty="0"/>
              <a:t>Challenges/Barriers</a:t>
            </a:r>
          </a:p>
          <a:p>
            <a:pPr lvl="2">
              <a:spcBef>
                <a:spcPct val="20000"/>
              </a:spcBef>
              <a:spcAft>
                <a:spcPts val="0"/>
              </a:spcAft>
            </a:pPr>
            <a:r>
              <a:rPr lang="en-US" altLang="en-US" dirty="0">
                <a:ea typeface="ヒラギノ角ゴ Pro W3" pitchFamily="127" charset="-128"/>
              </a:rPr>
              <a:t>Language barrier</a:t>
            </a:r>
          </a:p>
          <a:p>
            <a:pPr lvl="2">
              <a:spcBef>
                <a:spcPct val="20000"/>
              </a:spcBef>
              <a:spcAft>
                <a:spcPts val="0"/>
              </a:spcAft>
            </a:pPr>
            <a:r>
              <a:rPr lang="en-US" altLang="en-US" dirty="0">
                <a:ea typeface="ヒラギノ角ゴ Pro W3" pitchFamily="127" charset="-128"/>
              </a:rPr>
              <a:t>Distractions</a:t>
            </a:r>
          </a:p>
          <a:p>
            <a:pPr lvl="2">
              <a:spcBef>
                <a:spcPct val="20000"/>
              </a:spcBef>
              <a:spcAft>
                <a:spcPts val="0"/>
              </a:spcAft>
            </a:pPr>
            <a:r>
              <a:rPr lang="en-US" altLang="en-US" dirty="0">
                <a:ea typeface="ヒラギノ角ゴ Pro W3" pitchFamily="127" charset="-128"/>
              </a:rPr>
              <a:t>Physical proximity</a:t>
            </a:r>
          </a:p>
          <a:p>
            <a:pPr lvl="2">
              <a:spcBef>
                <a:spcPct val="20000"/>
              </a:spcBef>
              <a:spcAft>
                <a:spcPts val="0"/>
              </a:spcAft>
            </a:pPr>
            <a:r>
              <a:rPr lang="en-US" altLang="en-US" dirty="0">
                <a:ea typeface="ヒラギノ角ゴ Pro W3" pitchFamily="127" charset="-128"/>
              </a:rPr>
              <a:t>Personalities</a:t>
            </a:r>
          </a:p>
          <a:p>
            <a:pPr lvl="2">
              <a:spcBef>
                <a:spcPct val="20000"/>
              </a:spcBef>
              <a:spcAft>
                <a:spcPts val="0"/>
              </a:spcAft>
            </a:pPr>
            <a:r>
              <a:rPr lang="en-US" altLang="en-US" dirty="0">
                <a:ea typeface="ヒラギノ角ゴ Pro W3" pitchFamily="127" charset="-128"/>
              </a:rPr>
              <a:t>Workload</a:t>
            </a:r>
          </a:p>
          <a:p>
            <a:pPr lvl="2">
              <a:spcBef>
                <a:spcPct val="20000"/>
              </a:spcBef>
              <a:spcAft>
                <a:spcPts val="0"/>
              </a:spcAft>
            </a:pPr>
            <a:r>
              <a:rPr lang="en-US" altLang="en-US" dirty="0">
                <a:ea typeface="ヒラギノ角ゴ Pro W3" pitchFamily="127" charset="-128"/>
              </a:rPr>
              <a:t>Varying communication styles</a:t>
            </a:r>
          </a:p>
          <a:p>
            <a:pPr lvl="2">
              <a:spcBef>
                <a:spcPct val="20000"/>
              </a:spcBef>
              <a:spcAft>
                <a:spcPts val="0"/>
              </a:spcAft>
            </a:pPr>
            <a:r>
              <a:rPr lang="en-US" altLang="en-US" dirty="0">
                <a:ea typeface="ヒラギノ角ゴ Pro W3" pitchFamily="127" charset="-128"/>
              </a:rPr>
              <a:t>Conflict</a:t>
            </a:r>
          </a:p>
          <a:p>
            <a:pPr lvl="2">
              <a:spcBef>
                <a:spcPct val="20000"/>
              </a:spcBef>
              <a:spcAft>
                <a:spcPts val="0"/>
              </a:spcAft>
            </a:pPr>
            <a:r>
              <a:rPr lang="en-US" altLang="en-US" dirty="0">
                <a:ea typeface="ヒラギノ角ゴ Pro W3" pitchFamily="127" charset="-128"/>
              </a:rPr>
              <a:t>Lack of information verification </a:t>
            </a:r>
          </a:p>
          <a:p>
            <a:pPr lvl="2">
              <a:spcBef>
                <a:spcPct val="20000"/>
              </a:spcBef>
              <a:spcAft>
                <a:spcPts val="0"/>
              </a:spcAft>
            </a:pPr>
            <a:r>
              <a:rPr lang="en-US" altLang="en-US" dirty="0">
                <a:ea typeface="ヒラギノ角ゴ Pro W3" pitchFamily="127" charset="-128"/>
              </a:rPr>
              <a:t>Shift change</a:t>
            </a:r>
          </a:p>
          <a:p>
            <a:endParaRPr lang="en-GB" dirty="0"/>
          </a:p>
        </p:txBody>
      </p:sp>
    </p:spTree>
    <p:extLst>
      <p:ext uri="{BB962C8B-B14F-4D97-AF65-F5344CB8AC3E}">
        <p14:creationId xmlns:p14="http://schemas.microsoft.com/office/powerpoint/2010/main" val="3366742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F7AF5-A9A3-402B-9EC2-E3746461ABCE}"/>
              </a:ext>
            </a:extLst>
          </p:cNvPr>
          <p:cNvSpPr>
            <a:spLocks noGrp="1"/>
          </p:cNvSpPr>
          <p:nvPr>
            <p:ph type="title"/>
          </p:nvPr>
        </p:nvSpPr>
        <p:spPr/>
        <p:txBody>
          <a:bodyPr/>
          <a:lstStyle/>
          <a:p>
            <a:r>
              <a:rPr lang="en-US" dirty="0"/>
              <a:t>Specific Teams and Teamwork Competencies</a:t>
            </a:r>
          </a:p>
        </p:txBody>
      </p:sp>
      <p:graphicFrame>
        <p:nvGraphicFramePr>
          <p:cNvPr id="3" name="Content Placeholder 2">
            <a:extLst>
              <a:ext uri="{FF2B5EF4-FFF2-40B4-BE49-F238E27FC236}">
                <a16:creationId xmlns:a16="http://schemas.microsoft.com/office/drawing/2014/main" id="{F3F50C6D-821D-482A-B4BC-C575F9613612}"/>
              </a:ext>
            </a:extLst>
          </p:cNvPr>
          <p:cNvGraphicFramePr>
            <a:graphicFrameLocks noGrp="1"/>
          </p:cNvGraphicFramePr>
          <p:nvPr>
            <p:ph idx="1"/>
            <p:extLst>
              <p:ext uri="{D42A27DB-BD31-4B8C-83A1-F6EECF244321}">
                <p14:modId xmlns:p14="http://schemas.microsoft.com/office/powerpoint/2010/main" val="630115261"/>
              </p:ext>
            </p:extLst>
          </p:nvPr>
        </p:nvGraphicFramePr>
        <p:xfrm>
          <a:off x="368300" y="1349374"/>
          <a:ext cx="11700523" cy="5140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5C37481D-3855-483C-A783-FAC4461B5161}"/>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033000" y="-131092"/>
            <a:ext cx="2159000" cy="1616118"/>
          </a:xfrm>
          <a:prstGeom prst="rect">
            <a:avLst/>
          </a:prstGeom>
        </p:spPr>
      </p:pic>
    </p:spTree>
    <p:extLst>
      <p:ext uri="{BB962C8B-B14F-4D97-AF65-F5344CB8AC3E}">
        <p14:creationId xmlns:p14="http://schemas.microsoft.com/office/powerpoint/2010/main" val="2488760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 think IPE/IPC is needed or important? </a:t>
            </a:r>
          </a:p>
        </p:txBody>
      </p:sp>
      <p:pic>
        <p:nvPicPr>
          <p:cNvPr id="4" name="Picture 2" descr="Image result for interprofessional and patient safet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98" t="36816" r="2901" b="19351"/>
          <a:stretch/>
        </p:blipFill>
        <p:spPr bwMode="auto">
          <a:xfrm>
            <a:off x="9076557" y="1487259"/>
            <a:ext cx="2686439" cy="16561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74536" y="1751360"/>
            <a:ext cx="2284362" cy="1446550"/>
          </a:xfrm>
          <a:prstGeom prst="rect">
            <a:avLst/>
          </a:prstGeom>
          <a:noFill/>
        </p:spPr>
        <p:txBody>
          <a:bodyPr wrap="square" rtlCol="0">
            <a:spAutoFit/>
          </a:bodyPr>
          <a:lstStyle/>
          <a:p>
            <a:r>
              <a:rPr lang="en-US" sz="2200" dirty="0"/>
              <a:t>Increase </a:t>
            </a:r>
            <a:r>
              <a:rPr lang="en-US" sz="2200" b="1" dirty="0"/>
              <a:t>access to care</a:t>
            </a:r>
            <a:r>
              <a:rPr lang="en-US" sz="2200" dirty="0"/>
              <a:t>. Improves </a:t>
            </a:r>
            <a:r>
              <a:rPr lang="en-US" sz="2200" b="1" dirty="0"/>
              <a:t>quality and safety </a:t>
            </a:r>
            <a:r>
              <a:rPr lang="en-US" sz="2200" dirty="0"/>
              <a:t>of care</a:t>
            </a:r>
          </a:p>
        </p:txBody>
      </p:sp>
      <p:pic>
        <p:nvPicPr>
          <p:cNvPr id="6" name="Picture 6" descr="Image result for interprofessional and healthcare cost"/>
          <p:cNvPicPr>
            <a:picLocks noChangeAspect="1" noChangeArrowheads="1"/>
          </p:cNvPicPr>
          <p:nvPr/>
        </p:nvPicPr>
        <p:blipFill rotWithShape="1">
          <a:blip r:embed="rId4">
            <a:extLst>
              <a:ext uri="{28A0092B-C50C-407E-A947-70E740481C1C}">
                <a14:useLocalDpi xmlns:a14="http://schemas.microsoft.com/office/drawing/2010/main" val="0"/>
              </a:ext>
            </a:extLst>
          </a:blip>
          <a:srcRect l="7373" t="18674" r="14674" b="12571"/>
          <a:stretch/>
        </p:blipFill>
        <p:spPr bwMode="auto">
          <a:xfrm>
            <a:off x="203298" y="1421116"/>
            <a:ext cx="2568377" cy="17007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407337" y="1659027"/>
            <a:ext cx="3030208" cy="1785104"/>
          </a:xfrm>
          <a:prstGeom prst="rect">
            <a:avLst/>
          </a:prstGeom>
          <a:noFill/>
        </p:spPr>
        <p:txBody>
          <a:bodyPr wrap="square" rtlCol="0">
            <a:spAutoFit/>
          </a:bodyPr>
          <a:lstStyle/>
          <a:p>
            <a:pPr algn="ctr"/>
            <a:r>
              <a:rPr lang="en-US" sz="2200" dirty="0"/>
              <a:t>Overcome </a:t>
            </a:r>
            <a:r>
              <a:rPr lang="en-US" sz="2200" b="1" dirty="0"/>
              <a:t>fragmentation</a:t>
            </a:r>
            <a:r>
              <a:rPr lang="en-US" sz="2200" dirty="0"/>
              <a:t> and </a:t>
            </a:r>
            <a:r>
              <a:rPr lang="en-US" sz="2200" b="1" dirty="0"/>
              <a:t>cost</a:t>
            </a:r>
            <a:r>
              <a:rPr lang="en-US" sz="2200" dirty="0"/>
              <a:t>.</a:t>
            </a:r>
          </a:p>
          <a:p>
            <a:pPr algn="ctr"/>
            <a:r>
              <a:rPr lang="en-US" sz="2200" dirty="0"/>
              <a:t>The </a:t>
            </a:r>
            <a:r>
              <a:rPr lang="en-US" sz="2200" b="1" dirty="0"/>
              <a:t>burde</a:t>
            </a:r>
            <a:r>
              <a:rPr lang="en-US" sz="2200" dirty="0"/>
              <a:t>n  exceeds the capacity of any one profession. </a:t>
            </a:r>
          </a:p>
        </p:txBody>
      </p:sp>
      <p:pic>
        <p:nvPicPr>
          <p:cNvPr id="2056" name="Picture 8"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1444" y="4052811"/>
            <a:ext cx="2967027" cy="184450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076557" y="4273398"/>
            <a:ext cx="2835057" cy="1446550"/>
          </a:xfrm>
          <a:prstGeom prst="rect">
            <a:avLst/>
          </a:prstGeom>
        </p:spPr>
        <p:txBody>
          <a:bodyPr wrap="square">
            <a:spAutoFit/>
          </a:bodyPr>
          <a:lstStyle/>
          <a:p>
            <a:pPr algn="ctr"/>
            <a:r>
              <a:rPr lang="en-US" sz="2200" dirty="0"/>
              <a:t>Remedy failures in </a:t>
            </a:r>
            <a:r>
              <a:rPr lang="en-US" sz="2200" b="1" dirty="0"/>
              <a:t>trust, respect and communication </a:t>
            </a:r>
            <a:r>
              <a:rPr lang="en-US" sz="2200" dirty="0"/>
              <a:t>between professions </a:t>
            </a:r>
          </a:p>
        </p:txBody>
      </p:sp>
      <p:sp>
        <p:nvSpPr>
          <p:cNvPr id="11" name="AutoShape 12" descr="Image result for interprofessional and respec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2" name="Picture 14" descr="Image result for interprofessional and respec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7252" y="4067061"/>
            <a:ext cx="2745377" cy="183025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23179" y="4273398"/>
            <a:ext cx="2546342" cy="1785104"/>
          </a:xfrm>
          <a:prstGeom prst="rect">
            <a:avLst/>
          </a:prstGeom>
        </p:spPr>
        <p:txBody>
          <a:bodyPr wrap="square">
            <a:spAutoFit/>
          </a:bodyPr>
          <a:lstStyle/>
          <a:p>
            <a:pPr algn="ctr"/>
            <a:r>
              <a:rPr lang="en-US" sz="2200" dirty="0"/>
              <a:t>Enhance </a:t>
            </a:r>
            <a:r>
              <a:rPr lang="en-US" sz="2200" b="1" dirty="0"/>
              <a:t>job satisfaction</a:t>
            </a:r>
            <a:r>
              <a:rPr lang="en-US" sz="2200" dirty="0"/>
              <a:t> and </a:t>
            </a:r>
            <a:r>
              <a:rPr lang="en-US" sz="2200" b="1" dirty="0"/>
              <a:t>ease stress  </a:t>
            </a:r>
            <a:r>
              <a:rPr lang="en-US" sz="2200" dirty="0"/>
              <a:t>and create a more </a:t>
            </a:r>
            <a:r>
              <a:rPr lang="en-US" sz="2200" b="1" dirty="0"/>
              <a:t>flexible workforce </a:t>
            </a:r>
          </a:p>
        </p:txBody>
      </p:sp>
      <p:pic>
        <p:nvPicPr>
          <p:cNvPr id="13" name="Content Placeholder 4">
            <a:extLst>
              <a:ext uri="{FF2B5EF4-FFF2-40B4-BE49-F238E27FC236}">
                <a16:creationId xmlns:a16="http://schemas.microsoft.com/office/drawing/2014/main" id="{69D2D2DD-7B07-44C4-A473-B0AA120F5B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90802" y="119011"/>
            <a:ext cx="2352683" cy="788270"/>
          </a:xfrm>
          <a:prstGeom prst="rect">
            <a:avLst/>
          </a:prstGeom>
        </p:spPr>
      </p:pic>
    </p:spTree>
    <p:extLst>
      <p:ext uri="{BB962C8B-B14F-4D97-AF65-F5344CB8AC3E}">
        <p14:creationId xmlns:p14="http://schemas.microsoft.com/office/powerpoint/2010/main" val="44547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Horizontal)">
                                      <p:cBhvr>
                                        <p:cTn id="15" dur="500"/>
                                        <p:tgtEl>
                                          <p:spTgt spid="5"/>
                                        </p:tgtEl>
                                      </p:cBhvr>
                                    </p:animEffect>
                                  </p:childTnLst>
                                </p:cTn>
                              </p:par>
                              <p:par>
                                <p:cTn id="16" presetID="16" presetClass="entr" presetSubtype="4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out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outHorizontal)">
                                      <p:cBhvr>
                                        <p:cTn id="23" dur="500"/>
                                        <p:tgtEl>
                                          <p:spTgt spid="9"/>
                                        </p:tgtEl>
                                      </p:cBhvr>
                                    </p:animEffect>
                                  </p:childTnLst>
                                </p:cTn>
                              </p:par>
                              <p:par>
                                <p:cTn id="24" presetID="16" presetClass="entr" presetSubtype="42" fill="hold" nodeType="withEffect">
                                  <p:stCondLst>
                                    <p:cond delay="0"/>
                                  </p:stCondLst>
                                  <p:childTnLst>
                                    <p:set>
                                      <p:cBhvr>
                                        <p:cTn id="25" dur="1" fill="hold">
                                          <p:stCondLst>
                                            <p:cond delay="0"/>
                                          </p:stCondLst>
                                        </p:cTn>
                                        <p:tgtEl>
                                          <p:spTgt spid="2056"/>
                                        </p:tgtEl>
                                        <p:attrNameLst>
                                          <p:attrName>style.visibility</p:attrName>
                                        </p:attrNameLst>
                                      </p:cBhvr>
                                      <p:to>
                                        <p:strVal val="visible"/>
                                      </p:to>
                                    </p:set>
                                    <p:animEffect transition="in" filter="barn(outHorizontal)">
                                      <p:cBhvr>
                                        <p:cTn id="26" dur="500"/>
                                        <p:tgtEl>
                                          <p:spTgt spid="205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outVertical)">
                                      <p:cBhvr>
                                        <p:cTn id="31" dur="500"/>
                                        <p:tgtEl>
                                          <p:spTgt spid="12"/>
                                        </p:tgtEl>
                                      </p:cBhvr>
                                    </p:animEffect>
                                  </p:childTnLst>
                                </p:cTn>
                              </p:par>
                              <p:par>
                                <p:cTn id="32" presetID="16" presetClass="entr" presetSubtype="37" fill="hold" nodeType="withEffect">
                                  <p:stCondLst>
                                    <p:cond delay="0"/>
                                  </p:stCondLst>
                                  <p:childTnLst>
                                    <p:set>
                                      <p:cBhvr>
                                        <p:cTn id="33" dur="1" fill="hold">
                                          <p:stCondLst>
                                            <p:cond delay="0"/>
                                          </p:stCondLst>
                                        </p:cTn>
                                        <p:tgtEl>
                                          <p:spTgt spid="2062"/>
                                        </p:tgtEl>
                                        <p:attrNameLst>
                                          <p:attrName>style.visibility</p:attrName>
                                        </p:attrNameLst>
                                      </p:cBhvr>
                                      <p:to>
                                        <p:strVal val="visible"/>
                                      </p:to>
                                    </p:set>
                                    <p:animEffect transition="in" filter="barn(outVertical)">
                                      <p:cBhvr>
                                        <p:cTn id="34" dur="5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2D64B-B8D3-4E46-A5F2-280FC9275F35}"/>
              </a:ext>
            </a:extLst>
          </p:cNvPr>
          <p:cNvSpPr>
            <a:spLocks noGrp="1"/>
          </p:cNvSpPr>
          <p:nvPr>
            <p:ph type="title"/>
          </p:nvPr>
        </p:nvSpPr>
        <p:spPr/>
        <p:txBody>
          <a:bodyPr>
            <a:normAutofit/>
          </a:bodyPr>
          <a:lstStyle/>
          <a:p>
            <a:r>
              <a:rPr lang="en-GB" sz="2800" dirty="0"/>
              <a:t>Benefits of IPE/IPC: Patients, HC providers, Health care organizations </a:t>
            </a:r>
          </a:p>
        </p:txBody>
      </p:sp>
      <p:pic>
        <p:nvPicPr>
          <p:cNvPr id="8" name="Content Placeholder 7">
            <a:extLst>
              <a:ext uri="{FF2B5EF4-FFF2-40B4-BE49-F238E27FC236}">
                <a16:creationId xmlns:a16="http://schemas.microsoft.com/office/drawing/2014/main" id="{0190A593-7744-4D1A-B6F8-FFC6A4D1B64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43202" y="4655021"/>
            <a:ext cx="3891094" cy="2204953"/>
          </a:xfrm>
        </p:spPr>
      </p:pic>
      <p:pic>
        <p:nvPicPr>
          <p:cNvPr id="4" name="Picture 3">
            <a:extLst>
              <a:ext uri="{FF2B5EF4-FFF2-40B4-BE49-F238E27FC236}">
                <a16:creationId xmlns:a16="http://schemas.microsoft.com/office/drawing/2014/main" id="{9C0708C8-6C18-49D7-A7D7-4C7486E691D5}"/>
              </a:ext>
            </a:extLst>
          </p:cNvPr>
          <p:cNvPicPr>
            <a:picLocks noChangeAspect="1"/>
          </p:cNvPicPr>
          <p:nvPr/>
        </p:nvPicPr>
        <p:blipFill rotWithShape="1">
          <a:blip r:embed="rId4">
            <a:clrChange>
              <a:clrFrom>
                <a:srgbClr val="FFFFFF"/>
              </a:clrFrom>
              <a:clrTo>
                <a:srgbClr val="FFFFFF">
                  <a:alpha val="0"/>
                </a:srgbClr>
              </a:clrTo>
            </a:clrChange>
          </a:blip>
          <a:srcRect l="19922" t="16182" r="57500" b="28888"/>
          <a:stretch/>
        </p:blipFill>
        <p:spPr>
          <a:xfrm>
            <a:off x="163360" y="2111297"/>
            <a:ext cx="3628679" cy="4221141"/>
          </a:xfrm>
          <a:prstGeom prst="rect">
            <a:avLst/>
          </a:prstGeom>
        </p:spPr>
      </p:pic>
      <p:pic>
        <p:nvPicPr>
          <p:cNvPr id="5" name="Picture 4">
            <a:extLst>
              <a:ext uri="{FF2B5EF4-FFF2-40B4-BE49-F238E27FC236}">
                <a16:creationId xmlns:a16="http://schemas.microsoft.com/office/drawing/2014/main" id="{14D5C5C6-52E8-432D-A8E1-091A0366C56C}"/>
              </a:ext>
            </a:extLst>
          </p:cNvPr>
          <p:cNvPicPr>
            <a:picLocks noChangeAspect="1"/>
          </p:cNvPicPr>
          <p:nvPr/>
        </p:nvPicPr>
        <p:blipFill rotWithShape="1">
          <a:blip r:embed="rId4">
            <a:clrChange>
              <a:clrFrom>
                <a:srgbClr val="FFFFFF"/>
              </a:clrFrom>
              <a:clrTo>
                <a:srgbClr val="FFFFFF">
                  <a:alpha val="0"/>
                </a:srgbClr>
              </a:clrTo>
            </a:clrChange>
          </a:blip>
          <a:srcRect l="42414" t="16182" r="33047" b="28888"/>
          <a:stretch/>
        </p:blipFill>
        <p:spPr>
          <a:xfrm>
            <a:off x="8436622" y="2700357"/>
            <a:ext cx="3632200" cy="3532328"/>
          </a:xfrm>
          <a:prstGeom prst="rect">
            <a:avLst/>
          </a:prstGeom>
        </p:spPr>
      </p:pic>
      <p:sp>
        <p:nvSpPr>
          <p:cNvPr id="7" name="Speech Bubble: Oval 6">
            <a:extLst>
              <a:ext uri="{FF2B5EF4-FFF2-40B4-BE49-F238E27FC236}">
                <a16:creationId xmlns:a16="http://schemas.microsoft.com/office/drawing/2014/main" id="{82F5C761-5C69-4A2A-9C0C-C6A7CE8CD547}"/>
              </a:ext>
            </a:extLst>
          </p:cNvPr>
          <p:cNvSpPr/>
          <p:nvPr/>
        </p:nvSpPr>
        <p:spPr>
          <a:xfrm>
            <a:off x="2324100" y="1048353"/>
            <a:ext cx="8267700" cy="3131912"/>
          </a:xfrm>
          <a:prstGeom prst="wedgeEllipseCallout">
            <a:avLst>
              <a:gd name="adj1" fmla="val -18026"/>
              <a:gd name="adj2" fmla="val 46571"/>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a:p>
            <a:endParaRPr lang="en-GB" dirty="0">
              <a:solidFill>
                <a:schemeClr val="tx1"/>
              </a:solidFill>
            </a:endParaRPr>
          </a:p>
          <a:p>
            <a:endParaRPr lang="en-GB" dirty="0">
              <a:solidFill>
                <a:schemeClr val="tx1"/>
              </a:solidFill>
            </a:endParaRPr>
          </a:p>
          <a:p>
            <a:pPr algn="ctr"/>
            <a:r>
              <a:rPr lang="en-GB" b="1" dirty="0">
                <a:solidFill>
                  <a:schemeClr val="tx1"/>
                </a:solidFill>
              </a:rPr>
              <a:t>Health care organizations</a:t>
            </a:r>
          </a:p>
          <a:p>
            <a:pPr marL="285750" indent="-285750">
              <a:buFont typeface="Arial" panose="020B0604020202020204" pitchFamily="34" charset="0"/>
              <a:buChar char="•"/>
            </a:pPr>
            <a:r>
              <a:rPr lang="en-GB" dirty="0">
                <a:solidFill>
                  <a:schemeClr val="tx1"/>
                </a:solidFill>
              </a:rPr>
              <a:t>Greater efficiency and capacity — ability to provide </a:t>
            </a:r>
          </a:p>
          <a:p>
            <a:pPr marL="285750" indent="-285750">
              <a:buFont typeface="Arial" panose="020B0604020202020204" pitchFamily="34" charset="0"/>
              <a:buChar char="•"/>
            </a:pPr>
            <a:r>
              <a:rPr lang="en-GB" dirty="0">
                <a:solidFill>
                  <a:schemeClr val="tx1"/>
                </a:solidFill>
              </a:rPr>
              <a:t>care for more people, enhancing patient satisfaction.</a:t>
            </a:r>
          </a:p>
          <a:p>
            <a:pPr marL="285750" indent="-285750">
              <a:buFont typeface="Arial" panose="020B0604020202020204" pitchFamily="34" charset="0"/>
              <a:buChar char="•"/>
            </a:pPr>
            <a:r>
              <a:rPr lang="en-GB" dirty="0">
                <a:solidFill>
                  <a:schemeClr val="tx1"/>
                </a:solidFill>
              </a:rPr>
              <a:t>Decreased staff turnover with enhanced staff morale. </a:t>
            </a:r>
          </a:p>
          <a:p>
            <a:pPr marL="285750" indent="-285750">
              <a:buFont typeface="Arial" panose="020B0604020202020204" pitchFamily="34" charset="0"/>
              <a:buChar char="•"/>
            </a:pPr>
            <a:r>
              <a:rPr lang="en-GB" dirty="0">
                <a:solidFill>
                  <a:schemeClr val="tx1"/>
                </a:solidFill>
              </a:rPr>
              <a:t>Improved recruitment and retention.</a:t>
            </a:r>
          </a:p>
          <a:p>
            <a:pPr marL="285750" indent="-285750">
              <a:buFont typeface="Arial" panose="020B0604020202020204" pitchFamily="34" charset="0"/>
              <a:buChar char="•"/>
            </a:pPr>
            <a:r>
              <a:rPr lang="en-GB" dirty="0">
                <a:solidFill>
                  <a:schemeClr val="tx1"/>
                </a:solidFill>
              </a:rPr>
              <a:t>Increased patient safety and fewer treatment errors. </a:t>
            </a:r>
          </a:p>
          <a:p>
            <a:pPr marL="285750" indent="-285750">
              <a:buFont typeface="Arial" panose="020B0604020202020204" pitchFamily="34" charset="0"/>
              <a:buChar char="•"/>
            </a:pPr>
            <a:r>
              <a:rPr lang="en-GB" dirty="0">
                <a:solidFill>
                  <a:schemeClr val="tx1"/>
                </a:solidFill>
              </a:rPr>
              <a:t>Enhanced opportunities to develop ongoing quality improvement and accountability measures in health care delivery.</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a:p>
            <a:pPr marL="285750" indent="-285750" algn="ctr">
              <a:buFont typeface="Arial" panose="020B0604020202020204" pitchFamily="34" charset="0"/>
              <a:buChar char="•"/>
            </a:pPr>
            <a:endParaRPr lang="en-GB" dirty="0">
              <a:solidFill>
                <a:schemeClr val="tx1"/>
              </a:solidFill>
            </a:endParaRPr>
          </a:p>
        </p:txBody>
      </p:sp>
      <p:pic>
        <p:nvPicPr>
          <p:cNvPr id="10" name="Content Placeholder 4">
            <a:extLst>
              <a:ext uri="{FF2B5EF4-FFF2-40B4-BE49-F238E27FC236}">
                <a16:creationId xmlns:a16="http://schemas.microsoft.com/office/drawing/2014/main" id="{376563A1-59AD-4EF0-809C-646A53E55E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9317" y="822233"/>
            <a:ext cx="2352683" cy="788270"/>
          </a:xfrm>
          <a:prstGeom prst="rect">
            <a:avLst/>
          </a:prstGeom>
        </p:spPr>
      </p:pic>
    </p:spTree>
    <p:extLst>
      <p:ext uri="{BB962C8B-B14F-4D97-AF65-F5344CB8AC3E}">
        <p14:creationId xmlns:p14="http://schemas.microsoft.com/office/powerpoint/2010/main" val="180682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79A58-4FAC-4454-A673-7D83B381145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D3BEED7-B110-4D3B-928E-E81B7688A785}"/>
              </a:ext>
            </a:extLst>
          </p:cNvPr>
          <p:cNvSpPr>
            <a:spLocks noGrp="1"/>
          </p:cNvSpPr>
          <p:nvPr>
            <p:ph idx="1"/>
          </p:nvPr>
        </p:nvSpPr>
        <p:spPr/>
        <p:txBody>
          <a:bodyPr/>
          <a:lstStyle/>
          <a:p>
            <a:endParaRPr lang="en-GB"/>
          </a:p>
        </p:txBody>
      </p:sp>
      <p:sp>
        <p:nvSpPr>
          <p:cNvPr id="4" name="Rectangle 3">
            <a:extLst>
              <a:ext uri="{FF2B5EF4-FFF2-40B4-BE49-F238E27FC236}">
                <a16:creationId xmlns:a16="http://schemas.microsoft.com/office/drawing/2014/main" id="{48E25D02-37AE-4760-A204-4B579B08FD27}"/>
              </a:ext>
            </a:extLst>
          </p:cNvPr>
          <p:cNvSpPr/>
          <p:nvPr/>
        </p:nvSpPr>
        <p:spPr>
          <a:xfrm>
            <a:off x="1282700" y="2505670"/>
            <a:ext cx="9050463" cy="1200329"/>
          </a:xfrm>
          <a:prstGeom prst="rect">
            <a:avLst/>
          </a:prstGeom>
        </p:spPr>
        <p:txBody>
          <a:bodyPr wrap="square">
            <a:spAutoFit/>
          </a:bodyPr>
          <a:lstStyle/>
          <a:p>
            <a:pPr algn="ctr"/>
            <a:r>
              <a:rPr lang="en-US" sz="2400" b="1" dirty="0"/>
              <a:t>“Collaboration and teamwork can BEST be achieved if it </a:t>
            </a:r>
            <a:r>
              <a:rPr lang="en-US" sz="2400" b="1" u="sng" dirty="0"/>
              <a:t>starts early</a:t>
            </a:r>
            <a:r>
              <a:rPr lang="en-US" sz="2400" b="1" dirty="0"/>
              <a:t>.”</a:t>
            </a:r>
          </a:p>
          <a:p>
            <a:pPr algn="ctr"/>
            <a:r>
              <a:rPr lang="en-US" sz="2400" b="1" dirty="0"/>
              <a:t> </a:t>
            </a:r>
          </a:p>
          <a:p>
            <a:pPr algn="ctr"/>
            <a:r>
              <a:rPr lang="en-US" sz="2400" b="1" dirty="0"/>
              <a:t>Robert Wood Johnson Foundation, 2011</a:t>
            </a:r>
          </a:p>
        </p:txBody>
      </p:sp>
    </p:spTree>
    <p:extLst>
      <p:ext uri="{BB962C8B-B14F-4D97-AF65-F5344CB8AC3E}">
        <p14:creationId xmlns:p14="http://schemas.microsoft.com/office/powerpoint/2010/main" val="238033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016000" y="889000"/>
            <a:ext cx="9715500" cy="5389912"/>
            <a:chOff x="435371" y="634966"/>
            <a:chExt cx="8525754" cy="5643945"/>
          </a:xfrm>
        </p:grpSpPr>
        <p:grpSp>
          <p:nvGrpSpPr>
            <p:cNvPr id="11" name="Group 10"/>
            <p:cNvGrpSpPr/>
            <p:nvPr/>
          </p:nvGrpSpPr>
          <p:grpSpPr>
            <a:xfrm>
              <a:off x="4665922" y="634966"/>
              <a:ext cx="4295203" cy="5643945"/>
              <a:chOff x="4665922" y="634966"/>
              <a:chExt cx="4295203" cy="5643945"/>
            </a:xfrm>
          </p:grpSpPr>
          <p:sp>
            <p:nvSpPr>
              <p:cNvPr id="52" name="Rounded Rectangle 51"/>
              <p:cNvSpPr/>
              <p:nvPr/>
            </p:nvSpPr>
            <p:spPr>
              <a:xfrm>
                <a:off x="4708469" y="2333977"/>
                <a:ext cx="3694767" cy="1891758"/>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tx1"/>
                  </a:solidFill>
                </a:endParaRPr>
              </a:p>
            </p:txBody>
          </p:sp>
          <p:sp>
            <p:nvSpPr>
              <p:cNvPr id="53" name="Rounded Rectangle 52"/>
              <p:cNvSpPr/>
              <p:nvPr/>
            </p:nvSpPr>
            <p:spPr>
              <a:xfrm>
                <a:off x="4750515" y="4225735"/>
                <a:ext cx="3694767" cy="2053176"/>
              </a:xfrm>
              <a:prstGeom prst="round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tx1"/>
                  </a:solidFill>
                </a:endParaRPr>
              </a:p>
            </p:txBody>
          </p:sp>
          <p:sp>
            <p:nvSpPr>
              <p:cNvPr id="9" name="Rounded Rectangle 8"/>
              <p:cNvSpPr/>
              <p:nvPr/>
            </p:nvSpPr>
            <p:spPr>
              <a:xfrm>
                <a:off x="4665922" y="657733"/>
                <a:ext cx="3694767" cy="1676244"/>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tx1"/>
                  </a:solidFill>
                </a:endParaRPr>
              </a:p>
            </p:txBody>
          </p:sp>
          <p:grpSp>
            <p:nvGrpSpPr>
              <p:cNvPr id="4" name="Group 3"/>
              <p:cNvGrpSpPr/>
              <p:nvPr/>
            </p:nvGrpSpPr>
            <p:grpSpPr>
              <a:xfrm>
                <a:off x="8360689" y="634966"/>
                <a:ext cx="600436" cy="5643943"/>
                <a:chOff x="8360689" y="566754"/>
                <a:chExt cx="600436" cy="5712155"/>
              </a:xfrm>
            </p:grpSpPr>
            <p:sp>
              <p:nvSpPr>
                <p:cNvPr id="3" name="Right Bracket 2"/>
                <p:cNvSpPr/>
                <p:nvPr/>
              </p:nvSpPr>
              <p:spPr>
                <a:xfrm>
                  <a:off x="8360689" y="4200921"/>
                  <a:ext cx="174283" cy="2077988"/>
                </a:xfrm>
                <a:prstGeom prst="rightBracket">
                  <a:avLst/>
                </a:prstGeom>
                <a:noFill/>
                <a:ln>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a:p>
              </p:txBody>
            </p:sp>
            <p:sp>
              <p:nvSpPr>
                <p:cNvPr id="47" name="Right Bracket 46"/>
                <p:cNvSpPr/>
                <p:nvPr/>
              </p:nvSpPr>
              <p:spPr>
                <a:xfrm>
                  <a:off x="8382572" y="2286299"/>
                  <a:ext cx="152400" cy="1914622"/>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a:p>
              </p:txBody>
            </p:sp>
            <p:sp>
              <p:nvSpPr>
                <p:cNvPr id="48" name="Right Bracket 47"/>
                <p:cNvSpPr/>
                <p:nvPr/>
              </p:nvSpPr>
              <p:spPr>
                <a:xfrm>
                  <a:off x="8401508" y="566754"/>
                  <a:ext cx="133464" cy="1719545"/>
                </a:xfrm>
                <a:prstGeom prst="rightBracket">
                  <a:avLst/>
                </a:prstGeom>
                <a:ln>
                  <a:solidFill>
                    <a:schemeClr val="accent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a:p>
              </p:txBody>
            </p:sp>
            <p:sp>
              <p:nvSpPr>
                <p:cNvPr id="49" name="TextBox 48"/>
                <p:cNvSpPr txBox="1"/>
                <p:nvPr/>
              </p:nvSpPr>
              <p:spPr>
                <a:xfrm rot="5400000">
                  <a:off x="8075648" y="4861103"/>
                  <a:ext cx="1370840" cy="369332"/>
                </a:xfrm>
                <a:prstGeom prst="rect">
                  <a:avLst/>
                </a:prstGeom>
                <a:noFill/>
              </p:spPr>
              <p:txBody>
                <a:bodyPr wrap="square" rtlCol="0">
                  <a:spAutoFit/>
                </a:bodyPr>
                <a:lstStyle/>
                <a:p>
                  <a:pPr algn="ctr"/>
                  <a:r>
                    <a:rPr lang="en-US" b="1" dirty="0"/>
                    <a:t>Exposure</a:t>
                  </a:r>
                </a:p>
              </p:txBody>
            </p:sp>
            <p:sp>
              <p:nvSpPr>
                <p:cNvPr id="50" name="TextBox 49"/>
                <p:cNvSpPr txBox="1"/>
                <p:nvPr/>
              </p:nvSpPr>
              <p:spPr>
                <a:xfrm rot="5400000">
                  <a:off x="8075647" y="2963557"/>
                  <a:ext cx="1370840" cy="369332"/>
                </a:xfrm>
                <a:prstGeom prst="rect">
                  <a:avLst/>
                </a:prstGeom>
                <a:noFill/>
              </p:spPr>
              <p:txBody>
                <a:bodyPr wrap="square" rtlCol="0">
                  <a:spAutoFit/>
                </a:bodyPr>
                <a:lstStyle/>
                <a:p>
                  <a:pPr algn="ctr"/>
                  <a:r>
                    <a:rPr lang="en-US" b="1" dirty="0"/>
                    <a:t>Immersion</a:t>
                  </a:r>
                </a:p>
              </p:txBody>
            </p:sp>
            <p:sp>
              <p:nvSpPr>
                <p:cNvPr id="51" name="TextBox 50"/>
                <p:cNvSpPr txBox="1"/>
                <p:nvPr/>
              </p:nvSpPr>
              <p:spPr>
                <a:xfrm rot="5400000">
                  <a:off x="8075650" y="1103387"/>
                  <a:ext cx="1370840" cy="400110"/>
                </a:xfrm>
                <a:prstGeom prst="rect">
                  <a:avLst/>
                </a:prstGeom>
                <a:noFill/>
              </p:spPr>
              <p:txBody>
                <a:bodyPr wrap="square" rtlCol="0">
                  <a:spAutoFit/>
                </a:bodyPr>
                <a:lstStyle/>
                <a:p>
                  <a:pPr algn="ctr"/>
                  <a:r>
                    <a:rPr lang="en-US" sz="2000" b="1" dirty="0"/>
                    <a:t>Practice</a:t>
                  </a:r>
                </a:p>
              </p:txBody>
            </p:sp>
          </p:grpSp>
        </p:grpSp>
        <p:grpSp>
          <p:nvGrpSpPr>
            <p:cNvPr id="36" name="Group 35"/>
            <p:cNvGrpSpPr/>
            <p:nvPr/>
          </p:nvGrpSpPr>
          <p:grpSpPr>
            <a:xfrm>
              <a:off x="435371" y="634966"/>
              <a:ext cx="4315143" cy="5643945"/>
              <a:chOff x="435371" y="634966"/>
              <a:chExt cx="4315143" cy="5643945"/>
            </a:xfrm>
          </p:grpSpPr>
          <p:sp>
            <p:nvSpPr>
              <p:cNvPr id="37" name="AutoShape 2"/>
              <p:cNvSpPr>
                <a:spLocks noChangeArrowheads="1"/>
              </p:cNvSpPr>
              <p:nvPr/>
            </p:nvSpPr>
            <p:spPr bwMode="auto">
              <a:xfrm rot="5400000">
                <a:off x="2044647" y="-604488"/>
                <a:ext cx="1424367" cy="3903276"/>
              </a:xfrm>
              <a:prstGeom prst="roundRect">
                <a:avLst>
                  <a:gd name="adj" fmla="val 16667"/>
                </a:avLst>
              </a:prstGeom>
              <a:solidFill>
                <a:schemeClr val="accent4">
                  <a:lumMod val="20000"/>
                  <a:lumOff val="80000"/>
                </a:schemeClr>
              </a:solidFill>
              <a:ln>
                <a:solidFill>
                  <a:srgbClr val="7F7F7F"/>
                </a:solidFill>
              </a:ln>
            </p:spPr>
            <p:style>
              <a:lnRef idx="2">
                <a:schemeClr val="dk1"/>
              </a:lnRef>
              <a:fillRef idx="1">
                <a:schemeClr val="lt1"/>
              </a:fillRef>
              <a:effectRef idx="0">
                <a:schemeClr val="dk1"/>
              </a:effectRef>
              <a:fontRef idx="minor">
                <a:schemeClr val="dk1"/>
              </a:fontRef>
            </p:style>
            <p:txBody>
              <a:bodyPr rot="0" vert="horz" wrap="square" lIns="91440" tIns="0" rIns="91440" bIns="91440" anchor="t" anchorCtr="0" upright="1">
                <a:noAutofit/>
              </a:bodyPr>
              <a:lstStyle/>
              <a:p>
                <a:pPr>
                  <a:lnSpc>
                    <a:spcPts val="22000"/>
                  </a:lnSpc>
                </a:pPr>
                <a:r>
                  <a:rPr lang="en-US" sz="1200" b="1">
                    <a:solidFill>
                      <a:schemeClr val="tx1"/>
                    </a:solidFill>
                    <a:latin typeface="Rockwell"/>
                    <a:ea typeface="ヒラギノ角ゴ Pro W3"/>
                    <a:cs typeface="Rockwell"/>
                  </a:rPr>
                  <a:t> </a:t>
                </a:r>
                <a:endParaRPr lang="en-US" sz="24600" b="1">
                  <a:solidFill>
                    <a:schemeClr val="tx1"/>
                  </a:solidFill>
                  <a:latin typeface="Rockwell"/>
                  <a:ea typeface="ヒラギノ角ゴ Pro W3"/>
                  <a:cs typeface="Rockwell"/>
                </a:endParaRPr>
              </a:p>
            </p:txBody>
          </p:sp>
          <p:sp>
            <p:nvSpPr>
              <p:cNvPr id="38" name="AutoShape 2"/>
              <p:cNvSpPr>
                <a:spLocks noChangeArrowheads="1"/>
              </p:cNvSpPr>
              <p:nvPr/>
            </p:nvSpPr>
            <p:spPr bwMode="auto">
              <a:xfrm rot="5400000">
                <a:off x="2092435" y="3620829"/>
                <a:ext cx="1370838" cy="3945321"/>
              </a:xfrm>
              <a:prstGeom prst="roundRect">
                <a:avLst>
                  <a:gd name="adj" fmla="val 16667"/>
                </a:avLst>
              </a:prstGeom>
              <a:noFill/>
              <a:ln>
                <a:solidFill>
                  <a:srgbClr val="7F7F7F"/>
                </a:solidFill>
              </a:ln>
            </p:spPr>
            <p:style>
              <a:lnRef idx="2">
                <a:schemeClr val="dk1"/>
              </a:lnRef>
              <a:fillRef idx="1">
                <a:schemeClr val="lt1"/>
              </a:fillRef>
              <a:effectRef idx="0">
                <a:schemeClr val="dk1"/>
              </a:effectRef>
              <a:fontRef idx="minor">
                <a:schemeClr val="dk1"/>
              </a:fontRef>
            </p:style>
            <p:txBody>
              <a:bodyPr rot="0" vert="horz" wrap="square" lIns="91440" tIns="0" rIns="91440" bIns="91440" anchor="t" anchorCtr="0" upright="1">
                <a:noAutofit/>
              </a:bodyPr>
              <a:lstStyle/>
              <a:p>
                <a:pPr>
                  <a:lnSpc>
                    <a:spcPts val="22000"/>
                  </a:lnSpc>
                </a:pPr>
                <a:r>
                  <a:rPr lang="en-US" sz="1200" b="1">
                    <a:solidFill>
                      <a:schemeClr val="tx1"/>
                    </a:solidFill>
                    <a:latin typeface="Rockwell"/>
                    <a:ea typeface="ヒラギノ角ゴ Pro W3"/>
                    <a:cs typeface="Rockwell"/>
                  </a:rPr>
                  <a:t> </a:t>
                </a:r>
                <a:endParaRPr lang="en-US" sz="24600" b="1">
                  <a:solidFill>
                    <a:schemeClr val="tx1"/>
                  </a:solidFill>
                  <a:latin typeface="Rockwell"/>
                  <a:ea typeface="ヒラギノ角ゴ Pro W3"/>
                  <a:cs typeface="Rockwell"/>
                </a:endParaRPr>
              </a:p>
            </p:txBody>
          </p:sp>
          <p:sp>
            <p:nvSpPr>
              <p:cNvPr id="39" name="AutoShape 2"/>
              <p:cNvSpPr>
                <a:spLocks noChangeArrowheads="1"/>
              </p:cNvSpPr>
              <p:nvPr/>
            </p:nvSpPr>
            <p:spPr bwMode="auto">
              <a:xfrm rot="5400000">
                <a:off x="2044646" y="819880"/>
                <a:ext cx="1424369" cy="3903276"/>
              </a:xfrm>
              <a:prstGeom prst="roundRect">
                <a:avLst>
                  <a:gd name="adj" fmla="val 16667"/>
                </a:avLst>
              </a:prstGeom>
              <a:solidFill>
                <a:schemeClr val="tx2">
                  <a:lumMod val="20000"/>
                  <a:lumOff val="80000"/>
                </a:schemeClr>
              </a:solidFill>
              <a:ln>
                <a:solidFill>
                  <a:srgbClr val="7F7F7F"/>
                </a:solidFill>
              </a:ln>
            </p:spPr>
            <p:style>
              <a:lnRef idx="2">
                <a:schemeClr val="dk1"/>
              </a:lnRef>
              <a:fillRef idx="1">
                <a:schemeClr val="lt1"/>
              </a:fillRef>
              <a:effectRef idx="0">
                <a:schemeClr val="dk1"/>
              </a:effectRef>
              <a:fontRef idx="minor">
                <a:schemeClr val="dk1"/>
              </a:fontRef>
            </p:style>
            <p:txBody>
              <a:bodyPr rot="0" vert="horz" wrap="square" lIns="91440" tIns="0" rIns="91440" bIns="91440" anchor="t" anchorCtr="0" upright="1">
                <a:noAutofit/>
              </a:bodyPr>
              <a:lstStyle/>
              <a:p>
                <a:pPr>
                  <a:lnSpc>
                    <a:spcPts val="22000"/>
                  </a:lnSpc>
                </a:pPr>
                <a:r>
                  <a:rPr lang="en-US" sz="1200" b="1">
                    <a:solidFill>
                      <a:schemeClr val="tx1"/>
                    </a:solidFill>
                    <a:latin typeface="Rockwell"/>
                    <a:ea typeface="ヒラギノ角ゴ Pro W3"/>
                    <a:cs typeface="Rockwell"/>
                  </a:rPr>
                  <a:t> </a:t>
                </a:r>
                <a:endParaRPr lang="en-US" sz="24600" b="1">
                  <a:solidFill>
                    <a:schemeClr val="tx1"/>
                  </a:solidFill>
                  <a:latin typeface="Rockwell"/>
                  <a:ea typeface="ヒラギノ角ゴ Pro W3"/>
                  <a:cs typeface="Rockwell"/>
                </a:endParaRPr>
              </a:p>
            </p:txBody>
          </p:sp>
          <p:sp>
            <p:nvSpPr>
              <p:cNvPr id="40" name="AutoShape 2"/>
              <p:cNvSpPr>
                <a:spLocks noChangeArrowheads="1"/>
              </p:cNvSpPr>
              <p:nvPr/>
            </p:nvSpPr>
            <p:spPr bwMode="auto">
              <a:xfrm rot="5400000">
                <a:off x="2044647" y="2244249"/>
                <a:ext cx="1424367" cy="3903276"/>
              </a:xfrm>
              <a:prstGeom prst="roundRect">
                <a:avLst>
                  <a:gd name="adj" fmla="val 16667"/>
                </a:avLst>
              </a:prstGeom>
              <a:solidFill>
                <a:schemeClr val="accent1">
                  <a:lumMod val="20000"/>
                  <a:lumOff val="80000"/>
                  <a:alpha val="50000"/>
                </a:schemeClr>
              </a:solidFill>
              <a:ln>
                <a:solidFill>
                  <a:srgbClr val="7F7F7F"/>
                </a:solidFill>
              </a:ln>
            </p:spPr>
            <p:style>
              <a:lnRef idx="2">
                <a:schemeClr val="dk1"/>
              </a:lnRef>
              <a:fillRef idx="1">
                <a:schemeClr val="lt1"/>
              </a:fillRef>
              <a:effectRef idx="0">
                <a:schemeClr val="dk1"/>
              </a:effectRef>
              <a:fontRef idx="minor">
                <a:schemeClr val="dk1"/>
              </a:fontRef>
            </p:style>
            <p:txBody>
              <a:bodyPr rot="0" vert="horz" wrap="square" lIns="91440" tIns="0" rIns="91440" bIns="91440" anchor="t" anchorCtr="0" upright="1">
                <a:noAutofit/>
              </a:bodyPr>
              <a:lstStyle/>
              <a:p>
                <a:pPr>
                  <a:lnSpc>
                    <a:spcPts val="22000"/>
                  </a:lnSpc>
                </a:pPr>
                <a:r>
                  <a:rPr lang="en-US" sz="1200" b="1">
                    <a:solidFill>
                      <a:schemeClr val="tx1"/>
                    </a:solidFill>
                    <a:latin typeface="Rockwell"/>
                    <a:ea typeface="ヒラギノ角ゴ Pro W3"/>
                    <a:cs typeface="Rockwell"/>
                  </a:rPr>
                  <a:t> </a:t>
                </a:r>
                <a:endParaRPr lang="en-US" sz="24600" b="1">
                  <a:solidFill>
                    <a:schemeClr val="tx1"/>
                  </a:solidFill>
                  <a:latin typeface="Rockwell"/>
                  <a:ea typeface="ヒラギノ角ゴ Pro W3"/>
                  <a:cs typeface="Rockwell"/>
                </a:endParaRPr>
              </a:p>
            </p:txBody>
          </p:sp>
          <p:sp>
            <p:nvSpPr>
              <p:cNvPr id="41" name="TextBox 40"/>
              <p:cNvSpPr txBox="1"/>
              <p:nvPr/>
            </p:nvSpPr>
            <p:spPr>
              <a:xfrm rot="16200000">
                <a:off x="-76078" y="5419520"/>
                <a:ext cx="1370840" cy="347941"/>
              </a:xfrm>
              <a:prstGeom prst="rect">
                <a:avLst/>
              </a:prstGeom>
              <a:noFill/>
            </p:spPr>
            <p:txBody>
              <a:bodyPr wrap="square" rtlCol="0">
                <a:spAutoFit/>
              </a:bodyPr>
              <a:lstStyle/>
              <a:p>
                <a:pPr algn="ctr"/>
                <a:r>
                  <a:rPr lang="en-US" sz="1600" b="1" dirty="0"/>
                  <a:t>Values</a:t>
                </a:r>
              </a:p>
            </p:txBody>
          </p:sp>
          <p:sp>
            <p:nvSpPr>
              <p:cNvPr id="42" name="TextBox 41"/>
              <p:cNvSpPr txBox="1"/>
              <p:nvPr/>
            </p:nvSpPr>
            <p:spPr>
              <a:xfrm rot="16200000">
                <a:off x="-81921" y="4032264"/>
                <a:ext cx="1435675" cy="338554"/>
              </a:xfrm>
              <a:prstGeom prst="rect">
                <a:avLst/>
              </a:prstGeom>
              <a:noFill/>
            </p:spPr>
            <p:txBody>
              <a:bodyPr wrap="square" rtlCol="0">
                <a:spAutoFit/>
              </a:bodyPr>
              <a:lstStyle/>
              <a:p>
                <a:pPr algn="ctr"/>
                <a:r>
                  <a:rPr lang="en-US" sz="1600" b="1" dirty="0"/>
                  <a:t>Roles</a:t>
                </a:r>
              </a:p>
            </p:txBody>
          </p:sp>
          <p:sp>
            <p:nvSpPr>
              <p:cNvPr id="43" name="TextBox 42"/>
              <p:cNvSpPr txBox="1"/>
              <p:nvPr/>
            </p:nvSpPr>
            <p:spPr>
              <a:xfrm rot="16200000">
                <a:off x="-226566" y="2632867"/>
                <a:ext cx="1681204" cy="297095"/>
              </a:xfrm>
              <a:prstGeom prst="rect">
                <a:avLst/>
              </a:prstGeom>
              <a:noFill/>
            </p:spPr>
            <p:txBody>
              <a:bodyPr wrap="square" rtlCol="0">
                <a:spAutoFit/>
              </a:bodyPr>
              <a:lstStyle/>
              <a:p>
                <a:pPr algn="ctr"/>
                <a:r>
                  <a:rPr lang="en-US" sz="1600" b="1" dirty="0"/>
                  <a:t>Communication</a:t>
                </a:r>
              </a:p>
            </p:txBody>
          </p:sp>
          <p:sp>
            <p:nvSpPr>
              <p:cNvPr id="44" name="TextBox 43"/>
              <p:cNvSpPr txBox="1"/>
              <p:nvPr/>
            </p:nvSpPr>
            <p:spPr>
              <a:xfrm rot="16200000">
                <a:off x="-104078" y="1190294"/>
                <a:ext cx="1449210" cy="338554"/>
              </a:xfrm>
              <a:prstGeom prst="rect">
                <a:avLst/>
              </a:prstGeom>
              <a:noFill/>
            </p:spPr>
            <p:txBody>
              <a:bodyPr wrap="square" rtlCol="0">
                <a:spAutoFit/>
              </a:bodyPr>
              <a:lstStyle/>
              <a:p>
                <a:pPr algn="ctr"/>
                <a:r>
                  <a:rPr lang="en-US" sz="1600" b="1" dirty="0"/>
                  <a:t>Teamwork</a:t>
                </a:r>
              </a:p>
            </p:txBody>
          </p:sp>
        </p:grpSp>
      </p:grpSp>
      <p:sp>
        <p:nvSpPr>
          <p:cNvPr id="7" name="TextBox 6"/>
          <p:cNvSpPr txBox="1"/>
          <p:nvPr/>
        </p:nvSpPr>
        <p:spPr>
          <a:xfrm>
            <a:off x="2104573" y="539200"/>
            <a:ext cx="3042133" cy="335393"/>
          </a:xfrm>
          <a:prstGeom prst="rect">
            <a:avLst/>
          </a:prstGeom>
          <a:noFill/>
        </p:spPr>
        <p:txBody>
          <a:bodyPr wrap="square" rtlCol="0">
            <a:spAutoFit/>
          </a:bodyPr>
          <a:lstStyle/>
          <a:p>
            <a:pPr algn="ctr"/>
            <a:r>
              <a:rPr lang="en-US" sz="1600" b="1" dirty="0">
                <a:solidFill>
                  <a:srgbClr val="C00000"/>
                </a:solidFill>
              </a:rPr>
              <a:t>Patient Care Outcomes</a:t>
            </a:r>
          </a:p>
        </p:txBody>
      </p:sp>
      <p:sp>
        <p:nvSpPr>
          <p:cNvPr id="8" name="TextBox 7"/>
          <p:cNvSpPr txBox="1"/>
          <p:nvPr/>
        </p:nvSpPr>
        <p:spPr>
          <a:xfrm>
            <a:off x="6980514" y="513602"/>
            <a:ext cx="3042133" cy="335393"/>
          </a:xfrm>
          <a:prstGeom prst="rect">
            <a:avLst/>
          </a:prstGeom>
          <a:noFill/>
        </p:spPr>
        <p:txBody>
          <a:bodyPr wrap="square" rtlCol="0">
            <a:spAutoFit/>
          </a:bodyPr>
          <a:lstStyle/>
          <a:p>
            <a:pPr algn="ctr"/>
            <a:r>
              <a:rPr lang="en-US" sz="1600" b="1" dirty="0">
                <a:solidFill>
                  <a:srgbClr val="C00000"/>
                </a:solidFill>
              </a:rPr>
              <a:t>Population Health Outcomes</a:t>
            </a:r>
          </a:p>
        </p:txBody>
      </p:sp>
      <p:grpSp>
        <p:nvGrpSpPr>
          <p:cNvPr id="6" name="Group 5"/>
          <p:cNvGrpSpPr/>
          <p:nvPr/>
        </p:nvGrpSpPr>
        <p:grpSpPr>
          <a:xfrm>
            <a:off x="2307310" y="924780"/>
            <a:ext cx="6798556" cy="5666033"/>
            <a:chOff x="783310" y="657733"/>
            <a:chExt cx="7225132" cy="5933079"/>
          </a:xfrm>
        </p:grpSpPr>
        <p:sp>
          <p:nvSpPr>
            <p:cNvPr id="5" name="Oval 4"/>
            <p:cNvSpPr/>
            <p:nvPr/>
          </p:nvSpPr>
          <p:spPr>
            <a:xfrm>
              <a:off x="1144530" y="658785"/>
              <a:ext cx="4198258" cy="5932027"/>
            </a:xfrm>
            <a:prstGeom prst="ellipse">
              <a:avLst/>
            </a:prstGeom>
            <a:solidFill>
              <a:srgbClr val="6699FF">
                <a:alpha val="49804"/>
              </a:srgbClr>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Oval 15"/>
            <p:cNvSpPr/>
            <p:nvPr/>
          </p:nvSpPr>
          <p:spPr>
            <a:xfrm>
              <a:off x="4162979" y="657733"/>
              <a:ext cx="3845463" cy="5933079"/>
            </a:xfrm>
            <a:prstGeom prst="ellipse">
              <a:avLst/>
            </a:prstGeom>
            <a:solidFill>
              <a:schemeClr val="accent1">
                <a:alpha val="5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extBox 1"/>
            <p:cNvSpPr txBox="1"/>
            <p:nvPr/>
          </p:nvSpPr>
          <p:spPr>
            <a:xfrm>
              <a:off x="1144530" y="5005752"/>
              <a:ext cx="1918702" cy="369332"/>
            </a:xfrm>
            <a:prstGeom prst="rect">
              <a:avLst/>
            </a:prstGeom>
            <a:noFill/>
          </p:spPr>
          <p:txBody>
            <a:bodyPr wrap="square" rtlCol="0">
              <a:spAutoFit/>
            </a:bodyPr>
            <a:lstStyle/>
            <a:p>
              <a:pPr algn="ctr"/>
              <a:r>
                <a:rPr lang="en-US" dirty="0"/>
                <a:t>Shadowing</a:t>
              </a:r>
            </a:p>
          </p:txBody>
        </p:sp>
        <p:sp>
          <p:nvSpPr>
            <p:cNvPr id="19" name="TextBox 18"/>
            <p:cNvSpPr txBox="1"/>
            <p:nvPr/>
          </p:nvSpPr>
          <p:spPr>
            <a:xfrm>
              <a:off x="783310" y="2333977"/>
              <a:ext cx="2478174" cy="369332"/>
            </a:xfrm>
            <a:prstGeom prst="rect">
              <a:avLst/>
            </a:prstGeom>
            <a:noFill/>
          </p:spPr>
          <p:txBody>
            <a:bodyPr wrap="square" rtlCol="0">
              <a:spAutoFit/>
            </a:bodyPr>
            <a:lstStyle/>
            <a:p>
              <a:pPr algn="ctr"/>
              <a:r>
                <a:rPr lang="en-US" dirty="0"/>
                <a:t>Simulations</a:t>
              </a:r>
            </a:p>
          </p:txBody>
        </p:sp>
        <p:sp>
          <p:nvSpPr>
            <p:cNvPr id="20" name="TextBox 19"/>
            <p:cNvSpPr txBox="1"/>
            <p:nvPr/>
          </p:nvSpPr>
          <p:spPr>
            <a:xfrm>
              <a:off x="1637939" y="1253891"/>
              <a:ext cx="3070530" cy="646331"/>
            </a:xfrm>
            <a:prstGeom prst="rect">
              <a:avLst/>
            </a:prstGeom>
            <a:noFill/>
          </p:spPr>
          <p:txBody>
            <a:bodyPr wrap="square" rtlCol="0">
              <a:spAutoFit/>
            </a:bodyPr>
            <a:lstStyle/>
            <a:p>
              <a:pPr algn="ctr"/>
              <a:r>
                <a:rPr lang="en-US" dirty="0"/>
                <a:t>Clinical </a:t>
              </a:r>
            </a:p>
            <a:p>
              <a:pPr algn="ctr"/>
              <a:r>
                <a:rPr lang="en-US" dirty="0"/>
                <a:t>Placements/Experiences</a:t>
              </a:r>
            </a:p>
          </p:txBody>
        </p:sp>
        <p:sp>
          <p:nvSpPr>
            <p:cNvPr id="21" name="TextBox 20"/>
            <p:cNvSpPr txBox="1"/>
            <p:nvPr/>
          </p:nvSpPr>
          <p:spPr>
            <a:xfrm>
              <a:off x="5456823" y="5375084"/>
              <a:ext cx="1918702" cy="369332"/>
            </a:xfrm>
            <a:prstGeom prst="rect">
              <a:avLst/>
            </a:prstGeom>
            <a:noFill/>
          </p:spPr>
          <p:txBody>
            <a:bodyPr wrap="square" rtlCol="0">
              <a:spAutoFit/>
            </a:bodyPr>
            <a:lstStyle/>
            <a:p>
              <a:r>
                <a:rPr lang="en-US" dirty="0"/>
                <a:t>Service Learning</a:t>
              </a:r>
            </a:p>
          </p:txBody>
        </p:sp>
        <p:sp>
          <p:nvSpPr>
            <p:cNvPr id="23" name="TextBox 22"/>
            <p:cNvSpPr txBox="1"/>
            <p:nvPr/>
          </p:nvSpPr>
          <p:spPr>
            <a:xfrm>
              <a:off x="5901670" y="2525676"/>
              <a:ext cx="1918702" cy="707886"/>
            </a:xfrm>
            <a:prstGeom prst="rect">
              <a:avLst/>
            </a:prstGeom>
            <a:noFill/>
          </p:spPr>
          <p:txBody>
            <a:bodyPr wrap="square" rtlCol="0">
              <a:spAutoFit/>
            </a:bodyPr>
            <a:lstStyle/>
            <a:p>
              <a:pPr algn="ctr"/>
              <a:r>
                <a:rPr lang="en-US" sz="2000" dirty="0"/>
                <a:t>Project-Based Learning</a:t>
              </a:r>
            </a:p>
          </p:txBody>
        </p:sp>
      </p:grpSp>
      <p:grpSp>
        <p:nvGrpSpPr>
          <p:cNvPr id="25" name="Group 24"/>
          <p:cNvGrpSpPr/>
          <p:nvPr/>
        </p:nvGrpSpPr>
        <p:grpSpPr>
          <a:xfrm>
            <a:off x="4166205" y="527771"/>
            <a:ext cx="4339154" cy="6346853"/>
            <a:chOff x="2642203" y="229419"/>
            <a:chExt cx="4611415" cy="6645988"/>
          </a:xfrm>
        </p:grpSpPr>
        <p:sp>
          <p:nvSpPr>
            <p:cNvPr id="26" name="Right Arrow 25"/>
            <p:cNvSpPr/>
            <p:nvPr/>
          </p:nvSpPr>
          <p:spPr>
            <a:xfrm rot="16200000">
              <a:off x="1522461" y="3107675"/>
              <a:ext cx="6361394" cy="604882"/>
            </a:xfrm>
            <a:prstGeom prst="rightArrow">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7" name="Curved Right Arrow 26"/>
            <p:cNvSpPr/>
            <p:nvPr/>
          </p:nvSpPr>
          <p:spPr>
            <a:xfrm rot="10539884">
              <a:off x="4492882" y="402543"/>
              <a:ext cx="2288570" cy="2191862"/>
            </a:xfrm>
            <a:prstGeom prst="curvedRightArrow">
              <a:avLst/>
            </a:prstGeom>
            <a:solidFill>
              <a:srgbClr val="5380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8" name="Curved Left Arrow 27"/>
            <p:cNvSpPr/>
            <p:nvPr/>
          </p:nvSpPr>
          <p:spPr>
            <a:xfrm rot="10800000">
              <a:off x="2642203" y="1900222"/>
              <a:ext cx="2272695" cy="2009147"/>
            </a:xfrm>
            <a:prstGeom prst="curvedLeftArrow">
              <a:avLst/>
            </a:prstGeom>
            <a:solidFill>
              <a:srgbClr val="72AF2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9" name="Curved Right Arrow 28"/>
            <p:cNvSpPr/>
            <p:nvPr/>
          </p:nvSpPr>
          <p:spPr>
            <a:xfrm rot="10539884">
              <a:off x="4613668" y="2900106"/>
              <a:ext cx="2288570" cy="2356306"/>
            </a:xfrm>
            <a:prstGeom prst="curvedRightArrow">
              <a:avLst/>
            </a:prstGeom>
            <a:solidFill>
              <a:srgbClr val="ADDC7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0" name="Curved Left Arrow 29"/>
            <p:cNvSpPr/>
            <p:nvPr/>
          </p:nvSpPr>
          <p:spPr>
            <a:xfrm rot="10800000">
              <a:off x="2759679" y="4538737"/>
              <a:ext cx="2272695" cy="1861575"/>
            </a:xfrm>
            <a:prstGeom prst="curvedLeftArrow">
              <a:avLst/>
            </a:prstGeom>
            <a:solidFill>
              <a:srgbClr val="D4EDB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p:cNvSpPr txBox="1"/>
            <p:nvPr/>
          </p:nvSpPr>
          <p:spPr>
            <a:xfrm rot="21209230">
              <a:off x="3279420" y="4892681"/>
              <a:ext cx="1473805" cy="400110"/>
            </a:xfrm>
            <a:prstGeom prst="rect">
              <a:avLst/>
            </a:prstGeom>
            <a:noFill/>
          </p:spPr>
          <p:txBody>
            <a:bodyPr wrap="square" rtlCol="0">
              <a:spAutoFit/>
            </a:bodyPr>
            <a:lstStyle/>
            <a:p>
              <a:r>
                <a:rPr lang="en-US" sz="2000" b="1" dirty="0">
                  <a:latin typeface="Lucida Calligraphy"/>
                  <a:cs typeface="Lucida Calligraphy"/>
                </a:rPr>
                <a:t>Exposure</a:t>
              </a:r>
            </a:p>
          </p:txBody>
        </p:sp>
        <p:sp>
          <p:nvSpPr>
            <p:cNvPr id="32" name="TextBox 31"/>
            <p:cNvSpPr txBox="1"/>
            <p:nvPr/>
          </p:nvSpPr>
          <p:spPr>
            <a:xfrm rot="451570">
              <a:off x="2982831" y="3366726"/>
              <a:ext cx="2469391" cy="400110"/>
            </a:xfrm>
            <a:prstGeom prst="rect">
              <a:avLst/>
            </a:prstGeom>
            <a:noFill/>
          </p:spPr>
          <p:txBody>
            <a:bodyPr wrap="square" rtlCol="0">
              <a:spAutoFit/>
            </a:bodyPr>
            <a:lstStyle/>
            <a:p>
              <a:r>
                <a:rPr lang="en-US" sz="2000" b="1" dirty="0">
                  <a:latin typeface="Lucida Calligraphy"/>
                  <a:cs typeface="Lucida Calligraphy"/>
                </a:rPr>
                <a:t>Immersion</a:t>
              </a:r>
            </a:p>
          </p:txBody>
        </p:sp>
        <p:sp>
          <p:nvSpPr>
            <p:cNvPr id="33" name="TextBox 32"/>
            <p:cNvSpPr txBox="1"/>
            <p:nvPr/>
          </p:nvSpPr>
          <p:spPr>
            <a:xfrm rot="312645">
              <a:off x="4784227" y="899229"/>
              <a:ext cx="2469391" cy="400110"/>
            </a:xfrm>
            <a:prstGeom prst="rect">
              <a:avLst/>
            </a:prstGeom>
            <a:noFill/>
          </p:spPr>
          <p:txBody>
            <a:bodyPr wrap="square" rtlCol="0">
              <a:spAutoFit/>
            </a:bodyPr>
            <a:lstStyle/>
            <a:p>
              <a:r>
                <a:rPr lang="en-US" sz="2000" b="1" dirty="0">
                  <a:latin typeface="Lucida Calligraphy"/>
                  <a:cs typeface="Lucida Calligraphy"/>
                </a:rPr>
                <a:t>Practice</a:t>
              </a:r>
            </a:p>
          </p:txBody>
        </p:sp>
        <p:sp>
          <p:nvSpPr>
            <p:cNvPr id="34" name="TextBox 33"/>
            <p:cNvSpPr txBox="1"/>
            <p:nvPr/>
          </p:nvSpPr>
          <p:spPr>
            <a:xfrm rot="20837619">
              <a:off x="4894722" y="1899131"/>
              <a:ext cx="1946126" cy="400110"/>
            </a:xfrm>
            <a:prstGeom prst="rect">
              <a:avLst/>
            </a:prstGeom>
            <a:noFill/>
          </p:spPr>
          <p:txBody>
            <a:bodyPr wrap="square" rtlCol="0">
              <a:spAutoFit/>
            </a:bodyPr>
            <a:lstStyle/>
            <a:p>
              <a:r>
                <a:rPr lang="en-US" sz="2000" b="1" dirty="0">
                  <a:latin typeface="Lucida Calligraphy"/>
                  <a:cs typeface="Lucida Calligraphy"/>
                </a:rPr>
                <a:t>Integration</a:t>
              </a:r>
            </a:p>
          </p:txBody>
        </p:sp>
        <p:sp>
          <p:nvSpPr>
            <p:cNvPr id="35" name="TextBox 34"/>
            <p:cNvSpPr txBox="1"/>
            <p:nvPr/>
          </p:nvSpPr>
          <p:spPr>
            <a:xfrm>
              <a:off x="3063231" y="6488668"/>
              <a:ext cx="3067393" cy="386739"/>
            </a:xfrm>
            <a:prstGeom prst="rect">
              <a:avLst/>
            </a:prstGeom>
            <a:noFill/>
          </p:spPr>
          <p:txBody>
            <a:bodyPr wrap="square" rtlCol="0">
              <a:spAutoFit/>
            </a:bodyPr>
            <a:lstStyle/>
            <a:p>
              <a:pPr algn="ctr"/>
              <a:r>
                <a:rPr lang="en-US" b="1" dirty="0">
                  <a:solidFill>
                    <a:schemeClr val="bg1"/>
                  </a:solidFill>
                </a:rPr>
                <a:t>Student Growth</a:t>
              </a:r>
            </a:p>
          </p:txBody>
        </p:sp>
      </p:grpSp>
      <p:sp>
        <p:nvSpPr>
          <p:cNvPr id="45" name="TextBox 44"/>
          <p:cNvSpPr txBox="1"/>
          <p:nvPr/>
        </p:nvSpPr>
        <p:spPr>
          <a:xfrm>
            <a:off x="2459710" y="3573853"/>
            <a:ext cx="2331861" cy="396374"/>
          </a:xfrm>
          <a:prstGeom prst="rect">
            <a:avLst/>
          </a:prstGeom>
          <a:noFill/>
        </p:spPr>
        <p:txBody>
          <a:bodyPr wrap="square" rtlCol="0">
            <a:spAutoFit/>
          </a:bodyPr>
          <a:lstStyle/>
          <a:p>
            <a:pPr algn="ctr"/>
            <a:r>
              <a:rPr lang="en-US" sz="2000" dirty="0"/>
              <a:t>Case Exercises</a:t>
            </a:r>
          </a:p>
        </p:txBody>
      </p:sp>
      <p:sp>
        <p:nvSpPr>
          <p:cNvPr id="46" name="TextBox 45"/>
          <p:cNvSpPr txBox="1"/>
          <p:nvPr/>
        </p:nvSpPr>
        <p:spPr>
          <a:xfrm>
            <a:off x="3161939" y="4326418"/>
            <a:ext cx="2331861" cy="396374"/>
          </a:xfrm>
          <a:prstGeom prst="rect">
            <a:avLst/>
          </a:prstGeom>
          <a:noFill/>
        </p:spPr>
        <p:txBody>
          <a:bodyPr wrap="square" rtlCol="0">
            <a:spAutoFit/>
          </a:bodyPr>
          <a:lstStyle/>
          <a:p>
            <a:pPr algn="ctr"/>
            <a:r>
              <a:rPr lang="en-US" sz="2000" dirty="0"/>
              <a:t>Active Learning</a:t>
            </a:r>
          </a:p>
        </p:txBody>
      </p:sp>
      <p:sp>
        <p:nvSpPr>
          <p:cNvPr id="54" name="TextBox 53"/>
          <p:cNvSpPr txBox="1"/>
          <p:nvPr/>
        </p:nvSpPr>
        <p:spPr>
          <a:xfrm>
            <a:off x="7425670" y="6623701"/>
            <a:ext cx="3050901" cy="426864"/>
          </a:xfrm>
          <a:prstGeom prst="rect">
            <a:avLst/>
          </a:prstGeom>
          <a:noFill/>
        </p:spPr>
        <p:txBody>
          <a:bodyPr wrap="square" rtlCol="0">
            <a:spAutoFit/>
          </a:bodyPr>
          <a:lstStyle/>
          <a:p>
            <a:r>
              <a:rPr lang="en-US" sz="1100" dirty="0">
                <a:solidFill>
                  <a:schemeClr val="bg1"/>
                </a:solidFill>
              </a:rPr>
              <a:t>Danielson J, </a:t>
            </a:r>
            <a:r>
              <a:rPr lang="en-US" sz="1100" dirty="0" err="1">
                <a:solidFill>
                  <a:schemeClr val="bg1"/>
                </a:solidFill>
              </a:rPr>
              <a:t>Willgerodt</a:t>
            </a:r>
            <a:r>
              <a:rPr lang="en-US" sz="1100" dirty="0">
                <a:solidFill>
                  <a:schemeClr val="bg1"/>
                </a:solidFill>
              </a:rPr>
              <a:t> M. UW Health Sciences. 2015</a:t>
            </a:r>
          </a:p>
        </p:txBody>
      </p:sp>
      <p:sp>
        <p:nvSpPr>
          <p:cNvPr id="55" name="Title 1"/>
          <p:cNvSpPr>
            <a:spLocks noGrp="1"/>
          </p:cNvSpPr>
          <p:nvPr>
            <p:ph type="title"/>
          </p:nvPr>
        </p:nvSpPr>
        <p:spPr>
          <a:xfrm>
            <a:off x="1631451" y="6545441"/>
            <a:ext cx="4336474" cy="268439"/>
          </a:xfrm>
        </p:spPr>
        <p:txBody>
          <a:bodyPr>
            <a:noAutofit/>
          </a:bodyPr>
          <a:lstStyle/>
          <a:p>
            <a:pPr algn="l"/>
            <a:r>
              <a:rPr lang="en-US" sz="1200" dirty="0">
                <a:solidFill>
                  <a:schemeClr val="bg1"/>
                </a:solidFill>
              </a:rPr>
              <a:t>UW SOP IPE Curriculum Framework</a:t>
            </a:r>
          </a:p>
        </p:txBody>
      </p:sp>
      <p:sp>
        <p:nvSpPr>
          <p:cNvPr id="13" name="Rectangle 12">
            <a:extLst>
              <a:ext uri="{FF2B5EF4-FFF2-40B4-BE49-F238E27FC236}">
                <a16:creationId xmlns:a16="http://schemas.microsoft.com/office/drawing/2014/main" id="{D321F26C-7C42-4E93-8700-B1A70F237848}"/>
              </a:ext>
            </a:extLst>
          </p:cNvPr>
          <p:cNvSpPr/>
          <p:nvPr/>
        </p:nvSpPr>
        <p:spPr>
          <a:xfrm>
            <a:off x="3416300" y="19124"/>
            <a:ext cx="5812393" cy="461665"/>
          </a:xfrm>
          <a:prstGeom prst="rect">
            <a:avLst/>
          </a:prstGeom>
        </p:spPr>
        <p:txBody>
          <a:bodyPr wrap="square">
            <a:spAutoFit/>
          </a:bodyPr>
          <a:lstStyle/>
          <a:p>
            <a:r>
              <a:rPr lang="en-US" sz="2400" b="1" dirty="0"/>
              <a:t>Opportunities for incorporating IPE/C </a:t>
            </a:r>
            <a:endParaRPr lang="en-GB" sz="2400" b="1" dirty="0"/>
          </a:p>
        </p:txBody>
      </p:sp>
    </p:spTree>
    <p:extLst>
      <p:ext uri="{BB962C8B-B14F-4D97-AF65-F5344CB8AC3E}">
        <p14:creationId xmlns:p14="http://schemas.microsoft.com/office/powerpoint/2010/main" val="272780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5952B-DB73-4C4D-A543-3EBE9F201692}"/>
              </a:ext>
            </a:extLst>
          </p:cNvPr>
          <p:cNvSpPr>
            <a:spLocks noGrp="1"/>
          </p:cNvSpPr>
          <p:nvPr>
            <p:ph type="title"/>
          </p:nvPr>
        </p:nvSpPr>
        <p:spPr>
          <a:xfrm>
            <a:off x="127000" y="1710465"/>
            <a:ext cx="11945645" cy="1037544"/>
          </a:xfrm>
        </p:spPr>
        <p:txBody>
          <a:bodyPr>
            <a:normAutofit/>
          </a:bodyPr>
          <a:lstStyle/>
          <a:p>
            <a:pPr algn="ctr"/>
            <a:r>
              <a:rPr lang="en-GB" sz="4800" dirty="0"/>
              <a:t>What do you think IPE is about?</a:t>
            </a:r>
          </a:p>
        </p:txBody>
      </p:sp>
      <p:pic>
        <p:nvPicPr>
          <p:cNvPr id="5" name="Content Placeholder 4">
            <a:extLst>
              <a:ext uri="{FF2B5EF4-FFF2-40B4-BE49-F238E27FC236}">
                <a16:creationId xmlns:a16="http://schemas.microsoft.com/office/drawing/2014/main" id="{75FF415F-1618-40A4-8EB7-A3FD1D23D79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24200" y="2762208"/>
            <a:ext cx="5403850" cy="1810568"/>
          </a:xfrm>
        </p:spPr>
      </p:pic>
    </p:spTree>
    <p:extLst>
      <p:ext uri="{BB962C8B-B14F-4D97-AF65-F5344CB8AC3E}">
        <p14:creationId xmlns:p14="http://schemas.microsoft.com/office/powerpoint/2010/main" val="4074103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96F1D-953B-4962-9CC3-3BC007B6BCFF}"/>
              </a:ext>
            </a:extLst>
          </p:cNvPr>
          <p:cNvSpPr>
            <a:spLocks noGrp="1"/>
          </p:cNvSpPr>
          <p:nvPr>
            <p:ph type="title"/>
          </p:nvPr>
        </p:nvSpPr>
        <p:spPr/>
        <p:txBody>
          <a:bodyPr/>
          <a:lstStyle/>
          <a:p>
            <a:r>
              <a:rPr lang="en-GB" b="1" dirty="0"/>
              <a:t>Example of IPE Activities</a:t>
            </a:r>
          </a:p>
        </p:txBody>
      </p:sp>
      <p:sp>
        <p:nvSpPr>
          <p:cNvPr id="4" name="Content Placeholder 3">
            <a:extLst>
              <a:ext uri="{FF2B5EF4-FFF2-40B4-BE49-F238E27FC236}">
                <a16:creationId xmlns:a16="http://schemas.microsoft.com/office/drawing/2014/main" id="{D526E96B-7EB5-49C6-BD8C-EA65CCE853F4}"/>
              </a:ext>
            </a:extLst>
          </p:cNvPr>
          <p:cNvSpPr>
            <a:spLocks noGrp="1"/>
          </p:cNvSpPr>
          <p:nvPr>
            <p:ph sz="half" idx="1"/>
          </p:nvPr>
        </p:nvSpPr>
        <p:spPr/>
        <p:txBody>
          <a:bodyPr>
            <a:normAutofit fontScale="92500" lnSpcReduction="10000"/>
          </a:bodyPr>
          <a:lstStyle/>
          <a:p>
            <a:r>
              <a:rPr lang="en-US" sz="2800" b="1" dirty="0">
                <a:solidFill>
                  <a:srgbClr val="C00000"/>
                </a:solidFill>
              </a:rPr>
              <a:t>Experiential training programs</a:t>
            </a:r>
          </a:p>
          <a:p>
            <a:pPr lvl="1"/>
            <a:r>
              <a:rPr lang="en-US" sz="2800" b="1" dirty="0"/>
              <a:t>Clinical Sessions during internship</a:t>
            </a:r>
          </a:p>
          <a:p>
            <a:pPr lvl="1"/>
            <a:r>
              <a:rPr lang="en-US" sz="2800" b="1" dirty="0"/>
              <a:t>Interprofessional clinical rounds</a:t>
            </a:r>
          </a:p>
          <a:p>
            <a:pPr lvl="1"/>
            <a:r>
              <a:rPr lang="en-US" sz="2800" b="1" dirty="0"/>
              <a:t>Interprofessional ambulatory clinics:</a:t>
            </a:r>
          </a:p>
          <a:p>
            <a:pPr lvl="2"/>
            <a:r>
              <a:rPr lang="en-US" sz="2800" dirty="0"/>
              <a:t>Students team up and assigned a real patient from outpatient clinic</a:t>
            </a:r>
          </a:p>
          <a:p>
            <a:pPr lvl="1"/>
            <a:r>
              <a:rPr lang="en-US" sz="2800" b="1" dirty="0"/>
              <a:t>Case presentations</a:t>
            </a:r>
          </a:p>
          <a:p>
            <a:pPr lvl="1"/>
            <a:r>
              <a:rPr lang="en-US" sz="2800" b="1" dirty="0"/>
              <a:t>Case studies</a:t>
            </a:r>
          </a:p>
          <a:p>
            <a:pPr lvl="1"/>
            <a:r>
              <a:rPr lang="en-US" sz="2800" b="1" dirty="0"/>
              <a:t>Journal clubs</a:t>
            </a:r>
          </a:p>
          <a:p>
            <a:pPr lvl="1"/>
            <a:r>
              <a:rPr lang="en-US" sz="2800" b="1" dirty="0"/>
              <a:t>Ethic cases</a:t>
            </a:r>
          </a:p>
          <a:p>
            <a:endParaRPr lang="en-US" dirty="0"/>
          </a:p>
          <a:p>
            <a:endParaRPr lang="en-GB" dirty="0"/>
          </a:p>
        </p:txBody>
      </p:sp>
      <p:sp>
        <p:nvSpPr>
          <p:cNvPr id="6" name="Content Placeholder 5">
            <a:extLst>
              <a:ext uri="{FF2B5EF4-FFF2-40B4-BE49-F238E27FC236}">
                <a16:creationId xmlns:a16="http://schemas.microsoft.com/office/drawing/2014/main" id="{41BEF4E5-628B-449C-9219-01474B316A7E}"/>
              </a:ext>
            </a:extLst>
          </p:cNvPr>
          <p:cNvSpPr>
            <a:spLocks noGrp="1"/>
          </p:cNvSpPr>
          <p:nvPr>
            <p:ph sz="half" idx="2"/>
          </p:nvPr>
        </p:nvSpPr>
        <p:spPr/>
        <p:txBody>
          <a:bodyPr>
            <a:normAutofit fontScale="92500" lnSpcReduction="10000"/>
          </a:bodyPr>
          <a:lstStyle/>
          <a:p>
            <a:r>
              <a:rPr lang="en-US" sz="2800" b="1" dirty="0">
                <a:solidFill>
                  <a:srgbClr val="C00000"/>
                </a:solidFill>
              </a:rPr>
              <a:t>Community-based related activities</a:t>
            </a:r>
          </a:p>
          <a:p>
            <a:pPr lvl="1"/>
            <a:r>
              <a:rPr lang="en-US" sz="2600" b="1" dirty="0"/>
              <a:t>Service learning: </a:t>
            </a:r>
          </a:p>
          <a:p>
            <a:pPr lvl="2"/>
            <a:r>
              <a:rPr lang="en-US" sz="2600" dirty="0"/>
              <a:t>Students teams up and identify a community partner (</a:t>
            </a:r>
            <a:r>
              <a:rPr lang="en-US" sz="2600" dirty="0">
                <a:solidFill>
                  <a:srgbClr val="C00000"/>
                </a:solidFill>
              </a:rPr>
              <a:t>nursing home, Rehab center, </a:t>
            </a:r>
            <a:r>
              <a:rPr lang="en-US" sz="2600" dirty="0" err="1">
                <a:solidFill>
                  <a:srgbClr val="C00000"/>
                </a:solidFill>
              </a:rPr>
              <a:t>etc</a:t>
            </a:r>
            <a:r>
              <a:rPr lang="en-US" sz="2600" dirty="0"/>
              <a:t>) and conduct a community project</a:t>
            </a:r>
          </a:p>
          <a:p>
            <a:pPr lvl="1"/>
            <a:r>
              <a:rPr lang="en-US" sz="2600" b="1" dirty="0"/>
              <a:t>Health campaigns  </a:t>
            </a:r>
          </a:p>
          <a:p>
            <a:pPr lvl="1"/>
            <a:r>
              <a:rPr lang="en-US" sz="2600" b="1" dirty="0"/>
              <a:t>Screening programs</a:t>
            </a:r>
          </a:p>
          <a:p>
            <a:pPr lvl="1"/>
            <a:r>
              <a:rPr lang="en-US" sz="2600" b="1" dirty="0"/>
              <a:t>Free- or Mobile clinic (e.g. in Hajj)</a:t>
            </a:r>
          </a:p>
          <a:p>
            <a:pPr lvl="1"/>
            <a:r>
              <a:rPr lang="en-US" sz="2600" b="1" dirty="0"/>
              <a:t>Extracurricular activities</a:t>
            </a:r>
          </a:p>
          <a:p>
            <a:endParaRPr lang="en-US" dirty="0"/>
          </a:p>
          <a:p>
            <a:endParaRPr lang="en-GB" dirty="0"/>
          </a:p>
        </p:txBody>
      </p:sp>
    </p:spTree>
    <p:extLst>
      <p:ext uri="{BB962C8B-B14F-4D97-AF65-F5344CB8AC3E}">
        <p14:creationId xmlns:p14="http://schemas.microsoft.com/office/powerpoint/2010/main" val="2110860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C7BAA-7B26-4288-8864-D65477E8C42B}"/>
              </a:ext>
            </a:extLst>
          </p:cNvPr>
          <p:cNvSpPr>
            <a:spLocks noGrp="1"/>
          </p:cNvSpPr>
          <p:nvPr>
            <p:ph type="title"/>
          </p:nvPr>
        </p:nvSpPr>
        <p:spPr/>
        <p:txBody>
          <a:bodyPr/>
          <a:lstStyle/>
          <a:p>
            <a:r>
              <a:rPr lang="en-GB" dirty="0"/>
              <a:t>Where to go from here?</a:t>
            </a:r>
          </a:p>
        </p:txBody>
      </p:sp>
      <p:sp>
        <p:nvSpPr>
          <p:cNvPr id="3" name="Content Placeholder 2">
            <a:extLst>
              <a:ext uri="{FF2B5EF4-FFF2-40B4-BE49-F238E27FC236}">
                <a16:creationId xmlns:a16="http://schemas.microsoft.com/office/drawing/2014/main" id="{C68DF33C-D82B-4168-B627-C38B3BD47F33}"/>
              </a:ext>
            </a:extLst>
          </p:cNvPr>
          <p:cNvSpPr>
            <a:spLocks noGrp="1"/>
          </p:cNvSpPr>
          <p:nvPr>
            <p:ph idx="1"/>
          </p:nvPr>
        </p:nvSpPr>
        <p:spPr/>
        <p:txBody>
          <a:bodyPr/>
          <a:lstStyle/>
          <a:p>
            <a:r>
              <a:rPr lang="en-GB" dirty="0"/>
              <a:t>Students assigned to IPE activity should form groups of 5-10 students and pair up with students from pharmacy college (already arranged with the course instructor) </a:t>
            </a:r>
          </a:p>
          <a:p>
            <a:r>
              <a:rPr lang="en-GB" dirty="0"/>
              <a:t>You may include students from other colleges as well.</a:t>
            </a:r>
          </a:p>
          <a:p>
            <a:r>
              <a:rPr lang="en-GB" dirty="0"/>
              <a:t>Select one of the activities listed in document sent to you earlier. You can suggest other activity as son as you included students from other colleges, target one of the core competencies, and inform course instructor, submit your submission afterward</a:t>
            </a:r>
          </a:p>
          <a:p>
            <a:r>
              <a:rPr lang="en-GB" dirty="0"/>
              <a:t>During session 2 (Oct 15</a:t>
            </a:r>
            <a:r>
              <a:rPr lang="en-GB" baseline="30000" dirty="0"/>
              <a:t>th</a:t>
            </a:r>
            <a:r>
              <a:rPr lang="en-GB" dirty="0"/>
              <a:t>) each team will present (5-7 min) about their experience in </a:t>
            </a:r>
            <a:r>
              <a:rPr lang="en-GB" dirty="0" err="1"/>
              <a:t>fornt</a:t>
            </a:r>
            <a:r>
              <a:rPr lang="en-GB" dirty="0"/>
              <a:t> of the whole class.</a:t>
            </a:r>
          </a:p>
        </p:txBody>
      </p:sp>
    </p:spTree>
    <p:extLst>
      <p:ext uri="{BB962C8B-B14F-4D97-AF65-F5344CB8AC3E}">
        <p14:creationId xmlns:p14="http://schemas.microsoft.com/office/powerpoint/2010/main" val="3365277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740A5-D481-49B4-8A19-12BD04FCC3CE}"/>
              </a:ext>
            </a:extLst>
          </p:cNvPr>
          <p:cNvSpPr>
            <a:spLocks noGrp="1"/>
          </p:cNvSpPr>
          <p:nvPr>
            <p:ph type="title"/>
          </p:nvPr>
        </p:nvSpPr>
        <p:spPr/>
        <p:txBody>
          <a:bodyPr/>
          <a:lstStyle/>
          <a:p>
            <a:r>
              <a:rPr lang="en-GB" dirty="0"/>
              <a:t>Activities listed</a:t>
            </a:r>
          </a:p>
        </p:txBody>
      </p:sp>
      <p:graphicFrame>
        <p:nvGraphicFramePr>
          <p:cNvPr id="4" name="Content Placeholder 3">
            <a:extLst>
              <a:ext uri="{FF2B5EF4-FFF2-40B4-BE49-F238E27FC236}">
                <a16:creationId xmlns:a16="http://schemas.microsoft.com/office/drawing/2014/main" id="{72FE8F07-2BDC-4131-B6D2-B7AD567D8A55}"/>
              </a:ext>
            </a:extLst>
          </p:cNvPr>
          <p:cNvGraphicFramePr>
            <a:graphicFrameLocks noGrp="1"/>
          </p:cNvGraphicFramePr>
          <p:nvPr>
            <p:ph idx="1"/>
            <p:extLst>
              <p:ext uri="{D42A27DB-BD31-4B8C-83A1-F6EECF244321}">
                <p14:modId xmlns:p14="http://schemas.microsoft.com/office/powerpoint/2010/main" val="2477098955"/>
              </p:ext>
            </p:extLst>
          </p:nvPr>
        </p:nvGraphicFramePr>
        <p:xfrm>
          <a:off x="457200" y="1109708"/>
          <a:ext cx="11302236" cy="5409969"/>
        </p:xfrm>
        <a:graphic>
          <a:graphicData uri="http://schemas.openxmlformats.org/drawingml/2006/table">
            <a:tbl>
              <a:tblPr firstRow="1" firstCol="1" bandRow="1">
                <a:tableStyleId>{5C22544A-7EE6-4342-B048-85BDC9FD1C3A}</a:tableStyleId>
              </a:tblPr>
              <a:tblGrid>
                <a:gridCol w="495344">
                  <a:extLst>
                    <a:ext uri="{9D8B030D-6E8A-4147-A177-3AD203B41FA5}">
                      <a16:colId xmlns:a16="http://schemas.microsoft.com/office/drawing/2014/main" val="2498192656"/>
                    </a:ext>
                  </a:extLst>
                </a:gridCol>
                <a:gridCol w="7575404">
                  <a:extLst>
                    <a:ext uri="{9D8B030D-6E8A-4147-A177-3AD203B41FA5}">
                      <a16:colId xmlns:a16="http://schemas.microsoft.com/office/drawing/2014/main" val="3068706945"/>
                    </a:ext>
                  </a:extLst>
                </a:gridCol>
                <a:gridCol w="1208134">
                  <a:extLst>
                    <a:ext uri="{9D8B030D-6E8A-4147-A177-3AD203B41FA5}">
                      <a16:colId xmlns:a16="http://schemas.microsoft.com/office/drawing/2014/main" val="2031962393"/>
                    </a:ext>
                  </a:extLst>
                </a:gridCol>
                <a:gridCol w="2023354">
                  <a:extLst>
                    <a:ext uri="{9D8B030D-6E8A-4147-A177-3AD203B41FA5}">
                      <a16:colId xmlns:a16="http://schemas.microsoft.com/office/drawing/2014/main" val="1486303489"/>
                    </a:ext>
                  </a:extLst>
                </a:gridCol>
              </a:tblGrid>
              <a:tr h="307450">
                <a:tc>
                  <a:txBody>
                    <a:bodyPr/>
                    <a:lstStyle/>
                    <a:p>
                      <a:pPr>
                        <a:lnSpc>
                          <a:spcPct val="105000"/>
                        </a:lnSpc>
                        <a:spcAft>
                          <a:spcPts val="0"/>
                        </a:spcAft>
                      </a:pPr>
                      <a:r>
                        <a:rPr lang="en-US" sz="900">
                          <a:effectLst/>
                        </a:rPr>
                        <a:t> </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Suggested activity</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gn="ctr">
                        <a:lnSpc>
                          <a:spcPct val="105000"/>
                        </a:lnSpc>
                        <a:spcAft>
                          <a:spcPts val="0"/>
                        </a:spcAft>
                      </a:pPr>
                      <a:r>
                        <a:rPr lang="en-US" sz="900">
                          <a:effectLst/>
                        </a:rPr>
                        <a:t>Max No. of groups*</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Person to contact for arrangement **</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extLst>
                  <a:ext uri="{0D108BD9-81ED-4DB2-BD59-A6C34878D82A}">
                    <a16:rowId xmlns:a16="http://schemas.microsoft.com/office/drawing/2014/main" val="2980660144"/>
                  </a:ext>
                </a:extLst>
              </a:tr>
              <a:tr h="150047">
                <a:tc>
                  <a:txBody>
                    <a:bodyPr/>
                    <a:lstStyle/>
                    <a:p>
                      <a:pPr>
                        <a:lnSpc>
                          <a:spcPct val="105000"/>
                        </a:lnSpc>
                        <a:spcAft>
                          <a:spcPts val="0"/>
                        </a:spcAft>
                      </a:pPr>
                      <a:r>
                        <a:rPr lang="en-US" sz="900">
                          <a:effectLst/>
                        </a:rPr>
                        <a:t>1</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Conduct a medication reconciliation in ER</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gn="ctr">
                        <a:lnSpc>
                          <a:spcPct val="105000"/>
                        </a:lnSpc>
                        <a:spcAft>
                          <a:spcPts val="0"/>
                        </a:spcAft>
                      </a:pPr>
                      <a:r>
                        <a:rPr lang="en-US" sz="900">
                          <a:effectLst/>
                        </a:rPr>
                        <a:t>3</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Dr. Ghada &amp; Dr. Nora</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extLst>
                  <a:ext uri="{0D108BD9-81ED-4DB2-BD59-A6C34878D82A}">
                    <a16:rowId xmlns:a16="http://schemas.microsoft.com/office/drawing/2014/main" val="90322490"/>
                  </a:ext>
                </a:extLst>
              </a:tr>
              <a:tr h="150047">
                <a:tc>
                  <a:txBody>
                    <a:bodyPr/>
                    <a:lstStyle/>
                    <a:p>
                      <a:pPr>
                        <a:lnSpc>
                          <a:spcPct val="105000"/>
                        </a:lnSpc>
                        <a:spcAft>
                          <a:spcPts val="0"/>
                        </a:spcAft>
                      </a:pPr>
                      <a:r>
                        <a:rPr lang="en-US" sz="900">
                          <a:effectLst/>
                        </a:rPr>
                        <a:t>2</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Conduct a medication reconciliation upon discharge</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gn="ctr">
                        <a:lnSpc>
                          <a:spcPct val="105000"/>
                        </a:lnSpc>
                        <a:spcAft>
                          <a:spcPts val="0"/>
                        </a:spcAft>
                      </a:pPr>
                      <a:r>
                        <a:rPr lang="en-US" sz="900">
                          <a:effectLst/>
                        </a:rPr>
                        <a:t>3</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Dr. Ghada &amp; Dr. Nora</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extLst>
                  <a:ext uri="{0D108BD9-81ED-4DB2-BD59-A6C34878D82A}">
                    <a16:rowId xmlns:a16="http://schemas.microsoft.com/office/drawing/2014/main" val="916803000"/>
                  </a:ext>
                </a:extLst>
              </a:tr>
              <a:tr h="150047">
                <a:tc>
                  <a:txBody>
                    <a:bodyPr/>
                    <a:lstStyle/>
                    <a:p>
                      <a:pPr>
                        <a:lnSpc>
                          <a:spcPct val="105000"/>
                        </a:lnSpc>
                        <a:spcAft>
                          <a:spcPts val="0"/>
                        </a:spcAft>
                      </a:pPr>
                      <a:r>
                        <a:rPr lang="en-US" sz="900">
                          <a:effectLst/>
                        </a:rPr>
                        <a:t>3</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Conduct a patient interview – hospitalized patient </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gn="ctr">
                        <a:lnSpc>
                          <a:spcPct val="105000"/>
                        </a:lnSpc>
                        <a:spcAft>
                          <a:spcPts val="0"/>
                        </a:spcAft>
                      </a:pPr>
                      <a:r>
                        <a:rPr lang="en-US" sz="900">
                          <a:effectLst/>
                        </a:rPr>
                        <a:t>3</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Dr. Ghada &amp; Dr. Nora</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extLst>
                  <a:ext uri="{0D108BD9-81ED-4DB2-BD59-A6C34878D82A}">
                    <a16:rowId xmlns:a16="http://schemas.microsoft.com/office/drawing/2014/main" val="3284594887"/>
                  </a:ext>
                </a:extLst>
              </a:tr>
              <a:tr h="150047">
                <a:tc>
                  <a:txBody>
                    <a:bodyPr/>
                    <a:lstStyle/>
                    <a:p>
                      <a:pPr>
                        <a:lnSpc>
                          <a:spcPct val="105000"/>
                        </a:lnSpc>
                        <a:spcAft>
                          <a:spcPts val="0"/>
                        </a:spcAft>
                      </a:pPr>
                      <a:r>
                        <a:rPr lang="en-US" sz="900">
                          <a:effectLst/>
                        </a:rPr>
                        <a:t>4</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Conduct a patient interview – ambulatory patient </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gn="ctr">
                        <a:lnSpc>
                          <a:spcPct val="105000"/>
                        </a:lnSpc>
                        <a:spcAft>
                          <a:spcPts val="0"/>
                        </a:spcAft>
                      </a:pPr>
                      <a:r>
                        <a:rPr lang="en-US" sz="900">
                          <a:effectLst/>
                        </a:rPr>
                        <a:t>3</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Dr. Ghada &amp; Dr. Nora</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extLst>
                  <a:ext uri="{0D108BD9-81ED-4DB2-BD59-A6C34878D82A}">
                    <a16:rowId xmlns:a16="http://schemas.microsoft.com/office/drawing/2014/main" val="2990997045"/>
                  </a:ext>
                </a:extLst>
              </a:tr>
              <a:tr h="150047">
                <a:tc>
                  <a:txBody>
                    <a:bodyPr/>
                    <a:lstStyle/>
                    <a:p>
                      <a:pPr>
                        <a:lnSpc>
                          <a:spcPct val="105000"/>
                        </a:lnSpc>
                        <a:spcAft>
                          <a:spcPts val="0"/>
                        </a:spcAft>
                      </a:pPr>
                      <a:r>
                        <a:rPr lang="en-US" sz="900">
                          <a:effectLst/>
                        </a:rPr>
                        <a:t>5</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Discuss a patient case </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gn="ctr">
                        <a:lnSpc>
                          <a:spcPct val="105000"/>
                        </a:lnSpc>
                        <a:spcAft>
                          <a:spcPts val="0"/>
                        </a:spcAft>
                      </a:pPr>
                      <a:r>
                        <a:rPr lang="en-US" sz="900">
                          <a:effectLst/>
                        </a:rPr>
                        <a:t>3</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All instructors</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extLst>
                  <a:ext uri="{0D108BD9-81ED-4DB2-BD59-A6C34878D82A}">
                    <a16:rowId xmlns:a16="http://schemas.microsoft.com/office/drawing/2014/main" val="1532723295"/>
                  </a:ext>
                </a:extLst>
              </a:tr>
              <a:tr h="150047">
                <a:tc>
                  <a:txBody>
                    <a:bodyPr/>
                    <a:lstStyle/>
                    <a:p>
                      <a:pPr>
                        <a:lnSpc>
                          <a:spcPct val="105000"/>
                        </a:lnSpc>
                        <a:spcAft>
                          <a:spcPts val="0"/>
                        </a:spcAft>
                      </a:pPr>
                      <a:r>
                        <a:rPr lang="en-US" sz="900">
                          <a:effectLst/>
                        </a:rPr>
                        <a:t>6</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Discuss a recent article. Example: Aspirin for primary prevention</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gn="ctr">
                        <a:lnSpc>
                          <a:spcPct val="105000"/>
                        </a:lnSpc>
                        <a:spcAft>
                          <a:spcPts val="0"/>
                        </a:spcAft>
                      </a:pPr>
                      <a:r>
                        <a:rPr lang="en-US" sz="900">
                          <a:effectLst/>
                        </a:rPr>
                        <a:t>3</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All instructors</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extLst>
                  <a:ext uri="{0D108BD9-81ED-4DB2-BD59-A6C34878D82A}">
                    <a16:rowId xmlns:a16="http://schemas.microsoft.com/office/drawing/2014/main" val="3362048341"/>
                  </a:ext>
                </a:extLst>
              </a:tr>
              <a:tr h="307450">
                <a:tc>
                  <a:txBody>
                    <a:bodyPr/>
                    <a:lstStyle/>
                    <a:p>
                      <a:pPr>
                        <a:lnSpc>
                          <a:spcPct val="105000"/>
                        </a:lnSpc>
                        <a:spcAft>
                          <a:spcPts val="0"/>
                        </a:spcAft>
                      </a:pPr>
                      <a:r>
                        <a:rPr lang="en-US" sz="900">
                          <a:effectLst/>
                        </a:rPr>
                        <a:t>7</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Discuss a medication error case </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gn="ctr">
                        <a:lnSpc>
                          <a:spcPct val="105000"/>
                        </a:lnSpc>
                        <a:spcAft>
                          <a:spcPts val="0"/>
                        </a:spcAft>
                      </a:pPr>
                      <a:r>
                        <a:rPr lang="en-US" sz="900">
                          <a:effectLst/>
                        </a:rPr>
                        <a:t>1</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Dr. Ghada &amp; Dr. Alnaami</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extLst>
                  <a:ext uri="{0D108BD9-81ED-4DB2-BD59-A6C34878D82A}">
                    <a16:rowId xmlns:a16="http://schemas.microsoft.com/office/drawing/2014/main" val="3729994922"/>
                  </a:ext>
                </a:extLst>
              </a:tr>
              <a:tr h="464852">
                <a:tc>
                  <a:txBody>
                    <a:bodyPr/>
                    <a:lstStyle/>
                    <a:p>
                      <a:pPr>
                        <a:lnSpc>
                          <a:spcPct val="105000"/>
                        </a:lnSpc>
                        <a:spcAft>
                          <a:spcPts val="0"/>
                        </a:spcAft>
                      </a:pPr>
                      <a:r>
                        <a:rPr lang="en-US" sz="900">
                          <a:effectLst/>
                        </a:rPr>
                        <a:t>8</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1000"/>
                        </a:spcAft>
                      </a:pPr>
                      <a:r>
                        <a:rPr lang="en-US" sz="900">
                          <a:effectLst/>
                        </a:rPr>
                        <a:t>Use the material from TeamSTEPPS 2.0 curriculum. Access through: </a:t>
                      </a:r>
                      <a:r>
                        <a:rPr lang="en-US" sz="900" u="sng">
                          <a:effectLst/>
                          <a:hlinkClick r:id="rId2"/>
                        </a:rPr>
                        <a:t>https://www.ahrq.gov/teamstepps/instructor/index.html</a:t>
                      </a:r>
                      <a:r>
                        <a:rPr lang="en-US" sz="900" u="sng">
                          <a:effectLst/>
                        </a:rPr>
                        <a:t> </a:t>
                      </a:r>
                      <a:r>
                        <a:rPr lang="en-US" sz="900">
                          <a:effectLst/>
                        </a:rPr>
                        <a:t>to discuss health professional teams structures to understand roles and responsibilities</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gn="ctr">
                        <a:lnSpc>
                          <a:spcPct val="105000"/>
                        </a:lnSpc>
                        <a:spcAft>
                          <a:spcPts val="1000"/>
                        </a:spcAft>
                      </a:pPr>
                      <a:r>
                        <a:rPr lang="en-US" sz="900">
                          <a:effectLst/>
                        </a:rPr>
                        <a:t>2</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1000"/>
                        </a:spcAft>
                      </a:pPr>
                      <a:r>
                        <a:rPr lang="en-US" sz="900">
                          <a:effectLst/>
                        </a:rPr>
                        <a:t>Dr. Ghada</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extLst>
                  <a:ext uri="{0D108BD9-81ED-4DB2-BD59-A6C34878D82A}">
                    <a16:rowId xmlns:a16="http://schemas.microsoft.com/office/drawing/2014/main" val="1744538435"/>
                  </a:ext>
                </a:extLst>
              </a:tr>
              <a:tr h="307450">
                <a:tc>
                  <a:txBody>
                    <a:bodyPr/>
                    <a:lstStyle/>
                    <a:p>
                      <a:pPr>
                        <a:lnSpc>
                          <a:spcPct val="105000"/>
                        </a:lnSpc>
                        <a:spcAft>
                          <a:spcPts val="0"/>
                        </a:spcAft>
                      </a:pPr>
                      <a:r>
                        <a:rPr lang="en-US" sz="900">
                          <a:effectLst/>
                        </a:rPr>
                        <a:t>9</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Conduct a medication counseling session on a simulated patient (arrange through course instructor)</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gn="ctr">
                        <a:lnSpc>
                          <a:spcPct val="105000"/>
                        </a:lnSpc>
                        <a:spcAft>
                          <a:spcPts val="0"/>
                        </a:spcAft>
                      </a:pPr>
                      <a:r>
                        <a:rPr lang="en-US" sz="900">
                          <a:effectLst/>
                        </a:rPr>
                        <a:t>3</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All instructors</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extLst>
                  <a:ext uri="{0D108BD9-81ED-4DB2-BD59-A6C34878D82A}">
                    <a16:rowId xmlns:a16="http://schemas.microsoft.com/office/drawing/2014/main" val="2769310934"/>
                  </a:ext>
                </a:extLst>
              </a:tr>
              <a:tr h="150047">
                <a:tc>
                  <a:txBody>
                    <a:bodyPr/>
                    <a:lstStyle/>
                    <a:p>
                      <a:pPr>
                        <a:lnSpc>
                          <a:spcPct val="105000"/>
                        </a:lnSpc>
                        <a:spcAft>
                          <a:spcPts val="0"/>
                        </a:spcAft>
                      </a:pPr>
                      <a:r>
                        <a:rPr lang="en-US" sz="900">
                          <a:effectLst/>
                        </a:rPr>
                        <a:t>10</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Observe a medication counseling session on an actual patient </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gn="ctr">
                        <a:lnSpc>
                          <a:spcPct val="105000"/>
                        </a:lnSpc>
                        <a:spcAft>
                          <a:spcPts val="0"/>
                        </a:spcAft>
                      </a:pPr>
                      <a:r>
                        <a:rPr lang="en-US" sz="900">
                          <a:effectLst/>
                        </a:rPr>
                        <a:t>1</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Dr. Ghada &amp; Dr. Nora</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extLst>
                  <a:ext uri="{0D108BD9-81ED-4DB2-BD59-A6C34878D82A}">
                    <a16:rowId xmlns:a16="http://schemas.microsoft.com/office/drawing/2014/main" val="2079485579"/>
                  </a:ext>
                </a:extLst>
              </a:tr>
              <a:tr h="150047">
                <a:tc>
                  <a:txBody>
                    <a:bodyPr/>
                    <a:lstStyle/>
                    <a:p>
                      <a:pPr>
                        <a:lnSpc>
                          <a:spcPct val="105000"/>
                        </a:lnSpc>
                        <a:spcAft>
                          <a:spcPts val="0"/>
                        </a:spcAft>
                      </a:pPr>
                      <a:r>
                        <a:rPr lang="en-US" sz="900">
                          <a:effectLst/>
                        </a:rPr>
                        <a:t>11</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Attend a diabetes educator session</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gn="ctr">
                        <a:lnSpc>
                          <a:spcPct val="105000"/>
                        </a:lnSpc>
                        <a:spcAft>
                          <a:spcPts val="0"/>
                        </a:spcAft>
                      </a:pPr>
                      <a:r>
                        <a:rPr lang="en-US" sz="900">
                          <a:effectLst/>
                        </a:rPr>
                        <a:t>1</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Dr. Ghada</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extLst>
                  <a:ext uri="{0D108BD9-81ED-4DB2-BD59-A6C34878D82A}">
                    <a16:rowId xmlns:a16="http://schemas.microsoft.com/office/drawing/2014/main" val="637646803"/>
                  </a:ext>
                </a:extLst>
              </a:tr>
              <a:tr h="307450">
                <a:tc>
                  <a:txBody>
                    <a:bodyPr/>
                    <a:lstStyle/>
                    <a:p>
                      <a:pPr>
                        <a:lnSpc>
                          <a:spcPct val="105000"/>
                        </a:lnSpc>
                        <a:spcAft>
                          <a:spcPts val="0"/>
                        </a:spcAft>
                      </a:pPr>
                      <a:r>
                        <a:rPr lang="en-US" sz="900">
                          <a:effectLst/>
                        </a:rPr>
                        <a:t>12</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Shadow a healthcare professional for 2 hours and reflect on their roles and responsibilities</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gn="ctr">
                        <a:lnSpc>
                          <a:spcPct val="105000"/>
                        </a:lnSpc>
                        <a:spcAft>
                          <a:spcPts val="0"/>
                        </a:spcAft>
                      </a:pPr>
                      <a:r>
                        <a:rPr lang="en-US" sz="900">
                          <a:effectLst/>
                        </a:rPr>
                        <a:t>3</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All instructors</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extLst>
                  <a:ext uri="{0D108BD9-81ED-4DB2-BD59-A6C34878D82A}">
                    <a16:rowId xmlns:a16="http://schemas.microsoft.com/office/drawing/2014/main" val="2125140458"/>
                  </a:ext>
                </a:extLst>
              </a:tr>
              <a:tr h="307450">
                <a:tc>
                  <a:txBody>
                    <a:bodyPr/>
                    <a:lstStyle/>
                    <a:p>
                      <a:pPr>
                        <a:lnSpc>
                          <a:spcPct val="105000"/>
                        </a:lnSpc>
                        <a:spcAft>
                          <a:spcPts val="0"/>
                        </a:spcAft>
                      </a:pPr>
                      <a:r>
                        <a:rPr lang="en-US" sz="900">
                          <a:effectLst/>
                        </a:rPr>
                        <a:t>13</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Discuss a scenario about professional conflict and come up with conflict resolution strategies</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gn="ctr">
                        <a:lnSpc>
                          <a:spcPct val="105000"/>
                        </a:lnSpc>
                        <a:spcAft>
                          <a:spcPts val="0"/>
                        </a:spcAft>
                      </a:pPr>
                      <a:r>
                        <a:rPr lang="en-US" sz="900">
                          <a:effectLst/>
                        </a:rPr>
                        <a:t>2</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All instructors</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extLst>
                  <a:ext uri="{0D108BD9-81ED-4DB2-BD59-A6C34878D82A}">
                    <a16:rowId xmlns:a16="http://schemas.microsoft.com/office/drawing/2014/main" val="1557742124"/>
                  </a:ext>
                </a:extLst>
              </a:tr>
              <a:tr h="150047">
                <a:tc>
                  <a:txBody>
                    <a:bodyPr/>
                    <a:lstStyle/>
                    <a:p>
                      <a:pPr>
                        <a:lnSpc>
                          <a:spcPct val="105000"/>
                        </a:lnSpc>
                        <a:spcAft>
                          <a:spcPts val="0"/>
                        </a:spcAft>
                      </a:pPr>
                      <a:r>
                        <a:rPr lang="en-US" sz="900">
                          <a:effectLst/>
                        </a:rPr>
                        <a:t>14</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Develop an education brochure for a target population about a specific health issue</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gn="ctr">
                        <a:lnSpc>
                          <a:spcPct val="105000"/>
                        </a:lnSpc>
                        <a:spcAft>
                          <a:spcPts val="0"/>
                        </a:spcAft>
                      </a:pPr>
                      <a:r>
                        <a:rPr lang="en-US" sz="900">
                          <a:effectLst/>
                        </a:rPr>
                        <a:t>2</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All instructors</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extLst>
                  <a:ext uri="{0D108BD9-81ED-4DB2-BD59-A6C34878D82A}">
                    <a16:rowId xmlns:a16="http://schemas.microsoft.com/office/drawing/2014/main" val="3045322902"/>
                  </a:ext>
                </a:extLst>
              </a:tr>
              <a:tr h="307450">
                <a:tc>
                  <a:txBody>
                    <a:bodyPr/>
                    <a:lstStyle/>
                    <a:p>
                      <a:pPr>
                        <a:lnSpc>
                          <a:spcPct val="105000"/>
                        </a:lnSpc>
                        <a:spcAft>
                          <a:spcPts val="0"/>
                        </a:spcAft>
                      </a:pPr>
                      <a:r>
                        <a:rPr lang="en-US" sz="900">
                          <a:effectLst/>
                        </a:rPr>
                        <a:t>15</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Complete a self-learning module. Example Polypharmacy and deprescribing: </a:t>
                      </a:r>
                      <a:endParaRPr lang="en-GB" sz="800">
                        <a:effectLst/>
                      </a:endParaRPr>
                    </a:p>
                    <a:p>
                      <a:pPr>
                        <a:lnSpc>
                          <a:spcPct val="105000"/>
                        </a:lnSpc>
                        <a:spcAft>
                          <a:spcPts val="0"/>
                        </a:spcAft>
                      </a:pPr>
                      <a:r>
                        <a:rPr lang="en-US" sz="900" u="sng">
                          <a:effectLst/>
                          <a:hlinkClick r:id="rId3"/>
                        </a:rPr>
                        <a:t>https://www.bruyere.org/patientsafetymodules/Deprescribing/story.html</a:t>
                      </a:r>
                      <a:r>
                        <a:rPr lang="en-US" sz="900">
                          <a:effectLst/>
                        </a:rPr>
                        <a:t> </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gn="ctr">
                        <a:lnSpc>
                          <a:spcPct val="105000"/>
                        </a:lnSpc>
                        <a:spcAft>
                          <a:spcPts val="0"/>
                        </a:spcAft>
                      </a:pPr>
                      <a:r>
                        <a:rPr lang="en-US" sz="900">
                          <a:effectLst/>
                        </a:rPr>
                        <a:t>2</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Dr. Ghada</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extLst>
                  <a:ext uri="{0D108BD9-81ED-4DB2-BD59-A6C34878D82A}">
                    <a16:rowId xmlns:a16="http://schemas.microsoft.com/office/drawing/2014/main" val="2812057510"/>
                  </a:ext>
                </a:extLst>
              </a:tr>
              <a:tr h="332789">
                <a:tc>
                  <a:txBody>
                    <a:bodyPr/>
                    <a:lstStyle/>
                    <a:p>
                      <a:pPr>
                        <a:lnSpc>
                          <a:spcPct val="105000"/>
                        </a:lnSpc>
                        <a:spcAft>
                          <a:spcPts val="0"/>
                        </a:spcAft>
                      </a:pPr>
                      <a:r>
                        <a:rPr lang="en-US" sz="900" dirty="0">
                          <a:effectLst/>
                        </a:rPr>
                        <a:t>16</a:t>
                      </a:r>
                      <a:endParaRPr lang="en-GB" sz="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dirty="0">
                          <a:effectLst/>
                        </a:rPr>
                        <a:t>Reflect on the act of interprofessional collaborative practice at the tumor board every Thursday morning at 11-12 am (please contact our fellow Dr. Husam0541229996 for guiding them to the meeting room)</a:t>
                      </a:r>
                      <a:endParaRPr lang="en-GB" sz="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gn="ctr">
                        <a:lnSpc>
                          <a:spcPct val="105000"/>
                        </a:lnSpc>
                        <a:spcAft>
                          <a:spcPts val="0"/>
                        </a:spcAft>
                      </a:pPr>
                      <a:r>
                        <a:rPr lang="en-US" sz="900" dirty="0">
                          <a:effectLst/>
                        </a:rPr>
                        <a:t>Max 1 group</a:t>
                      </a:r>
                      <a:endParaRPr lang="en-GB" sz="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dirty="0">
                          <a:effectLst/>
                        </a:rPr>
                        <a:t>Dr. </a:t>
                      </a:r>
                      <a:r>
                        <a:rPr lang="en-US" sz="900" dirty="0" err="1">
                          <a:effectLst/>
                        </a:rPr>
                        <a:t>Alnaami</a:t>
                      </a:r>
                      <a:endParaRPr lang="en-GB" sz="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extLst>
                  <a:ext uri="{0D108BD9-81ED-4DB2-BD59-A6C34878D82A}">
                    <a16:rowId xmlns:a16="http://schemas.microsoft.com/office/drawing/2014/main" val="1284810282"/>
                  </a:ext>
                </a:extLst>
              </a:tr>
              <a:tr h="307450">
                <a:tc>
                  <a:txBody>
                    <a:bodyPr/>
                    <a:lstStyle/>
                    <a:p>
                      <a:pPr>
                        <a:lnSpc>
                          <a:spcPct val="105000"/>
                        </a:lnSpc>
                        <a:spcAft>
                          <a:spcPts val="0"/>
                        </a:spcAft>
                      </a:pPr>
                      <a:r>
                        <a:rPr lang="en-US" sz="900">
                          <a:effectLst/>
                        </a:rPr>
                        <a:t>17</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Attend obesity clinic at Prince Sultan Humanitarian City (Binban-Qasim Road) on Monday and Tuesday 9-12 am (arrange through instructors)</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gn="ctr">
                        <a:lnSpc>
                          <a:spcPct val="105000"/>
                        </a:lnSpc>
                        <a:spcAft>
                          <a:spcPts val="0"/>
                        </a:spcAft>
                      </a:pPr>
                      <a:r>
                        <a:rPr lang="en-US" sz="900">
                          <a:effectLst/>
                        </a:rPr>
                        <a:t>1 (Monday)</a:t>
                      </a:r>
                      <a:endParaRPr lang="en-GB" sz="800">
                        <a:effectLst/>
                      </a:endParaRPr>
                    </a:p>
                    <a:p>
                      <a:pPr algn="ctr">
                        <a:lnSpc>
                          <a:spcPct val="105000"/>
                        </a:lnSpc>
                        <a:spcAft>
                          <a:spcPts val="0"/>
                        </a:spcAft>
                      </a:pPr>
                      <a:r>
                        <a:rPr lang="en-US" sz="900">
                          <a:effectLst/>
                        </a:rPr>
                        <a:t>1 (Tuesday)</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Dr. Alnaami</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extLst>
                  <a:ext uri="{0D108BD9-81ED-4DB2-BD59-A6C34878D82A}">
                    <a16:rowId xmlns:a16="http://schemas.microsoft.com/office/drawing/2014/main" val="3278846586"/>
                  </a:ext>
                </a:extLst>
              </a:tr>
              <a:tr h="307450">
                <a:tc>
                  <a:txBody>
                    <a:bodyPr/>
                    <a:lstStyle/>
                    <a:p>
                      <a:pPr>
                        <a:lnSpc>
                          <a:spcPct val="105000"/>
                        </a:lnSpc>
                        <a:spcAft>
                          <a:spcPts val="0"/>
                        </a:spcAft>
                      </a:pPr>
                      <a:r>
                        <a:rPr lang="en-US" sz="900">
                          <a:effectLst/>
                        </a:rPr>
                        <a:t>18</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Dr. Alnaami General Surgery and Obesity clinic at KKUH every Monday 2-4 pm (outpatient clinics building, first floor, surgery clinic) </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gn="ctr">
                        <a:lnSpc>
                          <a:spcPct val="105000"/>
                        </a:lnSpc>
                        <a:spcAft>
                          <a:spcPts val="0"/>
                        </a:spcAft>
                      </a:pPr>
                      <a:r>
                        <a:rPr lang="en-US" sz="900">
                          <a:effectLst/>
                        </a:rPr>
                        <a:t>1</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Dr. Alnaami</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extLst>
                  <a:ext uri="{0D108BD9-81ED-4DB2-BD59-A6C34878D82A}">
                    <a16:rowId xmlns:a16="http://schemas.microsoft.com/office/drawing/2014/main" val="2454943960"/>
                  </a:ext>
                </a:extLst>
              </a:tr>
              <a:tr h="307450">
                <a:tc>
                  <a:txBody>
                    <a:bodyPr/>
                    <a:lstStyle/>
                    <a:p>
                      <a:pPr>
                        <a:lnSpc>
                          <a:spcPct val="105000"/>
                        </a:lnSpc>
                        <a:spcAft>
                          <a:spcPts val="0"/>
                        </a:spcAft>
                      </a:pPr>
                      <a:r>
                        <a:rPr lang="en-US" sz="900">
                          <a:effectLst/>
                        </a:rPr>
                        <a:t>19</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Dr. Ghada Bawazeer diabetes clinic (outpatient clinics building, ground floor, primary care clinics-females) every Tuesday 8-12</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gn="ctr">
                        <a:lnSpc>
                          <a:spcPct val="105000"/>
                        </a:lnSpc>
                        <a:spcAft>
                          <a:spcPts val="0"/>
                        </a:spcAft>
                      </a:pPr>
                      <a:r>
                        <a:rPr lang="en-US" sz="900">
                          <a:effectLst/>
                        </a:rPr>
                        <a:t>1</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Dr. Ghada</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extLst>
                  <a:ext uri="{0D108BD9-81ED-4DB2-BD59-A6C34878D82A}">
                    <a16:rowId xmlns:a16="http://schemas.microsoft.com/office/drawing/2014/main" val="561159949"/>
                  </a:ext>
                </a:extLst>
              </a:tr>
              <a:tr h="150047">
                <a:tc>
                  <a:txBody>
                    <a:bodyPr/>
                    <a:lstStyle/>
                    <a:p>
                      <a:pPr>
                        <a:lnSpc>
                          <a:spcPct val="105000"/>
                        </a:lnSpc>
                        <a:spcAft>
                          <a:spcPts val="0"/>
                        </a:spcAft>
                      </a:pPr>
                      <a:r>
                        <a:rPr lang="en-US" sz="900">
                          <a:effectLst/>
                        </a:rPr>
                        <a:t>20</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Attend Heme-Onco grand round on Monday 12:30 (onco) the heme (1:30)</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gn="ctr">
                        <a:lnSpc>
                          <a:spcPct val="105000"/>
                        </a:lnSpc>
                        <a:spcAft>
                          <a:spcPts val="0"/>
                        </a:spcAft>
                      </a:pPr>
                      <a:r>
                        <a:rPr lang="en-US" sz="900">
                          <a:effectLst/>
                        </a:rPr>
                        <a:t>2</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Dr. Nora </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extLst>
                  <a:ext uri="{0D108BD9-81ED-4DB2-BD59-A6C34878D82A}">
                    <a16:rowId xmlns:a16="http://schemas.microsoft.com/office/drawing/2014/main" val="2610051200"/>
                  </a:ext>
                </a:extLst>
              </a:tr>
              <a:tr h="194761">
                <a:tc>
                  <a:txBody>
                    <a:bodyPr/>
                    <a:lstStyle/>
                    <a:p>
                      <a:pPr>
                        <a:lnSpc>
                          <a:spcPct val="105000"/>
                        </a:lnSpc>
                        <a:spcAft>
                          <a:spcPts val="0"/>
                        </a:spcAft>
                      </a:pPr>
                      <a:r>
                        <a:rPr lang="en-US" sz="900" dirty="0">
                          <a:effectLst/>
                        </a:rPr>
                        <a:t>21</a:t>
                      </a:r>
                      <a:endParaRPr lang="en-GB" sz="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dirty="0">
                          <a:effectLst/>
                        </a:rPr>
                        <a:t>Attend a healthcare team round on Thursday at 9 a.m.: East building, floor 4 Ward 41 (</a:t>
                      </a:r>
                      <a:r>
                        <a:rPr lang="en-US" sz="900" dirty="0" err="1">
                          <a:effectLst/>
                        </a:rPr>
                        <a:t>onco</a:t>
                      </a:r>
                      <a:r>
                        <a:rPr lang="en-US" sz="900" dirty="0">
                          <a:effectLst/>
                        </a:rPr>
                        <a:t> building). Need to arrange through </a:t>
                      </a:r>
                      <a:endParaRPr lang="en-GB" sz="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gn="ctr">
                        <a:lnSpc>
                          <a:spcPct val="105000"/>
                        </a:lnSpc>
                        <a:spcAft>
                          <a:spcPts val="0"/>
                        </a:spcAft>
                      </a:pPr>
                      <a:r>
                        <a:rPr lang="en-US" sz="900">
                          <a:effectLst/>
                        </a:rPr>
                        <a:t>1</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rPr>
                        <a:t>Dr. Nora </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extLst>
                  <a:ext uri="{0D108BD9-81ED-4DB2-BD59-A6C34878D82A}">
                    <a16:rowId xmlns:a16="http://schemas.microsoft.com/office/drawing/2014/main" val="2226374677"/>
                  </a:ext>
                </a:extLst>
              </a:tr>
              <a:tr h="150047">
                <a:tc>
                  <a:txBody>
                    <a:bodyPr/>
                    <a:lstStyle/>
                    <a:p>
                      <a:pPr>
                        <a:lnSpc>
                          <a:spcPct val="105000"/>
                        </a:lnSpc>
                        <a:spcAft>
                          <a:spcPts val="0"/>
                        </a:spcAft>
                      </a:pPr>
                      <a:r>
                        <a:rPr lang="en-US" sz="900">
                          <a:effectLst/>
                          <a:highlight>
                            <a:srgbClr val="FFFF00"/>
                          </a:highlight>
                        </a:rPr>
                        <a:t>22</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a:effectLst/>
                          <a:highlight>
                            <a:srgbClr val="FFFF00"/>
                          </a:highlight>
                        </a:rPr>
                        <a:t>Any other activities suggested by groups can be accommodated</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gn="ctr">
                        <a:lnSpc>
                          <a:spcPct val="105000"/>
                        </a:lnSpc>
                        <a:spcAft>
                          <a:spcPts val="0"/>
                        </a:spcAft>
                      </a:pPr>
                      <a:r>
                        <a:rPr lang="en-US" sz="900">
                          <a:effectLst/>
                        </a:rPr>
                        <a:t> </a:t>
                      </a:r>
                      <a:endParaRPr lang="en-GB" sz="80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tc>
                  <a:txBody>
                    <a:bodyPr/>
                    <a:lstStyle/>
                    <a:p>
                      <a:pPr>
                        <a:lnSpc>
                          <a:spcPct val="105000"/>
                        </a:lnSpc>
                        <a:spcAft>
                          <a:spcPts val="0"/>
                        </a:spcAft>
                      </a:pPr>
                      <a:r>
                        <a:rPr lang="en-US" sz="900" dirty="0">
                          <a:effectLst/>
                        </a:rPr>
                        <a:t> </a:t>
                      </a:r>
                      <a:endParaRPr lang="en-GB" sz="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50061" marR="50061" marT="0" marB="0"/>
                </a:tc>
                <a:extLst>
                  <a:ext uri="{0D108BD9-81ED-4DB2-BD59-A6C34878D82A}">
                    <a16:rowId xmlns:a16="http://schemas.microsoft.com/office/drawing/2014/main" val="441369242"/>
                  </a:ext>
                </a:extLst>
              </a:tr>
            </a:tbl>
          </a:graphicData>
        </a:graphic>
      </p:graphicFrame>
    </p:spTree>
    <p:extLst>
      <p:ext uri="{BB962C8B-B14F-4D97-AF65-F5344CB8AC3E}">
        <p14:creationId xmlns:p14="http://schemas.microsoft.com/office/powerpoint/2010/main" val="3929421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5E71-E299-4C46-AAA7-5A0D04C241FE}"/>
              </a:ext>
            </a:extLst>
          </p:cNvPr>
          <p:cNvSpPr>
            <a:spLocks noGrp="1"/>
          </p:cNvSpPr>
          <p:nvPr>
            <p:ph type="title"/>
          </p:nvPr>
        </p:nvSpPr>
        <p:spPr/>
        <p:txBody>
          <a:bodyPr/>
          <a:lstStyle/>
          <a:p>
            <a:r>
              <a:rPr lang="en-GB" dirty="0"/>
              <a:t>Additional Activities can arranged</a:t>
            </a:r>
          </a:p>
        </p:txBody>
      </p:sp>
      <p:sp>
        <p:nvSpPr>
          <p:cNvPr id="3" name="Content Placeholder 2">
            <a:extLst>
              <a:ext uri="{FF2B5EF4-FFF2-40B4-BE49-F238E27FC236}">
                <a16:creationId xmlns:a16="http://schemas.microsoft.com/office/drawing/2014/main" id="{F7EAD5E7-1B3A-4FBB-AC2F-38880AE7BD82}"/>
              </a:ext>
            </a:extLst>
          </p:cNvPr>
          <p:cNvSpPr>
            <a:spLocks noGrp="1"/>
          </p:cNvSpPr>
          <p:nvPr>
            <p:ph idx="1"/>
          </p:nvPr>
        </p:nvSpPr>
        <p:spPr/>
        <p:txBody>
          <a:bodyPr/>
          <a:lstStyle/>
          <a:p>
            <a:r>
              <a:rPr lang="en-GB" dirty="0"/>
              <a:t>Pair with pharmacy students, e</a:t>
            </a:r>
            <a:r>
              <a:rPr lang="en-US" altLang="en-US" dirty="0"/>
              <a:t>ach profession reads up on their own Code of Ethics. Assess their ethical  code in regards to its </a:t>
            </a:r>
            <a:r>
              <a:rPr lang="ja-JP" altLang="en-US" dirty="0"/>
              <a:t>“</a:t>
            </a:r>
            <a:r>
              <a:rPr lang="en-US" altLang="ja-JP" dirty="0"/>
              <a:t>interprofessional readiness.</a:t>
            </a:r>
            <a:r>
              <a:rPr lang="ja-JP" altLang="en-US" dirty="0"/>
              <a:t>”</a:t>
            </a:r>
            <a:endParaRPr lang="en-US" altLang="en-US" dirty="0"/>
          </a:p>
          <a:p>
            <a:r>
              <a:rPr lang="en-US" altLang="en-US" dirty="0"/>
              <a:t>Pair with pharmacy students, have each profession discuss their scope of practice </a:t>
            </a:r>
            <a:r>
              <a:rPr lang="en-GB" altLang="en-US" dirty="0"/>
              <a:t> </a:t>
            </a:r>
          </a:p>
          <a:p>
            <a:pPr lvl="1"/>
            <a:r>
              <a:rPr lang="en-GB" altLang="en-US" dirty="0"/>
              <a:t>Both activities need arrangement with practitioners from each profession to facilitate the session</a:t>
            </a:r>
            <a:endParaRPr lang="en-US" altLang="en-US" dirty="0"/>
          </a:p>
        </p:txBody>
      </p:sp>
    </p:spTree>
    <p:extLst>
      <p:ext uri="{BB962C8B-B14F-4D97-AF65-F5344CB8AC3E}">
        <p14:creationId xmlns:p14="http://schemas.microsoft.com/office/powerpoint/2010/main" val="1447917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6D545-2F80-45C8-A61E-FD2BD3B0999F}"/>
              </a:ext>
            </a:extLst>
          </p:cNvPr>
          <p:cNvSpPr>
            <a:spLocks noGrp="1"/>
          </p:cNvSpPr>
          <p:nvPr>
            <p:ph type="title"/>
          </p:nvPr>
        </p:nvSpPr>
        <p:spPr/>
        <p:txBody>
          <a:bodyPr/>
          <a:lstStyle/>
          <a:p>
            <a:r>
              <a:rPr lang="en-GB" dirty="0"/>
              <a:t>Lecture Resources &amp; Readings</a:t>
            </a:r>
          </a:p>
        </p:txBody>
      </p:sp>
      <p:sp>
        <p:nvSpPr>
          <p:cNvPr id="3" name="Content Placeholder 2">
            <a:extLst>
              <a:ext uri="{FF2B5EF4-FFF2-40B4-BE49-F238E27FC236}">
                <a16:creationId xmlns:a16="http://schemas.microsoft.com/office/drawing/2014/main" id="{280C133B-09D9-4539-B641-A833D7B644BA}"/>
              </a:ext>
            </a:extLst>
          </p:cNvPr>
          <p:cNvSpPr>
            <a:spLocks noGrp="1"/>
          </p:cNvSpPr>
          <p:nvPr>
            <p:ph idx="1"/>
          </p:nvPr>
        </p:nvSpPr>
        <p:spPr>
          <a:xfrm>
            <a:off x="123178" y="1301751"/>
            <a:ext cx="11802122" cy="4883150"/>
          </a:xfrm>
        </p:spPr>
        <p:txBody>
          <a:bodyPr>
            <a:normAutofit/>
          </a:bodyPr>
          <a:lstStyle/>
          <a:p>
            <a:pPr lvl="0">
              <a:lnSpc>
                <a:spcPct val="120000"/>
              </a:lnSpc>
              <a:spcBef>
                <a:spcPts val="0"/>
              </a:spcBef>
              <a:spcAft>
                <a:spcPts val="0"/>
              </a:spcAft>
            </a:pPr>
            <a:r>
              <a:rPr lang="en-US" sz="1400" b="1" u="sng" dirty="0"/>
              <a:t>Required Reading:</a:t>
            </a:r>
            <a:endParaRPr lang="en-GB" sz="1400" dirty="0"/>
          </a:p>
          <a:p>
            <a:pPr lvl="1">
              <a:lnSpc>
                <a:spcPct val="120000"/>
              </a:lnSpc>
              <a:spcBef>
                <a:spcPts val="0"/>
              </a:spcBef>
              <a:spcAft>
                <a:spcPts val="0"/>
              </a:spcAft>
            </a:pPr>
            <a:r>
              <a:rPr lang="en-US" sz="1400" b="1" dirty="0"/>
              <a:t>Competencies for interprofessional collaborative practice: 2016 update</a:t>
            </a:r>
            <a:endParaRPr lang="en-GB" sz="1400" dirty="0"/>
          </a:p>
          <a:p>
            <a:pPr lvl="2">
              <a:lnSpc>
                <a:spcPct val="120000"/>
              </a:lnSpc>
              <a:spcBef>
                <a:spcPts val="0"/>
              </a:spcBef>
              <a:spcAft>
                <a:spcPts val="0"/>
              </a:spcAft>
            </a:pPr>
            <a:r>
              <a:rPr lang="en-US" sz="1400" u="sng" dirty="0">
                <a:hlinkClick r:id="rId2"/>
              </a:rPr>
              <a:t>https://nebula.wsimg.com/2f68a39520b03336b41038c370497473?AccessKeyId=DC06780E69ED19E2B3A5&amp;disposition=0&amp;alloworigin=1</a:t>
            </a:r>
            <a:r>
              <a:rPr lang="en-US" sz="1400" dirty="0"/>
              <a:t> </a:t>
            </a:r>
            <a:endParaRPr lang="en-GB" sz="1400" dirty="0"/>
          </a:p>
          <a:p>
            <a:pPr>
              <a:lnSpc>
                <a:spcPct val="120000"/>
              </a:lnSpc>
              <a:spcBef>
                <a:spcPts val="0"/>
              </a:spcBef>
              <a:spcAft>
                <a:spcPts val="0"/>
              </a:spcAft>
            </a:pPr>
            <a:r>
              <a:rPr lang="en-US" sz="1400" b="1" dirty="0"/>
              <a:t> </a:t>
            </a:r>
            <a:r>
              <a:rPr lang="en-US" sz="1400" b="1" u="sng" dirty="0"/>
              <a:t>Required Videos:</a:t>
            </a:r>
            <a:endParaRPr lang="en-GB" sz="1400" dirty="0"/>
          </a:p>
          <a:p>
            <a:pPr lvl="1">
              <a:lnSpc>
                <a:spcPct val="120000"/>
              </a:lnSpc>
              <a:spcBef>
                <a:spcPts val="0"/>
              </a:spcBef>
              <a:spcAft>
                <a:spcPts val="0"/>
              </a:spcAft>
            </a:pPr>
            <a:r>
              <a:rPr lang="en-US" sz="1400" dirty="0"/>
              <a:t>interprofessional core competencies: </a:t>
            </a:r>
            <a:r>
              <a:rPr lang="en-US" sz="1400" u="sng" dirty="0">
                <a:hlinkClick r:id="rId3"/>
              </a:rPr>
              <a:t>https://www.youtube.com/watch?v=0LRZEp-ECVQ</a:t>
            </a:r>
            <a:r>
              <a:rPr lang="en-US" sz="1400" dirty="0"/>
              <a:t> </a:t>
            </a:r>
            <a:endParaRPr lang="en-GB" sz="1400" dirty="0"/>
          </a:p>
          <a:p>
            <a:pPr>
              <a:lnSpc>
                <a:spcPct val="120000"/>
              </a:lnSpc>
              <a:spcBef>
                <a:spcPts val="0"/>
              </a:spcBef>
              <a:spcAft>
                <a:spcPts val="0"/>
              </a:spcAft>
            </a:pPr>
            <a:r>
              <a:rPr lang="en-US" sz="1400" b="1" dirty="0"/>
              <a:t> </a:t>
            </a:r>
            <a:r>
              <a:rPr lang="en-US" sz="1400" b="1" u="sng" dirty="0">
                <a:solidFill>
                  <a:srgbClr val="C00000"/>
                </a:solidFill>
              </a:rPr>
              <a:t>Optional Videos (HIGHLY RECOMMENDED)</a:t>
            </a:r>
            <a:endParaRPr lang="en-GB" sz="1400" dirty="0">
              <a:solidFill>
                <a:srgbClr val="C00000"/>
              </a:solidFill>
            </a:endParaRPr>
          </a:p>
          <a:p>
            <a:pPr lvl="1">
              <a:lnSpc>
                <a:spcPct val="120000"/>
              </a:lnSpc>
              <a:spcBef>
                <a:spcPts val="0"/>
              </a:spcBef>
              <a:spcAft>
                <a:spcPts val="0"/>
              </a:spcAft>
            </a:pPr>
            <a:r>
              <a:rPr lang="en-US" sz="1400" dirty="0"/>
              <a:t>Competency 1: Value and ethics (Scenario)</a:t>
            </a:r>
            <a:endParaRPr lang="en-GB" sz="1400" dirty="0"/>
          </a:p>
          <a:p>
            <a:pPr lvl="2">
              <a:lnSpc>
                <a:spcPct val="120000"/>
              </a:lnSpc>
              <a:spcBef>
                <a:spcPts val="0"/>
              </a:spcBef>
              <a:spcAft>
                <a:spcPts val="0"/>
              </a:spcAft>
            </a:pPr>
            <a:r>
              <a:rPr lang="en-US" sz="1400" u="sng" dirty="0">
                <a:hlinkClick r:id="rId4"/>
              </a:rPr>
              <a:t>https://www.youtube.com/watch?v=L7--0Igd0bQ</a:t>
            </a:r>
            <a:endParaRPr lang="en-GB" sz="1400" dirty="0"/>
          </a:p>
          <a:p>
            <a:pPr lvl="1">
              <a:lnSpc>
                <a:spcPct val="120000"/>
              </a:lnSpc>
              <a:spcBef>
                <a:spcPts val="0"/>
              </a:spcBef>
              <a:spcAft>
                <a:spcPts val="0"/>
              </a:spcAft>
            </a:pPr>
            <a:r>
              <a:rPr lang="en-US" sz="1400" dirty="0"/>
              <a:t>Competency 2: roles and responsibilities (Scenario)</a:t>
            </a:r>
            <a:endParaRPr lang="en-GB" sz="1400" dirty="0"/>
          </a:p>
          <a:p>
            <a:pPr lvl="2">
              <a:lnSpc>
                <a:spcPct val="120000"/>
              </a:lnSpc>
              <a:spcBef>
                <a:spcPts val="0"/>
              </a:spcBef>
              <a:spcAft>
                <a:spcPts val="0"/>
              </a:spcAft>
            </a:pPr>
            <a:r>
              <a:rPr lang="en-US" sz="1400" u="sng" dirty="0">
                <a:hlinkClick r:id="rId5"/>
              </a:rPr>
              <a:t>https://www.youtube.com/watch?v=G3add_DXZlA</a:t>
            </a:r>
            <a:endParaRPr lang="en-GB" sz="1400" dirty="0"/>
          </a:p>
          <a:p>
            <a:pPr lvl="1">
              <a:lnSpc>
                <a:spcPct val="120000"/>
              </a:lnSpc>
              <a:spcBef>
                <a:spcPts val="0"/>
              </a:spcBef>
              <a:spcAft>
                <a:spcPts val="0"/>
              </a:spcAft>
            </a:pPr>
            <a:r>
              <a:rPr lang="en-US" sz="1400" dirty="0"/>
              <a:t>Competency 3: communication (Scenario)</a:t>
            </a:r>
            <a:endParaRPr lang="en-GB" sz="1400" dirty="0"/>
          </a:p>
          <a:p>
            <a:pPr lvl="2">
              <a:lnSpc>
                <a:spcPct val="120000"/>
              </a:lnSpc>
              <a:spcBef>
                <a:spcPts val="0"/>
              </a:spcBef>
              <a:spcAft>
                <a:spcPts val="0"/>
              </a:spcAft>
            </a:pPr>
            <a:r>
              <a:rPr lang="en-US" sz="1400" u="sng" dirty="0"/>
              <a:t>https://www.youtube.com/watch?v=p75Qkn-953A</a:t>
            </a:r>
            <a:endParaRPr lang="en-GB" sz="1400" dirty="0"/>
          </a:p>
          <a:p>
            <a:pPr lvl="1">
              <a:lnSpc>
                <a:spcPct val="120000"/>
              </a:lnSpc>
              <a:spcBef>
                <a:spcPts val="0"/>
              </a:spcBef>
              <a:spcAft>
                <a:spcPts val="0"/>
              </a:spcAft>
            </a:pPr>
            <a:r>
              <a:rPr lang="en-US" sz="1400" dirty="0"/>
              <a:t>Competency 4: Teams and teamwork (Scenario)</a:t>
            </a:r>
            <a:endParaRPr lang="en-GB" sz="1400" dirty="0"/>
          </a:p>
          <a:p>
            <a:pPr lvl="2">
              <a:lnSpc>
                <a:spcPct val="120000"/>
              </a:lnSpc>
              <a:spcBef>
                <a:spcPts val="0"/>
              </a:spcBef>
              <a:spcAft>
                <a:spcPts val="0"/>
              </a:spcAft>
            </a:pPr>
            <a:r>
              <a:rPr lang="en-US" sz="1400" u="sng" dirty="0">
                <a:hlinkClick r:id="rId6"/>
              </a:rPr>
              <a:t>https://www.youtube.com/watch?v=IRIkJKppR_8</a:t>
            </a:r>
            <a:r>
              <a:rPr lang="en-US" sz="1400" u="sng" dirty="0"/>
              <a:t> </a:t>
            </a:r>
            <a:endParaRPr lang="en-GB" sz="1400" dirty="0"/>
          </a:p>
        </p:txBody>
      </p:sp>
    </p:spTree>
    <p:extLst>
      <p:ext uri="{BB962C8B-B14F-4D97-AF65-F5344CB8AC3E}">
        <p14:creationId xmlns:p14="http://schemas.microsoft.com/office/powerpoint/2010/main" val="3612209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context for IPE/IPC</a:t>
            </a:r>
          </a:p>
        </p:txBody>
      </p:sp>
      <p:sp>
        <p:nvSpPr>
          <p:cNvPr id="4" name="Text Placeholder 3"/>
          <p:cNvSpPr>
            <a:spLocks noGrp="1"/>
          </p:cNvSpPr>
          <p:nvPr>
            <p:ph type="body" idx="1"/>
          </p:nvPr>
        </p:nvSpPr>
        <p:spPr/>
        <p:txBody>
          <a:bodyPr/>
          <a:lstStyle/>
          <a:p>
            <a:r>
              <a:rPr lang="en-US" dirty="0"/>
              <a:t>Education System Mechanisms</a:t>
            </a:r>
          </a:p>
        </p:txBody>
      </p:sp>
      <p:sp>
        <p:nvSpPr>
          <p:cNvPr id="3" name="Content Placeholder 2"/>
          <p:cNvSpPr>
            <a:spLocks noGrp="1"/>
          </p:cNvSpPr>
          <p:nvPr>
            <p:ph sz="half" idx="2"/>
          </p:nvPr>
        </p:nvSpPr>
        <p:spPr/>
        <p:txBody>
          <a:bodyPr>
            <a:normAutofit/>
          </a:bodyPr>
          <a:lstStyle/>
          <a:p>
            <a:r>
              <a:rPr lang="en-US" b="1" dirty="0">
                <a:solidFill>
                  <a:srgbClr val="C00000"/>
                </a:solidFill>
              </a:rPr>
              <a:t>Educator mechanisms </a:t>
            </a:r>
            <a:r>
              <a:rPr lang="en-US" dirty="0"/>
              <a:t>(i.e. academic staff training, champions, Institutional support, managerial commitment, learning outcomes)</a:t>
            </a:r>
          </a:p>
          <a:p>
            <a:r>
              <a:rPr lang="en-US" b="1" dirty="0">
                <a:solidFill>
                  <a:srgbClr val="C00000"/>
                </a:solidFill>
              </a:rPr>
              <a:t>curricular mechanisms</a:t>
            </a:r>
            <a:r>
              <a:rPr lang="en-US" dirty="0"/>
              <a:t> (i.e. logistics and scheduling, </a:t>
            </a:r>
            <a:r>
              <a:rPr lang="en-US" dirty="0" err="1"/>
              <a:t>programm</a:t>
            </a:r>
            <a:r>
              <a:rPr lang="en-US" dirty="0"/>
              <a:t> content, compulsory attendance, shared objectives, adult learning principles,  contextual learning,  assessment</a:t>
            </a:r>
          </a:p>
          <a:p>
            <a:endParaRPr lang="en-US" dirty="0"/>
          </a:p>
        </p:txBody>
      </p:sp>
      <p:sp>
        <p:nvSpPr>
          <p:cNvPr id="5" name="Text Placeholder 4"/>
          <p:cNvSpPr>
            <a:spLocks noGrp="1"/>
          </p:cNvSpPr>
          <p:nvPr>
            <p:ph type="body" sz="quarter" idx="3"/>
          </p:nvPr>
        </p:nvSpPr>
        <p:spPr/>
        <p:txBody>
          <a:bodyPr/>
          <a:lstStyle/>
          <a:p>
            <a:r>
              <a:rPr lang="en-US" dirty="0"/>
              <a:t>Health System mechanisms</a:t>
            </a:r>
          </a:p>
        </p:txBody>
      </p:sp>
      <p:sp>
        <p:nvSpPr>
          <p:cNvPr id="6" name="Content Placeholder 5"/>
          <p:cNvSpPr>
            <a:spLocks noGrp="1"/>
          </p:cNvSpPr>
          <p:nvPr>
            <p:ph sz="quarter" idx="4"/>
          </p:nvPr>
        </p:nvSpPr>
        <p:spPr/>
        <p:txBody>
          <a:bodyPr>
            <a:normAutofit/>
          </a:bodyPr>
          <a:lstStyle/>
          <a:p>
            <a:r>
              <a:rPr lang="en-US" b="1" dirty="0">
                <a:solidFill>
                  <a:srgbClr val="C00000"/>
                </a:solidFill>
              </a:rPr>
              <a:t>institutional support mechanisms </a:t>
            </a:r>
            <a:r>
              <a:rPr lang="en-US" dirty="0"/>
              <a:t>(i.e. governance models, structured protocols, shared operating resources, personnel policies, supportive management practices)</a:t>
            </a:r>
          </a:p>
          <a:p>
            <a:r>
              <a:rPr lang="en-US" b="1" dirty="0">
                <a:solidFill>
                  <a:srgbClr val="C00000"/>
                </a:solidFill>
              </a:rPr>
              <a:t>working culture mechanisms </a:t>
            </a:r>
            <a:r>
              <a:rPr lang="en-US" dirty="0"/>
              <a:t>(i.e. communications strategies, conflict resolution policies, shared decision-making processes);</a:t>
            </a:r>
          </a:p>
          <a:p>
            <a:r>
              <a:rPr lang="en-US" b="1" dirty="0">
                <a:solidFill>
                  <a:srgbClr val="C00000"/>
                </a:solidFill>
              </a:rPr>
              <a:t>environmental mechanisms </a:t>
            </a:r>
            <a:r>
              <a:rPr lang="en-US" dirty="0"/>
              <a:t>(i.e. built environment, facilities, space design).</a:t>
            </a:r>
          </a:p>
          <a:p>
            <a:endParaRPr lang="en-US" dirty="0"/>
          </a:p>
        </p:txBody>
      </p:sp>
    </p:spTree>
    <p:extLst>
      <p:ext uri="{BB962C8B-B14F-4D97-AF65-F5344CB8AC3E}">
        <p14:creationId xmlns:p14="http://schemas.microsoft.com/office/powerpoint/2010/main" val="2540070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6AF58-4A01-4363-AA3F-98E3A1628AE6}"/>
              </a:ext>
            </a:extLst>
          </p:cNvPr>
          <p:cNvSpPr>
            <a:spLocks noGrp="1"/>
          </p:cNvSpPr>
          <p:nvPr>
            <p:ph type="title"/>
          </p:nvPr>
        </p:nvSpPr>
        <p:spPr/>
        <p:txBody>
          <a:bodyPr>
            <a:normAutofit/>
          </a:bodyPr>
          <a:lstStyle/>
          <a:p>
            <a:r>
              <a:rPr lang="en-US" dirty="0"/>
              <a:t>Definition of Interprofessional Education (IPE)</a:t>
            </a:r>
          </a:p>
        </p:txBody>
      </p:sp>
      <p:sp>
        <p:nvSpPr>
          <p:cNvPr id="5" name="Content Placeholder 4">
            <a:extLst>
              <a:ext uri="{FF2B5EF4-FFF2-40B4-BE49-F238E27FC236}">
                <a16:creationId xmlns:a16="http://schemas.microsoft.com/office/drawing/2014/main" id="{A9933DAE-B891-49DF-AF21-56F4CAAE4D78}"/>
              </a:ext>
            </a:extLst>
          </p:cNvPr>
          <p:cNvSpPr>
            <a:spLocks noGrp="1"/>
          </p:cNvSpPr>
          <p:nvPr>
            <p:ph idx="1"/>
          </p:nvPr>
        </p:nvSpPr>
        <p:spPr>
          <a:xfrm>
            <a:off x="72950" y="1733550"/>
            <a:ext cx="11945645" cy="891634"/>
          </a:xfrm>
        </p:spPr>
        <p:txBody>
          <a:bodyPr>
            <a:normAutofit lnSpcReduction="10000"/>
          </a:bodyPr>
          <a:lstStyle/>
          <a:p>
            <a:pPr marL="0" indent="0" algn="ctr">
              <a:buFont typeface="Wingdings" pitchFamily="2" charset="2"/>
              <a:buNone/>
            </a:pPr>
            <a:r>
              <a:rPr lang="en-US" dirty="0"/>
              <a:t>Learners from two or more professions learn </a:t>
            </a:r>
            <a:r>
              <a:rPr lang="en-US" sz="3200" b="1" dirty="0">
                <a:solidFill>
                  <a:srgbClr val="C00000"/>
                </a:solidFill>
              </a:rPr>
              <a:t>about</a:t>
            </a:r>
            <a:r>
              <a:rPr lang="en-US" dirty="0"/>
              <a:t>, </a:t>
            </a:r>
            <a:r>
              <a:rPr lang="en-US" sz="3200" b="1" dirty="0">
                <a:solidFill>
                  <a:srgbClr val="00B050"/>
                </a:solidFill>
              </a:rPr>
              <a:t>from</a:t>
            </a:r>
            <a:r>
              <a:rPr lang="en-US" dirty="0"/>
              <a:t>, and </a:t>
            </a:r>
            <a:r>
              <a:rPr lang="en-US" sz="3200" b="1" dirty="0">
                <a:solidFill>
                  <a:srgbClr val="0070C0"/>
                </a:solidFill>
              </a:rPr>
              <a:t>with</a:t>
            </a:r>
            <a:r>
              <a:rPr lang="en-US" dirty="0"/>
              <a:t> each other to enable effective collaboration</a:t>
            </a:r>
            <a:endParaRPr lang="en-GB" dirty="0"/>
          </a:p>
        </p:txBody>
      </p:sp>
      <p:pic>
        <p:nvPicPr>
          <p:cNvPr id="9" name="Picture 8">
            <a:extLst>
              <a:ext uri="{FF2B5EF4-FFF2-40B4-BE49-F238E27FC236}">
                <a16:creationId xmlns:a16="http://schemas.microsoft.com/office/drawing/2014/main" id="{52B970B0-60FA-449F-896F-97EEF03742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8737" y="3133217"/>
            <a:ext cx="4243037" cy="2831766"/>
          </a:xfrm>
          <a:prstGeom prst="rect">
            <a:avLst/>
          </a:prstGeom>
        </p:spPr>
      </p:pic>
      <p:pic>
        <p:nvPicPr>
          <p:cNvPr id="10" name="Picture 9">
            <a:extLst>
              <a:ext uri="{FF2B5EF4-FFF2-40B4-BE49-F238E27FC236}">
                <a16:creationId xmlns:a16="http://schemas.microsoft.com/office/drawing/2014/main" id="{58859617-2E7E-476A-95A0-B1E0F354EA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6511" y="3133217"/>
            <a:ext cx="4243037" cy="2831766"/>
          </a:xfrm>
          <a:prstGeom prst="rect">
            <a:avLst/>
          </a:prstGeom>
        </p:spPr>
      </p:pic>
      <p:sp>
        <p:nvSpPr>
          <p:cNvPr id="11" name="Rectangle 10">
            <a:extLst>
              <a:ext uri="{FF2B5EF4-FFF2-40B4-BE49-F238E27FC236}">
                <a16:creationId xmlns:a16="http://schemas.microsoft.com/office/drawing/2014/main" id="{4DCA9F7D-75A9-44A0-A890-0586F26E8213}"/>
              </a:ext>
            </a:extLst>
          </p:cNvPr>
          <p:cNvSpPr/>
          <p:nvPr/>
        </p:nvSpPr>
        <p:spPr>
          <a:xfrm>
            <a:off x="5085135" y="2494867"/>
            <a:ext cx="2049087" cy="307777"/>
          </a:xfrm>
          <a:prstGeom prst="rect">
            <a:avLst/>
          </a:prstGeom>
        </p:spPr>
        <p:txBody>
          <a:bodyPr wrap="square">
            <a:spAutoFit/>
          </a:bodyPr>
          <a:lstStyle/>
          <a:p>
            <a:pPr algn="ctr"/>
            <a:r>
              <a:rPr lang="en-US" sz="1400" b="1" dirty="0"/>
              <a:t>(WHO 2010)</a:t>
            </a:r>
          </a:p>
        </p:txBody>
      </p:sp>
      <p:pic>
        <p:nvPicPr>
          <p:cNvPr id="3" name="Picture 2">
            <a:extLst>
              <a:ext uri="{FF2B5EF4-FFF2-40B4-BE49-F238E27FC236}">
                <a16:creationId xmlns:a16="http://schemas.microsoft.com/office/drawing/2014/main" id="{68531CDE-B0AA-452C-B41B-33E22680446F}"/>
              </a:ext>
            </a:extLst>
          </p:cNvPr>
          <p:cNvPicPr>
            <a:picLocks noChangeAspect="1"/>
          </p:cNvPicPr>
          <p:nvPr/>
        </p:nvPicPr>
        <p:blipFill rotWithShape="1">
          <a:blip r:embed="rId4">
            <a:clrChange>
              <a:clrFrom>
                <a:srgbClr val="FFFFFF"/>
              </a:clrFrom>
              <a:clrTo>
                <a:srgbClr val="FFFFFF">
                  <a:alpha val="0"/>
                </a:srgbClr>
              </a:clrTo>
            </a:clrChange>
          </a:blip>
          <a:srcRect l="39750" t="23060" b="17104"/>
          <a:stretch/>
        </p:blipFill>
        <p:spPr>
          <a:xfrm>
            <a:off x="9736049" y="106335"/>
            <a:ext cx="2322895" cy="1731990"/>
          </a:xfrm>
          <a:prstGeom prst="rect">
            <a:avLst/>
          </a:prstGeom>
        </p:spPr>
      </p:pic>
      <p:sp>
        <p:nvSpPr>
          <p:cNvPr id="4" name="Content Placeholder 2">
            <a:extLst>
              <a:ext uri="{FF2B5EF4-FFF2-40B4-BE49-F238E27FC236}">
                <a16:creationId xmlns:a16="http://schemas.microsoft.com/office/drawing/2014/main" id="{E332E9F2-EA2C-4429-8FA9-070E8F9C2161}"/>
              </a:ext>
            </a:extLst>
          </p:cNvPr>
          <p:cNvSpPr txBox="1">
            <a:spLocks/>
          </p:cNvSpPr>
          <p:nvPr/>
        </p:nvSpPr>
        <p:spPr>
          <a:xfrm>
            <a:off x="2152650" y="1494535"/>
            <a:ext cx="7886700" cy="188493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en-US" b="1" dirty="0"/>
          </a:p>
        </p:txBody>
      </p:sp>
    </p:spTree>
    <p:extLst>
      <p:ext uri="{BB962C8B-B14F-4D97-AF65-F5344CB8AC3E}">
        <p14:creationId xmlns:p14="http://schemas.microsoft.com/office/powerpoint/2010/main" val="1368747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toy people&#10;&#10;Description generated with high confidence">
            <a:extLst>
              <a:ext uri="{FF2B5EF4-FFF2-40B4-BE49-F238E27FC236}">
                <a16:creationId xmlns:a16="http://schemas.microsoft.com/office/drawing/2014/main" id="{9239C2D6-0BC4-46F7-80D2-CFD87EE95DF3}"/>
              </a:ext>
            </a:extLst>
          </p:cNvPr>
          <p:cNvPicPr>
            <a:picLocks noChangeAspect="1"/>
          </p:cNvPicPr>
          <p:nvPr/>
        </p:nvPicPr>
        <p:blipFill>
          <a:blip r:embed="rId2"/>
          <a:stretch>
            <a:fillRect/>
          </a:stretch>
        </p:blipFill>
        <p:spPr>
          <a:xfrm>
            <a:off x="10133470" y="179614"/>
            <a:ext cx="1671007" cy="1520433"/>
          </a:xfrm>
          <a:prstGeom prst="rect">
            <a:avLst/>
          </a:prstGeom>
        </p:spPr>
      </p:pic>
      <p:sp>
        <p:nvSpPr>
          <p:cNvPr id="2" name="Title 1">
            <a:extLst>
              <a:ext uri="{FF2B5EF4-FFF2-40B4-BE49-F238E27FC236}">
                <a16:creationId xmlns:a16="http://schemas.microsoft.com/office/drawing/2014/main" id="{CA10EFCF-63CA-4EA6-B011-7FB566F64EA0}"/>
              </a:ext>
            </a:extLst>
          </p:cNvPr>
          <p:cNvSpPr>
            <a:spLocks noGrp="1"/>
          </p:cNvSpPr>
          <p:nvPr>
            <p:ph type="title"/>
          </p:nvPr>
        </p:nvSpPr>
        <p:spPr/>
        <p:txBody>
          <a:bodyPr>
            <a:normAutofit/>
          </a:bodyPr>
          <a:lstStyle/>
          <a:p>
            <a:r>
              <a:rPr lang="en-US" dirty="0"/>
              <a:t>Definition of Interprofessional Collaboration (IPC)</a:t>
            </a:r>
          </a:p>
        </p:txBody>
      </p:sp>
      <p:sp>
        <p:nvSpPr>
          <p:cNvPr id="3" name="Content Placeholder 2">
            <a:extLst>
              <a:ext uri="{FF2B5EF4-FFF2-40B4-BE49-F238E27FC236}">
                <a16:creationId xmlns:a16="http://schemas.microsoft.com/office/drawing/2014/main" id="{97B3EF97-9C37-4DDF-8455-0D8970A13771}"/>
              </a:ext>
            </a:extLst>
          </p:cNvPr>
          <p:cNvSpPr>
            <a:spLocks noGrp="1"/>
          </p:cNvSpPr>
          <p:nvPr>
            <p:ph idx="1"/>
          </p:nvPr>
        </p:nvSpPr>
        <p:spPr>
          <a:xfrm>
            <a:off x="123179" y="1349406"/>
            <a:ext cx="6296671" cy="4895421"/>
          </a:xfrm>
        </p:spPr>
        <p:txBody>
          <a:bodyPr>
            <a:normAutofit lnSpcReduction="10000"/>
          </a:bodyPr>
          <a:lstStyle/>
          <a:p>
            <a:pPr lvl="1"/>
            <a:r>
              <a:rPr lang="en-US" altLang="en-US" sz="3200" dirty="0"/>
              <a:t>When </a:t>
            </a:r>
            <a:r>
              <a:rPr lang="en-US" altLang="en-US" sz="3200" dirty="0">
                <a:solidFill>
                  <a:srgbClr val="C00000"/>
                </a:solidFill>
              </a:rPr>
              <a:t>multiple</a:t>
            </a:r>
            <a:r>
              <a:rPr lang="en-US" altLang="en-US" sz="3200" dirty="0"/>
              <a:t> health workers </a:t>
            </a:r>
          </a:p>
          <a:p>
            <a:pPr lvl="1"/>
            <a:r>
              <a:rPr lang="en-US" altLang="en-US" sz="3200" dirty="0"/>
              <a:t>from </a:t>
            </a:r>
            <a:r>
              <a:rPr lang="en-US" altLang="en-US" sz="3200" dirty="0">
                <a:solidFill>
                  <a:srgbClr val="C00000"/>
                </a:solidFill>
              </a:rPr>
              <a:t>different</a:t>
            </a:r>
            <a:r>
              <a:rPr lang="en-US" altLang="en-US" sz="3200" dirty="0"/>
              <a:t> </a:t>
            </a:r>
            <a:r>
              <a:rPr lang="en-US" altLang="en-US" sz="3200" dirty="0">
                <a:solidFill>
                  <a:srgbClr val="C00000"/>
                </a:solidFill>
              </a:rPr>
              <a:t>professional</a:t>
            </a:r>
            <a:r>
              <a:rPr lang="en-US" altLang="en-US" sz="3200" dirty="0"/>
              <a:t> backgrounds </a:t>
            </a:r>
          </a:p>
          <a:p>
            <a:pPr lvl="1"/>
            <a:r>
              <a:rPr lang="en-US" altLang="en-US" sz="3200" dirty="0">
                <a:solidFill>
                  <a:srgbClr val="C00000"/>
                </a:solidFill>
              </a:rPr>
              <a:t>work together </a:t>
            </a:r>
            <a:r>
              <a:rPr lang="en-US" altLang="en-US" sz="3200" dirty="0"/>
              <a:t>with </a:t>
            </a:r>
            <a:r>
              <a:rPr lang="en-US" altLang="en-US" sz="3200" dirty="0">
                <a:solidFill>
                  <a:srgbClr val="C00000"/>
                </a:solidFill>
              </a:rPr>
              <a:t>patients, families, [careers]</a:t>
            </a:r>
            <a:r>
              <a:rPr lang="en-US" altLang="en-US" sz="3200" dirty="0"/>
              <a:t>, and </a:t>
            </a:r>
            <a:r>
              <a:rPr lang="en-US" altLang="en-US" sz="3200" dirty="0">
                <a:solidFill>
                  <a:srgbClr val="C00000"/>
                </a:solidFill>
              </a:rPr>
              <a:t>communities</a:t>
            </a:r>
            <a:r>
              <a:rPr lang="en-US" altLang="en-US" sz="3200" dirty="0"/>
              <a:t> </a:t>
            </a:r>
          </a:p>
          <a:p>
            <a:pPr lvl="1"/>
            <a:r>
              <a:rPr lang="en-US" altLang="en-US" sz="3200" dirty="0"/>
              <a:t>to </a:t>
            </a:r>
            <a:r>
              <a:rPr lang="en-US" altLang="en-US" sz="3200" dirty="0">
                <a:solidFill>
                  <a:srgbClr val="C00000"/>
                </a:solidFill>
              </a:rPr>
              <a:t>deliver the highest quality of care</a:t>
            </a:r>
            <a:r>
              <a:rPr lang="en-US" altLang="en-US" sz="3200" dirty="0"/>
              <a:t>.</a:t>
            </a:r>
          </a:p>
          <a:p>
            <a:endParaRPr lang="en-US" dirty="0"/>
          </a:p>
        </p:txBody>
      </p:sp>
      <p:pic>
        <p:nvPicPr>
          <p:cNvPr id="6" name="Picture 5">
            <a:extLst>
              <a:ext uri="{FF2B5EF4-FFF2-40B4-BE49-F238E27FC236}">
                <a16:creationId xmlns:a16="http://schemas.microsoft.com/office/drawing/2014/main" id="{E1D0FCEA-90A3-416C-84BF-F343F304E0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2243137"/>
            <a:ext cx="4851870" cy="3224213"/>
          </a:xfrm>
          <a:prstGeom prst="rect">
            <a:avLst/>
          </a:prstGeom>
        </p:spPr>
      </p:pic>
    </p:spTree>
    <p:extLst>
      <p:ext uri="{BB962C8B-B14F-4D97-AF65-F5344CB8AC3E}">
        <p14:creationId xmlns:p14="http://schemas.microsoft.com/office/powerpoint/2010/main" val="3493810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apalatta\Desktop\cartoon-dentist-006.jpg">
            <a:extLst>
              <a:ext uri="{FF2B5EF4-FFF2-40B4-BE49-F238E27FC236}">
                <a16:creationId xmlns:a16="http://schemas.microsoft.com/office/drawing/2014/main" id="{508AF593-EFCE-4EB1-A691-EDFCBE5B300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52060" y="4003629"/>
            <a:ext cx="1733486" cy="24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C:\Users\apalatta\Desktop\Pharmacist.png">
            <a:extLst>
              <a:ext uri="{FF2B5EF4-FFF2-40B4-BE49-F238E27FC236}">
                <a16:creationId xmlns:a16="http://schemas.microsoft.com/office/drawing/2014/main" id="{2BCE0EFC-DBE3-4F8D-955F-AFAB9270F1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1989" y="3735205"/>
            <a:ext cx="2370311" cy="2766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C:\Users\apalatta\Desktop\MightyMale4.png">
            <a:extLst>
              <a:ext uri="{FF2B5EF4-FFF2-40B4-BE49-F238E27FC236}">
                <a16:creationId xmlns:a16="http://schemas.microsoft.com/office/drawing/2014/main" id="{E2A0FB58-696C-4ED8-ABEF-20E0F5C56E04}"/>
              </a:ext>
            </a:extLst>
          </p:cNvPr>
          <p:cNvPicPr>
            <a:picLocks noChangeAspect="1" noChangeArrowheads="1"/>
          </p:cNvPicPr>
          <p:nvPr/>
        </p:nvPicPr>
        <p:blipFill>
          <a:blip r:embed="rId4" cstate="print">
            <a:clrChange>
              <a:clrFrom>
                <a:srgbClr val="F6F3E9"/>
              </a:clrFrom>
              <a:clrTo>
                <a:srgbClr val="F6F3E9">
                  <a:alpha val="0"/>
                </a:srgbClr>
              </a:clrTo>
            </a:clrChange>
            <a:extLst>
              <a:ext uri="{28A0092B-C50C-407E-A947-70E740481C1C}">
                <a14:useLocalDpi xmlns:a14="http://schemas.microsoft.com/office/drawing/2010/main" val="0"/>
              </a:ext>
            </a:extLst>
          </a:blip>
          <a:srcRect/>
          <a:stretch>
            <a:fillRect/>
          </a:stretch>
        </p:blipFill>
        <p:spPr bwMode="auto">
          <a:xfrm>
            <a:off x="9008371" y="954126"/>
            <a:ext cx="2021896" cy="214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C6E65C24-8900-4A88-9ECD-78B7ED3D2ECC}"/>
              </a:ext>
            </a:extLst>
          </p:cNvPr>
          <p:cNvCxnSpPr/>
          <p:nvPr/>
        </p:nvCxnSpPr>
        <p:spPr>
          <a:xfrm>
            <a:off x="2057400" y="2667000"/>
            <a:ext cx="449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F2A6270-B7DC-4415-A83F-81AC4A2B531E}"/>
              </a:ext>
            </a:extLst>
          </p:cNvPr>
          <p:cNvCxnSpPr/>
          <p:nvPr/>
        </p:nvCxnSpPr>
        <p:spPr>
          <a:xfrm>
            <a:off x="6553200" y="596900"/>
            <a:ext cx="0" cy="2070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3D47C7C-A08C-41CF-A41C-BBC52F4EFD52}"/>
              </a:ext>
            </a:extLst>
          </p:cNvPr>
          <p:cNvCxnSpPr/>
          <p:nvPr/>
        </p:nvCxnSpPr>
        <p:spPr>
          <a:xfrm flipH="1">
            <a:off x="4352926" y="2667000"/>
            <a:ext cx="2200275" cy="3460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AC7F491-60ED-4867-A7E4-3C11DEB8E93C}"/>
              </a:ext>
            </a:extLst>
          </p:cNvPr>
          <p:cNvCxnSpPr/>
          <p:nvPr/>
        </p:nvCxnSpPr>
        <p:spPr>
          <a:xfrm>
            <a:off x="5878513" y="3703638"/>
            <a:ext cx="46482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Flowchart: Sequential Access Storage 12">
            <a:extLst>
              <a:ext uri="{FF2B5EF4-FFF2-40B4-BE49-F238E27FC236}">
                <a16:creationId xmlns:a16="http://schemas.microsoft.com/office/drawing/2014/main" id="{BBBA39CC-906C-4284-AF4F-3CFF9BBF7473}"/>
              </a:ext>
            </a:extLst>
          </p:cNvPr>
          <p:cNvSpPr/>
          <p:nvPr/>
        </p:nvSpPr>
        <p:spPr>
          <a:xfrm flipH="1">
            <a:off x="2692069" y="1417822"/>
            <a:ext cx="1908176" cy="1215693"/>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FF00"/>
                </a:solidFill>
              </a:rPr>
              <a:t>We are the Doctors. We Lead!</a:t>
            </a:r>
          </a:p>
        </p:txBody>
      </p:sp>
      <p:sp>
        <p:nvSpPr>
          <p:cNvPr id="14" name="Flowchart: Sequential Access Storage 13">
            <a:extLst>
              <a:ext uri="{FF2B5EF4-FFF2-40B4-BE49-F238E27FC236}">
                <a16:creationId xmlns:a16="http://schemas.microsoft.com/office/drawing/2014/main" id="{CC805792-9CE9-48D5-A227-003E6A459EF8}"/>
              </a:ext>
            </a:extLst>
          </p:cNvPr>
          <p:cNvSpPr/>
          <p:nvPr/>
        </p:nvSpPr>
        <p:spPr>
          <a:xfrm>
            <a:off x="6951302" y="1160176"/>
            <a:ext cx="2352683" cy="1548101"/>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600" b="1" dirty="0">
                <a:solidFill>
                  <a:srgbClr val="FFFF00"/>
                </a:solidFill>
              </a:rPr>
              <a:t>Excuse me, but Nurses actually work directly with Patients…</a:t>
            </a:r>
          </a:p>
        </p:txBody>
      </p:sp>
      <p:sp>
        <p:nvSpPr>
          <p:cNvPr id="15" name="Flowchart: Sequential Access Storage 14">
            <a:extLst>
              <a:ext uri="{FF2B5EF4-FFF2-40B4-BE49-F238E27FC236}">
                <a16:creationId xmlns:a16="http://schemas.microsoft.com/office/drawing/2014/main" id="{DAE34EDB-04AF-466E-9397-64EFF0200DA6}"/>
              </a:ext>
            </a:extLst>
          </p:cNvPr>
          <p:cNvSpPr/>
          <p:nvPr/>
        </p:nvSpPr>
        <p:spPr>
          <a:xfrm>
            <a:off x="7626913" y="3229578"/>
            <a:ext cx="2692569" cy="1548101"/>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600" b="1" dirty="0">
                <a:solidFill>
                  <a:srgbClr val="FFFF00"/>
                </a:solidFill>
              </a:rPr>
              <a:t>Without me, you both </a:t>
            </a:r>
            <a:r>
              <a:rPr lang="en-US" altLang="en-US" sz="1600" b="1" dirty="0" err="1">
                <a:solidFill>
                  <a:srgbClr val="FFFF00"/>
                </a:solidFill>
              </a:rPr>
              <a:t>wouldn</a:t>
            </a:r>
            <a:r>
              <a:rPr lang="ja-JP" altLang="en-US" sz="1600" b="1" dirty="0">
                <a:solidFill>
                  <a:srgbClr val="FFFF00"/>
                </a:solidFill>
              </a:rPr>
              <a:t>’</a:t>
            </a:r>
            <a:r>
              <a:rPr lang="en-US" altLang="ja-JP" sz="1600" b="1" dirty="0">
                <a:solidFill>
                  <a:srgbClr val="FFFF00"/>
                </a:solidFill>
              </a:rPr>
              <a:t>t know a </a:t>
            </a:r>
            <a:r>
              <a:rPr lang="en-US" altLang="ja-JP" sz="1600" b="1" dirty="0" err="1">
                <a:solidFill>
                  <a:srgbClr val="FFFF00"/>
                </a:solidFill>
              </a:rPr>
              <a:t>benzodiazapine</a:t>
            </a:r>
            <a:r>
              <a:rPr lang="en-US" altLang="ja-JP" sz="1600" b="1" dirty="0">
                <a:solidFill>
                  <a:srgbClr val="FFFF00"/>
                </a:solidFill>
              </a:rPr>
              <a:t> from a barbiturate.</a:t>
            </a:r>
            <a:endParaRPr lang="en-US" altLang="en-US" sz="1600" b="1" dirty="0">
              <a:solidFill>
                <a:srgbClr val="FFFF00"/>
              </a:solidFill>
            </a:endParaRPr>
          </a:p>
        </p:txBody>
      </p:sp>
      <p:sp>
        <p:nvSpPr>
          <p:cNvPr id="16" name="Flowchart: Sequential Access Storage 15">
            <a:extLst>
              <a:ext uri="{FF2B5EF4-FFF2-40B4-BE49-F238E27FC236}">
                <a16:creationId xmlns:a16="http://schemas.microsoft.com/office/drawing/2014/main" id="{7A3420DA-C257-4534-A12F-2212ACA66090}"/>
              </a:ext>
            </a:extLst>
          </p:cNvPr>
          <p:cNvSpPr/>
          <p:nvPr/>
        </p:nvSpPr>
        <p:spPr>
          <a:xfrm>
            <a:off x="821063" y="4397375"/>
            <a:ext cx="1604981" cy="137160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FF00"/>
                </a:solidFill>
              </a:rPr>
              <a:t>When you get to the mouth, call us</a:t>
            </a:r>
            <a:r>
              <a:rPr lang="en-US" dirty="0"/>
              <a:t>.</a:t>
            </a:r>
          </a:p>
        </p:txBody>
      </p:sp>
      <p:sp>
        <p:nvSpPr>
          <p:cNvPr id="2" name="Title 1">
            <a:extLst>
              <a:ext uri="{FF2B5EF4-FFF2-40B4-BE49-F238E27FC236}">
                <a16:creationId xmlns:a16="http://schemas.microsoft.com/office/drawing/2014/main" id="{516B1A21-952B-480E-BCCE-25B6B24148DE}"/>
              </a:ext>
            </a:extLst>
          </p:cNvPr>
          <p:cNvSpPr>
            <a:spLocks noGrp="1"/>
          </p:cNvSpPr>
          <p:nvPr>
            <p:ph type="title"/>
          </p:nvPr>
        </p:nvSpPr>
        <p:spPr/>
        <p:txBody>
          <a:bodyPr/>
          <a:lstStyle/>
          <a:p>
            <a:r>
              <a:rPr lang="en-GB" dirty="0"/>
              <a:t>What does this slide tell us? And who is missing?</a:t>
            </a:r>
          </a:p>
        </p:txBody>
      </p:sp>
      <p:pic>
        <p:nvPicPr>
          <p:cNvPr id="17" name="Picture 16">
            <a:extLst>
              <a:ext uri="{FF2B5EF4-FFF2-40B4-BE49-F238E27FC236}">
                <a16:creationId xmlns:a16="http://schemas.microsoft.com/office/drawing/2014/main" id="{DCB59FC3-4D41-4EEC-A0FA-34AA36C841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3320" y="2700485"/>
            <a:ext cx="3095625" cy="2061687"/>
          </a:xfrm>
          <a:prstGeom prst="rect">
            <a:avLst/>
          </a:prstGeom>
        </p:spPr>
      </p:pic>
      <p:pic>
        <p:nvPicPr>
          <p:cNvPr id="18" name="Picture 3" descr="C:\Users\apalatta\Desktop\male and femal mds.jpg">
            <a:extLst>
              <a:ext uri="{FF2B5EF4-FFF2-40B4-BE49-F238E27FC236}">
                <a16:creationId xmlns:a16="http://schemas.microsoft.com/office/drawing/2014/main" id="{3318883B-AB1C-4058-8624-6F5B9E5B23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33" y="214625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Content Placeholder 4">
            <a:extLst>
              <a:ext uri="{FF2B5EF4-FFF2-40B4-BE49-F238E27FC236}">
                <a16:creationId xmlns:a16="http://schemas.microsoft.com/office/drawing/2014/main" id="{761BA063-9590-4C91-AC1C-DC9F281AF637}"/>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9690802" y="119011"/>
            <a:ext cx="2352683" cy="788270"/>
          </a:xfrm>
        </p:spPr>
      </p:pic>
    </p:spTree>
    <p:extLst>
      <p:ext uri="{BB962C8B-B14F-4D97-AF65-F5344CB8AC3E}">
        <p14:creationId xmlns:p14="http://schemas.microsoft.com/office/powerpoint/2010/main" val="64964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31" presetClass="entr" presetSubtype="0" fill="hold" nodeType="afterEffect">
                                  <p:stCondLst>
                                    <p:cond delay="0"/>
                                  </p:stCondLst>
                                  <p:childTnLst>
                                    <p:set>
                                      <p:cBhvr>
                                        <p:cTn id="15" dur="1" fill="hold">
                                          <p:stCondLst>
                                            <p:cond delay="0"/>
                                          </p:stCondLst>
                                        </p:cTn>
                                        <p:tgtEl>
                                          <p:spTgt spid="18437"/>
                                        </p:tgtEl>
                                        <p:attrNameLst>
                                          <p:attrName>style.visibility</p:attrName>
                                        </p:attrNameLst>
                                      </p:cBhvr>
                                      <p:to>
                                        <p:strVal val="visible"/>
                                      </p:to>
                                    </p:set>
                                    <p:anim calcmode="lin" valueType="num">
                                      <p:cBhvr>
                                        <p:cTn id="16" dur="1000" fill="hold"/>
                                        <p:tgtEl>
                                          <p:spTgt spid="18437"/>
                                        </p:tgtEl>
                                        <p:attrNameLst>
                                          <p:attrName>ppt_w</p:attrName>
                                        </p:attrNameLst>
                                      </p:cBhvr>
                                      <p:tavLst>
                                        <p:tav tm="0">
                                          <p:val>
                                            <p:fltVal val="0"/>
                                          </p:val>
                                        </p:tav>
                                        <p:tav tm="100000">
                                          <p:val>
                                            <p:strVal val="#ppt_w"/>
                                          </p:val>
                                        </p:tav>
                                      </p:tavLst>
                                    </p:anim>
                                    <p:anim calcmode="lin" valueType="num">
                                      <p:cBhvr>
                                        <p:cTn id="17" dur="1000" fill="hold"/>
                                        <p:tgtEl>
                                          <p:spTgt spid="18437"/>
                                        </p:tgtEl>
                                        <p:attrNameLst>
                                          <p:attrName>ppt_h</p:attrName>
                                        </p:attrNameLst>
                                      </p:cBhvr>
                                      <p:tavLst>
                                        <p:tav tm="0">
                                          <p:val>
                                            <p:fltVal val="0"/>
                                          </p:val>
                                        </p:tav>
                                        <p:tav tm="100000">
                                          <p:val>
                                            <p:strVal val="#ppt_h"/>
                                          </p:val>
                                        </p:tav>
                                      </p:tavLst>
                                    </p:anim>
                                    <p:anim calcmode="lin" valueType="num">
                                      <p:cBhvr>
                                        <p:cTn id="18" dur="1000" fill="hold"/>
                                        <p:tgtEl>
                                          <p:spTgt spid="18437"/>
                                        </p:tgtEl>
                                        <p:attrNameLst>
                                          <p:attrName>style.rotation</p:attrName>
                                        </p:attrNameLst>
                                      </p:cBhvr>
                                      <p:tavLst>
                                        <p:tav tm="0">
                                          <p:val>
                                            <p:fltVal val="90"/>
                                          </p:val>
                                        </p:tav>
                                        <p:tav tm="100000">
                                          <p:val>
                                            <p:fltVal val="0"/>
                                          </p:val>
                                        </p:tav>
                                      </p:tavLst>
                                    </p:anim>
                                    <p:animEffect transition="in" filter="fade">
                                      <p:cBhvr>
                                        <p:cTn id="19" dur="1000"/>
                                        <p:tgtEl>
                                          <p:spTgt spid="1843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18438"/>
                                        </p:tgtEl>
                                        <p:attrNameLst>
                                          <p:attrName>style.visibility</p:attrName>
                                        </p:attrNameLst>
                                      </p:cBhvr>
                                      <p:to>
                                        <p:strVal val="visible"/>
                                      </p:to>
                                    </p:set>
                                    <p:anim calcmode="lin" valueType="num">
                                      <p:cBhvr>
                                        <p:cTn id="28" dur="500" fill="hold"/>
                                        <p:tgtEl>
                                          <p:spTgt spid="18438"/>
                                        </p:tgtEl>
                                        <p:attrNameLst>
                                          <p:attrName>ppt_w</p:attrName>
                                        </p:attrNameLst>
                                      </p:cBhvr>
                                      <p:tavLst>
                                        <p:tav tm="0">
                                          <p:val>
                                            <p:fltVal val="0"/>
                                          </p:val>
                                        </p:tav>
                                        <p:tav tm="100000">
                                          <p:val>
                                            <p:strVal val="#ppt_w"/>
                                          </p:val>
                                        </p:tav>
                                      </p:tavLst>
                                    </p:anim>
                                    <p:anim calcmode="lin" valueType="num">
                                      <p:cBhvr>
                                        <p:cTn id="29" dur="500" fill="hold"/>
                                        <p:tgtEl>
                                          <p:spTgt spid="18438"/>
                                        </p:tgtEl>
                                        <p:attrNameLst>
                                          <p:attrName>ppt_h</p:attrName>
                                        </p:attrNameLst>
                                      </p:cBhvr>
                                      <p:tavLst>
                                        <p:tav tm="0">
                                          <p:val>
                                            <p:fltVal val="0"/>
                                          </p:val>
                                        </p:tav>
                                        <p:tav tm="100000">
                                          <p:val>
                                            <p:strVal val="#ppt_h"/>
                                          </p:val>
                                        </p:tav>
                                      </p:tavLst>
                                    </p:anim>
                                    <p:animEffect transition="in" filter="fade">
                                      <p:cBhvr>
                                        <p:cTn id="30" dur="500"/>
                                        <p:tgtEl>
                                          <p:spTgt spid="1843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500"/>
                            </p:stCondLst>
                            <p:childTnLst>
                              <p:par>
                                <p:cTn id="37" presetID="35" presetClass="entr" presetSubtype="0" fill="hold" nodeType="afterEffect">
                                  <p:stCondLst>
                                    <p:cond delay="0"/>
                                  </p:stCondLst>
                                  <p:childTnLst>
                                    <p:set>
                                      <p:cBhvr>
                                        <p:cTn id="38" dur="1" fill="hold">
                                          <p:stCondLst>
                                            <p:cond delay="0"/>
                                          </p:stCondLst>
                                        </p:cTn>
                                        <p:tgtEl>
                                          <p:spTgt spid="18436"/>
                                        </p:tgtEl>
                                        <p:attrNameLst>
                                          <p:attrName>style.visibility</p:attrName>
                                        </p:attrNameLst>
                                      </p:cBhvr>
                                      <p:to>
                                        <p:strVal val="visible"/>
                                      </p:to>
                                    </p:set>
                                    <p:animEffect transition="in" filter="fade">
                                      <p:cBhvr>
                                        <p:cTn id="39" dur="1000"/>
                                        <p:tgtEl>
                                          <p:spTgt spid="18436"/>
                                        </p:tgtEl>
                                      </p:cBhvr>
                                    </p:animEffect>
                                    <p:anim calcmode="lin" valueType="num">
                                      <p:cBhvr>
                                        <p:cTn id="40" dur="1000" fill="hold"/>
                                        <p:tgtEl>
                                          <p:spTgt spid="18436"/>
                                        </p:tgtEl>
                                        <p:attrNameLst>
                                          <p:attrName>style.rotation</p:attrName>
                                        </p:attrNameLst>
                                      </p:cBhvr>
                                      <p:tavLst>
                                        <p:tav tm="0">
                                          <p:val>
                                            <p:fltVal val="720"/>
                                          </p:val>
                                        </p:tav>
                                        <p:tav tm="100000">
                                          <p:val>
                                            <p:fltVal val="0"/>
                                          </p:val>
                                        </p:tav>
                                      </p:tavLst>
                                    </p:anim>
                                    <p:anim calcmode="lin" valueType="num">
                                      <p:cBhvr>
                                        <p:cTn id="41" dur="1000" fill="hold"/>
                                        <p:tgtEl>
                                          <p:spTgt spid="18436"/>
                                        </p:tgtEl>
                                        <p:attrNameLst>
                                          <p:attrName>ppt_h</p:attrName>
                                        </p:attrNameLst>
                                      </p:cBhvr>
                                      <p:tavLst>
                                        <p:tav tm="0">
                                          <p:val>
                                            <p:fltVal val="0"/>
                                          </p:val>
                                        </p:tav>
                                        <p:tav tm="100000">
                                          <p:val>
                                            <p:strVal val="#ppt_h"/>
                                          </p:val>
                                        </p:tav>
                                      </p:tavLst>
                                    </p:anim>
                                    <p:anim calcmode="lin" valueType="num">
                                      <p:cBhvr>
                                        <p:cTn id="42" dur="1000" fill="hold"/>
                                        <p:tgtEl>
                                          <p:spTgt spid="18436"/>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2503FA-E994-4796-970C-5803DB4C59B3}"/>
              </a:ext>
            </a:extLst>
          </p:cNvPr>
          <p:cNvPicPr>
            <a:picLocks noChangeAspect="1"/>
          </p:cNvPicPr>
          <p:nvPr/>
        </p:nvPicPr>
        <p:blipFill rotWithShape="1">
          <a:blip r:embed="rId2"/>
          <a:srcRect l="10407" r="9555"/>
          <a:stretch/>
        </p:blipFill>
        <p:spPr>
          <a:xfrm>
            <a:off x="6453268" y="1868043"/>
            <a:ext cx="4372968" cy="3646932"/>
          </a:xfrm>
          <a:prstGeom prst="rect">
            <a:avLst/>
          </a:prstGeom>
        </p:spPr>
      </p:pic>
      <p:sp>
        <p:nvSpPr>
          <p:cNvPr id="4" name="Title 3">
            <a:extLst>
              <a:ext uri="{FF2B5EF4-FFF2-40B4-BE49-F238E27FC236}">
                <a16:creationId xmlns:a16="http://schemas.microsoft.com/office/drawing/2014/main" id="{4F6596B8-DF1C-4C6D-BC34-7EA76D43DF52}"/>
              </a:ext>
            </a:extLst>
          </p:cNvPr>
          <p:cNvSpPr>
            <a:spLocks noGrp="1"/>
          </p:cNvSpPr>
          <p:nvPr>
            <p:ph type="title"/>
          </p:nvPr>
        </p:nvSpPr>
        <p:spPr/>
        <p:txBody>
          <a:bodyPr/>
          <a:lstStyle/>
          <a:p>
            <a:endParaRPr lang="en-GB"/>
          </a:p>
        </p:txBody>
      </p:sp>
      <p:sp>
        <p:nvSpPr>
          <p:cNvPr id="7" name="Content Placeholder 2">
            <a:extLst>
              <a:ext uri="{FF2B5EF4-FFF2-40B4-BE49-F238E27FC236}">
                <a16:creationId xmlns:a16="http://schemas.microsoft.com/office/drawing/2014/main" id="{B5BA49CF-FB26-4D68-A8E4-500E85742188}"/>
              </a:ext>
            </a:extLst>
          </p:cNvPr>
          <p:cNvSpPr>
            <a:spLocks noGrp="1"/>
          </p:cNvSpPr>
          <p:nvPr>
            <p:ph idx="1"/>
          </p:nvPr>
        </p:nvSpPr>
        <p:spPr>
          <a:xfrm>
            <a:off x="676275" y="1764411"/>
            <a:ext cx="5172075" cy="3980688"/>
          </a:xfrm>
        </p:spPr>
        <p:txBody>
          <a:bodyPr>
            <a:normAutofit/>
          </a:bodyPr>
          <a:lstStyle/>
          <a:p>
            <a:pPr marL="0" indent="0" algn="ctr">
              <a:buNone/>
            </a:pPr>
            <a:r>
              <a:rPr lang="en-US" sz="2800" dirty="0"/>
              <a:t>“It is no longer enough for health workers to be </a:t>
            </a:r>
            <a:r>
              <a:rPr lang="en-US" sz="2800" dirty="0">
                <a:solidFill>
                  <a:srgbClr val="C00000"/>
                </a:solidFill>
              </a:rPr>
              <a:t>professional</a:t>
            </a:r>
            <a:r>
              <a:rPr lang="en-US" sz="2800" dirty="0"/>
              <a:t>.  In the current global climate, health workers also need to be </a:t>
            </a:r>
            <a:r>
              <a:rPr lang="en-US" sz="2800" dirty="0">
                <a:solidFill>
                  <a:srgbClr val="C00000"/>
                </a:solidFill>
              </a:rPr>
              <a:t>interprofessional.</a:t>
            </a:r>
            <a:r>
              <a:rPr lang="en-US" sz="2800" dirty="0"/>
              <a:t>”	</a:t>
            </a:r>
          </a:p>
          <a:p>
            <a:pPr marL="0" indent="0" algn="ctr">
              <a:buNone/>
            </a:pPr>
            <a:r>
              <a:rPr lang="en-US" sz="2800" dirty="0"/>
              <a:t>~ WHO, 2010</a:t>
            </a:r>
          </a:p>
        </p:txBody>
      </p:sp>
    </p:spTree>
    <p:extLst>
      <p:ext uri="{BB962C8B-B14F-4D97-AF65-F5344CB8AC3E}">
        <p14:creationId xmlns:p14="http://schemas.microsoft.com/office/powerpoint/2010/main" val="2807857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FA3F0-E37C-4312-A8EF-E012B7663973}"/>
              </a:ext>
            </a:extLst>
          </p:cNvPr>
          <p:cNvSpPr>
            <a:spLocks noGrp="1"/>
          </p:cNvSpPr>
          <p:nvPr>
            <p:ph type="title"/>
          </p:nvPr>
        </p:nvSpPr>
        <p:spPr/>
        <p:txBody>
          <a:bodyPr/>
          <a:lstStyle/>
          <a:p>
            <a:r>
              <a:rPr lang="en-GB" dirty="0"/>
              <a:t>IPE/IPC is NOT a new fashion</a:t>
            </a:r>
          </a:p>
        </p:txBody>
      </p:sp>
      <p:graphicFrame>
        <p:nvGraphicFramePr>
          <p:cNvPr id="5" name="Diagram 4">
            <a:extLst>
              <a:ext uri="{FF2B5EF4-FFF2-40B4-BE49-F238E27FC236}">
                <a16:creationId xmlns:a16="http://schemas.microsoft.com/office/drawing/2014/main" id="{5B94D71A-1A4F-4389-883F-35F62149839F}"/>
              </a:ext>
            </a:extLst>
          </p:cNvPr>
          <p:cNvGraphicFramePr/>
          <p:nvPr>
            <p:extLst>
              <p:ext uri="{D42A27DB-BD31-4B8C-83A1-F6EECF244321}">
                <p14:modId xmlns:p14="http://schemas.microsoft.com/office/powerpoint/2010/main" val="1505421798"/>
              </p:ext>
            </p:extLst>
          </p:nvPr>
        </p:nvGraphicFramePr>
        <p:xfrm>
          <a:off x="217170" y="1670201"/>
          <a:ext cx="11761470" cy="3976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7198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ith collar shirt&#10;&#10;Description generated with high confidence">
            <a:extLst>
              <a:ext uri="{FF2B5EF4-FFF2-40B4-BE49-F238E27FC236}">
                <a16:creationId xmlns:a16="http://schemas.microsoft.com/office/drawing/2014/main" id="{7DD5C91D-6C97-46AE-A18E-8E786ED6F117}"/>
              </a:ext>
            </a:extLst>
          </p:cNvPr>
          <p:cNvPicPr>
            <a:picLocks noChangeAspect="1"/>
          </p:cNvPicPr>
          <p:nvPr/>
        </p:nvPicPr>
        <p:blipFill>
          <a:blip r:embed="rId3"/>
          <a:stretch>
            <a:fillRect/>
          </a:stretch>
        </p:blipFill>
        <p:spPr>
          <a:xfrm>
            <a:off x="8585034" y="3775723"/>
            <a:ext cx="3133601" cy="2091678"/>
          </a:xfrm>
          <a:prstGeom prst="rect">
            <a:avLst/>
          </a:prstGeom>
        </p:spPr>
      </p:pic>
      <p:sp>
        <p:nvSpPr>
          <p:cNvPr id="2" name="Title 1">
            <a:extLst>
              <a:ext uri="{FF2B5EF4-FFF2-40B4-BE49-F238E27FC236}">
                <a16:creationId xmlns:a16="http://schemas.microsoft.com/office/drawing/2014/main" id="{90286852-350E-4FBA-B689-0A9FA17EFCDF}"/>
              </a:ext>
            </a:extLst>
          </p:cNvPr>
          <p:cNvSpPr>
            <a:spLocks noGrp="1"/>
          </p:cNvSpPr>
          <p:nvPr>
            <p:ph type="title"/>
          </p:nvPr>
        </p:nvSpPr>
        <p:spPr>
          <a:ln>
            <a:noFill/>
          </a:ln>
        </p:spPr>
        <p:txBody>
          <a:bodyPr>
            <a:normAutofit/>
          </a:bodyPr>
          <a:lstStyle/>
          <a:p>
            <a:r>
              <a:rPr lang="en-US" sz="4000" dirty="0"/>
              <a:t>IPE/C competencies</a:t>
            </a:r>
          </a:p>
        </p:txBody>
      </p:sp>
      <p:sp>
        <p:nvSpPr>
          <p:cNvPr id="3" name="Content Placeholder 2">
            <a:extLst>
              <a:ext uri="{FF2B5EF4-FFF2-40B4-BE49-F238E27FC236}">
                <a16:creationId xmlns:a16="http://schemas.microsoft.com/office/drawing/2014/main" id="{313E676A-441C-42E0-897D-12480E8B5F0D}"/>
              </a:ext>
            </a:extLst>
          </p:cNvPr>
          <p:cNvSpPr>
            <a:spLocks noGrp="1"/>
          </p:cNvSpPr>
          <p:nvPr>
            <p:ph idx="1"/>
          </p:nvPr>
        </p:nvSpPr>
        <p:spPr>
          <a:xfrm>
            <a:off x="123179" y="1314450"/>
            <a:ext cx="10297172" cy="4930377"/>
          </a:xfrm>
        </p:spPr>
        <p:txBody>
          <a:bodyPr>
            <a:normAutofit/>
          </a:bodyPr>
          <a:lstStyle/>
          <a:p>
            <a:r>
              <a:rPr lang="en-US" sz="2800" dirty="0">
                <a:solidFill>
                  <a:srgbClr val="C00000"/>
                </a:solidFill>
              </a:rPr>
              <a:t>Integrated enactment </a:t>
            </a:r>
            <a:r>
              <a:rPr lang="en-US" sz="2800" dirty="0"/>
              <a:t>of knowledge, skills, and values/attitudes</a:t>
            </a:r>
          </a:p>
          <a:p>
            <a:r>
              <a:rPr lang="en-US" sz="2800" dirty="0"/>
              <a:t>that </a:t>
            </a:r>
            <a:r>
              <a:rPr lang="en-US" sz="2800" dirty="0">
                <a:solidFill>
                  <a:srgbClr val="C00000"/>
                </a:solidFill>
              </a:rPr>
              <a:t>define working together </a:t>
            </a:r>
            <a:r>
              <a:rPr lang="en-US" sz="2800" dirty="0"/>
              <a:t>across the professions, with other healthcare workers, patients, families, and communities as appropriate </a:t>
            </a:r>
          </a:p>
          <a:p>
            <a:r>
              <a:rPr lang="en-US" sz="2800" dirty="0">
                <a:solidFill>
                  <a:srgbClr val="C00000"/>
                </a:solidFill>
              </a:rPr>
              <a:t>to improve health outcomes </a:t>
            </a:r>
            <a:r>
              <a:rPr lang="en-US" sz="2800" dirty="0"/>
              <a:t>in specific care contexts. </a:t>
            </a:r>
            <a:endParaRPr lang="en-US" sz="2800" i="1" dirty="0"/>
          </a:p>
          <a:p>
            <a:pPr marL="0" indent="0">
              <a:buNone/>
            </a:pPr>
            <a:endParaRPr lang="en-US" sz="1800" dirty="0"/>
          </a:p>
        </p:txBody>
      </p:sp>
      <p:pic>
        <p:nvPicPr>
          <p:cNvPr id="5" name="Content Placeholder 4">
            <a:extLst>
              <a:ext uri="{FF2B5EF4-FFF2-40B4-BE49-F238E27FC236}">
                <a16:creationId xmlns:a16="http://schemas.microsoft.com/office/drawing/2014/main" id="{D119D36B-3917-4A60-A350-C3FF038901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0802" y="119011"/>
            <a:ext cx="2352683" cy="788270"/>
          </a:xfrm>
          <a:prstGeom prst="rect">
            <a:avLst/>
          </a:prstGeom>
        </p:spPr>
      </p:pic>
    </p:spTree>
    <p:extLst>
      <p:ext uri="{BB962C8B-B14F-4D97-AF65-F5344CB8AC3E}">
        <p14:creationId xmlns:p14="http://schemas.microsoft.com/office/powerpoint/2010/main" val="20786169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Ischemic Heart Disease Revie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80</TotalTime>
  <Words>5576</Words>
  <Application>Microsoft Office PowerPoint</Application>
  <PresentationFormat>Widescreen</PresentationFormat>
  <Paragraphs>485</Paragraphs>
  <Slides>35</Slides>
  <Notes>15</Notes>
  <HiddenSlides>1</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Ischemic Heart Disease Review</vt:lpstr>
      <vt:lpstr>Interprofessional Education &amp; Collaboration:  Concept and Competencies</vt:lpstr>
      <vt:lpstr>Objectives </vt:lpstr>
      <vt:lpstr>What do you think IPE is about?</vt:lpstr>
      <vt:lpstr>Definition of Interprofessional Education (IPE)</vt:lpstr>
      <vt:lpstr>Definition of Interprofessional Collaboration (IPC)</vt:lpstr>
      <vt:lpstr>What does this slide tell us? And who is missing?</vt:lpstr>
      <vt:lpstr>PowerPoint Presentation</vt:lpstr>
      <vt:lpstr>IPE/IPC is NOT a new fashion</vt:lpstr>
      <vt:lpstr>IPE/C competencies</vt:lpstr>
      <vt:lpstr>Interprofessional Education Competencies Domains</vt:lpstr>
      <vt:lpstr>Competency Domain: Values/Ethics for Interprofessional Practice</vt:lpstr>
      <vt:lpstr>Specific Values and Ethics Competencies</vt:lpstr>
      <vt:lpstr>Competency Domain: Roles/Responsibilities</vt:lpstr>
      <vt:lpstr>Specific Roles and Responsibilities Competencies</vt:lpstr>
      <vt:lpstr>PowerPoint Presentation</vt:lpstr>
      <vt:lpstr>What was the Roles &amp; Responsibilities of the professionals in the assigned video?</vt:lpstr>
      <vt:lpstr>Competency Domain: Interprofessional Communication</vt:lpstr>
      <vt:lpstr>Specific Interprofessional Communication Competencies</vt:lpstr>
      <vt:lpstr>Importance of Interprofessional communication</vt:lpstr>
      <vt:lpstr>Best Practices in Interprofessional Communication</vt:lpstr>
      <vt:lpstr>Interprofessional Communication</vt:lpstr>
      <vt:lpstr>Interprofessional Communication</vt:lpstr>
      <vt:lpstr>Interprofessional Communication: Examples</vt:lpstr>
      <vt:lpstr>Interprofessional Communication</vt:lpstr>
      <vt:lpstr>Specific Teams and Teamwork Competencies</vt:lpstr>
      <vt:lpstr>Do you think IPE/IPC is needed or important? </vt:lpstr>
      <vt:lpstr>Benefits of IPE/IPC: Patients, HC providers, Health care organizations </vt:lpstr>
      <vt:lpstr>PowerPoint Presentation</vt:lpstr>
      <vt:lpstr>UW SOP IPE Curriculum Framework</vt:lpstr>
      <vt:lpstr>Example of IPE Activities</vt:lpstr>
      <vt:lpstr>Where to go from here?</vt:lpstr>
      <vt:lpstr>Activities listed</vt:lpstr>
      <vt:lpstr>Additional Activities can arranged</vt:lpstr>
      <vt:lpstr>Lecture Resources &amp; Readings</vt:lpstr>
      <vt:lpstr>Local context for IPE/IPC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Interprofessional Education:  An session on Concepts and competencies</dc:title>
  <dc:creator>gbawa</dc:creator>
  <cp:lastModifiedBy>عبدالله البريكان ID 439100773</cp:lastModifiedBy>
  <cp:revision>65</cp:revision>
  <dcterms:created xsi:type="dcterms:W3CDTF">2018-09-28T16:45:15Z</dcterms:created>
  <dcterms:modified xsi:type="dcterms:W3CDTF">2020-10-12T10:33:25Z</dcterms:modified>
</cp:coreProperties>
</file>