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7"/>
  </p:notesMasterIdLst>
  <p:sldIdLst>
    <p:sldId id="607" r:id="rId2"/>
    <p:sldId id="606" r:id="rId3"/>
    <p:sldId id="610" r:id="rId4"/>
    <p:sldId id="611" r:id="rId5"/>
    <p:sldId id="636" r:id="rId6"/>
    <p:sldId id="613" r:id="rId7"/>
    <p:sldId id="614" r:id="rId8"/>
    <p:sldId id="617" r:id="rId9"/>
    <p:sldId id="612" r:id="rId10"/>
    <p:sldId id="511" r:id="rId11"/>
    <p:sldId id="615" r:id="rId12"/>
    <p:sldId id="616" r:id="rId13"/>
    <p:sldId id="514" r:id="rId14"/>
    <p:sldId id="416" r:id="rId15"/>
    <p:sldId id="569" r:id="rId16"/>
    <p:sldId id="584" r:id="rId17"/>
    <p:sldId id="413" r:id="rId18"/>
    <p:sldId id="557" r:id="rId19"/>
    <p:sldId id="427" r:id="rId20"/>
    <p:sldId id="523" r:id="rId21"/>
    <p:sldId id="571" r:id="rId22"/>
    <p:sldId id="572" r:id="rId23"/>
    <p:sldId id="487" r:id="rId24"/>
    <p:sldId id="516" r:id="rId25"/>
    <p:sldId id="618" r:id="rId26"/>
    <p:sldId id="619" r:id="rId27"/>
    <p:sldId id="544" r:id="rId28"/>
    <p:sldId id="589" r:id="rId29"/>
    <p:sldId id="490" r:id="rId30"/>
    <p:sldId id="550" r:id="rId31"/>
    <p:sldId id="492" r:id="rId32"/>
    <p:sldId id="553" r:id="rId33"/>
    <p:sldId id="595" r:id="rId34"/>
    <p:sldId id="597" r:id="rId35"/>
    <p:sldId id="598" r:id="rId36"/>
    <p:sldId id="620" r:id="rId37"/>
    <p:sldId id="637" r:id="rId38"/>
    <p:sldId id="621" r:id="rId39"/>
    <p:sldId id="622" r:id="rId40"/>
    <p:sldId id="623" r:id="rId41"/>
    <p:sldId id="624" r:id="rId42"/>
    <p:sldId id="625" r:id="rId43"/>
    <p:sldId id="626" r:id="rId44"/>
    <p:sldId id="638" r:id="rId45"/>
    <p:sldId id="628" r:id="rId46"/>
    <p:sldId id="629" r:id="rId47"/>
    <p:sldId id="630" r:id="rId48"/>
    <p:sldId id="631" r:id="rId49"/>
    <p:sldId id="632" r:id="rId50"/>
    <p:sldId id="633" r:id="rId51"/>
    <p:sldId id="634" r:id="rId52"/>
    <p:sldId id="635" r:id="rId53"/>
    <p:sldId id="525" r:id="rId54"/>
    <p:sldId id="603" r:id="rId55"/>
    <p:sldId id="590" r:id="rId5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68" autoAdjust="0"/>
    <p:restoredTop sz="86409" autoAdjust="0"/>
  </p:normalViewPr>
  <p:slideViewPr>
    <p:cSldViewPr>
      <p:cViewPr>
        <p:scale>
          <a:sx n="100" d="100"/>
          <a:sy n="100" d="100"/>
        </p:scale>
        <p:origin x="-1944" y="186"/>
      </p:cViewPr>
      <p:guideLst>
        <p:guide orient="horz" pos="2160"/>
        <p:guide pos="2880"/>
      </p:guideLst>
    </p:cSldViewPr>
  </p:slideViewPr>
  <p:outlineViewPr>
    <p:cViewPr>
      <p:scale>
        <a:sx n="33" d="100"/>
        <a:sy n="33" d="100"/>
      </p:scale>
      <p:origin x="264" y="138918"/>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05290A-3219-479C-85FF-27E92075C846}" type="doc">
      <dgm:prSet loTypeId="urn:microsoft.com/office/officeart/2005/8/layout/pyramid1" loCatId="pyramid" qsTypeId="urn:microsoft.com/office/officeart/2005/8/quickstyle/3d3" qsCatId="3D" csTypeId="urn:microsoft.com/office/officeart/2005/8/colors/accent2_3" csCatId="accent2" phldr="1"/>
      <dgm:spPr/>
    </dgm:pt>
    <dgm:pt modelId="{2556983A-14C2-40EB-91C5-EB8CF292AE35}">
      <dgm:prSet phldrT="[Text]" custT="1"/>
      <dgm:spPr/>
      <dgm:t>
        <a:bodyPr/>
        <a:lstStyle/>
        <a:p>
          <a:r>
            <a:rPr lang="en-US" sz="2800" dirty="0" smtClean="0">
              <a:solidFill>
                <a:srgbClr val="FFC000"/>
              </a:solidFill>
            </a:rPr>
            <a:t>Consultant</a:t>
          </a:r>
          <a:endParaRPr lang="en-US" sz="2800" dirty="0">
            <a:solidFill>
              <a:srgbClr val="FFC000"/>
            </a:solidFill>
          </a:endParaRPr>
        </a:p>
      </dgm:t>
    </dgm:pt>
    <dgm:pt modelId="{5B1CA80A-5750-4F39-BA82-57AE8CAFB1DB}" type="parTrans" cxnId="{E6BF0389-4E06-462A-BE8F-B3C5A5F65617}">
      <dgm:prSet/>
      <dgm:spPr/>
      <dgm:t>
        <a:bodyPr/>
        <a:lstStyle/>
        <a:p>
          <a:endParaRPr lang="en-US"/>
        </a:p>
      </dgm:t>
    </dgm:pt>
    <dgm:pt modelId="{C43944B7-73E6-49FA-87A2-DF69D2FF50C9}" type="sibTrans" cxnId="{E6BF0389-4E06-462A-BE8F-B3C5A5F65617}">
      <dgm:prSet/>
      <dgm:spPr/>
      <dgm:t>
        <a:bodyPr/>
        <a:lstStyle/>
        <a:p>
          <a:endParaRPr lang="en-US"/>
        </a:p>
      </dgm:t>
    </dgm:pt>
    <dgm:pt modelId="{4BF062FA-40C7-4D0E-9D03-42DE317C5D2D}">
      <dgm:prSet phldrT="[Text]"/>
      <dgm:spPr/>
      <dgm:t>
        <a:bodyPr/>
        <a:lstStyle/>
        <a:p>
          <a:r>
            <a:rPr lang="en-US" dirty="0" smtClean="0"/>
            <a:t>Intern</a:t>
          </a:r>
          <a:endParaRPr lang="en-US" dirty="0"/>
        </a:p>
      </dgm:t>
    </dgm:pt>
    <dgm:pt modelId="{0C0C2131-5092-415D-9EB0-1406A484835E}" type="parTrans" cxnId="{747726D8-5E5D-4032-8216-A99C2D37BF12}">
      <dgm:prSet/>
      <dgm:spPr/>
      <dgm:t>
        <a:bodyPr/>
        <a:lstStyle/>
        <a:p>
          <a:endParaRPr lang="en-US"/>
        </a:p>
      </dgm:t>
    </dgm:pt>
    <dgm:pt modelId="{0A345086-333C-4569-9506-3CBEE307A4CF}" type="sibTrans" cxnId="{747726D8-5E5D-4032-8216-A99C2D37BF12}">
      <dgm:prSet/>
      <dgm:spPr/>
      <dgm:t>
        <a:bodyPr/>
        <a:lstStyle/>
        <a:p>
          <a:endParaRPr lang="en-US"/>
        </a:p>
      </dgm:t>
    </dgm:pt>
    <dgm:pt modelId="{44F4CD0F-D39E-4DBE-B3CE-E5151718583D}">
      <dgm:prSet phldrT="[Text]"/>
      <dgm:spPr/>
      <dgm:t>
        <a:bodyPr/>
        <a:lstStyle/>
        <a:p>
          <a:r>
            <a:rPr lang="en-US" dirty="0" smtClean="0"/>
            <a:t>Medical student</a:t>
          </a:r>
          <a:endParaRPr lang="en-US" dirty="0"/>
        </a:p>
      </dgm:t>
    </dgm:pt>
    <dgm:pt modelId="{5DE02F32-9D96-48D2-96C9-3D050E45763C}" type="parTrans" cxnId="{2BB93990-B27C-4B82-8970-FD01ABD52CD1}">
      <dgm:prSet/>
      <dgm:spPr/>
      <dgm:t>
        <a:bodyPr/>
        <a:lstStyle/>
        <a:p>
          <a:endParaRPr lang="en-US"/>
        </a:p>
      </dgm:t>
    </dgm:pt>
    <dgm:pt modelId="{C14CBDA7-A59E-4010-A594-0033E9C5B27F}" type="sibTrans" cxnId="{2BB93990-B27C-4B82-8970-FD01ABD52CD1}">
      <dgm:prSet/>
      <dgm:spPr/>
      <dgm:t>
        <a:bodyPr/>
        <a:lstStyle/>
        <a:p>
          <a:endParaRPr lang="en-US"/>
        </a:p>
      </dgm:t>
    </dgm:pt>
    <dgm:pt modelId="{E9EE40B3-D5DC-4554-8920-51C87A0AF5C0}">
      <dgm:prSet/>
      <dgm:spPr/>
      <dgm:t>
        <a:bodyPr/>
        <a:lstStyle/>
        <a:p>
          <a:r>
            <a:rPr lang="en-US" dirty="0" smtClean="0"/>
            <a:t>Registrar</a:t>
          </a:r>
          <a:endParaRPr lang="en-US" dirty="0"/>
        </a:p>
      </dgm:t>
    </dgm:pt>
    <dgm:pt modelId="{8E7CCA13-200B-41BD-B817-DD2352268A85}" type="parTrans" cxnId="{36FA21E0-DA06-44C1-A275-F9A5B4A8F80B}">
      <dgm:prSet/>
      <dgm:spPr/>
      <dgm:t>
        <a:bodyPr/>
        <a:lstStyle/>
        <a:p>
          <a:endParaRPr lang="en-US"/>
        </a:p>
      </dgm:t>
    </dgm:pt>
    <dgm:pt modelId="{F483A320-54CF-4B2C-B1E9-E5EC245AB4CD}" type="sibTrans" cxnId="{36FA21E0-DA06-44C1-A275-F9A5B4A8F80B}">
      <dgm:prSet/>
      <dgm:spPr/>
      <dgm:t>
        <a:bodyPr/>
        <a:lstStyle/>
        <a:p>
          <a:endParaRPr lang="en-US"/>
        </a:p>
      </dgm:t>
    </dgm:pt>
    <dgm:pt modelId="{056DC25B-CBC6-4732-AFBB-D5830EEAFBE4}">
      <dgm:prSet/>
      <dgm:spPr/>
      <dgm:t>
        <a:bodyPr/>
        <a:lstStyle/>
        <a:p>
          <a:r>
            <a:rPr lang="en-US" dirty="0" smtClean="0"/>
            <a:t>Resident</a:t>
          </a:r>
          <a:endParaRPr lang="en-US" dirty="0"/>
        </a:p>
      </dgm:t>
    </dgm:pt>
    <dgm:pt modelId="{4FE63A87-A1C5-4A9F-BA63-C672EB848397}" type="parTrans" cxnId="{CA1C9617-5759-4726-A2A6-E9084956E15E}">
      <dgm:prSet/>
      <dgm:spPr/>
      <dgm:t>
        <a:bodyPr/>
        <a:lstStyle/>
        <a:p>
          <a:endParaRPr lang="en-US"/>
        </a:p>
      </dgm:t>
    </dgm:pt>
    <dgm:pt modelId="{2BBE6471-05C1-47D6-AD17-F149FA8B1EA3}" type="sibTrans" cxnId="{CA1C9617-5759-4726-A2A6-E9084956E15E}">
      <dgm:prSet/>
      <dgm:spPr/>
      <dgm:t>
        <a:bodyPr/>
        <a:lstStyle/>
        <a:p>
          <a:endParaRPr lang="en-US"/>
        </a:p>
      </dgm:t>
    </dgm:pt>
    <dgm:pt modelId="{8C97AE1D-3A0F-4F04-AF45-CBBBECC1745C}" type="pres">
      <dgm:prSet presAssocID="{E305290A-3219-479C-85FF-27E92075C846}" presName="Name0" presStyleCnt="0">
        <dgm:presLayoutVars>
          <dgm:dir/>
          <dgm:animLvl val="lvl"/>
          <dgm:resizeHandles val="exact"/>
        </dgm:presLayoutVars>
      </dgm:prSet>
      <dgm:spPr/>
    </dgm:pt>
    <dgm:pt modelId="{BDA027C4-61F1-4451-AA75-D45C7C96A551}" type="pres">
      <dgm:prSet presAssocID="{2556983A-14C2-40EB-91C5-EB8CF292AE35}" presName="Name8" presStyleCnt="0"/>
      <dgm:spPr/>
    </dgm:pt>
    <dgm:pt modelId="{63D0AC62-EEA3-4879-B59D-6B6485325424}" type="pres">
      <dgm:prSet presAssocID="{2556983A-14C2-40EB-91C5-EB8CF292AE35}" presName="level" presStyleLbl="node1" presStyleIdx="0" presStyleCnt="5" custScaleX="148148">
        <dgm:presLayoutVars>
          <dgm:chMax val="1"/>
          <dgm:bulletEnabled val="1"/>
        </dgm:presLayoutVars>
      </dgm:prSet>
      <dgm:spPr/>
      <dgm:t>
        <a:bodyPr/>
        <a:lstStyle/>
        <a:p>
          <a:endParaRPr lang="en-US"/>
        </a:p>
      </dgm:t>
    </dgm:pt>
    <dgm:pt modelId="{52E6DDAD-EE7B-46AD-B621-8D83D5657276}" type="pres">
      <dgm:prSet presAssocID="{2556983A-14C2-40EB-91C5-EB8CF292AE35}" presName="levelTx" presStyleLbl="revTx" presStyleIdx="0" presStyleCnt="0">
        <dgm:presLayoutVars>
          <dgm:chMax val="1"/>
          <dgm:bulletEnabled val="1"/>
        </dgm:presLayoutVars>
      </dgm:prSet>
      <dgm:spPr/>
      <dgm:t>
        <a:bodyPr/>
        <a:lstStyle/>
        <a:p>
          <a:endParaRPr lang="en-US"/>
        </a:p>
      </dgm:t>
    </dgm:pt>
    <dgm:pt modelId="{A63B030D-A2B7-43DA-8162-FED4F8362ABA}" type="pres">
      <dgm:prSet presAssocID="{E9EE40B3-D5DC-4554-8920-51C87A0AF5C0}" presName="Name8" presStyleCnt="0"/>
      <dgm:spPr/>
    </dgm:pt>
    <dgm:pt modelId="{7C9C4E73-22CF-40B7-AE84-6D24C4CDA8F1}" type="pres">
      <dgm:prSet presAssocID="{E9EE40B3-D5DC-4554-8920-51C87A0AF5C0}" presName="level" presStyleLbl="node1" presStyleIdx="1" presStyleCnt="5">
        <dgm:presLayoutVars>
          <dgm:chMax val="1"/>
          <dgm:bulletEnabled val="1"/>
        </dgm:presLayoutVars>
      </dgm:prSet>
      <dgm:spPr/>
      <dgm:t>
        <a:bodyPr/>
        <a:lstStyle/>
        <a:p>
          <a:endParaRPr lang="en-US"/>
        </a:p>
      </dgm:t>
    </dgm:pt>
    <dgm:pt modelId="{968E93BC-C61C-4E41-ACB3-A2C142D673DE}" type="pres">
      <dgm:prSet presAssocID="{E9EE40B3-D5DC-4554-8920-51C87A0AF5C0}" presName="levelTx" presStyleLbl="revTx" presStyleIdx="0" presStyleCnt="0">
        <dgm:presLayoutVars>
          <dgm:chMax val="1"/>
          <dgm:bulletEnabled val="1"/>
        </dgm:presLayoutVars>
      </dgm:prSet>
      <dgm:spPr/>
      <dgm:t>
        <a:bodyPr/>
        <a:lstStyle/>
        <a:p>
          <a:endParaRPr lang="en-US"/>
        </a:p>
      </dgm:t>
    </dgm:pt>
    <dgm:pt modelId="{2E7DAA6D-4E5A-4966-BE41-2FB56EAA5C66}" type="pres">
      <dgm:prSet presAssocID="{056DC25B-CBC6-4732-AFBB-D5830EEAFBE4}" presName="Name8" presStyleCnt="0"/>
      <dgm:spPr/>
    </dgm:pt>
    <dgm:pt modelId="{2DA6553D-1F63-4A48-9127-CCCCE18BF19C}" type="pres">
      <dgm:prSet presAssocID="{056DC25B-CBC6-4732-AFBB-D5830EEAFBE4}" presName="level" presStyleLbl="node1" presStyleIdx="2" presStyleCnt="5">
        <dgm:presLayoutVars>
          <dgm:chMax val="1"/>
          <dgm:bulletEnabled val="1"/>
        </dgm:presLayoutVars>
      </dgm:prSet>
      <dgm:spPr/>
      <dgm:t>
        <a:bodyPr/>
        <a:lstStyle/>
        <a:p>
          <a:endParaRPr lang="en-US"/>
        </a:p>
      </dgm:t>
    </dgm:pt>
    <dgm:pt modelId="{179D1A34-7CCB-41BA-BF8D-9BFCB5317DB6}" type="pres">
      <dgm:prSet presAssocID="{056DC25B-CBC6-4732-AFBB-D5830EEAFBE4}" presName="levelTx" presStyleLbl="revTx" presStyleIdx="0" presStyleCnt="0">
        <dgm:presLayoutVars>
          <dgm:chMax val="1"/>
          <dgm:bulletEnabled val="1"/>
        </dgm:presLayoutVars>
      </dgm:prSet>
      <dgm:spPr/>
      <dgm:t>
        <a:bodyPr/>
        <a:lstStyle/>
        <a:p>
          <a:endParaRPr lang="en-US"/>
        </a:p>
      </dgm:t>
    </dgm:pt>
    <dgm:pt modelId="{C62F1BA4-FF3B-431D-B4B5-888398982D4E}" type="pres">
      <dgm:prSet presAssocID="{4BF062FA-40C7-4D0E-9D03-42DE317C5D2D}" presName="Name8" presStyleCnt="0"/>
      <dgm:spPr/>
    </dgm:pt>
    <dgm:pt modelId="{6968FB26-F9B9-4D58-95D0-02FCCDFC210C}" type="pres">
      <dgm:prSet presAssocID="{4BF062FA-40C7-4D0E-9D03-42DE317C5D2D}" presName="level" presStyleLbl="node1" presStyleIdx="3" presStyleCnt="5">
        <dgm:presLayoutVars>
          <dgm:chMax val="1"/>
          <dgm:bulletEnabled val="1"/>
        </dgm:presLayoutVars>
      </dgm:prSet>
      <dgm:spPr/>
      <dgm:t>
        <a:bodyPr/>
        <a:lstStyle/>
        <a:p>
          <a:endParaRPr lang="en-US"/>
        </a:p>
      </dgm:t>
    </dgm:pt>
    <dgm:pt modelId="{6C3A9394-A19C-4FC1-9969-E6C365211A79}" type="pres">
      <dgm:prSet presAssocID="{4BF062FA-40C7-4D0E-9D03-42DE317C5D2D}" presName="levelTx" presStyleLbl="revTx" presStyleIdx="0" presStyleCnt="0">
        <dgm:presLayoutVars>
          <dgm:chMax val="1"/>
          <dgm:bulletEnabled val="1"/>
        </dgm:presLayoutVars>
      </dgm:prSet>
      <dgm:spPr/>
      <dgm:t>
        <a:bodyPr/>
        <a:lstStyle/>
        <a:p>
          <a:endParaRPr lang="en-US"/>
        </a:p>
      </dgm:t>
    </dgm:pt>
    <dgm:pt modelId="{B7D6E982-C2F1-4077-8A09-B7158BFC2AA3}" type="pres">
      <dgm:prSet presAssocID="{44F4CD0F-D39E-4DBE-B3CE-E5151718583D}" presName="Name8" presStyleCnt="0"/>
      <dgm:spPr/>
    </dgm:pt>
    <dgm:pt modelId="{53C7062B-EE36-482D-A805-63D47354B05D}" type="pres">
      <dgm:prSet presAssocID="{44F4CD0F-D39E-4DBE-B3CE-E5151718583D}" presName="level" presStyleLbl="node1" presStyleIdx="4" presStyleCnt="5" custLinFactNeighborY="2203">
        <dgm:presLayoutVars>
          <dgm:chMax val="1"/>
          <dgm:bulletEnabled val="1"/>
        </dgm:presLayoutVars>
      </dgm:prSet>
      <dgm:spPr/>
      <dgm:t>
        <a:bodyPr/>
        <a:lstStyle/>
        <a:p>
          <a:endParaRPr lang="en-US"/>
        </a:p>
      </dgm:t>
    </dgm:pt>
    <dgm:pt modelId="{D36F0286-7796-412D-9A36-AFB367036851}" type="pres">
      <dgm:prSet presAssocID="{44F4CD0F-D39E-4DBE-B3CE-E5151718583D}" presName="levelTx" presStyleLbl="revTx" presStyleIdx="0" presStyleCnt="0">
        <dgm:presLayoutVars>
          <dgm:chMax val="1"/>
          <dgm:bulletEnabled val="1"/>
        </dgm:presLayoutVars>
      </dgm:prSet>
      <dgm:spPr/>
      <dgm:t>
        <a:bodyPr/>
        <a:lstStyle/>
        <a:p>
          <a:endParaRPr lang="en-US"/>
        </a:p>
      </dgm:t>
    </dgm:pt>
  </dgm:ptLst>
  <dgm:cxnLst>
    <dgm:cxn modelId="{01A0EB35-0BEA-4428-BEB8-25C7EC9F3943}" type="presOf" srcId="{44F4CD0F-D39E-4DBE-B3CE-E5151718583D}" destId="{53C7062B-EE36-482D-A805-63D47354B05D}" srcOrd="0" destOrd="0" presId="urn:microsoft.com/office/officeart/2005/8/layout/pyramid1"/>
    <dgm:cxn modelId="{A72CB05E-709E-471B-AF20-0A9C7AC299F9}" type="presOf" srcId="{2556983A-14C2-40EB-91C5-EB8CF292AE35}" destId="{52E6DDAD-EE7B-46AD-B621-8D83D5657276}" srcOrd="1" destOrd="0" presId="urn:microsoft.com/office/officeart/2005/8/layout/pyramid1"/>
    <dgm:cxn modelId="{E6BF0389-4E06-462A-BE8F-B3C5A5F65617}" srcId="{E305290A-3219-479C-85FF-27E92075C846}" destId="{2556983A-14C2-40EB-91C5-EB8CF292AE35}" srcOrd="0" destOrd="0" parTransId="{5B1CA80A-5750-4F39-BA82-57AE8CAFB1DB}" sibTransId="{C43944B7-73E6-49FA-87A2-DF69D2FF50C9}"/>
    <dgm:cxn modelId="{EF9D1A85-3FEA-431D-BB06-B7E7A43E4E75}" type="presOf" srcId="{E9EE40B3-D5DC-4554-8920-51C87A0AF5C0}" destId="{968E93BC-C61C-4E41-ACB3-A2C142D673DE}" srcOrd="1" destOrd="0" presId="urn:microsoft.com/office/officeart/2005/8/layout/pyramid1"/>
    <dgm:cxn modelId="{EB14007E-350B-4CEA-A643-50B7DC4BBF75}" type="presOf" srcId="{44F4CD0F-D39E-4DBE-B3CE-E5151718583D}" destId="{D36F0286-7796-412D-9A36-AFB367036851}" srcOrd="1" destOrd="0" presId="urn:microsoft.com/office/officeart/2005/8/layout/pyramid1"/>
    <dgm:cxn modelId="{F92F3471-AA3B-4A17-8D59-AAA29EB6D2CB}" type="presOf" srcId="{E9EE40B3-D5DC-4554-8920-51C87A0AF5C0}" destId="{7C9C4E73-22CF-40B7-AE84-6D24C4CDA8F1}" srcOrd="0" destOrd="0" presId="urn:microsoft.com/office/officeart/2005/8/layout/pyramid1"/>
    <dgm:cxn modelId="{9A322FC1-95B9-48E8-B8C2-4C96369832F7}" type="presOf" srcId="{2556983A-14C2-40EB-91C5-EB8CF292AE35}" destId="{63D0AC62-EEA3-4879-B59D-6B6485325424}" srcOrd="0" destOrd="0" presId="urn:microsoft.com/office/officeart/2005/8/layout/pyramid1"/>
    <dgm:cxn modelId="{0E983061-6A23-426E-90BA-E765D725CE1A}" type="presOf" srcId="{056DC25B-CBC6-4732-AFBB-D5830EEAFBE4}" destId="{2DA6553D-1F63-4A48-9127-CCCCE18BF19C}" srcOrd="0" destOrd="0" presId="urn:microsoft.com/office/officeart/2005/8/layout/pyramid1"/>
    <dgm:cxn modelId="{AD6DC017-AE82-4BCB-851D-216132A0E3F5}" type="presOf" srcId="{056DC25B-CBC6-4732-AFBB-D5830EEAFBE4}" destId="{179D1A34-7CCB-41BA-BF8D-9BFCB5317DB6}" srcOrd="1" destOrd="0" presId="urn:microsoft.com/office/officeart/2005/8/layout/pyramid1"/>
    <dgm:cxn modelId="{CA1C9617-5759-4726-A2A6-E9084956E15E}" srcId="{E305290A-3219-479C-85FF-27E92075C846}" destId="{056DC25B-CBC6-4732-AFBB-D5830EEAFBE4}" srcOrd="2" destOrd="0" parTransId="{4FE63A87-A1C5-4A9F-BA63-C672EB848397}" sibTransId="{2BBE6471-05C1-47D6-AD17-F149FA8B1EA3}"/>
    <dgm:cxn modelId="{A2E925A2-9A8E-44D4-9B0B-CD09F9BDEB76}" type="presOf" srcId="{4BF062FA-40C7-4D0E-9D03-42DE317C5D2D}" destId="{6C3A9394-A19C-4FC1-9969-E6C365211A79}" srcOrd="1" destOrd="0" presId="urn:microsoft.com/office/officeart/2005/8/layout/pyramid1"/>
    <dgm:cxn modelId="{71354021-2A9C-4AF9-801E-4E2963C2894D}" type="presOf" srcId="{4BF062FA-40C7-4D0E-9D03-42DE317C5D2D}" destId="{6968FB26-F9B9-4D58-95D0-02FCCDFC210C}" srcOrd="0" destOrd="0" presId="urn:microsoft.com/office/officeart/2005/8/layout/pyramid1"/>
    <dgm:cxn modelId="{27DC5719-F978-4E9C-804A-207C96C23A14}" type="presOf" srcId="{E305290A-3219-479C-85FF-27E92075C846}" destId="{8C97AE1D-3A0F-4F04-AF45-CBBBECC1745C}" srcOrd="0" destOrd="0" presId="urn:microsoft.com/office/officeart/2005/8/layout/pyramid1"/>
    <dgm:cxn modelId="{747726D8-5E5D-4032-8216-A99C2D37BF12}" srcId="{E305290A-3219-479C-85FF-27E92075C846}" destId="{4BF062FA-40C7-4D0E-9D03-42DE317C5D2D}" srcOrd="3" destOrd="0" parTransId="{0C0C2131-5092-415D-9EB0-1406A484835E}" sibTransId="{0A345086-333C-4569-9506-3CBEE307A4CF}"/>
    <dgm:cxn modelId="{36FA21E0-DA06-44C1-A275-F9A5B4A8F80B}" srcId="{E305290A-3219-479C-85FF-27E92075C846}" destId="{E9EE40B3-D5DC-4554-8920-51C87A0AF5C0}" srcOrd="1" destOrd="0" parTransId="{8E7CCA13-200B-41BD-B817-DD2352268A85}" sibTransId="{F483A320-54CF-4B2C-B1E9-E5EC245AB4CD}"/>
    <dgm:cxn modelId="{2BB93990-B27C-4B82-8970-FD01ABD52CD1}" srcId="{E305290A-3219-479C-85FF-27E92075C846}" destId="{44F4CD0F-D39E-4DBE-B3CE-E5151718583D}" srcOrd="4" destOrd="0" parTransId="{5DE02F32-9D96-48D2-96C9-3D050E45763C}" sibTransId="{C14CBDA7-A59E-4010-A594-0033E9C5B27F}"/>
    <dgm:cxn modelId="{CEE66706-D0E0-45A7-A513-DF25BB5A5A25}" type="presParOf" srcId="{8C97AE1D-3A0F-4F04-AF45-CBBBECC1745C}" destId="{BDA027C4-61F1-4451-AA75-D45C7C96A551}" srcOrd="0" destOrd="0" presId="urn:microsoft.com/office/officeart/2005/8/layout/pyramid1"/>
    <dgm:cxn modelId="{61188970-0771-4FB9-9E14-F22750E6172C}" type="presParOf" srcId="{BDA027C4-61F1-4451-AA75-D45C7C96A551}" destId="{63D0AC62-EEA3-4879-B59D-6B6485325424}" srcOrd="0" destOrd="0" presId="urn:microsoft.com/office/officeart/2005/8/layout/pyramid1"/>
    <dgm:cxn modelId="{2C1E2984-0FA8-40F2-A254-73639A810513}" type="presParOf" srcId="{BDA027C4-61F1-4451-AA75-D45C7C96A551}" destId="{52E6DDAD-EE7B-46AD-B621-8D83D5657276}" srcOrd="1" destOrd="0" presId="urn:microsoft.com/office/officeart/2005/8/layout/pyramid1"/>
    <dgm:cxn modelId="{039F033B-E084-4261-8AF1-27EE61292159}" type="presParOf" srcId="{8C97AE1D-3A0F-4F04-AF45-CBBBECC1745C}" destId="{A63B030D-A2B7-43DA-8162-FED4F8362ABA}" srcOrd="1" destOrd="0" presId="urn:microsoft.com/office/officeart/2005/8/layout/pyramid1"/>
    <dgm:cxn modelId="{D61BD179-B512-4C69-BBC0-DF57DA344906}" type="presParOf" srcId="{A63B030D-A2B7-43DA-8162-FED4F8362ABA}" destId="{7C9C4E73-22CF-40B7-AE84-6D24C4CDA8F1}" srcOrd="0" destOrd="0" presId="urn:microsoft.com/office/officeart/2005/8/layout/pyramid1"/>
    <dgm:cxn modelId="{31BAFA5D-688E-4813-94D7-8BC0FA387B66}" type="presParOf" srcId="{A63B030D-A2B7-43DA-8162-FED4F8362ABA}" destId="{968E93BC-C61C-4E41-ACB3-A2C142D673DE}" srcOrd="1" destOrd="0" presId="urn:microsoft.com/office/officeart/2005/8/layout/pyramid1"/>
    <dgm:cxn modelId="{8A803290-49B4-4259-82E8-B74679616410}" type="presParOf" srcId="{8C97AE1D-3A0F-4F04-AF45-CBBBECC1745C}" destId="{2E7DAA6D-4E5A-4966-BE41-2FB56EAA5C66}" srcOrd="2" destOrd="0" presId="urn:microsoft.com/office/officeart/2005/8/layout/pyramid1"/>
    <dgm:cxn modelId="{08345C5E-42AC-4521-9F5F-A607B4D6D94A}" type="presParOf" srcId="{2E7DAA6D-4E5A-4966-BE41-2FB56EAA5C66}" destId="{2DA6553D-1F63-4A48-9127-CCCCE18BF19C}" srcOrd="0" destOrd="0" presId="urn:microsoft.com/office/officeart/2005/8/layout/pyramid1"/>
    <dgm:cxn modelId="{36C0E62B-F141-4B50-A222-F91D63E7FEE6}" type="presParOf" srcId="{2E7DAA6D-4E5A-4966-BE41-2FB56EAA5C66}" destId="{179D1A34-7CCB-41BA-BF8D-9BFCB5317DB6}" srcOrd="1" destOrd="0" presId="urn:microsoft.com/office/officeart/2005/8/layout/pyramid1"/>
    <dgm:cxn modelId="{54208770-456E-4DD2-A2BD-6B1FAA831D9C}" type="presParOf" srcId="{8C97AE1D-3A0F-4F04-AF45-CBBBECC1745C}" destId="{C62F1BA4-FF3B-431D-B4B5-888398982D4E}" srcOrd="3" destOrd="0" presId="urn:microsoft.com/office/officeart/2005/8/layout/pyramid1"/>
    <dgm:cxn modelId="{85C8573D-6CA4-4CED-AF9C-BC0E1F0E2DF1}" type="presParOf" srcId="{C62F1BA4-FF3B-431D-B4B5-888398982D4E}" destId="{6968FB26-F9B9-4D58-95D0-02FCCDFC210C}" srcOrd="0" destOrd="0" presId="urn:microsoft.com/office/officeart/2005/8/layout/pyramid1"/>
    <dgm:cxn modelId="{291596F5-BB3C-47FF-8525-51F2320ED1AF}" type="presParOf" srcId="{C62F1BA4-FF3B-431D-B4B5-888398982D4E}" destId="{6C3A9394-A19C-4FC1-9969-E6C365211A79}" srcOrd="1" destOrd="0" presId="urn:microsoft.com/office/officeart/2005/8/layout/pyramid1"/>
    <dgm:cxn modelId="{3F5D1C69-5B91-425B-AD64-98D3A25DEEE6}" type="presParOf" srcId="{8C97AE1D-3A0F-4F04-AF45-CBBBECC1745C}" destId="{B7D6E982-C2F1-4077-8A09-B7158BFC2AA3}" srcOrd="4" destOrd="0" presId="urn:microsoft.com/office/officeart/2005/8/layout/pyramid1"/>
    <dgm:cxn modelId="{245314D0-4453-41B8-969A-14502F9E049F}" type="presParOf" srcId="{B7D6E982-C2F1-4077-8A09-B7158BFC2AA3}" destId="{53C7062B-EE36-482D-A805-63D47354B05D}" srcOrd="0" destOrd="0" presId="urn:microsoft.com/office/officeart/2005/8/layout/pyramid1"/>
    <dgm:cxn modelId="{C427A509-E3E3-4743-84E9-F879A2650106}" type="presParOf" srcId="{B7D6E982-C2F1-4077-8A09-B7158BFC2AA3}" destId="{D36F0286-7796-412D-9A36-AFB367036851}"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DBDDD2-9DFD-4EAA-9B39-33CBD2069D7D}" type="doc">
      <dgm:prSet loTypeId="urn:microsoft.com/office/officeart/2005/8/layout/hChevron3" loCatId="process" qsTypeId="urn:microsoft.com/office/officeart/2005/8/quickstyle/simple1" qsCatId="simple" csTypeId="urn:microsoft.com/office/officeart/2005/8/colors/accent2_3" csCatId="accent2" phldr="1"/>
      <dgm:spPr/>
    </dgm:pt>
    <dgm:pt modelId="{FE4970E5-9A14-471C-8DB5-FB4630AE0543}">
      <dgm:prSet phldrT="[Text]"/>
      <dgm:spPr/>
      <dgm:t>
        <a:bodyPr/>
        <a:lstStyle/>
        <a:p>
          <a:r>
            <a:rPr lang="en-US" dirty="0" smtClean="0"/>
            <a:t>Novice </a:t>
          </a:r>
          <a:endParaRPr lang="en-US" dirty="0"/>
        </a:p>
      </dgm:t>
    </dgm:pt>
    <dgm:pt modelId="{27BC72B9-1985-455E-B3C8-507F05E19957}" type="parTrans" cxnId="{1B13CC31-6D7E-4CF0-8211-1D3BF44D3E9E}">
      <dgm:prSet/>
      <dgm:spPr/>
      <dgm:t>
        <a:bodyPr/>
        <a:lstStyle/>
        <a:p>
          <a:endParaRPr lang="en-US"/>
        </a:p>
      </dgm:t>
    </dgm:pt>
    <dgm:pt modelId="{5306FBA2-34E7-4AE0-8FBF-C840BDB69A8F}" type="sibTrans" cxnId="{1B13CC31-6D7E-4CF0-8211-1D3BF44D3E9E}">
      <dgm:prSet/>
      <dgm:spPr/>
      <dgm:t>
        <a:bodyPr/>
        <a:lstStyle/>
        <a:p>
          <a:endParaRPr lang="en-US"/>
        </a:p>
      </dgm:t>
    </dgm:pt>
    <dgm:pt modelId="{6A5292E9-98DD-40D3-830E-85D086C13DE9}">
      <dgm:prSet phldrT="[Text]"/>
      <dgm:spPr/>
      <dgm:t>
        <a:bodyPr/>
        <a:lstStyle/>
        <a:p>
          <a:r>
            <a:rPr lang="en-US" dirty="0" smtClean="0"/>
            <a:t>Advanced beginner</a:t>
          </a:r>
          <a:endParaRPr lang="en-US" dirty="0"/>
        </a:p>
      </dgm:t>
    </dgm:pt>
    <dgm:pt modelId="{BE0090E0-C253-42FC-8620-B9D2692AE938}" type="parTrans" cxnId="{A215EEC7-4738-4B92-9EC5-149D2128CE0E}">
      <dgm:prSet/>
      <dgm:spPr/>
      <dgm:t>
        <a:bodyPr/>
        <a:lstStyle/>
        <a:p>
          <a:endParaRPr lang="en-US"/>
        </a:p>
      </dgm:t>
    </dgm:pt>
    <dgm:pt modelId="{ED3F3461-0814-410D-AFFB-B67A2234DE84}" type="sibTrans" cxnId="{A215EEC7-4738-4B92-9EC5-149D2128CE0E}">
      <dgm:prSet/>
      <dgm:spPr/>
      <dgm:t>
        <a:bodyPr/>
        <a:lstStyle/>
        <a:p>
          <a:endParaRPr lang="en-US"/>
        </a:p>
      </dgm:t>
    </dgm:pt>
    <dgm:pt modelId="{BCB727ED-9351-483B-9C70-EB3F91BBAAA6}">
      <dgm:prSet phldrT="[Text]"/>
      <dgm:spPr/>
      <dgm:t>
        <a:bodyPr/>
        <a:lstStyle/>
        <a:p>
          <a:r>
            <a:rPr lang="en-US" dirty="0" smtClean="0"/>
            <a:t>Competent</a:t>
          </a:r>
          <a:endParaRPr lang="en-US" dirty="0"/>
        </a:p>
      </dgm:t>
    </dgm:pt>
    <dgm:pt modelId="{14399C29-CE94-4C58-84C7-14F33914C869}" type="parTrans" cxnId="{92264B10-0E30-421F-9896-EE3B7AC4309E}">
      <dgm:prSet/>
      <dgm:spPr/>
      <dgm:t>
        <a:bodyPr/>
        <a:lstStyle/>
        <a:p>
          <a:endParaRPr lang="en-US"/>
        </a:p>
      </dgm:t>
    </dgm:pt>
    <dgm:pt modelId="{89362B6C-27C3-421E-B786-253DDF37F510}" type="sibTrans" cxnId="{92264B10-0E30-421F-9896-EE3B7AC4309E}">
      <dgm:prSet/>
      <dgm:spPr/>
      <dgm:t>
        <a:bodyPr/>
        <a:lstStyle/>
        <a:p>
          <a:endParaRPr lang="en-US"/>
        </a:p>
      </dgm:t>
    </dgm:pt>
    <dgm:pt modelId="{7845B47F-39E1-4830-98DC-82B3AC1DA817}">
      <dgm:prSet/>
      <dgm:spPr/>
      <dgm:t>
        <a:bodyPr/>
        <a:lstStyle/>
        <a:p>
          <a:r>
            <a:rPr lang="en-US" dirty="0" smtClean="0"/>
            <a:t>Proficient</a:t>
          </a:r>
          <a:endParaRPr lang="en-US" dirty="0"/>
        </a:p>
      </dgm:t>
    </dgm:pt>
    <dgm:pt modelId="{064F0B98-0A19-4447-95D4-A6F07BD7D5A8}" type="parTrans" cxnId="{CBD22A9B-C0E9-4832-8FED-1EB89A5AA753}">
      <dgm:prSet/>
      <dgm:spPr/>
      <dgm:t>
        <a:bodyPr/>
        <a:lstStyle/>
        <a:p>
          <a:endParaRPr lang="en-US"/>
        </a:p>
      </dgm:t>
    </dgm:pt>
    <dgm:pt modelId="{84079D69-D341-48E9-A3D1-8CB69AA55D8F}" type="sibTrans" cxnId="{CBD22A9B-C0E9-4832-8FED-1EB89A5AA753}">
      <dgm:prSet/>
      <dgm:spPr/>
      <dgm:t>
        <a:bodyPr/>
        <a:lstStyle/>
        <a:p>
          <a:endParaRPr lang="en-US"/>
        </a:p>
      </dgm:t>
    </dgm:pt>
    <dgm:pt modelId="{D2C74DBF-CBAB-4C9E-BCA2-3012EAC19AF7}">
      <dgm:prSet/>
      <dgm:spPr/>
      <dgm:t>
        <a:bodyPr/>
        <a:lstStyle/>
        <a:p>
          <a:r>
            <a:rPr lang="en-US" dirty="0" smtClean="0"/>
            <a:t>Expert</a:t>
          </a:r>
          <a:endParaRPr lang="en-US" dirty="0"/>
        </a:p>
      </dgm:t>
    </dgm:pt>
    <dgm:pt modelId="{23E65096-96FB-4F59-A47E-73A940F0D2D8}" type="parTrans" cxnId="{8138DA47-C720-440C-A16F-6C69BADD0695}">
      <dgm:prSet/>
      <dgm:spPr/>
      <dgm:t>
        <a:bodyPr/>
        <a:lstStyle/>
        <a:p>
          <a:endParaRPr lang="en-US"/>
        </a:p>
      </dgm:t>
    </dgm:pt>
    <dgm:pt modelId="{A58ACC20-3F8E-4871-A3CD-01E5A3EB793B}" type="sibTrans" cxnId="{8138DA47-C720-440C-A16F-6C69BADD0695}">
      <dgm:prSet/>
      <dgm:spPr/>
      <dgm:t>
        <a:bodyPr/>
        <a:lstStyle/>
        <a:p>
          <a:endParaRPr lang="en-US"/>
        </a:p>
      </dgm:t>
    </dgm:pt>
    <dgm:pt modelId="{5D1A30E7-8D81-41F8-BD61-73E1108B0626}" type="pres">
      <dgm:prSet presAssocID="{36DBDDD2-9DFD-4EAA-9B39-33CBD2069D7D}" presName="Name0" presStyleCnt="0">
        <dgm:presLayoutVars>
          <dgm:dir/>
          <dgm:resizeHandles val="exact"/>
        </dgm:presLayoutVars>
      </dgm:prSet>
      <dgm:spPr/>
    </dgm:pt>
    <dgm:pt modelId="{525E4AEA-2CF6-4AE8-BF63-D4D2BD623442}" type="pres">
      <dgm:prSet presAssocID="{FE4970E5-9A14-471C-8DB5-FB4630AE0543}" presName="parTxOnly" presStyleLbl="node1" presStyleIdx="0" presStyleCnt="5">
        <dgm:presLayoutVars>
          <dgm:bulletEnabled val="1"/>
        </dgm:presLayoutVars>
      </dgm:prSet>
      <dgm:spPr/>
      <dgm:t>
        <a:bodyPr/>
        <a:lstStyle/>
        <a:p>
          <a:endParaRPr lang="en-US"/>
        </a:p>
      </dgm:t>
    </dgm:pt>
    <dgm:pt modelId="{D9E9A44B-EEF0-484D-8B96-F637CA5B6E54}" type="pres">
      <dgm:prSet presAssocID="{5306FBA2-34E7-4AE0-8FBF-C840BDB69A8F}" presName="parSpace" presStyleCnt="0"/>
      <dgm:spPr/>
    </dgm:pt>
    <dgm:pt modelId="{73A419DC-702E-4043-B3E3-B6544E3EBB8E}" type="pres">
      <dgm:prSet presAssocID="{6A5292E9-98DD-40D3-830E-85D086C13DE9}" presName="parTxOnly" presStyleLbl="node1" presStyleIdx="1" presStyleCnt="5">
        <dgm:presLayoutVars>
          <dgm:bulletEnabled val="1"/>
        </dgm:presLayoutVars>
      </dgm:prSet>
      <dgm:spPr/>
      <dgm:t>
        <a:bodyPr/>
        <a:lstStyle/>
        <a:p>
          <a:endParaRPr lang="en-US"/>
        </a:p>
      </dgm:t>
    </dgm:pt>
    <dgm:pt modelId="{D90F3FD9-9758-4B22-94B6-7955F98E80DF}" type="pres">
      <dgm:prSet presAssocID="{ED3F3461-0814-410D-AFFB-B67A2234DE84}" presName="parSpace" presStyleCnt="0"/>
      <dgm:spPr/>
    </dgm:pt>
    <dgm:pt modelId="{CC78857D-8803-4B19-999C-2067BFC7D50E}" type="pres">
      <dgm:prSet presAssocID="{BCB727ED-9351-483B-9C70-EB3F91BBAAA6}" presName="parTxOnly" presStyleLbl="node1" presStyleIdx="2" presStyleCnt="5">
        <dgm:presLayoutVars>
          <dgm:bulletEnabled val="1"/>
        </dgm:presLayoutVars>
      </dgm:prSet>
      <dgm:spPr/>
      <dgm:t>
        <a:bodyPr/>
        <a:lstStyle/>
        <a:p>
          <a:endParaRPr lang="en-US"/>
        </a:p>
      </dgm:t>
    </dgm:pt>
    <dgm:pt modelId="{14E05247-09C1-4F68-91B8-E8CC70A83AA1}" type="pres">
      <dgm:prSet presAssocID="{89362B6C-27C3-421E-B786-253DDF37F510}" presName="parSpace" presStyleCnt="0"/>
      <dgm:spPr/>
    </dgm:pt>
    <dgm:pt modelId="{FDAEE9CA-1EBB-4DF4-AF9D-12A625CD91E2}" type="pres">
      <dgm:prSet presAssocID="{7845B47F-39E1-4830-98DC-82B3AC1DA817}" presName="parTxOnly" presStyleLbl="node1" presStyleIdx="3" presStyleCnt="5">
        <dgm:presLayoutVars>
          <dgm:bulletEnabled val="1"/>
        </dgm:presLayoutVars>
      </dgm:prSet>
      <dgm:spPr/>
      <dgm:t>
        <a:bodyPr/>
        <a:lstStyle/>
        <a:p>
          <a:endParaRPr lang="en-US"/>
        </a:p>
      </dgm:t>
    </dgm:pt>
    <dgm:pt modelId="{5F191B65-AF43-4C47-A7E2-EE33EEF5D38C}" type="pres">
      <dgm:prSet presAssocID="{84079D69-D341-48E9-A3D1-8CB69AA55D8F}" presName="parSpace" presStyleCnt="0"/>
      <dgm:spPr/>
    </dgm:pt>
    <dgm:pt modelId="{64D5B07A-B648-4906-AE18-71324A6A0048}" type="pres">
      <dgm:prSet presAssocID="{D2C74DBF-CBAB-4C9E-BCA2-3012EAC19AF7}" presName="parTxOnly" presStyleLbl="node1" presStyleIdx="4" presStyleCnt="5">
        <dgm:presLayoutVars>
          <dgm:bulletEnabled val="1"/>
        </dgm:presLayoutVars>
      </dgm:prSet>
      <dgm:spPr/>
      <dgm:t>
        <a:bodyPr/>
        <a:lstStyle/>
        <a:p>
          <a:endParaRPr lang="en-US"/>
        </a:p>
      </dgm:t>
    </dgm:pt>
  </dgm:ptLst>
  <dgm:cxnLst>
    <dgm:cxn modelId="{1AABBC4B-9BBD-410C-8F1A-FBA4C86C2DC1}" type="presOf" srcId="{36DBDDD2-9DFD-4EAA-9B39-33CBD2069D7D}" destId="{5D1A30E7-8D81-41F8-BD61-73E1108B0626}" srcOrd="0" destOrd="0" presId="urn:microsoft.com/office/officeart/2005/8/layout/hChevron3"/>
    <dgm:cxn modelId="{92264B10-0E30-421F-9896-EE3B7AC4309E}" srcId="{36DBDDD2-9DFD-4EAA-9B39-33CBD2069D7D}" destId="{BCB727ED-9351-483B-9C70-EB3F91BBAAA6}" srcOrd="2" destOrd="0" parTransId="{14399C29-CE94-4C58-84C7-14F33914C869}" sibTransId="{89362B6C-27C3-421E-B786-253DDF37F510}"/>
    <dgm:cxn modelId="{10519D30-698C-49D1-AFB6-B5258EA7B8F6}" type="presOf" srcId="{7845B47F-39E1-4830-98DC-82B3AC1DA817}" destId="{FDAEE9CA-1EBB-4DF4-AF9D-12A625CD91E2}" srcOrd="0" destOrd="0" presId="urn:microsoft.com/office/officeart/2005/8/layout/hChevron3"/>
    <dgm:cxn modelId="{A215EEC7-4738-4B92-9EC5-149D2128CE0E}" srcId="{36DBDDD2-9DFD-4EAA-9B39-33CBD2069D7D}" destId="{6A5292E9-98DD-40D3-830E-85D086C13DE9}" srcOrd="1" destOrd="0" parTransId="{BE0090E0-C253-42FC-8620-B9D2692AE938}" sibTransId="{ED3F3461-0814-410D-AFFB-B67A2234DE84}"/>
    <dgm:cxn modelId="{1B13CC31-6D7E-4CF0-8211-1D3BF44D3E9E}" srcId="{36DBDDD2-9DFD-4EAA-9B39-33CBD2069D7D}" destId="{FE4970E5-9A14-471C-8DB5-FB4630AE0543}" srcOrd="0" destOrd="0" parTransId="{27BC72B9-1985-455E-B3C8-507F05E19957}" sibTransId="{5306FBA2-34E7-4AE0-8FBF-C840BDB69A8F}"/>
    <dgm:cxn modelId="{CBD22A9B-C0E9-4832-8FED-1EB89A5AA753}" srcId="{36DBDDD2-9DFD-4EAA-9B39-33CBD2069D7D}" destId="{7845B47F-39E1-4830-98DC-82B3AC1DA817}" srcOrd="3" destOrd="0" parTransId="{064F0B98-0A19-4447-95D4-A6F07BD7D5A8}" sibTransId="{84079D69-D341-48E9-A3D1-8CB69AA55D8F}"/>
    <dgm:cxn modelId="{2BA320A2-E30A-4F1E-8A4D-FD1079E77661}" type="presOf" srcId="{BCB727ED-9351-483B-9C70-EB3F91BBAAA6}" destId="{CC78857D-8803-4B19-999C-2067BFC7D50E}" srcOrd="0" destOrd="0" presId="urn:microsoft.com/office/officeart/2005/8/layout/hChevron3"/>
    <dgm:cxn modelId="{82579A49-18AF-4379-8A7A-3DF9CC45CB3E}" type="presOf" srcId="{D2C74DBF-CBAB-4C9E-BCA2-3012EAC19AF7}" destId="{64D5B07A-B648-4906-AE18-71324A6A0048}" srcOrd="0" destOrd="0" presId="urn:microsoft.com/office/officeart/2005/8/layout/hChevron3"/>
    <dgm:cxn modelId="{EC60C068-2F0E-47AF-9D57-6EB1359FDB92}" type="presOf" srcId="{6A5292E9-98DD-40D3-830E-85D086C13DE9}" destId="{73A419DC-702E-4043-B3E3-B6544E3EBB8E}" srcOrd="0" destOrd="0" presId="urn:microsoft.com/office/officeart/2005/8/layout/hChevron3"/>
    <dgm:cxn modelId="{D8DF9220-3D2B-4D62-8CCE-B9C31A1BD081}" type="presOf" srcId="{FE4970E5-9A14-471C-8DB5-FB4630AE0543}" destId="{525E4AEA-2CF6-4AE8-BF63-D4D2BD623442}" srcOrd="0" destOrd="0" presId="urn:microsoft.com/office/officeart/2005/8/layout/hChevron3"/>
    <dgm:cxn modelId="{8138DA47-C720-440C-A16F-6C69BADD0695}" srcId="{36DBDDD2-9DFD-4EAA-9B39-33CBD2069D7D}" destId="{D2C74DBF-CBAB-4C9E-BCA2-3012EAC19AF7}" srcOrd="4" destOrd="0" parTransId="{23E65096-96FB-4F59-A47E-73A940F0D2D8}" sibTransId="{A58ACC20-3F8E-4871-A3CD-01E5A3EB793B}"/>
    <dgm:cxn modelId="{A5B78177-5E02-4427-86F0-0D03D74431AF}" type="presParOf" srcId="{5D1A30E7-8D81-41F8-BD61-73E1108B0626}" destId="{525E4AEA-2CF6-4AE8-BF63-D4D2BD623442}" srcOrd="0" destOrd="0" presId="urn:microsoft.com/office/officeart/2005/8/layout/hChevron3"/>
    <dgm:cxn modelId="{73AB8E3A-1E43-43B4-94DA-1CF2C84BEE90}" type="presParOf" srcId="{5D1A30E7-8D81-41F8-BD61-73E1108B0626}" destId="{D9E9A44B-EEF0-484D-8B96-F637CA5B6E54}" srcOrd="1" destOrd="0" presId="urn:microsoft.com/office/officeart/2005/8/layout/hChevron3"/>
    <dgm:cxn modelId="{BE3D6DEF-DF0B-4A6C-A912-376A0296EBF3}" type="presParOf" srcId="{5D1A30E7-8D81-41F8-BD61-73E1108B0626}" destId="{73A419DC-702E-4043-B3E3-B6544E3EBB8E}" srcOrd="2" destOrd="0" presId="urn:microsoft.com/office/officeart/2005/8/layout/hChevron3"/>
    <dgm:cxn modelId="{31CDE8CE-85B8-49C0-8EF9-47EF39444214}" type="presParOf" srcId="{5D1A30E7-8D81-41F8-BD61-73E1108B0626}" destId="{D90F3FD9-9758-4B22-94B6-7955F98E80DF}" srcOrd="3" destOrd="0" presId="urn:microsoft.com/office/officeart/2005/8/layout/hChevron3"/>
    <dgm:cxn modelId="{39A6DF94-A2EA-4C16-A4E5-19B7069C4D35}" type="presParOf" srcId="{5D1A30E7-8D81-41F8-BD61-73E1108B0626}" destId="{CC78857D-8803-4B19-999C-2067BFC7D50E}" srcOrd="4" destOrd="0" presId="urn:microsoft.com/office/officeart/2005/8/layout/hChevron3"/>
    <dgm:cxn modelId="{7C375439-1973-4F20-834C-8C71BE3D418D}" type="presParOf" srcId="{5D1A30E7-8D81-41F8-BD61-73E1108B0626}" destId="{14E05247-09C1-4F68-91B8-E8CC70A83AA1}" srcOrd="5" destOrd="0" presId="urn:microsoft.com/office/officeart/2005/8/layout/hChevron3"/>
    <dgm:cxn modelId="{533479CC-0558-48E4-853E-8BC83BD6DD5A}" type="presParOf" srcId="{5D1A30E7-8D81-41F8-BD61-73E1108B0626}" destId="{FDAEE9CA-1EBB-4DF4-AF9D-12A625CD91E2}" srcOrd="6" destOrd="0" presId="urn:microsoft.com/office/officeart/2005/8/layout/hChevron3"/>
    <dgm:cxn modelId="{A4331FB6-1B86-4658-A90A-A439078021FD}" type="presParOf" srcId="{5D1A30E7-8D81-41F8-BD61-73E1108B0626}" destId="{5F191B65-AF43-4C47-A7E2-EE33EEF5D38C}" srcOrd="7" destOrd="0" presId="urn:microsoft.com/office/officeart/2005/8/layout/hChevron3"/>
    <dgm:cxn modelId="{25339DBB-8581-4679-BA39-2E03520CA0A4}" type="presParOf" srcId="{5D1A30E7-8D81-41F8-BD61-73E1108B0626}" destId="{64D5B07A-B648-4906-AE18-71324A6A0048}" srcOrd="8"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A1C899-148F-4BFC-B0DE-6A5BDC053492}" type="doc">
      <dgm:prSet loTypeId="urn:microsoft.com/office/officeart/2005/8/layout/hChevron3" loCatId="process" qsTypeId="urn:microsoft.com/office/officeart/2005/8/quickstyle/simple1" qsCatId="simple" csTypeId="urn:microsoft.com/office/officeart/2005/8/colors/accent2_3" csCatId="accent2" phldr="1"/>
      <dgm:spPr/>
    </dgm:pt>
    <dgm:pt modelId="{9E88C0DC-A598-4813-9413-052B55D745B8}">
      <dgm:prSet phldrT="[Text]"/>
      <dgm:spPr/>
      <dgm:t>
        <a:bodyPr/>
        <a:lstStyle/>
        <a:p>
          <a:r>
            <a:rPr lang="en-US" dirty="0" smtClean="0"/>
            <a:t>Medical student</a:t>
          </a:r>
          <a:endParaRPr lang="en-US" dirty="0"/>
        </a:p>
      </dgm:t>
    </dgm:pt>
    <dgm:pt modelId="{4007B586-1D9D-4619-AFC4-19A1A58ADB05}" type="parTrans" cxnId="{8F7D0B83-F807-42BE-8C1F-23D6AEFA005F}">
      <dgm:prSet/>
      <dgm:spPr/>
      <dgm:t>
        <a:bodyPr/>
        <a:lstStyle/>
        <a:p>
          <a:endParaRPr lang="en-US"/>
        </a:p>
      </dgm:t>
    </dgm:pt>
    <dgm:pt modelId="{9B013AB4-25AB-48DA-BD6B-7BA9275D5CBE}" type="sibTrans" cxnId="{8F7D0B83-F807-42BE-8C1F-23D6AEFA005F}">
      <dgm:prSet/>
      <dgm:spPr/>
      <dgm:t>
        <a:bodyPr/>
        <a:lstStyle/>
        <a:p>
          <a:endParaRPr lang="en-US"/>
        </a:p>
      </dgm:t>
    </dgm:pt>
    <dgm:pt modelId="{768B9A67-8B8D-41DC-B345-811F9EB4847A}">
      <dgm:prSet phldrT="[Text]"/>
      <dgm:spPr/>
      <dgm:t>
        <a:bodyPr/>
        <a:lstStyle/>
        <a:p>
          <a:r>
            <a:rPr lang="en-US" dirty="0" smtClean="0"/>
            <a:t>Intern </a:t>
          </a:r>
          <a:endParaRPr lang="en-US" dirty="0"/>
        </a:p>
      </dgm:t>
    </dgm:pt>
    <dgm:pt modelId="{470458E0-5895-42D3-92D7-357E3D7A2384}" type="parTrans" cxnId="{906E4C14-2D1D-4026-8806-FB03FBE0B632}">
      <dgm:prSet/>
      <dgm:spPr/>
      <dgm:t>
        <a:bodyPr/>
        <a:lstStyle/>
        <a:p>
          <a:endParaRPr lang="en-US"/>
        </a:p>
      </dgm:t>
    </dgm:pt>
    <dgm:pt modelId="{2D48F64F-BFEC-4959-A404-E4467E9EEEB9}" type="sibTrans" cxnId="{906E4C14-2D1D-4026-8806-FB03FBE0B632}">
      <dgm:prSet/>
      <dgm:spPr/>
      <dgm:t>
        <a:bodyPr/>
        <a:lstStyle/>
        <a:p>
          <a:endParaRPr lang="en-US"/>
        </a:p>
      </dgm:t>
    </dgm:pt>
    <dgm:pt modelId="{A6A9826F-F24E-4FFD-AB1C-8E5FCDF76B14}">
      <dgm:prSet phldrT="[Text]"/>
      <dgm:spPr/>
      <dgm:t>
        <a:bodyPr/>
        <a:lstStyle/>
        <a:p>
          <a:r>
            <a:rPr lang="en-US" dirty="0" smtClean="0"/>
            <a:t> Resident</a:t>
          </a:r>
          <a:endParaRPr lang="en-US" dirty="0"/>
        </a:p>
      </dgm:t>
    </dgm:pt>
    <dgm:pt modelId="{1F3A3F03-0ABF-4490-B43B-BFD59CE5EA6B}" type="parTrans" cxnId="{9E4FA13B-6328-4D3B-8E45-2D02204B1E88}">
      <dgm:prSet/>
      <dgm:spPr/>
      <dgm:t>
        <a:bodyPr/>
        <a:lstStyle/>
        <a:p>
          <a:endParaRPr lang="en-US"/>
        </a:p>
      </dgm:t>
    </dgm:pt>
    <dgm:pt modelId="{7D7F5722-5B83-47BF-A47A-2BADB114E0F5}" type="sibTrans" cxnId="{9E4FA13B-6328-4D3B-8E45-2D02204B1E88}">
      <dgm:prSet/>
      <dgm:spPr/>
      <dgm:t>
        <a:bodyPr/>
        <a:lstStyle/>
        <a:p>
          <a:endParaRPr lang="en-US"/>
        </a:p>
      </dgm:t>
    </dgm:pt>
    <dgm:pt modelId="{5E996FEC-FB51-4B62-9E87-E0A4BC891C5D}">
      <dgm:prSet/>
      <dgm:spPr/>
      <dgm:t>
        <a:bodyPr/>
        <a:lstStyle/>
        <a:p>
          <a:r>
            <a:rPr lang="en-US" dirty="0" smtClean="0"/>
            <a:t>Consultant</a:t>
          </a:r>
          <a:endParaRPr lang="en-US" dirty="0"/>
        </a:p>
      </dgm:t>
    </dgm:pt>
    <dgm:pt modelId="{CEA2430C-4CCE-43A7-BA90-4EDD38C80A58}" type="parTrans" cxnId="{8E3BF6AE-5485-4AC1-84E7-BFB5DDF31B84}">
      <dgm:prSet/>
      <dgm:spPr/>
      <dgm:t>
        <a:bodyPr/>
        <a:lstStyle/>
        <a:p>
          <a:endParaRPr lang="en-US"/>
        </a:p>
      </dgm:t>
    </dgm:pt>
    <dgm:pt modelId="{CB0C2D08-46D4-4D82-BF90-EFB2AC2A47EE}" type="sibTrans" cxnId="{8E3BF6AE-5485-4AC1-84E7-BFB5DDF31B84}">
      <dgm:prSet/>
      <dgm:spPr/>
      <dgm:t>
        <a:bodyPr/>
        <a:lstStyle/>
        <a:p>
          <a:endParaRPr lang="en-US"/>
        </a:p>
      </dgm:t>
    </dgm:pt>
    <dgm:pt modelId="{06574833-5E8B-4482-80C9-88385E36D50A}">
      <dgm:prSet phldrT="[Text]"/>
      <dgm:spPr/>
      <dgm:t>
        <a:bodyPr/>
        <a:lstStyle/>
        <a:p>
          <a:r>
            <a:rPr lang="en-US" dirty="0" smtClean="0"/>
            <a:t>Registrar</a:t>
          </a:r>
          <a:endParaRPr lang="en-US" dirty="0"/>
        </a:p>
      </dgm:t>
    </dgm:pt>
    <dgm:pt modelId="{AB1C8279-D1E2-4FAB-8FC6-AC65195FA2AC}" type="parTrans" cxnId="{7D7B4D66-2058-47C9-8FAD-3CD28CEF5E03}">
      <dgm:prSet/>
      <dgm:spPr/>
      <dgm:t>
        <a:bodyPr/>
        <a:lstStyle/>
        <a:p>
          <a:endParaRPr lang="en-US"/>
        </a:p>
      </dgm:t>
    </dgm:pt>
    <dgm:pt modelId="{58ABB56E-AA4A-460B-AB8C-41D252903526}" type="sibTrans" cxnId="{7D7B4D66-2058-47C9-8FAD-3CD28CEF5E03}">
      <dgm:prSet/>
      <dgm:spPr/>
      <dgm:t>
        <a:bodyPr/>
        <a:lstStyle/>
        <a:p>
          <a:endParaRPr lang="en-US"/>
        </a:p>
      </dgm:t>
    </dgm:pt>
    <dgm:pt modelId="{385A0B3E-D464-4E3B-AB24-D27EE9335702}" type="pres">
      <dgm:prSet presAssocID="{01A1C899-148F-4BFC-B0DE-6A5BDC053492}" presName="Name0" presStyleCnt="0">
        <dgm:presLayoutVars>
          <dgm:dir/>
          <dgm:resizeHandles val="exact"/>
        </dgm:presLayoutVars>
      </dgm:prSet>
      <dgm:spPr/>
    </dgm:pt>
    <dgm:pt modelId="{333E6569-23D1-46B1-BC08-BC597949DDBE}" type="pres">
      <dgm:prSet presAssocID="{9E88C0DC-A598-4813-9413-052B55D745B8}" presName="parTxOnly" presStyleLbl="node1" presStyleIdx="0" presStyleCnt="5" custScaleX="113977">
        <dgm:presLayoutVars>
          <dgm:bulletEnabled val="1"/>
        </dgm:presLayoutVars>
      </dgm:prSet>
      <dgm:spPr/>
      <dgm:t>
        <a:bodyPr/>
        <a:lstStyle/>
        <a:p>
          <a:endParaRPr lang="en-US"/>
        </a:p>
      </dgm:t>
    </dgm:pt>
    <dgm:pt modelId="{C936EF21-EEEF-4C6D-8FEB-5A98E8BA3D94}" type="pres">
      <dgm:prSet presAssocID="{9B013AB4-25AB-48DA-BD6B-7BA9275D5CBE}" presName="parSpace" presStyleCnt="0"/>
      <dgm:spPr/>
    </dgm:pt>
    <dgm:pt modelId="{3A6AD729-E3D9-4521-BA6E-187E349708DE}" type="pres">
      <dgm:prSet presAssocID="{768B9A67-8B8D-41DC-B345-811F9EB4847A}" presName="parTxOnly" presStyleLbl="node1" presStyleIdx="1" presStyleCnt="5">
        <dgm:presLayoutVars>
          <dgm:bulletEnabled val="1"/>
        </dgm:presLayoutVars>
      </dgm:prSet>
      <dgm:spPr/>
      <dgm:t>
        <a:bodyPr/>
        <a:lstStyle/>
        <a:p>
          <a:endParaRPr lang="en-US"/>
        </a:p>
      </dgm:t>
    </dgm:pt>
    <dgm:pt modelId="{4EFD4ECA-32AD-49DD-A7C6-187571D82AED}" type="pres">
      <dgm:prSet presAssocID="{2D48F64F-BFEC-4959-A404-E4467E9EEEB9}" presName="parSpace" presStyleCnt="0"/>
      <dgm:spPr/>
    </dgm:pt>
    <dgm:pt modelId="{29B9DC11-EA95-4577-BAA3-BA85D6327FDA}" type="pres">
      <dgm:prSet presAssocID="{A6A9826F-F24E-4FFD-AB1C-8E5FCDF76B14}" presName="parTxOnly" presStyleLbl="node1" presStyleIdx="2" presStyleCnt="5">
        <dgm:presLayoutVars>
          <dgm:bulletEnabled val="1"/>
        </dgm:presLayoutVars>
      </dgm:prSet>
      <dgm:spPr/>
      <dgm:t>
        <a:bodyPr/>
        <a:lstStyle/>
        <a:p>
          <a:endParaRPr lang="en-US"/>
        </a:p>
      </dgm:t>
    </dgm:pt>
    <dgm:pt modelId="{CDB40AAA-E10E-44A0-B9E6-DE499AC108B1}" type="pres">
      <dgm:prSet presAssocID="{7D7F5722-5B83-47BF-A47A-2BADB114E0F5}" presName="parSpace" presStyleCnt="0"/>
      <dgm:spPr/>
    </dgm:pt>
    <dgm:pt modelId="{A52BFAD3-670C-4633-BD1F-F4C297488F25}" type="pres">
      <dgm:prSet presAssocID="{06574833-5E8B-4482-80C9-88385E36D50A}" presName="parTxOnly" presStyleLbl="node1" presStyleIdx="3" presStyleCnt="5">
        <dgm:presLayoutVars>
          <dgm:bulletEnabled val="1"/>
        </dgm:presLayoutVars>
      </dgm:prSet>
      <dgm:spPr/>
      <dgm:t>
        <a:bodyPr/>
        <a:lstStyle/>
        <a:p>
          <a:endParaRPr lang="en-US"/>
        </a:p>
      </dgm:t>
    </dgm:pt>
    <dgm:pt modelId="{5D7E54A9-1437-4FEA-8153-2F621A3B0756}" type="pres">
      <dgm:prSet presAssocID="{58ABB56E-AA4A-460B-AB8C-41D252903526}" presName="parSpace" presStyleCnt="0"/>
      <dgm:spPr/>
    </dgm:pt>
    <dgm:pt modelId="{1BE28DA8-4C60-46F5-B210-1B2961C1AEF0}" type="pres">
      <dgm:prSet presAssocID="{5E996FEC-FB51-4B62-9E87-E0A4BC891C5D}" presName="parTxOnly" presStyleLbl="node1" presStyleIdx="4" presStyleCnt="5">
        <dgm:presLayoutVars>
          <dgm:bulletEnabled val="1"/>
        </dgm:presLayoutVars>
      </dgm:prSet>
      <dgm:spPr/>
      <dgm:t>
        <a:bodyPr/>
        <a:lstStyle/>
        <a:p>
          <a:endParaRPr lang="en-US"/>
        </a:p>
      </dgm:t>
    </dgm:pt>
  </dgm:ptLst>
  <dgm:cxnLst>
    <dgm:cxn modelId="{928F1C33-422E-41C6-B804-B8360B36E827}" type="presOf" srcId="{06574833-5E8B-4482-80C9-88385E36D50A}" destId="{A52BFAD3-670C-4633-BD1F-F4C297488F25}" srcOrd="0" destOrd="0" presId="urn:microsoft.com/office/officeart/2005/8/layout/hChevron3"/>
    <dgm:cxn modelId="{48FBB19C-2970-467F-BAB3-8CFB8CC599F8}" type="presOf" srcId="{768B9A67-8B8D-41DC-B345-811F9EB4847A}" destId="{3A6AD729-E3D9-4521-BA6E-187E349708DE}" srcOrd="0" destOrd="0" presId="urn:microsoft.com/office/officeart/2005/8/layout/hChevron3"/>
    <dgm:cxn modelId="{906E4C14-2D1D-4026-8806-FB03FBE0B632}" srcId="{01A1C899-148F-4BFC-B0DE-6A5BDC053492}" destId="{768B9A67-8B8D-41DC-B345-811F9EB4847A}" srcOrd="1" destOrd="0" parTransId="{470458E0-5895-42D3-92D7-357E3D7A2384}" sibTransId="{2D48F64F-BFEC-4959-A404-E4467E9EEEB9}"/>
    <dgm:cxn modelId="{4B4859CE-B91E-4837-9413-F5ED5BC707FC}" type="presOf" srcId="{5E996FEC-FB51-4B62-9E87-E0A4BC891C5D}" destId="{1BE28DA8-4C60-46F5-B210-1B2961C1AEF0}" srcOrd="0" destOrd="0" presId="urn:microsoft.com/office/officeart/2005/8/layout/hChevron3"/>
    <dgm:cxn modelId="{8F7D0B83-F807-42BE-8C1F-23D6AEFA005F}" srcId="{01A1C899-148F-4BFC-B0DE-6A5BDC053492}" destId="{9E88C0DC-A598-4813-9413-052B55D745B8}" srcOrd="0" destOrd="0" parTransId="{4007B586-1D9D-4619-AFC4-19A1A58ADB05}" sibTransId="{9B013AB4-25AB-48DA-BD6B-7BA9275D5CBE}"/>
    <dgm:cxn modelId="{17EBC6E1-A05A-4652-B8E0-1DE85F3BB5A3}" type="presOf" srcId="{A6A9826F-F24E-4FFD-AB1C-8E5FCDF76B14}" destId="{29B9DC11-EA95-4577-BAA3-BA85D6327FDA}" srcOrd="0" destOrd="0" presId="urn:microsoft.com/office/officeart/2005/8/layout/hChevron3"/>
    <dgm:cxn modelId="{8E3BF6AE-5485-4AC1-84E7-BFB5DDF31B84}" srcId="{01A1C899-148F-4BFC-B0DE-6A5BDC053492}" destId="{5E996FEC-FB51-4B62-9E87-E0A4BC891C5D}" srcOrd="4" destOrd="0" parTransId="{CEA2430C-4CCE-43A7-BA90-4EDD38C80A58}" sibTransId="{CB0C2D08-46D4-4D82-BF90-EFB2AC2A47EE}"/>
    <dgm:cxn modelId="{9E4FA13B-6328-4D3B-8E45-2D02204B1E88}" srcId="{01A1C899-148F-4BFC-B0DE-6A5BDC053492}" destId="{A6A9826F-F24E-4FFD-AB1C-8E5FCDF76B14}" srcOrd="2" destOrd="0" parTransId="{1F3A3F03-0ABF-4490-B43B-BFD59CE5EA6B}" sibTransId="{7D7F5722-5B83-47BF-A47A-2BADB114E0F5}"/>
    <dgm:cxn modelId="{26C1A6CB-2E3A-4AE2-A86C-B84D660D07BD}" type="presOf" srcId="{01A1C899-148F-4BFC-B0DE-6A5BDC053492}" destId="{385A0B3E-D464-4E3B-AB24-D27EE9335702}" srcOrd="0" destOrd="0" presId="urn:microsoft.com/office/officeart/2005/8/layout/hChevron3"/>
    <dgm:cxn modelId="{290C1E79-919F-426E-B498-4A499AAA5416}" type="presOf" srcId="{9E88C0DC-A598-4813-9413-052B55D745B8}" destId="{333E6569-23D1-46B1-BC08-BC597949DDBE}" srcOrd="0" destOrd="0" presId="urn:microsoft.com/office/officeart/2005/8/layout/hChevron3"/>
    <dgm:cxn modelId="{7D7B4D66-2058-47C9-8FAD-3CD28CEF5E03}" srcId="{01A1C899-148F-4BFC-B0DE-6A5BDC053492}" destId="{06574833-5E8B-4482-80C9-88385E36D50A}" srcOrd="3" destOrd="0" parTransId="{AB1C8279-D1E2-4FAB-8FC6-AC65195FA2AC}" sibTransId="{58ABB56E-AA4A-460B-AB8C-41D252903526}"/>
    <dgm:cxn modelId="{D3F29A68-B822-42FD-95EC-7E723755BD8D}" type="presParOf" srcId="{385A0B3E-D464-4E3B-AB24-D27EE9335702}" destId="{333E6569-23D1-46B1-BC08-BC597949DDBE}" srcOrd="0" destOrd="0" presId="urn:microsoft.com/office/officeart/2005/8/layout/hChevron3"/>
    <dgm:cxn modelId="{252796A4-E587-4A49-8670-F6FF3A7A5455}" type="presParOf" srcId="{385A0B3E-D464-4E3B-AB24-D27EE9335702}" destId="{C936EF21-EEEF-4C6D-8FEB-5A98E8BA3D94}" srcOrd="1" destOrd="0" presId="urn:microsoft.com/office/officeart/2005/8/layout/hChevron3"/>
    <dgm:cxn modelId="{3351DE5B-0CE6-4CA5-9919-23F871CC737B}" type="presParOf" srcId="{385A0B3E-D464-4E3B-AB24-D27EE9335702}" destId="{3A6AD729-E3D9-4521-BA6E-187E349708DE}" srcOrd="2" destOrd="0" presId="urn:microsoft.com/office/officeart/2005/8/layout/hChevron3"/>
    <dgm:cxn modelId="{6901337B-FEFB-4B3D-A130-ED760620C30A}" type="presParOf" srcId="{385A0B3E-D464-4E3B-AB24-D27EE9335702}" destId="{4EFD4ECA-32AD-49DD-A7C6-187571D82AED}" srcOrd="3" destOrd="0" presId="urn:microsoft.com/office/officeart/2005/8/layout/hChevron3"/>
    <dgm:cxn modelId="{FFB30BC1-7E6D-4ADE-9C0D-E27D958D2EDF}" type="presParOf" srcId="{385A0B3E-D464-4E3B-AB24-D27EE9335702}" destId="{29B9DC11-EA95-4577-BAA3-BA85D6327FDA}" srcOrd="4" destOrd="0" presId="urn:microsoft.com/office/officeart/2005/8/layout/hChevron3"/>
    <dgm:cxn modelId="{DBB86A8C-930C-49AC-A64F-6B16D5B6E9CA}" type="presParOf" srcId="{385A0B3E-D464-4E3B-AB24-D27EE9335702}" destId="{CDB40AAA-E10E-44A0-B9E6-DE499AC108B1}" srcOrd="5" destOrd="0" presId="urn:microsoft.com/office/officeart/2005/8/layout/hChevron3"/>
    <dgm:cxn modelId="{89EA2102-0779-46C4-93E8-5FB50023C94C}" type="presParOf" srcId="{385A0B3E-D464-4E3B-AB24-D27EE9335702}" destId="{A52BFAD3-670C-4633-BD1F-F4C297488F25}" srcOrd="6" destOrd="0" presId="urn:microsoft.com/office/officeart/2005/8/layout/hChevron3"/>
    <dgm:cxn modelId="{940ED296-B7E0-4EEB-8B45-3EFC6028213F}" type="presParOf" srcId="{385A0B3E-D464-4E3B-AB24-D27EE9335702}" destId="{5D7E54A9-1437-4FEA-8153-2F621A3B0756}" srcOrd="7" destOrd="0" presId="urn:microsoft.com/office/officeart/2005/8/layout/hChevron3"/>
    <dgm:cxn modelId="{14A68EBF-FB48-49D6-9B22-882B2FB59792}" type="presParOf" srcId="{385A0B3E-D464-4E3B-AB24-D27EE9335702}" destId="{1BE28DA8-4C60-46F5-B210-1B2961C1AEF0}" srcOrd="8"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51E67F-AD70-4BC3-BFA7-EC4E7524A33C}" type="doc">
      <dgm:prSet loTypeId="urn:microsoft.com/office/officeart/2005/8/layout/cycle8" loCatId="cycle" qsTypeId="urn:microsoft.com/office/officeart/2005/8/quickstyle/simple5" qsCatId="simple" csTypeId="urn:microsoft.com/office/officeart/2005/8/colors/colorful5" csCatId="colorful" phldr="1"/>
      <dgm:spPr/>
    </dgm:pt>
    <dgm:pt modelId="{C6C5E578-C421-426F-BEC2-6123F598EB56}">
      <dgm:prSet phldrT="[Text]" custT="1"/>
      <dgm:spPr/>
      <dgm:t>
        <a:bodyPr/>
        <a:lstStyle/>
        <a:p>
          <a:r>
            <a:rPr lang="en-IE" sz="1400" dirty="0" smtClean="0"/>
            <a:t>1. Building Rapport</a:t>
          </a:r>
          <a:endParaRPr lang="en-IE" sz="1400" dirty="0"/>
        </a:p>
      </dgm:t>
    </dgm:pt>
    <dgm:pt modelId="{2D667C55-D87D-4E5A-AB6F-894F9036E517}" type="parTrans" cxnId="{DAF2AE1A-5D4E-4E07-BEB7-3B9293F1E992}">
      <dgm:prSet/>
      <dgm:spPr/>
      <dgm:t>
        <a:bodyPr/>
        <a:lstStyle/>
        <a:p>
          <a:endParaRPr lang="en-IE" sz="1400"/>
        </a:p>
      </dgm:t>
    </dgm:pt>
    <dgm:pt modelId="{9C7EB861-5C5E-4331-9239-983D602D6644}" type="sibTrans" cxnId="{DAF2AE1A-5D4E-4E07-BEB7-3B9293F1E992}">
      <dgm:prSet/>
      <dgm:spPr/>
      <dgm:t>
        <a:bodyPr/>
        <a:lstStyle/>
        <a:p>
          <a:endParaRPr lang="en-IE" sz="1400"/>
        </a:p>
      </dgm:t>
    </dgm:pt>
    <dgm:pt modelId="{54DD2204-2214-46DD-BF27-E7968561845C}">
      <dgm:prSet phldrT="[Text]" custT="1"/>
      <dgm:spPr/>
      <dgm:t>
        <a:bodyPr/>
        <a:lstStyle/>
        <a:p>
          <a:r>
            <a:rPr lang="en-IE" sz="1400" dirty="0" smtClean="0"/>
            <a:t>2. Contracting</a:t>
          </a:r>
          <a:endParaRPr lang="en-IE" sz="1400" dirty="0"/>
        </a:p>
      </dgm:t>
    </dgm:pt>
    <dgm:pt modelId="{77A9A234-50D3-4127-B2CB-6455A8E1623B}" type="parTrans" cxnId="{C0F75A3D-B477-4A81-A5F7-E3CC1BF69345}">
      <dgm:prSet/>
      <dgm:spPr/>
      <dgm:t>
        <a:bodyPr/>
        <a:lstStyle/>
        <a:p>
          <a:endParaRPr lang="en-IE" sz="1400"/>
        </a:p>
      </dgm:t>
    </dgm:pt>
    <dgm:pt modelId="{896DCC78-6407-4371-9EF9-F6B8EDC22AAA}" type="sibTrans" cxnId="{C0F75A3D-B477-4A81-A5F7-E3CC1BF69345}">
      <dgm:prSet/>
      <dgm:spPr/>
      <dgm:t>
        <a:bodyPr/>
        <a:lstStyle/>
        <a:p>
          <a:endParaRPr lang="en-IE" sz="1400"/>
        </a:p>
      </dgm:t>
    </dgm:pt>
    <dgm:pt modelId="{51C26F09-3615-4983-AF0A-25096A389119}">
      <dgm:prSet phldrT="[Text]" custT="1"/>
      <dgm:spPr/>
      <dgm:t>
        <a:bodyPr/>
        <a:lstStyle/>
        <a:p>
          <a:r>
            <a:rPr lang="en-IE" sz="1400" dirty="0" smtClean="0"/>
            <a:t>3. Direction Setting</a:t>
          </a:r>
          <a:endParaRPr lang="en-IE" sz="1400" dirty="0"/>
        </a:p>
      </dgm:t>
    </dgm:pt>
    <dgm:pt modelId="{68622580-9D7D-4DC2-8315-3FC72DCF9CD2}" type="parTrans" cxnId="{205F99B5-5D01-4CE5-B4BC-B879291B68A2}">
      <dgm:prSet/>
      <dgm:spPr/>
      <dgm:t>
        <a:bodyPr/>
        <a:lstStyle/>
        <a:p>
          <a:endParaRPr lang="en-IE" sz="1400"/>
        </a:p>
      </dgm:t>
    </dgm:pt>
    <dgm:pt modelId="{6E1C4119-B097-4396-91F8-E01866F25950}" type="sibTrans" cxnId="{205F99B5-5D01-4CE5-B4BC-B879291B68A2}">
      <dgm:prSet/>
      <dgm:spPr/>
      <dgm:t>
        <a:bodyPr/>
        <a:lstStyle/>
        <a:p>
          <a:endParaRPr lang="en-IE" sz="1400"/>
        </a:p>
      </dgm:t>
    </dgm:pt>
    <dgm:pt modelId="{1629182C-F1F5-4D82-8DF4-D8A63EF09053}">
      <dgm:prSet phldrT="[Text]" custT="1"/>
      <dgm:spPr/>
      <dgm:t>
        <a:bodyPr/>
        <a:lstStyle/>
        <a:p>
          <a:r>
            <a:rPr lang="en-IE" sz="1400" dirty="0" smtClean="0"/>
            <a:t>4. Progress Making</a:t>
          </a:r>
          <a:endParaRPr lang="en-IE" sz="1400" dirty="0"/>
        </a:p>
      </dgm:t>
    </dgm:pt>
    <dgm:pt modelId="{D7E311DD-3AF0-45DA-BF66-F6EFF0B6CE51}" type="parTrans" cxnId="{7A3CE281-3070-459A-ABB5-E8F22B7694C7}">
      <dgm:prSet/>
      <dgm:spPr/>
      <dgm:t>
        <a:bodyPr/>
        <a:lstStyle/>
        <a:p>
          <a:endParaRPr lang="en-IE" sz="1400"/>
        </a:p>
      </dgm:t>
    </dgm:pt>
    <dgm:pt modelId="{24528DE2-02F7-4CB0-8E00-975D578E4455}" type="sibTrans" cxnId="{7A3CE281-3070-459A-ABB5-E8F22B7694C7}">
      <dgm:prSet/>
      <dgm:spPr/>
      <dgm:t>
        <a:bodyPr/>
        <a:lstStyle/>
        <a:p>
          <a:endParaRPr lang="en-IE" sz="1400"/>
        </a:p>
      </dgm:t>
    </dgm:pt>
    <dgm:pt modelId="{6CBE92C8-95A7-4C93-9341-431058CEF87A}">
      <dgm:prSet phldrT="[Text]" custT="1"/>
      <dgm:spPr/>
      <dgm:t>
        <a:bodyPr/>
        <a:lstStyle/>
        <a:p>
          <a:r>
            <a:rPr lang="en-IE" sz="1400" dirty="0" smtClean="0"/>
            <a:t>5. Maturation</a:t>
          </a:r>
          <a:endParaRPr lang="en-IE" sz="1400" dirty="0"/>
        </a:p>
      </dgm:t>
    </dgm:pt>
    <dgm:pt modelId="{59B2A3B1-DC68-4CE7-A0B9-2A135C6BFDBB}" type="parTrans" cxnId="{0ECE491E-45E2-4A11-AF50-C2E723ED7C84}">
      <dgm:prSet/>
      <dgm:spPr/>
      <dgm:t>
        <a:bodyPr/>
        <a:lstStyle/>
        <a:p>
          <a:endParaRPr lang="en-IE" sz="1400"/>
        </a:p>
      </dgm:t>
    </dgm:pt>
    <dgm:pt modelId="{2CD09995-A1E4-4A92-AF5A-396D973F0A1A}" type="sibTrans" cxnId="{0ECE491E-45E2-4A11-AF50-C2E723ED7C84}">
      <dgm:prSet/>
      <dgm:spPr/>
      <dgm:t>
        <a:bodyPr/>
        <a:lstStyle/>
        <a:p>
          <a:endParaRPr lang="en-IE" sz="1400"/>
        </a:p>
      </dgm:t>
    </dgm:pt>
    <dgm:pt modelId="{892076EF-B0A6-401E-8A4A-29E245C130C3}">
      <dgm:prSet phldrT="[Text]" custT="1"/>
      <dgm:spPr/>
      <dgm:t>
        <a:bodyPr/>
        <a:lstStyle/>
        <a:p>
          <a:r>
            <a:rPr lang="en-IE" sz="1400" dirty="0" smtClean="0"/>
            <a:t>6. Closure</a:t>
          </a:r>
          <a:endParaRPr lang="en-IE" sz="1400" dirty="0"/>
        </a:p>
      </dgm:t>
    </dgm:pt>
    <dgm:pt modelId="{4A5DAC95-8804-4B9A-8E1A-C6ADDFEB74A6}" type="parTrans" cxnId="{E685C640-0903-4265-A6A8-76CE3402EC6F}">
      <dgm:prSet/>
      <dgm:spPr/>
      <dgm:t>
        <a:bodyPr/>
        <a:lstStyle/>
        <a:p>
          <a:endParaRPr lang="en-IE" sz="1400"/>
        </a:p>
      </dgm:t>
    </dgm:pt>
    <dgm:pt modelId="{E4E57681-A908-4130-8EC1-B378A6BE7887}" type="sibTrans" cxnId="{E685C640-0903-4265-A6A8-76CE3402EC6F}">
      <dgm:prSet/>
      <dgm:spPr/>
      <dgm:t>
        <a:bodyPr/>
        <a:lstStyle/>
        <a:p>
          <a:endParaRPr lang="en-IE" sz="1400"/>
        </a:p>
      </dgm:t>
    </dgm:pt>
    <dgm:pt modelId="{03C76010-2A73-46E2-81C9-38F1C746B22D}" type="pres">
      <dgm:prSet presAssocID="{C851E67F-AD70-4BC3-BFA7-EC4E7524A33C}" presName="compositeShape" presStyleCnt="0">
        <dgm:presLayoutVars>
          <dgm:chMax val="7"/>
          <dgm:dir/>
          <dgm:resizeHandles val="exact"/>
        </dgm:presLayoutVars>
      </dgm:prSet>
      <dgm:spPr/>
    </dgm:pt>
    <dgm:pt modelId="{7A8B4AD2-E7E9-4A5A-A606-65B0D4FC1300}" type="pres">
      <dgm:prSet presAssocID="{C851E67F-AD70-4BC3-BFA7-EC4E7524A33C}" presName="wedge1" presStyleLbl="node1" presStyleIdx="0" presStyleCnt="6"/>
      <dgm:spPr/>
      <dgm:t>
        <a:bodyPr/>
        <a:lstStyle/>
        <a:p>
          <a:endParaRPr lang="en-IE"/>
        </a:p>
      </dgm:t>
    </dgm:pt>
    <dgm:pt modelId="{57106C06-B4D8-4E2F-8BC7-8FAB43D09336}" type="pres">
      <dgm:prSet presAssocID="{C851E67F-AD70-4BC3-BFA7-EC4E7524A33C}" presName="dummy1a" presStyleCnt="0"/>
      <dgm:spPr/>
    </dgm:pt>
    <dgm:pt modelId="{A4842B3C-746E-48D0-8414-28323ECCC440}" type="pres">
      <dgm:prSet presAssocID="{C851E67F-AD70-4BC3-BFA7-EC4E7524A33C}" presName="dummy1b" presStyleCnt="0"/>
      <dgm:spPr/>
    </dgm:pt>
    <dgm:pt modelId="{A2A0EF06-D4B4-4B16-92EF-E22CB036366A}" type="pres">
      <dgm:prSet presAssocID="{C851E67F-AD70-4BC3-BFA7-EC4E7524A33C}" presName="wedge1Tx" presStyleLbl="node1" presStyleIdx="0" presStyleCnt="6">
        <dgm:presLayoutVars>
          <dgm:chMax val="0"/>
          <dgm:chPref val="0"/>
          <dgm:bulletEnabled val="1"/>
        </dgm:presLayoutVars>
      </dgm:prSet>
      <dgm:spPr/>
      <dgm:t>
        <a:bodyPr/>
        <a:lstStyle/>
        <a:p>
          <a:endParaRPr lang="en-IE"/>
        </a:p>
      </dgm:t>
    </dgm:pt>
    <dgm:pt modelId="{27D994B0-3FE0-4C28-AE1F-5A8D4F5A9E6D}" type="pres">
      <dgm:prSet presAssocID="{C851E67F-AD70-4BC3-BFA7-EC4E7524A33C}" presName="wedge2" presStyleLbl="node1" presStyleIdx="1" presStyleCnt="6"/>
      <dgm:spPr/>
      <dgm:t>
        <a:bodyPr/>
        <a:lstStyle/>
        <a:p>
          <a:endParaRPr lang="en-IE"/>
        </a:p>
      </dgm:t>
    </dgm:pt>
    <dgm:pt modelId="{8A15288E-4BE9-44C5-B61F-9BB220B08409}" type="pres">
      <dgm:prSet presAssocID="{C851E67F-AD70-4BC3-BFA7-EC4E7524A33C}" presName="dummy2a" presStyleCnt="0"/>
      <dgm:spPr/>
    </dgm:pt>
    <dgm:pt modelId="{5ABF0656-0BE7-4415-A2CD-FE08D947359D}" type="pres">
      <dgm:prSet presAssocID="{C851E67F-AD70-4BC3-BFA7-EC4E7524A33C}" presName="dummy2b" presStyleCnt="0"/>
      <dgm:spPr/>
    </dgm:pt>
    <dgm:pt modelId="{093ED244-2005-4C85-9B6E-C3884D884C1A}" type="pres">
      <dgm:prSet presAssocID="{C851E67F-AD70-4BC3-BFA7-EC4E7524A33C}" presName="wedge2Tx" presStyleLbl="node1" presStyleIdx="1" presStyleCnt="6">
        <dgm:presLayoutVars>
          <dgm:chMax val="0"/>
          <dgm:chPref val="0"/>
          <dgm:bulletEnabled val="1"/>
        </dgm:presLayoutVars>
      </dgm:prSet>
      <dgm:spPr/>
      <dgm:t>
        <a:bodyPr/>
        <a:lstStyle/>
        <a:p>
          <a:endParaRPr lang="en-IE"/>
        </a:p>
      </dgm:t>
    </dgm:pt>
    <dgm:pt modelId="{29945F56-25E3-4A87-AEF5-C06354A6CC9F}" type="pres">
      <dgm:prSet presAssocID="{C851E67F-AD70-4BC3-BFA7-EC4E7524A33C}" presName="wedge3" presStyleLbl="node1" presStyleIdx="2" presStyleCnt="6"/>
      <dgm:spPr/>
      <dgm:t>
        <a:bodyPr/>
        <a:lstStyle/>
        <a:p>
          <a:endParaRPr lang="en-IE"/>
        </a:p>
      </dgm:t>
    </dgm:pt>
    <dgm:pt modelId="{19720788-3978-4CD1-AD86-992AB6ECFFD1}" type="pres">
      <dgm:prSet presAssocID="{C851E67F-AD70-4BC3-BFA7-EC4E7524A33C}" presName="dummy3a" presStyleCnt="0"/>
      <dgm:spPr/>
    </dgm:pt>
    <dgm:pt modelId="{1FF1B730-4298-4187-9E6A-2E257C781B0C}" type="pres">
      <dgm:prSet presAssocID="{C851E67F-AD70-4BC3-BFA7-EC4E7524A33C}" presName="dummy3b" presStyleCnt="0"/>
      <dgm:spPr/>
    </dgm:pt>
    <dgm:pt modelId="{AC84D799-2336-4C28-91A7-906913B3F8FA}" type="pres">
      <dgm:prSet presAssocID="{C851E67F-AD70-4BC3-BFA7-EC4E7524A33C}" presName="wedge3Tx" presStyleLbl="node1" presStyleIdx="2" presStyleCnt="6">
        <dgm:presLayoutVars>
          <dgm:chMax val="0"/>
          <dgm:chPref val="0"/>
          <dgm:bulletEnabled val="1"/>
        </dgm:presLayoutVars>
      </dgm:prSet>
      <dgm:spPr/>
      <dgm:t>
        <a:bodyPr/>
        <a:lstStyle/>
        <a:p>
          <a:endParaRPr lang="en-IE"/>
        </a:p>
      </dgm:t>
    </dgm:pt>
    <dgm:pt modelId="{EA3FBB08-47E4-4C3B-BA08-A1E70AA1F73C}" type="pres">
      <dgm:prSet presAssocID="{C851E67F-AD70-4BC3-BFA7-EC4E7524A33C}" presName="wedge4" presStyleLbl="node1" presStyleIdx="3" presStyleCnt="6"/>
      <dgm:spPr/>
      <dgm:t>
        <a:bodyPr/>
        <a:lstStyle/>
        <a:p>
          <a:endParaRPr lang="en-IE"/>
        </a:p>
      </dgm:t>
    </dgm:pt>
    <dgm:pt modelId="{8B345CDE-2318-4910-A938-299623E5ABFC}" type="pres">
      <dgm:prSet presAssocID="{C851E67F-AD70-4BC3-BFA7-EC4E7524A33C}" presName="dummy4a" presStyleCnt="0"/>
      <dgm:spPr/>
    </dgm:pt>
    <dgm:pt modelId="{7BAD8154-6790-40CE-AA11-4A5F34959435}" type="pres">
      <dgm:prSet presAssocID="{C851E67F-AD70-4BC3-BFA7-EC4E7524A33C}" presName="dummy4b" presStyleCnt="0"/>
      <dgm:spPr/>
    </dgm:pt>
    <dgm:pt modelId="{76D7C247-C03D-4684-B330-6BC3C67364ED}" type="pres">
      <dgm:prSet presAssocID="{C851E67F-AD70-4BC3-BFA7-EC4E7524A33C}" presName="wedge4Tx" presStyleLbl="node1" presStyleIdx="3" presStyleCnt="6">
        <dgm:presLayoutVars>
          <dgm:chMax val="0"/>
          <dgm:chPref val="0"/>
          <dgm:bulletEnabled val="1"/>
        </dgm:presLayoutVars>
      </dgm:prSet>
      <dgm:spPr/>
      <dgm:t>
        <a:bodyPr/>
        <a:lstStyle/>
        <a:p>
          <a:endParaRPr lang="en-IE"/>
        </a:p>
      </dgm:t>
    </dgm:pt>
    <dgm:pt modelId="{F1EDF57B-B953-4BB7-BCA0-F9B32EBCFCE9}" type="pres">
      <dgm:prSet presAssocID="{C851E67F-AD70-4BC3-BFA7-EC4E7524A33C}" presName="wedge5" presStyleLbl="node1" presStyleIdx="4" presStyleCnt="6"/>
      <dgm:spPr/>
      <dgm:t>
        <a:bodyPr/>
        <a:lstStyle/>
        <a:p>
          <a:endParaRPr lang="en-IE"/>
        </a:p>
      </dgm:t>
    </dgm:pt>
    <dgm:pt modelId="{41479B64-6DA8-44F5-A5E1-7E90460DB4FE}" type="pres">
      <dgm:prSet presAssocID="{C851E67F-AD70-4BC3-BFA7-EC4E7524A33C}" presName="dummy5a" presStyleCnt="0"/>
      <dgm:spPr/>
    </dgm:pt>
    <dgm:pt modelId="{F7720BE1-A875-4BB7-B28D-156E725D2C5A}" type="pres">
      <dgm:prSet presAssocID="{C851E67F-AD70-4BC3-BFA7-EC4E7524A33C}" presName="dummy5b" presStyleCnt="0"/>
      <dgm:spPr/>
    </dgm:pt>
    <dgm:pt modelId="{5CA07F68-655B-43FA-B3D3-F62141FCAA14}" type="pres">
      <dgm:prSet presAssocID="{C851E67F-AD70-4BC3-BFA7-EC4E7524A33C}" presName="wedge5Tx" presStyleLbl="node1" presStyleIdx="4" presStyleCnt="6">
        <dgm:presLayoutVars>
          <dgm:chMax val="0"/>
          <dgm:chPref val="0"/>
          <dgm:bulletEnabled val="1"/>
        </dgm:presLayoutVars>
      </dgm:prSet>
      <dgm:spPr/>
      <dgm:t>
        <a:bodyPr/>
        <a:lstStyle/>
        <a:p>
          <a:endParaRPr lang="en-IE"/>
        </a:p>
      </dgm:t>
    </dgm:pt>
    <dgm:pt modelId="{D02A964E-2760-439C-B8B8-F48EB1EBA268}" type="pres">
      <dgm:prSet presAssocID="{C851E67F-AD70-4BC3-BFA7-EC4E7524A33C}" presName="wedge6" presStyleLbl="node1" presStyleIdx="5" presStyleCnt="6"/>
      <dgm:spPr/>
      <dgm:t>
        <a:bodyPr/>
        <a:lstStyle/>
        <a:p>
          <a:endParaRPr lang="en-IE"/>
        </a:p>
      </dgm:t>
    </dgm:pt>
    <dgm:pt modelId="{4CA29C44-6377-445A-B856-06EACFA885C7}" type="pres">
      <dgm:prSet presAssocID="{C851E67F-AD70-4BC3-BFA7-EC4E7524A33C}" presName="dummy6a" presStyleCnt="0"/>
      <dgm:spPr/>
    </dgm:pt>
    <dgm:pt modelId="{1091131C-A6FC-458C-8D7B-509BA3631DD7}" type="pres">
      <dgm:prSet presAssocID="{C851E67F-AD70-4BC3-BFA7-EC4E7524A33C}" presName="dummy6b" presStyleCnt="0"/>
      <dgm:spPr/>
    </dgm:pt>
    <dgm:pt modelId="{229BE3A2-3F08-4921-9C3F-6EFB6EBD2BDE}" type="pres">
      <dgm:prSet presAssocID="{C851E67F-AD70-4BC3-BFA7-EC4E7524A33C}" presName="wedge6Tx" presStyleLbl="node1" presStyleIdx="5" presStyleCnt="6">
        <dgm:presLayoutVars>
          <dgm:chMax val="0"/>
          <dgm:chPref val="0"/>
          <dgm:bulletEnabled val="1"/>
        </dgm:presLayoutVars>
      </dgm:prSet>
      <dgm:spPr/>
      <dgm:t>
        <a:bodyPr/>
        <a:lstStyle/>
        <a:p>
          <a:endParaRPr lang="en-IE"/>
        </a:p>
      </dgm:t>
    </dgm:pt>
    <dgm:pt modelId="{1D3F7C5B-FB09-42AE-903C-1C03FF874AD9}" type="pres">
      <dgm:prSet presAssocID="{9C7EB861-5C5E-4331-9239-983D602D6644}" presName="arrowWedge1" presStyleLbl="fgSibTrans2D1" presStyleIdx="0" presStyleCnt="6"/>
      <dgm:spPr/>
      <dgm:t>
        <a:bodyPr/>
        <a:lstStyle/>
        <a:p>
          <a:endParaRPr lang="en-IE"/>
        </a:p>
      </dgm:t>
    </dgm:pt>
    <dgm:pt modelId="{8F73C809-C85F-418A-85A7-98766E19873F}" type="pres">
      <dgm:prSet presAssocID="{896DCC78-6407-4371-9EF9-F6B8EDC22AAA}" presName="arrowWedge2" presStyleLbl="fgSibTrans2D1" presStyleIdx="1" presStyleCnt="6"/>
      <dgm:spPr/>
    </dgm:pt>
    <dgm:pt modelId="{704A402D-D9B6-4221-9B39-B04AAF61E8A4}" type="pres">
      <dgm:prSet presAssocID="{6E1C4119-B097-4396-91F8-E01866F25950}" presName="arrowWedge3" presStyleLbl="fgSibTrans2D1" presStyleIdx="2" presStyleCnt="6"/>
      <dgm:spPr/>
    </dgm:pt>
    <dgm:pt modelId="{128A52D4-229F-4883-8425-0FCC8D2D4961}" type="pres">
      <dgm:prSet presAssocID="{24528DE2-02F7-4CB0-8E00-975D578E4455}" presName="arrowWedge4" presStyleLbl="fgSibTrans2D1" presStyleIdx="3" presStyleCnt="6"/>
      <dgm:spPr/>
    </dgm:pt>
    <dgm:pt modelId="{93F32DF2-A3D8-4B84-B1B4-85F62A23388B}" type="pres">
      <dgm:prSet presAssocID="{2CD09995-A1E4-4A92-AF5A-396D973F0A1A}" presName="arrowWedge5" presStyleLbl="fgSibTrans2D1" presStyleIdx="4" presStyleCnt="6"/>
      <dgm:spPr/>
    </dgm:pt>
    <dgm:pt modelId="{D34C1F78-DB9E-493E-9582-6E00E20B9E5C}" type="pres">
      <dgm:prSet presAssocID="{E4E57681-A908-4130-8EC1-B378A6BE7887}" presName="arrowWedge6" presStyleLbl="fgSibTrans2D1" presStyleIdx="5" presStyleCnt="6"/>
      <dgm:spPr/>
    </dgm:pt>
  </dgm:ptLst>
  <dgm:cxnLst>
    <dgm:cxn modelId="{3F0BE065-46FE-4650-9D0B-4732715D9EC0}" type="presOf" srcId="{51C26F09-3615-4983-AF0A-25096A389119}" destId="{29945F56-25E3-4A87-AEF5-C06354A6CC9F}" srcOrd="0" destOrd="0" presId="urn:microsoft.com/office/officeart/2005/8/layout/cycle8"/>
    <dgm:cxn modelId="{307FB8D5-ACD7-4AD6-97B8-63BF571B76B4}" type="presOf" srcId="{51C26F09-3615-4983-AF0A-25096A389119}" destId="{AC84D799-2336-4C28-91A7-906913B3F8FA}" srcOrd="1" destOrd="0" presId="urn:microsoft.com/office/officeart/2005/8/layout/cycle8"/>
    <dgm:cxn modelId="{DAF2AE1A-5D4E-4E07-BEB7-3B9293F1E992}" srcId="{C851E67F-AD70-4BC3-BFA7-EC4E7524A33C}" destId="{C6C5E578-C421-426F-BEC2-6123F598EB56}" srcOrd="0" destOrd="0" parTransId="{2D667C55-D87D-4E5A-AB6F-894F9036E517}" sibTransId="{9C7EB861-5C5E-4331-9239-983D602D6644}"/>
    <dgm:cxn modelId="{0A22752F-82D7-4DC5-89A4-46FE8EB6CDDE}" type="presOf" srcId="{1629182C-F1F5-4D82-8DF4-D8A63EF09053}" destId="{76D7C247-C03D-4684-B330-6BC3C67364ED}" srcOrd="1" destOrd="0" presId="urn:microsoft.com/office/officeart/2005/8/layout/cycle8"/>
    <dgm:cxn modelId="{FE280F3F-3F8C-4DF0-AC4C-E1BF688B7149}" type="presOf" srcId="{892076EF-B0A6-401E-8A4A-29E245C130C3}" destId="{D02A964E-2760-439C-B8B8-F48EB1EBA268}" srcOrd="0" destOrd="0" presId="urn:microsoft.com/office/officeart/2005/8/layout/cycle8"/>
    <dgm:cxn modelId="{7D058FA0-2B07-4661-A892-A899EA0313FC}" type="presOf" srcId="{54DD2204-2214-46DD-BF27-E7968561845C}" destId="{093ED244-2005-4C85-9B6E-C3884D884C1A}" srcOrd="1" destOrd="0" presId="urn:microsoft.com/office/officeart/2005/8/layout/cycle8"/>
    <dgm:cxn modelId="{E685C640-0903-4265-A6A8-76CE3402EC6F}" srcId="{C851E67F-AD70-4BC3-BFA7-EC4E7524A33C}" destId="{892076EF-B0A6-401E-8A4A-29E245C130C3}" srcOrd="5" destOrd="0" parTransId="{4A5DAC95-8804-4B9A-8E1A-C6ADDFEB74A6}" sibTransId="{E4E57681-A908-4130-8EC1-B378A6BE7887}"/>
    <dgm:cxn modelId="{BE3FD330-924E-4028-B6BE-08993B666BCA}" type="presOf" srcId="{6CBE92C8-95A7-4C93-9341-431058CEF87A}" destId="{5CA07F68-655B-43FA-B3D3-F62141FCAA14}" srcOrd="1" destOrd="0" presId="urn:microsoft.com/office/officeart/2005/8/layout/cycle8"/>
    <dgm:cxn modelId="{205F99B5-5D01-4CE5-B4BC-B879291B68A2}" srcId="{C851E67F-AD70-4BC3-BFA7-EC4E7524A33C}" destId="{51C26F09-3615-4983-AF0A-25096A389119}" srcOrd="2" destOrd="0" parTransId="{68622580-9D7D-4DC2-8315-3FC72DCF9CD2}" sibTransId="{6E1C4119-B097-4396-91F8-E01866F25950}"/>
    <dgm:cxn modelId="{37829890-FB86-4AD3-B178-6C6D885D22CA}" type="presOf" srcId="{6CBE92C8-95A7-4C93-9341-431058CEF87A}" destId="{F1EDF57B-B953-4BB7-BCA0-F9B32EBCFCE9}" srcOrd="0" destOrd="0" presId="urn:microsoft.com/office/officeart/2005/8/layout/cycle8"/>
    <dgm:cxn modelId="{0DFF2EA4-662D-45B2-96B6-9AF5CD2C79CF}" type="presOf" srcId="{1629182C-F1F5-4D82-8DF4-D8A63EF09053}" destId="{EA3FBB08-47E4-4C3B-BA08-A1E70AA1F73C}" srcOrd="0" destOrd="0" presId="urn:microsoft.com/office/officeart/2005/8/layout/cycle8"/>
    <dgm:cxn modelId="{E73347C6-6362-4535-959A-4998224D0F8E}" type="presOf" srcId="{C6C5E578-C421-426F-BEC2-6123F598EB56}" destId="{A2A0EF06-D4B4-4B16-92EF-E22CB036366A}" srcOrd="1" destOrd="0" presId="urn:microsoft.com/office/officeart/2005/8/layout/cycle8"/>
    <dgm:cxn modelId="{C0F75A3D-B477-4A81-A5F7-E3CC1BF69345}" srcId="{C851E67F-AD70-4BC3-BFA7-EC4E7524A33C}" destId="{54DD2204-2214-46DD-BF27-E7968561845C}" srcOrd="1" destOrd="0" parTransId="{77A9A234-50D3-4127-B2CB-6455A8E1623B}" sibTransId="{896DCC78-6407-4371-9EF9-F6B8EDC22AAA}"/>
    <dgm:cxn modelId="{FD0D483E-DE1E-44DA-962B-CB3A86ACD9CB}" type="presOf" srcId="{C851E67F-AD70-4BC3-BFA7-EC4E7524A33C}" destId="{03C76010-2A73-46E2-81C9-38F1C746B22D}" srcOrd="0" destOrd="0" presId="urn:microsoft.com/office/officeart/2005/8/layout/cycle8"/>
    <dgm:cxn modelId="{2D4DC29F-E194-4718-BA92-ABF479D4B85B}" type="presOf" srcId="{892076EF-B0A6-401E-8A4A-29E245C130C3}" destId="{229BE3A2-3F08-4921-9C3F-6EFB6EBD2BDE}" srcOrd="1" destOrd="0" presId="urn:microsoft.com/office/officeart/2005/8/layout/cycle8"/>
    <dgm:cxn modelId="{0ECE491E-45E2-4A11-AF50-C2E723ED7C84}" srcId="{C851E67F-AD70-4BC3-BFA7-EC4E7524A33C}" destId="{6CBE92C8-95A7-4C93-9341-431058CEF87A}" srcOrd="4" destOrd="0" parTransId="{59B2A3B1-DC68-4CE7-A0B9-2A135C6BFDBB}" sibTransId="{2CD09995-A1E4-4A92-AF5A-396D973F0A1A}"/>
    <dgm:cxn modelId="{7A3CE281-3070-459A-ABB5-E8F22B7694C7}" srcId="{C851E67F-AD70-4BC3-BFA7-EC4E7524A33C}" destId="{1629182C-F1F5-4D82-8DF4-D8A63EF09053}" srcOrd="3" destOrd="0" parTransId="{D7E311DD-3AF0-45DA-BF66-F6EFF0B6CE51}" sibTransId="{24528DE2-02F7-4CB0-8E00-975D578E4455}"/>
    <dgm:cxn modelId="{8A8B5276-889C-4BF2-9867-C2456B433984}" type="presOf" srcId="{54DD2204-2214-46DD-BF27-E7968561845C}" destId="{27D994B0-3FE0-4C28-AE1F-5A8D4F5A9E6D}" srcOrd="0" destOrd="0" presId="urn:microsoft.com/office/officeart/2005/8/layout/cycle8"/>
    <dgm:cxn modelId="{A872034F-CEC1-4B67-8091-83EFE456E8CC}" type="presOf" srcId="{C6C5E578-C421-426F-BEC2-6123F598EB56}" destId="{7A8B4AD2-E7E9-4A5A-A606-65B0D4FC1300}" srcOrd="0" destOrd="0" presId="urn:microsoft.com/office/officeart/2005/8/layout/cycle8"/>
    <dgm:cxn modelId="{A3AD76A8-5DF9-4F5D-9205-B4B635111CDF}" type="presParOf" srcId="{03C76010-2A73-46E2-81C9-38F1C746B22D}" destId="{7A8B4AD2-E7E9-4A5A-A606-65B0D4FC1300}" srcOrd="0" destOrd="0" presId="urn:microsoft.com/office/officeart/2005/8/layout/cycle8"/>
    <dgm:cxn modelId="{C9E32AFD-90F2-4973-BD73-D4EB6E48F2EF}" type="presParOf" srcId="{03C76010-2A73-46E2-81C9-38F1C746B22D}" destId="{57106C06-B4D8-4E2F-8BC7-8FAB43D09336}" srcOrd="1" destOrd="0" presId="urn:microsoft.com/office/officeart/2005/8/layout/cycle8"/>
    <dgm:cxn modelId="{23E510A6-7AF7-41DE-86D1-7E4D32DF6549}" type="presParOf" srcId="{03C76010-2A73-46E2-81C9-38F1C746B22D}" destId="{A4842B3C-746E-48D0-8414-28323ECCC440}" srcOrd="2" destOrd="0" presId="urn:microsoft.com/office/officeart/2005/8/layout/cycle8"/>
    <dgm:cxn modelId="{9C825962-4526-4BE7-B3C6-27174AACDE65}" type="presParOf" srcId="{03C76010-2A73-46E2-81C9-38F1C746B22D}" destId="{A2A0EF06-D4B4-4B16-92EF-E22CB036366A}" srcOrd="3" destOrd="0" presId="urn:microsoft.com/office/officeart/2005/8/layout/cycle8"/>
    <dgm:cxn modelId="{9061A75E-21DA-4B21-A393-992FFAF358A2}" type="presParOf" srcId="{03C76010-2A73-46E2-81C9-38F1C746B22D}" destId="{27D994B0-3FE0-4C28-AE1F-5A8D4F5A9E6D}" srcOrd="4" destOrd="0" presId="urn:microsoft.com/office/officeart/2005/8/layout/cycle8"/>
    <dgm:cxn modelId="{D37D1ACA-705E-437F-834D-22F32DF234D8}" type="presParOf" srcId="{03C76010-2A73-46E2-81C9-38F1C746B22D}" destId="{8A15288E-4BE9-44C5-B61F-9BB220B08409}" srcOrd="5" destOrd="0" presId="urn:microsoft.com/office/officeart/2005/8/layout/cycle8"/>
    <dgm:cxn modelId="{C91BB0FF-13E5-4B9C-93E1-2F01819953AB}" type="presParOf" srcId="{03C76010-2A73-46E2-81C9-38F1C746B22D}" destId="{5ABF0656-0BE7-4415-A2CD-FE08D947359D}" srcOrd="6" destOrd="0" presId="urn:microsoft.com/office/officeart/2005/8/layout/cycle8"/>
    <dgm:cxn modelId="{2DFCD425-E22E-4F9D-B6C8-84AE2C82C607}" type="presParOf" srcId="{03C76010-2A73-46E2-81C9-38F1C746B22D}" destId="{093ED244-2005-4C85-9B6E-C3884D884C1A}" srcOrd="7" destOrd="0" presId="urn:microsoft.com/office/officeart/2005/8/layout/cycle8"/>
    <dgm:cxn modelId="{E19BB402-7310-46AC-B727-47CA2D9594A0}" type="presParOf" srcId="{03C76010-2A73-46E2-81C9-38F1C746B22D}" destId="{29945F56-25E3-4A87-AEF5-C06354A6CC9F}" srcOrd="8" destOrd="0" presId="urn:microsoft.com/office/officeart/2005/8/layout/cycle8"/>
    <dgm:cxn modelId="{89055ABF-4FC4-4194-B1DE-F18D06E17D36}" type="presParOf" srcId="{03C76010-2A73-46E2-81C9-38F1C746B22D}" destId="{19720788-3978-4CD1-AD86-992AB6ECFFD1}" srcOrd="9" destOrd="0" presId="urn:microsoft.com/office/officeart/2005/8/layout/cycle8"/>
    <dgm:cxn modelId="{26471A00-357A-4BA4-BC8A-6527AE37761A}" type="presParOf" srcId="{03C76010-2A73-46E2-81C9-38F1C746B22D}" destId="{1FF1B730-4298-4187-9E6A-2E257C781B0C}" srcOrd="10" destOrd="0" presId="urn:microsoft.com/office/officeart/2005/8/layout/cycle8"/>
    <dgm:cxn modelId="{DD1E7D71-DC25-4DB9-A449-E8EB7A00815A}" type="presParOf" srcId="{03C76010-2A73-46E2-81C9-38F1C746B22D}" destId="{AC84D799-2336-4C28-91A7-906913B3F8FA}" srcOrd="11" destOrd="0" presId="urn:microsoft.com/office/officeart/2005/8/layout/cycle8"/>
    <dgm:cxn modelId="{DDB7C7BD-083B-4364-A4F2-2CB8AA46A6CE}" type="presParOf" srcId="{03C76010-2A73-46E2-81C9-38F1C746B22D}" destId="{EA3FBB08-47E4-4C3B-BA08-A1E70AA1F73C}" srcOrd="12" destOrd="0" presId="urn:microsoft.com/office/officeart/2005/8/layout/cycle8"/>
    <dgm:cxn modelId="{EFAED498-5561-4951-918D-C075B6D25E8B}" type="presParOf" srcId="{03C76010-2A73-46E2-81C9-38F1C746B22D}" destId="{8B345CDE-2318-4910-A938-299623E5ABFC}" srcOrd="13" destOrd="0" presId="urn:microsoft.com/office/officeart/2005/8/layout/cycle8"/>
    <dgm:cxn modelId="{6484B169-281E-44B4-BF76-B2E71DC8CF9E}" type="presParOf" srcId="{03C76010-2A73-46E2-81C9-38F1C746B22D}" destId="{7BAD8154-6790-40CE-AA11-4A5F34959435}" srcOrd="14" destOrd="0" presId="urn:microsoft.com/office/officeart/2005/8/layout/cycle8"/>
    <dgm:cxn modelId="{5B27840E-42D1-4134-BD6D-F91D7C449889}" type="presParOf" srcId="{03C76010-2A73-46E2-81C9-38F1C746B22D}" destId="{76D7C247-C03D-4684-B330-6BC3C67364ED}" srcOrd="15" destOrd="0" presId="urn:microsoft.com/office/officeart/2005/8/layout/cycle8"/>
    <dgm:cxn modelId="{11B152A2-50B9-47DD-B676-91816F3E4FB9}" type="presParOf" srcId="{03C76010-2A73-46E2-81C9-38F1C746B22D}" destId="{F1EDF57B-B953-4BB7-BCA0-F9B32EBCFCE9}" srcOrd="16" destOrd="0" presId="urn:microsoft.com/office/officeart/2005/8/layout/cycle8"/>
    <dgm:cxn modelId="{979E7D3E-0692-49F8-9672-8C3CDEAD25A9}" type="presParOf" srcId="{03C76010-2A73-46E2-81C9-38F1C746B22D}" destId="{41479B64-6DA8-44F5-A5E1-7E90460DB4FE}" srcOrd="17" destOrd="0" presId="urn:microsoft.com/office/officeart/2005/8/layout/cycle8"/>
    <dgm:cxn modelId="{CCDCB13E-8313-4ECA-8240-7FBF98F62146}" type="presParOf" srcId="{03C76010-2A73-46E2-81C9-38F1C746B22D}" destId="{F7720BE1-A875-4BB7-B28D-156E725D2C5A}" srcOrd="18" destOrd="0" presId="urn:microsoft.com/office/officeart/2005/8/layout/cycle8"/>
    <dgm:cxn modelId="{7E9AF5B0-3F2B-4954-95DC-A3995B9A2284}" type="presParOf" srcId="{03C76010-2A73-46E2-81C9-38F1C746B22D}" destId="{5CA07F68-655B-43FA-B3D3-F62141FCAA14}" srcOrd="19" destOrd="0" presId="urn:microsoft.com/office/officeart/2005/8/layout/cycle8"/>
    <dgm:cxn modelId="{D1514743-2F3C-428C-AA76-B154DC3C4690}" type="presParOf" srcId="{03C76010-2A73-46E2-81C9-38F1C746B22D}" destId="{D02A964E-2760-439C-B8B8-F48EB1EBA268}" srcOrd="20" destOrd="0" presId="urn:microsoft.com/office/officeart/2005/8/layout/cycle8"/>
    <dgm:cxn modelId="{B2579385-8876-4C01-AFDA-4531E065FE4E}" type="presParOf" srcId="{03C76010-2A73-46E2-81C9-38F1C746B22D}" destId="{4CA29C44-6377-445A-B856-06EACFA885C7}" srcOrd="21" destOrd="0" presId="urn:microsoft.com/office/officeart/2005/8/layout/cycle8"/>
    <dgm:cxn modelId="{79EC540B-A652-4DC5-BE5A-13287089972D}" type="presParOf" srcId="{03C76010-2A73-46E2-81C9-38F1C746B22D}" destId="{1091131C-A6FC-458C-8D7B-509BA3631DD7}" srcOrd="22" destOrd="0" presId="urn:microsoft.com/office/officeart/2005/8/layout/cycle8"/>
    <dgm:cxn modelId="{3288E6AF-4948-4F30-B87D-512FB23427B1}" type="presParOf" srcId="{03C76010-2A73-46E2-81C9-38F1C746B22D}" destId="{229BE3A2-3F08-4921-9C3F-6EFB6EBD2BDE}" srcOrd="23" destOrd="0" presId="urn:microsoft.com/office/officeart/2005/8/layout/cycle8"/>
    <dgm:cxn modelId="{42460639-74B7-4459-A033-35E635133090}" type="presParOf" srcId="{03C76010-2A73-46E2-81C9-38F1C746B22D}" destId="{1D3F7C5B-FB09-42AE-903C-1C03FF874AD9}" srcOrd="24" destOrd="0" presId="urn:microsoft.com/office/officeart/2005/8/layout/cycle8"/>
    <dgm:cxn modelId="{A9BC4381-BA86-4FCF-9AA8-43FF38C3B295}" type="presParOf" srcId="{03C76010-2A73-46E2-81C9-38F1C746B22D}" destId="{8F73C809-C85F-418A-85A7-98766E19873F}" srcOrd="25" destOrd="0" presId="urn:microsoft.com/office/officeart/2005/8/layout/cycle8"/>
    <dgm:cxn modelId="{2FF40B9C-41D2-4A19-88CC-552FC9E006D9}" type="presParOf" srcId="{03C76010-2A73-46E2-81C9-38F1C746B22D}" destId="{704A402D-D9B6-4221-9B39-B04AAF61E8A4}" srcOrd="26" destOrd="0" presId="urn:microsoft.com/office/officeart/2005/8/layout/cycle8"/>
    <dgm:cxn modelId="{7C103353-321B-4533-AFCB-B30D97D01D0F}" type="presParOf" srcId="{03C76010-2A73-46E2-81C9-38F1C746B22D}" destId="{128A52D4-229F-4883-8425-0FCC8D2D4961}" srcOrd="27" destOrd="0" presId="urn:microsoft.com/office/officeart/2005/8/layout/cycle8"/>
    <dgm:cxn modelId="{D221D30D-F934-48F1-BBDF-1D137C0E3071}" type="presParOf" srcId="{03C76010-2A73-46E2-81C9-38F1C746B22D}" destId="{93F32DF2-A3D8-4B84-B1B4-85F62A23388B}" srcOrd="28" destOrd="0" presId="urn:microsoft.com/office/officeart/2005/8/layout/cycle8"/>
    <dgm:cxn modelId="{13E5DB63-473F-4F75-8150-AA27A598CFC1}" type="presParOf" srcId="{03C76010-2A73-46E2-81C9-38F1C746B22D}" destId="{D34C1F78-DB9E-493E-9582-6E00E20B9E5C}" srcOrd="2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D0AC62-EEA3-4879-B59D-6B6485325424}">
      <dsp:nvSpPr>
        <dsp:cNvPr id="0" name=""/>
        <dsp:cNvSpPr/>
      </dsp:nvSpPr>
      <dsp:spPr>
        <a:xfrm>
          <a:off x="2895601" y="0"/>
          <a:ext cx="2438397" cy="864870"/>
        </a:xfrm>
        <a:prstGeom prst="trapezoid">
          <a:avLst>
            <a:gd name="adj" fmla="val 95154"/>
          </a:avLst>
        </a:prstGeom>
        <a:solidFill>
          <a:schemeClr val="accent2">
            <a:shade val="80000"/>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solidFill>
                <a:srgbClr val="FFC000"/>
              </a:solidFill>
            </a:rPr>
            <a:t>Consultant</a:t>
          </a:r>
          <a:endParaRPr lang="en-US" sz="2800" kern="1200" dirty="0">
            <a:solidFill>
              <a:srgbClr val="FFC000"/>
            </a:solidFill>
          </a:endParaRPr>
        </a:p>
      </dsp:txBody>
      <dsp:txXfrm>
        <a:off x="2895601" y="0"/>
        <a:ext cx="2438397" cy="864870"/>
      </dsp:txXfrm>
    </dsp:sp>
    <dsp:sp modelId="{7C9C4E73-22CF-40B7-AE84-6D24C4CDA8F1}">
      <dsp:nvSpPr>
        <dsp:cNvPr id="0" name=""/>
        <dsp:cNvSpPr/>
      </dsp:nvSpPr>
      <dsp:spPr>
        <a:xfrm>
          <a:off x="2468880" y="864869"/>
          <a:ext cx="3291840" cy="864870"/>
        </a:xfrm>
        <a:prstGeom prst="trapezoid">
          <a:avLst>
            <a:gd name="adj" fmla="val 95154"/>
          </a:avLst>
        </a:prstGeom>
        <a:solidFill>
          <a:schemeClr val="accent2">
            <a:shade val="80000"/>
            <a:hueOff val="22196"/>
            <a:satOff val="-4876"/>
            <a:lumOff val="7776"/>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n-US" sz="3900" kern="1200" dirty="0" smtClean="0"/>
            <a:t>Registrar</a:t>
          </a:r>
          <a:endParaRPr lang="en-US" sz="3900" kern="1200" dirty="0"/>
        </a:p>
      </dsp:txBody>
      <dsp:txXfrm>
        <a:off x="3044951" y="864869"/>
        <a:ext cx="2139696" cy="864870"/>
      </dsp:txXfrm>
    </dsp:sp>
    <dsp:sp modelId="{2DA6553D-1F63-4A48-9127-CCCCE18BF19C}">
      <dsp:nvSpPr>
        <dsp:cNvPr id="0" name=""/>
        <dsp:cNvSpPr/>
      </dsp:nvSpPr>
      <dsp:spPr>
        <a:xfrm>
          <a:off x="1645920" y="1729739"/>
          <a:ext cx="4937759" cy="864870"/>
        </a:xfrm>
        <a:prstGeom prst="trapezoid">
          <a:avLst>
            <a:gd name="adj" fmla="val 95154"/>
          </a:avLst>
        </a:prstGeom>
        <a:solidFill>
          <a:schemeClr val="accent2">
            <a:shade val="80000"/>
            <a:hueOff val="44393"/>
            <a:satOff val="-9753"/>
            <a:lumOff val="15552"/>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n-US" sz="3900" kern="1200" dirty="0" smtClean="0"/>
            <a:t>Resident</a:t>
          </a:r>
          <a:endParaRPr lang="en-US" sz="3900" kern="1200" dirty="0"/>
        </a:p>
      </dsp:txBody>
      <dsp:txXfrm>
        <a:off x="2510028" y="1729739"/>
        <a:ext cx="3209544" cy="864870"/>
      </dsp:txXfrm>
    </dsp:sp>
    <dsp:sp modelId="{6968FB26-F9B9-4D58-95D0-02FCCDFC210C}">
      <dsp:nvSpPr>
        <dsp:cNvPr id="0" name=""/>
        <dsp:cNvSpPr/>
      </dsp:nvSpPr>
      <dsp:spPr>
        <a:xfrm>
          <a:off x="822960" y="2594609"/>
          <a:ext cx="6583680" cy="864870"/>
        </a:xfrm>
        <a:prstGeom prst="trapezoid">
          <a:avLst>
            <a:gd name="adj" fmla="val 95154"/>
          </a:avLst>
        </a:prstGeom>
        <a:solidFill>
          <a:schemeClr val="accent2">
            <a:shade val="80000"/>
            <a:hueOff val="66589"/>
            <a:satOff val="-14629"/>
            <a:lumOff val="23328"/>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n-US" sz="3900" kern="1200" dirty="0" smtClean="0"/>
            <a:t>Intern</a:t>
          </a:r>
          <a:endParaRPr lang="en-US" sz="3900" kern="1200" dirty="0"/>
        </a:p>
      </dsp:txBody>
      <dsp:txXfrm>
        <a:off x="1975103" y="2594609"/>
        <a:ext cx="4279392" cy="864870"/>
      </dsp:txXfrm>
    </dsp:sp>
    <dsp:sp modelId="{53C7062B-EE36-482D-A805-63D47354B05D}">
      <dsp:nvSpPr>
        <dsp:cNvPr id="0" name=""/>
        <dsp:cNvSpPr/>
      </dsp:nvSpPr>
      <dsp:spPr>
        <a:xfrm>
          <a:off x="0" y="3459480"/>
          <a:ext cx="8229600" cy="864870"/>
        </a:xfrm>
        <a:prstGeom prst="trapezoid">
          <a:avLst>
            <a:gd name="adj" fmla="val 95154"/>
          </a:avLst>
        </a:prstGeom>
        <a:solidFill>
          <a:schemeClr val="accent2">
            <a:shade val="80000"/>
            <a:hueOff val="88785"/>
            <a:satOff val="-19505"/>
            <a:lumOff val="31104"/>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n-US" sz="3900" kern="1200" dirty="0" smtClean="0"/>
            <a:t>Medical student</a:t>
          </a:r>
          <a:endParaRPr lang="en-US" sz="3900" kern="1200" dirty="0"/>
        </a:p>
      </dsp:txBody>
      <dsp:txXfrm>
        <a:off x="1440179" y="3459480"/>
        <a:ext cx="5349240" cy="8648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5E4AEA-2CF6-4AE8-BF63-D4D2BD623442}">
      <dsp:nvSpPr>
        <dsp:cNvPr id="0" name=""/>
        <dsp:cNvSpPr/>
      </dsp:nvSpPr>
      <dsp:spPr>
        <a:xfrm>
          <a:off x="1004" y="1770384"/>
          <a:ext cx="1958950" cy="783580"/>
        </a:xfrm>
        <a:prstGeom prst="homePlate">
          <a:avLst/>
        </a:prstGeom>
        <a:solidFill>
          <a:schemeClr val="accent2">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0678" tIns="45339" rIns="22670" bIns="45339" numCol="1" spcCol="1270" anchor="ctr" anchorCtr="0">
          <a:noAutofit/>
        </a:bodyPr>
        <a:lstStyle/>
        <a:p>
          <a:pPr lvl="0" algn="ctr" defTabSz="755650">
            <a:lnSpc>
              <a:spcPct val="90000"/>
            </a:lnSpc>
            <a:spcBef>
              <a:spcPct val="0"/>
            </a:spcBef>
            <a:spcAft>
              <a:spcPct val="35000"/>
            </a:spcAft>
          </a:pPr>
          <a:r>
            <a:rPr lang="en-US" sz="1700" kern="1200" dirty="0" smtClean="0"/>
            <a:t>Novice </a:t>
          </a:r>
          <a:endParaRPr lang="en-US" sz="1700" kern="1200" dirty="0"/>
        </a:p>
      </dsp:txBody>
      <dsp:txXfrm>
        <a:off x="1004" y="1770384"/>
        <a:ext cx="1763055" cy="783580"/>
      </dsp:txXfrm>
    </dsp:sp>
    <dsp:sp modelId="{73A419DC-702E-4043-B3E3-B6544E3EBB8E}">
      <dsp:nvSpPr>
        <dsp:cNvPr id="0" name=""/>
        <dsp:cNvSpPr/>
      </dsp:nvSpPr>
      <dsp:spPr>
        <a:xfrm>
          <a:off x="1568164" y="1770384"/>
          <a:ext cx="1958950" cy="783580"/>
        </a:xfrm>
        <a:prstGeom prst="chevron">
          <a:avLst/>
        </a:prstGeom>
        <a:solidFill>
          <a:schemeClr val="accent2">
            <a:shade val="80000"/>
            <a:hueOff val="22196"/>
            <a:satOff val="-4876"/>
            <a:lumOff val="777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en-US" sz="1700" kern="1200" dirty="0" smtClean="0"/>
            <a:t>Advanced beginner</a:t>
          </a:r>
          <a:endParaRPr lang="en-US" sz="1700" kern="1200" dirty="0"/>
        </a:p>
      </dsp:txBody>
      <dsp:txXfrm>
        <a:off x="1959954" y="1770384"/>
        <a:ext cx="1175370" cy="783580"/>
      </dsp:txXfrm>
    </dsp:sp>
    <dsp:sp modelId="{CC78857D-8803-4B19-999C-2067BFC7D50E}">
      <dsp:nvSpPr>
        <dsp:cNvPr id="0" name=""/>
        <dsp:cNvSpPr/>
      </dsp:nvSpPr>
      <dsp:spPr>
        <a:xfrm>
          <a:off x="3135324" y="1770384"/>
          <a:ext cx="1958950" cy="783580"/>
        </a:xfrm>
        <a:prstGeom prst="chevron">
          <a:avLst/>
        </a:prstGeom>
        <a:solidFill>
          <a:schemeClr val="accent2">
            <a:shade val="80000"/>
            <a:hueOff val="44393"/>
            <a:satOff val="-9753"/>
            <a:lumOff val="1555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en-US" sz="1700" kern="1200" dirty="0" smtClean="0"/>
            <a:t>Competent</a:t>
          </a:r>
          <a:endParaRPr lang="en-US" sz="1700" kern="1200" dirty="0"/>
        </a:p>
      </dsp:txBody>
      <dsp:txXfrm>
        <a:off x="3527114" y="1770384"/>
        <a:ext cx="1175370" cy="783580"/>
      </dsp:txXfrm>
    </dsp:sp>
    <dsp:sp modelId="{FDAEE9CA-1EBB-4DF4-AF9D-12A625CD91E2}">
      <dsp:nvSpPr>
        <dsp:cNvPr id="0" name=""/>
        <dsp:cNvSpPr/>
      </dsp:nvSpPr>
      <dsp:spPr>
        <a:xfrm>
          <a:off x="4702485" y="1770384"/>
          <a:ext cx="1958950" cy="783580"/>
        </a:xfrm>
        <a:prstGeom prst="chevron">
          <a:avLst/>
        </a:prstGeom>
        <a:solidFill>
          <a:schemeClr val="accent2">
            <a:shade val="80000"/>
            <a:hueOff val="66589"/>
            <a:satOff val="-14629"/>
            <a:lumOff val="2332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en-US" sz="1700" kern="1200" dirty="0" smtClean="0"/>
            <a:t>Proficient</a:t>
          </a:r>
          <a:endParaRPr lang="en-US" sz="1700" kern="1200" dirty="0"/>
        </a:p>
      </dsp:txBody>
      <dsp:txXfrm>
        <a:off x="5094275" y="1770384"/>
        <a:ext cx="1175370" cy="783580"/>
      </dsp:txXfrm>
    </dsp:sp>
    <dsp:sp modelId="{64D5B07A-B648-4906-AE18-71324A6A0048}">
      <dsp:nvSpPr>
        <dsp:cNvPr id="0" name=""/>
        <dsp:cNvSpPr/>
      </dsp:nvSpPr>
      <dsp:spPr>
        <a:xfrm>
          <a:off x="6269645" y="1770384"/>
          <a:ext cx="1958950" cy="783580"/>
        </a:xfrm>
        <a:prstGeom prst="chevron">
          <a:avLst/>
        </a:prstGeom>
        <a:solidFill>
          <a:schemeClr val="accent2">
            <a:shade val="80000"/>
            <a:hueOff val="88785"/>
            <a:satOff val="-19505"/>
            <a:lumOff val="3110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en-US" sz="1700" kern="1200" dirty="0" smtClean="0"/>
            <a:t>Expert</a:t>
          </a:r>
          <a:endParaRPr lang="en-US" sz="1700" kern="1200" dirty="0"/>
        </a:p>
      </dsp:txBody>
      <dsp:txXfrm>
        <a:off x="6661435" y="1770384"/>
        <a:ext cx="1175370" cy="7835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3E6569-23D1-46B1-BC08-BC597949DDBE}">
      <dsp:nvSpPr>
        <dsp:cNvPr id="0" name=""/>
        <dsp:cNvSpPr/>
      </dsp:nvSpPr>
      <dsp:spPr>
        <a:xfrm>
          <a:off x="3193" y="969156"/>
          <a:ext cx="1908407" cy="669751"/>
        </a:xfrm>
        <a:prstGeom prst="homePlate">
          <a:avLst/>
        </a:prstGeom>
        <a:solidFill>
          <a:schemeClr val="accent2">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20003" bIns="40005" numCol="1" spcCol="1270" anchor="ctr" anchorCtr="0">
          <a:noAutofit/>
        </a:bodyPr>
        <a:lstStyle/>
        <a:p>
          <a:pPr lvl="0" algn="ctr" defTabSz="666750">
            <a:lnSpc>
              <a:spcPct val="90000"/>
            </a:lnSpc>
            <a:spcBef>
              <a:spcPct val="0"/>
            </a:spcBef>
            <a:spcAft>
              <a:spcPct val="35000"/>
            </a:spcAft>
          </a:pPr>
          <a:r>
            <a:rPr lang="en-US" sz="1500" kern="1200" dirty="0" smtClean="0"/>
            <a:t>Medical student</a:t>
          </a:r>
          <a:endParaRPr lang="en-US" sz="1500" kern="1200" dirty="0"/>
        </a:p>
      </dsp:txBody>
      <dsp:txXfrm>
        <a:off x="3193" y="969156"/>
        <a:ext cx="1740969" cy="669751"/>
      </dsp:txXfrm>
    </dsp:sp>
    <dsp:sp modelId="{3A6AD729-E3D9-4521-BA6E-187E349708DE}">
      <dsp:nvSpPr>
        <dsp:cNvPr id="0" name=""/>
        <dsp:cNvSpPr/>
      </dsp:nvSpPr>
      <dsp:spPr>
        <a:xfrm>
          <a:off x="1576724" y="969156"/>
          <a:ext cx="1674379" cy="669751"/>
        </a:xfrm>
        <a:prstGeom prst="chevron">
          <a:avLst/>
        </a:prstGeom>
        <a:solidFill>
          <a:schemeClr val="accent2">
            <a:shade val="80000"/>
            <a:hueOff val="22196"/>
            <a:satOff val="-4876"/>
            <a:lumOff val="777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lvl="0" algn="ctr" defTabSz="666750">
            <a:lnSpc>
              <a:spcPct val="90000"/>
            </a:lnSpc>
            <a:spcBef>
              <a:spcPct val="0"/>
            </a:spcBef>
            <a:spcAft>
              <a:spcPct val="35000"/>
            </a:spcAft>
          </a:pPr>
          <a:r>
            <a:rPr lang="en-US" sz="1500" kern="1200" dirty="0" smtClean="0"/>
            <a:t>Intern </a:t>
          </a:r>
          <a:endParaRPr lang="en-US" sz="1500" kern="1200" dirty="0"/>
        </a:p>
      </dsp:txBody>
      <dsp:txXfrm>
        <a:off x="1911600" y="969156"/>
        <a:ext cx="1004628" cy="669751"/>
      </dsp:txXfrm>
    </dsp:sp>
    <dsp:sp modelId="{29B9DC11-EA95-4577-BAA3-BA85D6327FDA}">
      <dsp:nvSpPr>
        <dsp:cNvPr id="0" name=""/>
        <dsp:cNvSpPr/>
      </dsp:nvSpPr>
      <dsp:spPr>
        <a:xfrm>
          <a:off x="2916228" y="969156"/>
          <a:ext cx="1674379" cy="669751"/>
        </a:xfrm>
        <a:prstGeom prst="chevron">
          <a:avLst/>
        </a:prstGeom>
        <a:solidFill>
          <a:schemeClr val="accent2">
            <a:shade val="80000"/>
            <a:hueOff val="44393"/>
            <a:satOff val="-9753"/>
            <a:lumOff val="1555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lvl="0" algn="ctr" defTabSz="666750">
            <a:lnSpc>
              <a:spcPct val="90000"/>
            </a:lnSpc>
            <a:spcBef>
              <a:spcPct val="0"/>
            </a:spcBef>
            <a:spcAft>
              <a:spcPct val="35000"/>
            </a:spcAft>
          </a:pPr>
          <a:r>
            <a:rPr lang="en-US" sz="1500" kern="1200" dirty="0" smtClean="0"/>
            <a:t> Resident</a:t>
          </a:r>
          <a:endParaRPr lang="en-US" sz="1500" kern="1200" dirty="0"/>
        </a:p>
      </dsp:txBody>
      <dsp:txXfrm>
        <a:off x="3251104" y="969156"/>
        <a:ext cx="1004628" cy="669751"/>
      </dsp:txXfrm>
    </dsp:sp>
    <dsp:sp modelId="{A52BFAD3-670C-4633-BD1F-F4C297488F25}">
      <dsp:nvSpPr>
        <dsp:cNvPr id="0" name=""/>
        <dsp:cNvSpPr/>
      </dsp:nvSpPr>
      <dsp:spPr>
        <a:xfrm>
          <a:off x="4255731" y="969156"/>
          <a:ext cx="1674379" cy="669751"/>
        </a:xfrm>
        <a:prstGeom prst="chevron">
          <a:avLst/>
        </a:prstGeom>
        <a:solidFill>
          <a:schemeClr val="accent2">
            <a:shade val="80000"/>
            <a:hueOff val="66589"/>
            <a:satOff val="-14629"/>
            <a:lumOff val="2332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lvl="0" algn="ctr" defTabSz="666750">
            <a:lnSpc>
              <a:spcPct val="90000"/>
            </a:lnSpc>
            <a:spcBef>
              <a:spcPct val="0"/>
            </a:spcBef>
            <a:spcAft>
              <a:spcPct val="35000"/>
            </a:spcAft>
          </a:pPr>
          <a:r>
            <a:rPr lang="en-US" sz="1500" kern="1200" dirty="0" smtClean="0"/>
            <a:t>Registrar</a:t>
          </a:r>
          <a:endParaRPr lang="en-US" sz="1500" kern="1200" dirty="0"/>
        </a:p>
      </dsp:txBody>
      <dsp:txXfrm>
        <a:off x="4590607" y="969156"/>
        <a:ext cx="1004628" cy="669751"/>
      </dsp:txXfrm>
    </dsp:sp>
    <dsp:sp modelId="{1BE28DA8-4C60-46F5-B210-1B2961C1AEF0}">
      <dsp:nvSpPr>
        <dsp:cNvPr id="0" name=""/>
        <dsp:cNvSpPr/>
      </dsp:nvSpPr>
      <dsp:spPr>
        <a:xfrm>
          <a:off x="5595235" y="969156"/>
          <a:ext cx="1674379" cy="669751"/>
        </a:xfrm>
        <a:prstGeom prst="chevron">
          <a:avLst/>
        </a:prstGeom>
        <a:solidFill>
          <a:schemeClr val="accent2">
            <a:shade val="80000"/>
            <a:hueOff val="88785"/>
            <a:satOff val="-19505"/>
            <a:lumOff val="3110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lvl="0" algn="ctr" defTabSz="666750">
            <a:lnSpc>
              <a:spcPct val="90000"/>
            </a:lnSpc>
            <a:spcBef>
              <a:spcPct val="0"/>
            </a:spcBef>
            <a:spcAft>
              <a:spcPct val="35000"/>
            </a:spcAft>
          </a:pPr>
          <a:r>
            <a:rPr lang="en-US" sz="1500" kern="1200" dirty="0" smtClean="0"/>
            <a:t>Consultant</a:t>
          </a:r>
          <a:endParaRPr lang="en-US" sz="1500" kern="1200" dirty="0"/>
        </a:p>
      </dsp:txBody>
      <dsp:txXfrm>
        <a:off x="5930111" y="969156"/>
        <a:ext cx="1004628" cy="6697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659BB2EF-0323-408B-B905-964C76A957CB}" type="datetimeFigureOut">
              <a:rPr lang="en-US"/>
              <a:pPr>
                <a:defRPr/>
              </a:pPr>
              <a:t>11/27/2019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0ED9EBC8-0FBC-43AF-B583-8B37C6FF1B43}" type="slidenum">
              <a:rPr lang="en-US"/>
              <a:pPr>
                <a:defRPr/>
              </a:pPr>
              <a:t>‹#›</a:t>
            </a:fld>
            <a:endParaRPr lang="en-US"/>
          </a:p>
        </p:txBody>
      </p:sp>
    </p:spTree>
    <p:extLst>
      <p:ext uri="{BB962C8B-B14F-4D97-AF65-F5344CB8AC3E}">
        <p14:creationId xmlns:p14="http://schemas.microsoft.com/office/powerpoint/2010/main" val="1035860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endParaRPr lang="ar-SA"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CCDDA7-E2BA-43DF-8EC3-0EB1CFCDB975}"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0797F8-F1F6-4C2B-ACDA-3C5A45416189}" type="slidenum">
              <a:rPr lang="en-GB" smtClean="0"/>
              <a:pPr/>
              <a:t>33</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5C455D-DC04-430E-9736-172BBF814D32}" type="slidenum">
              <a:rPr lang="en-GB" smtClean="0"/>
              <a:pPr/>
              <a:t>34</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fld id="{42132F07-16D1-490B-B94E-987556C3F6CF}" type="slidenum">
              <a:rPr lang="en-US" altLang="en-US" smtClean="0"/>
              <a:pPr eaLnBrk="1" hangingPunct="1"/>
              <a:t>45</a:t>
            </a:fld>
            <a:endParaRPr lang="en-US" altLang="en-US" smtClean="0"/>
          </a:p>
        </p:txBody>
      </p:sp>
      <p:sp>
        <p:nvSpPr>
          <p:cNvPr id="20483" name="Rectangle 2"/>
          <p:cNvSpPr>
            <a:spLocks noGrp="1" noRot="1" noChangeAspect="1" noChangeArrowheads="1" noTextEdit="1"/>
          </p:cNvSpPr>
          <p:nvPr>
            <p:ph type="sldImg"/>
          </p:nvPr>
        </p:nvSpPr>
        <p:spPr>
          <a:xfrm>
            <a:off x="1141413" y="685800"/>
            <a:ext cx="4573587" cy="3429000"/>
          </a:xfrm>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4"/>
          <p:cNvSpPr txBox="1">
            <a:spLocks noGrp="1" noChangeArrowheads="1"/>
          </p:cNvSpPr>
          <p:nvPr/>
        </p:nvSpPr>
        <p:spPr bwMode="auto">
          <a:xfrm>
            <a:off x="3880648" y="8687751"/>
            <a:ext cx="2964539" cy="44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hangingPunc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chemeClr val="tx1"/>
                </a:solidFill>
                <a:latin typeface="Arial" charset="0"/>
                <a:cs typeface="Arial" charset="0"/>
              </a:defRPr>
            </a:lvl1pPr>
            <a:lvl2pPr marL="742950" indent="-285750" eaLnBrk="0" hangingPunc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chemeClr val="tx1"/>
                </a:solidFill>
                <a:latin typeface="Arial" charset="0"/>
                <a:cs typeface="Arial" charset="0"/>
              </a:defRPr>
            </a:lvl2pPr>
            <a:lvl3pPr marL="1143000" indent="-228600" eaLnBrk="0" hangingPunc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chemeClr val="tx1"/>
                </a:solidFill>
                <a:latin typeface="Arial" charset="0"/>
                <a:cs typeface="Arial" charset="0"/>
              </a:defRPr>
            </a:lvl3pPr>
            <a:lvl4pPr marL="1600200" indent="-228600" eaLnBrk="0" hangingPunc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chemeClr val="tx1"/>
                </a:solidFill>
                <a:latin typeface="Arial" charset="0"/>
                <a:cs typeface="Arial" charset="0"/>
              </a:defRPr>
            </a:lvl4pPr>
            <a:lvl5pPr marL="2057400" indent="-228600" eaLnBrk="0" hangingPunc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chemeClr val="tx1"/>
                </a:solidFill>
                <a:latin typeface="Arial" charset="0"/>
                <a:cs typeface="Arial" charset="0"/>
              </a:defRPr>
            </a:lvl5pPr>
            <a:lvl6pPr marL="2514600" indent="-228600" eaLnBrk="0" fontAlgn="base" hangingPunct="0">
              <a:spcBef>
                <a:spcPct val="0"/>
              </a:spcBef>
              <a:spcAft>
                <a:spcPct val="0"/>
              </a:spcAft>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chemeClr val="tx1"/>
                </a:solidFill>
                <a:latin typeface="Arial" charset="0"/>
                <a:cs typeface="Arial" charset="0"/>
              </a:defRPr>
            </a:lvl6pPr>
            <a:lvl7pPr marL="2971800" indent="-228600" eaLnBrk="0" fontAlgn="base" hangingPunct="0">
              <a:spcBef>
                <a:spcPct val="0"/>
              </a:spcBef>
              <a:spcAft>
                <a:spcPct val="0"/>
              </a:spcAft>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chemeClr val="tx1"/>
                </a:solidFill>
                <a:latin typeface="Arial" charset="0"/>
                <a:cs typeface="Arial" charset="0"/>
              </a:defRPr>
            </a:lvl7pPr>
            <a:lvl8pPr marL="3429000" indent="-228600" eaLnBrk="0" fontAlgn="base" hangingPunct="0">
              <a:spcBef>
                <a:spcPct val="0"/>
              </a:spcBef>
              <a:spcAft>
                <a:spcPct val="0"/>
              </a:spcAft>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chemeClr val="tx1"/>
                </a:solidFill>
                <a:latin typeface="Arial" charset="0"/>
                <a:cs typeface="Arial" charset="0"/>
              </a:defRPr>
            </a:lvl8pPr>
            <a:lvl9pPr marL="3886200" indent="-228600" eaLnBrk="0" fontAlgn="base" hangingPunct="0">
              <a:spcBef>
                <a:spcPct val="0"/>
              </a:spcBef>
              <a:spcAft>
                <a:spcPct val="0"/>
              </a:spcAft>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chemeClr val="tx1"/>
                </a:solidFill>
                <a:latin typeface="Arial" charset="0"/>
                <a:cs typeface="Arial" charset="0"/>
              </a:defRPr>
            </a:lvl9pPr>
          </a:lstStyle>
          <a:p>
            <a:pPr algn="r" eaLnBrk="1" hangingPunct="1">
              <a:lnSpc>
                <a:spcPct val="116000"/>
              </a:lnSpc>
            </a:pPr>
            <a:fld id="{9E03841B-1DF3-49CB-A208-57A0838D5C29}" type="slidenum">
              <a:rPr lang="en-GB" altLang="en-US" sz="1300">
                <a:solidFill>
                  <a:srgbClr val="000000"/>
                </a:solidFill>
                <a:latin typeface="Times New Roman" pitchFamily="18" charset="0"/>
              </a:rPr>
              <a:pPr algn="r" eaLnBrk="1" hangingPunct="1">
                <a:lnSpc>
                  <a:spcPct val="116000"/>
                </a:lnSpc>
              </a:pPr>
              <a:t>47</a:t>
            </a:fld>
            <a:endParaRPr lang="en-GB" altLang="en-US" sz="1300">
              <a:solidFill>
                <a:srgbClr val="000000"/>
              </a:solidFill>
              <a:latin typeface="Times New Roman" pitchFamily="18" charset="0"/>
            </a:endParaRPr>
          </a:p>
        </p:txBody>
      </p:sp>
      <p:sp>
        <p:nvSpPr>
          <p:cNvPr id="23555" name="Text Box 1"/>
          <p:cNvSpPr txBox="1">
            <a:spLocks noChangeArrowheads="1"/>
          </p:cNvSpPr>
          <p:nvPr/>
        </p:nvSpPr>
        <p:spPr bwMode="auto">
          <a:xfrm>
            <a:off x="1002595" y="694611"/>
            <a:ext cx="4852812" cy="3430645"/>
          </a:xfrm>
          <a:prstGeom prst="rect">
            <a:avLst/>
          </a:prstGeom>
          <a:solidFill>
            <a:srgbClr val="FFFFFF"/>
          </a:solidFill>
          <a:ln w="9360">
            <a:solidFill>
              <a:srgbClr val="000000"/>
            </a:solidFill>
            <a:miter lim="800000"/>
            <a:headEnd/>
            <a:tailEnd/>
          </a:ln>
        </p:spPr>
        <p:txBody>
          <a:bodyPr wrap="none" lIns="83796" tIns="41898" rIns="83796" bIns="41898"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endParaRPr lang="en-IE" altLang="en-US"/>
          </a:p>
        </p:txBody>
      </p:sp>
      <p:sp>
        <p:nvSpPr>
          <p:cNvPr id="23556" name="Rectangle 2"/>
          <p:cNvSpPr>
            <a:spLocks noGrp="1" noChangeArrowheads="1"/>
          </p:cNvSpPr>
          <p:nvPr>
            <p:ph type="body"/>
          </p:nvPr>
        </p:nvSpPr>
        <p:spPr>
          <a:xfrm>
            <a:off x="685480" y="4343144"/>
            <a:ext cx="5475830" cy="410478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fld id="{38F574B5-BEDF-4BC6-B6A2-FE0246C76785}" type="slidenum">
              <a:rPr lang="en-US" altLang="en-US" smtClean="0"/>
              <a:pPr eaLnBrk="1" hangingPunct="1"/>
              <a:t>48</a:t>
            </a:fld>
            <a:endParaRPr lang="en-US" altLang="en-US" smtClean="0"/>
          </a:p>
        </p:txBody>
      </p:sp>
      <p:sp>
        <p:nvSpPr>
          <p:cNvPr id="24579" name="Rectangle 2"/>
          <p:cNvSpPr>
            <a:spLocks noGrp="1" noRot="1" noChangeAspect="1" noChangeArrowheads="1" noTextEdit="1"/>
          </p:cNvSpPr>
          <p:nvPr>
            <p:ph type="sldImg"/>
          </p:nvPr>
        </p:nvSpPr>
        <p:spPr>
          <a:xfrm>
            <a:off x="1141413" y="685800"/>
            <a:ext cx="4573587" cy="3429000"/>
          </a:xfr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1143000" y="685800"/>
            <a:ext cx="4572000" cy="3429000"/>
          </a:xfrm>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IE" altLang="en-US" dirty="0" smtClean="0"/>
              <a:t>The above diagram indicates that a mentoring relationship has a natural cycle which starts with clarity around expectations – i.e. what does the mentee expect out of the mentoring partnership, what do he/she expect from the mentor and vice versa</a:t>
            </a:r>
          </a:p>
          <a:p>
            <a:endParaRPr lang="en-IE" altLang="en-US" dirty="0" smtClean="0"/>
          </a:p>
          <a:p>
            <a:r>
              <a:rPr lang="en-IE" altLang="en-US" dirty="0" smtClean="0"/>
              <a:t>Phase 1:  Establishing rapport and building trust is key to the development of a successful mentoring relationship.  Contracting or agreeing some ground rules can help support this process and means prevents misunderstandings allowing candour and openness to develop.</a:t>
            </a:r>
          </a:p>
          <a:p>
            <a:endParaRPr lang="en-IE" altLang="en-US" dirty="0" smtClean="0"/>
          </a:p>
          <a:p>
            <a:r>
              <a:rPr lang="en-IE" altLang="en-US" dirty="0" smtClean="0"/>
              <a:t>Phase 2:  Ultimately mentoring is a developmental relationship and the Mentee will have goals in terms of current work or future career plans.  Setting out what these goals are, with the support of the Mentor, will help when reviewing what progress has been made</a:t>
            </a:r>
          </a:p>
          <a:p>
            <a:endParaRPr lang="en-IE" altLang="en-US" dirty="0" smtClean="0"/>
          </a:p>
          <a:p>
            <a:r>
              <a:rPr lang="en-IE" altLang="en-US" dirty="0" smtClean="0"/>
              <a:t>Phase 3:  Mentoring relationships change over time as the work and/or career circumstances of either the Mentor or the Mentee change and evolve over time.  Inevitably a time will come when either the Mentor or the Mentee will want to move on.  Closing off the relationship is important for both the Mentor and Mentee and an opportunity to review what progress and what benefits both have got from the relationship.</a:t>
            </a: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fld id="{40B07AE1-2C11-4D00-8C67-758585DEA0E1}" type="slidenum">
              <a:rPr lang="en-US" altLang="en-US" smtClean="0"/>
              <a:pPr eaLnBrk="1" hangingPunct="1"/>
              <a:t>49</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fld id="{1B94B419-B664-4F43-8003-6114BFE60E4F}" type="slidenum">
              <a:rPr lang="en-US" altLang="en-US" smtClean="0"/>
              <a:pPr eaLnBrk="1" hangingPunct="1"/>
              <a:t>50</a:t>
            </a:fld>
            <a:endParaRPr lang="en-US" altLang="en-US" smtClean="0"/>
          </a:p>
        </p:txBody>
      </p:sp>
      <p:sp>
        <p:nvSpPr>
          <p:cNvPr id="28675" name="Rectangle 2"/>
          <p:cNvSpPr>
            <a:spLocks noGrp="1" noRot="1" noChangeAspect="1" noChangeArrowheads="1" noTextEdit="1"/>
          </p:cNvSpPr>
          <p:nvPr>
            <p:ph type="sldImg"/>
          </p:nvPr>
        </p:nvSpPr>
        <p:spPr>
          <a:xfrm>
            <a:off x="1141413" y="685800"/>
            <a:ext cx="4573587" cy="3429000"/>
          </a:xfrm>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fld id="{5C321AC6-C8BC-4C0C-A262-DF4B7CE07551}" type="slidenum">
              <a:rPr lang="en-US" altLang="en-US" smtClean="0"/>
              <a:pPr eaLnBrk="1" hangingPunct="1"/>
              <a:t>51</a:t>
            </a:fld>
            <a:endParaRPr lang="en-US" altLang="en-US" smtClean="0"/>
          </a:p>
        </p:txBody>
      </p:sp>
      <p:sp>
        <p:nvSpPr>
          <p:cNvPr id="29699" name="Rectangle 2"/>
          <p:cNvSpPr>
            <a:spLocks noGrp="1" noRot="1" noChangeAspect="1" noChangeArrowheads="1" noTextEdit="1"/>
          </p:cNvSpPr>
          <p:nvPr>
            <p:ph type="sldImg"/>
          </p:nvPr>
        </p:nvSpPr>
        <p:spPr>
          <a:xfrm>
            <a:off x="1192213" y="704850"/>
            <a:ext cx="4521200" cy="3390900"/>
          </a:xfrm>
          <a:ln/>
        </p:spPr>
      </p:sp>
      <p:sp>
        <p:nvSpPr>
          <p:cNvPr id="29700" name="Rectangle 3"/>
          <p:cNvSpPr>
            <a:spLocks noGrp="1" noChangeArrowheads="1"/>
          </p:cNvSpPr>
          <p:nvPr>
            <p:ph type="body" idx="1"/>
          </p:nvPr>
        </p:nvSpPr>
        <p:spPr>
          <a:xfrm>
            <a:off x="941734" y="4379703"/>
            <a:ext cx="5019377" cy="409600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altLang="en-US" sz="1600" smtClean="0"/>
              <a:t>Also check out the ‘Mentoring Skills Checklist’ for other useful skills and see where you strengths as a Mentor might lie.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fld id="{29DDB7AD-CF50-4706-A833-A1FA0408A74B}" type="slidenum">
              <a:rPr lang="en-US" altLang="en-US" smtClean="0"/>
              <a:pPr eaLnBrk="1" hangingPunct="1"/>
              <a:t>52</a:t>
            </a:fld>
            <a:endParaRPr lang="en-US" altLang="en-US" smtClean="0"/>
          </a:p>
        </p:txBody>
      </p:sp>
      <p:sp>
        <p:nvSpPr>
          <p:cNvPr id="31747" name="Rectangle 2"/>
          <p:cNvSpPr>
            <a:spLocks noGrp="1" noRot="1" noChangeAspect="1" noChangeArrowheads="1" noTextEdit="1"/>
          </p:cNvSpPr>
          <p:nvPr>
            <p:ph type="sldImg"/>
          </p:nvPr>
        </p:nvSpPr>
        <p:spPr>
          <a:xfrm>
            <a:off x="1141413" y="685800"/>
            <a:ext cx="4573587" cy="3429000"/>
          </a:xfrm>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Outlined above are a number of roles that the Mentor might adopt when working with a Mentee.  A Mentor may have a preferred role however it might be useful to experiment with other less familiar roles and assess impact.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ar-SA"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E8753E-C28A-4AB6-AAAA-594444B11396}" type="slidenum">
              <a:rPr lang="en-US" smtClean="0"/>
              <a:pPr/>
              <a:t>14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6C504C5-8BEF-4801-B668-576CCDF1E1D4}" type="slidenum">
              <a:rPr lang="en-US" smtClean="0"/>
              <a:pPr/>
              <a:t>15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last objective is kept here that we are ready to apply it in our daily work.</a:t>
            </a:r>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E5AC24-12A3-49D5-8AFC-2C2844525929}" type="slidenum">
              <a:rPr lang="en-US" smtClean="0"/>
              <a:pPr/>
              <a:t>17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96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F828F7-701C-459A-B1E0-0679F8F15B75}" type="slidenum">
              <a:rPr lang="en-GB" smtClean="0"/>
              <a:pPr/>
              <a:t>23</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3C9AD1-20B5-40EF-B381-17F1B1A2D7A0}" type="slidenum">
              <a:rPr lang="en-GB" smtClean="0"/>
              <a:pPr/>
              <a:t>28</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9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C1DBAA-B708-49EB-BAE9-C50F3ED3B2BE}" type="slidenum">
              <a:rPr lang="en-GB" smtClean="0"/>
              <a:pPr/>
              <a:t>29</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CCD7B3-F8CC-4BDF-A34D-3362040FB037}" type="slidenum">
              <a:rPr lang="en-GB" smtClean="0"/>
              <a:pPr/>
              <a:t>31</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DA1BA68-61F7-4B9D-A2F2-29CFB70B6B5A}" type="slidenum">
              <a:rPr lang="en-GB" smtClean="0">
                <a:latin typeface="Arial" pitchFamily="34" charset="0"/>
              </a:rPr>
              <a:pPr/>
              <a:t>32</a:t>
            </a:fld>
            <a:endParaRPr lang="en-GB"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15FC5DC0-5DDE-4A4D-9668-6B3793D192E5}" type="datetimeFigureOut">
              <a:rPr lang="en-US"/>
              <a:pPr>
                <a:defRPr/>
              </a:pPr>
              <a:t>11/27/2019</a:t>
            </a:fld>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2D354C66-D5C9-4F4B-8CBB-F80028176DC7}" type="slidenum">
              <a:rPr lang="en-US"/>
              <a:pPr>
                <a:defRPr/>
              </a:pPr>
              <a:t>‹#›</a:t>
            </a:fld>
            <a:endParaRPr lang="en-US"/>
          </a:p>
        </p:txBody>
      </p:sp>
    </p:spTree>
  </p:cSld>
  <p:clrMapOvr>
    <a:masterClrMapping/>
  </p:clrMapOvr>
  <p:transition spd="slow">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5D7D995-C173-4E27-BDA4-FE6242C916DB}" type="datetimeFigureOut">
              <a:rPr lang="en-US"/>
              <a:pPr>
                <a:defRPr/>
              </a:pPr>
              <a:t>11/27/2019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29FDD6D-C8B6-4570-B9B7-3FDB52C5D016}" type="slidenum">
              <a:rPr lang="en-US"/>
              <a:pPr>
                <a:defRPr/>
              </a:pPr>
              <a:t>‹#›</a:t>
            </a:fld>
            <a:endParaRPr lang="en-US"/>
          </a:p>
        </p:txBody>
      </p:sp>
    </p:spTree>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2632434-4C57-4626-AA32-A54A1A6509E9}" type="datetimeFigureOut">
              <a:rPr lang="en-US"/>
              <a:pPr>
                <a:defRPr/>
              </a:pPr>
              <a:t>11/27/2019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87F1D59-5C95-4E02-86D0-DD148B299976}" type="slidenum">
              <a:rPr lang="en-US"/>
              <a:pPr>
                <a:defRPr/>
              </a:pPr>
              <a:t>‹#›</a:t>
            </a:fld>
            <a:endParaRPr lang="en-US"/>
          </a:p>
        </p:txBody>
      </p:sp>
    </p:spTree>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D3F41FC-C89D-408C-A1E3-E8EAE7A8D6C8}" type="datetimeFigureOut">
              <a:rPr lang="en-US"/>
              <a:pPr>
                <a:defRPr/>
              </a:pPr>
              <a:t>11/27/2019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8F77048-FBF7-4558-B7EA-C8A42EB84204}" type="slidenum">
              <a:rPr lang="en-US"/>
              <a:pPr>
                <a:defRPr/>
              </a:pPr>
              <a:t>‹#›</a:t>
            </a:fld>
            <a:endParaRPr lang="en-US"/>
          </a:p>
        </p:txBody>
      </p:sp>
    </p:spTree>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8163314B-258E-4ED1-A299-E9CAFDB2CD82}" type="datetimeFigureOut">
              <a:rPr lang="en-US"/>
              <a:pPr>
                <a:defRPr/>
              </a:pPr>
              <a:t>11/27/2019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646ED55-661B-4929-B9C0-3CF299CC89DE}" type="slidenum">
              <a:rPr lang="en-US"/>
              <a:pPr>
                <a:defRPr/>
              </a:pPr>
              <a:t>‹#›</a:t>
            </a:fld>
            <a:endParaRPr lang="en-US"/>
          </a:p>
        </p:txBody>
      </p:sp>
    </p:spTree>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4C152F67-1572-41A4-9B07-84235473A2CD}" type="datetimeFigureOut">
              <a:rPr lang="en-US"/>
              <a:pPr>
                <a:defRPr/>
              </a:pPr>
              <a:t>11/27/2019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86C1A0B-6EBA-4493-B231-3B3C3EFADDCF}" type="slidenum">
              <a:rPr lang="en-US"/>
              <a:pPr>
                <a:defRPr/>
              </a:pPr>
              <a:t>‹#›</a:t>
            </a:fld>
            <a:endParaRPr lang="en-US"/>
          </a:p>
        </p:txBody>
      </p:sp>
    </p:spTree>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61A4CA70-DE5F-43EF-A9EE-CE27D5639C10}" type="datetimeFigureOut">
              <a:rPr lang="en-US"/>
              <a:pPr>
                <a:defRPr/>
              </a:pPr>
              <a:t>11/27/2019</a:t>
            </a:fld>
            <a:endParaRPr lang="en-US"/>
          </a:p>
        </p:txBody>
      </p:sp>
      <p:sp>
        <p:nvSpPr>
          <p:cNvPr id="8" name="Slide Number Placeholder 26"/>
          <p:cNvSpPr>
            <a:spLocks noGrp="1"/>
          </p:cNvSpPr>
          <p:nvPr>
            <p:ph type="sldNum" sz="quarter" idx="11"/>
          </p:nvPr>
        </p:nvSpPr>
        <p:spPr/>
        <p:txBody>
          <a:bodyPr rtlCol="0"/>
          <a:lstStyle>
            <a:lvl1pPr>
              <a:defRPr/>
            </a:lvl1pPr>
          </a:lstStyle>
          <a:p>
            <a:pPr>
              <a:defRPr/>
            </a:pPr>
            <a:fld id="{C42276E4-0A0A-4B29-B682-CBD0760A0C74}"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05E16903-58E3-4C40-A14A-A2ABE9A73C43}" type="datetimeFigureOut">
              <a:rPr lang="en-US"/>
              <a:pPr>
                <a:defRPr/>
              </a:pPr>
              <a:t>11/27/2019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D7C56BD7-F187-44C8-A3B0-43087156781D}" type="slidenum">
              <a:rPr lang="en-US"/>
              <a:pPr>
                <a:defRPr/>
              </a:pPr>
              <a:t>‹#›</a:t>
            </a:fld>
            <a:endParaRPr lang="en-US"/>
          </a:p>
        </p:txBody>
      </p:sp>
    </p:spTree>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E07221C5-A969-4DF7-920B-B6B3242369C6}" type="datetimeFigureOut">
              <a:rPr lang="en-US"/>
              <a:pPr>
                <a:defRPr/>
              </a:pPr>
              <a:t>11/27/2019</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8E500E61-6061-4B64-B854-FC246A65EA6B}" type="slidenum">
              <a:rPr lang="en-US"/>
              <a:pPr>
                <a:defRPr/>
              </a:pPr>
              <a:t>‹#›</a:t>
            </a:fld>
            <a:endParaRPr lang="en-US"/>
          </a:p>
        </p:txBody>
      </p:sp>
    </p:spTree>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58D656C-FE83-4540-9066-1BFFAFC4B2FB}" type="datetimeFigureOut">
              <a:rPr lang="en-US"/>
              <a:pPr>
                <a:defRPr/>
              </a:pPr>
              <a:t>11/27/2019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4CC5A21-4F99-4C45-8A3A-08806CD41D8C}" type="slidenum">
              <a:rPr lang="en-US"/>
              <a:pPr>
                <a:defRPr/>
              </a:pPr>
              <a:t>‹#›</a:t>
            </a:fld>
            <a:endParaRPr lang="en-US"/>
          </a:p>
        </p:txBody>
      </p:sp>
    </p:spTree>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7EF9F643-555E-4AF6-B962-654FAC297A10}" type="datetimeFigureOut">
              <a:rPr lang="en-US"/>
              <a:pPr>
                <a:defRPr/>
              </a:pPr>
              <a:t>11/27/2019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6F0EC51-33DC-44F6-A65E-5C3E369172EE}" type="slidenum">
              <a:rPr lang="en-US"/>
              <a:pPr>
                <a:defRPr/>
              </a:pPr>
              <a:t>‹#›</a:t>
            </a:fld>
            <a:endParaRPr lang="en-US"/>
          </a:p>
        </p:txBody>
      </p:sp>
    </p:spTree>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cs typeface="+mn-cs"/>
              </a:defRPr>
            </a:lvl1pPr>
          </a:lstStyle>
          <a:p>
            <a:pPr>
              <a:defRPr/>
            </a:pPr>
            <a:fld id="{733E9860-31A1-4924-A52A-7588003A6D18}" type="datetimeFigureOut">
              <a:rPr lang="en-US"/>
              <a:pPr>
                <a:defRPr/>
              </a:pPr>
              <a:t>11/27/2019</a:t>
            </a:fld>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a:solidFill>
                  <a:srgbClr val="FFFFFF"/>
                </a:solidFill>
                <a:latin typeface="+mn-lt"/>
                <a:cs typeface="+mn-cs"/>
              </a:defRPr>
            </a:lvl1pPr>
          </a:lstStyle>
          <a:p>
            <a:pPr>
              <a:defRPr/>
            </a:pPr>
            <a:fld id="{14868A24-1C43-4C60-973C-60F806349F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9" r:id="rId1"/>
    <p:sldLayoutId id="2147483811" r:id="rId2"/>
    <p:sldLayoutId id="2147483812" r:id="rId3"/>
    <p:sldLayoutId id="2147483813" r:id="rId4"/>
    <p:sldLayoutId id="2147483820" r:id="rId5"/>
    <p:sldLayoutId id="2147483821" r:id="rId6"/>
    <p:sldLayoutId id="2147483814" r:id="rId7"/>
    <p:sldLayoutId id="2147483815" r:id="rId8"/>
    <p:sldLayoutId id="2147483816" r:id="rId9"/>
    <p:sldLayoutId id="2147483817" r:id="rId10"/>
    <p:sldLayoutId id="2147483818" r:id="rId11"/>
  </p:sldLayoutIdLst>
  <p:transition spd="slow">
    <p:strips dir="rd"/>
  </p:transition>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sa/imgres?q=ALL+THE+BEST&amp;hl=en&amp;safe=active&amp;biw=1152&amp;bih=566&amp;gbv=2&amp;tbm=isch&amp;tbnid=fnRg7fl4vZNbcM:&amp;imgrefurl=http://qiscetmca09.blogspot.com/2010/11/all-best.html&amp;docid=f2nEVg6EopIWKM&amp;w=400&amp;h=353&amp;ei=rb15To2xJMz1sgastcnfDw&amp;zoom=1" TargetMode="External"/><Relationship Id="rId1" Type="http://schemas.openxmlformats.org/officeDocument/2006/relationships/slideLayout" Target="../slideLayouts/slideLayout1.xml"/><Relationship Id="rId5" Type="http://schemas.openxmlformats.org/officeDocument/2006/relationships/image" Target="../media/image9.gif"/><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81000" y="228600"/>
            <a:ext cx="8458200" cy="2836863"/>
          </a:xfrm>
        </p:spPr>
        <p:txBody>
          <a:bodyPr/>
          <a:lstStyle/>
          <a:p>
            <a:endParaRPr lang="en-GB" sz="6000" b="1" smtClean="0"/>
          </a:p>
        </p:txBody>
      </p:sp>
      <p:sp>
        <p:nvSpPr>
          <p:cNvPr id="5123" name="Subtitle 2"/>
          <p:cNvSpPr>
            <a:spLocks noGrp="1"/>
          </p:cNvSpPr>
          <p:nvPr>
            <p:ph type="subTitle" idx="1"/>
          </p:nvPr>
        </p:nvSpPr>
        <p:spPr>
          <a:xfrm>
            <a:off x="-304800" y="3962400"/>
            <a:ext cx="8610600" cy="990600"/>
          </a:xfrm>
        </p:spPr>
        <p:txBody>
          <a:bodyPr/>
          <a:lstStyle/>
          <a:p>
            <a:pPr marL="63500" eaLnBrk="1" hangingPunct="1"/>
            <a:r>
              <a:rPr lang="en-US" sz="3200" b="1" dirty="0" smtClean="0">
                <a:solidFill>
                  <a:srgbClr val="C00000"/>
                </a:solidFill>
                <a:latin typeface="Cooper Black" pitchFamily="18" charset="0"/>
              </a:rPr>
              <a:t>  Continuous Professional Development</a:t>
            </a:r>
          </a:p>
        </p:txBody>
      </p:sp>
      <p:pic>
        <p:nvPicPr>
          <p:cNvPr id="5124" name="Picture 4" descr="THE BOOK copy"/>
          <p:cNvPicPr>
            <a:picLocks noGrp="1" noChangeAspect="1" noChangeArrowheads="1"/>
          </p:cNvPicPr>
          <p:nvPr>
            <p:ph/>
          </p:nvPr>
        </p:nvPicPr>
        <p:blipFill>
          <a:blip r:embed="rId3" cstate="print"/>
          <a:srcRect/>
          <a:stretch>
            <a:fillRect/>
          </a:stretch>
        </p:blipFill>
        <p:spPr>
          <a:xfrm>
            <a:off x="762000" y="304800"/>
            <a:ext cx="7391400" cy="2895600"/>
          </a:xfrm>
        </p:spPr>
      </p:pic>
      <p:sp>
        <p:nvSpPr>
          <p:cNvPr id="5" name="TextBox 4"/>
          <p:cNvSpPr txBox="1"/>
          <p:nvPr/>
        </p:nvSpPr>
        <p:spPr>
          <a:xfrm>
            <a:off x="672153" y="4785092"/>
            <a:ext cx="6400800" cy="1631216"/>
          </a:xfrm>
          <a:prstGeom prst="rect">
            <a:avLst/>
          </a:prstGeom>
          <a:noFill/>
        </p:spPr>
        <p:txBody>
          <a:bodyPr wrap="square">
            <a:spAutoFit/>
          </a:bodyPr>
          <a:lstStyle/>
          <a:p>
            <a:pPr algn="ctr">
              <a:defRPr/>
            </a:pPr>
            <a:r>
              <a:rPr lang="en-US" sz="2000" b="1" dirty="0" smtClean="0">
                <a:latin typeface="Arial" charset="0"/>
                <a:cs typeface="Arial" charset="0"/>
              </a:rPr>
              <a:t>Dr. Mahmoud Salah</a:t>
            </a:r>
          </a:p>
          <a:p>
            <a:pPr algn="ctr">
              <a:defRPr/>
            </a:pPr>
            <a:r>
              <a:rPr lang="en-US" sz="2000" b="1" dirty="0" smtClean="0">
                <a:latin typeface="Arial" charset="0"/>
                <a:cs typeface="Arial" charset="0"/>
              </a:rPr>
              <a:t> </a:t>
            </a:r>
            <a:r>
              <a:rPr lang="en-US" sz="2000" dirty="0" smtClean="0">
                <a:latin typeface="Arial" charset="0"/>
                <a:cs typeface="Arial" charset="0"/>
              </a:rPr>
              <a:t>Dept</a:t>
            </a:r>
            <a:r>
              <a:rPr lang="en-US" sz="2000" dirty="0">
                <a:latin typeface="Arial" charset="0"/>
                <a:cs typeface="Arial" charset="0"/>
              </a:rPr>
              <a:t>. </a:t>
            </a:r>
            <a:r>
              <a:rPr lang="en-US" sz="2000" dirty="0" smtClean="0">
                <a:latin typeface="Arial" charset="0"/>
                <a:cs typeface="Arial" charset="0"/>
              </a:rPr>
              <a:t>of Medical </a:t>
            </a:r>
            <a:r>
              <a:rPr lang="en-US" sz="2000" dirty="0">
                <a:latin typeface="Arial" charset="0"/>
                <a:cs typeface="Arial" charset="0"/>
              </a:rPr>
              <a:t>Education</a:t>
            </a:r>
          </a:p>
          <a:p>
            <a:pPr algn="ctr">
              <a:defRPr/>
            </a:pPr>
            <a:r>
              <a:rPr lang="en-US" sz="2000" dirty="0">
                <a:latin typeface="Arial" charset="0"/>
                <a:cs typeface="Arial" charset="0"/>
              </a:rPr>
              <a:t> </a:t>
            </a:r>
            <a:r>
              <a:rPr lang="en-US" sz="2000" dirty="0" smtClean="0">
                <a:latin typeface="Arial" charset="0"/>
                <a:cs typeface="Arial" charset="0"/>
              </a:rPr>
              <a:t>College </a:t>
            </a:r>
            <a:r>
              <a:rPr lang="en-US" sz="2000" dirty="0">
                <a:latin typeface="Arial" charset="0"/>
                <a:cs typeface="Arial" charset="0"/>
              </a:rPr>
              <a:t>of Medicine</a:t>
            </a:r>
          </a:p>
          <a:p>
            <a:pPr algn="ctr">
              <a:defRPr/>
            </a:pPr>
            <a:r>
              <a:rPr lang="en-US" sz="2000" dirty="0">
                <a:latin typeface="Arial" charset="0"/>
                <a:cs typeface="Arial" charset="0"/>
              </a:rPr>
              <a:t> </a:t>
            </a:r>
            <a:r>
              <a:rPr lang="en-US" sz="2000" dirty="0" smtClean="0">
                <a:latin typeface="Arial" charset="0"/>
                <a:cs typeface="Arial" charset="0"/>
              </a:rPr>
              <a:t>King </a:t>
            </a:r>
            <a:r>
              <a:rPr lang="en-US" sz="2000" dirty="0">
                <a:latin typeface="Arial" charset="0"/>
                <a:cs typeface="Arial" charset="0"/>
              </a:rPr>
              <a:t>Saud University </a:t>
            </a:r>
            <a:r>
              <a:rPr lang="en-US" sz="4000" b="1" dirty="0" smtClean="0">
                <a:effectLst>
                  <a:outerShdw blurRad="38100" dist="38100" dir="2700000" algn="tl">
                    <a:srgbClr val="000000"/>
                  </a:outerShdw>
                </a:effectLst>
                <a:latin typeface="Arial" charset="0"/>
                <a:cs typeface="Arial" charset="0"/>
              </a:rPr>
              <a:t> </a:t>
            </a:r>
            <a:endParaRPr lang="en-US" sz="4000" b="1" dirty="0">
              <a:effectLst>
                <a:outerShdw blurRad="38100" dist="38100" dir="2700000" algn="tl">
                  <a:srgbClr val="000000"/>
                </a:outerShdw>
              </a:effectLst>
              <a:latin typeface="Arial" charset="0"/>
              <a:cs typeface="Arial" charset="0"/>
            </a:endParaRPr>
          </a:p>
        </p:txBody>
      </p:sp>
      <p:pic>
        <p:nvPicPr>
          <p:cNvPr id="6" name="Picture 2" descr="C:\Users\vista\Pictures\guide.jpg"/>
          <p:cNvPicPr>
            <a:picLocks noChangeAspect="1" noChangeArrowheads="1"/>
          </p:cNvPicPr>
          <p:nvPr/>
        </p:nvPicPr>
        <p:blipFill>
          <a:blip r:embed="rId4" cstate="print"/>
          <a:srcRect/>
          <a:stretch>
            <a:fillRect/>
          </a:stretch>
        </p:blipFill>
        <p:spPr bwMode="auto">
          <a:xfrm>
            <a:off x="7162800" y="4495800"/>
            <a:ext cx="1752600" cy="2209800"/>
          </a:xfrm>
          <a:prstGeom prst="rect">
            <a:avLst/>
          </a:prstGeom>
          <a:noFill/>
          <a:ln>
            <a:noFill/>
          </a:ln>
          <a:effectLst>
            <a:glow rad="228600">
              <a:schemeClr val="accent2">
                <a:satMod val="175000"/>
                <a:alpha val="40000"/>
              </a:schemeClr>
            </a:glow>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extLst>
      <p:ext uri="{BB962C8B-B14F-4D97-AF65-F5344CB8AC3E}">
        <p14:creationId xmlns:p14="http://schemas.microsoft.com/office/powerpoint/2010/main" val="914273174"/>
      </p:ext>
    </p:extLst>
  </p:cSld>
  <p:clrMapOvr>
    <a:masterClrMapping/>
  </p:clrMapOvr>
  <p:transition spd="slow">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609600"/>
            <a:ext cx="8229600" cy="1066800"/>
          </a:xfrm>
        </p:spPr>
        <p:txBody>
          <a:bodyPr/>
          <a:lstStyle/>
          <a:p>
            <a:pPr algn="ctr" eaLnBrk="1" hangingPunct="1"/>
            <a:r>
              <a:rPr lang="en-US" sz="2400" dirty="0" smtClean="0">
                <a:latin typeface="Bernard MT Condensed" pitchFamily="18" charset="0"/>
              </a:rPr>
              <a:t>stay-up-to </a:t>
            </a:r>
            <a:r>
              <a:rPr lang="en-US" sz="2400" dirty="0">
                <a:latin typeface="Bernard MT Condensed" pitchFamily="18" charset="0"/>
              </a:rPr>
              <a:t>date with technical advances and new clinical approaches. This is to ensure safe and effective practice.</a:t>
            </a:r>
            <a:endParaRPr lang="en-US" sz="2400" dirty="0" smtClean="0">
              <a:latin typeface="Bernard MT Condensed" pitchFamily="18" charset="0"/>
            </a:endParaRPr>
          </a:p>
        </p:txBody>
      </p:sp>
      <p:sp>
        <p:nvSpPr>
          <p:cNvPr id="3" name="Content Placeholder 2"/>
          <p:cNvSpPr>
            <a:spLocks noGrp="1"/>
          </p:cNvSpPr>
          <p:nvPr>
            <p:ph idx="1"/>
          </p:nvPr>
        </p:nvSpPr>
        <p:spPr>
          <a:xfrm>
            <a:off x="457200" y="1524000"/>
            <a:ext cx="8229600" cy="5334000"/>
          </a:xfrm>
        </p:spPr>
        <p:txBody>
          <a:bodyPr/>
          <a:lstStyle/>
          <a:p>
            <a:pPr marL="109537" indent="0" eaLnBrk="1" hangingPunct="1">
              <a:buNone/>
            </a:pPr>
            <a:endParaRPr lang="en-US" sz="3200" dirty="0" smtClean="0"/>
          </a:p>
          <a:p>
            <a:pPr marL="109537" indent="0" eaLnBrk="1" hangingPunct="1">
              <a:buNone/>
            </a:pPr>
            <a:endParaRPr lang="en-US" sz="3200" dirty="0"/>
          </a:p>
          <a:p>
            <a:pPr marL="109537" indent="0" eaLnBrk="1" hangingPunct="1">
              <a:buNone/>
            </a:pPr>
            <a:endParaRPr lang="en-US" sz="3200" dirty="0" smtClean="0"/>
          </a:p>
          <a:p>
            <a:pPr marL="109537" indent="0" algn="ctr" eaLnBrk="1" hangingPunct="1">
              <a:buNone/>
            </a:pPr>
            <a:endParaRPr lang="en-US" sz="3200" b="1" dirty="0" smtClean="0">
              <a:solidFill>
                <a:srgbClr val="00B050"/>
              </a:solidFill>
            </a:endParaRPr>
          </a:p>
          <a:p>
            <a:pPr marL="109537" indent="0" algn="ctr" eaLnBrk="1" hangingPunct="1">
              <a:buNone/>
            </a:pPr>
            <a:endParaRPr lang="en-US" sz="3200" b="1" dirty="0">
              <a:solidFill>
                <a:srgbClr val="00B050"/>
              </a:solidFill>
            </a:endParaRPr>
          </a:p>
          <a:p>
            <a:pPr marL="109537" indent="0" algn="ctr" eaLnBrk="1" hangingPunct="1">
              <a:buNone/>
            </a:pPr>
            <a:endParaRPr lang="en-US" sz="3200" b="1" dirty="0" smtClean="0">
              <a:solidFill>
                <a:srgbClr val="00B050"/>
              </a:solidFill>
            </a:endParaRPr>
          </a:p>
          <a:p>
            <a:pPr marL="109537" indent="0" algn="ctr" eaLnBrk="1" hangingPunct="1">
              <a:buNone/>
            </a:pPr>
            <a:endParaRPr lang="en-US" sz="3200" b="1" dirty="0">
              <a:solidFill>
                <a:srgbClr val="00B050"/>
              </a:solidFill>
            </a:endParaRPr>
          </a:p>
          <a:p>
            <a:pPr marL="109537" indent="0" algn="ctr" eaLnBrk="1" hangingPunct="1">
              <a:buNone/>
            </a:pPr>
            <a:endParaRPr lang="en-US" sz="3200" b="1" dirty="0" smtClean="0">
              <a:solidFill>
                <a:srgbClr val="00B050"/>
              </a:solidFill>
            </a:endParaRPr>
          </a:p>
          <a:p>
            <a:pPr marL="109537" indent="0" algn="ctr" eaLnBrk="1" hangingPunct="1">
              <a:buNone/>
            </a:pPr>
            <a:endParaRPr lang="en-US" sz="1400" b="1" smtClean="0"/>
          </a:p>
          <a:p>
            <a:pPr marL="109537" indent="0" algn="ctr" eaLnBrk="1" hangingPunct="1">
              <a:buNone/>
            </a:pPr>
            <a:r>
              <a:rPr lang="en-US" sz="1400" b="1" smtClean="0"/>
              <a:t>http</a:t>
            </a:r>
            <a:r>
              <a:rPr lang="en-US" sz="1400" b="1" dirty="0"/>
              <a:t>://teresachinn.co.uk/is-nursing-competence-evident-online/                         </a:t>
            </a:r>
            <a:endParaRPr lang="en-US" sz="1400" b="1" dirty="0" smtClean="0"/>
          </a:p>
        </p:txBody>
      </p:sp>
      <p:pic>
        <p:nvPicPr>
          <p:cNvPr id="1027" name="Picture 3" descr="C:\Users\Dr. Kamran\Desktop\competence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752600"/>
            <a:ext cx="7924800" cy="396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lstStyle/>
          <a:p>
            <a:pPr algn="ctr"/>
            <a:r>
              <a:rPr lang="en-US" b="1" dirty="0"/>
              <a:t>Features of effective CPD</a:t>
            </a:r>
            <a:br>
              <a:rPr lang="en-US" b="1" dirty="0"/>
            </a:br>
            <a:endParaRPr lang="en-US" b="1" dirty="0"/>
          </a:p>
        </p:txBody>
      </p:sp>
      <p:sp>
        <p:nvSpPr>
          <p:cNvPr id="3" name="Content Placeholder 2"/>
          <p:cNvSpPr>
            <a:spLocks noGrp="1"/>
          </p:cNvSpPr>
          <p:nvPr>
            <p:ph idx="1"/>
          </p:nvPr>
        </p:nvSpPr>
        <p:spPr>
          <a:xfrm>
            <a:off x="-23884" y="1447800"/>
            <a:ext cx="9067800" cy="5943600"/>
          </a:xfrm>
        </p:spPr>
        <p:txBody>
          <a:bodyPr/>
          <a:lstStyle/>
          <a:p>
            <a:pPr marL="109537" indent="0">
              <a:buNone/>
            </a:pPr>
            <a:r>
              <a:rPr lang="en-US" dirty="0"/>
              <a:t>• </a:t>
            </a:r>
            <a:r>
              <a:rPr lang="en-US" b="1" dirty="0" err="1"/>
              <a:t>Personalised</a:t>
            </a:r>
            <a:r>
              <a:rPr lang="en-US" b="1" dirty="0"/>
              <a:t> </a:t>
            </a:r>
            <a:r>
              <a:rPr lang="en-US" dirty="0"/>
              <a:t>– </a:t>
            </a:r>
            <a:r>
              <a:rPr lang="en-US" dirty="0" err="1"/>
              <a:t>ie</a:t>
            </a:r>
            <a:r>
              <a:rPr lang="en-US" dirty="0"/>
              <a:t> built on </a:t>
            </a:r>
            <a:r>
              <a:rPr lang="en-US" dirty="0" smtClean="0"/>
              <a:t>individual </a:t>
            </a:r>
            <a:r>
              <a:rPr lang="en-US" dirty="0"/>
              <a:t>identified needs and </a:t>
            </a:r>
            <a:r>
              <a:rPr lang="en-US" dirty="0" smtClean="0"/>
              <a:t>requirements.</a:t>
            </a:r>
          </a:p>
          <a:p>
            <a:pPr marL="109537" indent="0">
              <a:buNone/>
            </a:pPr>
            <a:endParaRPr lang="en-US" dirty="0" smtClean="0"/>
          </a:p>
          <a:p>
            <a:pPr marL="109537" indent="0">
              <a:buNone/>
            </a:pPr>
            <a:r>
              <a:rPr lang="en-US" dirty="0" smtClean="0"/>
              <a:t>• </a:t>
            </a:r>
            <a:r>
              <a:rPr lang="en-US" b="1" dirty="0"/>
              <a:t>Relevant</a:t>
            </a:r>
            <a:r>
              <a:rPr lang="en-US" dirty="0"/>
              <a:t> – relates to your teaching theory and/ or subject specialism and the needs of </a:t>
            </a:r>
            <a:r>
              <a:rPr lang="en-US" dirty="0" smtClean="0"/>
              <a:t>learners</a:t>
            </a:r>
            <a:r>
              <a:rPr lang="en-US" dirty="0"/>
              <a:t>. </a:t>
            </a:r>
            <a:endParaRPr lang="en-US" dirty="0" smtClean="0"/>
          </a:p>
          <a:p>
            <a:pPr marL="109537" indent="0">
              <a:buNone/>
            </a:pPr>
            <a:endParaRPr lang="en-US" dirty="0" smtClean="0"/>
          </a:p>
          <a:p>
            <a:pPr marL="109537" indent="0">
              <a:buNone/>
            </a:pPr>
            <a:r>
              <a:rPr lang="en-US" dirty="0" smtClean="0"/>
              <a:t>• </a:t>
            </a:r>
            <a:r>
              <a:rPr lang="en-US" b="1" dirty="0"/>
              <a:t>Sustained</a:t>
            </a:r>
            <a:r>
              <a:rPr lang="en-US" dirty="0"/>
              <a:t> – New skills and ideas need time to take hold; experimentation and refinement is the best way to embed new ideas into your classroom practice. </a:t>
            </a:r>
            <a:endParaRPr lang="en-US" dirty="0" smtClean="0"/>
          </a:p>
        </p:txBody>
      </p:sp>
    </p:spTree>
    <p:extLst>
      <p:ext uri="{BB962C8B-B14F-4D97-AF65-F5344CB8AC3E}">
        <p14:creationId xmlns:p14="http://schemas.microsoft.com/office/powerpoint/2010/main" val="224176283"/>
      </p:ext>
    </p:extLst>
  </p:cSld>
  <p:clrMapOvr>
    <a:masterClrMapping/>
  </p:clrMapOvr>
  <p:transition spd="slow">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229600" cy="1066800"/>
          </a:xfrm>
        </p:spPr>
        <p:txBody>
          <a:bodyPr/>
          <a:lstStyle/>
          <a:p>
            <a:r>
              <a:rPr lang="en-US" i="1" dirty="0"/>
              <a:t>Features of effective </a:t>
            </a:r>
            <a:r>
              <a:rPr lang="en-US" i="1" dirty="0" smtClean="0"/>
              <a:t>CPD…..cont.</a:t>
            </a:r>
            <a:endParaRPr lang="en-US" i="1" dirty="0"/>
          </a:p>
        </p:txBody>
      </p:sp>
      <p:sp>
        <p:nvSpPr>
          <p:cNvPr id="3" name="Content Placeholder 2"/>
          <p:cNvSpPr>
            <a:spLocks noGrp="1"/>
          </p:cNvSpPr>
          <p:nvPr>
            <p:ph idx="1"/>
          </p:nvPr>
        </p:nvSpPr>
        <p:spPr/>
        <p:txBody>
          <a:bodyPr/>
          <a:lstStyle/>
          <a:p>
            <a:pPr marL="109537" indent="0">
              <a:buNone/>
            </a:pPr>
            <a:r>
              <a:rPr lang="en-US" dirty="0"/>
              <a:t>• </a:t>
            </a:r>
            <a:r>
              <a:rPr lang="en-US" b="1" dirty="0"/>
              <a:t>Supported</a:t>
            </a:r>
            <a:r>
              <a:rPr lang="en-US" dirty="0"/>
              <a:t> – by coaching or mentoring from experienced colleagues. </a:t>
            </a:r>
            <a:endParaRPr lang="en-US" dirty="0" smtClean="0"/>
          </a:p>
          <a:p>
            <a:pPr marL="109537" indent="0">
              <a:buNone/>
            </a:pPr>
            <a:endParaRPr lang="en-US" dirty="0"/>
          </a:p>
          <a:p>
            <a:pPr marL="109537" indent="0">
              <a:buNone/>
            </a:pPr>
            <a:r>
              <a:rPr lang="en-US" dirty="0"/>
              <a:t>• </a:t>
            </a:r>
            <a:r>
              <a:rPr lang="en-US" b="1" dirty="0"/>
              <a:t>Collaborative</a:t>
            </a:r>
            <a:r>
              <a:rPr lang="en-US" dirty="0"/>
              <a:t> </a:t>
            </a:r>
            <a:r>
              <a:rPr lang="en-US" dirty="0" smtClean="0"/>
              <a:t>–with </a:t>
            </a:r>
            <a:r>
              <a:rPr lang="en-US" dirty="0"/>
              <a:t>your fellow teachers and </a:t>
            </a:r>
            <a:r>
              <a:rPr lang="en-US" dirty="0" smtClean="0"/>
              <a:t>colleagues</a:t>
            </a:r>
            <a:endParaRPr lang="en-US" dirty="0"/>
          </a:p>
        </p:txBody>
      </p:sp>
    </p:spTree>
    <p:extLst>
      <p:ext uri="{BB962C8B-B14F-4D97-AF65-F5344CB8AC3E}">
        <p14:creationId xmlns:p14="http://schemas.microsoft.com/office/powerpoint/2010/main" val="1527619222"/>
      </p:ext>
    </p:extLst>
  </p:cSld>
  <p:clrMapOvr>
    <a:masterClrMapping/>
  </p:clrMapOvr>
  <p:transition spd="slow">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81000" y="543580"/>
            <a:ext cx="7924800" cy="523220"/>
          </a:xfrm>
          <a:prstGeom prst="rect">
            <a:avLst/>
          </a:prstGeom>
          <a:noFill/>
          <a:ln w="9525">
            <a:noFill/>
            <a:miter lim="800000"/>
            <a:headEnd/>
            <a:tailEnd/>
          </a:ln>
        </p:spPr>
        <p:txBody>
          <a:bodyPr wrap="square" anchor="ctr">
            <a:spAutoFit/>
          </a:bodyPr>
          <a:lstStyle/>
          <a:p>
            <a:pPr algn="ctr">
              <a:defRPr/>
            </a:pPr>
            <a:r>
              <a:rPr lang="en-US" altLang="ko-KR" sz="2800" b="1" dirty="0" smtClean="0">
                <a:solidFill>
                  <a:schemeClr val="accent6">
                    <a:lumMod val="75000"/>
                  </a:schemeClr>
                </a:solidFill>
                <a:latin typeface="Arial" charset="0"/>
                <a:ea typeface="Gulim" pitchFamily="34" charset="-127"/>
                <a:cs typeface="Arial" charset="0"/>
              </a:rPr>
              <a:t>Core </a:t>
            </a:r>
            <a:r>
              <a:rPr lang="en-US" altLang="ko-KR" sz="2800" b="1" dirty="0">
                <a:solidFill>
                  <a:schemeClr val="accent6">
                    <a:lumMod val="75000"/>
                  </a:schemeClr>
                </a:solidFill>
                <a:latin typeface="Arial" charset="0"/>
                <a:ea typeface="Gulim" pitchFamily="34" charset="-127"/>
                <a:cs typeface="Arial" charset="0"/>
              </a:rPr>
              <a:t>competencies </a:t>
            </a:r>
          </a:p>
        </p:txBody>
      </p:sp>
      <p:sp>
        <p:nvSpPr>
          <p:cNvPr id="81924" name="Rectangle 4"/>
          <p:cNvSpPr>
            <a:spLocks noChangeArrowheads="1"/>
          </p:cNvSpPr>
          <p:nvPr/>
        </p:nvSpPr>
        <p:spPr bwMode="auto">
          <a:xfrm>
            <a:off x="514350" y="930296"/>
            <a:ext cx="8020050" cy="1646605"/>
          </a:xfrm>
          <a:prstGeom prst="rect">
            <a:avLst/>
          </a:prstGeom>
          <a:noFill/>
          <a:ln w="9525">
            <a:noFill/>
            <a:miter lim="800000"/>
            <a:headEnd/>
            <a:tailEnd/>
          </a:ln>
        </p:spPr>
        <p:txBody>
          <a:bodyPr wrap="square" anchor="ctr">
            <a:spAutoFit/>
          </a:bodyPr>
          <a:lstStyle/>
          <a:p>
            <a:endParaRPr lang="en-US" altLang="ko-KR" dirty="0" smtClean="0">
              <a:latin typeface="Times New Roman" pitchFamily="18" charset="0"/>
              <a:ea typeface="Batang" pitchFamily="18" charset="-127"/>
              <a:cs typeface="Times New Roman" pitchFamily="18" charset="0"/>
            </a:endParaRPr>
          </a:p>
          <a:p>
            <a:r>
              <a:rPr lang="en-US" altLang="ko-KR" dirty="0" smtClean="0">
                <a:latin typeface="Times New Roman" pitchFamily="18" charset="0"/>
                <a:ea typeface="Batang" pitchFamily="18" charset="-127"/>
                <a:cs typeface="Times New Roman" pitchFamily="18" charset="0"/>
              </a:rPr>
              <a:t>The </a:t>
            </a:r>
            <a:r>
              <a:rPr lang="en-CA" altLang="ko-KR" dirty="0" smtClean="0">
                <a:latin typeface="Times New Roman" pitchFamily="18" charset="0"/>
                <a:ea typeface="Batang" pitchFamily="18" charset="-127"/>
                <a:cs typeface="Times New Roman" pitchFamily="18" charset="0"/>
              </a:rPr>
              <a:t> </a:t>
            </a:r>
            <a:r>
              <a:rPr lang="en-CA" altLang="ko-KR" dirty="0">
                <a:latin typeface="Times New Roman" pitchFamily="18" charset="0"/>
                <a:ea typeface="Batang" pitchFamily="18" charset="-127"/>
                <a:cs typeface="Times New Roman" pitchFamily="18" charset="0"/>
              </a:rPr>
              <a:t>national </a:t>
            </a:r>
            <a:r>
              <a:rPr lang="en-CA" altLang="ko-KR" dirty="0" smtClean="0">
                <a:latin typeface="Times New Roman" pitchFamily="18" charset="0"/>
                <a:ea typeface="Batang" pitchFamily="18" charset="-127"/>
                <a:cs typeface="Times New Roman" pitchFamily="18" charset="0"/>
              </a:rPr>
              <a:t>competence </a:t>
            </a:r>
            <a:r>
              <a:rPr lang="en-CA" altLang="ko-KR" dirty="0">
                <a:latin typeface="Times New Roman" pitchFamily="18" charset="0"/>
                <a:ea typeface="Batang" pitchFamily="18" charset="-127"/>
                <a:cs typeface="Times New Roman" pitchFamily="18" charset="0"/>
              </a:rPr>
              <a:t>framework that has been developed by medical schools in the Kingdom </a:t>
            </a:r>
            <a:r>
              <a:rPr lang="en-CA" altLang="ko-KR" dirty="0" smtClean="0">
                <a:latin typeface="Times New Roman" pitchFamily="18" charset="0"/>
                <a:ea typeface="Batang" pitchFamily="18" charset="-127"/>
                <a:cs typeface="Times New Roman" pitchFamily="18" charset="0"/>
              </a:rPr>
              <a:t>of </a:t>
            </a:r>
            <a:r>
              <a:rPr lang="en-CA" altLang="ko-KR" dirty="0">
                <a:latin typeface="Times New Roman" pitchFamily="18" charset="0"/>
                <a:ea typeface="Batang" pitchFamily="18" charset="-127"/>
                <a:cs typeface="Times New Roman" pitchFamily="18" charset="0"/>
              </a:rPr>
              <a:t>Saudi Arabia (SAUDI MEDS</a:t>
            </a:r>
            <a:r>
              <a:rPr lang="en-CA" altLang="ko-KR" dirty="0" smtClean="0">
                <a:latin typeface="Times New Roman" pitchFamily="18" charset="0"/>
                <a:ea typeface="Batang" pitchFamily="18" charset="-127"/>
                <a:cs typeface="Times New Roman" pitchFamily="18" charset="0"/>
              </a:rPr>
              <a:t>)</a:t>
            </a:r>
          </a:p>
          <a:p>
            <a:r>
              <a:rPr lang="en-CA" dirty="0" smtClean="0">
                <a:solidFill>
                  <a:srgbClr val="7030A0"/>
                </a:solidFill>
                <a:ea typeface="Batang" pitchFamily="18" charset="-127"/>
                <a:cs typeface="Times New Roman" pitchFamily="18" charset="0"/>
              </a:rPr>
              <a:t>Saudi </a:t>
            </a:r>
            <a:r>
              <a:rPr lang="en-CA" dirty="0">
                <a:solidFill>
                  <a:srgbClr val="7030A0"/>
                </a:solidFill>
                <a:ea typeface="Batang" pitchFamily="18" charset="-127"/>
                <a:cs typeface="Times New Roman" pitchFamily="18" charset="0"/>
              </a:rPr>
              <a:t>Meds: A competence specification for Saudi medical graduates</a:t>
            </a:r>
          </a:p>
          <a:p>
            <a:r>
              <a:rPr lang="en-CA" altLang="ko-KR" sz="1100" b="1" dirty="0" smtClean="0">
                <a:solidFill>
                  <a:srgbClr val="7030A0"/>
                </a:solidFill>
                <a:latin typeface="Times New Roman" pitchFamily="18" charset="0"/>
                <a:ea typeface="Batang" pitchFamily="18" charset="-127"/>
                <a:cs typeface="Times New Roman" pitchFamily="18" charset="0"/>
              </a:rPr>
              <a:t>RANIA G. ZAINI, KHALID A. BIN ABDULRAHMAN, ABDULAZIZ A. AL-KHOTANI, ABDOL MONEM A. AL-HAYANI, IBRAHIM A. AL-ALWAN &amp; SADDIG D</a:t>
            </a:r>
            <a:r>
              <a:rPr lang="en-CA" altLang="ko-KR" b="1" dirty="0" smtClean="0">
                <a:solidFill>
                  <a:srgbClr val="7030A0"/>
                </a:solidFill>
                <a:latin typeface="Times New Roman" pitchFamily="18" charset="0"/>
                <a:ea typeface="Batang" pitchFamily="18" charset="-127"/>
                <a:cs typeface="Times New Roman" pitchFamily="18" charset="0"/>
              </a:rPr>
              <a:t>. </a:t>
            </a:r>
            <a:r>
              <a:rPr lang="en-CA" altLang="ko-KR" sz="1100" b="1" dirty="0" smtClean="0">
                <a:solidFill>
                  <a:srgbClr val="7030A0"/>
                </a:solidFill>
                <a:latin typeface="Times New Roman" pitchFamily="18" charset="0"/>
                <a:ea typeface="Batang" pitchFamily="18" charset="-127"/>
                <a:cs typeface="Times New Roman" pitchFamily="18" charset="0"/>
              </a:rPr>
              <a:t>JASTANIAH                                                               Medical Teacher, 2011; 33: 582–584</a:t>
            </a:r>
            <a:endParaRPr lang="en-CA" altLang="ko-KR" sz="1100" b="1" dirty="0">
              <a:solidFill>
                <a:srgbClr val="7030A0"/>
              </a:solidFill>
              <a:latin typeface="Times New Roman" pitchFamily="18" charset="0"/>
              <a:ea typeface="Batang" pitchFamily="18" charset="-127"/>
              <a:cs typeface="Times New Roman" pitchFamily="18" charset="0"/>
            </a:endParaRPr>
          </a:p>
        </p:txBody>
      </p:sp>
      <p:pic>
        <p:nvPicPr>
          <p:cNvPr id="81925" name="Picture 2"/>
          <p:cNvPicPr>
            <a:picLocks noChangeAspect="1" noChangeArrowheads="1"/>
          </p:cNvPicPr>
          <p:nvPr/>
        </p:nvPicPr>
        <p:blipFill>
          <a:blip r:embed="rId2" cstate="print"/>
          <a:srcRect/>
          <a:stretch>
            <a:fillRect/>
          </a:stretch>
        </p:blipFill>
        <p:spPr bwMode="auto">
          <a:xfrm>
            <a:off x="1271587" y="2514599"/>
            <a:ext cx="6500813" cy="4114801"/>
          </a:xfrm>
          <a:prstGeom prst="rect">
            <a:avLst/>
          </a:prstGeom>
          <a:noFill/>
          <a:ln w="9525">
            <a:noFill/>
            <a:miter lim="800000"/>
            <a:headEnd/>
            <a:tailEnd/>
          </a:ln>
        </p:spPr>
      </p:pic>
      <p:sp>
        <p:nvSpPr>
          <p:cNvPr id="13318" name="عنصر نائب لرقم الشريحة 1"/>
          <p:cNvSpPr>
            <a:spLocks noGrp="1"/>
          </p:cNvSpPr>
          <p:nvPr>
            <p:ph type="sldNum" sz="quarter" idx="12"/>
          </p:nvPr>
        </p:nvSpPr>
        <p:spPr bwMode="auto">
          <a:xfrm>
            <a:off x="6586538" y="612775"/>
            <a:ext cx="957262" cy="457200"/>
          </a:xfrm>
          <a:ln>
            <a:round/>
            <a:headEnd/>
            <a:tailEnd/>
          </a:ln>
        </p:spPr>
        <p:txBody>
          <a:bodyPr wrap="square" numCol="1" anchorCtr="0" compatLnSpc="1">
            <a:prstTxWarp prst="textNoShape">
              <a:avLst/>
            </a:prstTxWarp>
          </a:bodyPr>
          <a:lstStyle/>
          <a:p>
            <a:pPr algn="l">
              <a:defRPr/>
            </a:pPr>
            <a:endParaRPr lang="en-CA" sz="800" dirty="0">
              <a:solidFill>
                <a:schemeClr val="accent2"/>
              </a:solidFill>
            </a:endParaRPr>
          </a:p>
        </p:txBody>
      </p:sp>
    </p:spTree>
  </p:cSld>
  <p:clrMapOvr>
    <a:masterClrMapping/>
  </p:clrMapOvr>
  <p:transition spd="slow">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a:xfrm>
            <a:off x="457200" y="762000"/>
            <a:ext cx="8229600" cy="1066800"/>
          </a:xfrm>
        </p:spPr>
        <p:txBody>
          <a:bodyPr/>
          <a:lstStyle/>
          <a:p>
            <a:pPr algn="ctr"/>
            <a:r>
              <a:rPr lang="en-US" dirty="0" smtClean="0"/>
              <a:t>Levels of competence:</a:t>
            </a:r>
            <a:endParaRPr lang="en-GB" dirty="0" smtClean="0"/>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1653468576"/>
              </p:ext>
            </p:extLst>
          </p:nvPr>
        </p:nvGraphicFramePr>
        <p:xfrm>
          <a:off x="457200" y="1905000"/>
          <a:ext cx="8229600" cy="4324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idx="1"/>
          </p:nvPr>
        </p:nvGraphicFramePr>
        <p:xfrm>
          <a:off x="457200" y="2971800"/>
          <a:ext cx="8229600" cy="4324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2882904935"/>
              </p:ext>
            </p:extLst>
          </p:nvPr>
        </p:nvGraphicFramePr>
        <p:xfrm>
          <a:off x="838200" y="1981200"/>
          <a:ext cx="7272808" cy="260806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1748" name="Title 1"/>
          <p:cNvSpPr>
            <a:spLocks noGrp="1"/>
          </p:cNvSpPr>
          <p:nvPr>
            <p:ph type="title"/>
          </p:nvPr>
        </p:nvSpPr>
        <p:spPr/>
        <p:txBody>
          <a:bodyPr/>
          <a:lstStyle/>
          <a:p>
            <a:pPr algn="ctr"/>
            <a:r>
              <a:rPr lang="en-US" dirty="0" smtClean="0"/>
              <a:t>Levels of competence</a:t>
            </a:r>
          </a:p>
        </p:txBody>
      </p:sp>
    </p:spTree>
  </p:cSld>
  <p:clrMapOvr>
    <a:masterClrMapping/>
  </p:clrMapOvr>
  <p:transition spd="slow">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a:spLocks noGrp="1" noChangeArrowheads="1"/>
          </p:cNvSpPr>
          <p:nvPr>
            <p:ph idx="1"/>
          </p:nvPr>
        </p:nvSpPr>
        <p:spPr>
          <a:xfrm>
            <a:off x="381000" y="1066800"/>
            <a:ext cx="8229600" cy="1016000"/>
          </a:xfrm>
        </p:spPr>
        <p:txBody>
          <a:bodyPr>
            <a:spAutoFit/>
          </a:bodyPr>
          <a:lstStyle/>
          <a:p>
            <a:pPr algn="ctr">
              <a:buFont typeface="Georgia" pitchFamily="18" charset="0"/>
              <a:buNone/>
              <a:defRPr/>
            </a:pPr>
            <a:r>
              <a:rPr lang="en-US" sz="6000" dirty="0" smtClean="0">
                <a:latin typeface="Bernard MT Condensed" pitchFamily="18" charset="0"/>
                <a:ea typeface="+mj-ea"/>
                <a:cs typeface="+mj-cs"/>
              </a:rPr>
              <a:t>Think, Pair &amp; Share </a:t>
            </a:r>
            <a:endParaRPr lang="en-GB" sz="6000" dirty="0">
              <a:latin typeface="Bernard MT Condensed" pitchFamily="18" charset="0"/>
              <a:ea typeface="+mj-ea"/>
              <a:cs typeface="+mj-cs"/>
            </a:endParaRPr>
          </a:p>
        </p:txBody>
      </p:sp>
      <p:sp>
        <p:nvSpPr>
          <p:cNvPr id="54275" name="Rectangle 5"/>
          <p:cNvSpPr>
            <a:spLocks noChangeArrowheads="1"/>
          </p:cNvSpPr>
          <p:nvPr/>
        </p:nvSpPr>
        <p:spPr bwMode="auto">
          <a:xfrm>
            <a:off x="1219200" y="2133600"/>
            <a:ext cx="6705600" cy="3416320"/>
          </a:xfrm>
          <a:prstGeom prst="rect">
            <a:avLst/>
          </a:prstGeom>
          <a:noFill/>
          <a:ln w="9525">
            <a:noFill/>
            <a:miter lim="800000"/>
            <a:headEnd/>
            <a:tailEnd/>
          </a:ln>
        </p:spPr>
        <p:txBody>
          <a:bodyPr wrap="square">
            <a:spAutoFit/>
          </a:bodyPr>
          <a:lstStyle/>
          <a:p>
            <a:pPr algn="ctr"/>
            <a:r>
              <a:rPr lang="en-US" sz="5400" dirty="0">
                <a:latin typeface="Aharoni" pitchFamily="2" charset="-79"/>
                <a:cs typeface="Aharoni" pitchFamily="2" charset="-79"/>
              </a:rPr>
              <a:t>Every five of </a:t>
            </a:r>
            <a:r>
              <a:rPr lang="en-US" sz="5400" dirty="0" smtClean="0">
                <a:latin typeface="Aharoni" pitchFamily="2" charset="-79"/>
                <a:cs typeface="Aharoni" pitchFamily="2" charset="-79"/>
              </a:rPr>
              <a:t>you.</a:t>
            </a:r>
          </a:p>
          <a:p>
            <a:pPr algn="ctr"/>
            <a:r>
              <a:rPr lang="en-US" sz="5400" dirty="0" smtClean="0">
                <a:solidFill>
                  <a:srgbClr val="C00000"/>
                </a:solidFill>
                <a:latin typeface="Aharoni" pitchFamily="2" charset="-79"/>
                <a:cs typeface="Aharoni" pitchFamily="2" charset="-79"/>
              </a:rPr>
              <a:t>What is your definition of </a:t>
            </a:r>
            <a:r>
              <a:rPr lang="en-US" sz="5400" dirty="0" smtClean="0">
                <a:solidFill>
                  <a:srgbClr val="00B050"/>
                </a:solidFill>
                <a:latin typeface="Aharoni" pitchFamily="2" charset="-79"/>
                <a:cs typeface="Aharoni" pitchFamily="2" charset="-79"/>
              </a:rPr>
              <a:t>COMPETENCE</a:t>
            </a:r>
            <a:r>
              <a:rPr lang="en-US" sz="5400" dirty="0" smtClean="0">
                <a:latin typeface="Aharoni" pitchFamily="2" charset="-79"/>
                <a:cs typeface="Aharoni" pitchFamily="2" charset="-79"/>
              </a:rPr>
              <a:t> ?</a:t>
            </a:r>
            <a:endParaRPr lang="en-GB" sz="5400" dirty="0">
              <a:latin typeface="Aharoni" pitchFamily="2" charset="-79"/>
              <a:cs typeface="Aharoni" pitchFamily="2" charset="-79"/>
            </a:endParaRPr>
          </a:p>
        </p:txBody>
      </p:sp>
    </p:spTree>
  </p:cSld>
  <p:clrMapOvr>
    <a:masterClrMapping/>
  </p:clrMapOvr>
  <p:transition spd="slow">
    <p:strips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a:xfrm>
            <a:off x="457200" y="762000"/>
            <a:ext cx="8229600" cy="1066800"/>
          </a:xfrm>
        </p:spPr>
        <p:txBody>
          <a:bodyPr/>
          <a:lstStyle/>
          <a:p>
            <a:pPr algn="ctr"/>
            <a:r>
              <a:rPr lang="en-US" b="1" dirty="0" smtClean="0"/>
              <a:t>Definition of competence:</a:t>
            </a:r>
            <a:endParaRPr lang="en-GB" b="1" dirty="0" smtClean="0"/>
          </a:p>
        </p:txBody>
      </p:sp>
      <p:sp>
        <p:nvSpPr>
          <p:cNvPr id="12291" name="Content Placeholder 4"/>
          <p:cNvSpPr>
            <a:spLocks noGrp="1"/>
          </p:cNvSpPr>
          <p:nvPr>
            <p:ph idx="1"/>
          </p:nvPr>
        </p:nvSpPr>
        <p:spPr>
          <a:xfrm>
            <a:off x="457200" y="1905000"/>
            <a:ext cx="8229600" cy="4324350"/>
          </a:xfrm>
        </p:spPr>
        <p:txBody>
          <a:bodyPr/>
          <a:lstStyle/>
          <a:p>
            <a:pPr>
              <a:buNone/>
            </a:pPr>
            <a:endParaRPr lang="en-US" sz="800" dirty="0" smtClean="0"/>
          </a:p>
          <a:p>
            <a:pPr algn="ctr">
              <a:lnSpc>
                <a:spcPct val="200000"/>
              </a:lnSpc>
              <a:buNone/>
            </a:pPr>
            <a:r>
              <a:rPr lang="en-US" sz="3600" dirty="0" smtClean="0"/>
              <a:t>“ The </a:t>
            </a:r>
            <a:r>
              <a:rPr lang="en-US" sz="3600" b="1" dirty="0" smtClean="0">
                <a:solidFill>
                  <a:srgbClr val="00B050"/>
                </a:solidFill>
              </a:rPr>
              <a:t>ability</a:t>
            </a:r>
            <a:r>
              <a:rPr lang="en-US" sz="3600" dirty="0" smtClean="0"/>
              <a:t> to </a:t>
            </a:r>
            <a:r>
              <a:rPr lang="en-US" sz="3600" b="1" dirty="0" smtClean="0">
                <a:solidFill>
                  <a:srgbClr val="00B050"/>
                </a:solidFill>
              </a:rPr>
              <a:t>perform</a:t>
            </a:r>
            <a:r>
              <a:rPr lang="en-US" sz="3600" dirty="0" smtClean="0"/>
              <a:t> a </a:t>
            </a:r>
            <a:r>
              <a:rPr lang="en-US" sz="3600" b="1" dirty="0" smtClean="0">
                <a:solidFill>
                  <a:srgbClr val="00B050"/>
                </a:solidFill>
              </a:rPr>
              <a:t>specific</a:t>
            </a:r>
            <a:r>
              <a:rPr lang="en-US" sz="3600" dirty="0" smtClean="0">
                <a:solidFill>
                  <a:srgbClr val="00B050"/>
                </a:solidFill>
              </a:rPr>
              <a:t> </a:t>
            </a:r>
            <a:r>
              <a:rPr lang="en-US" sz="3600" b="1" dirty="0" smtClean="0">
                <a:solidFill>
                  <a:srgbClr val="00B050"/>
                </a:solidFill>
              </a:rPr>
              <a:t>task</a:t>
            </a:r>
            <a:r>
              <a:rPr lang="en-US" sz="3600" dirty="0" smtClean="0">
                <a:solidFill>
                  <a:srgbClr val="00B050"/>
                </a:solidFill>
              </a:rPr>
              <a:t> </a:t>
            </a:r>
            <a:r>
              <a:rPr lang="en-US" sz="3600" dirty="0" smtClean="0"/>
              <a:t>in a manner that </a:t>
            </a:r>
            <a:r>
              <a:rPr lang="en-US" sz="3600" b="1" dirty="0" smtClean="0">
                <a:solidFill>
                  <a:srgbClr val="00B050"/>
                </a:solidFill>
              </a:rPr>
              <a:t>yields desirable outcomes</a:t>
            </a:r>
            <a:r>
              <a:rPr lang="en-US" sz="3600" dirty="0" smtClean="0"/>
              <a:t>”.</a:t>
            </a:r>
          </a:p>
          <a:p>
            <a:endParaRPr lang="en-US" sz="2400" dirty="0" smtClean="0"/>
          </a:p>
          <a:p>
            <a:pPr>
              <a:buNone/>
            </a:pPr>
            <a:endParaRPr lang="en-US" sz="2400" dirty="0" smtClean="0"/>
          </a:p>
          <a:p>
            <a:endParaRPr lang="en-GB" sz="2400" dirty="0" smtClean="0"/>
          </a:p>
        </p:txBody>
      </p:sp>
    </p:spTree>
  </p:cSld>
  <p:clrMapOvr>
    <a:masterClrMapping/>
  </p:clrMapOvr>
  <p:transition spd="slow">
    <p:strips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838200"/>
            <a:ext cx="8229600" cy="1066800"/>
          </a:xfrm>
        </p:spPr>
        <p:txBody>
          <a:bodyPr/>
          <a:lstStyle/>
          <a:p>
            <a:r>
              <a:rPr lang="en-US" dirty="0" smtClean="0"/>
              <a:t>Different Aspects of Competence</a:t>
            </a:r>
            <a:endParaRPr lang="en-GB" dirty="0" smtClean="0"/>
          </a:p>
        </p:txBody>
      </p:sp>
      <p:sp>
        <p:nvSpPr>
          <p:cNvPr id="25603" name="Content Placeholder 3"/>
          <p:cNvSpPr>
            <a:spLocks noGrp="1"/>
          </p:cNvSpPr>
          <p:nvPr>
            <p:ph idx="1"/>
          </p:nvPr>
        </p:nvSpPr>
        <p:spPr>
          <a:xfrm>
            <a:off x="457200" y="1828800"/>
            <a:ext cx="8229600" cy="4745038"/>
          </a:xfrm>
        </p:spPr>
        <p:txBody>
          <a:bodyPr/>
          <a:lstStyle/>
          <a:p>
            <a:pPr>
              <a:lnSpc>
                <a:spcPct val="150000"/>
              </a:lnSpc>
              <a:buNone/>
            </a:pPr>
            <a:endParaRPr lang="en-US" dirty="0" smtClean="0"/>
          </a:p>
          <a:p>
            <a:pPr lvl="1">
              <a:lnSpc>
                <a:spcPct val="150000"/>
              </a:lnSpc>
              <a:buNone/>
            </a:pPr>
            <a:r>
              <a:rPr lang="en-US" b="1" i="1" dirty="0" smtClean="0">
                <a:solidFill>
                  <a:srgbClr val="00B050"/>
                </a:solidFill>
              </a:rPr>
              <a:t>Knowledge</a:t>
            </a:r>
          </a:p>
          <a:p>
            <a:pPr lvl="1">
              <a:lnSpc>
                <a:spcPct val="150000"/>
              </a:lnSpc>
              <a:buNone/>
            </a:pPr>
            <a:r>
              <a:rPr lang="en-US" b="1" i="1" dirty="0" smtClean="0">
                <a:solidFill>
                  <a:srgbClr val="00B050"/>
                </a:solidFill>
              </a:rPr>
              <a:t>                                    Skills</a:t>
            </a:r>
          </a:p>
          <a:p>
            <a:pPr lvl="1">
              <a:lnSpc>
                <a:spcPct val="150000"/>
              </a:lnSpc>
              <a:buNone/>
            </a:pPr>
            <a:r>
              <a:rPr lang="en-US" b="1" i="1" dirty="0" smtClean="0">
                <a:solidFill>
                  <a:srgbClr val="00B050"/>
                </a:solidFill>
              </a:rPr>
              <a:t>                                                                Abilities</a:t>
            </a:r>
          </a:p>
          <a:p>
            <a:pPr>
              <a:lnSpc>
                <a:spcPct val="150000"/>
              </a:lnSpc>
            </a:pPr>
            <a:r>
              <a:rPr lang="en-US" dirty="0" smtClean="0"/>
              <a:t>Competence develops over  time and is nurtured by reflection on experience</a:t>
            </a:r>
            <a:endParaRPr lang="en-US" i="1" dirty="0" smtClean="0"/>
          </a:p>
          <a:p>
            <a:pPr lvl="1">
              <a:buFont typeface="Georgia" pitchFamily="18" charset="0"/>
              <a:buNone/>
            </a:pPr>
            <a:endParaRPr lang="en-US" i="1" dirty="0" smtClean="0"/>
          </a:p>
        </p:txBody>
      </p:sp>
    </p:spTree>
  </p:cSld>
  <p:clrMapOvr>
    <a:masterClrMapping/>
  </p:clrMapOvr>
  <p:transition spd="slow">
    <p:strips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762000"/>
            <a:ext cx="7848600" cy="838200"/>
          </a:xfrm>
        </p:spPr>
        <p:txBody>
          <a:bodyPr/>
          <a:lstStyle/>
          <a:p>
            <a:pPr algn="ctr"/>
            <a:r>
              <a:rPr lang="en-US" dirty="0" smtClean="0"/>
              <a:t>How is competence acquired:</a:t>
            </a:r>
            <a:endParaRPr lang="en-GB" dirty="0" smtClean="0"/>
          </a:p>
        </p:txBody>
      </p:sp>
      <p:sp>
        <p:nvSpPr>
          <p:cNvPr id="15363" name="Content Placeholder 2"/>
          <p:cNvSpPr>
            <a:spLocks noGrp="1"/>
          </p:cNvSpPr>
          <p:nvPr>
            <p:ph idx="1"/>
          </p:nvPr>
        </p:nvSpPr>
        <p:spPr>
          <a:xfrm>
            <a:off x="76200" y="1828800"/>
            <a:ext cx="7924800" cy="4648200"/>
          </a:xfrm>
        </p:spPr>
        <p:txBody>
          <a:bodyPr/>
          <a:lstStyle/>
          <a:p>
            <a:r>
              <a:rPr lang="en-US" dirty="0" smtClean="0"/>
              <a:t>It is gained in the healthcare professions through:</a:t>
            </a:r>
          </a:p>
          <a:p>
            <a:pPr>
              <a:buNone/>
            </a:pPr>
            <a:endParaRPr lang="en-US" dirty="0" smtClean="0"/>
          </a:p>
          <a:p>
            <a:pPr lvl="1"/>
            <a:r>
              <a:rPr lang="en-US" sz="3600" i="1" dirty="0" smtClean="0">
                <a:latin typeface="Aharoni" pitchFamily="2" charset="-79"/>
                <a:cs typeface="Aharoni" pitchFamily="2" charset="-79"/>
              </a:rPr>
              <a:t> pre-service education</a:t>
            </a:r>
          </a:p>
          <a:p>
            <a:pPr lvl="1"/>
            <a:r>
              <a:rPr lang="en-US" sz="3600" i="1" dirty="0" smtClean="0">
                <a:latin typeface="Aharoni" pitchFamily="2" charset="-79"/>
                <a:cs typeface="Aharoni" pitchFamily="2" charset="-79"/>
              </a:rPr>
              <a:t>in-service training          </a:t>
            </a:r>
          </a:p>
          <a:p>
            <a:pPr lvl="1"/>
            <a:r>
              <a:rPr lang="en-US" sz="3600" i="1" dirty="0" smtClean="0">
                <a:latin typeface="Aharoni" pitchFamily="2" charset="-79"/>
                <a:cs typeface="Aharoni" pitchFamily="2" charset="-79"/>
              </a:rPr>
              <a:t>work experience</a:t>
            </a:r>
          </a:p>
          <a:p>
            <a:pPr lvl="1">
              <a:buNone/>
            </a:pPr>
            <a:endParaRPr lang="en-US" sz="3600" i="1" dirty="0" smtClean="0">
              <a:latin typeface="Aharoni" pitchFamily="2" charset="-79"/>
              <a:cs typeface="Aharoni" pitchFamily="2" charset="-79"/>
            </a:endParaRPr>
          </a:p>
          <a:p>
            <a:pPr algn="ctr">
              <a:buNone/>
            </a:pPr>
            <a:r>
              <a:rPr lang="en-US" b="1" dirty="0" smtClean="0"/>
              <a:t>Continuous  Professional  Development (CPD). </a:t>
            </a:r>
          </a:p>
          <a:p>
            <a:endParaRPr lang="en-GB" dirty="0" smtClean="0"/>
          </a:p>
        </p:txBody>
      </p:sp>
      <p:sp>
        <p:nvSpPr>
          <p:cNvPr id="4" name="AutoShape 22"/>
          <p:cNvSpPr>
            <a:spLocks noChangeArrowheads="1"/>
          </p:cNvSpPr>
          <p:nvPr/>
        </p:nvSpPr>
        <p:spPr bwMode="auto">
          <a:xfrm rot="16200000">
            <a:off x="6210300" y="2933700"/>
            <a:ext cx="4419600" cy="1447800"/>
          </a:xfrm>
          <a:prstGeom prst="rightArrow">
            <a:avLst>
              <a:gd name="adj1" fmla="val 50000"/>
              <a:gd name="adj2" fmla="val 91667"/>
            </a:avLst>
          </a:prstGeom>
          <a:gradFill rotWithShape="0">
            <a:gsLst>
              <a:gs pos="0">
                <a:schemeClr val="hlink"/>
              </a:gs>
              <a:gs pos="100000">
                <a:srgbClr val="FFFF99"/>
              </a:gs>
            </a:gsLst>
            <a:lin ang="5400000" scaled="1"/>
          </a:gradFill>
          <a:ln w="15875">
            <a:solidFill>
              <a:schemeClr val="tx1"/>
            </a:solidFill>
            <a:miter lim="800000"/>
            <a:headEnd/>
            <a:tailEnd/>
          </a:ln>
        </p:spPr>
        <p:txBody>
          <a:bodyPr vert="eaVert" wrap="none" lIns="92075" tIns="46038" rIns="92075" bIns="46038" anchor="ctr"/>
          <a:lstStyle/>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r>
              <a:rPr lang="en-US" b="1" dirty="0" smtClean="0"/>
              <a:t>(CPD). </a:t>
            </a:r>
            <a:endParaRPr lang="ar-SA" dirty="0">
              <a:latin typeface="Georgia" pitchFamily="18" charset="0"/>
            </a:endParaRPr>
          </a:p>
        </p:txBody>
      </p:sp>
      <p:sp>
        <p:nvSpPr>
          <p:cNvPr id="9" name="Right Arrow 8"/>
          <p:cNvSpPr/>
          <p:nvPr/>
        </p:nvSpPr>
        <p:spPr>
          <a:xfrm>
            <a:off x="5638800" y="3276600"/>
            <a:ext cx="2133600" cy="4724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4800600" y="3886200"/>
            <a:ext cx="3037592" cy="454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4648200" y="4419600"/>
            <a:ext cx="3179238" cy="472417"/>
          </a:xfrm>
          <a:prstGeom prst="rightArrow">
            <a:avLst>
              <a:gd name="adj1" fmla="val 5645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Content Placeholder 3"/>
          <p:cNvPicPr>
            <a:picLocks noGrp="1" noChangeAspect="1" noChangeArrowheads="1"/>
          </p:cNvPicPr>
          <p:nvPr>
            <p:ph idx="1"/>
          </p:nvPr>
        </p:nvPicPr>
        <p:blipFill>
          <a:blip r:embed="rId2" cstate="print"/>
          <a:srcRect/>
          <a:stretch>
            <a:fillRect/>
          </a:stretch>
        </p:blipFill>
        <p:spPr>
          <a:xfrm>
            <a:off x="0" y="304800"/>
            <a:ext cx="9144000" cy="3962400"/>
          </a:xfrm>
        </p:spPr>
      </p:pic>
      <p:sp>
        <p:nvSpPr>
          <p:cNvPr id="2" name="Rectangle 1"/>
          <p:cNvSpPr/>
          <p:nvPr/>
        </p:nvSpPr>
        <p:spPr>
          <a:xfrm>
            <a:off x="152400" y="3995678"/>
            <a:ext cx="8763000" cy="2862322"/>
          </a:xfrm>
          <a:prstGeom prst="rect">
            <a:avLst/>
          </a:prstGeom>
        </p:spPr>
        <p:txBody>
          <a:bodyPr wrap="square">
            <a:spAutoFit/>
          </a:bodyPr>
          <a:lstStyle/>
          <a:p>
            <a:pPr algn="ctr" rtl="1">
              <a:buNone/>
              <a:defRPr/>
            </a:pPr>
            <a:r>
              <a:rPr lang="ar-SA" dirty="0"/>
              <a:t> </a:t>
            </a:r>
            <a:br>
              <a:rPr lang="ar-SA" dirty="0"/>
            </a:br>
            <a:r>
              <a:rPr lang="ar-SA" dirty="0"/>
              <a:t>عن عائشة رضي الله عنها أن رسول اله صلى الله عليه وسلم قال:</a:t>
            </a:r>
          </a:p>
          <a:p>
            <a:pPr algn="ctr" rtl="1">
              <a:buNone/>
              <a:defRPr/>
            </a:pPr>
            <a:r>
              <a:rPr lang="ar-SA" dirty="0"/>
              <a:t/>
            </a:r>
            <a:br>
              <a:rPr lang="ar-SA" dirty="0"/>
            </a:br>
            <a:r>
              <a:rPr lang="ar-SA" b="1" dirty="0"/>
              <a:t>” إن الله يحب إذا عمل أحدكم عملا أن يتقنه“</a:t>
            </a:r>
            <a:r>
              <a:rPr lang="ar-SA" dirty="0"/>
              <a:t/>
            </a:r>
            <a:br>
              <a:rPr lang="ar-SA" dirty="0"/>
            </a:br>
            <a:r>
              <a:rPr lang="ar-SA" dirty="0"/>
              <a:t>	</a:t>
            </a:r>
            <a:r>
              <a:rPr lang="en-US" dirty="0"/>
              <a:t> </a:t>
            </a:r>
          </a:p>
          <a:p>
            <a:pPr rtl="1">
              <a:buNone/>
              <a:defRPr/>
            </a:pPr>
            <a:r>
              <a:rPr lang="en-US" b="1" dirty="0"/>
              <a:t>“Allah loves when one of you to do it well</a:t>
            </a:r>
            <a:r>
              <a:rPr lang="en-US" b="1" dirty="0" smtClean="0"/>
              <a:t>”</a:t>
            </a:r>
            <a:r>
              <a:rPr lang="ar-SA" dirty="0"/>
              <a:t>		</a:t>
            </a:r>
            <a:endParaRPr lang="en-US" dirty="0"/>
          </a:p>
          <a:p>
            <a:pPr algn="ctr" rtl="1">
              <a:buNone/>
              <a:defRPr/>
            </a:pPr>
            <a:endParaRPr lang="en-US" dirty="0"/>
          </a:p>
          <a:p>
            <a:pPr algn="ctr" rtl="1">
              <a:buNone/>
              <a:defRPr/>
            </a:pPr>
            <a:r>
              <a:rPr lang="ar-SA" dirty="0"/>
              <a:t>رواه الطبراني</a:t>
            </a:r>
            <a:endParaRPr lang="en-US" dirty="0"/>
          </a:p>
          <a:p>
            <a:pPr algn="ctr" rtl="1">
              <a:buNone/>
              <a:defRPr/>
            </a:pPr>
            <a:endParaRPr lang="en-US" dirty="0"/>
          </a:p>
          <a:p>
            <a:pPr algn="ctr" rtl="1">
              <a:buNone/>
              <a:defRPr/>
            </a:pPr>
            <a:r>
              <a:rPr lang="ar-SA" dirty="0"/>
              <a:t>			</a:t>
            </a:r>
            <a:endParaRPr lang="en-US" dirty="0"/>
          </a:p>
        </p:txBody>
      </p:sp>
    </p:spTree>
    <p:extLst>
      <p:ext uri="{BB962C8B-B14F-4D97-AF65-F5344CB8AC3E}">
        <p14:creationId xmlns:p14="http://schemas.microsoft.com/office/powerpoint/2010/main" val="268206157"/>
      </p:ext>
    </p:extLst>
  </p:cSld>
  <p:clrMapOvr>
    <a:masterClrMapping/>
  </p:clrMapOvr>
  <p:transition spd="slow">
    <p:strips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a:spLocks noGrp="1" noChangeArrowheads="1"/>
          </p:cNvSpPr>
          <p:nvPr>
            <p:ph idx="1"/>
          </p:nvPr>
        </p:nvSpPr>
        <p:spPr>
          <a:xfrm>
            <a:off x="457200" y="990600"/>
            <a:ext cx="8229600" cy="1016000"/>
          </a:xfrm>
        </p:spPr>
        <p:txBody>
          <a:bodyPr>
            <a:spAutoFit/>
          </a:bodyPr>
          <a:lstStyle/>
          <a:p>
            <a:pPr algn="ctr">
              <a:buFont typeface="Georgia" pitchFamily="18" charset="0"/>
              <a:buNone/>
              <a:defRPr/>
            </a:pPr>
            <a:r>
              <a:rPr lang="en-US" sz="6000" dirty="0" smtClean="0">
                <a:latin typeface="Bernard MT Condensed" pitchFamily="18" charset="0"/>
                <a:ea typeface="+mj-ea"/>
                <a:cs typeface="+mj-cs"/>
              </a:rPr>
              <a:t>Think Pair &amp; Share </a:t>
            </a:r>
            <a:endParaRPr lang="en-GB" sz="6000" dirty="0">
              <a:latin typeface="Bernard MT Condensed" pitchFamily="18" charset="0"/>
              <a:ea typeface="+mj-ea"/>
              <a:cs typeface="+mj-cs"/>
            </a:endParaRPr>
          </a:p>
        </p:txBody>
      </p:sp>
      <p:sp>
        <p:nvSpPr>
          <p:cNvPr id="58371" name="Rectangle 5"/>
          <p:cNvSpPr>
            <a:spLocks noChangeArrowheads="1"/>
          </p:cNvSpPr>
          <p:nvPr/>
        </p:nvSpPr>
        <p:spPr bwMode="auto">
          <a:xfrm>
            <a:off x="685800" y="2667000"/>
            <a:ext cx="7620000" cy="3416320"/>
          </a:xfrm>
          <a:prstGeom prst="rect">
            <a:avLst/>
          </a:prstGeom>
          <a:noFill/>
          <a:ln w="9525">
            <a:noFill/>
            <a:miter lim="800000"/>
            <a:headEnd/>
            <a:tailEnd/>
          </a:ln>
        </p:spPr>
        <p:txBody>
          <a:bodyPr wrap="square">
            <a:spAutoFit/>
          </a:bodyPr>
          <a:lstStyle/>
          <a:p>
            <a:pPr algn="ctr">
              <a:lnSpc>
                <a:spcPct val="200000"/>
              </a:lnSpc>
            </a:pPr>
            <a:r>
              <a:rPr lang="en-US" sz="5400" dirty="0">
                <a:latin typeface="Bernard MT Condensed" pitchFamily="18" charset="0"/>
              </a:rPr>
              <a:t>Every five of </a:t>
            </a:r>
            <a:r>
              <a:rPr lang="en-US" sz="5400" dirty="0" smtClean="0">
                <a:latin typeface="Bernard MT Condensed" pitchFamily="18" charset="0"/>
              </a:rPr>
              <a:t>you</a:t>
            </a:r>
          </a:p>
          <a:p>
            <a:pPr algn="ctr">
              <a:lnSpc>
                <a:spcPct val="200000"/>
              </a:lnSpc>
            </a:pPr>
            <a:r>
              <a:rPr lang="en-US" sz="5400" dirty="0" smtClean="0">
                <a:solidFill>
                  <a:srgbClr val="FF0000"/>
                </a:solidFill>
                <a:latin typeface="Bernard MT Condensed" pitchFamily="18" charset="0"/>
              </a:rPr>
              <a:t>Are you involved in  CPD ?</a:t>
            </a:r>
            <a:r>
              <a:rPr lang="en-US" sz="5400" dirty="0" smtClean="0">
                <a:latin typeface="Bernard MT Condensed" pitchFamily="18" charset="0"/>
              </a:rPr>
              <a:t> </a:t>
            </a:r>
            <a:endParaRPr lang="en-GB" sz="5400" dirty="0">
              <a:latin typeface="Bernard MT Condensed" pitchFamily="18" charset="0"/>
            </a:endParaRPr>
          </a:p>
        </p:txBody>
      </p:sp>
    </p:spTree>
  </p:cSld>
  <p:clrMapOvr>
    <a:masterClrMapping/>
  </p:clrMapOvr>
  <p:transition spd="slow">
    <p:strips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p:cNvSpPr>
            <a:spLocks noGrp="1"/>
          </p:cNvSpPr>
          <p:nvPr>
            <p:ph idx="1"/>
          </p:nvPr>
        </p:nvSpPr>
        <p:spPr>
          <a:xfrm>
            <a:off x="457200" y="1752600"/>
            <a:ext cx="8229600" cy="3657600"/>
          </a:xfrm>
        </p:spPr>
        <p:txBody>
          <a:bodyPr>
            <a:noAutofit/>
          </a:bodyPr>
          <a:lstStyle/>
          <a:p>
            <a:pPr algn="ctr">
              <a:buNone/>
              <a:defRPr/>
            </a:pPr>
            <a:endParaRPr lang="en-US" sz="3600" b="1" dirty="0" smtClean="0"/>
          </a:p>
          <a:p>
            <a:pPr algn="ctr">
              <a:lnSpc>
                <a:spcPct val="200000"/>
              </a:lnSpc>
              <a:buNone/>
              <a:defRPr/>
            </a:pPr>
            <a:r>
              <a:rPr lang="en-US" sz="4800" b="1" dirty="0" smtClean="0">
                <a:solidFill>
                  <a:schemeClr val="accent2"/>
                </a:solidFill>
                <a:cs typeface="Arial" charset="0"/>
              </a:rPr>
              <a:t>How can we achieve CPD?</a:t>
            </a:r>
            <a:endParaRPr lang="en-GB" sz="4800" b="1" dirty="0" smtClean="0">
              <a:solidFill>
                <a:schemeClr val="accent2"/>
              </a:solidFill>
              <a:cs typeface="Arial" charset="0"/>
            </a:endParaRPr>
          </a:p>
          <a:p>
            <a:pPr algn="ctr">
              <a:buNone/>
              <a:defRPr/>
            </a:pPr>
            <a:endParaRPr lang="en-US" sz="4800" b="1" dirty="0" smtClean="0"/>
          </a:p>
          <a:p>
            <a:pPr lvl="1">
              <a:buNone/>
              <a:defRPr/>
            </a:pPr>
            <a:r>
              <a:rPr lang="en-US" sz="3600" dirty="0" smtClean="0"/>
              <a:t>.</a:t>
            </a:r>
            <a:endParaRPr lang="en-US" sz="3600" dirty="0"/>
          </a:p>
        </p:txBody>
      </p:sp>
    </p:spTree>
  </p:cSld>
  <p:clrMapOvr>
    <a:masterClrMapping/>
  </p:clrMapOvr>
  <p:transition spd="slow">
    <p:strips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p:cNvSpPr>
            <a:spLocks noGrp="1"/>
          </p:cNvSpPr>
          <p:nvPr>
            <p:ph idx="1"/>
          </p:nvPr>
        </p:nvSpPr>
        <p:spPr>
          <a:xfrm>
            <a:off x="457200" y="857250"/>
            <a:ext cx="8229600" cy="4933950"/>
          </a:xfrm>
        </p:spPr>
        <p:txBody>
          <a:bodyPr>
            <a:normAutofit lnSpcReduction="10000"/>
          </a:bodyPr>
          <a:lstStyle/>
          <a:p>
            <a:pPr>
              <a:buNone/>
              <a:defRPr/>
            </a:pPr>
            <a:r>
              <a:rPr lang="en-US" b="1" dirty="0" smtClean="0"/>
              <a:t> </a:t>
            </a:r>
          </a:p>
          <a:p>
            <a:pPr lvl="2">
              <a:lnSpc>
                <a:spcPct val="210000"/>
              </a:lnSpc>
              <a:buFont typeface="Wingdings" pitchFamily="2" charset="2"/>
              <a:buChar char="q"/>
              <a:defRPr/>
            </a:pPr>
            <a:r>
              <a:rPr lang="en-US" b="1" dirty="0" smtClean="0">
                <a:solidFill>
                  <a:schemeClr val="tx1"/>
                </a:solidFill>
              </a:rPr>
              <a:t> </a:t>
            </a:r>
            <a:r>
              <a:rPr lang="en-US" sz="2800" b="1" dirty="0" smtClean="0">
                <a:solidFill>
                  <a:schemeClr val="tx1"/>
                </a:solidFill>
              </a:rPr>
              <a:t>Lecture programs </a:t>
            </a:r>
          </a:p>
          <a:p>
            <a:pPr lvl="2">
              <a:lnSpc>
                <a:spcPct val="210000"/>
              </a:lnSpc>
              <a:buFont typeface="Wingdings" pitchFamily="2" charset="2"/>
              <a:buChar char="q"/>
              <a:defRPr/>
            </a:pPr>
            <a:r>
              <a:rPr lang="en-US" sz="2800" b="1" dirty="0" smtClean="0">
                <a:solidFill>
                  <a:schemeClr val="tx1"/>
                </a:solidFill>
              </a:rPr>
              <a:t>Conferences</a:t>
            </a:r>
          </a:p>
          <a:p>
            <a:pPr lvl="2">
              <a:lnSpc>
                <a:spcPct val="210000"/>
              </a:lnSpc>
              <a:buFont typeface="Wingdings" pitchFamily="2" charset="2"/>
              <a:buChar char="q"/>
              <a:defRPr/>
            </a:pPr>
            <a:r>
              <a:rPr lang="en-US" sz="2800" b="1" dirty="0" smtClean="0">
                <a:solidFill>
                  <a:schemeClr val="tx1"/>
                </a:solidFill>
              </a:rPr>
              <a:t>Workshops</a:t>
            </a:r>
          </a:p>
          <a:p>
            <a:pPr lvl="2">
              <a:lnSpc>
                <a:spcPct val="210000"/>
              </a:lnSpc>
              <a:buFont typeface="Wingdings" pitchFamily="2" charset="2"/>
              <a:buChar char="q"/>
              <a:defRPr/>
            </a:pPr>
            <a:r>
              <a:rPr lang="en-US" sz="2800" b="1" dirty="0" smtClean="0">
                <a:solidFill>
                  <a:schemeClr val="tx1"/>
                </a:solidFill>
              </a:rPr>
              <a:t>CME courses</a:t>
            </a:r>
          </a:p>
          <a:p>
            <a:pPr lvl="2">
              <a:lnSpc>
                <a:spcPct val="210000"/>
              </a:lnSpc>
              <a:buFont typeface="Wingdings" pitchFamily="2" charset="2"/>
              <a:buChar char="q"/>
              <a:defRPr/>
            </a:pPr>
            <a:r>
              <a:rPr lang="en-US" sz="2800" b="1" dirty="0" smtClean="0">
                <a:solidFill>
                  <a:schemeClr val="tx1"/>
                </a:solidFill>
              </a:rPr>
              <a:t>Others …..</a:t>
            </a:r>
          </a:p>
          <a:p>
            <a:pPr>
              <a:buFont typeface="Wingdings" pitchFamily="2" charset="2"/>
              <a:buChar char="q"/>
              <a:defRPr/>
            </a:pPr>
            <a:endParaRPr lang="en-US" b="1" dirty="0" smtClean="0"/>
          </a:p>
          <a:p>
            <a:pPr>
              <a:buNone/>
              <a:defRPr/>
            </a:pPr>
            <a:endParaRPr lang="en-US" b="1" dirty="0" smtClean="0"/>
          </a:p>
        </p:txBody>
      </p:sp>
    </p:spTree>
  </p:cSld>
  <p:clrMapOvr>
    <a:masterClrMapping/>
  </p:clrMapOvr>
  <p:transition spd="slow">
    <p:strips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Box 1"/>
          <p:cNvSpPr txBox="1">
            <a:spLocks noChangeArrowheads="1"/>
          </p:cNvSpPr>
          <p:nvPr/>
        </p:nvSpPr>
        <p:spPr bwMode="auto">
          <a:xfrm>
            <a:off x="1219200" y="838200"/>
            <a:ext cx="6629400" cy="646113"/>
          </a:xfrm>
          <a:prstGeom prst="rect">
            <a:avLst/>
          </a:prstGeom>
          <a:noFill/>
          <a:ln w="9525">
            <a:noFill/>
            <a:miter lim="800000"/>
            <a:headEnd/>
            <a:tailEnd/>
          </a:ln>
        </p:spPr>
        <p:txBody>
          <a:bodyPr>
            <a:spAutoFit/>
          </a:bodyPr>
          <a:lstStyle/>
          <a:p>
            <a:pPr algn="ctr">
              <a:defRPr/>
            </a:pPr>
            <a:r>
              <a:rPr lang="en-US" sz="3600" b="1" dirty="0">
                <a:solidFill>
                  <a:schemeClr val="accent2"/>
                </a:solidFill>
                <a:latin typeface="+mn-lt"/>
                <a:cs typeface="Arial" charset="0"/>
              </a:rPr>
              <a:t>How can we achieve CPD?</a:t>
            </a:r>
            <a:endParaRPr lang="en-GB" sz="3600" b="1" dirty="0">
              <a:solidFill>
                <a:schemeClr val="accent2"/>
              </a:solidFill>
              <a:latin typeface="+mn-lt"/>
              <a:cs typeface="Arial" charset="0"/>
            </a:endParaRPr>
          </a:p>
        </p:txBody>
      </p:sp>
      <p:sp>
        <p:nvSpPr>
          <p:cNvPr id="3" name="TextBox 2"/>
          <p:cNvSpPr txBox="1">
            <a:spLocks noChangeArrowheads="1"/>
          </p:cNvSpPr>
          <p:nvPr/>
        </p:nvSpPr>
        <p:spPr bwMode="auto">
          <a:xfrm>
            <a:off x="685800" y="1676400"/>
            <a:ext cx="7696200" cy="1910908"/>
          </a:xfrm>
          <a:prstGeom prst="rect">
            <a:avLst/>
          </a:prstGeom>
          <a:noFill/>
          <a:ln w="9525">
            <a:noFill/>
            <a:miter lim="800000"/>
            <a:headEnd/>
            <a:tailEnd/>
          </a:ln>
        </p:spPr>
        <p:txBody>
          <a:bodyPr>
            <a:spAutoFit/>
          </a:bodyPr>
          <a:lstStyle/>
          <a:p>
            <a:pPr>
              <a:lnSpc>
                <a:spcPct val="200000"/>
              </a:lnSpc>
              <a:defRPr/>
            </a:pPr>
            <a:r>
              <a:rPr lang="en-US" sz="3200" b="1" dirty="0">
                <a:latin typeface="+mn-lt"/>
                <a:cs typeface="Arial" charset="0"/>
              </a:rPr>
              <a:t>Many methods have been tried in the past</a:t>
            </a:r>
            <a:endParaRPr lang="en-GB" sz="3200" b="1" dirty="0">
              <a:latin typeface="+mn-lt"/>
              <a:cs typeface="Arial" charset="0"/>
            </a:endParaRPr>
          </a:p>
        </p:txBody>
      </p:sp>
      <p:sp>
        <p:nvSpPr>
          <p:cNvPr id="4" name="TextBox 3"/>
          <p:cNvSpPr txBox="1">
            <a:spLocks noChangeArrowheads="1"/>
          </p:cNvSpPr>
          <p:nvPr/>
        </p:nvSpPr>
        <p:spPr bwMode="auto">
          <a:xfrm>
            <a:off x="152400" y="3581400"/>
            <a:ext cx="8763000" cy="2062103"/>
          </a:xfrm>
          <a:prstGeom prst="rect">
            <a:avLst/>
          </a:prstGeom>
          <a:noFill/>
          <a:ln w="9525">
            <a:noFill/>
            <a:miter lim="800000"/>
            <a:headEnd/>
            <a:tailEnd/>
          </a:ln>
        </p:spPr>
        <p:txBody>
          <a:bodyPr wrap="square">
            <a:spAutoFit/>
          </a:bodyPr>
          <a:lstStyle/>
          <a:p>
            <a:pPr>
              <a:lnSpc>
                <a:spcPct val="200000"/>
              </a:lnSpc>
              <a:defRPr/>
            </a:pPr>
            <a:r>
              <a:rPr lang="en-US" sz="3200" b="1" dirty="0">
                <a:latin typeface="+mn-lt"/>
                <a:cs typeface="Arial" charset="0"/>
              </a:rPr>
              <a:t>Currently, </a:t>
            </a:r>
            <a:r>
              <a:rPr lang="en-US" sz="3200" b="1" dirty="0" smtClean="0">
                <a:solidFill>
                  <a:srgbClr val="00B050"/>
                </a:solidFill>
                <a:latin typeface="+mn-lt"/>
                <a:cs typeface="Arial" charset="0"/>
              </a:rPr>
              <a:t>Reflective Practice/Learning </a:t>
            </a:r>
            <a:r>
              <a:rPr lang="en-US" sz="3200" b="1" dirty="0">
                <a:latin typeface="+mn-lt"/>
                <a:cs typeface="Arial" charset="0"/>
              </a:rPr>
              <a:t>is the most favoured</a:t>
            </a:r>
            <a:endParaRPr lang="en-GB" sz="3200" b="1" dirty="0">
              <a:latin typeface="+mn-lt"/>
              <a:cs typeface="Arial" charset="0"/>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33400" y="2743200"/>
            <a:ext cx="8229600" cy="1066800"/>
          </a:xfrm>
        </p:spPr>
        <p:txBody>
          <a:bodyPr/>
          <a:lstStyle/>
          <a:p>
            <a:pPr algn="ctr"/>
            <a:r>
              <a:rPr lang="en-US" sz="7200" dirty="0" smtClean="0"/>
              <a:t>What is the</a:t>
            </a:r>
            <a:br>
              <a:rPr lang="en-US" sz="7200" dirty="0" smtClean="0"/>
            </a:br>
            <a:r>
              <a:rPr lang="en-US" sz="7200" dirty="0" smtClean="0"/>
              <a:t>Reflective Learning</a:t>
            </a:r>
            <a:endParaRPr lang="en-GB" sz="7200" dirty="0" smtClean="0"/>
          </a:p>
        </p:txBody>
      </p:sp>
    </p:spTree>
  </p:cSld>
  <p:clrMapOvr>
    <a:masterClrMapping/>
  </p:clrMapOvr>
  <p:transition spd="slow">
    <p:strips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066800"/>
          </a:xfrm>
        </p:spPr>
        <p:txBody>
          <a:bodyPr/>
          <a:lstStyle/>
          <a:p>
            <a:pPr algn="ctr"/>
            <a:r>
              <a:rPr lang="en-US" b="1" dirty="0" smtClean="0"/>
              <a:t>Reflective practice</a:t>
            </a:r>
            <a:endParaRPr lang="ar-SA" b="1" dirty="0"/>
          </a:p>
        </p:txBody>
      </p:sp>
      <p:sp>
        <p:nvSpPr>
          <p:cNvPr id="3" name="Content Placeholder 2"/>
          <p:cNvSpPr>
            <a:spLocks noGrp="1"/>
          </p:cNvSpPr>
          <p:nvPr>
            <p:ph idx="1"/>
          </p:nvPr>
        </p:nvSpPr>
        <p:spPr>
          <a:xfrm>
            <a:off x="0" y="1600200"/>
            <a:ext cx="9144000" cy="5257800"/>
          </a:xfrm>
        </p:spPr>
        <p:txBody>
          <a:bodyPr/>
          <a:lstStyle/>
          <a:p>
            <a:pPr marL="0" indent="0" algn="l">
              <a:buNone/>
            </a:pPr>
            <a:r>
              <a:rPr lang="en-US" sz="2800" dirty="0">
                <a:latin typeface="Arial" panose="020B0604020202020204" pitchFamily="34" charset="0"/>
                <a:cs typeface="Arial" panose="020B0604020202020204" pitchFamily="34" charset="0"/>
              </a:rPr>
              <a:t>Reflective practice concept is </a:t>
            </a:r>
            <a:r>
              <a:rPr lang="en-US" sz="2800" dirty="0" smtClean="0">
                <a:latin typeface="Arial" panose="020B0604020202020204" pitchFamily="34" charset="0"/>
                <a:cs typeface="Arial" panose="020B0604020202020204" pitchFamily="34" charset="0"/>
              </a:rPr>
              <a:t>a practice-based </a:t>
            </a:r>
            <a:r>
              <a:rPr lang="en-US" sz="2800" dirty="0">
                <a:latin typeface="Arial" panose="020B0604020202020204" pitchFamily="34" charset="0"/>
                <a:cs typeface="Arial" panose="020B0604020202020204" pitchFamily="34" charset="0"/>
              </a:rPr>
              <a:t>professional learning in which </a:t>
            </a:r>
            <a:r>
              <a:rPr lang="en-US" sz="2800" dirty="0" smtClean="0">
                <a:latin typeface="Arial" panose="020B0604020202020204" pitchFamily="34" charset="0"/>
                <a:cs typeface="Arial" panose="020B0604020202020204" pitchFamily="34" charset="0"/>
              </a:rPr>
              <a:t>students, trainees, </a:t>
            </a:r>
            <a:r>
              <a:rPr lang="en-US" sz="2800" dirty="0">
                <a:latin typeface="Arial" panose="020B0604020202020204" pitchFamily="34" charset="0"/>
                <a:cs typeface="Arial" panose="020B0604020202020204" pitchFamily="34" charset="0"/>
              </a:rPr>
              <a:t>and </a:t>
            </a:r>
            <a:r>
              <a:rPr lang="en-US" sz="2800" dirty="0" smtClean="0">
                <a:latin typeface="Arial" panose="020B0604020202020204" pitchFamily="34" charset="0"/>
                <a:cs typeface="Arial" panose="020B0604020202020204" pitchFamily="34" charset="0"/>
              </a:rPr>
              <a:t>doctors </a:t>
            </a:r>
            <a:r>
              <a:rPr lang="en-US" sz="2800" dirty="0">
                <a:latin typeface="Arial" panose="020B0604020202020204" pitchFamily="34" charset="0"/>
                <a:cs typeface="Arial" panose="020B0604020202020204" pitchFamily="34" charset="0"/>
              </a:rPr>
              <a:t>learn from their </a:t>
            </a:r>
            <a:r>
              <a:rPr lang="en-US" sz="2800" b="1" i="1" dirty="0">
                <a:latin typeface="Arial" panose="020B0604020202020204" pitchFamily="34" charset="0"/>
                <a:cs typeface="Arial" panose="020B0604020202020204" pitchFamily="34" charset="0"/>
              </a:rPr>
              <a:t>own professional experience</a:t>
            </a:r>
            <a:r>
              <a:rPr lang="en-US" sz="2800" dirty="0">
                <a:latin typeface="Arial" panose="020B0604020202020204" pitchFamily="34" charset="0"/>
                <a:cs typeface="Arial" panose="020B0604020202020204" pitchFamily="34" charset="0"/>
              </a:rPr>
              <a:t> rather than just knowledge transfer. </a:t>
            </a:r>
            <a:endParaRPr lang="en-US" sz="2800" dirty="0" smtClean="0">
              <a:latin typeface="Arial" panose="020B0604020202020204" pitchFamily="34" charset="0"/>
              <a:cs typeface="Arial" panose="020B0604020202020204" pitchFamily="34" charset="0"/>
            </a:endParaRPr>
          </a:p>
          <a:p>
            <a:pPr marL="0" indent="0" algn="l">
              <a:buNone/>
            </a:pPr>
            <a:endParaRPr lang="en-US" sz="2800" dirty="0" smtClean="0">
              <a:latin typeface="Arial" panose="020B0604020202020204" pitchFamily="34" charset="0"/>
              <a:cs typeface="Arial" panose="020B0604020202020204" pitchFamily="34" charset="0"/>
            </a:endParaRPr>
          </a:p>
          <a:p>
            <a:pPr marL="0" indent="0" algn="l">
              <a:buNone/>
            </a:pPr>
            <a:r>
              <a:rPr lang="en-US" sz="2800" dirty="0" smtClean="0">
                <a:latin typeface="Arial" panose="020B0604020202020204" pitchFamily="34" charset="0"/>
                <a:cs typeface="Arial" panose="020B0604020202020204" pitchFamily="34" charset="0"/>
              </a:rPr>
              <a:t>Reflection </a:t>
            </a:r>
            <a:r>
              <a:rPr lang="en-US" sz="2800" dirty="0">
                <a:latin typeface="Arial" panose="020B0604020202020204" pitchFamily="34" charset="0"/>
                <a:cs typeface="Arial" panose="020B0604020202020204" pitchFamily="34" charset="0"/>
              </a:rPr>
              <a:t>is a </a:t>
            </a:r>
            <a:r>
              <a:rPr lang="en-US" sz="2800" b="1" i="1" dirty="0">
                <a:latin typeface="Arial" panose="020B0604020202020204" pitchFamily="34" charset="0"/>
                <a:cs typeface="Arial" panose="020B0604020202020204" pitchFamily="34" charset="0"/>
              </a:rPr>
              <a:t>metacognitive</a:t>
            </a:r>
            <a:r>
              <a:rPr lang="en-US" sz="2800" dirty="0">
                <a:latin typeface="Arial" panose="020B0604020202020204" pitchFamily="34" charset="0"/>
                <a:cs typeface="Arial" panose="020B0604020202020204" pitchFamily="34" charset="0"/>
              </a:rPr>
              <a:t> process that </a:t>
            </a:r>
            <a:r>
              <a:rPr lang="en-US" sz="2800" dirty="0" smtClean="0">
                <a:latin typeface="Arial" panose="020B0604020202020204" pitchFamily="34" charset="0"/>
                <a:cs typeface="Arial" panose="020B0604020202020204" pitchFamily="34" charset="0"/>
              </a:rPr>
              <a:t>creates </a:t>
            </a:r>
            <a:r>
              <a:rPr lang="en-US" sz="2800" dirty="0">
                <a:latin typeface="Arial" panose="020B0604020202020204" pitchFamily="34" charset="0"/>
                <a:cs typeface="Arial" panose="020B0604020202020204" pitchFamily="34" charset="0"/>
              </a:rPr>
              <a:t>greater understanding of both </a:t>
            </a:r>
            <a:r>
              <a:rPr lang="en-US" sz="2800" b="1" i="1" dirty="0">
                <a:latin typeface="Arial" panose="020B0604020202020204" pitchFamily="34" charset="0"/>
                <a:cs typeface="Arial" panose="020B0604020202020204" pitchFamily="34" charset="0"/>
              </a:rPr>
              <a:t>the self and the situation </a:t>
            </a:r>
            <a:r>
              <a:rPr lang="en-US" sz="2800" dirty="0">
                <a:latin typeface="Arial" panose="020B0604020202020204" pitchFamily="34" charset="0"/>
                <a:cs typeface="Arial" panose="020B0604020202020204" pitchFamily="34" charset="0"/>
              </a:rPr>
              <a:t>so that future actions can be informed by this </a:t>
            </a:r>
            <a:r>
              <a:rPr lang="en-US" sz="2800" dirty="0" smtClean="0">
                <a:latin typeface="Arial" panose="020B0604020202020204" pitchFamily="34" charset="0"/>
                <a:cs typeface="Arial" panose="020B0604020202020204" pitchFamily="34" charset="0"/>
              </a:rPr>
              <a:t>understanding.</a:t>
            </a:r>
          </a:p>
        </p:txBody>
      </p:sp>
    </p:spTree>
    <p:extLst>
      <p:ext uri="{BB962C8B-B14F-4D97-AF65-F5344CB8AC3E}">
        <p14:creationId xmlns:p14="http://schemas.microsoft.com/office/powerpoint/2010/main" val="3684337254"/>
      </p:ext>
    </p:extLst>
  </p:cSld>
  <p:clrMapOvr>
    <a:masterClrMapping/>
  </p:clrMapOvr>
  <p:transition spd="slow">
    <p:strips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066800"/>
          </a:xfrm>
        </p:spPr>
        <p:txBody>
          <a:bodyPr>
            <a:normAutofit fontScale="90000"/>
          </a:bodyPr>
          <a:lstStyle/>
          <a:p>
            <a:pPr algn="ctr"/>
            <a:r>
              <a:rPr lang="en-US" b="1" dirty="0" smtClean="0"/>
              <a:t>What is Metacognition?</a:t>
            </a:r>
            <a:r>
              <a:rPr lang="en-US" dirty="0" smtClean="0"/>
              <a:t/>
            </a:r>
            <a:br>
              <a:rPr lang="en-US" dirty="0" smtClean="0"/>
            </a:br>
            <a:endParaRPr lang="ar-SA" dirty="0"/>
          </a:p>
        </p:txBody>
      </p:sp>
      <p:sp>
        <p:nvSpPr>
          <p:cNvPr id="3" name="Content Placeholder 2"/>
          <p:cNvSpPr>
            <a:spLocks noGrp="1"/>
          </p:cNvSpPr>
          <p:nvPr>
            <p:ph idx="1"/>
          </p:nvPr>
        </p:nvSpPr>
        <p:spPr>
          <a:xfrm>
            <a:off x="609600" y="1828800"/>
            <a:ext cx="7886700" cy="4863318"/>
          </a:xfrm>
        </p:spPr>
        <p:txBody>
          <a:bodyPr>
            <a:normAutofit/>
          </a:bodyPr>
          <a:lstStyle/>
          <a:p>
            <a:pPr marL="0" lvl="0" indent="0" algn="l">
              <a:buNone/>
            </a:pPr>
            <a:r>
              <a:rPr lang="en-US" sz="2800" dirty="0" smtClean="0">
                <a:latin typeface="Arial" panose="020B0604020202020204" pitchFamily="34" charset="0"/>
                <a:cs typeface="Arial" panose="020B0604020202020204" pitchFamily="34" charset="0"/>
              </a:rPr>
              <a:t>Cognition </a:t>
            </a:r>
            <a:r>
              <a:rPr lang="en-US" sz="2800" dirty="0">
                <a:latin typeface="Arial" panose="020B0604020202020204" pitchFamily="34" charset="0"/>
                <a:cs typeface="Arial" panose="020B0604020202020204" pitchFamily="34" charset="0"/>
              </a:rPr>
              <a:t>about cognition</a:t>
            </a:r>
          </a:p>
          <a:p>
            <a:pPr marL="0" lvl="0" indent="0" algn="l">
              <a:buNone/>
            </a:pPr>
            <a:r>
              <a:rPr lang="en-US" sz="2800" dirty="0">
                <a:latin typeface="Arial" panose="020B0604020202020204" pitchFamily="34" charset="0"/>
                <a:cs typeface="Arial" panose="020B0604020202020204" pitchFamily="34" charset="0"/>
              </a:rPr>
              <a:t>Thinking about thinking</a:t>
            </a:r>
          </a:p>
          <a:p>
            <a:pPr marL="0" lvl="0" indent="0" algn="l">
              <a:buNone/>
            </a:pPr>
            <a:r>
              <a:rPr lang="en-US" sz="2800" dirty="0">
                <a:latin typeface="Arial" panose="020B0604020202020204" pitchFamily="34" charset="0"/>
                <a:cs typeface="Arial" panose="020B0604020202020204" pitchFamily="34" charset="0"/>
              </a:rPr>
              <a:t>Knowing about </a:t>
            </a:r>
            <a:r>
              <a:rPr lang="en-US" sz="2800" dirty="0" smtClean="0">
                <a:latin typeface="Arial" panose="020B0604020202020204" pitchFamily="34" charset="0"/>
                <a:cs typeface="Arial" panose="020B0604020202020204" pitchFamily="34" charset="0"/>
              </a:rPr>
              <a:t>knowing</a:t>
            </a:r>
          </a:p>
          <a:p>
            <a:pPr marL="0" lvl="0" indent="0" algn="l">
              <a:buNone/>
            </a:pPr>
            <a:endParaRPr lang="en-US" sz="2800" dirty="0">
              <a:latin typeface="Arial" panose="020B0604020202020204" pitchFamily="34" charset="0"/>
              <a:cs typeface="Arial" panose="020B0604020202020204" pitchFamily="34" charset="0"/>
            </a:endParaRPr>
          </a:p>
          <a:p>
            <a:pPr marL="0" indent="0" algn="l">
              <a:buNone/>
            </a:pPr>
            <a:r>
              <a:rPr lang="en-US" sz="2800" dirty="0">
                <a:latin typeface="Arial" panose="020B0604020202020204" pitchFamily="34" charset="0"/>
                <a:cs typeface="Arial" panose="020B0604020202020204" pitchFamily="34" charset="0"/>
              </a:rPr>
              <a:t>It is an awareness and understanding of one's own thought process. </a:t>
            </a:r>
          </a:p>
          <a:p>
            <a:endParaRPr lang="ar-S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5828482"/>
      </p:ext>
    </p:extLst>
  </p:cSld>
  <p:clrMapOvr>
    <a:masterClrMapping/>
  </p:clrMapOvr>
  <p:transition spd="slow">
    <p:strips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762000"/>
            <a:ext cx="8229600" cy="1066800"/>
          </a:xfrm>
        </p:spPr>
        <p:txBody>
          <a:bodyPr/>
          <a:lstStyle/>
          <a:p>
            <a:pPr algn="ctr" eaLnBrk="1" hangingPunct="1"/>
            <a:r>
              <a:rPr lang="en-US" dirty="0" smtClean="0"/>
              <a:t>Reflection</a:t>
            </a:r>
          </a:p>
        </p:txBody>
      </p:sp>
      <p:sp>
        <p:nvSpPr>
          <p:cNvPr id="5" name="Rectangle 3"/>
          <p:cNvSpPr>
            <a:spLocks noGrp="1" noChangeArrowheads="1"/>
          </p:cNvSpPr>
          <p:nvPr>
            <p:ph idx="1"/>
          </p:nvPr>
        </p:nvSpPr>
        <p:spPr>
          <a:xfrm>
            <a:off x="457200" y="1752600"/>
            <a:ext cx="8229600" cy="4648200"/>
          </a:xfrm>
        </p:spPr>
        <p:txBody>
          <a:bodyPr/>
          <a:lstStyle/>
          <a:p>
            <a:pPr eaLnBrk="1" hangingPunct="1">
              <a:lnSpc>
                <a:spcPct val="150000"/>
              </a:lnSpc>
            </a:pPr>
            <a:r>
              <a:rPr lang="en-US" dirty="0" smtClean="0"/>
              <a:t>Reflection relates to a complex and deliberate process of thinking about and interpreting experience, in order to learn from it.</a:t>
            </a:r>
          </a:p>
          <a:p>
            <a:pPr marL="109537" indent="0" eaLnBrk="1" hangingPunct="1">
              <a:lnSpc>
                <a:spcPct val="150000"/>
              </a:lnSpc>
              <a:buNone/>
            </a:pPr>
            <a:endParaRPr lang="en-US" dirty="0" smtClean="0"/>
          </a:p>
          <a:p>
            <a:pPr eaLnBrk="1" hangingPunct="1">
              <a:lnSpc>
                <a:spcPct val="90000"/>
              </a:lnSpc>
            </a:pPr>
            <a:r>
              <a:rPr lang="en-US" dirty="0" smtClean="0"/>
              <a:t>Reflection : stages e.g.</a:t>
            </a:r>
          </a:p>
          <a:p>
            <a:pPr lvl="2" eaLnBrk="1" hangingPunct="1">
              <a:lnSpc>
                <a:spcPct val="90000"/>
              </a:lnSpc>
            </a:pPr>
            <a:r>
              <a:rPr lang="en-US" dirty="0" smtClean="0"/>
              <a:t>An awareness of uncomfortable feeling</a:t>
            </a:r>
          </a:p>
          <a:p>
            <a:pPr lvl="2" eaLnBrk="1" hangingPunct="1">
              <a:lnSpc>
                <a:spcPct val="90000"/>
              </a:lnSpc>
            </a:pPr>
            <a:r>
              <a:rPr lang="en-US" dirty="0" smtClean="0"/>
              <a:t>Examination of situation</a:t>
            </a:r>
          </a:p>
          <a:p>
            <a:pPr lvl="2" eaLnBrk="1" hangingPunct="1">
              <a:lnSpc>
                <a:spcPct val="90000"/>
              </a:lnSpc>
            </a:pPr>
            <a:r>
              <a:rPr lang="en-US" dirty="0" smtClean="0"/>
              <a:t>Exploration of alternative actions</a:t>
            </a:r>
          </a:p>
          <a:p>
            <a:pPr lvl="2" eaLnBrk="1" hangingPunct="1">
              <a:lnSpc>
                <a:spcPct val="90000"/>
              </a:lnSpc>
            </a:pPr>
            <a:r>
              <a:rPr lang="en-US" dirty="0" smtClean="0"/>
              <a:t>Reflective thoughts results in action   </a:t>
            </a:r>
            <a:endParaRPr lang="ar-SA" dirty="0" smtClean="0"/>
          </a:p>
          <a:p>
            <a:pPr eaLnBrk="1" hangingPunct="1">
              <a:lnSpc>
                <a:spcPct val="90000"/>
              </a:lnSpc>
            </a:pPr>
            <a:endParaRPr lang="en-US" dirty="0" smtClean="0"/>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linds(horizont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linds(horizontal)">
                                      <p:cBhvr>
                                        <p:cTn id="3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4"/>
          <p:cNvSpPr txBox="1">
            <a:spLocks noChangeArrowheads="1"/>
          </p:cNvSpPr>
          <p:nvPr/>
        </p:nvSpPr>
        <p:spPr bwMode="auto">
          <a:xfrm>
            <a:off x="515203" y="800865"/>
            <a:ext cx="7772400" cy="1323439"/>
          </a:xfrm>
          <a:prstGeom prst="rect">
            <a:avLst/>
          </a:prstGeom>
          <a:noFill/>
          <a:ln w="9525">
            <a:noFill/>
            <a:miter lim="800000"/>
            <a:headEnd/>
            <a:tailEnd/>
          </a:ln>
        </p:spPr>
        <p:txBody>
          <a:bodyPr wrap="square">
            <a:spAutoFit/>
          </a:bodyPr>
          <a:lstStyle/>
          <a:p>
            <a:pPr algn="ctr">
              <a:spcBef>
                <a:spcPct val="50000"/>
              </a:spcBef>
            </a:pPr>
            <a:r>
              <a:rPr lang="en-US" sz="3200" b="1" dirty="0">
                <a:solidFill>
                  <a:schemeClr val="accent2"/>
                </a:solidFill>
              </a:rPr>
              <a:t>What is </a:t>
            </a:r>
            <a:endParaRPr lang="en-US" sz="3200" b="1" dirty="0" smtClean="0">
              <a:solidFill>
                <a:schemeClr val="accent2"/>
              </a:solidFill>
            </a:endParaRPr>
          </a:p>
          <a:p>
            <a:pPr algn="ctr">
              <a:spcBef>
                <a:spcPct val="50000"/>
              </a:spcBef>
            </a:pPr>
            <a:r>
              <a:rPr lang="en-US" sz="3200" b="1" dirty="0" smtClean="0">
                <a:solidFill>
                  <a:schemeClr val="accent2"/>
                </a:solidFill>
              </a:rPr>
              <a:t>Reflective Learning? </a:t>
            </a:r>
            <a:r>
              <a:rPr lang="en-US" sz="3200" b="1" dirty="0" err="1" smtClean="0">
                <a:solidFill>
                  <a:schemeClr val="accent2"/>
                </a:solidFill>
              </a:rPr>
              <a:t>Cont</a:t>
            </a:r>
            <a:r>
              <a:rPr lang="en-US" sz="3200" b="1" dirty="0">
                <a:solidFill>
                  <a:schemeClr val="accent2"/>
                </a:solidFill>
              </a:rPr>
              <a:t>:</a:t>
            </a:r>
          </a:p>
        </p:txBody>
      </p:sp>
      <p:sp>
        <p:nvSpPr>
          <p:cNvPr id="12293" name="Text Box 5"/>
          <p:cNvSpPr txBox="1">
            <a:spLocks noChangeArrowheads="1"/>
          </p:cNvSpPr>
          <p:nvPr/>
        </p:nvSpPr>
        <p:spPr bwMode="auto">
          <a:xfrm>
            <a:off x="533400" y="2667000"/>
            <a:ext cx="8153400" cy="1169551"/>
          </a:xfrm>
          <a:prstGeom prst="rect">
            <a:avLst/>
          </a:prstGeom>
          <a:noFill/>
          <a:ln w="9525">
            <a:noFill/>
            <a:miter lim="800000"/>
            <a:headEnd/>
            <a:tailEnd/>
          </a:ln>
        </p:spPr>
        <p:txBody>
          <a:bodyPr>
            <a:spAutoFit/>
          </a:bodyPr>
          <a:lstStyle/>
          <a:p>
            <a:pPr>
              <a:spcBef>
                <a:spcPct val="50000"/>
              </a:spcBef>
              <a:defRPr/>
            </a:pPr>
            <a:r>
              <a:rPr lang="en-US" sz="2800" b="1" dirty="0">
                <a:solidFill>
                  <a:schemeClr val="hlink"/>
                </a:solidFill>
                <a:latin typeface="+mn-lt"/>
                <a:cs typeface="Arial" charset="0"/>
              </a:rPr>
              <a:t>Systematic</a:t>
            </a:r>
            <a:r>
              <a:rPr lang="en-US" sz="2800" b="1" dirty="0">
                <a:latin typeface="+mn-lt"/>
                <a:cs typeface="Arial" charset="0"/>
              </a:rPr>
              <a:t> revisiting of a </a:t>
            </a:r>
            <a:r>
              <a:rPr lang="en-US" sz="2800" b="1" dirty="0" smtClean="0">
                <a:solidFill>
                  <a:schemeClr val="hlink"/>
                </a:solidFill>
                <a:latin typeface="+mn-lt"/>
                <a:cs typeface="Arial" charset="0"/>
              </a:rPr>
              <a:t>learning</a:t>
            </a:r>
          </a:p>
          <a:p>
            <a:pPr>
              <a:spcBef>
                <a:spcPct val="50000"/>
              </a:spcBef>
              <a:defRPr/>
            </a:pPr>
            <a:r>
              <a:rPr lang="en-US" sz="2800" b="1" dirty="0" smtClean="0">
                <a:solidFill>
                  <a:schemeClr val="hlink"/>
                </a:solidFill>
                <a:latin typeface="+mn-lt"/>
                <a:cs typeface="Arial" charset="0"/>
              </a:rPr>
              <a:t> </a:t>
            </a:r>
            <a:r>
              <a:rPr lang="en-US" sz="2800" b="1" dirty="0">
                <a:solidFill>
                  <a:schemeClr val="hlink"/>
                </a:solidFill>
                <a:latin typeface="+mn-lt"/>
                <a:cs typeface="Arial" charset="0"/>
              </a:rPr>
              <a:t>experience</a:t>
            </a:r>
            <a:r>
              <a:rPr lang="en-US" sz="2800" b="1" dirty="0">
                <a:latin typeface="+mn-lt"/>
                <a:cs typeface="Arial" charset="0"/>
              </a:rPr>
              <a:t> with a view to </a:t>
            </a:r>
            <a:r>
              <a:rPr lang="en-US" sz="2800" b="1" dirty="0">
                <a:solidFill>
                  <a:schemeClr val="hlink"/>
                </a:solidFill>
                <a:latin typeface="+mn-lt"/>
                <a:cs typeface="Arial" charset="0"/>
              </a:rPr>
              <a:t>learning</a:t>
            </a:r>
            <a:r>
              <a:rPr lang="en-US" sz="2800" b="1" dirty="0">
                <a:latin typeface="+mn-lt"/>
                <a:cs typeface="Arial" charset="0"/>
              </a:rPr>
              <a:t> from it</a:t>
            </a:r>
          </a:p>
        </p:txBody>
      </p:sp>
      <p:sp>
        <p:nvSpPr>
          <p:cNvPr id="12294" name="Text Box 6"/>
          <p:cNvSpPr txBox="1">
            <a:spLocks noChangeArrowheads="1"/>
          </p:cNvSpPr>
          <p:nvPr/>
        </p:nvSpPr>
        <p:spPr bwMode="auto">
          <a:xfrm>
            <a:off x="2590800" y="4540250"/>
            <a:ext cx="3962400" cy="579438"/>
          </a:xfrm>
          <a:prstGeom prst="rect">
            <a:avLst/>
          </a:prstGeom>
          <a:noFill/>
          <a:ln w="9525">
            <a:noFill/>
            <a:miter lim="800000"/>
            <a:headEnd/>
            <a:tailEnd/>
          </a:ln>
        </p:spPr>
        <p:txBody>
          <a:bodyPr>
            <a:spAutoFit/>
          </a:bodyPr>
          <a:lstStyle/>
          <a:p>
            <a:pPr algn="ctr">
              <a:spcBef>
                <a:spcPct val="50000"/>
              </a:spcBef>
            </a:pPr>
            <a:r>
              <a:rPr lang="en-US" sz="3200" b="1" dirty="0">
                <a:solidFill>
                  <a:schemeClr val="accent2"/>
                </a:solidFill>
              </a:rPr>
              <a:t>Why reflection?</a:t>
            </a:r>
          </a:p>
        </p:txBody>
      </p:sp>
      <p:sp>
        <p:nvSpPr>
          <p:cNvPr id="12295" name="Text Box 7"/>
          <p:cNvSpPr txBox="1">
            <a:spLocks noChangeArrowheads="1"/>
          </p:cNvSpPr>
          <p:nvPr/>
        </p:nvSpPr>
        <p:spPr bwMode="auto">
          <a:xfrm>
            <a:off x="533400" y="4540250"/>
            <a:ext cx="7924800" cy="1600438"/>
          </a:xfrm>
          <a:prstGeom prst="rect">
            <a:avLst/>
          </a:prstGeom>
          <a:noFill/>
          <a:ln w="9525">
            <a:noFill/>
            <a:miter lim="800000"/>
            <a:headEnd/>
            <a:tailEnd/>
          </a:ln>
        </p:spPr>
        <p:txBody>
          <a:bodyPr>
            <a:spAutoFit/>
          </a:bodyPr>
          <a:lstStyle/>
          <a:p>
            <a:pPr>
              <a:spcBef>
                <a:spcPct val="50000"/>
              </a:spcBef>
              <a:defRPr/>
            </a:pPr>
            <a:endParaRPr lang="en-US" sz="2800" b="1" dirty="0" smtClean="0">
              <a:latin typeface="+mn-lt"/>
              <a:cs typeface="Arial" charset="0"/>
            </a:endParaRPr>
          </a:p>
          <a:p>
            <a:pPr>
              <a:spcBef>
                <a:spcPct val="50000"/>
              </a:spcBef>
              <a:defRPr/>
            </a:pPr>
            <a:r>
              <a:rPr lang="en-US" sz="2800" b="1" dirty="0" smtClean="0">
                <a:latin typeface="+mn-lt"/>
                <a:cs typeface="Arial" charset="0"/>
              </a:rPr>
              <a:t>Key </a:t>
            </a:r>
            <a:r>
              <a:rPr lang="en-US" sz="2800" b="1" dirty="0">
                <a:latin typeface="+mn-lt"/>
                <a:cs typeface="Arial" charset="0"/>
              </a:rPr>
              <a:t>to become a lifelong learner – if not most learning opportunities are lost</a:t>
            </a:r>
          </a:p>
        </p:txBody>
      </p:sp>
      <p:sp>
        <p:nvSpPr>
          <p:cNvPr id="12296" name="Text Box 8"/>
          <p:cNvSpPr txBox="1">
            <a:spLocks noChangeArrowheads="1"/>
          </p:cNvSpPr>
          <p:nvPr/>
        </p:nvSpPr>
        <p:spPr bwMode="auto">
          <a:xfrm>
            <a:off x="533400" y="5648980"/>
            <a:ext cx="8001000" cy="523220"/>
          </a:xfrm>
          <a:prstGeom prst="rect">
            <a:avLst/>
          </a:prstGeom>
          <a:noFill/>
          <a:ln w="9525">
            <a:noFill/>
            <a:miter lim="800000"/>
            <a:headEnd/>
            <a:tailEnd/>
          </a:ln>
        </p:spPr>
        <p:txBody>
          <a:bodyPr>
            <a:spAutoFit/>
          </a:bodyPr>
          <a:lstStyle/>
          <a:p>
            <a:pPr>
              <a:spcBef>
                <a:spcPct val="50000"/>
              </a:spcBef>
              <a:defRPr/>
            </a:pPr>
            <a:endParaRPr lang="en-US" sz="2800" b="1" dirty="0">
              <a:latin typeface="+mn-lt"/>
              <a:cs typeface="Arial" charset="0"/>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22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4" grpId="0"/>
      <p:bldP spid="12295" grpId="0"/>
      <p:bldP spid="1229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4"/>
          <p:cNvSpPr txBox="1">
            <a:spLocks noChangeArrowheads="1"/>
          </p:cNvSpPr>
          <p:nvPr/>
        </p:nvSpPr>
        <p:spPr bwMode="auto">
          <a:xfrm>
            <a:off x="609600" y="533400"/>
            <a:ext cx="7543800" cy="1323439"/>
          </a:xfrm>
          <a:prstGeom prst="rect">
            <a:avLst/>
          </a:prstGeom>
          <a:noFill/>
          <a:ln w="9525">
            <a:noFill/>
            <a:miter lim="800000"/>
            <a:headEnd/>
            <a:tailEnd/>
          </a:ln>
        </p:spPr>
        <p:txBody>
          <a:bodyPr wrap="square">
            <a:spAutoFit/>
          </a:bodyPr>
          <a:lstStyle/>
          <a:p>
            <a:pPr algn="ctr">
              <a:spcBef>
                <a:spcPct val="50000"/>
              </a:spcBef>
            </a:pPr>
            <a:r>
              <a:rPr lang="en-US" sz="3200" b="1" dirty="0">
                <a:solidFill>
                  <a:schemeClr val="accent2"/>
                </a:solidFill>
              </a:rPr>
              <a:t>Reflective log: </a:t>
            </a:r>
            <a:endParaRPr lang="en-US" sz="3200" b="1" dirty="0" smtClean="0">
              <a:solidFill>
                <a:schemeClr val="accent2"/>
              </a:solidFill>
            </a:endParaRPr>
          </a:p>
          <a:p>
            <a:pPr algn="ctr">
              <a:spcBef>
                <a:spcPct val="50000"/>
              </a:spcBef>
            </a:pPr>
            <a:r>
              <a:rPr lang="en-US" sz="3200" b="1" dirty="0" smtClean="0">
                <a:solidFill>
                  <a:schemeClr val="accent2"/>
                </a:solidFill>
              </a:rPr>
              <a:t>a </a:t>
            </a:r>
            <a:r>
              <a:rPr lang="en-US" sz="3200" b="1" dirty="0">
                <a:solidFill>
                  <a:schemeClr val="accent2"/>
                </a:solidFill>
              </a:rPr>
              <a:t>simplified version</a:t>
            </a:r>
          </a:p>
        </p:txBody>
      </p:sp>
      <p:sp>
        <p:nvSpPr>
          <p:cNvPr id="5125" name="Text Box 5"/>
          <p:cNvSpPr txBox="1">
            <a:spLocks noChangeArrowheads="1"/>
          </p:cNvSpPr>
          <p:nvPr/>
        </p:nvSpPr>
        <p:spPr bwMode="auto">
          <a:xfrm>
            <a:off x="1524000" y="2052637"/>
            <a:ext cx="5486400" cy="461963"/>
          </a:xfrm>
          <a:prstGeom prst="rect">
            <a:avLst/>
          </a:prstGeom>
          <a:noFill/>
          <a:ln w="9525">
            <a:noFill/>
            <a:miter lim="800000"/>
            <a:headEnd/>
            <a:tailEnd/>
          </a:ln>
        </p:spPr>
        <p:txBody>
          <a:bodyPr>
            <a:spAutoFit/>
          </a:bodyPr>
          <a:lstStyle/>
          <a:p>
            <a:pPr>
              <a:spcBef>
                <a:spcPct val="50000"/>
              </a:spcBef>
              <a:defRPr/>
            </a:pPr>
            <a:r>
              <a:rPr lang="en-US" sz="2400" b="1" dirty="0">
                <a:latin typeface="+mn-lt"/>
                <a:cs typeface="Arial" charset="0"/>
              </a:rPr>
              <a:t>1. What is the learning   event?</a:t>
            </a:r>
          </a:p>
        </p:txBody>
      </p:sp>
      <p:sp>
        <p:nvSpPr>
          <p:cNvPr id="5126" name="Text Box 6"/>
          <p:cNvSpPr txBox="1">
            <a:spLocks noChangeArrowheads="1"/>
          </p:cNvSpPr>
          <p:nvPr/>
        </p:nvSpPr>
        <p:spPr bwMode="auto">
          <a:xfrm>
            <a:off x="1524000" y="2819400"/>
            <a:ext cx="4648200" cy="457200"/>
          </a:xfrm>
          <a:prstGeom prst="rect">
            <a:avLst/>
          </a:prstGeom>
          <a:noFill/>
          <a:ln w="9525">
            <a:noFill/>
            <a:miter lim="800000"/>
            <a:headEnd/>
            <a:tailEnd/>
          </a:ln>
        </p:spPr>
        <p:txBody>
          <a:bodyPr>
            <a:spAutoFit/>
          </a:bodyPr>
          <a:lstStyle/>
          <a:p>
            <a:pPr>
              <a:spcBef>
                <a:spcPct val="50000"/>
              </a:spcBef>
              <a:defRPr/>
            </a:pPr>
            <a:r>
              <a:rPr lang="en-US" sz="2400" b="1" dirty="0">
                <a:latin typeface="+mn-lt"/>
                <a:cs typeface="Arial" charset="0"/>
              </a:rPr>
              <a:t>2. What did I learn?</a:t>
            </a:r>
          </a:p>
        </p:txBody>
      </p:sp>
      <p:sp>
        <p:nvSpPr>
          <p:cNvPr id="5127" name="Text Box 7"/>
          <p:cNvSpPr txBox="1">
            <a:spLocks noChangeArrowheads="1"/>
          </p:cNvSpPr>
          <p:nvPr/>
        </p:nvSpPr>
        <p:spPr bwMode="auto">
          <a:xfrm>
            <a:off x="1524000" y="3657600"/>
            <a:ext cx="5334000" cy="457200"/>
          </a:xfrm>
          <a:prstGeom prst="rect">
            <a:avLst/>
          </a:prstGeom>
          <a:noFill/>
          <a:ln w="9525">
            <a:noFill/>
            <a:miter lim="800000"/>
            <a:headEnd/>
            <a:tailEnd/>
          </a:ln>
        </p:spPr>
        <p:txBody>
          <a:bodyPr>
            <a:spAutoFit/>
          </a:bodyPr>
          <a:lstStyle/>
          <a:p>
            <a:pPr>
              <a:spcBef>
                <a:spcPct val="50000"/>
              </a:spcBef>
              <a:defRPr/>
            </a:pPr>
            <a:r>
              <a:rPr lang="en-US" sz="2400" b="1" dirty="0">
                <a:latin typeface="+mn-lt"/>
                <a:cs typeface="Arial" charset="0"/>
              </a:rPr>
              <a:t>3. What more do I have to learn?</a:t>
            </a:r>
          </a:p>
        </p:txBody>
      </p:sp>
      <p:sp>
        <p:nvSpPr>
          <p:cNvPr id="5128" name="Text Box 8"/>
          <p:cNvSpPr txBox="1">
            <a:spLocks noChangeArrowheads="1"/>
          </p:cNvSpPr>
          <p:nvPr/>
        </p:nvSpPr>
        <p:spPr bwMode="auto">
          <a:xfrm>
            <a:off x="1524000" y="4495800"/>
            <a:ext cx="5867400" cy="457200"/>
          </a:xfrm>
          <a:prstGeom prst="rect">
            <a:avLst/>
          </a:prstGeom>
          <a:noFill/>
          <a:ln w="9525">
            <a:noFill/>
            <a:miter lim="800000"/>
            <a:headEnd/>
            <a:tailEnd/>
          </a:ln>
        </p:spPr>
        <p:txBody>
          <a:bodyPr>
            <a:spAutoFit/>
          </a:bodyPr>
          <a:lstStyle/>
          <a:p>
            <a:pPr>
              <a:spcBef>
                <a:spcPct val="50000"/>
              </a:spcBef>
              <a:defRPr/>
            </a:pPr>
            <a:r>
              <a:rPr lang="en-US" sz="2400" b="1" dirty="0">
                <a:latin typeface="+mn-lt"/>
                <a:cs typeface="Arial" charset="0"/>
              </a:rPr>
              <a:t>4. How can I learn it?</a:t>
            </a:r>
          </a:p>
        </p:txBody>
      </p:sp>
      <p:sp>
        <p:nvSpPr>
          <p:cNvPr id="5129" name="Text Box 9"/>
          <p:cNvSpPr txBox="1">
            <a:spLocks noChangeArrowheads="1"/>
          </p:cNvSpPr>
          <p:nvPr/>
        </p:nvSpPr>
        <p:spPr bwMode="auto">
          <a:xfrm>
            <a:off x="1524000" y="5341937"/>
            <a:ext cx="6477000" cy="830263"/>
          </a:xfrm>
          <a:prstGeom prst="rect">
            <a:avLst/>
          </a:prstGeom>
          <a:noFill/>
          <a:ln w="9525">
            <a:noFill/>
            <a:miter lim="800000"/>
            <a:headEnd/>
            <a:tailEnd/>
          </a:ln>
        </p:spPr>
        <p:txBody>
          <a:bodyPr>
            <a:spAutoFit/>
          </a:bodyPr>
          <a:lstStyle/>
          <a:p>
            <a:pPr marL="350838" indent="-350838">
              <a:spcBef>
                <a:spcPct val="50000"/>
              </a:spcBef>
              <a:defRPr/>
            </a:pPr>
            <a:r>
              <a:rPr lang="en-US" sz="2400" b="1" dirty="0">
                <a:latin typeface="+mn-lt"/>
                <a:cs typeface="Arial" charset="0"/>
              </a:rPr>
              <a:t>5. Evidence for further learning / change of practice?</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1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5126" grpId="0"/>
      <p:bldP spid="5127" grpId="0"/>
      <p:bldP spid="5128" grpId="0"/>
      <p:bldP spid="51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066800"/>
          </a:xfrm>
        </p:spPr>
        <p:txBody>
          <a:bodyPr/>
          <a:lstStyle/>
          <a:p>
            <a:pPr algn="ctr"/>
            <a:r>
              <a:rPr lang="en-US" b="1" dirty="0" smtClean="0"/>
              <a:t>Contents</a:t>
            </a:r>
            <a:endParaRPr lang="en-US" b="1" dirty="0"/>
          </a:p>
        </p:txBody>
      </p:sp>
      <p:sp>
        <p:nvSpPr>
          <p:cNvPr id="3" name="Content Placeholder 2"/>
          <p:cNvSpPr>
            <a:spLocks noGrp="1"/>
          </p:cNvSpPr>
          <p:nvPr>
            <p:ph idx="1"/>
          </p:nvPr>
        </p:nvSpPr>
        <p:spPr>
          <a:xfrm>
            <a:off x="152400" y="1219200"/>
            <a:ext cx="8991600" cy="5638800"/>
          </a:xfrm>
        </p:spPr>
        <p:txBody>
          <a:bodyPr/>
          <a:lstStyle/>
          <a:p>
            <a:pPr marL="109537" indent="0">
              <a:buNone/>
            </a:pPr>
            <a:r>
              <a:rPr lang="en-US" dirty="0"/>
              <a:t>1.	Competence and its different levels</a:t>
            </a:r>
          </a:p>
          <a:p>
            <a:pPr marL="109537" indent="0">
              <a:buNone/>
            </a:pPr>
            <a:endParaRPr lang="en-US" dirty="0"/>
          </a:p>
          <a:p>
            <a:pPr marL="109537" indent="0">
              <a:buNone/>
            </a:pPr>
            <a:r>
              <a:rPr lang="en-US" dirty="0"/>
              <a:t>2.	Continuous Professional Development </a:t>
            </a:r>
            <a:r>
              <a:rPr lang="en-US" dirty="0" smtClean="0"/>
              <a:t>(CPD)</a:t>
            </a:r>
            <a:endParaRPr lang="en-US" dirty="0"/>
          </a:p>
          <a:p>
            <a:pPr marL="109537" indent="0">
              <a:buNone/>
            </a:pPr>
            <a:endParaRPr lang="en-US" dirty="0"/>
          </a:p>
          <a:p>
            <a:pPr marL="109537" indent="0">
              <a:buNone/>
            </a:pPr>
            <a:r>
              <a:rPr lang="en-US" dirty="0"/>
              <a:t>3.	Reflection and reflective practice</a:t>
            </a:r>
          </a:p>
          <a:p>
            <a:pPr marL="109537" indent="0">
              <a:buNone/>
            </a:pPr>
            <a:endParaRPr lang="en-US" dirty="0"/>
          </a:p>
          <a:p>
            <a:pPr marL="109537" indent="0">
              <a:buNone/>
            </a:pPr>
            <a:r>
              <a:rPr lang="en-US" dirty="0"/>
              <a:t>4.	Mentorship </a:t>
            </a:r>
          </a:p>
          <a:p>
            <a:pPr marL="109537" indent="0">
              <a:buNone/>
            </a:pPr>
            <a:endParaRPr lang="en-US" dirty="0"/>
          </a:p>
          <a:p>
            <a:pPr marL="109537" indent="0">
              <a:buNone/>
            </a:pPr>
            <a:r>
              <a:rPr lang="en-US" dirty="0"/>
              <a:t>5.	Roles of mentor and mentee.</a:t>
            </a:r>
          </a:p>
          <a:p>
            <a:pPr marL="109537" indent="0">
              <a:buNone/>
            </a:pPr>
            <a:endParaRPr lang="en-US" dirty="0"/>
          </a:p>
          <a:p>
            <a:pPr marL="109537" indent="0">
              <a:buNone/>
            </a:pPr>
            <a:r>
              <a:rPr lang="en-US" dirty="0"/>
              <a:t>6.	Professionalism and mentorship</a:t>
            </a:r>
          </a:p>
          <a:p>
            <a:pPr marL="109537" indent="0">
              <a:buNone/>
            </a:pPr>
            <a:endParaRPr lang="en-US" dirty="0"/>
          </a:p>
        </p:txBody>
      </p:sp>
    </p:spTree>
    <p:extLst>
      <p:ext uri="{BB962C8B-B14F-4D97-AF65-F5344CB8AC3E}">
        <p14:creationId xmlns:p14="http://schemas.microsoft.com/office/powerpoint/2010/main" val="3118326084"/>
      </p:ext>
    </p:extLst>
  </p:cSld>
  <p:clrMapOvr>
    <a:masterClrMapping/>
  </p:clrMapOvr>
  <p:transition spd="slow">
    <p:strips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81000" y="838200"/>
            <a:ext cx="8229600" cy="1066800"/>
          </a:xfrm>
        </p:spPr>
        <p:txBody>
          <a:bodyPr/>
          <a:lstStyle/>
          <a:p>
            <a:r>
              <a:rPr lang="en-US" dirty="0" smtClean="0">
                <a:latin typeface="Bernard MT Condensed" pitchFamily="18" charset="0"/>
              </a:rPr>
              <a:t>A scenario (3) :</a:t>
            </a:r>
          </a:p>
        </p:txBody>
      </p:sp>
      <p:sp>
        <p:nvSpPr>
          <p:cNvPr id="57347" name="Rectangle 3"/>
          <p:cNvSpPr>
            <a:spLocks noGrp="1" noChangeArrowheads="1"/>
          </p:cNvSpPr>
          <p:nvPr>
            <p:ph idx="1"/>
          </p:nvPr>
        </p:nvSpPr>
        <p:spPr>
          <a:xfrm>
            <a:off x="0" y="1905000"/>
            <a:ext cx="9144000" cy="4648200"/>
          </a:xfrm>
        </p:spPr>
        <p:txBody>
          <a:bodyPr/>
          <a:lstStyle/>
          <a:p>
            <a:pPr>
              <a:lnSpc>
                <a:spcPct val="150000"/>
              </a:lnSpc>
            </a:pPr>
            <a:r>
              <a:rPr lang="en-US" dirty="0" smtClean="0"/>
              <a:t>A 55 year old man came to clinic with complaint of low back pain (LBP).</a:t>
            </a:r>
          </a:p>
          <a:p>
            <a:pPr>
              <a:lnSpc>
                <a:spcPct val="150000"/>
              </a:lnSpc>
            </a:pPr>
            <a:r>
              <a:rPr lang="en-US" dirty="0" smtClean="0"/>
              <a:t>You have examined his back which was OK. His height was 160 cm, and weight is 100 kg.</a:t>
            </a:r>
          </a:p>
          <a:p>
            <a:pPr>
              <a:lnSpc>
                <a:spcPct val="150000"/>
              </a:lnSpc>
            </a:pPr>
            <a:r>
              <a:rPr lang="en-US" dirty="0" smtClean="0"/>
              <a:t>You would like to manage this patient’s LBP contributed due to his excess body weight. </a:t>
            </a:r>
          </a:p>
        </p:txBody>
      </p:sp>
    </p:spTree>
  </p:cSld>
  <p:clrMapOvr>
    <a:masterClrMapping/>
  </p:clrMapOvr>
  <p:transition spd="slow">
    <p:strips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4"/>
          <p:cNvSpPr txBox="1">
            <a:spLocks noChangeArrowheads="1"/>
          </p:cNvSpPr>
          <p:nvPr/>
        </p:nvSpPr>
        <p:spPr bwMode="auto">
          <a:xfrm>
            <a:off x="1219200" y="381000"/>
            <a:ext cx="5181600" cy="646113"/>
          </a:xfrm>
          <a:prstGeom prst="rect">
            <a:avLst/>
          </a:prstGeom>
          <a:noFill/>
          <a:ln w="9525">
            <a:noFill/>
            <a:miter lim="800000"/>
            <a:headEnd/>
            <a:tailEnd/>
          </a:ln>
        </p:spPr>
        <p:txBody>
          <a:bodyPr>
            <a:spAutoFit/>
          </a:bodyPr>
          <a:lstStyle/>
          <a:p>
            <a:pPr algn="ctr">
              <a:spcBef>
                <a:spcPct val="50000"/>
              </a:spcBef>
            </a:pPr>
            <a:r>
              <a:rPr lang="en-US" sz="3600" b="1" dirty="0" smtClean="0">
                <a:solidFill>
                  <a:schemeClr val="accent2"/>
                </a:solidFill>
              </a:rPr>
              <a:t>Example (LBP) </a:t>
            </a:r>
            <a:endParaRPr lang="en-US" sz="3600" b="1" dirty="0">
              <a:solidFill>
                <a:schemeClr val="accent2"/>
              </a:solidFill>
            </a:endParaRPr>
          </a:p>
        </p:txBody>
      </p:sp>
      <p:sp>
        <p:nvSpPr>
          <p:cNvPr id="11269" name="Text Box 5"/>
          <p:cNvSpPr txBox="1">
            <a:spLocks noChangeArrowheads="1"/>
          </p:cNvSpPr>
          <p:nvPr/>
        </p:nvSpPr>
        <p:spPr bwMode="auto">
          <a:xfrm>
            <a:off x="0" y="1066800"/>
            <a:ext cx="9144000" cy="707886"/>
          </a:xfrm>
          <a:prstGeom prst="rect">
            <a:avLst/>
          </a:prstGeom>
          <a:noFill/>
          <a:ln w="9525">
            <a:noFill/>
            <a:miter lim="800000"/>
            <a:headEnd/>
            <a:tailEnd/>
          </a:ln>
        </p:spPr>
        <p:txBody>
          <a:bodyPr wrap="square">
            <a:spAutoFit/>
          </a:bodyPr>
          <a:lstStyle/>
          <a:p>
            <a:pPr marL="228600" indent="-228600">
              <a:spcBef>
                <a:spcPct val="50000"/>
              </a:spcBef>
            </a:pPr>
            <a:r>
              <a:rPr lang="en-US" sz="2000" b="1" dirty="0">
                <a:solidFill>
                  <a:schemeClr val="hlink"/>
                </a:solidFill>
              </a:rPr>
              <a:t>1. Learning experience </a:t>
            </a:r>
            <a:r>
              <a:rPr lang="en-US" sz="2000" b="1" dirty="0" smtClean="0">
                <a:solidFill>
                  <a:schemeClr val="hlink"/>
                </a:solidFill>
              </a:rPr>
              <a:t>–</a:t>
            </a:r>
            <a:r>
              <a:rPr lang="en-US" sz="2000" b="1" dirty="0" smtClean="0"/>
              <a:t> This obese </a:t>
            </a:r>
            <a:r>
              <a:rPr lang="en-US" sz="2000" b="1" dirty="0"/>
              <a:t>person who </a:t>
            </a:r>
            <a:r>
              <a:rPr lang="en-US" sz="2000" b="1" dirty="0" smtClean="0"/>
              <a:t>needed </a:t>
            </a:r>
            <a:r>
              <a:rPr lang="en-US" sz="2000" b="1" dirty="0"/>
              <a:t>to reduce weight.</a:t>
            </a:r>
          </a:p>
        </p:txBody>
      </p:sp>
      <p:sp>
        <p:nvSpPr>
          <p:cNvPr id="11270" name="Text Box 6"/>
          <p:cNvSpPr txBox="1">
            <a:spLocks noChangeArrowheads="1"/>
          </p:cNvSpPr>
          <p:nvPr/>
        </p:nvSpPr>
        <p:spPr bwMode="auto">
          <a:xfrm>
            <a:off x="0" y="1905000"/>
            <a:ext cx="9067800" cy="708025"/>
          </a:xfrm>
          <a:prstGeom prst="rect">
            <a:avLst/>
          </a:prstGeom>
          <a:noFill/>
          <a:ln w="9525">
            <a:noFill/>
            <a:miter lim="800000"/>
            <a:headEnd/>
            <a:tailEnd/>
          </a:ln>
        </p:spPr>
        <p:txBody>
          <a:bodyPr wrap="square">
            <a:spAutoFit/>
          </a:bodyPr>
          <a:lstStyle/>
          <a:p>
            <a:pPr marL="228600" indent="-228600">
              <a:spcBef>
                <a:spcPct val="50000"/>
              </a:spcBef>
            </a:pPr>
            <a:r>
              <a:rPr lang="en-US" sz="2000" b="1" dirty="0">
                <a:solidFill>
                  <a:schemeClr val="hlink"/>
                </a:solidFill>
              </a:rPr>
              <a:t>2. What did I learn?</a:t>
            </a:r>
            <a:r>
              <a:rPr lang="en-US" sz="2000" b="1" dirty="0"/>
              <a:t> Learned how the patient’s activities have been affected by obesity.</a:t>
            </a:r>
          </a:p>
        </p:txBody>
      </p:sp>
      <p:sp>
        <p:nvSpPr>
          <p:cNvPr id="11271" name="Text Box 7"/>
          <p:cNvSpPr txBox="1">
            <a:spLocks noChangeArrowheads="1"/>
          </p:cNvSpPr>
          <p:nvPr/>
        </p:nvSpPr>
        <p:spPr bwMode="auto">
          <a:xfrm>
            <a:off x="0" y="2743200"/>
            <a:ext cx="9067800" cy="1477328"/>
          </a:xfrm>
          <a:prstGeom prst="rect">
            <a:avLst/>
          </a:prstGeom>
          <a:noFill/>
          <a:ln w="9525">
            <a:noFill/>
            <a:miter lim="800000"/>
            <a:headEnd/>
            <a:tailEnd/>
          </a:ln>
        </p:spPr>
        <p:txBody>
          <a:bodyPr wrap="square">
            <a:spAutoFit/>
          </a:bodyPr>
          <a:lstStyle/>
          <a:p>
            <a:pPr marL="228600" indent="-228600">
              <a:lnSpc>
                <a:spcPct val="150000"/>
              </a:lnSpc>
              <a:spcBef>
                <a:spcPct val="50000"/>
              </a:spcBef>
            </a:pPr>
            <a:r>
              <a:rPr lang="en-US" sz="2000" b="1" dirty="0">
                <a:solidFill>
                  <a:schemeClr val="hlink"/>
                </a:solidFill>
              </a:rPr>
              <a:t>3. What do I have to learn more?</a:t>
            </a:r>
            <a:r>
              <a:rPr lang="en-US" sz="2000" b="1" dirty="0"/>
              <a:t> Did not know the advice that should be given to the patient with a given BMI. Are there guidelines for interpreting BMI?</a:t>
            </a:r>
          </a:p>
        </p:txBody>
      </p:sp>
      <p:sp>
        <p:nvSpPr>
          <p:cNvPr id="11272" name="Text Box 8"/>
          <p:cNvSpPr txBox="1">
            <a:spLocks noChangeArrowheads="1"/>
          </p:cNvSpPr>
          <p:nvPr/>
        </p:nvSpPr>
        <p:spPr bwMode="auto">
          <a:xfrm>
            <a:off x="0" y="4114800"/>
            <a:ext cx="9067800" cy="400050"/>
          </a:xfrm>
          <a:prstGeom prst="rect">
            <a:avLst/>
          </a:prstGeom>
          <a:noFill/>
          <a:ln w="9525">
            <a:noFill/>
            <a:miter lim="800000"/>
            <a:headEnd/>
            <a:tailEnd/>
          </a:ln>
        </p:spPr>
        <p:txBody>
          <a:bodyPr wrap="square">
            <a:spAutoFit/>
          </a:bodyPr>
          <a:lstStyle/>
          <a:p>
            <a:pPr marL="228600" indent="-228600">
              <a:spcBef>
                <a:spcPct val="50000"/>
              </a:spcBef>
            </a:pPr>
            <a:r>
              <a:rPr lang="en-US" sz="2000" b="1" dirty="0">
                <a:solidFill>
                  <a:schemeClr val="hlink"/>
                </a:solidFill>
              </a:rPr>
              <a:t>4. How do I learn it</a:t>
            </a:r>
            <a:r>
              <a:rPr lang="en-US" sz="2000" b="1" dirty="0" smtClean="0">
                <a:solidFill>
                  <a:schemeClr val="hlink"/>
                </a:solidFill>
              </a:rPr>
              <a:t>?  </a:t>
            </a:r>
            <a:r>
              <a:rPr lang="en-US" sz="2000" b="1" dirty="0" smtClean="0"/>
              <a:t>Refer </a:t>
            </a:r>
            <a:r>
              <a:rPr lang="en-US" sz="2000" b="1" dirty="0"/>
              <a:t>a book/article. Talk to the dietician. </a:t>
            </a:r>
          </a:p>
        </p:txBody>
      </p:sp>
      <p:sp>
        <p:nvSpPr>
          <p:cNvPr id="11273" name="Text Box 9"/>
          <p:cNvSpPr txBox="1">
            <a:spLocks noChangeArrowheads="1"/>
          </p:cNvSpPr>
          <p:nvPr/>
        </p:nvSpPr>
        <p:spPr bwMode="auto">
          <a:xfrm>
            <a:off x="0" y="4800600"/>
            <a:ext cx="9144000" cy="1477328"/>
          </a:xfrm>
          <a:prstGeom prst="rect">
            <a:avLst/>
          </a:prstGeom>
          <a:noFill/>
          <a:ln w="9525">
            <a:noFill/>
            <a:miter lim="800000"/>
            <a:headEnd/>
            <a:tailEnd/>
          </a:ln>
        </p:spPr>
        <p:txBody>
          <a:bodyPr wrap="square">
            <a:spAutoFit/>
          </a:bodyPr>
          <a:lstStyle/>
          <a:p>
            <a:pPr marL="228600" indent="-228600">
              <a:lnSpc>
                <a:spcPct val="150000"/>
              </a:lnSpc>
              <a:spcBef>
                <a:spcPct val="50000"/>
              </a:spcBef>
            </a:pPr>
            <a:r>
              <a:rPr lang="en-US" sz="2000" b="1" dirty="0">
                <a:solidFill>
                  <a:schemeClr val="hlink"/>
                </a:solidFill>
              </a:rPr>
              <a:t>5. Evidence / change of practice –</a:t>
            </a:r>
            <a:r>
              <a:rPr lang="en-US" sz="2000" b="1" dirty="0"/>
              <a:t> BMI was accurately interpreted. Patient was advised about the dietary/lifestyle changes and referred to an obesity clinic. References of books referred.</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7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p:bldP spid="11270" grpId="0"/>
      <p:bldP spid="11271" grpId="0"/>
      <p:bldP spid="11272" grpId="0"/>
      <p:bldP spid="1127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2590800" y="1371600"/>
            <a:ext cx="4191000" cy="579438"/>
          </a:xfrm>
          <a:prstGeom prst="rect">
            <a:avLst/>
          </a:prstGeom>
          <a:noFill/>
          <a:ln w="9525">
            <a:noFill/>
            <a:miter lim="800000"/>
            <a:headEnd/>
            <a:tailEnd/>
          </a:ln>
        </p:spPr>
        <p:txBody>
          <a:bodyPr>
            <a:spAutoFit/>
          </a:bodyPr>
          <a:lstStyle/>
          <a:p>
            <a:pPr algn="ctr">
              <a:spcBef>
                <a:spcPct val="50000"/>
              </a:spcBef>
            </a:pPr>
            <a:r>
              <a:rPr lang="en-US" sz="3200" b="1">
                <a:solidFill>
                  <a:schemeClr val="accent2"/>
                </a:solidFill>
              </a:rPr>
              <a:t>Reflective practice</a:t>
            </a:r>
          </a:p>
        </p:txBody>
      </p:sp>
      <p:sp>
        <p:nvSpPr>
          <p:cNvPr id="14339" name="Text Box 5"/>
          <p:cNvSpPr txBox="1">
            <a:spLocks noChangeArrowheads="1"/>
          </p:cNvSpPr>
          <p:nvPr/>
        </p:nvSpPr>
        <p:spPr bwMode="auto">
          <a:xfrm>
            <a:off x="2590800" y="2819400"/>
            <a:ext cx="4800600" cy="519113"/>
          </a:xfrm>
          <a:prstGeom prst="rect">
            <a:avLst/>
          </a:prstGeom>
          <a:noFill/>
          <a:ln w="9525">
            <a:noFill/>
            <a:miter lim="800000"/>
            <a:headEnd/>
            <a:tailEnd/>
          </a:ln>
        </p:spPr>
        <p:txBody>
          <a:bodyPr>
            <a:spAutoFit/>
          </a:bodyPr>
          <a:lstStyle/>
          <a:p>
            <a:pPr>
              <a:spcBef>
                <a:spcPct val="50000"/>
              </a:spcBef>
            </a:pPr>
            <a:r>
              <a:rPr lang="en-US" sz="2800" b="1" dirty="0"/>
              <a:t>1. </a:t>
            </a:r>
            <a:r>
              <a:rPr lang="en-US" sz="2800" b="1" dirty="0" smtClean="0"/>
              <a:t>Reflection-in </a:t>
            </a:r>
            <a:r>
              <a:rPr lang="en-US" sz="2800" b="1" dirty="0"/>
              <a:t>action</a:t>
            </a:r>
          </a:p>
        </p:txBody>
      </p:sp>
      <p:sp>
        <p:nvSpPr>
          <p:cNvPr id="14340" name="Text Box 6"/>
          <p:cNvSpPr txBox="1">
            <a:spLocks noChangeArrowheads="1"/>
          </p:cNvSpPr>
          <p:nvPr/>
        </p:nvSpPr>
        <p:spPr bwMode="auto">
          <a:xfrm>
            <a:off x="2590800" y="3733800"/>
            <a:ext cx="4800600" cy="519113"/>
          </a:xfrm>
          <a:prstGeom prst="rect">
            <a:avLst/>
          </a:prstGeom>
          <a:noFill/>
          <a:ln w="9525">
            <a:noFill/>
            <a:miter lim="800000"/>
            <a:headEnd/>
            <a:tailEnd/>
          </a:ln>
        </p:spPr>
        <p:txBody>
          <a:bodyPr>
            <a:spAutoFit/>
          </a:bodyPr>
          <a:lstStyle/>
          <a:p>
            <a:pPr>
              <a:spcBef>
                <a:spcPct val="50000"/>
              </a:spcBef>
            </a:pPr>
            <a:r>
              <a:rPr lang="en-US" sz="2800" b="1" dirty="0"/>
              <a:t>2. </a:t>
            </a:r>
            <a:r>
              <a:rPr lang="en-US" sz="2800" b="1" dirty="0" smtClean="0"/>
              <a:t>Reflection-on </a:t>
            </a:r>
            <a:r>
              <a:rPr lang="en-US" sz="2800" b="1" dirty="0"/>
              <a:t>action</a:t>
            </a:r>
          </a:p>
        </p:txBody>
      </p:sp>
    </p:spTree>
  </p:cSld>
  <p:clrMapOvr>
    <a:masterClrMapping/>
  </p:clrMapOvr>
  <p:transition spd="slow">
    <p:strips dir="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1371600" y="1676400"/>
            <a:ext cx="6324600" cy="579438"/>
          </a:xfrm>
          <a:prstGeom prst="rect">
            <a:avLst/>
          </a:prstGeom>
          <a:noFill/>
          <a:ln w="9525">
            <a:noFill/>
            <a:miter lim="800000"/>
            <a:headEnd/>
            <a:tailEnd/>
          </a:ln>
        </p:spPr>
        <p:txBody>
          <a:bodyPr>
            <a:spAutoFit/>
          </a:bodyPr>
          <a:lstStyle/>
          <a:p>
            <a:pPr algn="ctr">
              <a:spcBef>
                <a:spcPct val="50000"/>
              </a:spcBef>
            </a:pPr>
            <a:r>
              <a:rPr lang="en-US" sz="3200" b="1">
                <a:solidFill>
                  <a:schemeClr val="accent2"/>
                </a:solidFill>
              </a:rPr>
              <a:t>Kolb’s cycle</a:t>
            </a:r>
          </a:p>
        </p:txBody>
      </p:sp>
      <p:grpSp>
        <p:nvGrpSpPr>
          <p:cNvPr id="2" name="Group 19"/>
          <p:cNvGrpSpPr>
            <a:grpSpLocks/>
          </p:cNvGrpSpPr>
          <p:nvPr/>
        </p:nvGrpSpPr>
        <p:grpSpPr bwMode="auto">
          <a:xfrm>
            <a:off x="1295400" y="2625725"/>
            <a:ext cx="6705600" cy="3927475"/>
            <a:chOff x="912" y="1152"/>
            <a:chExt cx="4224" cy="2474"/>
          </a:xfrm>
        </p:grpSpPr>
        <p:grpSp>
          <p:nvGrpSpPr>
            <p:cNvPr id="3" name="Group 18"/>
            <p:cNvGrpSpPr>
              <a:grpSpLocks/>
            </p:cNvGrpSpPr>
            <p:nvPr/>
          </p:nvGrpSpPr>
          <p:grpSpPr bwMode="auto">
            <a:xfrm>
              <a:off x="1440" y="1344"/>
              <a:ext cx="3072" cy="2160"/>
              <a:chOff x="1440" y="1344"/>
              <a:chExt cx="3072" cy="2160"/>
            </a:xfrm>
          </p:grpSpPr>
          <p:sp>
            <p:nvSpPr>
              <p:cNvPr id="71692" name="Oval 5"/>
              <p:cNvSpPr>
                <a:spLocks noChangeArrowheads="1"/>
              </p:cNvSpPr>
              <p:nvPr/>
            </p:nvSpPr>
            <p:spPr bwMode="auto">
              <a:xfrm>
                <a:off x="1440" y="1344"/>
                <a:ext cx="3072" cy="2160"/>
              </a:xfrm>
              <a:prstGeom prst="ellipse">
                <a:avLst/>
              </a:prstGeom>
              <a:solidFill>
                <a:schemeClr val="accent1"/>
              </a:solidFill>
              <a:ln w="38100">
                <a:solidFill>
                  <a:schemeClr val="tx1"/>
                </a:solidFill>
                <a:round/>
                <a:headEnd/>
                <a:tailEnd/>
              </a:ln>
            </p:spPr>
            <p:txBody>
              <a:bodyPr wrap="none" anchor="ctr"/>
              <a:lstStyle/>
              <a:p>
                <a:endParaRPr lang="en-GB"/>
              </a:p>
            </p:txBody>
          </p:sp>
          <p:sp>
            <p:nvSpPr>
              <p:cNvPr id="71693" name="Line 13"/>
              <p:cNvSpPr>
                <a:spLocks noChangeShapeType="1"/>
              </p:cNvSpPr>
              <p:nvPr/>
            </p:nvSpPr>
            <p:spPr bwMode="auto">
              <a:xfrm>
                <a:off x="4032" y="1632"/>
                <a:ext cx="96" cy="96"/>
              </a:xfrm>
              <a:prstGeom prst="line">
                <a:avLst/>
              </a:prstGeom>
              <a:noFill/>
              <a:ln w="57150">
                <a:solidFill>
                  <a:schemeClr val="tx1"/>
                </a:solidFill>
                <a:round/>
                <a:headEnd/>
                <a:tailEnd type="triangle" w="med" len="med"/>
              </a:ln>
            </p:spPr>
            <p:txBody>
              <a:bodyPr/>
              <a:lstStyle/>
              <a:p>
                <a:endParaRPr lang="ar-SA"/>
              </a:p>
            </p:txBody>
          </p:sp>
          <p:sp>
            <p:nvSpPr>
              <p:cNvPr id="71694" name="Line 14"/>
              <p:cNvSpPr>
                <a:spLocks noChangeShapeType="1"/>
              </p:cNvSpPr>
              <p:nvPr/>
            </p:nvSpPr>
            <p:spPr bwMode="auto">
              <a:xfrm flipH="1">
                <a:off x="4224" y="2880"/>
                <a:ext cx="144" cy="192"/>
              </a:xfrm>
              <a:prstGeom prst="line">
                <a:avLst/>
              </a:prstGeom>
              <a:noFill/>
              <a:ln w="57150">
                <a:solidFill>
                  <a:schemeClr val="tx1"/>
                </a:solidFill>
                <a:round/>
                <a:headEnd/>
                <a:tailEnd type="triangle" w="med" len="med"/>
              </a:ln>
            </p:spPr>
            <p:txBody>
              <a:bodyPr/>
              <a:lstStyle/>
              <a:p>
                <a:endParaRPr lang="ar-SA"/>
              </a:p>
            </p:txBody>
          </p:sp>
          <p:sp>
            <p:nvSpPr>
              <p:cNvPr id="71695" name="Line 15"/>
              <p:cNvSpPr>
                <a:spLocks noChangeShapeType="1"/>
              </p:cNvSpPr>
              <p:nvPr/>
            </p:nvSpPr>
            <p:spPr bwMode="auto">
              <a:xfrm flipH="1" flipV="1">
                <a:off x="1632" y="2928"/>
                <a:ext cx="96" cy="144"/>
              </a:xfrm>
              <a:prstGeom prst="line">
                <a:avLst/>
              </a:prstGeom>
              <a:noFill/>
              <a:ln w="57150">
                <a:solidFill>
                  <a:schemeClr val="tx1"/>
                </a:solidFill>
                <a:round/>
                <a:headEnd/>
                <a:tailEnd type="triangle" w="med" len="med"/>
              </a:ln>
            </p:spPr>
            <p:txBody>
              <a:bodyPr/>
              <a:lstStyle/>
              <a:p>
                <a:endParaRPr lang="ar-SA"/>
              </a:p>
            </p:txBody>
          </p:sp>
          <p:sp>
            <p:nvSpPr>
              <p:cNvPr id="71696" name="Line 16"/>
              <p:cNvSpPr>
                <a:spLocks noChangeShapeType="1"/>
              </p:cNvSpPr>
              <p:nvPr/>
            </p:nvSpPr>
            <p:spPr bwMode="auto">
              <a:xfrm flipV="1">
                <a:off x="1632" y="1776"/>
                <a:ext cx="96" cy="144"/>
              </a:xfrm>
              <a:prstGeom prst="line">
                <a:avLst/>
              </a:prstGeom>
              <a:noFill/>
              <a:ln w="57150">
                <a:solidFill>
                  <a:schemeClr val="tx1"/>
                </a:solidFill>
                <a:round/>
                <a:headEnd/>
                <a:tailEnd type="triangle" w="med" len="med"/>
              </a:ln>
            </p:spPr>
            <p:txBody>
              <a:bodyPr/>
              <a:lstStyle/>
              <a:p>
                <a:endParaRPr lang="ar-SA"/>
              </a:p>
            </p:txBody>
          </p:sp>
        </p:grpSp>
        <p:sp>
          <p:nvSpPr>
            <p:cNvPr id="71687" name="Text Box 6"/>
            <p:cNvSpPr txBox="1">
              <a:spLocks noChangeArrowheads="1"/>
            </p:cNvSpPr>
            <p:nvPr/>
          </p:nvSpPr>
          <p:spPr bwMode="auto">
            <a:xfrm>
              <a:off x="2160" y="1200"/>
              <a:ext cx="1584" cy="231"/>
            </a:xfrm>
            <a:prstGeom prst="rect">
              <a:avLst/>
            </a:prstGeom>
            <a:noFill/>
            <a:ln w="9525">
              <a:noFill/>
              <a:miter lim="800000"/>
              <a:headEnd/>
              <a:tailEnd/>
            </a:ln>
          </p:spPr>
          <p:txBody>
            <a:bodyPr>
              <a:spAutoFit/>
            </a:bodyPr>
            <a:lstStyle/>
            <a:p>
              <a:pPr>
                <a:spcBef>
                  <a:spcPct val="50000"/>
                </a:spcBef>
              </a:pPr>
              <a:endParaRPr lang="ar-SA"/>
            </a:p>
          </p:txBody>
        </p:sp>
        <p:sp>
          <p:nvSpPr>
            <p:cNvPr id="71688" name="Text Box 7"/>
            <p:cNvSpPr txBox="1">
              <a:spLocks noChangeArrowheads="1"/>
            </p:cNvSpPr>
            <p:nvPr/>
          </p:nvSpPr>
          <p:spPr bwMode="auto">
            <a:xfrm>
              <a:off x="2352" y="1152"/>
              <a:ext cx="1248" cy="410"/>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US" b="1"/>
                <a:t>Concrete experience</a:t>
              </a:r>
            </a:p>
          </p:txBody>
        </p:sp>
        <p:sp>
          <p:nvSpPr>
            <p:cNvPr id="71689" name="Text Box 8"/>
            <p:cNvSpPr txBox="1">
              <a:spLocks noChangeArrowheads="1"/>
            </p:cNvSpPr>
            <p:nvPr/>
          </p:nvSpPr>
          <p:spPr bwMode="auto">
            <a:xfrm>
              <a:off x="3888" y="2112"/>
              <a:ext cx="1248" cy="410"/>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US" b="1"/>
                <a:t>Reflective observation</a:t>
              </a:r>
            </a:p>
          </p:txBody>
        </p:sp>
        <p:sp>
          <p:nvSpPr>
            <p:cNvPr id="71690" name="Text Box 9"/>
            <p:cNvSpPr txBox="1">
              <a:spLocks noChangeArrowheads="1"/>
            </p:cNvSpPr>
            <p:nvPr/>
          </p:nvSpPr>
          <p:spPr bwMode="auto">
            <a:xfrm>
              <a:off x="2400" y="3216"/>
              <a:ext cx="1392" cy="410"/>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US" b="1"/>
                <a:t>Abstract conceptualisation</a:t>
              </a:r>
            </a:p>
          </p:txBody>
        </p:sp>
        <p:sp>
          <p:nvSpPr>
            <p:cNvPr id="71691" name="Text Box 10"/>
            <p:cNvSpPr txBox="1">
              <a:spLocks noChangeArrowheads="1"/>
            </p:cNvSpPr>
            <p:nvPr/>
          </p:nvSpPr>
          <p:spPr bwMode="auto">
            <a:xfrm>
              <a:off x="912" y="2256"/>
              <a:ext cx="1248" cy="410"/>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US" b="1"/>
                <a:t>Active experimentation</a:t>
              </a:r>
            </a:p>
          </p:txBody>
        </p:sp>
      </p:grpSp>
      <p:sp>
        <p:nvSpPr>
          <p:cNvPr id="71684" name="Text Box 20"/>
          <p:cNvSpPr txBox="1">
            <a:spLocks noChangeArrowheads="1"/>
          </p:cNvSpPr>
          <p:nvPr/>
        </p:nvSpPr>
        <p:spPr bwMode="auto">
          <a:xfrm>
            <a:off x="0" y="685800"/>
            <a:ext cx="9144000" cy="523220"/>
          </a:xfrm>
          <a:prstGeom prst="rect">
            <a:avLst/>
          </a:prstGeom>
          <a:noFill/>
          <a:ln w="9525">
            <a:noFill/>
            <a:miter lim="800000"/>
            <a:headEnd/>
            <a:tailEnd/>
          </a:ln>
        </p:spPr>
        <p:txBody>
          <a:bodyPr wrap="square">
            <a:spAutoFit/>
          </a:bodyPr>
          <a:lstStyle/>
          <a:p>
            <a:pPr algn="ctr">
              <a:spcBef>
                <a:spcPct val="50000"/>
              </a:spcBef>
            </a:pPr>
            <a:r>
              <a:rPr lang="en-US" sz="2800" b="1" dirty="0" smtClean="0"/>
              <a:t>    Reflection </a:t>
            </a:r>
            <a:r>
              <a:rPr lang="en-US" sz="2800" b="1" dirty="0"/>
              <a:t>- cyclical </a:t>
            </a:r>
            <a:r>
              <a:rPr lang="en-US" sz="2800" b="1" dirty="0" smtClean="0"/>
              <a:t>process</a:t>
            </a:r>
            <a:endParaRPr lang="en-US" sz="2800" b="1" dirty="0"/>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1447800" y="1828800"/>
            <a:ext cx="6705600" cy="3927475"/>
            <a:chOff x="912" y="1152"/>
            <a:chExt cx="4224" cy="2474"/>
          </a:xfrm>
        </p:grpSpPr>
        <p:sp>
          <p:nvSpPr>
            <p:cNvPr id="73739" name="Oval 5"/>
            <p:cNvSpPr>
              <a:spLocks noChangeArrowheads="1"/>
            </p:cNvSpPr>
            <p:nvPr/>
          </p:nvSpPr>
          <p:spPr bwMode="auto">
            <a:xfrm>
              <a:off x="1440" y="1344"/>
              <a:ext cx="3072" cy="2160"/>
            </a:xfrm>
            <a:prstGeom prst="ellipse">
              <a:avLst/>
            </a:prstGeom>
            <a:solidFill>
              <a:schemeClr val="accent1"/>
            </a:solidFill>
            <a:ln w="38100">
              <a:solidFill>
                <a:schemeClr val="tx1"/>
              </a:solidFill>
              <a:round/>
              <a:headEnd/>
              <a:tailEnd/>
            </a:ln>
          </p:spPr>
          <p:txBody>
            <a:bodyPr wrap="none" anchor="ctr"/>
            <a:lstStyle/>
            <a:p>
              <a:endParaRPr lang="en-GB">
                <a:latin typeface="Calibri" pitchFamily="34" charset="0"/>
              </a:endParaRPr>
            </a:p>
          </p:txBody>
        </p:sp>
        <p:sp>
          <p:nvSpPr>
            <p:cNvPr id="73740" name="Text Box 6"/>
            <p:cNvSpPr txBox="1">
              <a:spLocks noChangeArrowheads="1"/>
            </p:cNvSpPr>
            <p:nvPr/>
          </p:nvSpPr>
          <p:spPr bwMode="auto">
            <a:xfrm>
              <a:off x="2352" y="1152"/>
              <a:ext cx="1248" cy="410"/>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US" b="1">
                  <a:latin typeface="Calibri" pitchFamily="34" charset="0"/>
                </a:rPr>
                <a:t>Concrete experience</a:t>
              </a:r>
            </a:p>
          </p:txBody>
        </p:sp>
        <p:sp>
          <p:nvSpPr>
            <p:cNvPr id="73741" name="Text Box 7"/>
            <p:cNvSpPr txBox="1">
              <a:spLocks noChangeArrowheads="1"/>
            </p:cNvSpPr>
            <p:nvPr/>
          </p:nvSpPr>
          <p:spPr bwMode="auto">
            <a:xfrm>
              <a:off x="3888" y="2112"/>
              <a:ext cx="1248" cy="407"/>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US" b="1">
                  <a:latin typeface="Calibri" pitchFamily="34" charset="0"/>
                </a:rPr>
                <a:t>Reflective observation</a:t>
              </a:r>
            </a:p>
          </p:txBody>
        </p:sp>
        <p:sp>
          <p:nvSpPr>
            <p:cNvPr id="73742" name="Text Box 8"/>
            <p:cNvSpPr txBox="1">
              <a:spLocks noChangeArrowheads="1"/>
            </p:cNvSpPr>
            <p:nvPr/>
          </p:nvSpPr>
          <p:spPr bwMode="auto">
            <a:xfrm>
              <a:off x="2400" y="3216"/>
              <a:ext cx="1392" cy="410"/>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US" b="1">
                  <a:latin typeface="Calibri" pitchFamily="34" charset="0"/>
                </a:rPr>
                <a:t>Abstract conceptualisation</a:t>
              </a:r>
            </a:p>
          </p:txBody>
        </p:sp>
        <p:sp>
          <p:nvSpPr>
            <p:cNvPr id="73743" name="Text Box 9"/>
            <p:cNvSpPr txBox="1">
              <a:spLocks noChangeArrowheads="1"/>
            </p:cNvSpPr>
            <p:nvPr/>
          </p:nvSpPr>
          <p:spPr bwMode="auto">
            <a:xfrm>
              <a:off x="912" y="2256"/>
              <a:ext cx="1248" cy="407"/>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US" b="1">
                  <a:latin typeface="Calibri" pitchFamily="34" charset="0"/>
                </a:rPr>
                <a:t>Active experimentation</a:t>
              </a:r>
            </a:p>
          </p:txBody>
        </p:sp>
        <p:sp>
          <p:nvSpPr>
            <p:cNvPr id="73744" name="Line 10"/>
            <p:cNvSpPr>
              <a:spLocks noChangeShapeType="1"/>
            </p:cNvSpPr>
            <p:nvPr/>
          </p:nvSpPr>
          <p:spPr bwMode="auto">
            <a:xfrm>
              <a:off x="4032" y="1632"/>
              <a:ext cx="96" cy="96"/>
            </a:xfrm>
            <a:prstGeom prst="line">
              <a:avLst/>
            </a:prstGeom>
            <a:noFill/>
            <a:ln w="57150">
              <a:solidFill>
                <a:schemeClr val="tx1"/>
              </a:solidFill>
              <a:round/>
              <a:headEnd/>
              <a:tailEnd type="triangle" w="med" len="med"/>
            </a:ln>
          </p:spPr>
          <p:txBody>
            <a:bodyPr/>
            <a:lstStyle/>
            <a:p>
              <a:endParaRPr lang="ar-SA"/>
            </a:p>
          </p:txBody>
        </p:sp>
        <p:sp>
          <p:nvSpPr>
            <p:cNvPr id="73745" name="Line 11"/>
            <p:cNvSpPr>
              <a:spLocks noChangeShapeType="1"/>
            </p:cNvSpPr>
            <p:nvPr/>
          </p:nvSpPr>
          <p:spPr bwMode="auto">
            <a:xfrm flipH="1">
              <a:off x="4224" y="2880"/>
              <a:ext cx="144" cy="192"/>
            </a:xfrm>
            <a:prstGeom prst="line">
              <a:avLst/>
            </a:prstGeom>
            <a:noFill/>
            <a:ln w="57150">
              <a:solidFill>
                <a:schemeClr val="tx1"/>
              </a:solidFill>
              <a:round/>
              <a:headEnd/>
              <a:tailEnd type="triangle" w="med" len="med"/>
            </a:ln>
          </p:spPr>
          <p:txBody>
            <a:bodyPr/>
            <a:lstStyle/>
            <a:p>
              <a:endParaRPr lang="ar-SA"/>
            </a:p>
          </p:txBody>
        </p:sp>
        <p:sp>
          <p:nvSpPr>
            <p:cNvPr id="73746" name="Line 12"/>
            <p:cNvSpPr>
              <a:spLocks noChangeShapeType="1"/>
            </p:cNvSpPr>
            <p:nvPr/>
          </p:nvSpPr>
          <p:spPr bwMode="auto">
            <a:xfrm flipH="1" flipV="1">
              <a:off x="1632" y="2928"/>
              <a:ext cx="96" cy="144"/>
            </a:xfrm>
            <a:prstGeom prst="line">
              <a:avLst/>
            </a:prstGeom>
            <a:noFill/>
            <a:ln w="57150">
              <a:solidFill>
                <a:schemeClr val="tx1"/>
              </a:solidFill>
              <a:round/>
              <a:headEnd/>
              <a:tailEnd type="triangle" w="med" len="med"/>
            </a:ln>
          </p:spPr>
          <p:txBody>
            <a:bodyPr/>
            <a:lstStyle/>
            <a:p>
              <a:endParaRPr lang="ar-SA"/>
            </a:p>
          </p:txBody>
        </p:sp>
        <p:sp>
          <p:nvSpPr>
            <p:cNvPr id="73747" name="Line 13"/>
            <p:cNvSpPr>
              <a:spLocks noChangeShapeType="1"/>
            </p:cNvSpPr>
            <p:nvPr/>
          </p:nvSpPr>
          <p:spPr bwMode="auto">
            <a:xfrm flipV="1">
              <a:off x="1632" y="1776"/>
              <a:ext cx="96" cy="144"/>
            </a:xfrm>
            <a:prstGeom prst="line">
              <a:avLst/>
            </a:prstGeom>
            <a:noFill/>
            <a:ln w="57150">
              <a:solidFill>
                <a:schemeClr val="tx1"/>
              </a:solidFill>
              <a:round/>
              <a:headEnd/>
              <a:tailEnd type="triangle" w="med" len="med"/>
            </a:ln>
          </p:spPr>
          <p:txBody>
            <a:bodyPr/>
            <a:lstStyle/>
            <a:p>
              <a:endParaRPr lang="ar-SA"/>
            </a:p>
          </p:txBody>
        </p:sp>
      </p:grpSp>
      <p:sp>
        <p:nvSpPr>
          <p:cNvPr id="73731" name="Text Box 2"/>
          <p:cNvSpPr txBox="1">
            <a:spLocks noChangeArrowheads="1"/>
          </p:cNvSpPr>
          <p:nvPr/>
        </p:nvSpPr>
        <p:spPr bwMode="auto">
          <a:xfrm>
            <a:off x="2362200" y="609600"/>
            <a:ext cx="4495800" cy="579438"/>
          </a:xfrm>
          <a:prstGeom prst="rect">
            <a:avLst/>
          </a:prstGeom>
          <a:noFill/>
          <a:ln w="9525">
            <a:noFill/>
            <a:miter lim="800000"/>
            <a:headEnd/>
            <a:tailEnd/>
          </a:ln>
        </p:spPr>
        <p:txBody>
          <a:bodyPr>
            <a:spAutoFit/>
          </a:bodyPr>
          <a:lstStyle/>
          <a:p>
            <a:pPr algn="ctr">
              <a:spcBef>
                <a:spcPct val="50000"/>
              </a:spcBef>
            </a:pPr>
            <a:r>
              <a:rPr lang="en-US" sz="3200" b="1">
                <a:solidFill>
                  <a:srgbClr val="C00000"/>
                </a:solidFill>
                <a:latin typeface="Calibri" pitchFamily="34" charset="0"/>
              </a:rPr>
              <a:t>Reflection</a:t>
            </a:r>
          </a:p>
        </p:txBody>
      </p:sp>
      <p:sp>
        <p:nvSpPr>
          <p:cNvPr id="73732" name="Text Box 3"/>
          <p:cNvSpPr txBox="1">
            <a:spLocks noChangeArrowheads="1"/>
          </p:cNvSpPr>
          <p:nvPr/>
        </p:nvSpPr>
        <p:spPr bwMode="auto">
          <a:xfrm>
            <a:off x="3429000" y="1905000"/>
            <a:ext cx="2514600" cy="366713"/>
          </a:xfrm>
          <a:prstGeom prst="rect">
            <a:avLst/>
          </a:prstGeom>
          <a:noFill/>
          <a:ln w="9525">
            <a:noFill/>
            <a:miter lim="800000"/>
            <a:headEnd/>
            <a:tailEnd/>
          </a:ln>
        </p:spPr>
        <p:txBody>
          <a:bodyPr>
            <a:spAutoFit/>
          </a:bodyPr>
          <a:lstStyle/>
          <a:p>
            <a:pPr>
              <a:spcBef>
                <a:spcPct val="50000"/>
              </a:spcBef>
            </a:pPr>
            <a:endParaRPr lang="ar-SA">
              <a:latin typeface="Calibri" pitchFamily="34" charset="0"/>
            </a:endParaRPr>
          </a:p>
        </p:txBody>
      </p:sp>
      <p:sp>
        <p:nvSpPr>
          <p:cNvPr id="4110" name="Text Box 14"/>
          <p:cNvSpPr txBox="1">
            <a:spLocks noChangeArrowheads="1"/>
          </p:cNvSpPr>
          <p:nvPr/>
        </p:nvSpPr>
        <p:spPr bwMode="auto">
          <a:xfrm>
            <a:off x="3581400" y="1371600"/>
            <a:ext cx="2209800" cy="376238"/>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en-US">
                <a:latin typeface="Calibri" pitchFamily="34" charset="0"/>
              </a:rPr>
              <a:t>What is the event?</a:t>
            </a:r>
          </a:p>
        </p:txBody>
      </p:sp>
      <p:sp>
        <p:nvSpPr>
          <p:cNvPr id="73734" name="Text Box 15"/>
          <p:cNvSpPr txBox="1">
            <a:spLocks noChangeArrowheads="1"/>
          </p:cNvSpPr>
          <p:nvPr/>
        </p:nvSpPr>
        <p:spPr bwMode="auto">
          <a:xfrm>
            <a:off x="6096000" y="4191000"/>
            <a:ext cx="2133600" cy="366713"/>
          </a:xfrm>
          <a:prstGeom prst="rect">
            <a:avLst/>
          </a:prstGeom>
          <a:noFill/>
          <a:ln w="9525">
            <a:noFill/>
            <a:miter lim="800000"/>
            <a:headEnd/>
            <a:tailEnd/>
          </a:ln>
        </p:spPr>
        <p:txBody>
          <a:bodyPr>
            <a:spAutoFit/>
          </a:bodyPr>
          <a:lstStyle/>
          <a:p>
            <a:pPr>
              <a:spcBef>
                <a:spcPct val="50000"/>
              </a:spcBef>
            </a:pPr>
            <a:endParaRPr lang="ar-SA">
              <a:latin typeface="Calibri" pitchFamily="34" charset="0"/>
            </a:endParaRPr>
          </a:p>
        </p:txBody>
      </p:sp>
      <p:sp>
        <p:nvSpPr>
          <p:cNvPr id="4112" name="Text Box 16"/>
          <p:cNvSpPr txBox="1">
            <a:spLocks noChangeArrowheads="1"/>
          </p:cNvSpPr>
          <p:nvPr/>
        </p:nvSpPr>
        <p:spPr bwMode="auto">
          <a:xfrm>
            <a:off x="6172200" y="4191000"/>
            <a:ext cx="1981200" cy="376238"/>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en-US">
                <a:latin typeface="Calibri" pitchFamily="34" charset="0"/>
              </a:rPr>
              <a:t>What did I learn?</a:t>
            </a:r>
          </a:p>
        </p:txBody>
      </p:sp>
      <p:sp>
        <p:nvSpPr>
          <p:cNvPr id="4114" name="Text Box 18"/>
          <p:cNvSpPr txBox="1">
            <a:spLocks noChangeArrowheads="1"/>
          </p:cNvSpPr>
          <p:nvPr/>
        </p:nvSpPr>
        <p:spPr bwMode="auto">
          <a:xfrm>
            <a:off x="1295400" y="4343400"/>
            <a:ext cx="2057400" cy="376238"/>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en-US" dirty="0">
                <a:latin typeface="Calibri" pitchFamily="34" charset="0"/>
              </a:rPr>
              <a:t>How can I learn?</a:t>
            </a:r>
          </a:p>
        </p:txBody>
      </p:sp>
      <p:sp>
        <p:nvSpPr>
          <p:cNvPr id="4115" name="Text Box 19"/>
          <p:cNvSpPr txBox="1">
            <a:spLocks noChangeArrowheads="1"/>
          </p:cNvSpPr>
          <p:nvPr/>
        </p:nvSpPr>
        <p:spPr bwMode="auto">
          <a:xfrm>
            <a:off x="609600" y="1828800"/>
            <a:ext cx="2667000" cy="650875"/>
          </a:xfrm>
          <a:prstGeom prst="rect">
            <a:avLst/>
          </a:prstGeom>
          <a:noFill/>
          <a:ln w="9525">
            <a:solidFill>
              <a:schemeClr val="tx1"/>
            </a:solidFill>
            <a:miter lim="800000"/>
            <a:headEnd/>
            <a:tailEnd/>
          </a:ln>
        </p:spPr>
        <p:txBody>
          <a:bodyPr>
            <a:spAutoFit/>
          </a:bodyPr>
          <a:lstStyle/>
          <a:p>
            <a:pPr algn="ctr">
              <a:spcBef>
                <a:spcPct val="50000"/>
              </a:spcBef>
            </a:pPr>
            <a:r>
              <a:rPr lang="en-US">
                <a:latin typeface="Calibri" pitchFamily="34" charset="0"/>
              </a:rPr>
              <a:t>Evidence for learning / change of practice</a:t>
            </a:r>
          </a:p>
        </p:txBody>
      </p:sp>
      <p:sp>
        <p:nvSpPr>
          <p:cNvPr id="4113" name="Text Box 17"/>
          <p:cNvSpPr txBox="1">
            <a:spLocks noChangeArrowheads="1"/>
          </p:cNvSpPr>
          <p:nvPr/>
        </p:nvSpPr>
        <p:spPr bwMode="auto">
          <a:xfrm>
            <a:off x="6172200" y="4953000"/>
            <a:ext cx="2438400" cy="650875"/>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en-US" dirty="0">
                <a:latin typeface="Calibri" pitchFamily="34" charset="0"/>
              </a:rPr>
              <a:t>What more do I have to learn?</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0" grpId="0" animBg="1"/>
      <p:bldP spid="4112" grpId="0" animBg="1"/>
      <p:bldP spid="4114" grpId="0" animBg="1"/>
      <p:bldP spid="4115" grpId="0" animBg="1"/>
      <p:bldP spid="411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762000"/>
            <a:ext cx="6095999" cy="584775"/>
          </a:xfrm>
          <a:prstGeom prst="rect">
            <a:avLst/>
          </a:prstGeom>
        </p:spPr>
        <p:txBody>
          <a:bodyPr wrap="square">
            <a:spAutoFit/>
          </a:bodyPr>
          <a:lstStyle/>
          <a:p>
            <a:pPr algn="ctr"/>
            <a:r>
              <a:rPr lang="en-US" sz="3200" b="1" dirty="0" smtClean="0"/>
              <a:t>Experiential Learning</a:t>
            </a:r>
            <a:endParaRPr lang="en-US" sz="3200" dirty="0"/>
          </a:p>
        </p:txBody>
      </p:sp>
      <p:sp>
        <p:nvSpPr>
          <p:cNvPr id="3" name="Rectangle 2"/>
          <p:cNvSpPr/>
          <p:nvPr/>
        </p:nvSpPr>
        <p:spPr>
          <a:xfrm>
            <a:off x="1600200" y="1676400"/>
            <a:ext cx="5181599" cy="3970318"/>
          </a:xfrm>
          <a:prstGeom prst="rect">
            <a:avLst/>
          </a:prstGeom>
        </p:spPr>
        <p:txBody>
          <a:bodyPr wrap="square">
            <a:spAutoFit/>
          </a:bodyPr>
          <a:lstStyle/>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dirty="0"/>
          </a:p>
        </p:txBody>
      </p:sp>
      <p:sp>
        <p:nvSpPr>
          <p:cNvPr id="4" name="Oval 3"/>
          <p:cNvSpPr/>
          <p:nvPr/>
        </p:nvSpPr>
        <p:spPr>
          <a:xfrm>
            <a:off x="2590800" y="1219200"/>
            <a:ext cx="3733800"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a:r>
              <a:rPr lang="en-US" sz="3200" b="1" dirty="0" smtClean="0">
                <a:ln w="50800"/>
                <a:solidFill>
                  <a:schemeClr val="bg1"/>
                </a:solidFill>
                <a:effectLst>
                  <a:outerShdw blurRad="38100" dist="38100" dir="2700000" algn="tl">
                    <a:srgbClr val="000000">
                      <a:alpha val="43137"/>
                    </a:srgbClr>
                  </a:outerShdw>
                </a:effectLst>
              </a:rPr>
              <a:t>Experience </a:t>
            </a:r>
            <a:endParaRPr lang="en-US" sz="3200" b="1" dirty="0">
              <a:ln w="50800"/>
              <a:solidFill>
                <a:schemeClr val="bg1"/>
              </a:solidFill>
              <a:effectLst>
                <a:outerShdw blurRad="38100" dist="38100" dir="2700000" algn="tl">
                  <a:srgbClr val="000000">
                    <a:alpha val="43137"/>
                  </a:srgbClr>
                </a:outerShdw>
              </a:effectLst>
            </a:endParaRPr>
          </a:p>
        </p:txBody>
      </p:sp>
      <p:sp>
        <p:nvSpPr>
          <p:cNvPr id="5" name="Oval 4"/>
          <p:cNvSpPr/>
          <p:nvPr/>
        </p:nvSpPr>
        <p:spPr>
          <a:xfrm>
            <a:off x="5334000" y="3048000"/>
            <a:ext cx="35814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n w="50800"/>
                <a:solidFill>
                  <a:schemeClr val="bg1"/>
                </a:solidFill>
                <a:effectLst>
                  <a:outerShdw blurRad="38100" dist="38100" dir="2700000" algn="tl">
                    <a:srgbClr val="000000">
                      <a:alpha val="43137"/>
                    </a:srgbClr>
                  </a:outerShdw>
                </a:effectLst>
              </a:rPr>
              <a:t>Reflect</a:t>
            </a:r>
            <a:r>
              <a:rPr lang="en-US" dirty="0" smtClean="0"/>
              <a:t> </a:t>
            </a:r>
            <a:endParaRPr lang="en-US" dirty="0"/>
          </a:p>
        </p:txBody>
      </p:sp>
      <p:sp>
        <p:nvSpPr>
          <p:cNvPr id="6" name="Oval 5"/>
          <p:cNvSpPr/>
          <p:nvPr/>
        </p:nvSpPr>
        <p:spPr>
          <a:xfrm>
            <a:off x="0" y="3048000"/>
            <a:ext cx="28194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n w="50800"/>
                <a:solidFill>
                  <a:schemeClr val="bg1"/>
                </a:solidFill>
                <a:effectLst>
                  <a:outerShdw blurRad="38100" dist="38100" dir="2700000" algn="tl">
                    <a:srgbClr val="000000">
                      <a:alpha val="43137"/>
                    </a:srgbClr>
                  </a:outerShdw>
                </a:effectLst>
              </a:rPr>
              <a:t>Plan for Action</a:t>
            </a:r>
          </a:p>
        </p:txBody>
      </p:sp>
      <p:sp>
        <p:nvSpPr>
          <p:cNvPr id="7" name="Oval 6"/>
          <p:cNvSpPr/>
          <p:nvPr/>
        </p:nvSpPr>
        <p:spPr>
          <a:xfrm>
            <a:off x="2743200" y="5105400"/>
            <a:ext cx="35052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n w="50800"/>
                <a:solidFill>
                  <a:schemeClr val="bg1"/>
                </a:solidFill>
                <a:effectLst>
                  <a:outerShdw blurRad="38100" dist="38100" dir="2700000" algn="tl">
                    <a:srgbClr val="000000">
                      <a:alpha val="43137"/>
                    </a:srgbClr>
                  </a:outerShdw>
                </a:effectLst>
              </a:rPr>
              <a:t>Make Sense </a:t>
            </a:r>
          </a:p>
        </p:txBody>
      </p:sp>
      <p:sp>
        <p:nvSpPr>
          <p:cNvPr id="8" name="Right Arrow 7"/>
          <p:cNvSpPr/>
          <p:nvPr/>
        </p:nvSpPr>
        <p:spPr>
          <a:xfrm rot="2461268">
            <a:off x="6245916" y="2378391"/>
            <a:ext cx="695032" cy="484632"/>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9" name="Right Arrow 8"/>
          <p:cNvSpPr/>
          <p:nvPr/>
        </p:nvSpPr>
        <p:spPr>
          <a:xfrm rot="8605700">
            <a:off x="5896839" y="4955060"/>
            <a:ext cx="746196" cy="484632"/>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0" name="Right Arrow 9"/>
          <p:cNvSpPr/>
          <p:nvPr/>
        </p:nvSpPr>
        <p:spPr>
          <a:xfrm rot="13421613">
            <a:off x="1804324" y="5021999"/>
            <a:ext cx="835286" cy="484632"/>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1" name="Right Arrow 10"/>
          <p:cNvSpPr/>
          <p:nvPr/>
        </p:nvSpPr>
        <p:spPr>
          <a:xfrm rot="19870226">
            <a:off x="1970347" y="2482941"/>
            <a:ext cx="687754" cy="484632"/>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Tree>
  </p:cSld>
  <p:clrMapOvr>
    <a:masterClrMapping/>
  </p:clrMapOvr>
  <p:transition spd="slow">
    <p:strips dir="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1066800"/>
          </a:xfrm>
        </p:spPr>
        <p:txBody>
          <a:bodyPr/>
          <a:lstStyle/>
          <a:p>
            <a:pPr algn="ctr" rtl="0"/>
            <a:r>
              <a:rPr lang="en-US" b="1" dirty="0"/>
              <a:t>Long Life Learning (LLL)</a:t>
            </a:r>
            <a:endParaRPr lang="en-US" dirty="0"/>
          </a:p>
        </p:txBody>
      </p:sp>
      <p:sp>
        <p:nvSpPr>
          <p:cNvPr id="3" name="Content Placeholder 2"/>
          <p:cNvSpPr>
            <a:spLocks noGrp="1"/>
          </p:cNvSpPr>
          <p:nvPr>
            <p:ph idx="1"/>
          </p:nvPr>
        </p:nvSpPr>
        <p:spPr>
          <a:xfrm>
            <a:off x="0" y="1524000"/>
            <a:ext cx="9144000" cy="5562600"/>
          </a:xfrm>
        </p:spPr>
        <p:txBody>
          <a:bodyPr>
            <a:normAutofit/>
          </a:bodyPr>
          <a:lstStyle/>
          <a:p>
            <a:pPr marL="0" indent="0" algn="l">
              <a:buNone/>
            </a:pPr>
            <a:r>
              <a:rPr lang="en-US" dirty="0"/>
              <a:t>Medical students need to be effective lifelong learners in order to continue to develop personally and practice professionally. </a:t>
            </a:r>
            <a:endParaRPr lang="en-US" dirty="0" smtClean="0"/>
          </a:p>
          <a:p>
            <a:pPr marL="0" indent="0" algn="l">
              <a:buNone/>
            </a:pPr>
            <a:endParaRPr lang="en-US" dirty="0" smtClean="0"/>
          </a:p>
          <a:p>
            <a:pPr marL="0" indent="0" algn="l">
              <a:buNone/>
            </a:pPr>
            <a:r>
              <a:rPr lang="en-US" dirty="0" smtClean="0"/>
              <a:t>This </a:t>
            </a:r>
            <a:r>
              <a:rPr lang="en-US" dirty="0"/>
              <a:t>demands </a:t>
            </a:r>
            <a:r>
              <a:rPr lang="en-US" dirty="0" smtClean="0"/>
              <a:t>an </a:t>
            </a:r>
            <a:r>
              <a:rPr lang="en-US" b="1" i="1" dirty="0" smtClean="0"/>
              <a:t>encouragement </a:t>
            </a:r>
            <a:r>
              <a:rPr lang="en-US" b="1" i="1" dirty="0"/>
              <a:t>of diverse learning styles. </a:t>
            </a:r>
            <a:endParaRPr lang="en-US" b="1" i="1" dirty="0" smtClean="0"/>
          </a:p>
          <a:p>
            <a:pPr marL="0" indent="0" algn="l">
              <a:buNone/>
            </a:pPr>
            <a:endParaRPr lang="en-US" dirty="0" smtClean="0"/>
          </a:p>
          <a:p>
            <a:pPr marL="0" indent="0" algn="l">
              <a:buNone/>
            </a:pPr>
            <a:r>
              <a:rPr lang="en-US" dirty="0" smtClean="0"/>
              <a:t>It </a:t>
            </a:r>
            <a:r>
              <a:rPr lang="en-US" dirty="0"/>
              <a:t>means applying adult learning principles, student autonomy, self-learning, experiential learning reflective learning, computer assisted learning, distance learning, </a:t>
            </a:r>
            <a:r>
              <a:rPr lang="en-US" dirty="0" smtClean="0"/>
              <a:t>e-learning</a:t>
            </a:r>
            <a:r>
              <a:rPr lang="en-US" dirty="0"/>
              <a:t>, use of skill learning laboratories.</a:t>
            </a:r>
          </a:p>
          <a:p>
            <a:pPr marL="0" indent="0" algn="l">
              <a:buNone/>
            </a:pPr>
            <a:endParaRPr lang="ar-SA" dirty="0"/>
          </a:p>
        </p:txBody>
      </p:sp>
    </p:spTree>
    <p:extLst>
      <p:ext uri="{BB962C8B-B14F-4D97-AF65-F5344CB8AC3E}">
        <p14:creationId xmlns:p14="http://schemas.microsoft.com/office/powerpoint/2010/main" val="2941374017"/>
      </p:ext>
    </p:extLst>
  </p:cSld>
  <p:clrMapOvr>
    <a:masterClrMapping/>
  </p:clrMapOvr>
  <p:transition spd="slow">
    <p:strips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What is the Life long learning and give examples</a:t>
            </a:r>
            <a:endParaRPr lang="en-US" b="1" i="1" dirty="0">
              <a:solidFill>
                <a:srgbClr val="FF0000"/>
              </a:solidFill>
            </a:endParaRPr>
          </a:p>
        </p:txBody>
      </p:sp>
      <p:sp>
        <p:nvSpPr>
          <p:cNvPr id="3" name="Content Placeholder 2"/>
          <p:cNvSpPr>
            <a:spLocks noGrp="1"/>
          </p:cNvSpPr>
          <p:nvPr>
            <p:ph idx="1"/>
          </p:nvPr>
        </p:nvSpPr>
        <p:spPr>
          <a:xfrm>
            <a:off x="1143000" y="3048000"/>
            <a:ext cx="8229600" cy="4324350"/>
          </a:xfrm>
        </p:spPr>
        <p:txBody>
          <a:bodyPr/>
          <a:lstStyle/>
          <a:p>
            <a:pPr marL="109537" indent="0">
              <a:buNone/>
            </a:pPr>
            <a:r>
              <a:rPr lang="en-US" b="1" i="1" dirty="0" smtClean="0"/>
              <a:t>Think in pairs</a:t>
            </a:r>
            <a:endParaRPr lang="en-US" b="1" i="1" dirty="0"/>
          </a:p>
        </p:txBody>
      </p:sp>
    </p:spTree>
    <p:extLst>
      <p:ext uri="{BB962C8B-B14F-4D97-AF65-F5344CB8AC3E}">
        <p14:creationId xmlns:p14="http://schemas.microsoft.com/office/powerpoint/2010/main" val="1806597920"/>
      </p:ext>
    </p:extLst>
  </p:cSld>
  <p:clrMapOvr>
    <a:masterClrMapping/>
  </p:clrMapOvr>
  <p:transition spd="slow">
    <p:strips dir="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1066800"/>
          </a:xfrm>
        </p:spPr>
        <p:txBody>
          <a:bodyPr/>
          <a:lstStyle/>
          <a:p>
            <a:r>
              <a:rPr lang="en-US" dirty="0"/>
              <a:t>What is lifelong learning?</a:t>
            </a:r>
          </a:p>
        </p:txBody>
      </p:sp>
      <p:sp>
        <p:nvSpPr>
          <p:cNvPr id="3" name="Content Placeholder 2"/>
          <p:cNvSpPr>
            <a:spLocks noGrp="1"/>
          </p:cNvSpPr>
          <p:nvPr>
            <p:ph idx="1"/>
          </p:nvPr>
        </p:nvSpPr>
        <p:spPr/>
        <p:txBody>
          <a:bodyPr/>
          <a:lstStyle/>
          <a:p>
            <a:r>
              <a:rPr lang="en-US" dirty="0"/>
              <a:t>it’s voluntary, rather than compulsory, and is completely self-motivated – with the main goal being to </a:t>
            </a:r>
            <a:r>
              <a:rPr lang="en-US" b="1" dirty="0"/>
              <a:t>improve personal or professional </a:t>
            </a:r>
            <a:r>
              <a:rPr lang="en-US" dirty="0"/>
              <a:t>development.</a:t>
            </a:r>
          </a:p>
        </p:txBody>
      </p:sp>
    </p:spTree>
    <p:extLst>
      <p:ext uri="{BB962C8B-B14F-4D97-AF65-F5344CB8AC3E}">
        <p14:creationId xmlns:p14="http://schemas.microsoft.com/office/powerpoint/2010/main" val="2695746933"/>
      </p:ext>
    </p:extLst>
  </p:cSld>
  <p:clrMapOvr>
    <a:masterClrMapping/>
  </p:clrMapOvr>
  <p:transition spd="slow">
    <p:strips dir="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066800"/>
          </a:xfrm>
        </p:spPr>
        <p:txBody>
          <a:bodyPr/>
          <a:lstStyle/>
          <a:p>
            <a:r>
              <a:rPr lang="en-US" dirty="0"/>
              <a:t>How is it learned?</a:t>
            </a:r>
            <a:br>
              <a:rPr lang="en-US" dirty="0"/>
            </a:br>
            <a:endParaRPr lang="en-US" dirty="0"/>
          </a:p>
        </p:txBody>
      </p:sp>
      <p:sp>
        <p:nvSpPr>
          <p:cNvPr id="3" name="Content Placeholder 2"/>
          <p:cNvSpPr>
            <a:spLocks noGrp="1"/>
          </p:cNvSpPr>
          <p:nvPr>
            <p:ph idx="1"/>
          </p:nvPr>
        </p:nvSpPr>
        <p:spPr>
          <a:xfrm>
            <a:off x="76200" y="1295400"/>
            <a:ext cx="8610600" cy="5278438"/>
          </a:xfrm>
        </p:spPr>
        <p:txBody>
          <a:bodyPr/>
          <a:lstStyle/>
          <a:p>
            <a:r>
              <a:rPr lang="en-US" dirty="0" smtClean="0"/>
              <a:t>Lifelong </a:t>
            </a:r>
            <a:r>
              <a:rPr lang="en-US" dirty="0"/>
              <a:t>learning can be </a:t>
            </a:r>
            <a:r>
              <a:rPr lang="en-US" dirty="0" smtClean="0"/>
              <a:t>through </a:t>
            </a:r>
            <a:r>
              <a:rPr lang="en-US" dirty="0"/>
              <a:t>formal training, or something </a:t>
            </a:r>
            <a:r>
              <a:rPr lang="en-US" dirty="0" smtClean="0"/>
              <a:t>less </a:t>
            </a:r>
            <a:r>
              <a:rPr lang="en-US" dirty="0"/>
              <a:t>structured</a:t>
            </a:r>
            <a:r>
              <a:rPr lang="en-US" dirty="0" smtClean="0"/>
              <a:t>.</a:t>
            </a:r>
          </a:p>
          <a:p>
            <a:pPr marL="109537" indent="0">
              <a:buNone/>
            </a:pPr>
            <a:endParaRPr lang="en-US" dirty="0"/>
          </a:p>
          <a:p>
            <a:r>
              <a:rPr lang="en-US" dirty="0" smtClean="0"/>
              <a:t>By instruction </a:t>
            </a:r>
            <a:r>
              <a:rPr lang="en-US" dirty="0"/>
              <a:t>or coaching, but </a:t>
            </a:r>
            <a:r>
              <a:rPr lang="en-US" dirty="0" smtClean="0"/>
              <a:t>also </a:t>
            </a:r>
            <a:r>
              <a:rPr lang="en-US" dirty="0"/>
              <a:t>includes any form of self-taught learning</a:t>
            </a:r>
            <a:r>
              <a:rPr lang="en-US" dirty="0" smtClean="0"/>
              <a:t>.</a:t>
            </a:r>
          </a:p>
          <a:p>
            <a:pPr marL="109537" indent="0">
              <a:buNone/>
            </a:pPr>
            <a:endParaRPr lang="en-US" dirty="0"/>
          </a:p>
          <a:p>
            <a:r>
              <a:rPr lang="en-US" dirty="0" smtClean="0"/>
              <a:t>Our </a:t>
            </a:r>
            <a:r>
              <a:rPr lang="en-US" dirty="0"/>
              <a:t>daily interactions with our colleagues, and the knowledge and </a:t>
            </a:r>
            <a:r>
              <a:rPr lang="en-US" dirty="0" smtClean="0"/>
              <a:t>behaviors </a:t>
            </a:r>
            <a:r>
              <a:rPr lang="en-US" dirty="0"/>
              <a:t>we learn both inside and outside of work, can be classified as lifelong learning.</a:t>
            </a:r>
          </a:p>
          <a:p>
            <a:endParaRPr lang="en-US" dirty="0"/>
          </a:p>
        </p:txBody>
      </p:sp>
    </p:spTree>
    <p:extLst>
      <p:ext uri="{BB962C8B-B14F-4D97-AF65-F5344CB8AC3E}">
        <p14:creationId xmlns:p14="http://schemas.microsoft.com/office/powerpoint/2010/main" val="1917716621"/>
      </p:ext>
    </p:extLst>
  </p:cSld>
  <p:clrMapOvr>
    <a:masterClrMapping/>
  </p:clrMapOvr>
  <p:transition spd="slow">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066800"/>
          </a:xfrm>
        </p:spPr>
        <p:txBody>
          <a:bodyPr/>
          <a:lstStyle/>
          <a:p>
            <a:pPr algn="ctr"/>
            <a:r>
              <a:rPr lang="en-US" b="1" dirty="0"/>
              <a:t>SPECIFIC OBJECTIVES</a:t>
            </a:r>
          </a:p>
        </p:txBody>
      </p:sp>
      <p:sp>
        <p:nvSpPr>
          <p:cNvPr id="3" name="Content Placeholder 2"/>
          <p:cNvSpPr>
            <a:spLocks noGrp="1"/>
          </p:cNvSpPr>
          <p:nvPr>
            <p:ph idx="1"/>
          </p:nvPr>
        </p:nvSpPr>
        <p:spPr>
          <a:xfrm>
            <a:off x="0" y="1600200"/>
            <a:ext cx="9144000" cy="5943600"/>
          </a:xfrm>
        </p:spPr>
        <p:txBody>
          <a:bodyPr/>
          <a:lstStyle/>
          <a:p>
            <a:pPr marL="109537" indent="0">
              <a:buNone/>
            </a:pPr>
            <a:r>
              <a:rPr lang="en-US" dirty="0"/>
              <a:t>1.	Describe </a:t>
            </a:r>
            <a:r>
              <a:rPr lang="en-US" dirty="0" smtClean="0"/>
              <a:t>Competence</a:t>
            </a:r>
            <a:endParaRPr lang="en-US" dirty="0"/>
          </a:p>
          <a:p>
            <a:pPr marL="109537" indent="0">
              <a:buNone/>
            </a:pPr>
            <a:r>
              <a:rPr lang="en-US" dirty="0"/>
              <a:t>2.	Identify different levels of competence</a:t>
            </a:r>
            <a:r>
              <a:rPr lang="en-US" dirty="0" smtClean="0"/>
              <a:t>?</a:t>
            </a:r>
            <a:endParaRPr lang="en-US" dirty="0"/>
          </a:p>
          <a:p>
            <a:pPr marL="109537" indent="0">
              <a:buNone/>
            </a:pPr>
            <a:r>
              <a:rPr lang="en-US" dirty="0"/>
              <a:t>3.	Recognize essential elements of continuous Professional development </a:t>
            </a:r>
          </a:p>
          <a:p>
            <a:pPr marL="109537" indent="0">
              <a:buNone/>
            </a:pPr>
            <a:r>
              <a:rPr lang="en-US" dirty="0"/>
              <a:t>4.	Apply the reflective learning in day to day </a:t>
            </a:r>
            <a:r>
              <a:rPr lang="en-US" dirty="0" smtClean="0"/>
              <a:t>learning</a:t>
            </a:r>
            <a:endParaRPr lang="en-US" dirty="0"/>
          </a:p>
          <a:p>
            <a:pPr marL="109537" indent="0">
              <a:buNone/>
            </a:pPr>
            <a:r>
              <a:rPr lang="en-US" dirty="0"/>
              <a:t>5.	Describe the concept of Mentoring</a:t>
            </a:r>
            <a:r>
              <a:rPr lang="en-US" dirty="0" smtClean="0"/>
              <a:t>.</a:t>
            </a:r>
            <a:endParaRPr lang="en-US" dirty="0"/>
          </a:p>
          <a:p>
            <a:pPr marL="109537" indent="0">
              <a:buNone/>
            </a:pPr>
            <a:r>
              <a:rPr lang="en-US" dirty="0"/>
              <a:t>6.	Identify the roles of Mentor and Mentee</a:t>
            </a:r>
            <a:r>
              <a:rPr lang="en-US" dirty="0" smtClean="0"/>
              <a:t>.</a:t>
            </a:r>
            <a:endParaRPr lang="en-US" dirty="0"/>
          </a:p>
          <a:p>
            <a:pPr marL="109537" indent="0">
              <a:buNone/>
            </a:pPr>
            <a:r>
              <a:rPr lang="en-US" dirty="0"/>
              <a:t>7.	Recognize what is to be expected from </a:t>
            </a:r>
            <a:r>
              <a:rPr lang="en-US" dirty="0" smtClean="0"/>
              <a:t>Mentoring</a:t>
            </a:r>
            <a:endParaRPr lang="en-US" dirty="0"/>
          </a:p>
          <a:p>
            <a:pPr marL="109537" indent="0">
              <a:buNone/>
            </a:pPr>
            <a:r>
              <a:rPr lang="en-US" dirty="0"/>
              <a:t>8.	Practice the professionalism through Mentoring.</a:t>
            </a:r>
          </a:p>
        </p:txBody>
      </p:sp>
    </p:spTree>
    <p:extLst>
      <p:ext uri="{BB962C8B-B14F-4D97-AF65-F5344CB8AC3E}">
        <p14:creationId xmlns:p14="http://schemas.microsoft.com/office/powerpoint/2010/main" val="3491134094"/>
      </p:ext>
    </p:extLst>
  </p:cSld>
  <p:clrMapOvr>
    <a:masterClrMapping/>
  </p:clrMapOvr>
  <p:transition spd="slow">
    <p:strips dir="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82000" cy="1371600"/>
          </a:xfrm>
        </p:spPr>
        <p:txBody>
          <a:bodyPr/>
          <a:lstStyle/>
          <a:p>
            <a:r>
              <a:rPr lang="en-US" dirty="0"/>
              <a:t>What are some examples of lifelong learning?</a:t>
            </a:r>
            <a:br>
              <a:rPr lang="en-US" dirty="0"/>
            </a:br>
            <a:endParaRPr lang="en-US" dirty="0"/>
          </a:p>
        </p:txBody>
      </p:sp>
      <p:sp>
        <p:nvSpPr>
          <p:cNvPr id="3" name="Content Placeholder 2"/>
          <p:cNvSpPr>
            <a:spLocks noGrp="1"/>
          </p:cNvSpPr>
          <p:nvPr>
            <p:ph idx="1"/>
          </p:nvPr>
        </p:nvSpPr>
        <p:spPr>
          <a:xfrm>
            <a:off x="0" y="1752600"/>
            <a:ext cx="9144000" cy="5257800"/>
          </a:xfrm>
        </p:spPr>
        <p:txBody>
          <a:bodyPr/>
          <a:lstStyle/>
          <a:p>
            <a:r>
              <a:rPr lang="en-US" dirty="0" smtClean="0"/>
              <a:t>Internships </a:t>
            </a:r>
          </a:p>
          <a:p>
            <a:r>
              <a:rPr lang="en-US" dirty="0" smtClean="0"/>
              <a:t>Professional </a:t>
            </a:r>
            <a:r>
              <a:rPr lang="en-US" dirty="0"/>
              <a:t>courses</a:t>
            </a:r>
          </a:p>
          <a:p>
            <a:r>
              <a:rPr lang="en-US" dirty="0"/>
              <a:t>Teaching yourself a new language</a:t>
            </a:r>
          </a:p>
          <a:p>
            <a:r>
              <a:rPr lang="en-US" dirty="0"/>
              <a:t>Studying a new subject</a:t>
            </a:r>
          </a:p>
          <a:p>
            <a:r>
              <a:rPr lang="en-US" dirty="0"/>
              <a:t>Learning to use new pieces of technology</a:t>
            </a:r>
          </a:p>
          <a:p>
            <a:r>
              <a:rPr lang="en-US" dirty="0"/>
              <a:t>Playing a new game or sport</a:t>
            </a:r>
          </a:p>
          <a:p>
            <a:r>
              <a:rPr lang="en-US" dirty="0"/>
              <a:t>Adding to your skillset during employment</a:t>
            </a:r>
          </a:p>
          <a:p>
            <a:r>
              <a:rPr lang="en-US" dirty="0"/>
              <a:t>Gaining knowledge and learned </a:t>
            </a:r>
            <a:r>
              <a:rPr lang="en-US" dirty="0" smtClean="0"/>
              <a:t>behaviors </a:t>
            </a:r>
            <a:r>
              <a:rPr lang="en-US" dirty="0"/>
              <a:t>from your environment</a:t>
            </a:r>
          </a:p>
        </p:txBody>
      </p:sp>
    </p:spTree>
    <p:extLst>
      <p:ext uri="{BB962C8B-B14F-4D97-AF65-F5344CB8AC3E}">
        <p14:creationId xmlns:p14="http://schemas.microsoft.com/office/powerpoint/2010/main" val="699592354"/>
      </p:ext>
    </p:extLst>
  </p:cSld>
  <p:clrMapOvr>
    <a:masterClrMapping/>
  </p:clrMapOvr>
  <p:transition spd="slow">
    <p:strips dir="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1066800"/>
          </a:xfrm>
        </p:spPr>
        <p:txBody>
          <a:bodyPr/>
          <a:lstStyle/>
          <a:p>
            <a:r>
              <a:rPr lang="en-US" dirty="0"/>
              <a:t>What are the benefits of lifelong learning?</a:t>
            </a:r>
            <a:br>
              <a:rPr lang="en-US" dirty="0"/>
            </a:br>
            <a:endParaRPr lang="en-US" dirty="0"/>
          </a:p>
        </p:txBody>
      </p:sp>
      <p:sp>
        <p:nvSpPr>
          <p:cNvPr id="3" name="Content Placeholder 2"/>
          <p:cNvSpPr>
            <a:spLocks noGrp="1"/>
          </p:cNvSpPr>
          <p:nvPr>
            <p:ph idx="1"/>
          </p:nvPr>
        </p:nvSpPr>
        <p:spPr>
          <a:xfrm>
            <a:off x="152400" y="1524000"/>
            <a:ext cx="8991600" cy="5334000"/>
          </a:xfrm>
        </p:spPr>
        <p:txBody>
          <a:bodyPr/>
          <a:lstStyle/>
          <a:p>
            <a:r>
              <a:rPr lang="en-US" dirty="0" smtClean="0"/>
              <a:t>To </a:t>
            </a:r>
            <a:r>
              <a:rPr lang="en-US" dirty="0"/>
              <a:t>gain a new qualification</a:t>
            </a:r>
          </a:p>
          <a:p>
            <a:r>
              <a:rPr lang="en-US" dirty="0"/>
              <a:t>To add to your transferable skills</a:t>
            </a:r>
          </a:p>
          <a:p>
            <a:r>
              <a:rPr lang="en-US" dirty="0"/>
              <a:t>To increase your employability and promotion prospects</a:t>
            </a:r>
          </a:p>
          <a:p>
            <a:r>
              <a:rPr lang="en-US" dirty="0"/>
              <a:t>To earn more money</a:t>
            </a:r>
          </a:p>
          <a:p>
            <a:r>
              <a:rPr lang="en-US" dirty="0"/>
              <a:t>To fill a skills gap</a:t>
            </a:r>
          </a:p>
          <a:p>
            <a:r>
              <a:rPr lang="en-US" dirty="0"/>
              <a:t>To broaden your knowledge</a:t>
            </a:r>
          </a:p>
          <a:p>
            <a:r>
              <a:rPr lang="en-US" dirty="0"/>
              <a:t>To better contribute to the community</a:t>
            </a:r>
          </a:p>
          <a:p>
            <a:r>
              <a:rPr lang="en-US" dirty="0"/>
              <a:t>Mental stimulation</a:t>
            </a:r>
          </a:p>
          <a:p>
            <a:r>
              <a:rPr lang="en-US" dirty="0"/>
              <a:t>Personal and professional satisfaction</a:t>
            </a:r>
          </a:p>
        </p:txBody>
      </p:sp>
    </p:spTree>
    <p:extLst>
      <p:ext uri="{BB962C8B-B14F-4D97-AF65-F5344CB8AC3E}">
        <p14:creationId xmlns:p14="http://schemas.microsoft.com/office/powerpoint/2010/main" val="3807427369"/>
      </p:ext>
    </p:extLst>
  </p:cSld>
  <p:clrMapOvr>
    <a:masterClrMapping/>
  </p:clrMapOvr>
  <p:transition spd="slow">
    <p:strips dir="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066800"/>
          </a:xfrm>
        </p:spPr>
        <p:txBody>
          <a:bodyPr/>
          <a:lstStyle/>
          <a:p>
            <a:r>
              <a:rPr lang="en-US" dirty="0"/>
              <a:t>Tips for lifelong learning </a:t>
            </a:r>
          </a:p>
        </p:txBody>
      </p:sp>
      <p:sp>
        <p:nvSpPr>
          <p:cNvPr id="3" name="Content Placeholder 2"/>
          <p:cNvSpPr>
            <a:spLocks noGrp="1"/>
          </p:cNvSpPr>
          <p:nvPr>
            <p:ph idx="1"/>
          </p:nvPr>
        </p:nvSpPr>
        <p:spPr>
          <a:xfrm>
            <a:off x="0" y="1295400"/>
            <a:ext cx="9144000" cy="5715000"/>
          </a:xfrm>
        </p:spPr>
        <p:txBody>
          <a:bodyPr/>
          <a:lstStyle/>
          <a:p>
            <a:r>
              <a:rPr lang="en-US" sz="2400" dirty="0" err="1"/>
              <a:t>Utilise</a:t>
            </a:r>
            <a:r>
              <a:rPr lang="en-US" sz="2400" dirty="0"/>
              <a:t> technology </a:t>
            </a:r>
            <a:r>
              <a:rPr lang="en-US" sz="2400" dirty="0" smtClean="0"/>
              <a:t>–online resources, eBooks</a:t>
            </a:r>
            <a:r>
              <a:rPr lang="en-US" sz="2400" dirty="0"/>
              <a:t>, </a:t>
            </a:r>
            <a:r>
              <a:rPr lang="en-US" sz="2400" dirty="0" smtClean="0"/>
              <a:t>distance </a:t>
            </a:r>
            <a:r>
              <a:rPr lang="en-US" sz="2400" dirty="0"/>
              <a:t>learning </a:t>
            </a:r>
            <a:r>
              <a:rPr lang="en-US" sz="2400" dirty="0" smtClean="0"/>
              <a:t>course, join </a:t>
            </a:r>
            <a:r>
              <a:rPr lang="en-US" sz="2400" dirty="0"/>
              <a:t>forums to continue your development</a:t>
            </a:r>
            <a:r>
              <a:rPr lang="en-US" sz="2400" dirty="0" smtClean="0"/>
              <a:t>.</a:t>
            </a:r>
          </a:p>
          <a:p>
            <a:pPr marL="109537" indent="0">
              <a:buNone/>
            </a:pPr>
            <a:endParaRPr lang="en-US" sz="2400" dirty="0"/>
          </a:p>
          <a:p>
            <a:r>
              <a:rPr lang="en-US" sz="2400" dirty="0"/>
              <a:t>Ask your employer – </a:t>
            </a:r>
            <a:r>
              <a:rPr lang="en-US" sz="2400" dirty="0" smtClean="0"/>
              <a:t>for personal </a:t>
            </a:r>
            <a:r>
              <a:rPr lang="en-US" sz="2400" dirty="0"/>
              <a:t>development planning. </a:t>
            </a:r>
            <a:endParaRPr lang="en-US" sz="2400" dirty="0" smtClean="0"/>
          </a:p>
          <a:p>
            <a:endParaRPr lang="en-US" sz="2400" dirty="0"/>
          </a:p>
          <a:p>
            <a:r>
              <a:rPr lang="en-US" sz="2400" dirty="0"/>
              <a:t>Stay motivated </a:t>
            </a:r>
            <a:endParaRPr lang="en-US" sz="2400" dirty="0" smtClean="0"/>
          </a:p>
          <a:p>
            <a:endParaRPr lang="en-US" sz="2400" dirty="0"/>
          </a:p>
          <a:p>
            <a:r>
              <a:rPr lang="en-US" sz="2400" dirty="0"/>
              <a:t>Add some structure – Try setting aside the same amount of time for studying each night, or each week, make sure you stick to it, and try and write down a goal for each session. Take your learning seriously, and you’re far more likely to stick to it.</a:t>
            </a:r>
          </a:p>
        </p:txBody>
      </p:sp>
    </p:spTree>
    <p:extLst>
      <p:ext uri="{BB962C8B-B14F-4D97-AF65-F5344CB8AC3E}">
        <p14:creationId xmlns:p14="http://schemas.microsoft.com/office/powerpoint/2010/main" val="1069490761"/>
      </p:ext>
    </p:extLst>
  </p:cSld>
  <p:clrMapOvr>
    <a:masterClrMapping/>
  </p:clrMapOvr>
  <p:transition spd="slow">
    <p:strips dir="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1066800"/>
          </a:xfrm>
        </p:spPr>
        <p:txBody>
          <a:bodyPr/>
          <a:lstStyle/>
          <a:p>
            <a:r>
              <a:rPr lang="en-US" i="1" dirty="0"/>
              <a:t>Tips for lifelong </a:t>
            </a:r>
            <a:r>
              <a:rPr lang="en-US" i="1" dirty="0" smtClean="0"/>
              <a:t>learning…</a:t>
            </a:r>
            <a:r>
              <a:rPr lang="en-US" i="1" dirty="0" err="1" smtClean="0"/>
              <a:t>cont</a:t>
            </a:r>
            <a:r>
              <a:rPr lang="en-US" i="1" dirty="0" smtClean="0"/>
              <a:t> </a:t>
            </a:r>
            <a:endParaRPr lang="en-US" i="1" dirty="0"/>
          </a:p>
        </p:txBody>
      </p:sp>
      <p:sp>
        <p:nvSpPr>
          <p:cNvPr id="3" name="Content Placeholder 2"/>
          <p:cNvSpPr>
            <a:spLocks noGrp="1"/>
          </p:cNvSpPr>
          <p:nvPr>
            <p:ph idx="1"/>
          </p:nvPr>
        </p:nvSpPr>
        <p:spPr>
          <a:xfrm>
            <a:off x="0" y="1143000"/>
            <a:ext cx="9144000" cy="5715000"/>
          </a:xfrm>
        </p:spPr>
        <p:txBody>
          <a:bodyPr/>
          <a:lstStyle/>
          <a:p>
            <a:r>
              <a:rPr lang="en-US" dirty="0"/>
              <a:t>Take every opportunity – It isn’t just a new certification you can gain from lifelong learning. There are plenty of opportunities out there to add to your knowledge, from taking a class in the local community </a:t>
            </a:r>
            <a:r>
              <a:rPr lang="en-US" dirty="0" err="1"/>
              <a:t>centre</a:t>
            </a:r>
            <a:r>
              <a:rPr lang="en-US" dirty="0"/>
              <a:t>, to joining reading groups or even watching webinars</a:t>
            </a:r>
            <a:r>
              <a:rPr lang="en-US" dirty="0" smtClean="0"/>
              <a:t>.</a:t>
            </a:r>
          </a:p>
          <a:p>
            <a:endParaRPr lang="en-US" dirty="0"/>
          </a:p>
          <a:p>
            <a:r>
              <a:rPr lang="en-US" dirty="0"/>
              <a:t>Don’t make excuses </a:t>
            </a:r>
            <a:r>
              <a:rPr lang="en-US" dirty="0" smtClean="0"/>
              <a:t>–there </a:t>
            </a:r>
            <a:r>
              <a:rPr lang="en-US" dirty="0"/>
              <a:t>are </a:t>
            </a:r>
            <a:r>
              <a:rPr lang="en-US" b="1" i="1" dirty="0"/>
              <a:t>no barriers to lifelong </a:t>
            </a:r>
            <a:r>
              <a:rPr lang="en-US" dirty="0"/>
              <a:t>learning. Free </a:t>
            </a:r>
            <a:r>
              <a:rPr lang="en-US" dirty="0" smtClean="0"/>
              <a:t>courses, nothing </a:t>
            </a:r>
            <a:r>
              <a:rPr lang="en-US" dirty="0"/>
              <a:t>stopping you simply picking up a book and learning about a new subject. So, no matter how young or old you are, and no matter how much time you have, there’s something out there for you.</a:t>
            </a:r>
          </a:p>
        </p:txBody>
      </p:sp>
    </p:spTree>
    <p:extLst>
      <p:ext uri="{BB962C8B-B14F-4D97-AF65-F5344CB8AC3E}">
        <p14:creationId xmlns:p14="http://schemas.microsoft.com/office/powerpoint/2010/main" val="375164791"/>
      </p:ext>
    </p:extLst>
  </p:cSld>
  <p:clrMapOvr>
    <a:masterClrMapping/>
  </p:clrMapOvr>
  <p:transition spd="slow">
    <p:strips dir="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solidFill>
                  <a:srgbClr val="FF0000"/>
                </a:solidFill>
              </a:rPr>
              <a:t>What is monitoring</a:t>
            </a:r>
            <a:endParaRPr lang="en-US" b="1" i="1" dirty="0">
              <a:solidFill>
                <a:srgbClr val="FF0000"/>
              </a:solidFill>
            </a:endParaRPr>
          </a:p>
        </p:txBody>
      </p:sp>
      <p:sp>
        <p:nvSpPr>
          <p:cNvPr id="3" name="Content Placeholder 2"/>
          <p:cNvSpPr>
            <a:spLocks noGrp="1"/>
          </p:cNvSpPr>
          <p:nvPr>
            <p:ph idx="1"/>
          </p:nvPr>
        </p:nvSpPr>
        <p:spPr>
          <a:xfrm>
            <a:off x="914400" y="3200400"/>
            <a:ext cx="8229600" cy="4324350"/>
          </a:xfrm>
        </p:spPr>
        <p:txBody>
          <a:bodyPr/>
          <a:lstStyle/>
          <a:p>
            <a:pPr marL="109537" indent="0" algn="ctr">
              <a:buNone/>
            </a:pPr>
            <a:r>
              <a:rPr lang="en-US" b="1" i="1" dirty="0" smtClean="0"/>
              <a:t>Think in pairs</a:t>
            </a:r>
            <a:endParaRPr lang="en-US" b="1" i="1" dirty="0"/>
          </a:p>
        </p:txBody>
      </p:sp>
    </p:spTree>
    <p:extLst>
      <p:ext uri="{BB962C8B-B14F-4D97-AF65-F5344CB8AC3E}">
        <p14:creationId xmlns:p14="http://schemas.microsoft.com/office/powerpoint/2010/main" val="3940999893"/>
      </p:ext>
    </p:extLst>
  </p:cSld>
  <p:clrMapOvr>
    <a:masterClrMapping/>
  </p:clrMapOvr>
  <p:transition spd="slow">
    <p:strips dir="rd"/>
  </p:transition>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403350" y="527050"/>
            <a:ext cx="6769100" cy="885825"/>
          </a:xfrm>
        </p:spPr>
        <p:txBody>
          <a:bodyPr/>
          <a:lstStyle/>
          <a:p>
            <a:pPr eaLnBrk="1" hangingPunct="1"/>
            <a:r>
              <a:rPr lang="en-GB" altLang="en-US" dirty="0" smtClean="0"/>
              <a:t>Mentoring Definition</a:t>
            </a:r>
          </a:p>
        </p:txBody>
      </p:sp>
      <p:sp>
        <p:nvSpPr>
          <p:cNvPr id="27651" name="Rectangle 3"/>
          <p:cNvSpPr>
            <a:spLocks noGrp="1" noChangeArrowheads="1"/>
          </p:cNvSpPr>
          <p:nvPr>
            <p:ph type="body" idx="1"/>
          </p:nvPr>
        </p:nvSpPr>
        <p:spPr>
          <a:xfrm>
            <a:off x="1706563" y="3571875"/>
            <a:ext cx="6624637" cy="1808163"/>
          </a:xfrm>
        </p:spPr>
        <p:txBody>
          <a:bodyPr/>
          <a:lstStyle/>
          <a:p>
            <a:pPr marL="381000" indent="-381000" eaLnBrk="1" hangingPunct="1">
              <a:lnSpc>
                <a:spcPct val="90000"/>
              </a:lnSpc>
              <a:buFont typeface="Wingdings" pitchFamily="2" charset="2"/>
              <a:buChar char="l"/>
            </a:pPr>
            <a:r>
              <a:rPr lang="en-GB" altLang="en-US" sz="2400" dirty="0" smtClean="0"/>
              <a:t>‘To help and </a:t>
            </a:r>
            <a:r>
              <a:rPr lang="en-GB" altLang="en-US" sz="2400" u="sng" dirty="0" smtClean="0"/>
              <a:t>support</a:t>
            </a:r>
            <a:r>
              <a:rPr lang="en-GB" altLang="en-US" sz="2400" dirty="0" smtClean="0"/>
              <a:t> people to manage their own </a:t>
            </a:r>
            <a:r>
              <a:rPr lang="en-GB" altLang="en-US" sz="2400" u="sng" dirty="0" smtClean="0"/>
              <a:t>learning</a:t>
            </a:r>
            <a:r>
              <a:rPr lang="en-GB" altLang="en-US" sz="2400" dirty="0" smtClean="0"/>
              <a:t> in order to maximise their </a:t>
            </a:r>
            <a:r>
              <a:rPr lang="en-GB" altLang="en-US" sz="2400" u="sng" dirty="0" smtClean="0"/>
              <a:t>potential</a:t>
            </a:r>
            <a:r>
              <a:rPr lang="en-GB" altLang="en-US" sz="2400" dirty="0" smtClean="0"/>
              <a:t>, develop their skills, improve their performance and become the person they want to be’  (</a:t>
            </a:r>
            <a:r>
              <a:rPr lang="en-GB" altLang="en-US" sz="2400" dirty="0" err="1" smtClean="0"/>
              <a:t>Parsloe</a:t>
            </a:r>
            <a:r>
              <a:rPr lang="en-GB" altLang="en-US" sz="2400" dirty="0" smtClean="0"/>
              <a:t>, 1992)</a:t>
            </a:r>
          </a:p>
        </p:txBody>
      </p:sp>
      <p:sp>
        <p:nvSpPr>
          <p:cNvPr id="27652" name="Text Box 4"/>
          <p:cNvSpPr txBox="1">
            <a:spLocks noChangeArrowheads="1"/>
          </p:cNvSpPr>
          <p:nvPr/>
        </p:nvSpPr>
        <p:spPr bwMode="auto">
          <a:xfrm>
            <a:off x="468313" y="1695450"/>
            <a:ext cx="7272337"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spcBef>
                <a:spcPct val="35000"/>
              </a:spcBef>
              <a:buClr>
                <a:srgbClr val="99CCFF"/>
              </a:buClr>
              <a:buSzPct val="130000"/>
              <a:buFont typeface="Wingdings" pitchFamily="2" charset="2"/>
              <a:buChar char="l"/>
            </a:pPr>
            <a:r>
              <a:rPr lang="en-GB" altLang="en-US" sz="2600" dirty="0">
                <a:latin typeface="Trebuchet MS" pitchFamily="34" charset="0"/>
              </a:rPr>
              <a:t>‘Off-line help by one person to another in making significant </a:t>
            </a:r>
            <a:r>
              <a:rPr lang="en-GB" altLang="en-US" sz="2600" u="sng" dirty="0">
                <a:latin typeface="Trebuchet MS" pitchFamily="34" charset="0"/>
              </a:rPr>
              <a:t>transitions</a:t>
            </a:r>
            <a:r>
              <a:rPr lang="en-GB" altLang="en-US" sz="2600" dirty="0">
                <a:latin typeface="Trebuchet MS" pitchFamily="34" charset="0"/>
              </a:rPr>
              <a:t> in knowledge work or </a:t>
            </a:r>
            <a:r>
              <a:rPr lang="en-GB" altLang="en-US" sz="2600" u="sng" dirty="0">
                <a:latin typeface="Trebuchet MS" pitchFamily="34" charset="0"/>
              </a:rPr>
              <a:t>thinking</a:t>
            </a:r>
            <a:r>
              <a:rPr lang="en-GB" altLang="en-US" sz="2600" dirty="0">
                <a:latin typeface="Trebuchet MS" pitchFamily="34" charset="0"/>
              </a:rPr>
              <a:t>’ (Clutterbuck 1990)</a:t>
            </a:r>
          </a:p>
          <a:p>
            <a:pPr eaLnBrk="1" hangingPunct="1">
              <a:spcBef>
                <a:spcPct val="50000"/>
              </a:spcBef>
            </a:pPr>
            <a:endParaRPr lang="en-US" altLang="en-US" sz="2600" dirty="0">
              <a:latin typeface="Trebuchet MS" pitchFamily="34" charset="0"/>
            </a:endParaRPr>
          </a:p>
        </p:txBody>
      </p:sp>
    </p:spTree>
    <p:extLst>
      <p:ext uri="{BB962C8B-B14F-4D97-AF65-F5344CB8AC3E}">
        <p14:creationId xmlns:p14="http://schemas.microsoft.com/office/powerpoint/2010/main" val="5500045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 calcmode="lin" valueType="num">
                                      <p:cBhvr additive="base">
                                        <p:cTn id="7" dur="500" fill="hold"/>
                                        <p:tgtEl>
                                          <p:spTgt spid="27652"/>
                                        </p:tgtEl>
                                        <p:attrNameLst>
                                          <p:attrName>ppt_x</p:attrName>
                                        </p:attrNameLst>
                                      </p:cBhvr>
                                      <p:tavLst>
                                        <p:tav tm="0">
                                          <p:val>
                                            <p:strVal val="#ppt_x"/>
                                          </p:val>
                                        </p:tav>
                                        <p:tav tm="100000">
                                          <p:val>
                                            <p:strVal val="#ppt_x"/>
                                          </p:val>
                                        </p:tav>
                                      </p:tavLst>
                                    </p:anim>
                                    <p:anim calcmode="lin" valueType="num">
                                      <p:cBhvr additive="base">
                                        <p:cTn id="8" dur="500" fill="hold"/>
                                        <p:tgtEl>
                                          <p:spTgt spid="2765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4" presetClass="entr" presetSubtype="0" fill="hold" grpId="0" nodeType="clickEffect">
                                  <p:stCondLst>
                                    <p:cond delay="0"/>
                                  </p:stCondLst>
                                  <p:childTnLst>
                                    <p:set>
                                      <p:cBhvr>
                                        <p:cTn id="12" dur="1" fill="hold">
                                          <p:stCondLst>
                                            <p:cond delay="0"/>
                                          </p:stCondLst>
                                        </p:cTn>
                                        <p:tgtEl>
                                          <p:spTgt spid="27651">
                                            <p:txEl>
                                              <p:pRg st="0" end="0"/>
                                            </p:txEl>
                                          </p:spTgt>
                                        </p:tgtEl>
                                        <p:attrNameLst>
                                          <p:attrName>style.visibility</p:attrName>
                                        </p:attrNameLst>
                                      </p:cBhvr>
                                      <p:to>
                                        <p:strVal val="visible"/>
                                      </p:to>
                                    </p:set>
                                    <p:animEffect transition="in" filter="fade">
                                      <p:cBhvr>
                                        <p:cTn id="13" dur="500"/>
                                        <p:tgtEl>
                                          <p:spTgt spid="27651">
                                            <p:txEl>
                                              <p:pRg st="0" end="0"/>
                                            </p:txEl>
                                          </p:spTgt>
                                        </p:tgtEl>
                                      </p:cBhvr>
                                    </p:animEffect>
                                    <p:anim calcmode="lin" valueType="num">
                                      <p:cBhvr>
                                        <p:cTn id="14"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27651">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P spid="2765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81000" y="381000"/>
            <a:ext cx="8229600" cy="1066800"/>
          </a:xfrm>
        </p:spPr>
        <p:txBody>
          <a:bodyPr/>
          <a:lstStyle/>
          <a:p>
            <a:pPr eaLnBrk="1" hangingPunct="1"/>
            <a:r>
              <a:rPr lang="en-IE" altLang="en-US" dirty="0" smtClean="0"/>
              <a:t>Rationale</a:t>
            </a:r>
          </a:p>
        </p:txBody>
      </p:sp>
      <p:sp>
        <p:nvSpPr>
          <p:cNvPr id="4" name="Rectangle 3"/>
          <p:cNvSpPr/>
          <p:nvPr/>
        </p:nvSpPr>
        <p:spPr>
          <a:xfrm>
            <a:off x="1500188" y="2143125"/>
            <a:ext cx="6729412" cy="1692771"/>
          </a:xfrm>
          <a:prstGeom prst="rect">
            <a:avLst/>
          </a:prstGeom>
          <a:solidFill>
            <a:schemeClr val="tx1">
              <a:lumMod val="40000"/>
              <a:lumOff val="60000"/>
            </a:schemeClr>
          </a:solidFill>
          <a:ln>
            <a:solidFill>
              <a:schemeClr val="bg2">
                <a:lumMod val="40000"/>
                <a:lumOff val="60000"/>
              </a:schemeClr>
            </a:solidFill>
          </a:ln>
        </p:spPr>
        <p:txBody>
          <a:bodyPr wrap="square">
            <a:spAutoFit/>
          </a:bodyPr>
          <a:lstStyle/>
          <a:p>
            <a:pPr algn="ctr">
              <a:lnSpc>
                <a:spcPct val="130000"/>
              </a:lnSpc>
              <a:defRPr/>
            </a:pPr>
            <a:r>
              <a:rPr lang="en-IE" sz="2000" b="1" dirty="0" smtClean="0">
                <a:solidFill>
                  <a:schemeClr val="bg1"/>
                </a:solidFill>
              </a:rPr>
              <a:t>To </a:t>
            </a:r>
            <a:r>
              <a:rPr lang="en-IE" sz="2000" b="1" dirty="0">
                <a:solidFill>
                  <a:schemeClr val="bg1"/>
                </a:solidFill>
              </a:rPr>
              <a:t>support the </a:t>
            </a:r>
            <a:r>
              <a:rPr lang="en-IE" sz="2000" b="1" dirty="0">
                <a:solidFill>
                  <a:srgbClr val="7030A0"/>
                </a:solidFill>
              </a:rPr>
              <a:t>professional growth </a:t>
            </a:r>
            <a:r>
              <a:rPr lang="en-IE" sz="2000" b="1" dirty="0">
                <a:solidFill>
                  <a:schemeClr val="bg1"/>
                </a:solidFill>
              </a:rPr>
              <a:t>of the individual who is in the </a:t>
            </a:r>
            <a:r>
              <a:rPr lang="en-IE" sz="2000" b="1" dirty="0">
                <a:solidFill>
                  <a:srgbClr val="7030A0"/>
                </a:solidFill>
              </a:rPr>
              <a:t>early stage of their career </a:t>
            </a:r>
            <a:r>
              <a:rPr lang="en-IE" sz="2000" b="1" dirty="0">
                <a:solidFill>
                  <a:schemeClr val="bg1"/>
                </a:solidFill>
              </a:rPr>
              <a:t>and to </a:t>
            </a:r>
            <a:r>
              <a:rPr lang="en-IE" sz="2000" b="1" dirty="0">
                <a:solidFill>
                  <a:srgbClr val="7030A0"/>
                </a:solidFill>
              </a:rPr>
              <a:t>promote excellence in teaching &amp; learning, research and academic leadership  </a:t>
            </a:r>
          </a:p>
        </p:txBody>
      </p:sp>
    </p:spTree>
    <p:extLst>
      <p:ext uri="{BB962C8B-B14F-4D97-AF65-F5344CB8AC3E}">
        <p14:creationId xmlns:p14="http://schemas.microsoft.com/office/powerpoint/2010/main" val="4013750230"/>
      </p:ext>
    </p:extLst>
  </p:cSld>
  <p:clrMapOvr>
    <a:masterClrMapping/>
  </p:clrMapOvr>
  <p:transition spd="slow">
    <p:strips dir="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idx="4294967295"/>
          </p:nvPr>
        </p:nvSpPr>
        <p:spPr>
          <a:xfrm>
            <a:off x="1476375" y="411163"/>
            <a:ext cx="6408738" cy="1146175"/>
          </a:xfrm>
        </p:spPr>
        <p:txBody>
          <a:bodyPr/>
          <a:lstStyle/>
          <a:p>
            <a:pPr eaLnBrk="1">
              <a:lnSpc>
                <a:spcPct val="98000"/>
              </a:lnSpc>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en-GB" altLang="en-US" sz="3600" smtClean="0"/>
              <a:t>What can Mentoring do?</a:t>
            </a:r>
          </a:p>
        </p:txBody>
      </p:sp>
      <p:sp>
        <p:nvSpPr>
          <p:cNvPr id="84995" name="Rectangle 2"/>
          <p:cNvSpPr>
            <a:spLocks noGrp="1" noChangeArrowheads="1"/>
          </p:cNvSpPr>
          <p:nvPr>
            <p:ph type="body" idx="4294967295"/>
          </p:nvPr>
        </p:nvSpPr>
        <p:spPr>
          <a:xfrm>
            <a:off x="15922" y="1600200"/>
            <a:ext cx="9128078" cy="5257800"/>
          </a:xfrm>
        </p:spPr>
        <p:txBody>
          <a:bodyPr/>
          <a:lstStyle/>
          <a:p>
            <a:pPr marL="380166" indent="-285124" eaLnBrk="1">
              <a:lnSpc>
                <a:spcPct val="98000"/>
              </a:lnSpc>
              <a:spcBef>
                <a:spcPts val="600"/>
              </a:spcBef>
              <a:spcAft>
                <a:spcPts val="600"/>
              </a:spcAft>
              <a:buSzPct val="45000"/>
              <a:buFont typeface="Wingdings" pitchFamily="2" charset="2"/>
              <a:buNone/>
              <a:tabLst>
                <a:tab pos="380166" algn="l"/>
                <a:tab pos="475207" algn="l"/>
                <a:tab pos="882733" algn="l"/>
                <a:tab pos="1290259" algn="l"/>
                <a:tab pos="1697786" algn="l"/>
                <a:tab pos="2105311" algn="l"/>
                <a:tab pos="2512838" algn="l"/>
                <a:tab pos="2920363" algn="l"/>
                <a:tab pos="3327890" algn="l"/>
                <a:tab pos="3735415" algn="l"/>
                <a:tab pos="4142942" algn="l"/>
                <a:tab pos="4550467" algn="l"/>
                <a:tab pos="4957994" algn="l"/>
                <a:tab pos="5365519" algn="l"/>
                <a:tab pos="5773046" algn="l"/>
                <a:tab pos="6180571" algn="l"/>
                <a:tab pos="6588098" algn="l"/>
                <a:tab pos="6995623" algn="l"/>
                <a:tab pos="7403150" algn="l"/>
                <a:tab pos="7810675" algn="l"/>
                <a:tab pos="8218202" algn="l"/>
              </a:tabLst>
              <a:defRPr/>
            </a:pPr>
            <a:r>
              <a:rPr lang="en-GB" dirty="0" smtClean="0"/>
              <a:t>Mentoring can help Mentees to:</a:t>
            </a:r>
          </a:p>
          <a:p>
            <a:pPr marL="380166" lvl="1" indent="-285124" eaLnBrk="1">
              <a:lnSpc>
                <a:spcPct val="97000"/>
              </a:lnSpc>
              <a:spcBef>
                <a:spcPts val="600"/>
              </a:spcBef>
              <a:spcAft>
                <a:spcPts val="600"/>
              </a:spcAft>
              <a:buClr>
                <a:schemeClr val="tx1"/>
              </a:buClr>
              <a:buSzPct val="45000"/>
              <a:buFont typeface="Wingdings" pitchFamily="2" charset="2"/>
              <a:buChar char=""/>
              <a:tabLst>
                <a:tab pos="380166" algn="l"/>
                <a:tab pos="475207" algn="l"/>
                <a:tab pos="882733" algn="l"/>
                <a:tab pos="1290259" algn="l"/>
                <a:tab pos="1697786" algn="l"/>
                <a:tab pos="2105311" algn="l"/>
                <a:tab pos="2512838" algn="l"/>
                <a:tab pos="2920363" algn="l"/>
                <a:tab pos="3327890" algn="l"/>
                <a:tab pos="3735415" algn="l"/>
                <a:tab pos="4142942" algn="l"/>
                <a:tab pos="4550467" algn="l"/>
                <a:tab pos="4957994" algn="l"/>
                <a:tab pos="5365519" algn="l"/>
                <a:tab pos="5773046" algn="l"/>
                <a:tab pos="6180571" algn="l"/>
                <a:tab pos="6588098" algn="l"/>
                <a:tab pos="6995623" algn="l"/>
                <a:tab pos="7403150" algn="l"/>
                <a:tab pos="7810675" algn="l"/>
                <a:tab pos="8218202" algn="l"/>
              </a:tabLst>
              <a:defRPr/>
            </a:pPr>
            <a:r>
              <a:rPr lang="en-GB" sz="2800" dirty="0" smtClean="0"/>
              <a:t>Address the issues and concerns of their daily working life and find solutions that work for them</a:t>
            </a:r>
          </a:p>
          <a:p>
            <a:pPr marL="380166" lvl="1" indent="-285124" eaLnBrk="1">
              <a:lnSpc>
                <a:spcPct val="97000"/>
              </a:lnSpc>
              <a:spcBef>
                <a:spcPts val="600"/>
              </a:spcBef>
              <a:spcAft>
                <a:spcPts val="600"/>
              </a:spcAft>
              <a:buClr>
                <a:schemeClr val="tx1"/>
              </a:buClr>
              <a:buSzPct val="45000"/>
              <a:buFont typeface="Wingdings" pitchFamily="2" charset="2"/>
              <a:buChar char=""/>
              <a:tabLst>
                <a:tab pos="380166" algn="l"/>
                <a:tab pos="475207" algn="l"/>
                <a:tab pos="882733" algn="l"/>
                <a:tab pos="1290259" algn="l"/>
                <a:tab pos="1697786" algn="l"/>
                <a:tab pos="2105311" algn="l"/>
                <a:tab pos="2512838" algn="l"/>
                <a:tab pos="2920363" algn="l"/>
                <a:tab pos="3327890" algn="l"/>
                <a:tab pos="3735415" algn="l"/>
                <a:tab pos="4142942" algn="l"/>
                <a:tab pos="4550467" algn="l"/>
                <a:tab pos="4957994" algn="l"/>
                <a:tab pos="5365519" algn="l"/>
                <a:tab pos="5773046" algn="l"/>
                <a:tab pos="6180571" algn="l"/>
                <a:tab pos="6588098" algn="l"/>
                <a:tab pos="6995623" algn="l"/>
                <a:tab pos="7403150" algn="l"/>
                <a:tab pos="7810675" algn="l"/>
                <a:tab pos="8218202" algn="l"/>
              </a:tabLst>
              <a:defRPr/>
            </a:pPr>
            <a:r>
              <a:rPr lang="en-GB" sz="2800" dirty="0" smtClean="0"/>
              <a:t>Improve their level of performance and satisfaction levels</a:t>
            </a:r>
          </a:p>
          <a:p>
            <a:pPr marL="380166" lvl="1" indent="-285124" eaLnBrk="1">
              <a:lnSpc>
                <a:spcPct val="97000"/>
              </a:lnSpc>
              <a:spcBef>
                <a:spcPts val="600"/>
              </a:spcBef>
              <a:spcAft>
                <a:spcPts val="600"/>
              </a:spcAft>
              <a:buClr>
                <a:schemeClr val="tx1"/>
              </a:buClr>
              <a:buSzPct val="45000"/>
              <a:buFont typeface="Wingdings" pitchFamily="2" charset="2"/>
              <a:buChar char=""/>
              <a:tabLst>
                <a:tab pos="380166" algn="l"/>
                <a:tab pos="475207" algn="l"/>
                <a:tab pos="882733" algn="l"/>
                <a:tab pos="1290259" algn="l"/>
                <a:tab pos="1697786" algn="l"/>
                <a:tab pos="2105311" algn="l"/>
                <a:tab pos="2512838" algn="l"/>
                <a:tab pos="2920363" algn="l"/>
                <a:tab pos="3327890" algn="l"/>
                <a:tab pos="3735415" algn="l"/>
                <a:tab pos="4142942" algn="l"/>
                <a:tab pos="4550467" algn="l"/>
                <a:tab pos="4957994" algn="l"/>
                <a:tab pos="5365519" algn="l"/>
                <a:tab pos="5773046" algn="l"/>
                <a:tab pos="6180571" algn="l"/>
                <a:tab pos="6588098" algn="l"/>
                <a:tab pos="6995623" algn="l"/>
                <a:tab pos="7403150" algn="l"/>
                <a:tab pos="7810675" algn="l"/>
                <a:tab pos="8218202" algn="l"/>
              </a:tabLst>
              <a:defRPr/>
            </a:pPr>
            <a:r>
              <a:rPr lang="en-GB" sz="2800" dirty="0" smtClean="0"/>
              <a:t>Build relationships with colleagues and feel part of the community</a:t>
            </a:r>
          </a:p>
          <a:p>
            <a:pPr marL="380166" lvl="1" indent="-285124" eaLnBrk="1">
              <a:lnSpc>
                <a:spcPct val="97000"/>
              </a:lnSpc>
              <a:spcBef>
                <a:spcPts val="600"/>
              </a:spcBef>
              <a:spcAft>
                <a:spcPts val="600"/>
              </a:spcAft>
              <a:buClr>
                <a:schemeClr val="tx1"/>
              </a:buClr>
              <a:buSzPct val="45000"/>
              <a:buFont typeface="Wingdings" pitchFamily="2" charset="2"/>
              <a:buChar char=""/>
              <a:tabLst>
                <a:tab pos="380166" algn="l"/>
                <a:tab pos="475207" algn="l"/>
                <a:tab pos="882733" algn="l"/>
                <a:tab pos="1290259" algn="l"/>
                <a:tab pos="1697786" algn="l"/>
                <a:tab pos="2105311" algn="l"/>
                <a:tab pos="2512838" algn="l"/>
                <a:tab pos="2920363" algn="l"/>
                <a:tab pos="3327890" algn="l"/>
                <a:tab pos="3735415" algn="l"/>
                <a:tab pos="4142942" algn="l"/>
                <a:tab pos="4550467" algn="l"/>
                <a:tab pos="4957994" algn="l"/>
                <a:tab pos="5365519" algn="l"/>
                <a:tab pos="5773046" algn="l"/>
                <a:tab pos="6180571" algn="l"/>
                <a:tab pos="6588098" algn="l"/>
                <a:tab pos="6995623" algn="l"/>
                <a:tab pos="7403150" algn="l"/>
                <a:tab pos="7810675" algn="l"/>
                <a:tab pos="8218202" algn="l"/>
              </a:tabLst>
              <a:defRPr/>
            </a:pPr>
            <a:r>
              <a:rPr lang="en-GB" sz="2800" dirty="0" smtClean="0"/>
              <a:t>Manage the integration of job, career and personal goals</a:t>
            </a:r>
          </a:p>
        </p:txBody>
      </p:sp>
    </p:spTree>
    <p:extLst>
      <p:ext uri="{BB962C8B-B14F-4D97-AF65-F5344CB8AC3E}">
        <p14:creationId xmlns:p14="http://schemas.microsoft.com/office/powerpoint/2010/main" val="54525866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295400" y="228600"/>
            <a:ext cx="6616700" cy="985838"/>
          </a:xfrm>
        </p:spPr>
        <p:txBody>
          <a:bodyPr lIns="85953" tIns="42976" rIns="85953" bIns="42976" anchor="t"/>
          <a:lstStyle/>
          <a:p>
            <a:pPr eaLnBrk="1" hangingPunct="1"/>
            <a:r>
              <a:rPr lang="en-GB" altLang="en-US" dirty="0" smtClean="0"/>
              <a:t>Mentoring Principles</a:t>
            </a:r>
          </a:p>
        </p:txBody>
      </p:sp>
      <p:sp>
        <p:nvSpPr>
          <p:cNvPr id="25603" name="Rectangle 3"/>
          <p:cNvSpPr>
            <a:spLocks noGrp="1" noChangeArrowheads="1"/>
          </p:cNvSpPr>
          <p:nvPr>
            <p:ph type="body" idx="1"/>
          </p:nvPr>
        </p:nvSpPr>
        <p:spPr>
          <a:xfrm>
            <a:off x="-35257" y="1524000"/>
            <a:ext cx="9296400" cy="5867400"/>
          </a:xfrm>
          <a:noFill/>
        </p:spPr>
        <p:txBody>
          <a:bodyPr lIns="95769" tIns="47884" rIns="95769" bIns="47884"/>
          <a:lstStyle/>
          <a:p>
            <a:pPr marL="381000" indent="-381000" defTabSz="1019175" eaLnBrk="1" hangingPunct="1">
              <a:lnSpc>
                <a:spcPct val="130000"/>
              </a:lnSpc>
            </a:pPr>
            <a:r>
              <a:rPr lang="en-IE" altLang="en-US" sz="2400" dirty="0" smtClean="0">
                <a:sym typeface="Symbol" pitchFamily="18" charset="2"/>
              </a:rPr>
              <a:t>Engagement is on a </a:t>
            </a:r>
            <a:r>
              <a:rPr lang="en-IE" altLang="en-US" sz="2400" u="sng" dirty="0" smtClean="0">
                <a:sym typeface="Symbol" pitchFamily="18" charset="2"/>
              </a:rPr>
              <a:t>voluntary</a:t>
            </a:r>
            <a:r>
              <a:rPr lang="en-IE" altLang="en-US" sz="2400" dirty="0" smtClean="0">
                <a:sym typeface="Symbol" pitchFamily="18" charset="2"/>
              </a:rPr>
              <a:t> basis for both the Mentor and the Mentee</a:t>
            </a:r>
          </a:p>
          <a:p>
            <a:pPr marL="381000" indent="-381000" defTabSz="1019175" eaLnBrk="1" hangingPunct="1">
              <a:lnSpc>
                <a:spcPct val="130000"/>
              </a:lnSpc>
            </a:pPr>
            <a:r>
              <a:rPr lang="en-IE" altLang="en-US" sz="2400" dirty="0" smtClean="0">
                <a:sym typeface="Symbol" pitchFamily="18" charset="2"/>
              </a:rPr>
              <a:t>The Mentoring relationship is </a:t>
            </a:r>
            <a:r>
              <a:rPr lang="en-IE" altLang="en-US" sz="2400" u="sng" dirty="0" smtClean="0">
                <a:sym typeface="Symbol" pitchFamily="18" charset="2"/>
              </a:rPr>
              <a:t>confidential</a:t>
            </a:r>
          </a:p>
          <a:p>
            <a:pPr marL="381000" indent="-381000" defTabSz="1019175" eaLnBrk="1" hangingPunct="1">
              <a:lnSpc>
                <a:spcPct val="130000"/>
              </a:lnSpc>
            </a:pPr>
            <a:r>
              <a:rPr lang="en-IE" altLang="en-US" sz="2400" dirty="0" smtClean="0">
                <a:sym typeface="Symbol" pitchFamily="18" charset="2"/>
              </a:rPr>
              <a:t>Mentoring is </a:t>
            </a:r>
            <a:r>
              <a:rPr lang="en-IE" altLang="en-US" sz="2400" u="sng" dirty="0" smtClean="0">
                <a:sym typeface="Symbol" pitchFamily="18" charset="2"/>
              </a:rPr>
              <a:t>non-directive</a:t>
            </a:r>
            <a:r>
              <a:rPr lang="en-IE" altLang="en-US" sz="2400" dirty="0" smtClean="0">
                <a:sym typeface="Symbol" pitchFamily="18" charset="2"/>
              </a:rPr>
              <a:t> in its approach </a:t>
            </a:r>
          </a:p>
          <a:p>
            <a:pPr marL="381000" indent="-381000" defTabSz="1019175" eaLnBrk="1" hangingPunct="1">
              <a:lnSpc>
                <a:spcPct val="130000"/>
              </a:lnSpc>
            </a:pPr>
            <a:r>
              <a:rPr lang="en-IE" altLang="en-US" sz="2400" dirty="0" smtClean="0">
                <a:sym typeface="Symbol" pitchFamily="18" charset="2"/>
              </a:rPr>
              <a:t>It is a relationship built upon </a:t>
            </a:r>
            <a:r>
              <a:rPr lang="en-IE" altLang="en-US" sz="2400" u="sng" dirty="0" smtClean="0">
                <a:sym typeface="Symbol" pitchFamily="18" charset="2"/>
              </a:rPr>
              <a:t>trust</a:t>
            </a:r>
            <a:r>
              <a:rPr lang="en-IE" altLang="en-US" sz="2400" dirty="0" smtClean="0">
                <a:sym typeface="Symbol" pitchFamily="18" charset="2"/>
              </a:rPr>
              <a:t> and mutual respect</a:t>
            </a:r>
          </a:p>
          <a:p>
            <a:pPr marL="381000" indent="-381000" defTabSz="1019175" eaLnBrk="1" hangingPunct="1">
              <a:lnSpc>
                <a:spcPct val="130000"/>
              </a:lnSpc>
            </a:pPr>
            <a:r>
              <a:rPr lang="en-IE" altLang="en-US" sz="2400" dirty="0" smtClean="0">
                <a:sym typeface="Symbol" pitchFamily="18" charset="2"/>
              </a:rPr>
              <a:t>The Mentor </a:t>
            </a:r>
            <a:r>
              <a:rPr lang="en-IE" altLang="en-US" sz="2400" u="sng" dirty="0" smtClean="0">
                <a:sym typeface="Symbol" pitchFamily="18" charset="2"/>
              </a:rPr>
              <a:t>empowers the Mentee </a:t>
            </a:r>
            <a:r>
              <a:rPr lang="en-IE" altLang="en-US" sz="2400" dirty="0" smtClean="0">
                <a:sym typeface="Symbol" pitchFamily="18" charset="2"/>
              </a:rPr>
              <a:t>to take responsibility for their own learning and career development </a:t>
            </a:r>
          </a:p>
          <a:p>
            <a:pPr marL="381000" indent="-381000" defTabSz="1019175" eaLnBrk="1" hangingPunct="1">
              <a:lnSpc>
                <a:spcPct val="130000"/>
              </a:lnSpc>
            </a:pPr>
            <a:r>
              <a:rPr lang="en-IE" altLang="en-US" sz="2400" dirty="0" smtClean="0">
                <a:sym typeface="Symbol" pitchFamily="18" charset="2"/>
              </a:rPr>
              <a:t>The relationship places </a:t>
            </a:r>
            <a:r>
              <a:rPr lang="en-IE" altLang="en-US" sz="2400" u="sng" dirty="0" smtClean="0">
                <a:sym typeface="Symbol" pitchFamily="18" charset="2"/>
              </a:rPr>
              <a:t>no obligation </a:t>
            </a:r>
            <a:r>
              <a:rPr lang="en-IE" altLang="en-US" sz="2400" dirty="0" smtClean="0">
                <a:sym typeface="Symbol" pitchFamily="18" charset="2"/>
              </a:rPr>
              <a:t>on either party beyond its developmental intent</a:t>
            </a:r>
          </a:p>
          <a:p>
            <a:pPr marL="0" indent="0" defTabSz="1019175" eaLnBrk="1" hangingPunct="1">
              <a:lnSpc>
                <a:spcPct val="130000"/>
              </a:lnSpc>
              <a:buNone/>
            </a:pPr>
            <a:endParaRPr lang="en-IE" altLang="en-US" sz="2400" dirty="0" smtClean="0">
              <a:sym typeface="Symbol" pitchFamily="18" charset="2"/>
            </a:endParaRPr>
          </a:p>
        </p:txBody>
      </p:sp>
    </p:spTree>
    <p:extLst>
      <p:ext uri="{BB962C8B-B14F-4D97-AF65-F5344CB8AC3E}">
        <p14:creationId xmlns:p14="http://schemas.microsoft.com/office/powerpoint/2010/main" val="1283214085"/>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grpId="0" nodeType="afterEffect">
                                  <p:stCondLst>
                                    <p:cond delay="2000"/>
                                  </p:stCondLst>
                                  <p:childTnLst>
                                    <p:set>
                                      <p:cBhvr>
                                        <p:cTn id="6" dur="1" fill="hold">
                                          <p:stCondLst>
                                            <p:cond delay="499"/>
                                          </p:stCondLst>
                                        </p:cTn>
                                        <p:tgtEl>
                                          <p:spTgt spid="25603">
                                            <p:txEl>
                                              <p:pRg st="0" end="0"/>
                                            </p:txEl>
                                          </p:spTgt>
                                        </p:tgtEl>
                                        <p:attrNameLst>
                                          <p:attrName>style.visibility</p:attrName>
                                        </p:attrNameLst>
                                      </p:cBhvr>
                                      <p:to>
                                        <p:strVal val="visible"/>
                                      </p:to>
                                    </p:set>
                                  </p:childTnLst>
                                </p:cTn>
                              </p:par>
                            </p:childTnLst>
                          </p:cTn>
                        </p:par>
                        <p:par>
                          <p:cTn id="7" fill="hold" nodeType="afterGroup">
                            <p:stCondLst>
                              <p:cond delay="2500"/>
                            </p:stCondLst>
                            <p:childTnLst>
                              <p:par>
                                <p:cTn id="8" presetID="1" presetClass="entr" presetSubtype="0" fill="hold" grpId="0" nodeType="afterEffect">
                                  <p:stCondLst>
                                    <p:cond delay="2000"/>
                                  </p:stCondLst>
                                  <p:childTnLst>
                                    <p:set>
                                      <p:cBhvr>
                                        <p:cTn id="9" dur="1" fill="hold">
                                          <p:stCondLst>
                                            <p:cond delay="499"/>
                                          </p:stCondLst>
                                        </p:cTn>
                                        <p:tgtEl>
                                          <p:spTgt spid="25603">
                                            <p:txEl>
                                              <p:pRg st="1" end="1"/>
                                            </p:txEl>
                                          </p:spTgt>
                                        </p:tgtEl>
                                        <p:attrNameLst>
                                          <p:attrName>style.visibility</p:attrName>
                                        </p:attrNameLst>
                                      </p:cBhvr>
                                      <p:to>
                                        <p:strVal val="visible"/>
                                      </p:to>
                                    </p:set>
                                  </p:childTnLst>
                                </p:cTn>
                              </p:par>
                            </p:childTnLst>
                          </p:cTn>
                        </p:par>
                        <p:par>
                          <p:cTn id="10" fill="hold" nodeType="afterGroup">
                            <p:stCondLst>
                              <p:cond delay="5000"/>
                            </p:stCondLst>
                            <p:childTnLst>
                              <p:par>
                                <p:cTn id="11" presetID="1" presetClass="entr" presetSubtype="0" fill="hold" grpId="0" nodeType="afterEffect">
                                  <p:stCondLst>
                                    <p:cond delay="2000"/>
                                  </p:stCondLst>
                                  <p:childTnLst>
                                    <p:set>
                                      <p:cBhvr>
                                        <p:cTn id="12" dur="1" fill="hold">
                                          <p:stCondLst>
                                            <p:cond delay="499"/>
                                          </p:stCondLst>
                                        </p:cTn>
                                        <p:tgtEl>
                                          <p:spTgt spid="25603">
                                            <p:txEl>
                                              <p:pRg st="2" end="2"/>
                                            </p:txEl>
                                          </p:spTgt>
                                        </p:tgtEl>
                                        <p:attrNameLst>
                                          <p:attrName>style.visibility</p:attrName>
                                        </p:attrNameLst>
                                      </p:cBhvr>
                                      <p:to>
                                        <p:strVal val="visible"/>
                                      </p:to>
                                    </p:set>
                                  </p:childTnLst>
                                </p:cTn>
                              </p:par>
                            </p:childTnLst>
                          </p:cTn>
                        </p:par>
                        <p:par>
                          <p:cTn id="13" fill="hold" nodeType="afterGroup">
                            <p:stCondLst>
                              <p:cond delay="7500"/>
                            </p:stCondLst>
                            <p:childTnLst>
                              <p:par>
                                <p:cTn id="14" presetID="1" presetClass="entr" presetSubtype="0" fill="hold" grpId="0" nodeType="afterEffect">
                                  <p:stCondLst>
                                    <p:cond delay="2000"/>
                                  </p:stCondLst>
                                  <p:childTnLst>
                                    <p:set>
                                      <p:cBhvr>
                                        <p:cTn id="15" dur="1" fill="hold">
                                          <p:stCondLst>
                                            <p:cond delay="499"/>
                                          </p:stCondLst>
                                        </p:cTn>
                                        <p:tgtEl>
                                          <p:spTgt spid="25603">
                                            <p:txEl>
                                              <p:pRg st="3" end="3"/>
                                            </p:txEl>
                                          </p:spTgt>
                                        </p:tgtEl>
                                        <p:attrNameLst>
                                          <p:attrName>style.visibility</p:attrName>
                                        </p:attrNameLst>
                                      </p:cBhvr>
                                      <p:to>
                                        <p:strVal val="visible"/>
                                      </p:to>
                                    </p:set>
                                  </p:childTnLst>
                                </p:cTn>
                              </p:par>
                            </p:childTnLst>
                          </p:cTn>
                        </p:par>
                        <p:par>
                          <p:cTn id="16" fill="hold" nodeType="afterGroup">
                            <p:stCondLst>
                              <p:cond delay="10000"/>
                            </p:stCondLst>
                            <p:childTnLst>
                              <p:par>
                                <p:cTn id="17" presetID="1" presetClass="entr" presetSubtype="0" fill="hold" grpId="0" nodeType="afterEffect">
                                  <p:stCondLst>
                                    <p:cond delay="2000"/>
                                  </p:stCondLst>
                                  <p:childTnLst>
                                    <p:set>
                                      <p:cBhvr>
                                        <p:cTn id="18" dur="1" fill="hold">
                                          <p:stCondLst>
                                            <p:cond delay="499"/>
                                          </p:stCondLst>
                                        </p:cTn>
                                        <p:tgtEl>
                                          <p:spTgt spid="25603">
                                            <p:txEl>
                                              <p:pRg st="4" end="4"/>
                                            </p:txEl>
                                          </p:spTgt>
                                        </p:tgtEl>
                                        <p:attrNameLst>
                                          <p:attrName>style.visibility</p:attrName>
                                        </p:attrNameLst>
                                      </p:cBhvr>
                                      <p:to>
                                        <p:strVal val="visible"/>
                                      </p:to>
                                    </p:set>
                                  </p:childTnLst>
                                </p:cTn>
                              </p:par>
                            </p:childTnLst>
                          </p:cTn>
                        </p:par>
                        <p:par>
                          <p:cTn id="19" fill="hold" nodeType="afterGroup">
                            <p:stCondLst>
                              <p:cond delay="12500"/>
                            </p:stCondLst>
                            <p:childTnLst>
                              <p:par>
                                <p:cTn id="20" presetID="1" presetClass="entr" presetSubtype="0" fill="hold" grpId="0" nodeType="afterEffect">
                                  <p:stCondLst>
                                    <p:cond delay="2000"/>
                                  </p:stCondLst>
                                  <p:childTnLst>
                                    <p:set>
                                      <p:cBhvr>
                                        <p:cTn id="21" dur="1" fill="hold">
                                          <p:stCondLst>
                                            <p:cond delay="499"/>
                                          </p:stCondLst>
                                        </p:cTn>
                                        <p:tgtEl>
                                          <p:spTgt spid="256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advAuto="200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42910" y="228600"/>
            <a:ext cx="8229600" cy="1069848"/>
          </a:xfrm>
        </p:spPr>
        <p:txBody>
          <a:bodyPr/>
          <a:lstStyle/>
          <a:p>
            <a:pPr eaLnBrk="1" hangingPunct="1"/>
            <a:r>
              <a:rPr lang="en-IE" altLang="en-US" dirty="0" smtClean="0"/>
              <a:t>Mentoring Cycle</a:t>
            </a:r>
          </a:p>
        </p:txBody>
      </p:sp>
      <p:graphicFrame>
        <p:nvGraphicFramePr>
          <p:cNvPr id="3" name="Diagram 2"/>
          <p:cNvGraphicFramePr/>
          <p:nvPr>
            <p:extLst>
              <p:ext uri="{D42A27DB-BD31-4B8C-83A1-F6EECF244321}">
                <p14:modId xmlns:p14="http://schemas.microsoft.com/office/powerpoint/2010/main" val="962607889"/>
              </p:ext>
            </p:extLst>
          </p:nvPr>
        </p:nvGraphicFramePr>
        <p:xfrm>
          <a:off x="642910" y="1143000"/>
          <a:ext cx="8072494" cy="51038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ectangle 9"/>
          <p:cNvSpPr/>
          <p:nvPr/>
        </p:nvSpPr>
        <p:spPr>
          <a:xfrm>
            <a:off x="6786578" y="2357430"/>
            <a:ext cx="1620957"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Phase 1</a:t>
            </a:r>
          </a:p>
          <a:p>
            <a:pPr algn="ctr">
              <a:defRPr/>
            </a:pPr>
            <a:r>
              <a:rPr lang="en-U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Clarifying</a:t>
            </a:r>
          </a:p>
          <a:p>
            <a:pPr algn="ctr">
              <a:defRPr/>
            </a:pPr>
            <a:r>
              <a:rPr lang="en-U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Expectations</a:t>
            </a:r>
          </a:p>
        </p:txBody>
      </p:sp>
      <p:sp>
        <p:nvSpPr>
          <p:cNvPr id="11" name="Rectangle 10"/>
          <p:cNvSpPr/>
          <p:nvPr/>
        </p:nvSpPr>
        <p:spPr>
          <a:xfrm>
            <a:off x="3857620" y="5934670"/>
            <a:ext cx="1441420"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Phase 2</a:t>
            </a:r>
          </a:p>
          <a:p>
            <a:pPr algn="ctr">
              <a:defRPr/>
            </a:pPr>
            <a:r>
              <a:rPr lang="en-U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Productive </a:t>
            </a:r>
          </a:p>
          <a:p>
            <a:pPr algn="ctr">
              <a:defRPr/>
            </a:pPr>
            <a:r>
              <a:rPr lang="en-U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Phase</a:t>
            </a:r>
          </a:p>
        </p:txBody>
      </p:sp>
      <p:sp>
        <p:nvSpPr>
          <p:cNvPr id="12" name="Rectangle 11"/>
          <p:cNvSpPr/>
          <p:nvPr/>
        </p:nvSpPr>
        <p:spPr>
          <a:xfrm>
            <a:off x="642910" y="2285992"/>
            <a:ext cx="1595309"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Phase 3</a:t>
            </a:r>
          </a:p>
          <a:p>
            <a:pPr algn="ctr">
              <a:defRPr/>
            </a:pPr>
            <a:r>
              <a:rPr lang="en-U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Maturation &amp;</a:t>
            </a:r>
          </a:p>
          <a:p>
            <a:pPr algn="ctr">
              <a:defRPr/>
            </a:pPr>
            <a:r>
              <a:rPr lang="en-U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Closure</a:t>
            </a:r>
          </a:p>
        </p:txBody>
      </p:sp>
    </p:spTree>
    <p:extLst>
      <p:ext uri="{BB962C8B-B14F-4D97-AF65-F5344CB8AC3E}">
        <p14:creationId xmlns:p14="http://schemas.microsoft.com/office/powerpoint/2010/main" val="210089980"/>
      </p:ext>
    </p:extLst>
  </p:cSld>
  <p:clrMapOvr>
    <a:masterClrMapping/>
  </p:clrMapOvr>
  <p:transition spd="slow">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What is CPD examples for it</a:t>
            </a:r>
            <a:endParaRPr lang="en-US" b="1" dirty="0">
              <a:solidFill>
                <a:srgbClr val="FF0000"/>
              </a:solidFill>
            </a:endParaRPr>
          </a:p>
        </p:txBody>
      </p:sp>
      <p:sp>
        <p:nvSpPr>
          <p:cNvPr id="3" name="Content Placeholder 2"/>
          <p:cNvSpPr>
            <a:spLocks noGrp="1"/>
          </p:cNvSpPr>
          <p:nvPr>
            <p:ph idx="1"/>
          </p:nvPr>
        </p:nvSpPr>
        <p:spPr>
          <a:xfrm>
            <a:off x="457200" y="3200400"/>
            <a:ext cx="8229600" cy="4324350"/>
          </a:xfrm>
        </p:spPr>
        <p:txBody>
          <a:bodyPr/>
          <a:lstStyle/>
          <a:p>
            <a:pPr marL="109537" indent="0" algn="ctr">
              <a:buNone/>
            </a:pPr>
            <a:r>
              <a:rPr lang="en-US" i="1" dirty="0" smtClean="0"/>
              <a:t>Think in pairs</a:t>
            </a:r>
            <a:endParaRPr lang="en-US" i="1" dirty="0"/>
          </a:p>
        </p:txBody>
      </p:sp>
    </p:spTree>
    <p:extLst>
      <p:ext uri="{BB962C8B-B14F-4D97-AF65-F5344CB8AC3E}">
        <p14:creationId xmlns:p14="http://schemas.microsoft.com/office/powerpoint/2010/main" val="3288867880"/>
      </p:ext>
    </p:extLst>
  </p:cSld>
  <p:clrMapOvr>
    <a:masterClrMapping/>
  </p:clrMapOvr>
  <p:transition spd="slow">
    <p:strips dir="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403350" y="430213"/>
            <a:ext cx="6119813" cy="838200"/>
          </a:xfrm>
        </p:spPr>
        <p:txBody>
          <a:bodyPr/>
          <a:lstStyle/>
          <a:p>
            <a:pPr eaLnBrk="1" hangingPunct="1"/>
            <a:r>
              <a:rPr lang="en-IE" altLang="en-US" smtClean="0"/>
              <a:t>The Mentoring Cycle</a:t>
            </a:r>
          </a:p>
        </p:txBody>
      </p:sp>
      <p:sp>
        <p:nvSpPr>
          <p:cNvPr id="265219" name="Rectangle 3"/>
          <p:cNvSpPr>
            <a:spLocks noGrp="1" noChangeArrowheads="1"/>
          </p:cNvSpPr>
          <p:nvPr>
            <p:ph type="body" idx="1"/>
          </p:nvPr>
        </p:nvSpPr>
        <p:spPr>
          <a:xfrm>
            <a:off x="0" y="1371600"/>
            <a:ext cx="9144000" cy="5562600"/>
          </a:xfrm>
        </p:spPr>
        <p:txBody>
          <a:bodyPr/>
          <a:lstStyle/>
          <a:p>
            <a:pPr eaLnBrk="1" hangingPunct="1">
              <a:buFont typeface="Wingdings" pitchFamily="2" charset="2"/>
              <a:buNone/>
              <a:defRPr/>
            </a:pPr>
            <a:endParaRPr lang="en-GB" sz="2000" dirty="0" smtClean="0"/>
          </a:p>
          <a:p>
            <a:pPr marL="360000" eaLnBrk="1" hangingPunct="1">
              <a:spcBef>
                <a:spcPts val="0"/>
              </a:spcBef>
              <a:spcAft>
                <a:spcPts val="1200"/>
              </a:spcAft>
              <a:buFont typeface="+mj-lt"/>
              <a:buAutoNum type="arabicPeriod"/>
              <a:tabLst>
                <a:tab pos="3314700" algn="l"/>
              </a:tabLst>
              <a:defRPr/>
            </a:pPr>
            <a:r>
              <a:rPr lang="en-US" sz="2000" dirty="0" smtClean="0">
                <a:solidFill>
                  <a:srgbClr val="008080"/>
                </a:solidFill>
              </a:rPr>
              <a:t>Rapport-building:	</a:t>
            </a:r>
            <a:r>
              <a:rPr lang="en-US" sz="2000" dirty="0" smtClean="0"/>
              <a:t>Developing mutual trust and comfort</a:t>
            </a:r>
          </a:p>
          <a:p>
            <a:pPr marL="360000" eaLnBrk="1" hangingPunct="1">
              <a:spcBef>
                <a:spcPts val="0"/>
              </a:spcBef>
              <a:spcAft>
                <a:spcPts val="1200"/>
              </a:spcAft>
              <a:buFont typeface="+mj-lt"/>
              <a:buAutoNum type="arabicPeriod"/>
              <a:tabLst>
                <a:tab pos="3314700" algn="l"/>
              </a:tabLst>
              <a:defRPr/>
            </a:pPr>
            <a:r>
              <a:rPr lang="en-US" sz="2000" dirty="0" smtClean="0">
                <a:solidFill>
                  <a:srgbClr val="008080"/>
                </a:solidFill>
              </a:rPr>
              <a:t>Contracting/Ground </a:t>
            </a:r>
            <a:r>
              <a:rPr lang="en-US" sz="2000" dirty="0" err="1" smtClean="0">
                <a:solidFill>
                  <a:srgbClr val="008080"/>
                </a:solidFill>
              </a:rPr>
              <a:t>Rules:</a:t>
            </a:r>
            <a:r>
              <a:rPr lang="en-US" sz="2000" dirty="0" err="1" smtClean="0"/>
              <a:t>Exploring</a:t>
            </a:r>
            <a:r>
              <a:rPr lang="en-US" sz="2000" dirty="0" smtClean="0"/>
              <a:t> each other’s expectations of mentoring </a:t>
            </a:r>
            <a:endParaRPr lang="en-US" sz="2000" dirty="0" smtClean="0">
              <a:solidFill>
                <a:srgbClr val="008080"/>
              </a:solidFill>
            </a:endParaRPr>
          </a:p>
          <a:p>
            <a:pPr marL="360000" eaLnBrk="1" hangingPunct="1">
              <a:spcBef>
                <a:spcPts val="0"/>
              </a:spcBef>
              <a:spcAft>
                <a:spcPts val="1200"/>
              </a:spcAft>
              <a:buFont typeface="+mj-lt"/>
              <a:buAutoNum type="arabicPeriod"/>
              <a:tabLst>
                <a:tab pos="3314700" algn="l"/>
              </a:tabLst>
              <a:defRPr/>
            </a:pPr>
            <a:r>
              <a:rPr lang="en-US" sz="2000" dirty="0" smtClean="0">
                <a:solidFill>
                  <a:srgbClr val="008080"/>
                </a:solidFill>
              </a:rPr>
              <a:t>Direction-setting:	</a:t>
            </a:r>
            <a:r>
              <a:rPr lang="en-US" sz="2000" dirty="0" smtClean="0"/>
              <a:t>Agreeing initial goals for the relationship</a:t>
            </a:r>
          </a:p>
          <a:p>
            <a:pPr marL="360000" eaLnBrk="1" hangingPunct="1">
              <a:spcBef>
                <a:spcPts val="0"/>
              </a:spcBef>
              <a:spcAft>
                <a:spcPts val="1200"/>
              </a:spcAft>
              <a:buFont typeface="+mj-lt"/>
              <a:buAutoNum type="arabicPeriod"/>
              <a:tabLst>
                <a:tab pos="3314700" algn="l"/>
              </a:tabLst>
              <a:defRPr/>
            </a:pPr>
            <a:r>
              <a:rPr lang="en-US" sz="2000" dirty="0" smtClean="0">
                <a:solidFill>
                  <a:srgbClr val="008080"/>
                </a:solidFill>
              </a:rPr>
              <a:t>Progress making:	</a:t>
            </a:r>
            <a:r>
              <a:rPr lang="en-US" sz="2000" dirty="0" smtClean="0"/>
              <a:t>Experimentation and learning proceed rapidly </a:t>
            </a:r>
          </a:p>
          <a:p>
            <a:pPr marL="360000" eaLnBrk="1" hangingPunct="1">
              <a:spcBef>
                <a:spcPts val="0"/>
              </a:spcBef>
              <a:spcAft>
                <a:spcPts val="1200"/>
              </a:spcAft>
              <a:buFont typeface="+mj-lt"/>
              <a:buAutoNum type="arabicPeriod"/>
              <a:tabLst>
                <a:tab pos="2695575" algn="l"/>
                <a:tab pos="3048000" algn="l"/>
                <a:tab pos="3314700" algn="l"/>
                <a:tab pos="3590925" algn="l"/>
              </a:tabLst>
              <a:defRPr/>
            </a:pPr>
            <a:r>
              <a:rPr lang="en-US" sz="2000" dirty="0" smtClean="0">
                <a:solidFill>
                  <a:srgbClr val="008080"/>
                </a:solidFill>
              </a:rPr>
              <a:t>Maturation:			</a:t>
            </a:r>
            <a:r>
              <a:rPr lang="en-US" sz="2000" dirty="0" smtClean="0"/>
              <a:t>Relationship becomes mutual in 					terms of learning and mentee becomes 				increasingly self-reliant.</a:t>
            </a:r>
          </a:p>
          <a:p>
            <a:pPr marL="360000" eaLnBrk="1" hangingPunct="1">
              <a:spcBef>
                <a:spcPts val="0"/>
              </a:spcBef>
              <a:spcAft>
                <a:spcPts val="1200"/>
              </a:spcAft>
              <a:buFont typeface="+mj-lt"/>
              <a:buAutoNum type="arabicPeriod"/>
              <a:tabLst>
                <a:tab pos="3228975" algn="l"/>
                <a:tab pos="3314700" algn="l"/>
                <a:tab pos="3409950" algn="l"/>
                <a:tab pos="3495675" algn="l"/>
              </a:tabLst>
              <a:defRPr/>
            </a:pPr>
            <a:r>
              <a:rPr lang="en-US" sz="2000" dirty="0" smtClean="0">
                <a:solidFill>
                  <a:srgbClr val="008080"/>
                </a:solidFill>
              </a:rPr>
              <a:t>Closure:		</a:t>
            </a:r>
            <a:r>
              <a:rPr lang="en-US" sz="2000" dirty="0" smtClean="0"/>
              <a:t>Formal relationship ends, an informal one may 			continue</a:t>
            </a:r>
            <a:endParaRPr lang="en-IE" sz="2000" dirty="0" smtClean="0"/>
          </a:p>
        </p:txBody>
      </p:sp>
    </p:spTree>
    <p:extLst>
      <p:ext uri="{BB962C8B-B14F-4D97-AF65-F5344CB8AC3E}">
        <p14:creationId xmlns:p14="http://schemas.microsoft.com/office/powerpoint/2010/main" val="1733805699"/>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65219">
                                            <p:txEl>
                                              <p:pRg st="1" end="1"/>
                                            </p:txEl>
                                          </p:spTgt>
                                        </p:tgtEl>
                                        <p:attrNameLst>
                                          <p:attrName>style.visibility</p:attrName>
                                        </p:attrNameLst>
                                      </p:cBhvr>
                                      <p:to>
                                        <p:strVal val="visible"/>
                                      </p:to>
                                    </p:set>
                                    <p:animEffect transition="in" filter="fade">
                                      <p:cBhvr>
                                        <p:cTn id="7" dur="1000"/>
                                        <p:tgtEl>
                                          <p:spTgt spid="265219">
                                            <p:txEl>
                                              <p:pRg st="1" end="1"/>
                                            </p:txEl>
                                          </p:spTgt>
                                        </p:tgtEl>
                                      </p:cBhvr>
                                    </p:animEffect>
                                    <p:anim calcmode="lin" valueType="num">
                                      <p:cBhvr>
                                        <p:cTn id="8" dur="1000" fill="hold"/>
                                        <p:tgtEl>
                                          <p:spTgt spid="26521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65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65219">
                                            <p:txEl>
                                              <p:pRg st="2" end="2"/>
                                            </p:txEl>
                                          </p:spTgt>
                                        </p:tgtEl>
                                        <p:attrNameLst>
                                          <p:attrName>style.visibility</p:attrName>
                                        </p:attrNameLst>
                                      </p:cBhvr>
                                      <p:to>
                                        <p:strVal val="visible"/>
                                      </p:to>
                                    </p:set>
                                    <p:animEffect transition="in" filter="fade">
                                      <p:cBhvr>
                                        <p:cTn id="14" dur="1000"/>
                                        <p:tgtEl>
                                          <p:spTgt spid="265219">
                                            <p:txEl>
                                              <p:pRg st="2" end="2"/>
                                            </p:txEl>
                                          </p:spTgt>
                                        </p:tgtEl>
                                      </p:cBhvr>
                                    </p:animEffect>
                                    <p:anim calcmode="lin" valueType="num">
                                      <p:cBhvr>
                                        <p:cTn id="15" dur="1000" fill="hold"/>
                                        <p:tgtEl>
                                          <p:spTgt spid="265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65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65219">
                                            <p:txEl>
                                              <p:pRg st="3" end="3"/>
                                            </p:txEl>
                                          </p:spTgt>
                                        </p:tgtEl>
                                        <p:attrNameLst>
                                          <p:attrName>style.visibility</p:attrName>
                                        </p:attrNameLst>
                                      </p:cBhvr>
                                      <p:to>
                                        <p:strVal val="visible"/>
                                      </p:to>
                                    </p:set>
                                    <p:animEffect transition="in" filter="fade">
                                      <p:cBhvr>
                                        <p:cTn id="21" dur="1000"/>
                                        <p:tgtEl>
                                          <p:spTgt spid="265219">
                                            <p:txEl>
                                              <p:pRg st="3" end="3"/>
                                            </p:txEl>
                                          </p:spTgt>
                                        </p:tgtEl>
                                      </p:cBhvr>
                                    </p:animEffect>
                                    <p:anim calcmode="lin" valueType="num">
                                      <p:cBhvr>
                                        <p:cTn id="22" dur="1000" fill="hold"/>
                                        <p:tgtEl>
                                          <p:spTgt spid="26521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652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65219">
                                            <p:txEl>
                                              <p:pRg st="4" end="4"/>
                                            </p:txEl>
                                          </p:spTgt>
                                        </p:tgtEl>
                                        <p:attrNameLst>
                                          <p:attrName>style.visibility</p:attrName>
                                        </p:attrNameLst>
                                      </p:cBhvr>
                                      <p:to>
                                        <p:strVal val="visible"/>
                                      </p:to>
                                    </p:set>
                                    <p:animEffect transition="in" filter="fade">
                                      <p:cBhvr>
                                        <p:cTn id="28" dur="1000"/>
                                        <p:tgtEl>
                                          <p:spTgt spid="265219">
                                            <p:txEl>
                                              <p:pRg st="4" end="4"/>
                                            </p:txEl>
                                          </p:spTgt>
                                        </p:tgtEl>
                                      </p:cBhvr>
                                    </p:animEffect>
                                    <p:anim calcmode="lin" valueType="num">
                                      <p:cBhvr>
                                        <p:cTn id="29" dur="1000" fill="hold"/>
                                        <p:tgtEl>
                                          <p:spTgt spid="26521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652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65219">
                                            <p:txEl>
                                              <p:pRg st="5" end="5"/>
                                            </p:txEl>
                                          </p:spTgt>
                                        </p:tgtEl>
                                        <p:attrNameLst>
                                          <p:attrName>style.visibility</p:attrName>
                                        </p:attrNameLst>
                                      </p:cBhvr>
                                      <p:to>
                                        <p:strVal val="visible"/>
                                      </p:to>
                                    </p:set>
                                    <p:animEffect transition="in" filter="fade">
                                      <p:cBhvr>
                                        <p:cTn id="35" dur="1000"/>
                                        <p:tgtEl>
                                          <p:spTgt spid="265219">
                                            <p:txEl>
                                              <p:pRg st="5" end="5"/>
                                            </p:txEl>
                                          </p:spTgt>
                                        </p:tgtEl>
                                      </p:cBhvr>
                                    </p:animEffect>
                                    <p:anim calcmode="lin" valueType="num">
                                      <p:cBhvr>
                                        <p:cTn id="36" dur="1000" fill="hold"/>
                                        <p:tgtEl>
                                          <p:spTgt spid="265219">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652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65219">
                                            <p:txEl>
                                              <p:pRg st="6" end="6"/>
                                            </p:txEl>
                                          </p:spTgt>
                                        </p:tgtEl>
                                        <p:attrNameLst>
                                          <p:attrName>style.visibility</p:attrName>
                                        </p:attrNameLst>
                                      </p:cBhvr>
                                      <p:to>
                                        <p:strVal val="visible"/>
                                      </p:to>
                                    </p:set>
                                    <p:animEffect transition="in" filter="fade">
                                      <p:cBhvr>
                                        <p:cTn id="42" dur="1000"/>
                                        <p:tgtEl>
                                          <p:spTgt spid="265219">
                                            <p:txEl>
                                              <p:pRg st="6" end="6"/>
                                            </p:txEl>
                                          </p:spTgt>
                                        </p:tgtEl>
                                      </p:cBhvr>
                                    </p:animEffect>
                                    <p:anim calcmode="lin" valueType="num">
                                      <p:cBhvr>
                                        <p:cTn id="43" dur="1000" fill="hold"/>
                                        <p:tgtEl>
                                          <p:spTgt spid="265219">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6521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19"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460500" y="430213"/>
            <a:ext cx="6351588" cy="838200"/>
          </a:xfrm>
        </p:spPr>
        <p:txBody>
          <a:bodyPr/>
          <a:lstStyle/>
          <a:p>
            <a:pPr eaLnBrk="1" hangingPunct="1"/>
            <a:r>
              <a:rPr lang="en-GB" altLang="en-US" dirty="0" smtClean="0"/>
              <a:t>Skills Required By Mentors</a:t>
            </a:r>
          </a:p>
        </p:txBody>
      </p:sp>
      <p:sp>
        <p:nvSpPr>
          <p:cNvPr id="257027" name="Rectangle 3"/>
          <p:cNvSpPr>
            <a:spLocks noGrp="1" noChangeArrowheads="1"/>
          </p:cNvSpPr>
          <p:nvPr>
            <p:ph type="body" idx="1"/>
          </p:nvPr>
        </p:nvSpPr>
        <p:spPr>
          <a:xfrm>
            <a:off x="152400" y="1447800"/>
            <a:ext cx="8991600" cy="5410200"/>
          </a:xfrm>
        </p:spPr>
        <p:txBody>
          <a:bodyPr/>
          <a:lstStyle/>
          <a:p>
            <a:pPr marL="381000" indent="-381000" eaLnBrk="1" hangingPunct="1">
              <a:lnSpc>
                <a:spcPct val="150000"/>
              </a:lnSpc>
              <a:spcBef>
                <a:spcPct val="50000"/>
              </a:spcBef>
            </a:pPr>
            <a:r>
              <a:rPr lang="en-GB" altLang="en-US" dirty="0" smtClean="0">
                <a:sym typeface="Symbol" pitchFamily="18" charset="2"/>
              </a:rPr>
              <a:t>Ability to build rapport with the mentee</a:t>
            </a:r>
          </a:p>
          <a:p>
            <a:pPr marL="381000" indent="-381000" eaLnBrk="1" hangingPunct="1">
              <a:lnSpc>
                <a:spcPct val="150000"/>
              </a:lnSpc>
              <a:spcBef>
                <a:spcPct val="50000"/>
              </a:spcBef>
            </a:pPr>
            <a:r>
              <a:rPr lang="en-GB" altLang="en-US" dirty="0" smtClean="0">
                <a:sym typeface="Symbol" pitchFamily="18" charset="2"/>
              </a:rPr>
              <a:t>Communication skills</a:t>
            </a:r>
          </a:p>
          <a:p>
            <a:pPr marL="381000" indent="-381000" eaLnBrk="1" hangingPunct="1">
              <a:lnSpc>
                <a:spcPct val="150000"/>
              </a:lnSpc>
              <a:spcBef>
                <a:spcPct val="50000"/>
              </a:spcBef>
            </a:pPr>
            <a:r>
              <a:rPr lang="en-GB" altLang="en-US" dirty="0" smtClean="0">
                <a:sym typeface="Symbol" pitchFamily="18" charset="2"/>
              </a:rPr>
              <a:t>Feedback skills</a:t>
            </a:r>
          </a:p>
          <a:p>
            <a:pPr marL="381000" indent="-381000" eaLnBrk="1" hangingPunct="1">
              <a:lnSpc>
                <a:spcPct val="150000"/>
              </a:lnSpc>
              <a:spcBef>
                <a:spcPct val="50000"/>
              </a:spcBef>
            </a:pPr>
            <a:r>
              <a:rPr lang="en-GB" altLang="en-US" dirty="0" smtClean="0">
                <a:sym typeface="Symbol" pitchFamily="18" charset="2"/>
              </a:rPr>
              <a:t>Questioning skills</a:t>
            </a:r>
          </a:p>
          <a:p>
            <a:pPr marL="381000" indent="-381000" eaLnBrk="1" hangingPunct="1">
              <a:lnSpc>
                <a:spcPct val="150000"/>
              </a:lnSpc>
              <a:spcBef>
                <a:spcPct val="50000"/>
              </a:spcBef>
            </a:pPr>
            <a:r>
              <a:rPr lang="en-GB" altLang="en-US" dirty="0" smtClean="0">
                <a:sym typeface="Symbol" pitchFamily="18" charset="2"/>
              </a:rPr>
              <a:t>Listening skills</a:t>
            </a:r>
          </a:p>
          <a:p>
            <a:pPr marL="381000" indent="-381000" eaLnBrk="1" hangingPunct="1">
              <a:lnSpc>
                <a:spcPct val="150000"/>
              </a:lnSpc>
              <a:spcBef>
                <a:spcPct val="50000"/>
              </a:spcBef>
            </a:pPr>
            <a:r>
              <a:rPr lang="en-GB" altLang="en-US" dirty="0" smtClean="0">
                <a:sym typeface="Symbol" pitchFamily="18" charset="2"/>
              </a:rPr>
              <a:t>Interpersonal skills </a:t>
            </a:r>
          </a:p>
        </p:txBody>
      </p:sp>
    </p:spTree>
    <p:extLst>
      <p:ext uri="{BB962C8B-B14F-4D97-AF65-F5344CB8AC3E}">
        <p14:creationId xmlns:p14="http://schemas.microsoft.com/office/powerpoint/2010/main" val="3948544426"/>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57027">
                                            <p:txEl>
                                              <p:pRg st="0" end="0"/>
                                            </p:txEl>
                                          </p:spTgt>
                                        </p:tgtEl>
                                        <p:attrNameLst>
                                          <p:attrName>style.visibility</p:attrName>
                                        </p:attrNameLst>
                                      </p:cBhvr>
                                      <p:to>
                                        <p:strVal val="visible"/>
                                      </p:to>
                                    </p:set>
                                    <p:anim calcmode="lin" valueType="num">
                                      <p:cBhvr additive="base">
                                        <p:cTn id="7" dur="500" fill="hold"/>
                                        <p:tgtEl>
                                          <p:spTgt spid="2570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702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57027">
                                            <p:txEl>
                                              <p:pRg st="1" end="1"/>
                                            </p:txEl>
                                          </p:spTgt>
                                        </p:tgtEl>
                                        <p:attrNameLst>
                                          <p:attrName>style.visibility</p:attrName>
                                        </p:attrNameLst>
                                      </p:cBhvr>
                                      <p:to>
                                        <p:strVal val="visible"/>
                                      </p:to>
                                    </p:set>
                                    <p:anim calcmode="lin" valueType="num">
                                      <p:cBhvr additive="base">
                                        <p:cTn id="11" dur="500" fill="hold"/>
                                        <p:tgtEl>
                                          <p:spTgt spid="25702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5702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57027">
                                            <p:txEl>
                                              <p:pRg st="2" end="2"/>
                                            </p:txEl>
                                          </p:spTgt>
                                        </p:tgtEl>
                                        <p:attrNameLst>
                                          <p:attrName>style.visibility</p:attrName>
                                        </p:attrNameLst>
                                      </p:cBhvr>
                                      <p:to>
                                        <p:strVal val="visible"/>
                                      </p:to>
                                    </p:set>
                                    <p:anim calcmode="lin" valueType="num">
                                      <p:cBhvr additive="base">
                                        <p:cTn id="15" dur="500" fill="hold"/>
                                        <p:tgtEl>
                                          <p:spTgt spid="25702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5702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57027">
                                            <p:txEl>
                                              <p:pRg st="3" end="3"/>
                                            </p:txEl>
                                          </p:spTgt>
                                        </p:tgtEl>
                                        <p:attrNameLst>
                                          <p:attrName>style.visibility</p:attrName>
                                        </p:attrNameLst>
                                      </p:cBhvr>
                                      <p:to>
                                        <p:strVal val="visible"/>
                                      </p:to>
                                    </p:set>
                                    <p:anim calcmode="lin" valueType="num">
                                      <p:cBhvr additive="base">
                                        <p:cTn id="19" dur="500" fill="hold"/>
                                        <p:tgtEl>
                                          <p:spTgt spid="25702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7027">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57027">
                                            <p:txEl>
                                              <p:pRg st="4" end="4"/>
                                            </p:txEl>
                                          </p:spTgt>
                                        </p:tgtEl>
                                        <p:attrNameLst>
                                          <p:attrName>style.visibility</p:attrName>
                                        </p:attrNameLst>
                                      </p:cBhvr>
                                      <p:to>
                                        <p:strVal val="visible"/>
                                      </p:to>
                                    </p:set>
                                    <p:anim calcmode="lin" valueType="num">
                                      <p:cBhvr additive="base">
                                        <p:cTn id="23" dur="500" fill="hold"/>
                                        <p:tgtEl>
                                          <p:spTgt spid="25702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57027">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257027">
                                            <p:txEl>
                                              <p:pRg st="5" end="5"/>
                                            </p:txEl>
                                          </p:spTgt>
                                        </p:tgtEl>
                                        <p:attrNameLst>
                                          <p:attrName>style.visibility</p:attrName>
                                        </p:attrNameLst>
                                      </p:cBhvr>
                                      <p:to>
                                        <p:strVal val="visible"/>
                                      </p:to>
                                    </p:set>
                                    <p:anim calcmode="lin" valueType="num">
                                      <p:cBhvr additive="base">
                                        <p:cTn id="27" dur="500" fill="hold"/>
                                        <p:tgtEl>
                                          <p:spTgt spid="257027">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5702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7"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403350" y="503238"/>
            <a:ext cx="7416800" cy="838200"/>
          </a:xfrm>
        </p:spPr>
        <p:txBody>
          <a:bodyPr/>
          <a:lstStyle/>
          <a:p>
            <a:pPr eaLnBrk="1" hangingPunct="1"/>
            <a:r>
              <a:rPr lang="en-GB" altLang="en-US" smtClean="0"/>
              <a:t>How Mentors Help Others Learn</a:t>
            </a:r>
          </a:p>
        </p:txBody>
      </p:sp>
      <p:sp>
        <p:nvSpPr>
          <p:cNvPr id="245763" name="Rectangle 3"/>
          <p:cNvSpPr>
            <a:spLocks noGrp="1" noChangeArrowheads="1"/>
          </p:cNvSpPr>
          <p:nvPr>
            <p:ph type="body" idx="1"/>
          </p:nvPr>
        </p:nvSpPr>
        <p:spPr>
          <a:xfrm>
            <a:off x="468313" y="1773238"/>
            <a:ext cx="8599487" cy="5084762"/>
          </a:xfrm>
        </p:spPr>
        <p:txBody>
          <a:bodyPr/>
          <a:lstStyle/>
          <a:p>
            <a:pPr marL="381000" indent="-381000" eaLnBrk="1" hangingPunct="1"/>
            <a:r>
              <a:rPr lang="en-GB" altLang="en-US" sz="2300" b="1" dirty="0" smtClean="0">
                <a:solidFill>
                  <a:srgbClr val="008080"/>
                </a:solidFill>
              </a:rPr>
              <a:t>‘The Guide’</a:t>
            </a:r>
            <a:r>
              <a:rPr lang="en-GB" altLang="en-US" sz="2300" b="1" dirty="0" smtClean="0"/>
              <a:t>	                   </a:t>
            </a:r>
            <a:r>
              <a:rPr lang="en-GB" altLang="en-US" sz="2100" b="1" dirty="0" smtClean="0"/>
              <a:t>Hands on guidance, explaining 				       how and why; creating 					                     opportunities to learn</a:t>
            </a:r>
          </a:p>
          <a:p>
            <a:pPr marL="381000" indent="-381000" eaLnBrk="1" hangingPunct="1">
              <a:buFont typeface="Wingdings" pitchFamily="2" charset="2"/>
              <a:buNone/>
            </a:pPr>
            <a:endParaRPr lang="en-GB" altLang="en-US" sz="1000" b="1" dirty="0" smtClean="0"/>
          </a:p>
          <a:p>
            <a:pPr marL="381000" indent="-381000" eaLnBrk="1" hangingPunct="1"/>
            <a:r>
              <a:rPr lang="en-GB" altLang="en-US" sz="2300" b="1" dirty="0" smtClean="0">
                <a:solidFill>
                  <a:srgbClr val="008080"/>
                </a:solidFill>
              </a:rPr>
              <a:t>‘The Challenger’	</a:t>
            </a:r>
            <a:r>
              <a:rPr lang="en-GB" altLang="en-US" sz="2100" b="1" dirty="0" smtClean="0"/>
              <a:t>‘Making Waves’; challenging,  				              stimulating, questioning, 					               probing</a:t>
            </a:r>
          </a:p>
          <a:p>
            <a:pPr marL="381000" indent="-381000" eaLnBrk="1" hangingPunct="1">
              <a:buFont typeface="Wingdings" pitchFamily="2" charset="2"/>
              <a:buNone/>
            </a:pPr>
            <a:endParaRPr lang="en-GB" altLang="en-US" sz="1000" b="1" dirty="0" smtClean="0"/>
          </a:p>
          <a:p>
            <a:pPr marL="381000" indent="-381000" eaLnBrk="1" hangingPunct="1"/>
            <a:r>
              <a:rPr lang="en-GB" altLang="en-US" sz="2300" b="1" dirty="0" smtClean="0">
                <a:solidFill>
                  <a:srgbClr val="008080"/>
                </a:solidFill>
              </a:rPr>
              <a:t>‘The Role Model’	</a:t>
            </a:r>
            <a:r>
              <a:rPr lang="en-GB" altLang="en-US" sz="2100" b="1" dirty="0" smtClean="0"/>
              <a:t>Unseen, largely unfelt. The 				              Mentee unconsciously adopts 			                            aspects of the mentor’s thinking 			                            behaviours and/or style</a:t>
            </a:r>
          </a:p>
        </p:txBody>
      </p:sp>
    </p:spTree>
    <p:extLst>
      <p:ext uri="{BB962C8B-B14F-4D97-AF65-F5344CB8AC3E}">
        <p14:creationId xmlns:p14="http://schemas.microsoft.com/office/powerpoint/2010/main" val="167026791"/>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5763">
                                            <p:txEl>
                                              <p:pRg st="0" end="0"/>
                                            </p:txEl>
                                          </p:spTgt>
                                        </p:tgtEl>
                                        <p:attrNameLst>
                                          <p:attrName>style.visibility</p:attrName>
                                        </p:attrNameLst>
                                      </p:cBhvr>
                                      <p:to>
                                        <p:strVal val="visible"/>
                                      </p:to>
                                    </p:set>
                                    <p:animEffect transition="in" filter="box(in)">
                                      <p:cBhvr>
                                        <p:cTn id="7" dur="500"/>
                                        <p:tgtEl>
                                          <p:spTgt spid="2457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45763">
                                            <p:txEl>
                                              <p:pRg st="2" end="2"/>
                                            </p:txEl>
                                          </p:spTgt>
                                        </p:tgtEl>
                                        <p:attrNameLst>
                                          <p:attrName>style.visibility</p:attrName>
                                        </p:attrNameLst>
                                      </p:cBhvr>
                                      <p:to>
                                        <p:strVal val="visible"/>
                                      </p:to>
                                    </p:set>
                                    <p:animEffect transition="in" filter="box(in)">
                                      <p:cBhvr>
                                        <p:cTn id="12" dur="500"/>
                                        <p:tgtEl>
                                          <p:spTgt spid="24576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45763">
                                            <p:txEl>
                                              <p:pRg st="4" end="4"/>
                                            </p:txEl>
                                          </p:spTgt>
                                        </p:tgtEl>
                                        <p:attrNameLst>
                                          <p:attrName>style.visibility</p:attrName>
                                        </p:attrNameLst>
                                      </p:cBhvr>
                                      <p:to>
                                        <p:strVal val="visible"/>
                                      </p:to>
                                    </p:set>
                                    <p:animEffect transition="in" filter="box(in)">
                                      <p:cBhvr>
                                        <p:cTn id="17" dur="500"/>
                                        <p:tgtEl>
                                          <p:spTgt spid="2457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dirty="0" smtClean="0"/>
              <a:t>Summary:</a:t>
            </a:r>
          </a:p>
        </p:txBody>
      </p:sp>
      <p:sp>
        <p:nvSpPr>
          <p:cNvPr id="51203" name="Content Placeholder 3"/>
          <p:cNvSpPr>
            <a:spLocks noGrp="1"/>
          </p:cNvSpPr>
          <p:nvPr>
            <p:ph idx="1"/>
          </p:nvPr>
        </p:nvSpPr>
        <p:spPr/>
        <p:txBody>
          <a:bodyPr/>
          <a:lstStyle/>
          <a:p>
            <a:pPr marL="109537" indent="0" algn="ctr">
              <a:buNone/>
            </a:pPr>
            <a:r>
              <a:rPr lang="en-US" b="1" i="1" dirty="0" smtClean="0"/>
              <a:t>Competence</a:t>
            </a:r>
          </a:p>
          <a:p>
            <a:pPr marL="109537" indent="0" algn="ctr">
              <a:buNone/>
            </a:pPr>
            <a:endParaRPr lang="en-US" i="1" dirty="0" smtClean="0"/>
          </a:p>
          <a:p>
            <a:pPr marL="109537" indent="0" algn="ctr">
              <a:buNone/>
            </a:pPr>
            <a:r>
              <a:rPr lang="en-US" i="1" dirty="0"/>
              <a:t> </a:t>
            </a:r>
            <a:r>
              <a:rPr lang="en-US" i="1" dirty="0" smtClean="0"/>
              <a:t>  </a:t>
            </a:r>
            <a:r>
              <a:rPr lang="en-US" i="1" dirty="0" smtClean="0">
                <a:solidFill>
                  <a:schemeClr val="accent4"/>
                </a:solidFill>
              </a:rPr>
              <a:t>Acquired through</a:t>
            </a:r>
          </a:p>
          <a:p>
            <a:pPr marL="411162" lvl="1" indent="0" algn="ctr">
              <a:buNone/>
            </a:pPr>
            <a:endParaRPr lang="en-US" i="1" dirty="0" smtClean="0"/>
          </a:p>
          <a:p>
            <a:pPr marL="109537" lvl="1" indent="0" algn="ctr">
              <a:buClr>
                <a:srgbClr val="A04DA3"/>
              </a:buClr>
              <a:buNone/>
            </a:pPr>
            <a:r>
              <a:rPr lang="en-US" sz="2800" b="1" i="1" dirty="0" smtClean="0">
                <a:solidFill>
                  <a:schemeClr val="tx1"/>
                </a:solidFill>
              </a:rPr>
              <a:t>Continuous </a:t>
            </a:r>
            <a:r>
              <a:rPr lang="en-US" sz="2800" b="1" i="1" dirty="0">
                <a:solidFill>
                  <a:schemeClr val="tx1"/>
                </a:solidFill>
              </a:rPr>
              <a:t>Professional Development</a:t>
            </a:r>
          </a:p>
          <a:p>
            <a:pPr marL="411162" lvl="1" indent="0" algn="ctr">
              <a:buNone/>
            </a:pPr>
            <a:endParaRPr lang="en-US" i="1" dirty="0" smtClean="0"/>
          </a:p>
          <a:p>
            <a:pPr marL="411162" lvl="1" indent="0" algn="ctr">
              <a:buNone/>
            </a:pPr>
            <a:r>
              <a:rPr lang="en-US" i="1" dirty="0">
                <a:solidFill>
                  <a:schemeClr val="accent4"/>
                </a:solidFill>
              </a:rPr>
              <a:t>Acquired through</a:t>
            </a:r>
          </a:p>
          <a:p>
            <a:pPr marL="411162" lvl="1" indent="0" algn="ctr">
              <a:buNone/>
            </a:pPr>
            <a:endParaRPr lang="en-US" i="1" dirty="0" smtClean="0"/>
          </a:p>
          <a:p>
            <a:pPr marL="109537" lvl="1" indent="0" algn="ctr">
              <a:buClr>
                <a:srgbClr val="A04DA3"/>
              </a:buClr>
              <a:buNone/>
            </a:pPr>
            <a:r>
              <a:rPr lang="en-US" sz="2800" b="1" i="1" dirty="0">
                <a:solidFill>
                  <a:schemeClr val="tx1"/>
                </a:solidFill>
              </a:rPr>
              <a:t>Reflection &amp; Reflective Practice</a:t>
            </a:r>
          </a:p>
          <a:p>
            <a:pPr lvl="1">
              <a:buNone/>
            </a:pPr>
            <a:endParaRPr lang="en-US" i="1" dirty="0" smtClean="0"/>
          </a:p>
        </p:txBody>
      </p:sp>
    </p:spTree>
  </p:cSld>
  <p:clrMapOvr>
    <a:masterClrMapping/>
  </p:clrMapOvr>
  <p:transition spd="slow">
    <p:strips dir="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229600" cy="1066800"/>
          </a:xfrm>
        </p:spPr>
        <p:txBody>
          <a:bodyPr/>
          <a:lstStyle/>
          <a:p>
            <a:pPr algn="ctr"/>
            <a:r>
              <a:rPr lang="en-US" b="1" dirty="0" smtClean="0"/>
              <a:t>References </a:t>
            </a:r>
            <a:endParaRPr lang="en-US" b="1" dirty="0"/>
          </a:p>
        </p:txBody>
      </p:sp>
      <p:sp>
        <p:nvSpPr>
          <p:cNvPr id="3" name="Content Placeholder 2"/>
          <p:cNvSpPr>
            <a:spLocks noGrp="1"/>
          </p:cNvSpPr>
          <p:nvPr>
            <p:ph idx="1"/>
          </p:nvPr>
        </p:nvSpPr>
        <p:spPr>
          <a:xfrm>
            <a:off x="0" y="1295400"/>
            <a:ext cx="9144000" cy="5562600"/>
          </a:xfrm>
        </p:spPr>
        <p:txBody>
          <a:bodyPr/>
          <a:lstStyle/>
          <a:p>
            <a:r>
              <a:rPr lang="en-CA" sz="2000" dirty="0">
                <a:latin typeface="Times New Roman" panose="02020603050405020304" pitchFamily="18" charset="0"/>
                <a:ea typeface="Batang" pitchFamily="18" charset="-127"/>
                <a:cs typeface="Times New Roman" panose="02020603050405020304" pitchFamily="18" charset="0"/>
              </a:rPr>
              <a:t>Bin Abdulrahman KA. 2011. Saudi Arabia does not need an Abraham</a:t>
            </a:r>
          </a:p>
          <a:p>
            <a:pPr marL="109537" indent="0">
              <a:buNone/>
            </a:pPr>
            <a:r>
              <a:rPr lang="en-CA" sz="2000" dirty="0" smtClean="0">
                <a:latin typeface="Times New Roman" panose="02020603050405020304" pitchFamily="18" charset="0"/>
                <a:ea typeface="Batang" pitchFamily="18" charset="-127"/>
                <a:cs typeface="Times New Roman" panose="02020603050405020304" pitchFamily="18" charset="0"/>
              </a:rPr>
              <a:t>    Flexner</a:t>
            </a:r>
            <a:r>
              <a:rPr lang="en-CA" sz="2000" dirty="0">
                <a:latin typeface="Times New Roman" panose="02020603050405020304" pitchFamily="18" charset="0"/>
                <a:ea typeface="Batang" pitchFamily="18" charset="-127"/>
                <a:cs typeface="Times New Roman" panose="02020603050405020304" pitchFamily="18" charset="0"/>
              </a:rPr>
              <a:t>. Med Teach 33:74–75.</a:t>
            </a:r>
          </a:p>
          <a:p>
            <a:r>
              <a:rPr lang="en-CA" sz="2000" dirty="0">
                <a:latin typeface="Times New Roman" panose="02020603050405020304" pitchFamily="18" charset="0"/>
                <a:ea typeface="Batang" pitchFamily="18" charset="-127"/>
                <a:cs typeface="Times New Roman" panose="02020603050405020304" pitchFamily="18" charset="0"/>
              </a:rPr>
              <a:t>Bin Abdulrahman KA. 2008. The current status of medical education in the</a:t>
            </a:r>
          </a:p>
          <a:p>
            <a:pPr marL="109537" indent="0">
              <a:buNone/>
            </a:pPr>
            <a:r>
              <a:rPr lang="en-CA" sz="2000" dirty="0" smtClean="0">
                <a:latin typeface="Times New Roman" panose="02020603050405020304" pitchFamily="18" charset="0"/>
                <a:ea typeface="Batang" pitchFamily="18" charset="-127"/>
                <a:cs typeface="Times New Roman" panose="02020603050405020304" pitchFamily="18" charset="0"/>
              </a:rPr>
              <a:t>    Gulf </a:t>
            </a:r>
            <a:r>
              <a:rPr lang="en-CA" sz="2000" dirty="0">
                <a:latin typeface="Times New Roman" panose="02020603050405020304" pitchFamily="18" charset="0"/>
                <a:ea typeface="Batang" pitchFamily="18" charset="-127"/>
                <a:cs typeface="Times New Roman" panose="02020603050405020304" pitchFamily="18" charset="0"/>
              </a:rPr>
              <a:t>Cooperation Council countries. Ann Saudi Med 28(2):</a:t>
            </a:r>
            <a:r>
              <a:rPr lang="en-CA" sz="2000" dirty="0" smtClean="0">
                <a:latin typeface="Times New Roman" panose="02020603050405020304" pitchFamily="18" charset="0"/>
                <a:ea typeface="Batang" pitchFamily="18" charset="-127"/>
                <a:cs typeface="Times New Roman" panose="02020603050405020304" pitchFamily="18" charset="0"/>
              </a:rPr>
              <a:t>83–88</a:t>
            </a:r>
            <a:endParaRPr lang="en-US" sz="2000" dirty="0">
              <a:latin typeface="Times New Roman" panose="02020603050405020304" pitchFamily="18" charset="0"/>
              <a:ea typeface="Batang" pitchFamily="18" charset="-127"/>
              <a:cs typeface="Times New Roman" panose="02020603050405020304" pitchFamily="18" charset="0"/>
            </a:endParaRPr>
          </a:p>
          <a:p>
            <a:r>
              <a:rPr lang="en-US" sz="2000" dirty="0">
                <a:latin typeface="Times New Roman" panose="02020603050405020304" pitchFamily="18" charset="0"/>
                <a:ea typeface="Batang" pitchFamily="18" charset="-127"/>
                <a:cs typeface="Times New Roman" panose="02020603050405020304" pitchFamily="18" charset="0"/>
              </a:rPr>
              <a:t>Davis D, Galbraith R.  continuing medical education effect on practice performance: effectiveness of continuing medical education: American College of chest physicians Evidence-based educational guidelines. Chest 2009;135 (3Suppl): 42S </a:t>
            </a:r>
          </a:p>
          <a:p>
            <a:r>
              <a:rPr lang="en-US" sz="2000" dirty="0">
                <a:latin typeface="Times New Roman" panose="02020603050405020304" pitchFamily="18" charset="0"/>
                <a:ea typeface="Batang" pitchFamily="18" charset="-127"/>
                <a:cs typeface="Times New Roman" panose="02020603050405020304" pitchFamily="18" charset="0"/>
              </a:rPr>
              <a:t>Gibbs, Graham, Great Britain. Further Education Unit. Learning by  Doing: a guide to  Teaching&amp; Learning methods  Fur Edu Unit. London 1988.</a:t>
            </a:r>
          </a:p>
          <a:p>
            <a:r>
              <a:rPr lang="en-US" sz="2000" dirty="0" smtClean="0">
                <a:latin typeface="Times New Roman" panose="02020603050405020304" pitchFamily="18" charset="0"/>
                <a:ea typeface="Batang" pitchFamily="18" charset="-127"/>
                <a:cs typeface="Times New Roman" panose="02020603050405020304" pitchFamily="18" charset="0"/>
              </a:rPr>
              <a:t>Kolb</a:t>
            </a:r>
            <a:r>
              <a:rPr lang="en-US" sz="2000" dirty="0">
                <a:latin typeface="Times New Roman" panose="02020603050405020304" pitchFamily="18" charset="0"/>
                <a:ea typeface="Batang" pitchFamily="18" charset="-127"/>
                <a:cs typeface="Times New Roman" panose="02020603050405020304" pitchFamily="18" charset="0"/>
              </a:rPr>
              <a:t>, Alice Y, David A. Learning Styles and learning spaces: enhancing experiential learning in higher education. </a:t>
            </a:r>
            <a:r>
              <a:rPr lang="en-US" sz="2000" dirty="0" err="1">
                <a:latin typeface="Times New Roman" panose="02020603050405020304" pitchFamily="18" charset="0"/>
                <a:ea typeface="Batang" pitchFamily="18" charset="-127"/>
                <a:cs typeface="Times New Roman" panose="02020603050405020304" pitchFamily="18" charset="0"/>
              </a:rPr>
              <a:t>Acad</a:t>
            </a:r>
            <a:r>
              <a:rPr lang="en-US" sz="2000" dirty="0">
                <a:latin typeface="Times New Roman" panose="02020603050405020304" pitchFamily="18" charset="0"/>
                <a:ea typeface="Batang" pitchFamily="18" charset="-127"/>
                <a:cs typeface="Times New Roman" panose="02020603050405020304" pitchFamily="18" charset="0"/>
              </a:rPr>
              <a:t> </a:t>
            </a:r>
            <a:r>
              <a:rPr lang="en-US" sz="2000" dirty="0" err="1">
                <a:latin typeface="Times New Roman" panose="02020603050405020304" pitchFamily="18" charset="0"/>
                <a:ea typeface="Batang" pitchFamily="18" charset="-127"/>
                <a:cs typeface="Times New Roman" panose="02020603050405020304" pitchFamily="18" charset="0"/>
              </a:rPr>
              <a:t>Manag</a:t>
            </a:r>
            <a:r>
              <a:rPr lang="en-US" sz="2000" dirty="0">
                <a:latin typeface="Times New Roman" panose="02020603050405020304" pitchFamily="18" charset="0"/>
                <a:ea typeface="Batang" pitchFamily="18" charset="-127"/>
                <a:cs typeface="Times New Roman" panose="02020603050405020304" pitchFamily="18" charset="0"/>
              </a:rPr>
              <a:t>  Lear Edu.2005; 4(2): 193-212</a:t>
            </a:r>
            <a:r>
              <a:rPr lang="en-US" sz="2000" dirty="0" smtClean="0">
                <a:latin typeface="Times New Roman" panose="02020603050405020304" pitchFamily="18" charset="0"/>
                <a:ea typeface="Batang" pitchFamily="18" charset="-127"/>
                <a:cs typeface="Times New Roman" panose="02020603050405020304" pitchFamily="18" charset="0"/>
              </a:rPr>
              <a:t>.</a:t>
            </a:r>
            <a:endParaRPr lang="en-US" sz="2000" dirty="0">
              <a:latin typeface="Times New Roman" panose="02020603050405020304" pitchFamily="18" charset="0"/>
              <a:ea typeface="Batang" pitchFamily="18" charset="-127"/>
              <a:cs typeface="Times New Roman" panose="02020603050405020304" pitchFamily="18" charset="0"/>
            </a:endParaRPr>
          </a:p>
          <a:p>
            <a:r>
              <a:rPr lang="en-US" sz="2000" dirty="0" err="1" smtClean="0">
                <a:latin typeface="Times New Roman" panose="02020603050405020304" pitchFamily="18" charset="0"/>
                <a:ea typeface="Batang" pitchFamily="18" charset="-127"/>
                <a:cs typeface="Times New Roman" panose="02020603050405020304" pitchFamily="18" charset="0"/>
              </a:rPr>
              <a:t>Pba</a:t>
            </a:r>
            <a:r>
              <a:rPr lang="en-US" sz="2000" dirty="0">
                <a:latin typeface="Times New Roman" panose="02020603050405020304" pitchFamily="18" charset="0"/>
                <a:ea typeface="Batang" pitchFamily="18" charset="-127"/>
                <a:cs typeface="Times New Roman" panose="02020603050405020304" pitchFamily="18" charset="0"/>
              </a:rPr>
              <a:t>. Continuing professional development registration standard. Physiotherapy board of Australia. http://</a:t>
            </a:r>
            <a:r>
              <a:rPr lang="en-US" sz="2000" dirty="0" smtClean="0">
                <a:latin typeface="Times New Roman" panose="02020603050405020304" pitchFamily="18" charset="0"/>
                <a:ea typeface="Batang" pitchFamily="18" charset="-127"/>
                <a:cs typeface="Times New Roman" panose="02020603050405020304" pitchFamily="18" charset="0"/>
              </a:rPr>
              <a:t>www.physiotherapyboard.gov.au/registration-standard</a:t>
            </a:r>
            <a:endParaRPr lang="en-CA" sz="2000" dirty="0">
              <a:latin typeface="Times New Roman" panose="02020603050405020304" pitchFamily="18" charset="0"/>
              <a:ea typeface="Batang" pitchFamily="18" charset="-127"/>
              <a:cs typeface="Times New Roman" panose="02020603050405020304" pitchFamily="18" charset="0"/>
            </a:endParaRPr>
          </a:p>
          <a:p>
            <a:r>
              <a:rPr lang="en-CA" sz="2000" dirty="0">
                <a:latin typeface="Times New Roman" panose="02020603050405020304" pitchFamily="18" charset="0"/>
                <a:ea typeface="Batang" pitchFamily="18" charset="-127"/>
                <a:cs typeface="Times New Roman" panose="02020603050405020304" pitchFamily="18" charset="0"/>
              </a:rPr>
              <a:t>Saudi Meds: A competence specification for Saudi medical </a:t>
            </a:r>
            <a:r>
              <a:rPr lang="en-CA" sz="2000" dirty="0" smtClean="0">
                <a:latin typeface="Times New Roman" panose="02020603050405020304" pitchFamily="18" charset="0"/>
                <a:ea typeface="Batang" pitchFamily="18" charset="-127"/>
                <a:cs typeface="Times New Roman" panose="02020603050405020304" pitchFamily="18" charset="0"/>
              </a:rPr>
              <a:t>graduates</a:t>
            </a:r>
            <a:r>
              <a:rPr lang="en-CA" altLang="ko-KR" sz="2000" dirty="0" smtClean="0">
                <a:latin typeface="Times New Roman" panose="02020603050405020304" pitchFamily="18" charset="0"/>
                <a:ea typeface="Batang" pitchFamily="18" charset="-127"/>
                <a:cs typeface="Times New Roman" panose="02020603050405020304" pitchFamily="18" charset="0"/>
              </a:rPr>
              <a:t> RANIA </a:t>
            </a:r>
            <a:r>
              <a:rPr lang="en-CA" altLang="ko-KR" sz="2000" dirty="0">
                <a:latin typeface="Times New Roman" panose="02020603050405020304" pitchFamily="18" charset="0"/>
                <a:ea typeface="Batang" pitchFamily="18" charset="-127"/>
                <a:cs typeface="Times New Roman" panose="02020603050405020304" pitchFamily="18" charset="0"/>
              </a:rPr>
              <a:t>G. ZAINI, KHALID A. BIN ABDULRAHMAN, ABDULAZIZ </a:t>
            </a:r>
            <a:r>
              <a:rPr lang="en-CA" altLang="ko-KR" sz="2000" dirty="0" smtClean="0">
                <a:latin typeface="Times New Roman" panose="02020603050405020304" pitchFamily="18" charset="0"/>
                <a:ea typeface="Batang" pitchFamily="18" charset="-127"/>
                <a:cs typeface="Times New Roman" panose="02020603050405020304" pitchFamily="18" charset="0"/>
              </a:rPr>
              <a:t>     A</a:t>
            </a:r>
            <a:r>
              <a:rPr lang="en-CA" altLang="ko-KR" sz="2000" dirty="0">
                <a:latin typeface="Times New Roman" panose="02020603050405020304" pitchFamily="18" charset="0"/>
                <a:ea typeface="Batang" pitchFamily="18" charset="-127"/>
                <a:cs typeface="Times New Roman" panose="02020603050405020304" pitchFamily="18" charset="0"/>
              </a:rPr>
              <a:t>. AL-KHOTANI, ABDOL MONEM A. AL-HAYANI, IBRAHIM A. </a:t>
            </a:r>
            <a:r>
              <a:rPr lang="en-CA" altLang="ko-KR" sz="2000" dirty="0" smtClean="0">
                <a:latin typeface="Times New Roman" panose="02020603050405020304" pitchFamily="18" charset="0"/>
                <a:ea typeface="Batang" pitchFamily="18" charset="-127"/>
                <a:cs typeface="Times New Roman" panose="02020603050405020304" pitchFamily="18" charset="0"/>
              </a:rPr>
              <a:t>AL- ALWAN </a:t>
            </a:r>
            <a:r>
              <a:rPr lang="en-CA" altLang="ko-KR" sz="2000" dirty="0">
                <a:latin typeface="Times New Roman" panose="02020603050405020304" pitchFamily="18" charset="0"/>
                <a:ea typeface="Batang" pitchFamily="18" charset="-127"/>
                <a:cs typeface="Times New Roman" panose="02020603050405020304" pitchFamily="18" charset="0"/>
              </a:rPr>
              <a:t>&amp; SADDIG D. JASTANIAH </a:t>
            </a:r>
            <a:r>
              <a:rPr lang="en-CA" altLang="ko-KR" sz="2000" dirty="0" smtClean="0">
                <a:latin typeface="Times New Roman" panose="02020603050405020304" pitchFamily="18" charset="0"/>
                <a:ea typeface="Batang" pitchFamily="18" charset="-127"/>
                <a:cs typeface="Times New Roman" panose="02020603050405020304" pitchFamily="18" charset="0"/>
              </a:rPr>
              <a:t>. Medical </a:t>
            </a:r>
            <a:r>
              <a:rPr lang="en-CA" altLang="ko-KR" sz="2000" dirty="0">
                <a:latin typeface="Times New Roman" panose="02020603050405020304" pitchFamily="18" charset="0"/>
                <a:ea typeface="Batang" pitchFamily="18" charset="-127"/>
                <a:cs typeface="Times New Roman" panose="02020603050405020304" pitchFamily="18" charset="0"/>
              </a:rPr>
              <a:t>Teacher, 2011; 33: 582–584</a:t>
            </a:r>
          </a:p>
          <a:p>
            <a:pPr marL="109537" indent="0">
              <a:buNone/>
            </a:pPr>
            <a:endParaRPr lang="en-CA" altLang="ko-KR" sz="2000" b="1" dirty="0">
              <a:latin typeface="Times New Roman" pitchFamily="18" charset="0"/>
              <a:ea typeface="Batang" pitchFamily="18" charset="-127"/>
              <a:cs typeface="Times New Roman" pitchFamily="18" charset="0"/>
            </a:endParaRPr>
          </a:p>
          <a:p>
            <a:pPr marL="109537" indent="0">
              <a:buNone/>
            </a:pPr>
            <a:endParaRPr lang="en-CA" altLang="ko-KR" sz="2000" b="1" dirty="0" smtClean="0">
              <a:latin typeface="Times New Roman" pitchFamily="18" charset="0"/>
              <a:ea typeface="Batang" pitchFamily="18" charset="-127"/>
              <a:cs typeface="Times New Roman" pitchFamily="18" charset="0"/>
            </a:endParaRPr>
          </a:p>
          <a:p>
            <a:pPr marL="109537" indent="0">
              <a:buNone/>
            </a:pPr>
            <a:endParaRPr lang="en-CA" altLang="ko-KR" sz="2000" b="1" dirty="0" smtClean="0">
              <a:latin typeface="Times New Roman" pitchFamily="18" charset="0"/>
              <a:ea typeface="Batang" pitchFamily="18" charset="-127"/>
              <a:cs typeface="Times New Roman" pitchFamily="18" charset="0"/>
            </a:endParaRPr>
          </a:p>
          <a:p>
            <a:pPr marL="109537" indent="0">
              <a:buNone/>
            </a:pPr>
            <a:endParaRPr lang="en-CA" altLang="ko-KR" sz="2000" b="1" dirty="0">
              <a:latin typeface="Times New Roman" pitchFamily="18" charset="0"/>
              <a:ea typeface="Batang" pitchFamily="18" charset="-127"/>
              <a:cs typeface="Times New Roman" pitchFamily="18" charset="0"/>
            </a:endParaRPr>
          </a:p>
          <a:p>
            <a:pPr marL="109537" indent="0">
              <a:buNone/>
            </a:pPr>
            <a:endParaRPr lang="en-CA" altLang="ko-KR" sz="2000" b="1" dirty="0">
              <a:latin typeface="Times New Roman" pitchFamily="18" charset="0"/>
              <a:ea typeface="Batang" pitchFamily="18" charset="-127"/>
              <a:cs typeface="Times New Roman" pitchFamily="18" charset="0"/>
            </a:endParaRPr>
          </a:p>
          <a:p>
            <a:endParaRPr lang="en-US" sz="2000" dirty="0"/>
          </a:p>
        </p:txBody>
      </p:sp>
    </p:spTree>
    <p:extLst>
      <p:ext uri="{BB962C8B-B14F-4D97-AF65-F5344CB8AC3E}">
        <p14:creationId xmlns:p14="http://schemas.microsoft.com/office/powerpoint/2010/main" val="725440522"/>
      </p:ext>
    </p:extLst>
  </p:cSld>
  <p:clrMapOvr>
    <a:masterClrMapping/>
  </p:clrMapOvr>
  <p:transition spd="slow">
    <p:strips dir="r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851648" cy="1066800"/>
          </a:xfrm>
        </p:spPr>
        <p:txBody>
          <a:bodyPr>
            <a:normAutofit/>
          </a:bodyPr>
          <a:lstStyle/>
          <a:p>
            <a:r>
              <a:rPr lang="en-US" dirty="0" smtClean="0">
                <a:solidFill>
                  <a:srgbClr val="FFFF00"/>
                </a:solidFill>
              </a:rPr>
              <a:t>THANK YOU VERY MUCH </a:t>
            </a:r>
            <a:r>
              <a:rPr lang="en-US" dirty="0" smtClean="0"/>
              <a:t>	</a:t>
            </a:r>
            <a:endParaRPr lang="en-US" dirty="0"/>
          </a:p>
        </p:txBody>
      </p:sp>
      <p:sp>
        <p:nvSpPr>
          <p:cNvPr id="3" name="Content Placeholder 2"/>
          <p:cNvSpPr>
            <a:spLocks noGrp="1"/>
          </p:cNvSpPr>
          <p:nvPr>
            <p:ph type="subTitle" idx="1"/>
          </p:nvPr>
        </p:nvSpPr>
        <p:spPr/>
        <p:txBody>
          <a:bodyPr>
            <a:normAutofit fontScale="40000" lnSpcReduction="20000"/>
          </a:bodyPr>
          <a:lstStyle/>
          <a:p>
            <a:endParaRPr lang="en-US" dirty="0" smtClean="0"/>
          </a:p>
          <a:p>
            <a:r>
              <a:rPr lang="en-US" dirty="0" smtClean="0"/>
              <a:t>                                </a:t>
            </a:r>
          </a:p>
          <a:p>
            <a:endParaRPr lang="en-US" sz="6000" dirty="0" smtClean="0"/>
          </a:p>
          <a:p>
            <a:endParaRPr lang="en-US" sz="6000" dirty="0" smtClean="0"/>
          </a:p>
          <a:p>
            <a:r>
              <a:rPr lang="en-US" sz="6000" dirty="0" smtClean="0"/>
              <a:t> &amp;             </a:t>
            </a:r>
            <a:r>
              <a:rPr lang="en-US" sz="6000" dirty="0" smtClean="0">
                <a:solidFill>
                  <a:srgbClr val="FFFF00"/>
                </a:solidFill>
              </a:rPr>
              <a:t>&amp;</a:t>
            </a:r>
          </a:p>
          <a:p>
            <a:pPr lvl="8">
              <a:buNone/>
            </a:pPr>
            <a:r>
              <a:rPr lang="en-US" sz="4600" dirty="0" smtClean="0"/>
              <a:t>            </a:t>
            </a:r>
            <a:r>
              <a:rPr lang="en-US" dirty="0" smtClean="0"/>
              <a:t> </a:t>
            </a:r>
          </a:p>
        </p:txBody>
      </p:sp>
      <p:pic>
        <p:nvPicPr>
          <p:cNvPr id="4" name="rg_hi" descr="http://t0.gstatic.com/images?q=tbn:ANd9GcQtZVqWJQm8I5qn16DBMp1tM_xSAGaLvtiRqXen13CAGRTwGzXB">
            <a:hlinkClick r:id="rId2"/>
          </p:cNvPr>
          <p:cNvPicPr/>
          <p:nvPr/>
        </p:nvPicPr>
        <p:blipFill>
          <a:blip r:embed="rId3" cstate="print"/>
          <a:srcRect/>
          <a:stretch>
            <a:fillRect/>
          </a:stretch>
        </p:blipFill>
        <p:spPr bwMode="auto">
          <a:xfrm>
            <a:off x="457200" y="1676400"/>
            <a:ext cx="3810000" cy="3733800"/>
          </a:xfrm>
          <a:prstGeom prst="rect">
            <a:avLst/>
          </a:prstGeom>
          <a:noFill/>
          <a:ln w="9525">
            <a:noFill/>
            <a:miter lim="800000"/>
            <a:headEnd/>
            <a:tailEnd/>
          </a:ln>
        </p:spPr>
      </p:pic>
      <p:pic>
        <p:nvPicPr>
          <p:cNvPr id="11266" name="Picture 2" descr="C:\Users\Kamran\Pictures\imagesCAXJJY1Z.jpg"/>
          <p:cNvPicPr>
            <a:picLocks noChangeAspect="1" noChangeArrowheads="1"/>
          </p:cNvPicPr>
          <p:nvPr/>
        </p:nvPicPr>
        <p:blipFill>
          <a:blip r:embed="rId4" cstate="print"/>
          <a:srcRect/>
          <a:stretch>
            <a:fillRect/>
          </a:stretch>
        </p:blipFill>
        <p:spPr bwMode="auto">
          <a:xfrm>
            <a:off x="4876800" y="1676400"/>
            <a:ext cx="3829050" cy="3657600"/>
          </a:xfrm>
          <a:prstGeom prst="rect">
            <a:avLst/>
          </a:prstGeom>
          <a:noFill/>
        </p:spPr>
      </p:pic>
      <p:pic>
        <p:nvPicPr>
          <p:cNvPr id="6" name="Picture 2" descr="C:\Users\vista\Pictures\MM900284065[1].GIF"/>
          <p:cNvPicPr>
            <a:picLocks noChangeAspect="1" noChangeArrowheads="1" noCrop="1"/>
          </p:cNvPicPr>
          <p:nvPr/>
        </p:nvPicPr>
        <p:blipFill>
          <a:blip r:embed="rId5" cstate="print"/>
          <a:srcRect/>
          <a:stretch>
            <a:fillRect/>
          </a:stretch>
        </p:blipFill>
        <p:spPr bwMode="auto">
          <a:xfrm>
            <a:off x="3581400" y="4572000"/>
            <a:ext cx="1676400" cy="2286000"/>
          </a:xfrm>
          <a:prstGeom prst="rect">
            <a:avLst/>
          </a:prstGeom>
          <a:noFill/>
        </p:spPr>
      </p:pic>
    </p:spTree>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lstStyle/>
          <a:p>
            <a:pPr algn="ctr"/>
            <a:r>
              <a:rPr lang="en-US" b="1" dirty="0"/>
              <a:t>What is CPD? </a:t>
            </a:r>
          </a:p>
        </p:txBody>
      </p:sp>
      <p:sp>
        <p:nvSpPr>
          <p:cNvPr id="3" name="Content Placeholder 2"/>
          <p:cNvSpPr>
            <a:spLocks noGrp="1"/>
          </p:cNvSpPr>
          <p:nvPr>
            <p:ph idx="1"/>
          </p:nvPr>
        </p:nvSpPr>
        <p:spPr>
          <a:xfrm>
            <a:off x="-23884" y="1828800"/>
            <a:ext cx="9167884" cy="5029200"/>
          </a:xfrm>
        </p:spPr>
        <p:txBody>
          <a:bodyPr/>
          <a:lstStyle/>
          <a:p>
            <a:pPr marL="109537" indent="0">
              <a:buNone/>
            </a:pPr>
            <a:r>
              <a:rPr lang="en-US" dirty="0" smtClean="0"/>
              <a:t>CPD </a:t>
            </a:r>
            <a:r>
              <a:rPr lang="en-US" dirty="0"/>
              <a:t>refers to any activity, formal or informal, that helps you </a:t>
            </a:r>
            <a:r>
              <a:rPr lang="en-US" b="1" i="1" dirty="0"/>
              <a:t>develop your skills and knowledge, and enhances your professional practice</a:t>
            </a:r>
            <a:r>
              <a:rPr lang="en-US" dirty="0"/>
              <a:t>. </a:t>
            </a:r>
            <a:endParaRPr lang="en-US" dirty="0" smtClean="0"/>
          </a:p>
          <a:p>
            <a:pPr marL="109537" indent="0">
              <a:buNone/>
            </a:pPr>
            <a:endParaRPr lang="en-US" dirty="0"/>
          </a:p>
          <a:p>
            <a:pPr marL="109537" indent="0">
              <a:buNone/>
            </a:pPr>
            <a:r>
              <a:rPr lang="en-US" dirty="0"/>
              <a:t>CPD has been deﬁned </a:t>
            </a:r>
            <a:r>
              <a:rPr lang="en-US" dirty="0" smtClean="0"/>
              <a:t>as </a:t>
            </a:r>
            <a:r>
              <a:rPr lang="en-US" dirty="0"/>
              <a:t>“a process of </a:t>
            </a:r>
            <a:r>
              <a:rPr lang="en-US" b="1" i="1" dirty="0"/>
              <a:t>lifelong systematic learning</a:t>
            </a:r>
            <a:r>
              <a:rPr lang="en-US" dirty="0"/>
              <a:t> for all individuals and teams which meets the </a:t>
            </a:r>
            <a:r>
              <a:rPr lang="en-US" b="1" dirty="0"/>
              <a:t>needs of patients</a:t>
            </a:r>
            <a:r>
              <a:rPr lang="en-US" dirty="0"/>
              <a:t> and delivers the </a:t>
            </a:r>
            <a:r>
              <a:rPr lang="en-US" b="1" i="1" dirty="0"/>
              <a:t>health outcomes </a:t>
            </a:r>
            <a:r>
              <a:rPr lang="en-US" dirty="0"/>
              <a:t>and </a:t>
            </a:r>
            <a:r>
              <a:rPr lang="en-US" b="1" i="1" dirty="0"/>
              <a:t>healthcare priorities </a:t>
            </a:r>
            <a:r>
              <a:rPr lang="en-US" dirty="0"/>
              <a:t>of the </a:t>
            </a:r>
            <a:r>
              <a:rPr lang="en-US" dirty="0" smtClean="0"/>
              <a:t>institute </a:t>
            </a:r>
            <a:r>
              <a:rPr lang="en-US" dirty="0"/>
              <a:t>and which enables professionals to expand and fulﬁl their potential</a:t>
            </a:r>
            <a:r>
              <a:rPr lang="en-US" dirty="0" smtClean="0"/>
              <a:t>”.</a:t>
            </a:r>
            <a:endParaRPr lang="en-US" dirty="0"/>
          </a:p>
        </p:txBody>
      </p:sp>
    </p:spTree>
    <p:extLst>
      <p:ext uri="{BB962C8B-B14F-4D97-AF65-F5344CB8AC3E}">
        <p14:creationId xmlns:p14="http://schemas.microsoft.com/office/powerpoint/2010/main" val="698330774"/>
      </p:ext>
    </p:extLst>
  </p:cSld>
  <p:clrMapOvr>
    <a:masterClrMapping/>
  </p:clrMapOvr>
  <p:transition spd="slow">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2"/>
            <a:ext cx="8229600" cy="1066800"/>
          </a:xfrm>
        </p:spPr>
        <p:txBody>
          <a:bodyPr/>
          <a:lstStyle/>
          <a:p>
            <a:pPr algn="ctr"/>
            <a:r>
              <a:rPr lang="en-US" b="1" dirty="0" smtClean="0"/>
              <a:t>Examples of CPD</a:t>
            </a:r>
            <a:endParaRPr lang="en-US" b="1" dirty="0"/>
          </a:p>
        </p:txBody>
      </p:sp>
      <p:sp>
        <p:nvSpPr>
          <p:cNvPr id="3" name="Content Placeholder 2"/>
          <p:cNvSpPr>
            <a:spLocks noGrp="1"/>
          </p:cNvSpPr>
          <p:nvPr>
            <p:ph idx="1"/>
          </p:nvPr>
        </p:nvSpPr>
        <p:spPr>
          <a:xfrm>
            <a:off x="25020" y="1219200"/>
            <a:ext cx="9118979" cy="5638800"/>
          </a:xfrm>
        </p:spPr>
        <p:txBody>
          <a:bodyPr/>
          <a:lstStyle/>
          <a:p>
            <a:pPr marL="109537" indent="0">
              <a:buNone/>
            </a:pPr>
            <a:r>
              <a:rPr lang="en-US" sz="2400" dirty="0"/>
              <a:t>• training courses and workshops </a:t>
            </a:r>
            <a:endParaRPr lang="en-US" sz="2400" dirty="0" smtClean="0"/>
          </a:p>
          <a:p>
            <a:pPr marL="109537" indent="0">
              <a:buNone/>
            </a:pPr>
            <a:r>
              <a:rPr lang="en-US" sz="2400" dirty="0" smtClean="0"/>
              <a:t>• </a:t>
            </a:r>
            <a:r>
              <a:rPr lang="en-US" sz="2400" dirty="0"/>
              <a:t>studying for a qualification or accreditation </a:t>
            </a:r>
            <a:endParaRPr lang="en-US" sz="2400" dirty="0" smtClean="0"/>
          </a:p>
          <a:p>
            <a:pPr marL="109537" indent="0">
              <a:buNone/>
            </a:pPr>
            <a:r>
              <a:rPr lang="en-US" sz="2400" dirty="0" smtClean="0"/>
              <a:t>• </a:t>
            </a:r>
            <a:r>
              <a:rPr lang="en-US" sz="2400" dirty="0"/>
              <a:t>online courses/webinars/podcasts </a:t>
            </a:r>
            <a:endParaRPr lang="en-US" sz="2400" dirty="0" smtClean="0"/>
          </a:p>
          <a:p>
            <a:pPr marL="109537" indent="0">
              <a:buNone/>
            </a:pPr>
            <a:r>
              <a:rPr lang="en-US" sz="2400" dirty="0" smtClean="0"/>
              <a:t>• </a:t>
            </a:r>
            <a:r>
              <a:rPr lang="en-US" sz="2400" dirty="0"/>
              <a:t>observation (as either observer or person being observed) </a:t>
            </a:r>
            <a:endParaRPr lang="en-US" sz="2400" dirty="0" smtClean="0"/>
          </a:p>
          <a:p>
            <a:pPr marL="109537" indent="0">
              <a:buNone/>
            </a:pPr>
            <a:r>
              <a:rPr lang="en-US" sz="2400" dirty="0" smtClean="0"/>
              <a:t>• </a:t>
            </a:r>
            <a:r>
              <a:rPr lang="en-US" sz="2400" dirty="0"/>
              <a:t>mentoring </a:t>
            </a:r>
            <a:endParaRPr lang="en-US" sz="2400" dirty="0" smtClean="0"/>
          </a:p>
          <a:p>
            <a:pPr marL="109537" indent="0">
              <a:buNone/>
            </a:pPr>
            <a:r>
              <a:rPr lang="en-US" sz="2400" dirty="0" smtClean="0"/>
              <a:t>• </a:t>
            </a:r>
            <a:r>
              <a:rPr lang="en-US" sz="2400" dirty="0"/>
              <a:t>peer group exchange, </a:t>
            </a:r>
            <a:r>
              <a:rPr lang="en-US" sz="2400" dirty="0" err="1"/>
              <a:t>eg</a:t>
            </a:r>
            <a:r>
              <a:rPr lang="en-US" sz="2400" dirty="0"/>
              <a:t> via </a:t>
            </a:r>
            <a:r>
              <a:rPr lang="en-US" sz="2400" dirty="0" err="1"/>
              <a:t>TeachMeets</a:t>
            </a:r>
            <a:r>
              <a:rPr lang="en-US" sz="2400" dirty="0"/>
              <a:t>/ Twitter groups/Google groups/professional exchange </a:t>
            </a:r>
            <a:endParaRPr lang="en-US" sz="2400" dirty="0" smtClean="0"/>
          </a:p>
          <a:p>
            <a:pPr marL="109537" indent="0">
              <a:buNone/>
            </a:pPr>
            <a:r>
              <a:rPr lang="en-US" sz="2400" dirty="0" smtClean="0"/>
              <a:t>• </a:t>
            </a:r>
            <a:r>
              <a:rPr lang="en-US" sz="2400" dirty="0"/>
              <a:t>visiting other schools/colleges </a:t>
            </a:r>
            <a:endParaRPr lang="en-US" sz="2400" dirty="0" smtClean="0"/>
          </a:p>
          <a:p>
            <a:pPr marL="109537" indent="0">
              <a:buNone/>
            </a:pPr>
            <a:r>
              <a:rPr lang="en-US" sz="2400" dirty="0" smtClean="0"/>
              <a:t>• </a:t>
            </a:r>
            <a:r>
              <a:rPr lang="en-US" sz="2400" dirty="0"/>
              <a:t>attending exhibitions and conferences </a:t>
            </a:r>
            <a:endParaRPr lang="en-US" sz="2400" dirty="0" smtClean="0"/>
          </a:p>
          <a:p>
            <a:pPr marL="109537" indent="0">
              <a:buNone/>
            </a:pPr>
            <a:r>
              <a:rPr lang="en-US" sz="2400" dirty="0" smtClean="0"/>
              <a:t>• </a:t>
            </a:r>
            <a:r>
              <a:rPr lang="en-US" sz="2400" dirty="0"/>
              <a:t>international visits and exchanges </a:t>
            </a:r>
            <a:endParaRPr lang="en-US" sz="2400" dirty="0" smtClean="0"/>
          </a:p>
          <a:p>
            <a:pPr marL="109537" indent="0">
              <a:buNone/>
            </a:pPr>
            <a:r>
              <a:rPr lang="en-US" sz="2400" dirty="0" smtClean="0"/>
              <a:t>• </a:t>
            </a:r>
            <a:r>
              <a:rPr lang="en-US" sz="2400" dirty="0"/>
              <a:t>self-reflection, personal reading or research.</a:t>
            </a:r>
          </a:p>
          <a:p>
            <a:pPr marL="109537" indent="0">
              <a:buNone/>
            </a:pPr>
            <a:endParaRPr lang="en-US" sz="2400" dirty="0"/>
          </a:p>
        </p:txBody>
      </p:sp>
    </p:spTree>
    <p:extLst>
      <p:ext uri="{BB962C8B-B14F-4D97-AF65-F5344CB8AC3E}">
        <p14:creationId xmlns:p14="http://schemas.microsoft.com/office/powerpoint/2010/main" val="2504492889"/>
      </p:ext>
    </p:extLst>
  </p:cSld>
  <p:clrMapOvr>
    <a:masterClrMapping/>
  </p:clrMapOvr>
  <p:transition spd="slow">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229600" cy="1066800"/>
          </a:xfrm>
        </p:spPr>
        <p:txBody>
          <a:bodyPr/>
          <a:lstStyle/>
          <a:p>
            <a:pPr algn="ctr"/>
            <a:r>
              <a:rPr lang="en-US" b="1" dirty="0" smtClean="0"/>
              <a:t>Who is responsible for CPD?</a:t>
            </a:r>
            <a:endParaRPr lang="en-US" b="1" dirty="0"/>
          </a:p>
        </p:txBody>
      </p:sp>
      <p:sp>
        <p:nvSpPr>
          <p:cNvPr id="3" name="Content Placeholder 2"/>
          <p:cNvSpPr>
            <a:spLocks noGrp="1"/>
          </p:cNvSpPr>
          <p:nvPr>
            <p:ph idx="1"/>
          </p:nvPr>
        </p:nvSpPr>
        <p:spPr/>
        <p:txBody>
          <a:bodyPr/>
          <a:lstStyle/>
          <a:p>
            <a:r>
              <a:rPr lang="en-US" b="1" i="1" dirty="0" smtClean="0"/>
              <a:t>personal </a:t>
            </a:r>
            <a:r>
              <a:rPr lang="en-US" dirty="0"/>
              <a:t>responsibility to keep up to date </a:t>
            </a:r>
            <a:endParaRPr lang="en-US" dirty="0" smtClean="0"/>
          </a:p>
          <a:p>
            <a:pPr marL="109537" indent="0">
              <a:buNone/>
            </a:pPr>
            <a:endParaRPr lang="en-US" dirty="0" smtClean="0"/>
          </a:p>
          <a:p>
            <a:r>
              <a:rPr lang="en-US" b="1" i="1" dirty="0" smtClean="0"/>
              <a:t>institute</a:t>
            </a:r>
            <a:r>
              <a:rPr lang="en-US" dirty="0" smtClean="0"/>
              <a:t> has </a:t>
            </a:r>
            <a:r>
              <a:rPr lang="en-US" dirty="0"/>
              <a:t>a responsibility to ensure that our team keeps up to date. </a:t>
            </a:r>
            <a:endParaRPr lang="en-US" dirty="0" smtClean="0"/>
          </a:p>
          <a:p>
            <a:pPr marL="109537" indent="0">
              <a:buNone/>
            </a:pPr>
            <a:endParaRPr lang="en-US" dirty="0"/>
          </a:p>
          <a:p>
            <a:endParaRPr lang="en-US" dirty="0"/>
          </a:p>
        </p:txBody>
      </p:sp>
    </p:spTree>
    <p:extLst>
      <p:ext uri="{BB962C8B-B14F-4D97-AF65-F5344CB8AC3E}">
        <p14:creationId xmlns:p14="http://schemas.microsoft.com/office/powerpoint/2010/main" val="808669004"/>
      </p:ext>
    </p:extLst>
  </p:cSld>
  <p:clrMapOvr>
    <a:masterClrMapping/>
  </p:clrMapOvr>
  <p:transition spd="slow">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pPr algn="ctr"/>
            <a:r>
              <a:rPr lang="en-US" b="1" dirty="0" smtClean="0"/>
              <a:t>Introduction: </a:t>
            </a:r>
            <a:r>
              <a:rPr lang="en-US" b="1" i="1" dirty="0" smtClean="0"/>
              <a:t>Why CPD</a:t>
            </a:r>
            <a:endParaRPr lang="en-US" b="1" i="1" dirty="0"/>
          </a:p>
        </p:txBody>
      </p:sp>
      <p:sp>
        <p:nvSpPr>
          <p:cNvPr id="3" name="Content Placeholder 2"/>
          <p:cNvSpPr>
            <a:spLocks noGrp="1"/>
          </p:cNvSpPr>
          <p:nvPr>
            <p:ph idx="1"/>
          </p:nvPr>
        </p:nvSpPr>
        <p:spPr>
          <a:xfrm>
            <a:off x="0" y="2133600"/>
            <a:ext cx="9144000" cy="4724400"/>
          </a:xfrm>
        </p:spPr>
        <p:txBody>
          <a:bodyPr/>
          <a:lstStyle/>
          <a:p>
            <a:pPr algn="just"/>
            <a:r>
              <a:rPr lang="en-US" sz="3600" dirty="0"/>
              <a:t>Health system cannot deliver high quality </a:t>
            </a:r>
            <a:r>
              <a:rPr lang="en-US" sz="3600" b="1" i="1" dirty="0"/>
              <a:t>patients' care </a:t>
            </a:r>
            <a:r>
              <a:rPr lang="en-US" sz="3600" dirty="0"/>
              <a:t>without a well-trained health workforce of sufficient capacity and competencies/ </a:t>
            </a:r>
            <a:r>
              <a:rPr lang="en-US" sz="3600" dirty="0" smtClean="0"/>
              <a:t>capabilities</a:t>
            </a:r>
          </a:p>
          <a:p>
            <a:pPr marL="109537" indent="0" algn="just">
              <a:buNone/>
            </a:pPr>
            <a:endParaRPr lang="en-US" sz="3600" dirty="0" smtClean="0"/>
          </a:p>
          <a:p>
            <a:pPr algn="just"/>
            <a:endParaRPr lang="en-US" sz="3600" dirty="0"/>
          </a:p>
        </p:txBody>
      </p:sp>
    </p:spTree>
    <p:extLst>
      <p:ext uri="{BB962C8B-B14F-4D97-AF65-F5344CB8AC3E}">
        <p14:creationId xmlns:p14="http://schemas.microsoft.com/office/powerpoint/2010/main" val="125579618"/>
      </p:ext>
    </p:extLst>
  </p:cSld>
  <p:clrMapOvr>
    <a:masterClrMapping/>
  </p:clrMapOvr>
  <p:transition spd="slow">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2517</TotalTime>
  <Words>2344</Words>
  <Application>Microsoft Office PowerPoint</Application>
  <PresentationFormat>On-screen Show (4:3)</PresentationFormat>
  <Paragraphs>391</Paragraphs>
  <Slides>55</Slides>
  <Notes>18</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Urban</vt:lpstr>
      <vt:lpstr>PowerPoint Presentation</vt:lpstr>
      <vt:lpstr>PowerPoint Presentation</vt:lpstr>
      <vt:lpstr>Contents</vt:lpstr>
      <vt:lpstr>SPECIFIC OBJECTIVES</vt:lpstr>
      <vt:lpstr>What is CPD examples for it</vt:lpstr>
      <vt:lpstr>What is CPD? </vt:lpstr>
      <vt:lpstr>Examples of CPD</vt:lpstr>
      <vt:lpstr>Who is responsible for CPD?</vt:lpstr>
      <vt:lpstr>Introduction: Why CPD</vt:lpstr>
      <vt:lpstr>stay-up-to date with technical advances and new clinical approaches. This is to ensure safe and effective practice.</vt:lpstr>
      <vt:lpstr>Features of effective CPD </vt:lpstr>
      <vt:lpstr>Features of effective CPD…..cont.</vt:lpstr>
      <vt:lpstr>PowerPoint Presentation</vt:lpstr>
      <vt:lpstr>Levels of competence:</vt:lpstr>
      <vt:lpstr>Levels of competence</vt:lpstr>
      <vt:lpstr>PowerPoint Presentation</vt:lpstr>
      <vt:lpstr>Definition of competence:</vt:lpstr>
      <vt:lpstr>Different Aspects of Competence</vt:lpstr>
      <vt:lpstr>How is competence acquired:</vt:lpstr>
      <vt:lpstr>PowerPoint Presentation</vt:lpstr>
      <vt:lpstr>PowerPoint Presentation</vt:lpstr>
      <vt:lpstr>PowerPoint Presentation</vt:lpstr>
      <vt:lpstr>PowerPoint Presentation</vt:lpstr>
      <vt:lpstr>What is the Reflective Learning</vt:lpstr>
      <vt:lpstr>Reflective practice</vt:lpstr>
      <vt:lpstr>What is Metacognition? </vt:lpstr>
      <vt:lpstr>Reflection</vt:lpstr>
      <vt:lpstr>PowerPoint Presentation</vt:lpstr>
      <vt:lpstr>PowerPoint Presentation</vt:lpstr>
      <vt:lpstr>A scenario (3) :</vt:lpstr>
      <vt:lpstr>PowerPoint Presentation</vt:lpstr>
      <vt:lpstr>PowerPoint Presentation</vt:lpstr>
      <vt:lpstr>PowerPoint Presentation</vt:lpstr>
      <vt:lpstr>PowerPoint Presentation</vt:lpstr>
      <vt:lpstr>PowerPoint Presentation</vt:lpstr>
      <vt:lpstr>Long Life Learning (LLL)</vt:lpstr>
      <vt:lpstr>What is the Life long learning and give examples</vt:lpstr>
      <vt:lpstr>What is lifelong learning?</vt:lpstr>
      <vt:lpstr>How is it learned? </vt:lpstr>
      <vt:lpstr>What are some examples of lifelong learning? </vt:lpstr>
      <vt:lpstr>What are the benefits of lifelong learning? </vt:lpstr>
      <vt:lpstr>Tips for lifelong learning </vt:lpstr>
      <vt:lpstr>Tips for lifelong learning…cont </vt:lpstr>
      <vt:lpstr>What is monitoring</vt:lpstr>
      <vt:lpstr>Mentoring Definition</vt:lpstr>
      <vt:lpstr>Rationale</vt:lpstr>
      <vt:lpstr>What can Mentoring do?</vt:lpstr>
      <vt:lpstr>Mentoring Principles</vt:lpstr>
      <vt:lpstr>Mentoring Cycle</vt:lpstr>
      <vt:lpstr>The Mentoring Cycle</vt:lpstr>
      <vt:lpstr>Skills Required By Mentors</vt:lpstr>
      <vt:lpstr>How Mentors Help Others Learn</vt:lpstr>
      <vt:lpstr>Summary:</vt:lpstr>
      <vt:lpstr>References </vt:lpstr>
      <vt:lpstr>THANK YOU VERY MUCH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PROFESSIONALISM        IN MEDICAL EDUCATION</dc:title>
  <dc:creator>NURULHUDA</dc:creator>
  <cp:lastModifiedBy>Dr Mahmoud</cp:lastModifiedBy>
  <cp:revision>308</cp:revision>
  <dcterms:created xsi:type="dcterms:W3CDTF">2009-09-05T10:05:42Z</dcterms:created>
  <dcterms:modified xsi:type="dcterms:W3CDTF">2019-11-27T08:37:07Z</dcterms:modified>
</cp:coreProperties>
</file>