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3"/>
  </p:notesMasterIdLst>
  <p:sldIdLst>
    <p:sldId id="298" r:id="rId2"/>
    <p:sldId id="299" r:id="rId3"/>
    <p:sldId id="300" r:id="rId4"/>
    <p:sldId id="324" r:id="rId5"/>
    <p:sldId id="301" r:id="rId6"/>
    <p:sldId id="294" r:id="rId7"/>
    <p:sldId id="302" r:id="rId8"/>
    <p:sldId id="292" r:id="rId9"/>
    <p:sldId id="303" r:id="rId10"/>
    <p:sldId id="296" r:id="rId11"/>
    <p:sldId id="325" r:id="rId12"/>
    <p:sldId id="304" r:id="rId13"/>
    <p:sldId id="305" r:id="rId14"/>
    <p:sldId id="306" r:id="rId15"/>
    <p:sldId id="307" r:id="rId16"/>
    <p:sldId id="308" r:id="rId17"/>
    <p:sldId id="309" r:id="rId18"/>
    <p:sldId id="310" r:id="rId19"/>
    <p:sldId id="311" r:id="rId20"/>
    <p:sldId id="312" r:id="rId21"/>
    <p:sldId id="313" r:id="rId22"/>
    <p:sldId id="315" r:id="rId23"/>
    <p:sldId id="316" r:id="rId24"/>
    <p:sldId id="317" r:id="rId25"/>
    <p:sldId id="318" r:id="rId26"/>
    <p:sldId id="319" r:id="rId27"/>
    <p:sldId id="320" r:id="rId28"/>
    <p:sldId id="321" r:id="rId29"/>
    <p:sldId id="322" r:id="rId30"/>
    <p:sldId id="323" r:id="rId31"/>
    <p:sldId id="32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p:cViewPr varScale="1">
        <p:scale>
          <a:sx n="67" d="100"/>
          <a:sy n="67" d="100"/>
        </p:scale>
        <p:origin x="124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9E8CC-29E1-4FDE-8D87-360BC5406700}" type="datetimeFigureOut">
              <a:rPr lang="en-GB" smtClean="0"/>
              <a:t>16/09/2020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3E444-2BAD-40AB-9FF8-87C8A33875B7}" type="slidenum">
              <a:rPr lang="en-GB" smtClean="0"/>
              <a:t>‹#›</a:t>
            </a:fld>
            <a:endParaRPr lang="en-GB"/>
          </a:p>
        </p:txBody>
      </p:sp>
    </p:spTree>
    <p:extLst>
      <p:ext uri="{BB962C8B-B14F-4D97-AF65-F5344CB8AC3E}">
        <p14:creationId xmlns:p14="http://schemas.microsoft.com/office/powerpoint/2010/main" val="108011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716F18-16AC-4FA9-A3AC-158B9D922B4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201087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716F18-16AC-4FA9-A3AC-158B9D922B4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291788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716F18-16AC-4FA9-A3AC-158B9D922B4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293875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716F18-16AC-4FA9-A3AC-158B9D922B4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384270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716F18-16AC-4FA9-A3AC-158B9D922B4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13755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716F18-16AC-4FA9-A3AC-158B9D922B4B}"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22627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716F18-16AC-4FA9-A3AC-158B9D922B4B}" type="datetimeFigureOut">
              <a:rPr lang="en-GB" smtClean="0"/>
              <a:t>16/09/2020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383547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716F18-16AC-4FA9-A3AC-158B9D922B4B}" type="datetimeFigureOut">
              <a:rPr lang="en-GB" smtClean="0"/>
              <a:t>16/09/2020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266774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16F18-16AC-4FA9-A3AC-158B9D922B4B}" type="datetimeFigureOut">
              <a:rPr lang="en-GB" smtClean="0"/>
              <a:t>16/09/2020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218380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716F18-16AC-4FA9-A3AC-158B9D922B4B}"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8047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716F18-16AC-4FA9-A3AC-158B9D922B4B}"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A375AC-37C5-4EE0-BBA1-FB36A3949893}" type="slidenum">
              <a:rPr lang="en-GB" smtClean="0"/>
              <a:t>‹#›</a:t>
            </a:fld>
            <a:endParaRPr lang="en-GB"/>
          </a:p>
        </p:txBody>
      </p:sp>
    </p:spTree>
    <p:extLst>
      <p:ext uri="{BB962C8B-B14F-4D97-AF65-F5344CB8AC3E}">
        <p14:creationId xmlns:p14="http://schemas.microsoft.com/office/powerpoint/2010/main" val="323586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16F18-16AC-4FA9-A3AC-158B9D922B4B}" type="datetimeFigureOut">
              <a:rPr lang="en-GB" smtClean="0"/>
              <a:t>16/09/2020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375AC-37C5-4EE0-BBA1-FB36A3949893}" type="slidenum">
              <a:rPr lang="en-GB" smtClean="0"/>
              <a:t>‹#›</a:t>
            </a:fld>
            <a:endParaRPr lang="en-GB"/>
          </a:p>
        </p:txBody>
      </p:sp>
    </p:spTree>
    <p:extLst>
      <p:ext uri="{BB962C8B-B14F-4D97-AF65-F5344CB8AC3E}">
        <p14:creationId xmlns:p14="http://schemas.microsoft.com/office/powerpoint/2010/main" val="33538382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acgme.org/acgmeweb/Portals/0/PFAssets/ProgramRequirements/CPRs_07012015.pdf%20Accessed%2015%20Oct%20201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2E47AB-FB43-4B30-BFAE-40F0DF55F405}"/>
              </a:ext>
            </a:extLst>
          </p:cNvPr>
          <p:cNvPicPr>
            <a:picLocks noChangeAspect="1"/>
          </p:cNvPicPr>
          <p:nvPr/>
        </p:nvPicPr>
        <p:blipFill rotWithShape="1">
          <a:blip r:embed="rId2"/>
          <a:srcRect l="12500" t="21251" r="13334" b="4999"/>
          <a:stretch/>
        </p:blipFill>
        <p:spPr>
          <a:xfrm>
            <a:off x="798163" y="1119027"/>
            <a:ext cx="7507637" cy="4976973"/>
          </a:xfrm>
          <a:prstGeom prst="rect">
            <a:avLst/>
          </a:prstGeom>
          <a:ln>
            <a:solidFill>
              <a:schemeClr val="bg1"/>
            </a:solidFill>
          </a:ln>
        </p:spPr>
      </p:pic>
      <p:sp>
        <p:nvSpPr>
          <p:cNvPr id="3" name="Rectangle 2">
            <a:extLst>
              <a:ext uri="{FF2B5EF4-FFF2-40B4-BE49-F238E27FC236}">
                <a16:creationId xmlns:a16="http://schemas.microsoft.com/office/drawing/2014/main" id="{205A19E6-6F27-46AB-AB58-A3FC34EBED93}"/>
              </a:ext>
            </a:extLst>
          </p:cNvPr>
          <p:cNvSpPr/>
          <p:nvPr/>
        </p:nvSpPr>
        <p:spPr>
          <a:xfrm>
            <a:off x="914400" y="452735"/>
            <a:ext cx="7238999" cy="461665"/>
          </a:xfrm>
          <a:prstGeom prst="rect">
            <a:avLst/>
          </a:prstGeom>
        </p:spPr>
        <p:txBody>
          <a:bodyPr wrap="square">
            <a:spAutoFit/>
          </a:bodyPr>
          <a:lstStyle/>
          <a:p>
            <a:pPr algn="ctr"/>
            <a:r>
              <a:rPr lang="en-US" sz="2400" b="1" dirty="0">
                <a:solidFill>
                  <a:srgbClr val="C00000"/>
                </a:solidFill>
                <a:latin typeface="Times New Roman" pitchFamily="18" charset="0"/>
                <a:cs typeface="Times New Roman" pitchFamily="18" charset="0"/>
              </a:rPr>
              <a:t>The Concept of Communication Skills in Medicine</a:t>
            </a:r>
            <a:endParaRPr lang="en-GB" sz="2400" b="1" dirty="0">
              <a:solidFill>
                <a:srgbClr val="C00000"/>
              </a:solidFill>
            </a:endParaRPr>
          </a:p>
        </p:txBody>
      </p:sp>
      <p:sp>
        <p:nvSpPr>
          <p:cNvPr id="4" name="Rectangle 3">
            <a:extLst>
              <a:ext uri="{FF2B5EF4-FFF2-40B4-BE49-F238E27FC236}">
                <a16:creationId xmlns:a16="http://schemas.microsoft.com/office/drawing/2014/main" id="{D4568842-7F00-4FB2-A06B-CCC526F156F2}"/>
              </a:ext>
            </a:extLst>
          </p:cNvPr>
          <p:cNvSpPr/>
          <p:nvPr/>
        </p:nvSpPr>
        <p:spPr>
          <a:xfrm>
            <a:off x="1143000" y="6096000"/>
            <a:ext cx="6781800" cy="492443"/>
          </a:xfrm>
          <a:prstGeom prst="rect">
            <a:avLst/>
          </a:prstGeom>
        </p:spPr>
        <p:txBody>
          <a:bodyPr wrap="square">
            <a:spAutoFit/>
          </a:bodyPr>
          <a:lstStyle/>
          <a:p>
            <a:pPr algn="ctr"/>
            <a:r>
              <a:rPr lang="en-GB" sz="1400" b="1" dirty="0">
                <a:latin typeface="Times New Roman" panose="02020603050405020304" pitchFamily="18" charset="0"/>
                <a:cs typeface="Times New Roman" panose="02020603050405020304" pitchFamily="18" charset="0"/>
              </a:rPr>
              <a:t>King Saud University</a:t>
            </a:r>
          </a:p>
          <a:p>
            <a:pPr algn="ctr"/>
            <a:r>
              <a:rPr lang="en-GB" sz="1200" dirty="0">
                <a:latin typeface="Times New Roman" panose="02020603050405020304" pitchFamily="18" charset="0"/>
                <a:cs typeface="Times New Roman" panose="02020603050405020304" pitchFamily="18" charset="0"/>
              </a:rPr>
              <a:t>https://www.skillpro.com/webinar/communicating-to-reduce-misunderstanding-and-conflict-7</a:t>
            </a:r>
          </a:p>
        </p:txBody>
      </p:sp>
      <p:sp>
        <p:nvSpPr>
          <p:cNvPr id="5" name="Rectangle 4">
            <a:extLst>
              <a:ext uri="{FF2B5EF4-FFF2-40B4-BE49-F238E27FC236}">
                <a16:creationId xmlns:a16="http://schemas.microsoft.com/office/drawing/2014/main" id="{1D48753F-5A5F-4BFE-AE2F-A75210FD1D83}"/>
              </a:ext>
            </a:extLst>
          </p:cNvPr>
          <p:cNvSpPr/>
          <p:nvPr/>
        </p:nvSpPr>
        <p:spPr>
          <a:xfrm>
            <a:off x="3066164" y="2209800"/>
            <a:ext cx="1582036" cy="292388"/>
          </a:xfrm>
          <a:prstGeom prst="rect">
            <a:avLst/>
          </a:prstGeom>
        </p:spPr>
        <p:txBody>
          <a:bodyPr wrap="none">
            <a:spAutoFit/>
          </a:bodyPr>
          <a:lstStyle/>
          <a:p>
            <a:r>
              <a:rPr lang="en-GB" sz="1300" b="1" dirty="0">
                <a:solidFill>
                  <a:schemeClr val="bg1"/>
                </a:solidFill>
                <a:latin typeface="Times New Roman" panose="02020603050405020304" pitchFamily="18" charset="0"/>
                <a:cs typeface="Times New Roman" panose="02020603050405020304" pitchFamily="18" charset="0"/>
              </a:rPr>
              <a:t>Dr. Fahad Alrashed</a:t>
            </a:r>
          </a:p>
        </p:txBody>
      </p:sp>
    </p:spTree>
    <p:extLst>
      <p:ext uri="{BB962C8B-B14F-4D97-AF65-F5344CB8AC3E}">
        <p14:creationId xmlns:p14="http://schemas.microsoft.com/office/powerpoint/2010/main" val="312889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EEE00B-1A6C-413F-BA81-E4548883C314}"/>
              </a:ext>
            </a:extLst>
          </p:cNvPr>
          <p:cNvSpPr/>
          <p:nvPr/>
        </p:nvSpPr>
        <p:spPr>
          <a:xfrm>
            <a:off x="457200" y="2757537"/>
            <a:ext cx="8305800" cy="269201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Clarify your thoughts and the purpose</a:t>
            </a:r>
          </a:p>
          <a:p>
            <a:pPr marL="285750" indent="-285750">
              <a:lnSpc>
                <a:spcPct val="150000"/>
              </a:lnSpc>
              <a:buFont typeface="Arial" panose="020B0604020202020204" pitchFamily="34" charset="0"/>
              <a:buChar char="•"/>
            </a:pPr>
            <a:r>
              <a:rPr lang="en-GB" sz="2300" dirty="0">
                <a:latin typeface="Times New Roman" panose="02020603050405020304" pitchFamily="18" charset="0"/>
                <a:cs typeface="Times New Roman" panose="02020603050405020304" pitchFamily="18" charset="0"/>
              </a:rPr>
              <a:t>Identify the key points, facts and themes</a:t>
            </a:r>
          </a:p>
          <a:p>
            <a:pPr marL="285750" indent="-285750">
              <a:lnSpc>
                <a:spcPct val="150000"/>
              </a:lnSpc>
              <a:buFont typeface="Arial" panose="020B0604020202020204" pitchFamily="34" charset="0"/>
              <a:buChar char="•"/>
            </a:pPr>
            <a:r>
              <a:rPr lang="en-GB" sz="2300" dirty="0">
                <a:latin typeface="Times New Roman" panose="02020603050405020304" pitchFamily="18" charset="0"/>
                <a:cs typeface="Times New Roman" panose="02020603050405020304" pitchFamily="18" charset="0"/>
              </a:rPr>
              <a:t>Decide on a logical order</a:t>
            </a:r>
          </a:p>
          <a:p>
            <a:pPr marL="285750" indent="-285750">
              <a:lnSpc>
                <a:spcPct val="150000"/>
              </a:lnSpc>
              <a:buFont typeface="Arial" panose="020B0604020202020204" pitchFamily="34" charset="0"/>
              <a:buChar char="•"/>
            </a:pPr>
            <a:r>
              <a:rPr lang="en-GB" sz="2300" dirty="0">
                <a:latin typeface="Times New Roman" panose="02020603050405020304" pitchFamily="18" charset="0"/>
                <a:cs typeface="Times New Roman" panose="02020603050405020304" pitchFamily="18" charset="0"/>
              </a:rPr>
              <a:t>Use short paragraphs and sentences</a:t>
            </a:r>
          </a:p>
          <a:p>
            <a:pPr marL="285750" indent="-285750">
              <a:lnSpc>
                <a:spcPct val="150000"/>
              </a:lnSpc>
              <a:buFont typeface="Arial" panose="020B0604020202020204" pitchFamily="34" charset="0"/>
              <a:buChar char="•"/>
            </a:pPr>
            <a:r>
              <a:rPr lang="en-GB" sz="2300" dirty="0">
                <a:latin typeface="Times New Roman" panose="02020603050405020304" pitchFamily="18" charset="0"/>
                <a:cs typeface="Times New Roman" panose="02020603050405020304" pitchFamily="18" charset="0"/>
              </a:rPr>
              <a:t>Compose a strong introduction and ending</a:t>
            </a:r>
          </a:p>
        </p:txBody>
      </p:sp>
      <p:pic>
        <p:nvPicPr>
          <p:cNvPr id="9" name="Picture 8">
            <a:extLst>
              <a:ext uri="{FF2B5EF4-FFF2-40B4-BE49-F238E27FC236}">
                <a16:creationId xmlns:a16="http://schemas.microsoft.com/office/drawing/2014/main" id="{74C2A041-D2B2-4ADD-85B4-C9E0D254657F}"/>
              </a:ext>
            </a:extLst>
          </p:cNvPr>
          <p:cNvPicPr>
            <a:picLocks noChangeAspect="1"/>
          </p:cNvPicPr>
          <p:nvPr/>
        </p:nvPicPr>
        <p:blipFill rotWithShape="1">
          <a:blip r:embed="rId2"/>
          <a:srcRect l="14166" t="32500" r="34166" b="48591"/>
          <a:stretch/>
        </p:blipFill>
        <p:spPr>
          <a:xfrm>
            <a:off x="838200" y="1066800"/>
            <a:ext cx="7391400" cy="1447800"/>
          </a:xfrm>
          <a:prstGeom prst="rect">
            <a:avLst/>
          </a:prstGeom>
        </p:spPr>
      </p:pic>
      <p:sp>
        <p:nvSpPr>
          <p:cNvPr id="10" name="Arrow: Pentagon 9">
            <a:extLst>
              <a:ext uri="{FF2B5EF4-FFF2-40B4-BE49-F238E27FC236}">
                <a16:creationId xmlns:a16="http://schemas.microsoft.com/office/drawing/2014/main" id="{D3ACDB5E-FC77-4DF8-957D-ED95047B1238}"/>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2" name="Rectangle 1">
            <a:extLst>
              <a:ext uri="{FF2B5EF4-FFF2-40B4-BE49-F238E27FC236}">
                <a16:creationId xmlns:a16="http://schemas.microsoft.com/office/drawing/2014/main" id="{B267CEAD-45A3-4D57-9F23-3C90DFFFBE89}"/>
              </a:ext>
            </a:extLst>
          </p:cNvPr>
          <p:cNvSpPr/>
          <p:nvPr/>
        </p:nvSpPr>
        <p:spPr>
          <a:xfrm>
            <a:off x="533400" y="5643493"/>
            <a:ext cx="8153400" cy="261610"/>
          </a:xfrm>
          <a:prstGeom prst="rect">
            <a:avLst/>
          </a:prstGeom>
        </p:spPr>
        <p:txBody>
          <a:bodyPr wrap="square">
            <a:spAutoFit/>
          </a:bodyPr>
          <a:lstStyle/>
          <a:p>
            <a:r>
              <a:rPr lang="en-GB" sz="1100" dirty="0">
                <a:solidFill>
                  <a:schemeClr val="tx2"/>
                </a:solidFill>
              </a:rPr>
              <a:t>http://www.learndirect.com/store/business-workplace/communication-skills       http://www.englishgrammar.org/effective-business-writing</a:t>
            </a:r>
          </a:p>
        </p:txBody>
      </p:sp>
    </p:spTree>
    <p:extLst>
      <p:ext uri="{BB962C8B-B14F-4D97-AF65-F5344CB8AC3E}">
        <p14:creationId xmlns:p14="http://schemas.microsoft.com/office/powerpoint/2010/main" val="102356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92E70-D49F-4D4F-A3B8-50D09EBE9EF5}"/>
              </a:ext>
            </a:extLst>
          </p:cNvPr>
          <p:cNvPicPr>
            <a:picLocks noChangeAspect="1"/>
          </p:cNvPicPr>
          <p:nvPr/>
        </p:nvPicPr>
        <p:blipFill rotWithShape="1">
          <a:blip r:embed="rId2"/>
          <a:srcRect l="59167" t="20000" r="10000" b="61250"/>
          <a:stretch/>
        </p:blipFill>
        <p:spPr>
          <a:xfrm>
            <a:off x="1371600" y="1219200"/>
            <a:ext cx="6629400" cy="1981200"/>
          </a:xfrm>
          <a:prstGeom prst="rect">
            <a:avLst/>
          </a:prstGeom>
        </p:spPr>
      </p:pic>
      <p:sp>
        <p:nvSpPr>
          <p:cNvPr id="3" name="Title 1">
            <a:extLst>
              <a:ext uri="{FF2B5EF4-FFF2-40B4-BE49-F238E27FC236}">
                <a16:creationId xmlns:a16="http://schemas.microsoft.com/office/drawing/2014/main" id="{CB832FF9-A2BE-4EB4-8386-0824ED08754A}"/>
              </a:ext>
            </a:extLst>
          </p:cNvPr>
          <p:cNvSpPr txBox="1">
            <a:spLocks/>
          </p:cNvSpPr>
          <p:nvPr/>
        </p:nvSpPr>
        <p:spPr>
          <a:xfrm>
            <a:off x="1371600" y="838200"/>
            <a:ext cx="6629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srgbClr val="00B050"/>
                </a:solidFill>
                <a:latin typeface="Algerian" panose="04020705040A02060702" pitchFamily="82" charset="0"/>
                <a:cs typeface="Times New Roman" panose="02020603050405020304" pitchFamily="18" charset="0"/>
              </a:rPr>
              <a:t>Why visual communication is important ?</a:t>
            </a:r>
          </a:p>
          <a:p>
            <a:endParaRPr lang="en-GB" sz="2400" b="1" dirty="0">
              <a:solidFill>
                <a:srgbClr val="00B050"/>
              </a:solidFill>
              <a:latin typeface="Algerian" panose="04020705040A02060702" pitchFamily="82" charset="0"/>
              <a:cs typeface="Times New Roman" panose="02020603050405020304" pitchFamily="18" charset="0"/>
            </a:endParaRPr>
          </a:p>
        </p:txBody>
      </p:sp>
      <p:sp>
        <p:nvSpPr>
          <p:cNvPr id="4" name="Arrow: Pentagon 3">
            <a:extLst>
              <a:ext uri="{FF2B5EF4-FFF2-40B4-BE49-F238E27FC236}">
                <a16:creationId xmlns:a16="http://schemas.microsoft.com/office/drawing/2014/main" id="{F27DD9FE-FDD7-4A1F-A6D7-33E18E8C3ED7}"/>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6" name="Rectangle 5">
            <a:extLst>
              <a:ext uri="{FF2B5EF4-FFF2-40B4-BE49-F238E27FC236}">
                <a16:creationId xmlns:a16="http://schemas.microsoft.com/office/drawing/2014/main" id="{E7D473CC-7759-4D3D-8A9D-3B4BC95D6482}"/>
              </a:ext>
            </a:extLst>
          </p:cNvPr>
          <p:cNvSpPr/>
          <p:nvPr/>
        </p:nvSpPr>
        <p:spPr>
          <a:xfrm>
            <a:off x="762000" y="3276600"/>
            <a:ext cx="7620000" cy="3477875"/>
          </a:xfrm>
          <a:prstGeom prst="rect">
            <a:avLst/>
          </a:prstGeom>
        </p:spPr>
        <p:txBody>
          <a:bodyPr wrap="square">
            <a:spAutoFit/>
          </a:bodyPr>
          <a:lstStyle/>
          <a:p>
            <a:pPr marL="342900" indent="-342900" algn="just">
              <a:buFont typeface="Arial" panose="020B0604020202020204" pitchFamily="34" charset="0"/>
              <a:buChar char="•"/>
            </a:pPr>
            <a:r>
              <a:rPr lang="en-GB" sz="2000" b="1" dirty="0">
                <a:solidFill>
                  <a:schemeClr val="tx2"/>
                </a:solidFill>
                <a:latin typeface="Times New Roman" panose="02020603050405020304" pitchFamily="18" charset="0"/>
                <a:cs typeface="Times New Roman" panose="02020603050405020304" pitchFamily="18" charset="0"/>
              </a:rPr>
              <a:t>Complements verbal communication</a:t>
            </a:r>
            <a:r>
              <a:rPr lang="en-GB" sz="2000" dirty="0">
                <a:solidFill>
                  <a:schemeClr val="tx2"/>
                </a:solidFill>
                <a:latin typeface="Times New Roman" panose="02020603050405020304" pitchFamily="18" charset="0"/>
                <a:cs typeface="Times New Roman" panose="02020603050405020304" pitchFamily="18" charset="0"/>
              </a:rPr>
              <a:t>. For making verbal communication more effective and meaningful, it is always helpful to use visual tools and techniques e.g. a graph or picture. Short films and television advertisements are perfect examples of this combination.</a:t>
            </a:r>
          </a:p>
          <a:p>
            <a:pPr algn="just"/>
            <a:endParaRPr lang="en-GB" sz="20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000" b="1" dirty="0">
                <a:solidFill>
                  <a:schemeClr val="tx2"/>
                </a:solidFill>
                <a:latin typeface="Times New Roman" panose="02020603050405020304" pitchFamily="18" charset="0"/>
                <a:cs typeface="Times New Roman" panose="02020603050405020304" pitchFamily="18" charset="0"/>
              </a:rPr>
              <a:t>Helps in maintaining interest and retaining information</a:t>
            </a:r>
            <a:r>
              <a:rPr lang="en-GB" sz="2000" dirty="0">
                <a:solidFill>
                  <a:schemeClr val="tx2"/>
                </a:solidFill>
                <a:latin typeface="Times New Roman" panose="02020603050405020304" pitchFamily="18" charset="0"/>
                <a:cs typeface="Times New Roman" panose="02020603050405020304" pitchFamily="18" charset="0"/>
              </a:rPr>
              <a:t>. The larger the audience, the lesser the opportunity to interact one-on-one. The use of visual aids is what can save the day by helping you grab the attention of everyone amongst the audience, ensure that they remain engaged, and make them retain the delivered information.</a:t>
            </a:r>
          </a:p>
        </p:txBody>
      </p:sp>
    </p:spTree>
    <p:extLst>
      <p:ext uri="{BB962C8B-B14F-4D97-AF65-F5344CB8AC3E}">
        <p14:creationId xmlns:p14="http://schemas.microsoft.com/office/powerpoint/2010/main" val="273592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6E229E00-0AE6-44F6-9760-0EA2794065AA}"/>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3" name="Rectangle 2">
            <a:extLst>
              <a:ext uri="{FF2B5EF4-FFF2-40B4-BE49-F238E27FC236}">
                <a16:creationId xmlns:a16="http://schemas.microsoft.com/office/drawing/2014/main" id="{6CBE6A4E-459D-4A91-BE94-8B6D06420F9A}"/>
              </a:ext>
            </a:extLst>
          </p:cNvPr>
          <p:cNvSpPr/>
          <p:nvPr/>
        </p:nvSpPr>
        <p:spPr>
          <a:xfrm>
            <a:off x="685800" y="914400"/>
            <a:ext cx="7848600" cy="1585049"/>
          </a:xfrm>
          <a:prstGeom prst="rect">
            <a:avLst/>
          </a:prstGeom>
        </p:spPr>
        <p:txBody>
          <a:bodyPr wrap="square">
            <a:spAutoFit/>
          </a:bodyPr>
          <a:lstStyle/>
          <a:p>
            <a:r>
              <a:rPr lang="en-US" sz="2400" dirty="0">
                <a:solidFill>
                  <a:srgbClr val="00B050"/>
                </a:solidFill>
                <a:latin typeface="Algerian" panose="04020705040A02060702" pitchFamily="82" charset="0"/>
              </a:rPr>
              <a:t>Effective</a:t>
            </a:r>
            <a:r>
              <a:rPr lang="en-US" sz="2400" dirty="0">
                <a:solidFill>
                  <a:srgbClr val="00B050"/>
                </a:solidFill>
                <a:effectLst>
                  <a:outerShdw blurRad="38100" dist="38100" dir="2700000" algn="tl">
                    <a:srgbClr val="000000">
                      <a:alpha val="43137"/>
                    </a:srgbClr>
                  </a:outerShdw>
                </a:effectLst>
                <a:latin typeface="Algerian" panose="04020705040A02060702" pitchFamily="82" charset="0"/>
              </a:rPr>
              <a:t> </a:t>
            </a:r>
            <a:r>
              <a:rPr lang="en-US" sz="2400" dirty="0">
                <a:solidFill>
                  <a:srgbClr val="00B050"/>
                </a:solidFill>
                <a:latin typeface="Algerian" panose="04020705040A02060702" pitchFamily="82" charset="0"/>
              </a:rPr>
              <a:t>Communication</a:t>
            </a:r>
          </a:p>
          <a:p>
            <a:pPr algn="just"/>
            <a:br>
              <a:rPr lang="en-US" sz="1400" dirty="0"/>
            </a:br>
            <a:r>
              <a:rPr lang="en-US" sz="2000" dirty="0">
                <a:solidFill>
                  <a:schemeClr val="tx2"/>
                </a:solidFill>
                <a:latin typeface="Times New Roman" panose="02020603050405020304" pitchFamily="18" charset="0"/>
                <a:cs typeface="Times New Roman" panose="02020603050405020304" pitchFamily="18" charset="0"/>
              </a:rPr>
              <a:t>Specifically, effective communication skills have been shown to improve providers’ interviewing skills, facilitate information-gathering, and decrease malpractice claims. [12]</a:t>
            </a:r>
            <a:endParaRPr lang="en-GB" sz="2000" dirty="0">
              <a:solidFill>
                <a:schemeClr val="tx2"/>
              </a:solidFill>
              <a:latin typeface="Times New Roman" panose="02020603050405020304" pitchFamily="18" charset="0"/>
              <a:cs typeface="Times New Roman" panose="02020603050405020304" pitchFamily="18" charset="0"/>
            </a:endParaRPr>
          </a:p>
        </p:txBody>
      </p:sp>
      <p:sp>
        <p:nvSpPr>
          <p:cNvPr id="4" name="Arrow: Down 3">
            <a:extLst>
              <a:ext uri="{FF2B5EF4-FFF2-40B4-BE49-F238E27FC236}">
                <a16:creationId xmlns:a16="http://schemas.microsoft.com/office/drawing/2014/main" id="{F4390F2F-8748-4851-8E2A-E855D9EC0CBD}"/>
              </a:ext>
            </a:extLst>
          </p:cNvPr>
          <p:cNvSpPr/>
          <p:nvPr/>
        </p:nvSpPr>
        <p:spPr>
          <a:xfrm>
            <a:off x="4648200" y="3048000"/>
            <a:ext cx="3276600" cy="3124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DD7FCD0E-2060-4229-AD47-C4EDC478D7C1}"/>
              </a:ext>
            </a:extLst>
          </p:cNvPr>
          <p:cNvSpPr/>
          <p:nvPr/>
        </p:nvSpPr>
        <p:spPr>
          <a:xfrm rot="10800000">
            <a:off x="1295400" y="3048000"/>
            <a:ext cx="3276600" cy="3124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3DCA001-3DDC-4062-9429-AFEA56CCCCF5}"/>
              </a:ext>
            </a:extLst>
          </p:cNvPr>
          <p:cNvSpPr/>
          <p:nvPr/>
        </p:nvSpPr>
        <p:spPr>
          <a:xfrm>
            <a:off x="1978950" y="3810000"/>
            <a:ext cx="1909497" cy="369332"/>
          </a:xfrm>
          <a:prstGeom prst="rect">
            <a:avLst/>
          </a:prstGeom>
        </p:spPr>
        <p:txBody>
          <a:bodyPr wrap="none">
            <a:spAutoFit/>
          </a:bodyPr>
          <a:lstStyle/>
          <a:p>
            <a:pPr algn="ctr"/>
            <a:r>
              <a:rPr lang="en-US" b="1" dirty="0">
                <a:solidFill>
                  <a:schemeClr val="bg1"/>
                </a:solidFill>
                <a:latin typeface="Times New Roman" panose="02020603050405020304" pitchFamily="18" charset="0"/>
                <a:cs typeface="Times New Roman" panose="02020603050405020304" pitchFamily="18" charset="0"/>
              </a:rPr>
              <a:t>Interviewing skill</a:t>
            </a:r>
          </a:p>
        </p:txBody>
      </p:sp>
      <p:sp>
        <p:nvSpPr>
          <p:cNvPr id="7" name="Rectangle 6">
            <a:extLst>
              <a:ext uri="{FF2B5EF4-FFF2-40B4-BE49-F238E27FC236}">
                <a16:creationId xmlns:a16="http://schemas.microsoft.com/office/drawing/2014/main" id="{7C64DE7E-30B3-4022-B167-0849BFB89078}"/>
              </a:ext>
            </a:extLst>
          </p:cNvPr>
          <p:cNvSpPr/>
          <p:nvPr/>
        </p:nvSpPr>
        <p:spPr>
          <a:xfrm>
            <a:off x="1738500" y="4191000"/>
            <a:ext cx="2390398" cy="369332"/>
          </a:xfrm>
          <a:prstGeom prst="rect">
            <a:avLst/>
          </a:prstGeom>
        </p:spPr>
        <p:txBody>
          <a:bodyPr wrap="none">
            <a:spAutoFit/>
          </a:bodyPr>
          <a:lstStyle/>
          <a:p>
            <a:pPr algn="ctr"/>
            <a:r>
              <a:rPr lang="en-US" b="1" dirty="0">
                <a:solidFill>
                  <a:schemeClr val="bg1"/>
                </a:solidFill>
                <a:latin typeface="Times New Roman" panose="02020603050405020304" pitchFamily="18" charset="0"/>
                <a:cs typeface="Times New Roman" panose="02020603050405020304" pitchFamily="18" charset="0"/>
              </a:rPr>
              <a:t>information-gathering</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E45C960-3A6E-4379-9F60-5B3C465A0AD5}"/>
              </a:ext>
            </a:extLst>
          </p:cNvPr>
          <p:cNvSpPr/>
          <p:nvPr/>
        </p:nvSpPr>
        <p:spPr>
          <a:xfrm>
            <a:off x="5254807" y="4800600"/>
            <a:ext cx="2063385"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Malpractice claims</a:t>
            </a:r>
            <a:endParaRPr lang="en-GB"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28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E3FAAD-36D6-499A-8826-ED7D50235E5D}"/>
              </a:ext>
            </a:extLst>
          </p:cNvPr>
          <p:cNvSpPr/>
          <p:nvPr/>
        </p:nvSpPr>
        <p:spPr>
          <a:xfrm>
            <a:off x="685800" y="1371600"/>
            <a:ext cx="7924800" cy="2654573"/>
          </a:xfrm>
          <a:prstGeom prst="rect">
            <a:avLst/>
          </a:prstGeom>
        </p:spPr>
        <p:txBody>
          <a:bodyPr wrap="square">
            <a:spAutoFit/>
          </a:bodyPr>
          <a:lstStyle/>
          <a:p>
            <a:pPr algn="ctr">
              <a:lnSpc>
                <a:spcPct val="90000"/>
              </a:lnSpc>
              <a:buClr>
                <a:schemeClr val="tx1"/>
              </a:buClr>
              <a:defRPr/>
            </a:pPr>
            <a:r>
              <a:rPr lang="en-US" sz="2400" dirty="0">
                <a:solidFill>
                  <a:srgbClr val="C00000"/>
                </a:solidFill>
                <a:latin typeface="Algerian" panose="04020705040A02060702" pitchFamily="82" charset="0"/>
                <a:cs typeface="Times New Roman" pitchFamily="18" charset="0"/>
              </a:rPr>
              <a:t>Communication: Why?</a:t>
            </a:r>
          </a:p>
          <a:p>
            <a:pPr algn="ctr">
              <a:lnSpc>
                <a:spcPct val="90000"/>
              </a:lnSpc>
              <a:buClr>
                <a:schemeClr val="tx1"/>
              </a:buClr>
              <a:defRPr/>
            </a:pPr>
            <a:endParaRPr lang="en-US" sz="2300" dirty="0">
              <a:solidFill>
                <a:srgbClr val="00B050"/>
              </a:solidFill>
              <a:latin typeface="Algerian" panose="04020705040A02060702" pitchFamily="82" charset="0"/>
              <a:cs typeface="Times New Roman" pitchFamily="18" charset="0"/>
            </a:endParaRPr>
          </a:p>
          <a:p>
            <a:pPr algn="ctr">
              <a:lnSpc>
                <a:spcPct val="90000"/>
              </a:lnSpc>
              <a:buClr>
                <a:schemeClr val="tx1"/>
              </a:buClr>
              <a:defRPr/>
            </a:pPr>
            <a:endParaRPr lang="en-US" sz="2300" dirty="0">
              <a:solidFill>
                <a:srgbClr val="00B05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rgbClr val="00B050"/>
                </a:solidFill>
                <a:latin typeface="Times New Roman" panose="02020603050405020304" pitchFamily="18" charset="0"/>
                <a:cs typeface="Times New Roman" panose="02020603050405020304" pitchFamily="18" charset="0"/>
              </a:rPr>
              <a:t>Effective</a:t>
            </a:r>
            <a:r>
              <a:rPr lang="en-GB" sz="2300" dirty="0">
                <a:solidFill>
                  <a:schemeClr val="tx2"/>
                </a:solidFill>
                <a:latin typeface="Times New Roman" panose="02020603050405020304" pitchFamily="18" charset="0"/>
                <a:cs typeface="Times New Roman" panose="02020603050405020304" pitchFamily="18" charset="0"/>
              </a:rPr>
              <a:t> communication is the basis of mutual understanding &amp; trust. </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rgbClr val="FF0000"/>
                </a:solidFill>
                <a:latin typeface="Times New Roman" panose="02020603050405020304" pitchFamily="18" charset="0"/>
                <a:cs typeface="Times New Roman" panose="02020603050405020304" pitchFamily="18" charset="0"/>
              </a:rPr>
              <a:t>Poor</a:t>
            </a:r>
            <a:r>
              <a:rPr lang="en-GB" sz="2300" dirty="0">
                <a:solidFill>
                  <a:schemeClr val="tx2"/>
                </a:solidFill>
                <a:latin typeface="Times New Roman" panose="02020603050405020304" pitchFamily="18" charset="0"/>
                <a:cs typeface="Times New Roman" panose="02020603050405020304" pitchFamily="18" charset="0"/>
              </a:rPr>
              <a:t> communication causes a lot of misunderstanding &amp; hinders work &amp; productivity.</a:t>
            </a:r>
            <a:endParaRPr lang="en-US" sz="2300" dirty="0">
              <a:solidFill>
                <a:schemeClr val="tx2"/>
              </a:solidFill>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id="{A51EADA4-A128-4B2A-AC13-E1F1F12B05A9}"/>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334461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92ED1-D66E-4BA3-BB6D-C2DF258936E3}"/>
              </a:ext>
            </a:extLst>
          </p:cNvPr>
          <p:cNvSpPr/>
          <p:nvPr/>
        </p:nvSpPr>
        <p:spPr>
          <a:xfrm>
            <a:off x="685800" y="1371600"/>
            <a:ext cx="7924800" cy="4898264"/>
          </a:xfrm>
          <a:prstGeom prst="rect">
            <a:avLst/>
          </a:prstGeom>
        </p:spPr>
        <p:txBody>
          <a:bodyPr wrap="square">
            <a:spAutoFit/>
          </a:bodyPr>
          <a:lstStyle/>
          <a:p>
            <a:pPr algn="ctr">
              <a:lnSpc>
                <a:spcPct val="90000"/>
              </a:lnSpc>
              <a:buClr>
                <a:schemeClr val="tx1"/>
              </a:buClr>
              <a:defRPr/>
            </a:pPr>
            <a:r>
              <a:rPr lang="en-US" sz="2400" dirty="0">
                <a:solidFill>
                  <a:srgbClr val="C00000"/>
                </a:solidFill>
                <a:latin typeface="Algerian" panose="04020705040A02060702" pitchFamily="82" charset="0"/>
                <a:cs typeface="Times New Roman" pitchFamily="18" charset="0"/>
              </a:rPr>
              <a:t>Communication: Why? Cont.</a:t>
            </a:r>
          </a:p>
          <a:p>
            <a:pPr algn="ctr">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a:p>
            <a:pPr algn="just">
              <a:lnSpc>
                <a:spcPct val="90000"/>
              </a:lnSpc>
              <a:buClr>
                <a:schemeClr val="tx1"/>
              </a:buClr>
              <a:defRPr/>
            </a:pPr>
            <a:r>
              <a:rPr lang="en-GB" sz="2300" b="1" dirty="0">
                <a:solidFill>
                  <a:schemeClr val="tx2"/>
                </a:solidFill>
                <a:latin typeface="Times New Roman" panose="02020603050405020304" pitchFamily="18" charset="0"/>
                <a:cs typeface="Times New Roman" panose="02020603050405020304" pitchFamily="18" charset="0"/>
              </a:rPr>
              <a:t>Good Communication is needed to:</a:t>
            </a:r>
          </a:p>
          <a:p>
            <a:pPr algn="ctr">
              <a:lnSpc>
                <a:spcPct val="90000"/>
              </a:lnSpc>
              <a:buClr>
                <a:schemeClr val="tx1"/>
              </a:buClr>
              <a:defRPr/>
            </a:pPr>
            <a:endParaRPr lang="en-US" sz="2300" dirty="0">
              <a:solidFill>
                <a:schemeClr val="tx2"/>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Develop relationships</a:t>
            </a:r>
          </a:p>
          <a:p>
            <a:pPr algn="just">
              <a:lnSpc>
                <a:spcPct val="90000"/>
              </a:lnSpc>
              <a:buClr>
                <a:schemeClr val="tx1"/>
              </a:buClr>
              <a:defRPr/>
            </a:pPr>
            <a:r>
              <a:rPr lang="en-GB" sz="2300" dirty="0">
                <a:solidFill>
                  <a:schemeClr val="tx2"/>
                </a:solidFill>
                <a:latin typeface="Times New Roman" panose="02020603050405020304" pitchFamily="18" charset="0"/>
                <a:cs typeface="Times New Roman" panose="02020603050405020304" pitchFamily="18" charset="0"/>
              </a:rPr>
              <a:t> </a:t>
            </a: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Increase our knowledge</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Make our feelings and thoughts known</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 Find out about people </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Find out information</a:t>
            </a:r>
          </a:p>
          <a:p>
            <a:pPr marL="342900" indent="-342900" algn="just">
              <a:lnSpc>
                <a:spcPct val="90000"/>
              </a:lnSpc>
              <a:buClr>
                <a:schemeClr val="tx1"/>
              </a:buClr>
              <a:buFont typeface="Arial" panose="020B0604020202020204" pitchFamily="34" charset="0"/>
              <a:buChar char="•"/>
              <a:defRPr/>
            </a:pPr>
            <a:endParaRPr lang="en-GB" sz="2300" dirty="0">
              <a:solidFill>
                <a:srgbClr val="FF0000"/>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rgbClr val="FF0000"/>
              </a:solidFill>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id="{950EA427-0BB6-47B2-A0E2-7A06336F4228}"/>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39855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57BB2960-9846-4FF0-9EAB-A1349B1EE82E}"/>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4" name="Rectangle 3">
            <a:extLst>
              <a:ext uri="{FF2B5EF4-FFF2-40B4-BE49-F238E27FC236}">
                <a16:creationId xmlns:a16="http://schemas.microsoft.com/office/drawing/2014/main" id="{DD2616D5-413F-4724-B838-3C9028E09185}"/>
              </a:ext>
            </a:extLst>
          </p:cNvPr>
          <p:cNvSpPr/>
          <p:nvPr/>
        </p:nvSpPr>
        <p:spPr>
          <a:xfrm>
            <a:off x="685800" y="1371600"/>
            <a:ext cx="7924800" cy="3624069"/>
          </a:xfrm>
          <a:prstGeom prst="rect">
            <a:avLst/>
          </a:prstGeom>
        </p:spPr>
        <p:txBody>
          <a:bodyPr wrap="square">
            <a:spAutoFit/>
          </a:bodyPr>
          <a:lstStyle/>
          <a:p>
            <a:pPr algn="ctr">
              <a:lnSpc>
                <a:spcPct val="90000"/>
              </a:lnSpc>
              <a:buClr>
                <a:schemeClr val="tx1"/>
              </a:buClr>
              <a:defRPr/>
            </a:pPr>
            <a:r>
              <a:rPr lang="en-US" sz="2400" dirty="0">
                <a:solidFill>
                  <a:srgbClr val="00B050"/>
                </a:solidFill>
                <a:latin typeface="Algerian" panose="04020705040A02060702" pitchFamily="82" charset="0"/>
                <a:cs typeface="Times New Roman" pitchFamily="18" charset="0"/>
              </a:rPr>
              <a:t>Communication &amp; MEDICINE</a:t>
            </a:r>
          </a:p>
          <a:p>
            <a:pPr algn="ctr">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rgbClr val="FF0000"/>
                </a:solidFill>
                <a:latin typeface="Times New Roman" panose="02020603050405020304" pitchFamily="18" charset="0"/>
                <a:cs typeface="Times New Roman" panose="02020603050405020304" pitchFamily="18" charset="0"/>
              </a:rPr>
              <a:t>Historically</a:t>
            </a:r>
            <a:r>
              <a:rPr lang="en-GB" sz="2300" dirty="0">
                <a:solidFill>
                  <a:schemeClr val="tx2"/>
                </a:solidFill>
                <a:latin typeface="Times New Roman" panose="02020603050405020304" pitchFamily="18" charset="0"/>
                <a:cs typeface="Times New Roman" panose="02020603050405020304" pitchFamily="18" charset="0"/>
              </a:rPr>
              <a:t> the emphasis was on the biomedical model in medical training which places more value on </a:t>
            </a:r>
            <a:r>
              <a:rPr lang="en-GB" sz="2300" b="1" dirty="0">
                <a:solidFill>
                  <a:schemeClr val="tx2"/>
                </a:solidFill>
                <a:latin typeface="Times New Roman" panose="02020603050405020304" pitchFamily="18" charset="0"/>
                <a:cs typeface="Times New Roman" panose="02020603050405020304" pitchFamily="18" charset="0"/>
              </a:rPr>
              <a:t>technical proficiency</a:t>
            </a:r>
            <a:r>
              <a:rPr lang="en-GB" sz="2300" dirty="0">
                <a:solidFill>
                  <a:schemeClr val="tx2"/>
                </a:solidFill>
                <a:latin typeface="Times New Roman" panose="02020603050405020304" pitchFamily="18" charset="0"/>
                <a:cs typeface="Times New Roman" panose="02020603050405020304" pitchFamily="18" charset="0"/>
              </a:rPr>
              <a:t> than on communication skills. </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rgbClr val="FF0000"/>
                </a:solidFill>
                <a:latin typeface="Times New Roman" panose="02020603050405020304" pitchFamily="18" charset="0"/>
                <a:cs typeface="Times New Roman" panose="02020603050405020304" pitchFamily="18" charset="0"/>
              </a:rPr>
              <a:t>Recently</a:t>
            </a:r>
            <a:r>
              <a:rPr lang="en-GB" sz="2300" dirty="0">
                <a:solidFill>
                  <a:schemeClr val="tx2"/>
                </a:solidFill>
                <a:latin typeface="Times New Roman" panose="02020603050405020304" pitchFamily="18" charset="0"/>
                <a:cs typeface="Times New Roman" panose="02020603050405020304" pitchFamily="18" charset="0"/>
              </a:rPr>
              <a:t> learning communication skills &amp; evidence-based practice </a:t>
            </a:r>
            <a:r>
              <a:rPr lang="en-GB" sz="2300" b="1" dirty="0">
                <a:solidFill>
                  <a:schemeClr val="tx2"/>
                </a:solidFill>
                <a:latin typeface="Times New Roman" panose="02020603050405020304" pitchFamily="18" charset="0"/>
                <a:cs typeface="Times New Roman" panose="02020603050405020304" pitchFamily="18" charset="0"/>
              </a:rPr>
              <a:t>become the corner stones of modern medicine</a:t>
            </a:r>
            <a:r>
              <a:rPr lang="en-GB" sz="2300" dirty="0">
                <a:solidFill>
                  <a:schemeClr val="tx2"/>
                </a:solidFill>
                <a:latin typeface="Times New Roman" panose="02020603050405020304" pitchFamily="18" charset="0"/>
                <a:cs typeface="Times New Roman" panose="02020603050405020304" pitchFamily="18" charset="0"/>
              </a:rPr>
              <a:t>. </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98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2F7BB90C-F90C-4B43-8A34-3F1EED3106FD}"/>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3" name="Rectangle 2">
            <a:extLst>
              <a:ext uri="{FF2B5EF4-FFF2-40B4-BE49-F238E27FC236}">
                <a16:creationId xmlns:a16="http://schemas.microsoft.com/office/drawing/2014/main" id="{8B7521A6-5F2C-42D3-A509-1463804C2F6F}"/>
              </a:ext>
            </a:extLst>
          </p:cNvPr>
          <p:cNvSpPr/>
          <p:nvPr/>
        </p:nvSpPr>
        <p:spPr>
          <a:xfrm>
            <a:off x="609600" y="1371600"/>
            <a:ext cx="7924800" cy="4579715"/>
          </a:xfrm>
          <a:prstGeom prst="rect">
            <a:avLst/>
          </a:prstGeom>
        </p:spPr>
        <p:txBody>
          <a:bodyPr wrap="square">
            <a:spAutoFit/>
          </a:bodyPr>
          <a:lstStyle/>
          <a:p>
            <a:pPr algn="ctr">
              <a:lnSpc>
                <a:spcPct val="90000"/>
              </a:lnSpc>
              <a:buClr>
                <a:schemeClr val="tx1"/>
              </a:buClr>
              <a:defRPr/>
            </a:pPr>
            <a:r>
              <a:rPr lang="en-US" sz="2400" dirty="0">
                <a:solidFill>
                  <a:srgbClr val="00B050"/>
                </a:solidFill>
                <a:latin typeface="Algerian" panose="04020705040A02060702" pitchFamily="82" charset="0"/>
                <a:cs typeface="Times New Roman" pitchFamily="18" charset="0"/>
              </a:rPr>
              <a:t>Communication in medicine</a:t>
            </a:r>
          </a:p>
          <a:p>
            <a:pPr algn="ctr">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Increases patient satisfaction and health outcomes (</a:t>
            </a:r>
            <a:r>
              <a:rPr lang="en-GB" sz="2300" dirty="0" err="1">
                <a:solidFill>
                  <a:schemeClr val="tx2"/>
                </a:solidFill>
                <a:latin typeface="Times New Roman" panose="02020603050405020304" pitchFamily="18" charset="0"/>
                <a:cs typeface="Times New Roman" panose="02020603050405020304" pitchFamily="18" charset="0"/>
              </a:rPr>
              <a:t>Barlett</a:t>
            </a:r>
            <a:r>
              <a:rPr lang="en-GB" sz="2300" dirty="0">
                <a:solidFill>
                  <a:schemeClr val="tx2"/>
                </a:solidFill>
                <a:latin typeface="Times New Roman" panose="02020603050405020304" pitchFamily="18" charset="0"/>
                <a:cs typeface="Times New Roman" panose="02020603050405020304" pitchFamily="18" charset="0"/>
              </a:rPr>
              <a:t>, Grayson et al., 1984). </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Reduces the risk of complaint and litigation (</a:t>
            </a:r>
            <a:r>
              <a:rPr lang="en-GB" sz="2300" dirty="0" err="1">
                <a:solidFill>
                  <a:schemeClr val="tx2"/>
                </a:solidFill>
                <a:latin typeface="Times New Roman" panose="02020603050405020304" pitchFamily="18" charset="0"/>
                <a:cs typeface="Times New Roman" panose="02020603050405020304" pitchFamily="18" charset="0"/>
              </a:rPr>
              <a:t>Beckmam</a:t>
            </a:r>
            <a:r>
              <a:rPr lang="en-GB" sz="2300" dirty="0">
                <a:solidFill>
                  <a:schemeClr val="tx2"/>
                </a:solidFill>
                <a:latin typeface="Times New Roman" panose="02020603050405020304" pitchFamily="18" charset="0"/>
                <a:cs typeface="Times New Roman" panose="02020603050405020304" pitchFamily="18" charset="0"/>
              </a:rPr>
              <a:t> 1994).</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 Higher levels of job satisfaction (Kramer et al., </a:t>
            </a:r>
            <a:r>
              <a:rPr lang="en-GB" sz="2300" dirty="0" err="1">
                <a:solidFill>
                  <a:schemeClr val="tx2"/>
                </a:solidFill>
                <a:latin typeface="Times New Roman" panose="02020603050405020304" pitchFamily="18" charset="0"/>
                <a:cs typeface="Times New Roman" panose="02020603050405020304" pitchFamily="18" charset="0"/>
              </a:rPr>
              <a:t>Suchman</a:t>
            </a:r>
            <a:r>
              <a:rPr lang="en-GB" sz="2300" dirty="0">
                <a:solidFill>
                  <a:schemeClr val="tx2"/>
                </a:solidFill>
                <a:latin typeface="Times New Roman" panose="02020603050405020304" pitchFamily="18" charset="0"/>
                <a:cs typeface="Times New Roman" panose="02020603050405020304" pitchFamily="18" charset="0"/>
              </a:rPr>
              <a:t> et al., 1993).</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43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6606FC-54B8-441F-BD11-A7E3EA37CCCA}"/>
              </a:ext>
            </a:extLst>
          </p:cNvPr>
          <p:cNvGraphicFramePr>
            <a:graphicFrameLocks noGrp="1"/>
          </p:cNvGraphicFramePr>
          <p:nvPr>
            <p:extLst>
              <p:ext uri="{D42A27DB-BD31-4B8C-83A1-F6EECF244321}">
                <p14:modId xmlns:p14="http://schemas.microsoft.com/office/powerpoint/2010/main" val="2009385333"/>
              </p:ext>
            </p:extLst>
          </p:nvPr>
        </p:nvGraphicFramePr>
        <p:xfrm>
          <a:off x="685800" y="1295400"/>
          <a:ext cx="7772400" cy="5425536"/>
        </p:xfrm>
        <a:graphic>
          <a:graphicData uri="http://schemas.openxmlformats.org/drawingml/2006/table">
            <a:tbl>
              <a:tblPr firstRow="1" bandRow="1">
                <a:tableStyleId>{5FD0F851-EC5A-4D38-B0AD-8093EC10F338}</a:tableStyleId>
              </a:tblPr>
              <a:tblGrid>
                <a:gridCol w="3620569">
                  <a:extLst>
                    <a:ext uri="{9D8B030D-6E8A-4147-A177-3AD203B41FA5}">
                      <a16:colId xmlns:a16="http://schemas.microsoft.com/office/drawing/2014/main" val="3463271529"/>
                    </a:ext>
                  </a:extLst>
                </a:gridCol>
                <a:gridCol w="4151831">
                  <a:extLst>
                    <a:ext uri="{9D8B030D-6E8A-4147-A177-3AD203B41FA5}">
                      <a16:colId xmlns:a16="http://schemas.microsoft.com/office/drawing/2014/main" val="117143551"/>
                    </a:ext>
                  </a:extLst>
                </a:gridCol>
              </a:tblGrid>
              <a:tr h="400098">
                <a:tc>
                  <a:txBody>
                    <a:bodyPr/>
                    <a:lstStyle/>
                    <a:p>
                      <a:pPr algn="ctr"/>
                      <a:r>
                        <a:rPr lang="en-GB" sz="2000" dirty="0">
                          <a:latin typeface="Times New Roman" panose="02020603050405020304" pitchFamily="18" charset="0"/>
                          <a:cs typeface="Times New Roman" panose="02020603050405020304" pitchFamily="18" charset="0"/>
                        </a:rPr>
                        <a:t>Towards patients</a:t>
                      </a:r>
                    </a:p>
                  </a:txBody>
                  <a:tcPr>
                    <a:solidFill>
                      <a:schemeClr val="accent5">
                        <a:lumMod val="60000"/>
                        <a:lumOff val="40000"/>
                      </a:schemeClr>
                    </a:solidFill>
                  </a:tcPr>
                </a:tc>
                <a:tc>
                  <a:txBody>
                    <a:bodyPr/>
                    <a:lstStyle/>
                    <a:p>
                      <a:pPr algn="ctr"/>
                      <a:r>
                        <a:rPr lang="en-GB" sz="1800" dirty="0">
                          <a:latin typeface="Times New Roman" panose="02020603050405020304" pitchFamily="18" charset="0"/>
                          <a:cs typeface="Times New Roman" panose="02020603050405020304" pitchFamily="18" charset="0"/>
                        </a:rPr>
                        <a:t>Towards colleagues</a:t>
                      </a:r>
                    </a:p>
                  </a:txBody>
                  <a:tcPr>
                    <a:solidFill>
                      <a:schemeClr val="accent5">
                        <a:lumMod val="60000"/>
                        <a:lumOff val="40000"/>
                      </a:schemeClr>
                    </a:solidFill>
                  </a:tcPr>
                </a:tc>
                <a:extLst>
                  <a:ext uri="{0D108BD9-81ED-4DB2-BD59-A6C34878D82A}">
                    <a16:rowId xmlns:a16="http://schemas.microsoft.com/office/drawing/2014/main" val="1304570795"/>
                  </a:ext>
                </a:extLst>
              </a:tr>
              <a:tr h="3049604">
                <a:tc>
                  <a:txBody>
                    <a:bodyPr/>
                    <a:lstStyle/>
                    <a:p>
                      <a:pPr marL="285750" indent="-285750" algn="just">
                        <a:buFont typeface="Courier New" panose="02070309020205020404" pitchFamily="49" charset="0"/>
                        <a:buChar char="o"/>
                      </a:pPr>
                      <a:r>
                        <a:rPr lang="en-GB" sz="1750" b="0" dirty="0">
                          <a:solidFill>
                            <a:schemeClr val="tx2"/>
                          </a:solidFill>
                          <a:latin typeface="Times New Roman" panose="02020603050405020304" pitchFamily="18" charset="0"/>
                          <a:cs typeface="Times New Roman" panose="02020603050405020304" pitchFamily="18" charset="0"/>
                        </a:rPr>
                        <a:t>Listen to patients and respond to their concerns and preferences.</a:t>
                      </a:r>
                    </a:p>
                    <a:p>
                      <a:pPr marL="285750" indent="-285750" algn="just">
                        <a:buFont typeface="Courier New" panose="02070309020205020404" pitchFamily="49" charset="0"/>
                        <a:buChar char="o"/>
                      </a:pPr>
                      <a:r>
                        <a:rPr lang="en-GB" sz="1750" b="0" dirty="0">
                          <a:solidFill>
                            <a:schemeClr val="tx2"/>
                          </a:solidFill>
                          <a:latin typeface="Times New Roman" panose="02020603050405020304" pitchFamily="18" charset="0"/>
                          <a:cs typeface="Times New Roman" panose="02020603050405020304" pitchFamily="18" charset="0"/>
                        </a:rPr>
                        <a:t>Give patients information in way they can understand.</a:t>
                      </a:r>
                    </a:p>
                    <a:p>
                      <a:pPr marL="285750" indent="-285750" algn="just">
                        <a:buFont typeface="Courier New" panose="02070309020205020404" pitchFamily="49" charset="0"/>
                        <a:buChar char="o"/>
                      </a:pPr>
                      <a:r>
                        <a:rPr lang="en-GB" sz="1750" dirty="0">
                          <a:solidFill>
                            <a:schemeClr val="tx2"/>
                          </a:solidFill>
                          <a:latin typeface="Times New Roman" panose="02020603050405020304" pitchFamily="18" charset="0"/>
                          <a:cs typeface="Times New Roman" panose="02020603050405020304" pitchFamily="18" charset="0"/>
                        </a:rPr>
                        <a:t> Taking patient’s views into consideration when assessing their condition.</a:t>
                      </a:r>
                    </a:p>
                    <a:p>
                      <a:pPr marL="285750" indent="-285750" algn="just">
                        <a:buFont typeface="Courier New" panose="02070309020205020404" pitchFamily="49" charset="0"/>
                        <a:buChar char="o"/>
                      </a:pPr>
                      <a:r>
                        <a:rPr lang="en-GB" sz="1750" dirty="0">
                          <a:solidFill>
                            <a:schemeClr val="tx2"/>
                          </a:solidFill>
                          <a:latin typeface="Times New Roman" panose="02020603050405020304" pitchFamily="18" charset="0"/>
                          <a:cs typeface="Times New Roman" panose="02020603050405020304" pitchFamily="18" charset="0"/>
                        </a:rPr>
                        <a:t>Respond to patients questions, keep them informed &amp; share information . </a:t>
                      </a:r>
                    </a:p>
                    <a:p>
                      <a:pPr marL="285750" indent="-285750" algn="just">
                        <a:buFont typeface="Courier New" panose="02070309020205020404" pitchFamily="49" charset="0"/>
                        <a:buChar char="o"/>
                      </a:pPr>
                      <a:r>
                        <a:rPr lang="en-GB" sz="1750" dirty="0">
                          <a:solidFill>
                            <a:schemeClr val="tx2"/>
                          </a:solidFill>
                          <a:latin typeface="Times New Roman" panose="02020603050405020304" pitchFamily="18" charset="0"/>
                          <a:cs typeface="Times New Roman" panose="02020603050405020304" pitchFamily="18" charset="0"/>
                        </a:rPr>
                        <a:t>You must make sure, wherever practical, that arrangements are made to meet patient’s language and communication needs. </a:t>
                      </a:r>
                    </a:p>
                    <a:p>
                      <a:pPr marL="285750" indent="-285750" algn="just">
                        <a:buFont typeface="Courier New" panose="02070309020205020404" pitchFamily="49" charset="0"/>
                        <a:buChar char="o"/>
                      </a:pPr>
                      <a:r>
                        <a:rPr lang="en-GB" sz="1750" dirty="0">
                          <a:solidFill>
                            <a:schemeClr val="tx2"/>
                          </a:solidFill>
                          <a:latin typeface="Times New Roman" panose="02020603050405020304" pitchFamily="18" charset="0"/>
                          <a:cs typeface="Times New Roman" panose="02020603050405020304" pitchFamily="18" charset="0"/>
                        </a:rPr>
                        <a:t>You must be considerate to relatives, carers and partners in providing information and support. </a:t>
                      </a:r>
                    </a:p>
                  </a:txBody>
                  <a:tcPr>
                    <a:solidFill>
                      <a:schemeClr val="bg1"/>
                    </a:solidFill>
                  </a:tcPr>
                </a:tc>
                <a:tc>
                  <a:txBody>
                    <a:bodyPr/>
                    <a:lstStyle/>
                    <a:p>
                      <a:pPr marL="285750" indent="-285750" algn="just">
                        <a:buFont typeface="Courier New" panose="02070309020205020404" pitchFamily="49" charset="0"/>
                        <a:buChar char="o"/>
                      </a:pPr>
                      <a:r>
                        <a:rPr lang="en-GB" dirty="0">
                          <a:solidFill>
                            <a:schemeClr val="tx2"/>
                          </a:solidFill>
                          <a:latin typeface="Times New Roman" panose="02020603050405020304" pitchFamily="18" charset="0"/>
                          <a:cs typeface="Times New Roman" panose="02020603050405020304" pitchFamily="18" charset="0"/>
                        </a:rPr>
                        <a:t>Communicate effectively with colleagues within and outside the team.</a:t>
                      </a:r>
                    </a:p>
                    <a:p>
                      <a:pPr marL="285750" indent="-285750" algn="just">
                        <a:buFont typeface="Courier New" panose="02070309020205020404" pitchFamily="49" charset="0"/>
                        <a:buChar char="o"/>
                      </a:pPr>
                      <a:r>
                        <a:rPr lang="en-GB" dirty="0">
                          <a:solidFill>
                            <a:schemeClr val="tx2"/>
                          </a:solidFill>
                          <a:latin typeface="Times New Roman" panose="02020603050405020304" pitchFamily="18" charset="0"/>
                          <a:cs typeface="Times New Roman" panose="02020603050405020304" pitchFamily="18" charset="0"/>
                        </a:rPr>
                        <a:t> Make sure your colleagues understand your role and responsibilities in the team and who is responsible for each aspect of patient care.</a:t>
                      </a:r>
                    </a:p>
                    <a:p>
                      <a:pPr marL="285750" indent="-285750" algn="just">
                        <a:buFont typeface="Courier New" panose="02070309020205020404" pitchFamily="49" charset="0"/>
                        <a:buChar char="o"/>
                      </a:pPr>
                      <a:r>
                        <a:rPr lang="en-GB" dirty="0">
                          <a:solidFill>
                            <a:schemeClr val="tx2"/>
                          </a:solidFill>
                          <a:latin typeface="Times New Roman" panose="02020603050405020304" pitchFamily="18" charset="0"/>
                          <a:cs typeface="Times New Roman" panose="02020603050405020304" pitchFamily="18" charset="0"/>
                        </a:rPr>
                        <a:t>You must treat your colleagues fairly and with respect. </a:t>
                      </a:r>
                    </a:p>
                    <a:p>
                      <a:pPr marL="0" indent="0" algn="just">
                        <a:buFont typeface="Courier New" panose="02070309020205020404" pitchFamily="49" charset="0"/>
                        <a:buNone/>
                      </a:pPr>
                      <a:endParaRPr lang="en-GB" dirty="0">
                        <a:solidFill>
                          <a:schemeClr val="tx2"/>
                        </a:solidFill>
                        <a:latin typeface="Times New Roman" panose="02020603050405020304" pitchFamily="18" charset="0"/>
                        <a:cs typeface="Times New Roman" panose="02020603050405020304" pitchFamily="18" charset="0"/>
                      </a:endParaRPr>
                    </a:p>
                    <a:p>
                      <a:pPr algn="just"/>
                      <a:endParaRPr lang="en-GB" dirty="0">
                        <a:solidFill>
                          <a:schemeClr val="tx2"/>
                        </a:solidFill>
                      </a:endParaRPr>
                    </a:p>
                  </a:txBody>
                  <a:tcPr>
                    <a:solidFill>
                      <a:schemeClr val="bg1"/>
                    </a:solidFill>
                  </a:tcPr>
                </a:tc>
                <a:extLst>
                  <a:ext uri="{0D108BD9-81ED-4DB2-BD59-A6C34878D82A}">
                    <a16:rowId xmlns:a16="http://schemas.microsoft.com/office/drawing/2014/main" val="728178388"/>
                  </a:ext>
                </a:extLst>
              </a:tr>
              <a:tr h="400098">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2863699680"/>
                  </a:ext>
                </a:extLst>
              </a:tr>
            </a:tbl>
          </a:graphicData>
        </a:graphic>
      </p:graphicFrame>
      <p:sp>
        <p:nvSpPr>
          <p:cNvPr id="3" name="Arrow: Pentagon 2">
            <a:extLst>
              <a:ext uri="{FF2B5EF4-FFF2-40B4-BE49-F238E27FC236}">
                <a16:creationId xmlns:a16="http://schemas.microsoft.com/office/drawing/2014/main" id="{9EF6455C-0DFF-4B18-95D6-EC72653B9D16}"/>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4" name="Rectangle 3">
            <a:extLst>
              <a:ext uri="{FF2B5EF4-FFF2-40B4-BE49-F238E27FC236}">
                <a16:creationId xmlns:a16="http://schemas.microsoft.com/office/drawing/2014/main" id="{BD1E59EC-A4B0-48B9-8A39-FB2D137ECFBA}"/>
              </a:ext>
            </a:extLst>
          </p:cNvPr>
          <p:cNvSpPr/>
          <p:nvPr/>
        </p:nvSpPr>
        <p:spPr>
          <a:xfrm>
            <a:off x="1828800" y="846010"/>
            <a:ext cx="5112297" cy="446276"/>
          </a:xfrm>
          <a:prstGeom prst="rect">
            <a:avLst/>
          </a:prstGeom>
        </p:spPr>
        <p:txBody>
          <a:bodyPr wrap="none">
            <a:spAutoFit/>
          </a:bodyPr>
          <a:lstStyle/>
          <a:p>
            <a:r>
              <a:rPr lang="en-GB" sz="2300" dirty="0">
                <a:solidFill>
                  <a:srgbClr val="C00000"/>
                </a:solidFill>
                <a:latin typeface="Algerian" panose="04020705040A02060702" pitchFamily="82" charset="0"/>
              </a:rPr>
              <a:t>What is required from Doctors? </a:t>
            </a:r>
          </a:p>
        </p:txBody>
      </p:sp>
    </p:spTree>
    <p:extLst>
      <p:ext uri="{BB962C8B-B14F-4D97-AF65-F5344CB8AC3E}">
        <p14:creationId xmlns:p14="http://schemas.microsoft.com/office/powerpoint/2010/main" val="190919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D2FDA2-8743-445B-9C6F-B2E5DEFE52B9}"/>
              </a:ext>
            </a:extLst>
          </p:cNvPr>
          <p:cNvSpPr/>
          <p:nvPr/>
        </p:nvSpPr>
        <p:spPr>
          <a:xfrm>
            <a:off x="685800" y="1371600"/>
            <a:ext cx="7924800" cy="4261167"/>
          </a:xfrm>
          <a:prstGeom prst="rect">
            <a:avLst/>
          </a:prstGeom>
        </p:spPr>
        <p:txBody>
          <a:bodyPr wrap="square">
            <a:spAutoFit/>
          </a:bodyPr>
          <a:lstStyle/>
          <a:p>
            <a:pPr algn="just">
              <a:lnSpc>
                <a:spcPct val="90000"/>
              </a:lnSpc>
              <a:buClr>
                <a:schemeClr val="tx1"/>
              </a:buClr>
              <a:defRPr/>
            </a:pPr>
            <a:r>
              <a:rPr lang="en-GB" sz="2400" dirty="0">
                <a:solidFill>
                  <a:srgbClr val="C00000"/>
                </a:solidFill>
                <a:latin typeface="Algerian" panose="04020705040A02060702" pitchFamily="82" charset="0"/>
                <a:cs typeface="Times New Roman" pitchFamily="18" charset="0"/>
              </a:rPr>
              <a:t>Why do the doctors need to practice good communication?? </a:t>
            </a:r>
          </a:p>
          <a:p>
            <a:pPr algn="ctr">
              <a:lnSpc>
                <a:spcPct val="90000"/>
              </a:lnSpc>
              <a:buClr>
                <a:schemeClr val="tx1"/>
              </a:buClr>
              <a:defRPr/>
            </a:pPr>
            <a:endParaRPr lang="en-US" sz="2300" dirty="0">
              <a:solidFill>
                <a:schemeClr val="tx2"/>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Doctors need to learn essentials of good communication more than other professionals because </a:t>
            </a:r>
            <a:r>
              <a:rPr lang="en-GB" sz="2300" b="1" dirty="0">
                <a:solidFill>
                  <a:schemeClr val="tx2"/>
                </a:solidFill>
                <a:latin typeface="Times New Roman" panose="02020603050405020304" pitchFamily="18" charset="0"/>
                <a:cs typeface="Times New Roman" panose="02020603050405020304" pitchFamily="18" charset="0"/>
              </a:rPr>
              <a:t>patients are humans with sensitive needs</a:t>
            </a:r>
            <a:r>
              <a:rPr lang="en-GB" sz="2300" dirty="0">
                <a:solidFill>
                  <a:schemeClr val="tx2"/>
                </a:solidFill>
                <a:latin typeface="Times New Roman" panose="02020603050405020304" pitchFamily="18" charset="0"/>
                <a:cs typeface="Times New Roman" panose="02020603050405020304" pitchFamily="18" charset="0"/>
              </a:rPr>
              <a:t>.</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Doctors </a:t>
            </a:r>
            <a:r>
              <a:rPr lang="en-GB" sz="2300" b="1" dirty="0">
                <a:solidFill>
                  <a:schemeClr val="tx2"/>
                </a:solidFill>
                <a:latin typeface="Times New Roman" panose="02020603050405020304" pitchFamily="18" charset="0"/>
                <a:cs typeface="Times New Roman" panose="02020603050405020304" pitchFamily="18" charset="0"/>
              </a:rPr>
              <a:t>cannot</a:t>
            </a:r>
            <a:r>
              <a:rPr lang="en-GB" sz="2300" dirty="0">
                <a:solidFill>
                  <a:schemeClr val="tx2"/>
                </a:solidFill>
                <a:latin typeface="Times New Roman" panose="02020603050405020304" pitchFamily="18" charset="0"/>
                <a:cs typeface="Times New Roman" panose="02020603050405020304" pitchFamily="18" charset="0"/>
              </a:rPr>
              <a:t> practice medicine without effective communication skills. </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Poor communication causes a </a:t>
            </a:r>
            <a:r>
              <a:rPr lang="en-GB" sz="2300" b="1" dirty="0">
                <a:solidFill>
                  <a:schemeClr val="tx2"/>
                </a:solidFill>
                <a:latin typeface="Times New Roman" panose="02020603050405020304" pitchFamily="18" charset="0"/>
                <a:cs typeface="Times New Roman" panose="02020603050405020304" pitchFamily="18" charset="0"/>
              </a:rPr>
              <a:t>lot of medico-legal and ethical problems</a:t>
            </a:r>
            <a:r>
              <a:rPr lang="en-GB" sz="2300" dirty="0">
                <a:solidFill>
                  <a:schemeClr val="tx2"/>
                </a:solidFill>
                <a:latin typeface="Times New Roman" panose="02020603050405020304" pitchFamily="18" charset="0"/>
                <a:cs typeface="Times New Roman" panose="02020603050405020304" pitchFamily="18" charset="0"/>
              </a:rPr>
              <a:t>. </a:t>
            </a:r>
            <a:endParaRPr lang="en-GB" sz="2300" dirty="0">
              <a:solidFill>
                <a:srgbClr val="FF0000"/>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rgbClr val="FF0000"/>
              </a:solidFill>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id="{426753B0-0FFA-4708-9DB9-216891E34857}"/>
              </a:ext>
            </a:extLst>
          </p:cNvPr>
          <p:cNvSpPr/>
          <p:nvPr/>
        </p:nvSpPr>
        <p:spPr>
          <a:xfrm>
            <a:off x="0"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342398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0B4CD-7D1E-4ED0-8EC1-D6059336B38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76400" y="1447800"/>
            <a:ext cx="6096000" cy="5066619"/>
          </a:xfrm>
          <a:prstGeom prst="rect">
            <a:avLst/>
          </a:prstGeom>
        </p:spPr>
      </p:pic>
      <p:sp>
        <p:nvSpPr>
          <p:cNvPr id="5" name="Arrow: Pentagon 4">
            <a:extLst>
              <a:ext uri="{FF2B5EF4-FFF2-40B4-BE49-F238E27FC236}">
                <a16:creationId xmlns:a16="http://schemas.microsoft.com/office/drawing/2014/main" id="{828DCEF6-1789-4CC2-8CA8-938A5F439DA3}"/>
              </a:ext>
            </a:extLst>
          </p:cNvPr>
          <p:cNvSpPr/>
          <p:nvPr/>
        </p:nvSpPr>
        <p:spPr>
          <a:xfrm>
            <a:off x="0"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9" name="Rectangle 8">
            <a:extLst>
              <a:ext uri="{FF2B5EF4-FFF2-40B4-BE49-F238E27FC236}">
                <a16:creationId xmlns:a16="http://schemas.microsoft.com/office/drawing/2014/main" id="{16821CD9-E473-4830-B15F-F276ACBFB8F4}"/>
              </a:ext>
            </a:extLst>
          </p:cNvPr>
          <p:cNvSpPr/>
          <p:nvPr/>
        </p:nvSpPr>
        <p:spPr>
          <a:xfrm>
            <a:off x="609600" y="838200"/>
            <a:ext cx="7924800" cy="424732"/>
          </a:xfrm>
          <a:prstGeom prst="rect">
            <a:avLst/>
          </a:prstGeom>
        </p:spPr>
        <p:txBody>
          <a:bodyPr wrap="square">
            <a:spAutoFit/>
          </a:bodyPr>
          <a:lstStyle/>
          <a:p>
            <a:pPr algn="ctr">
              <a:lnSpc>
                <a:spcPct val="90000"/>
              </a:lnSpc>
              <a:buClr>
                <a:schemeClr val="tx1"/>
              </a:buClr>
              <a:defRPr/>
            </a:pPr>
            <a:r>
              <a:rPr lang="en-US" sz="2400" dirty="0">
                <a:solidFill>
                  <a:srgbClr val="C00000"/>
                </a:solidFill>
                <a:latin typeface="Algerian" panose="04020705040A02060702" pitchFamily="82" charset="0"/>
                <a:cs typeface="Times New Roman" pitchFamily="18" charset="0"/>
              </a:rPr>
              <a:t>Communication: With whom?</a:t>
            </a:r>
            <a:endParaRPr lang="en-GB" sz="2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0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2CAA60-96C9-4855-B7B8-565FAF4EC47C}"/>
              </a:ext>
            </a:extLst>
          </p:cNvPr>
          <p:cNvSpPr>
            <a:spLocks noGrp="1"/>
          </p:cNvSpPr>
          <p:nvPr>
            <p:ph type="subTitle" idx="1"/>
          </p:nvPr>
        </p:nvSpPr>
        <p:spPr>
          <a:xfrm>
            <a:off x="685800" y="1295400"/>
            <a:ext cx="7772400" cy="5029200"/>
          </a:xfrm>
        </p:spPr>
        <p:txBody>
          <a:bodyPr>
            <a:normAutofit fontScale="92500" lnSpcReduction="10000"/>
          </a:bodyPr>
          <a:lstStyle/>
          <a:p>
            <a:pPr algn="just"/>
            <a:r>
              <a:rPr lang="en-GB" sz="2400" dirty="0">
                <a:solidFill>
                  <a:srgbClr val="00B050"/>
                </a:solidFill>
                <a:latin typeface="Algerian" panose="04020705040A02060702" pitchFamily="82" charset="0"/>
              </a:rPr>
              <a:t>At the end of today’s session students should be able to;</a:t>
            </a:r>
          </a:p>
          <a:p>
            <a:pPr algn="just"/>
            <a:endParaRPr lang="en-GB" sz="2400" dirty="0">
              <a:solidFill>
                <a:srgbClr val="00B050"/>
              </a:solidFill>
              <a:latin typeface="Algerian" panose="04020705040A02060702" pitchFamily="82" charset="0"/>
            </a:endParaRPr>
          </a:p>
          <a:p>
            <a:pPr marL="342900" indent="-342900" algn="just">
              <a:buFont typeface="Arial" panose="020B0604020202020204" pitchFamily="34" charset="0"/>
              <a:buChar char="•"/>
            </a:pPr>
            <a:r>
              <a:rPr lang="en-GB" sz="2500" dirty="0">
                <a:solidFill>
                  <a:schemeClr val="tx2"/>
                </a:solidFill>
                <a:latin typeface="Times New Roman" panose="02020603050405020304" pitchFamily="18" charset="0"/>
                <a:cs typeface="Times New Roman" panose="02020603050405020304" pitchFamily="18" charset="0"/>
              </a:rPr>
              <a:t>Define communication, its theory and  types. </a:t>
            </a:r>
          </a:p>
          <a:p>
            <a:pPr algn="just"/>
            <a:endParaRPr lang="en-GB" sz="25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500" dirty="0">
                <a:solidFill>
                  <a:schemeClr val="tx2"/>
                </a:solidFill>
                <a:latin typeface="Times New Roman" panose="02020603050405020304" pitchFamily="18" charset="0"/>
                <a:cs typeface="Times New Roman" panose="02020603050405020304" pitchFamily="18" charset="0"/>
              </a:rPr>
              <a:t>Describe the  importance of communication in medicine. </a:t>
            </a:r>
          </a:p>
          <a:p>
            <a:pPr algn="just"/>
            <a:endParaRPr lang="en-GB" sz="25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500" dirty="0">
                <a:solidFill>
                  <a:schemeClr val="tx2"/>
                </a:solidFill>
                <a:latin typeface="Times New Roman" panose="02020603050405020304" pitchFamily="18" charset="0"/>
                <a:cs typeface="Times New Roman" panose="02020603050405020304" pitchFamily="18" charset="0"/>
              </a:rPr>
              <a:t>Demonstrate effective communication in day to day practice.</a:t>
            </a:r>
          </a:p>
          <a:p>
            <a:pPr algn="just"/>
            <a:endParaRPr lang="en-GB" sz="25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500" dirty="0">
                <a:solidFill>
                  <a:schemeClr val="tx2"/>
                </a:solidFill>
                <a:latin typeface="Times New Roman" panose="02020603050405020304" pitchFamily="18" charset="0"/>
                <a:cs typeface="Times New Roman" panose="02020603050405020304" pitchFamily="18" charset="0"/>
              </a:rPr>
              <a:t>Overcome barriers to effective communication.</a:t>
            </a:r>
          </a:p>
          <a:p>
            <a:pPr algn="just"/>
            <a:endParaRPr lang="en-GB" sz="25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500" dirty="0">
                <a:solidFill>
                  <a:schemeClr val="tx2"/>
                </a:solidFill>
                <a:latin typeface="Times New Roman" panose="02020603050405020304" pitchFamily="18" charset="0"/>
                <a:cs typeface="Times New Roman" panose="02020603050405020304" pitchFamily="18" charset="0"/>
              </a:rPr>
              <a:t>Apply the principles of communication and collaboration skills in PBL sessions.</a:t>
            </a:r>
          </a:p>
          <a:p>
            <a:endParaRPr lang="en-GB" dirty="0"/>
          </a:p>
        </p:txBody>
      </p:sp>
      <p:pic>
        <p:nvPicPr>
          <p:cNvPr id="8" name="Picture 7">
            <a:extLst>
              <a:ext uri="{FF2B5EF4-FFF2-40B4-BE49-F238E27FC236}">
                <a16:creationId xmlns:a16="http://schemas.microsoft.com/office/drawing/2014/main" id="{3A6CEE5C-21E5-4284-8B79-DE02D96A497A}"/>
              </a:ext>
            </a:extLst>
          </p:cNvPr>
          <p:cNvPicPr>
            <a:picLocks noChangeAspect="1"/>
          </p:cNvPicPr>
          <p:nvPr/>
        </p:nvPicPr>
        <p:blipFill rotWithShape="1">
          <a:blip r:embed="rId2"/>
          <a:srcRect l="2500" t="48750" r="52500" b="35000"/>
          <a:stretch/>
        </p:blipFill>
        <p:spPr>
          <a:xfrm>
            <a:off x="9698" y="0"/>
            <a:ext cx="4114800" cy="990600"/>
          </a:xfrm>
          <a:prstGeom prst="rect">
            <a:avLst/>
          </a:prstGeom>
        </p:spPr>
      </p:pic>
    </p:spTree>
    <p:extLst>
      <p:ext uri="{BB962C8B-B14F-4D97-AF65-F5344CB8AC3E}">
        <p14:creationId xmlns:p14="http://schemas.microsoft.com/office/powerpoint/2010/main" val="22297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FD742258-BB4B-49EC-AF2C-A21DEAE72FBB}"/>
              </a:ext>
            </a:extLst>
          </p:cNvPr>
          <p:cNvSpPr/>
          <p:nvPr/>
        </p:nvSpPr>
        <p:spPr>
          <a:xfrm>
            <a:off x="0"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4" name="Rectangle 3">
            <a:extLst>
              <a:ext uri="{FF2B5EF4-FFF2-40B4-BE49-F238E27FC236}">
                <a16:creationId xmlns:a16="http://schemas.microsoft.com/office/drawing/2014/main" id="{46B89349-2B24-4E83-BF89-0F623D8FE43D}"/>
              </a:ext>
            </a:extLst>
          </p:cNvPr>
          <p:cNvSpPr/>
          <p:nvPr/>
        </p:nvSpPr>
        <p:spPr>
          <a:xfrm>
            <a:off x="533400" y="1371600"/>
            <a:ext cx="8077200" cy="4339650"/>
          </a:xfrm>
          <a:prstGeom prst="rect">
            <a:avLst/>
          </a:prstGeom>
        </p:spPr>
        <p:txBody>
          <a:bodyPr wrap="square">
            <a:spAutoFit/>
          </a:bodyPr>
          <a:lstStyle/>
          <a:p>
            <a:pPr algn="ctr"/>
            <a:r>
              <a:rPr lang="en-GB" sz="2300" dirty="0">
                <a:solidFill>
                  <a:srgbClr val="C00000"/>
                </a:solidFill>
                <a:latin typeface="Algerian" panose="04020705040A02060702" pitchFamily="82" charset="0"/>
              </a:rPr>
              <a:t>Where to apply our Communication skills? </a:t>
            </a:r>
          </a:p>
          <a:p>
            <a:pPr algn="ctr"/>
            <a:endParaRPr lang="en-GB" sz="2300" dirty="0">
              <a:solidFill>
                <a:srgbClr val="C00000"/>
              </a:solidFill>
              <a:latin typeface="Algerian" panose="04020705040A02060702" pitchFamily="82" charset="0"/>
            </a:endParaRPr>
          </a:p>
          <a:p>
            <a:pPr marL="342900" indent="-342900">
              <a:buFont typeface="Arial" panose="020B0604020202020204" pitchFamily="34" charset="0"/>
              <a:buChar char="•"/>
            </a:pPr>
            <a:r>
              <a:rPr lang="en-GB" sz="2300" dirty="0">
                <a:solidFill>
                  <a:schemeClr val="tx2"/>
                </a:solidFill>
                <a:latin typeface="Times New Roman" panose="02020603050405020304" pitchFamily="18" charset="0"/>
                <a:cs typeface="Times New Roman" panose="02020603050405020304" pitchFamily="18" charset="0"/>
              </a:rPr>
              <a:t>The medical interview is the usual communication encounter between the doctor and the patient. </a:t>
            </a:r>
          </a:p>
          <a:p>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300" dirty="0">
                <a:solidFill>
                  <a:schemeClr val="tx2"/>
                </a:solidFill>
                <a:latin typeface="Times New Roman" panose="02020603050405020304" pitchFamily="18" charset="0"/>
                <a:cs typeface="Times New Roman" panose="02020603050405020304" pitchFamily="18" charset="0"/>
              </a:rPr>
              <a:t>It can be classified according to the purpose of the interview into 4 types:</a:t>
            </a:r>
          </a:p>
          <a:p>
            <a:endParaRPr lang="en-GB" sz="2300" dirty="0">
              <a:solidFill>
                <a:srgbClr val="00B05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History taking</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Consultations</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Obtaining informed consent</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Breaking bad news                      </a:t>
            </a:r>
          </a:p>
        </p:txBody>
      </p:sp>
    </p:spTree>
    <p:extLst>
      <p:ext uri="{BB962C8B-B14F-4D97-AF65-F5344CB8AC3E}">
        <p14:creationId xmlns:p14="http://schemas.microsoft.com/office/powerpoint/2010/main" val="263726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488F65-53BA-4AFC-9609-C7564CFFFD6A}"/>
              </a:ext>
            </a:extLst>
          </p:cNvPr>
          <p:cNvSpPr/>
          <p:nvPr/>
        </p:nvSpPr>
        <p:spPr>
          <a:xfrm>
            <a:off x="609600" y="1371600"/>
            <a:ext cx="7924800" cy="4593565"/>
          </a:xfrm>
          <a:prstGeom prst="rect">
            <a:avLst/>
          </a:prstGeom>
        </p:spPr>
        <p:txBody>
          <a:bodyPr wrap="square">
            <a:spAutoFit/>
          </a:bodyPr>
          <a:lstStyle/>
          <a:p>
            <a:pPr algn="just">
              <a:lnSpc>
                <a:spcPct val="90000"/>
              </a:lnSpc>
              <a:buClr>
                <a:schemeClr val="tx1"/>
              </a:buClr>
              <a:defRPr/>
            </a:pPr>
            <a:r>
              <a:rPr lang="en-GB" sz="2400" dirty="0">
                <a:solidFill>
                  <a:srgbClr val="00B050"/>
                </a:solidFill>
                <a:latin typeface="Algerian" panose="04020705040A02060702" pitchFamily="82" charset="0"/>
                <a:cs typeface="Times New Roman" pitchFamily="18" charset="0"/>
              </a:rPr>
              <a:t>Effective communication, the heart of the art of medicine</a:t>
            </a:r>
          </a:p>
          <a:p>
            <a:pPr algn="ctr">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Ensures good working relationship.</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Increases patients satisfaction.</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 Increases patients understanding of illness &amp; management.</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Improves patients compliance with treatment.</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Reduce medico-legal problems.</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Reduce uncertainty.</a:t>
            </a:r>
          </a:p>
        </p:txBody>
      </p:sp>
      <p:sp>
        <p:nvSpPr>
          <p:cNvPr id="5" name="Arrow: Pentagon 4">
            <a:extLst>
              <a:ext uri="{FF2B5EF4-FFF2-40B4-BE49-F238E27FC236}">
                <a16:creationId xmlns:a16="http://schemas.microsoft.com/office/drawing/2014/main" id="{59B8ADE6-1987-4708-AAEA-D0F0D276633B}"/>
              </a:ext>
            </a:extLst>
          </p:cNvPr>
          <p:cNvSpPr/>
          <p:nvPr/>
        </p:nvSpPr>
        <p:spPr>
          <a:xfrm>
            <a:off x="24809"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118639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0AE8E7-0F6F-4A5F-B702-24A022BE2537}"/>
              </a:ext>
            </a:extLst>
          </p:cNvPr>
          <p:cNvPicPr>
            <a:picLocks noChangeAspect="1"/>
          </p:cNvPicPr>
          <p:nvPr/>
        </p:nvPicPr>
        <p:blipFill>
          <a:blip r:embed="rId2"/>
          <a:stretch>
            <a:fillRect/>
          </a:stretch>
        </p:blipFill>
        <p:spPr>
          <a:xfrm>
            <a:off x="1143000" y="1752600"/>
            <a:ext cx="6870550" cy="4617578"/>
          </a:xfrm>
          <a:prstGeom prst="rect">
            <a:avLst/>
          </a:prstGeom>
        </p:spPr>
      </p:pic>
      <p:sp>
        <p:nvSpPr>
          <p:cNvPr id="3" name="Arrow: Pentagon 2">
            <a:extLst>
              <a:ext uri="{FF2B5EF4-FFF2-40B4-BE49-F238E27FC236}">
                <a16:creationId xmlns:a16="http://schemas.microsoft.com/office/drawing/2014/main" id="{741BEB84-A846-456E-83BC-EA0B4C4B8CDA}"/>
              </a:ext>
            </a:extLst>
          </p:cNvPr>
          <p:cNvSpPr/>
          <p:nvPr/>
        </p:nvSpPr>
        <p:spPr>
          <a:xfrm>
            <a:off x="0"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4" name="Rectangle 3">
            <a:extLst>
              <a:ext uri="{FF2B5EF4-FFF2-40B4-BE49-F238E27FC236}">
                <a16:creationId xmlns:a16="http://schemas.microsoft.com/office/drawing/2014/main" id="{D4393F68-DD8D-4ECF-9AE2-4A127AF78039}"/>
              </a:ext>
            </a:extLst>
          </p:cNvPr>
          <p:cNvSpPr/>
          <p:nvPr/>
        </p:nvSpPr>
        <p:spPr>
          <a:xfrm>
            <a:off x="1413787" y="944065"/>
            <a:ext cx="6328977" cy="461665"/>
          </a:xfrm>
          <a:prstGeom prst="rect">
            <a:avLst/>
          </a:prstGeom>
        </p:spPr>
        <p:txBody>
          <a:bodyPr wrap="none">
            <a:spAutoFit/>
          </a:bodyPr>
          <a:lstStyle/>
          <a:p>
            <a:r>
              <a:rPr lang="en-US" altLang="en-US" sz="2400" dirty="0">
                <a:solidFill>
                  <a:srgbClr val="00B050"/>
                </a:solidFill>
                <a:latin typeface="Algerian" panose="04020705040A02060702" pitchFamily="82" charset="0"/>
                <a:cs typeface="Times New Roman" pitchFamily="18" charset="0"/>
              </a:rPr>
              <a:t>Principles of effective communication</a:t>
            </a:r>
            <a:endParaRPr lang="en-GB" sz="2400" dirty="0">
              <a:solidFill>
                <a:srgbClr val="00B050"/>
              </a:solidFill>
              <a:latin typeface="Algerian" panose="04020705040A02060702" pitchFamily="82" charset="0"/>
            </a:endParaRPr>
          </a:p>
        </p:txBody>
      </p:sp>
    </p:spTree>
    <p:extLst>
      <p:ext uri="{BB962C8B-B14F-4D97-AF65-F5344CB8AC3E}">
        <p14:creationId xmlns:p14="http://schemas.microsoft.com/office/powerpoint/2010/main" val="343487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C253FE-C311-4AC7-B3D7-0A2DE6512B52}"/>
              </a:ext>
            </a:extLst>
          </p:cNvPr>
          <p:cNvSpPr/>
          <p:nvPr/>
        </p:nvSpPr>
        <p:spPr>
          <a:xfrm>
            <a:off x="609600" y="1371600"/>
            <a:ext cx="7924800" cy="2349874"/>
          </a:xfrm>
          <a:prstGeom prst="rect">
            <a:avLst/>
          </a:prstGeom>
        </p:spPr>
        <p:txBody>
          <a:bodyPr wrap="square">
            <a:spAutoFit/>
          </a:bodyPr>
          <a:lstStyle/>
          <a:p>
            <a:pPr algn="ctr">
              <a:lnSpc>
                <a:spcPct val="90000"/>
              </a:lnSpc>
              <a:buClr>
                <a:schemeClr val="tx1"/>
              </a:buClr>
              <a:defRPr/>
            </a:pPr>
            <a:r>
              <a:rPr lang="en-GB" sz="2400" dirty="0">
                <a:solidFill>
                  <a:srgbClr val="00B050"/>
                </a:solidFill>
                <a:latin typeface="Algerian" panose="04020705040A02060702" pitchFamily="82" charset="0"/>
                <a:cs typeface="Times New Roman" pitchFamily="18" charset="0"/>
              </a:rPr>
              <a:t>Communication &amp; Medical care</a:t>
            </a:r>
          </a:p>
          <a:p>
            <a:pPr algn="ctr">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Mutual trust &amp; respect.</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Exchange information.</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 Ask your seniors.</a:t>
            </a:r>
          </a:p>
        </p:txBody>
      </p:sp>
      <p:sp>
        <p:nvSpPr>
          <p:cNvPr id="3" name="Arrow: Pentagon 2">
            <a:extLst>
              <a:ext uri="{FF2B5EF4-FFF2-40B4-BE49-F238E27FC236}">
                <a16:creationId xmlns:a16="http://schemas.microsoft.com/office/drawing/2014/main" id="{B5B27383-C8C8-4E6E-B332-329135969812}"/>
              </a:ext>
            </a:extLst>
          </p:cNvPr>
          <p:cNvSpPr/>
          <p:nvPr/>
        </p:nvSpPr>
        <p:spPr>
          <a:xfrm>
            <a:off x="24809"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266243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38073A-9716-4419-99C5-6408DD558E7C}"/>
              </a:ext>
            </a:extLst>
          </p:cNvPr>
          <p:cNvSpPr/>
          <p:nvPr/>
        </p:nvSpPr>
        <p:spPr>
          <a:xfrm>
            <a:off x="609600" y="1371600"/>
            <a:ext cx="7924800" cy="4579715"/>
          </a:xfrm>
          <a:prstGeom prst="rect">
            <a:avLst/>
          </a:prstGeom>
        </p:spPr>
        <p:txBody>
          <a:bodyPr wrap="square">
            <a:spAutoFit/>
          </a:bodyPr>
          <a:lstStyle/>
          <a:p>
            <a:pPr algn="ctr">
              <a:lnSpc>
                <a:spcPct val="90000"/>
              </a:lnSpc>
              <a:buClr>
                <a:schemeClr val="tx1"/>
              </a:buClr>
              <a:defRPr/>
            </a:pPr>
            <a:r>
              <a:rPr lang="en-GB" sz="2400" dirty="0">
                <a:solidFill>
                  <a:srgbClr val="00B050"/>
                </a:solidFill>
                <a:latin typeface="Algerian" panose="04020705040A02060702" pitchFamily="82" charset="0"/>
                <a:cs typeface="Times New Roman" pitchFamily="18" charset="0"/>
              </a:rPr>
              <a:t>Communication with peers</a:t>
            </a:r>
          </a:p>
          <a:p>
            <a:pPr algn="ctr">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Good communication should be established  between the patient , the family and the treating multidisciplinary team.</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Patient &amp; family should be encouraged to participate and verbalize in the  ward round discussion about:</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514350" indent="-514350" algn="just">
              <a:lnSpc>
                <a:spcPct val="90000"/>
              </a:lnSpc>
              <a:buClr>
                <a:schemeClr val="tx1"/>
              </a:buClr>
              <a:buFont typeface="+mj-lt"/>
              <a:buAutoNum type="romanLcPeriod"/>
              <a:defRPr/>
            </a:pPr>
            <a:r>
              <a:rPr lang="en-GB" sz="2100" dirty="0">
                <a:latin typeface="Times New Roman" panose="02020603050405020304" pitchFamily="18" charset="0"/>
                <a:cs typeface="Times New Roman" panose="02020603050405020304" pitchFamily="18" charset="0"/>
              </a:rPr>
              <a:t>Offered medical care &amp; treatment</a:t>
            </a:r>
          </a:p>
          <a:p>
            <a:pPr marL="514350" indent="-514350" algn="just">
              <a:lnSpc>
                <a:spcPct val="90000"/>
              </a:lnSpc>
              <a:buClr>
                <a:schemeClr val="tx1"/>
              </a:buClr>
              <a:buFont typeface="+mj-lt"/>
              <a:buAutoNum type="romanLcPeriod"/>
              <a:defRPr/>
            </a:pPr>
            <a:r>
              <a:rPr lang="en-GB" sz="2100" dirty="0">
                <a:latin typeface="Times New Roman" panose="02020603050405020304" pitchFamily="18" charset="0"/>
                <a:cs typeface="Times New Roman" panose="02020603050405020304" pitchFamily="18" charset="0"/>
              </a:rPr>
              <a:t>Rehabilitation</a:t>
            </a:r>
          </a:p>
          <a:p>
            <a:pPr marL="514350" indent="-514350" algn="just">
              <a:lnSpc>
                <a:spcPct val="90000"/>
              </a:lnSpc>
              <a:buClr>
                <a:schemeClr val="tx1"/>
              </a:buClr>
              <a:buFont typeface="+mj-lt"/>
              <a:buAutoNum type="romanLcPeriod"/>
              <a:defRPr/>
            </a:pPr>
            <a:r>
              <a:rPr lang="en-GB" sz="2100" dirty="0">
                <a:latin typeface="Times New Roman" panose="02020603050405020304" pitchFamily="18" charset="0"/>
                <a:cs typeface="Times New Roman" panose="02020603050405020304" pitchFamily="18" charset="0"/>
              </a:rPr>
              <a:t>Follow- up/re-admission plans</a:t>
            </a:r>
          </a:p>
          <a:p>
            <a:pPr marL="514350" indent="-514350" algn="just">
              <a:lnSpc>
                <a:spcPct val="90000"/>
              </a:lnSpc>
              <a:buClr>
                <a:schemeClr val="tx1"/>
              </a:buClr>
              <a:buFont typeface="+mj-lt"/>
              <a:buAutoNum type="romanLcPeriod"/>
              <a:defRPr/>
            </a:pPr>
            <a:r>
              <a:rPr lang="en-GB" sz="2100" dirty="0">
                <a:latin typeface="Times New Roman" panose="02020603050405020304" pitchFamily="18" charset="0"/>
                <a:cs typeface="Times New Roman" panose="02020603050405020304" pitchFamily="18" charset="0"/>
              </a:rPr>
              <a:t>Doubts &amp; worries</a:t>
            </a:r>
          </a:p>
          <a:p>
            <a:pPr marL="514350" indent="-514350" algn="just">
              <a:lnSpc>
                <a:spcPct val="90000"/>
              </a:lnSpc>
              <a:buClr>
                <a:schemeClr val="tx1"/>
              </a:buClr>
              <a:buFont typeface="+mj-lt"/>
              <a:buAutoNum type="romanLcPeriod"/>
              <a:defRPr/>
            </a:pPr>
            <a:r>
              <a:rPr lang="en-GB" sz="2100" dirty="0">
                <a:latin typeface="Times New Roman" panose="02020603050405020304" pitchFamily="18" charset="0"/>
                <a:cs typeface="Times New Roman" panose="02020603050405020304" pitchFamily="18" charset="0"/>
              </a:rPr>
              <a:t>Proper information to patient and family regarding services available and how they can utilize them. </a:t>
            </a:r>
          </a:p>
        </p:txBody>
      </p:sp>
      <p:sp>
        <p:nvSpPr>
          <p:cNvPr id="3" name="Arrow: Pentagon 2">
            <a:extLst>
              <a:ext uri="{FF2B5EF4-FFF2-40B4-BE49-F238E27FC236}">
                <a16:creationId xmlns:a16="http://schemas.microsoft.com/office/drawing/2014/main" id="{CE93E872-9477-4F5E-8D14-35193AC8B2B5}"/>
              </a:ext>
            </a:extLst>
          </p:cNvPr>
          <p:cNvSpPr/>
          <p:nvPr/>
        </p:nvSpPr>
        <p:spPr>
          <a:xfrm>
            <a:off x="24809"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15732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6CEE0-4C85-4918-A3F9-9FEDB6F59ED3}"/>
              </a:ext>
            </a:extLst>
          </p:cNvPr>
          <p:cNvSpPr/>
          <p:nvPr/>
        </p:nvSpPr>
        <p:spPr>
          <a:xfrm>
            <a:off x="609600" y="1371600"/>
            <a:ext cx="7924800" cy="4039567"/>
          </a:xfrm>
          <a:prstGeom prst="rect">
            <a:avLst/>
          </a:prstGeom>
        </p:spPr>
        <p:txBody>
          <a:bodyPr wrap="square">
            <a:spAutoFit/>
          </a:bodyPr>
          <a:lstStyle/>
          <a:p>
            <a:pPr algn="ctr">
              <a:lnSpc>
                <a:spcPct val="90000"/>
              </a:lnSpc>
              <a:buClr>
                <a:schemeClr val="tx1"/>
              </a:buClr>
              <a:defRPr/>
            </a:pPr>
            <a:r>
              <a:rPr lang="en-GB" sz="2400" dirty="0">
                <a:solidFill>
                  <a:srgbClr val="00B050"/>
                </a:solidFill>
                <a:latin typeface="Algerian" panose="04020705040A02060702" pitchFamily="82" charset="0"/>
                <a:cs typeface="Times New Roman" pitchFamily="18" charset="0"/>
              </a:rPr>
              <a:t>Communication skills: Some techniques</a:t>
            </a:r>
          </a:p>
          <a:p>
            <a:pPr algn="ctr">
              <a:lnSpc>
                <a:spcPct val="90000"/>
              </a:lnSpc>
              <a:buClr>
                <a:schemeClr val="tx1"/>
              </a:buClr>
              <a:defRPr/>
            </a:pPr>
            <a:endParaRPr lang="en-GB" sz="2400" dirty="0">
              <a:solidFill>
                <a:srgbClr val="00B05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100" dirty="0">
                <a:solidFill>
                  <a:srgbClr val="C00000"/>
                </a:solidFill>
                <a:latin typeface="Times New Roman" panose="02020603050405020304" pitchFamily="18" charset="0"/>
                <a:cs typeface="Times New Roman" panose="02020603050405020304" pitchFamily="18" charset="0"/>
              </a:rPr>
              <a:t>PRACTICE</a:t>
            </a:r>
            <a:r>
              <a:rPr lang="en-GB" sz="2100" dirty="0">
                <a:solidFill>
                  <a:schemeClr val="tx2"/>
                </a:solidFill>
                <a:latin typeface="Times New Roman" panose="02020603050405020304" pitchFamily="18" charset="0"/>
                <a:cs typeface="Times New Roman" panose="02020603050405020304" pitchFamily="18" charset="0"/>
              </a:rPr>
              <a:t>- fluent dialogue with patient.</a:t>
            </a:r>
          </a:p>
          <a:p>
            <a:pPr algn="just">
              <a:lnSpc>
                <a:spcPct val="90000"/>
              </a:lnSpc>
              <a:buClr>
                <a:schemeClr val="tx1"/>
              </a:buClr>
              <a:defRPr/>
            </a:pPr>
            <a:endParaRPr lang="en-GB" sz="21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100" dirty="0">
                <a:solidFill>
                  <a:srgbClr val="C00000"/>
                </a:solidFill>
                <a:latin typeface="Times New Roman" panose="02020603050405020304" pitchFamily="18" charset="0"/>
                <a:cs typeface="Times New Roman" panose="02020603050405020304" pitchFamily="18" charset="0"/>
              </a:rPr>
              <a:t>USE</a:t>
            </a:r>
            <a:r>
              <a:rPr lang="en-GB" sz="2100" dirty="0">
                <a:solidFill>
                  <a:schemeClr val="tx2"/>
                </a:solidFill>
                <a:latin typeface="Times New Roman" panose="02020603050405020304" pitchFamily="18" charset="0"/>
                <a:cs typeface="Times New Roman" panose="02020603050405020304" pitchFamily="18" charset="0"/>
              </a:rPr>
              <a:t>- silence effectively, allowing patient enough time to express thoughts or feelings.</a:t>
            </a:r>
          </a:p>
          <a:p>
            <a:pPr algn="just">
              <a:lnSpc>
                <a:spcPct val="90000"/>
              </a:lnSpc>
              <a:buClr>
                <a:schemeClr val="tx1"/>
              </a:buClr>
              <a:defRPr/>
            </a:pPr>
            <a:endParaRPr lang="en-GB" sz="21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100" dirty="0">
                <a:solidFill>
                  <a:srgbClr val="C00000"/>
                </a:solidFill>
                <a:latin typeface="Times New Roman" panose="02020603050405020304" pitchFamily="18" charset="0"/>
                <a:cs typeface="Times New Roman" panose="02020603050405020304" pitchFamily="18" charset="0"/>
              </a:rPr>
              <a:t>ENCOURAGE</a:t>
            </a:r>
            <a:r>
              <a:rPr lang="en-GB" sz="2100" dirty="0">
                <a:solidFill>
                  <a:schemeClr val="tx2"/>
                </a:solidFill>
                <a:latin typeface="Times New Roman" panose="02020603050405020304" pitchFamily="18" charset="0"/>
                <a:cs typeface="Times New Roman" panose="02020603050405020304" pitchFamily="18" charset="0"/>
              </a:rPr>
              <a:t>- patients with your supportive words.</a:t>
            </a:r>
          </a:p>
          <a:p>
            <a:pPr algn="just">
              <a:lnSpc>
                <a:spcPct val="90000"/>
              </a:lnSpc>
              <a:buClr>
                <a:schemeClr val="tx1"/>
              </a:buClr>
              <a:defRPr/>
            </a:pPr>
            <a:endParaRPr lang="en-GB" sz="21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100" dirty="0">
                <a:solidFill>
                  <a:srgbClr val="C00000"/>
                </a:solidFill>
                <a:latin typeface="Times New Roman" panose="02020603050405020304" pitchFamily="18" charset="0"/>
                <a:cs typeface="Times New Roman" panose="02020603050405020304" pitchFamily="18" charset="0"/>
              </a:rPr>
              <a:t>UTILIZE</a:t>
            </a:r>
            <a:r>
              <a:rPr lang="en-GB" sz="2100" dirty="0">
                <a:solidFill>
                  <a:schemeClr val="tx2"/>
                </a:solidFill>
                <a:latin typeface="Times New Roman" panose="02020603050405020304" pitchFamily="18" charset="0"/>
                <a:cs typeface="Times New Roman" panose="02020603050405020304" pitchFamily="18" charset="0"/>
              </a:rPr>
              <a:t> - non-verbal communication. </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id="{669463E0-F880-4BA4-A644-55A6188D3B53}"/>
              </a:ext>
            </a:extLst>
          </p:cNvPr>
          <p:cNvSpPr/>
          <p:nvPr/>
        </p:nvSpPr>
        <p:spPr>
          <a:xfrm>
            <a:off x="24809"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graphicFrame>
        <p:nvGraphicFramePr>
          <p:cNvPr id="6" name="Table 6">
            <a:extLst>
              <a:ext uri="{FF2B5EF4-FFF2-40B4-BE49-F238E27FC236}">
                <a16:creationId xmlns:a16="http://schemas.microsoft.com/office/drawing/2014/main" id="{1D582094-CF46-43C5-BE3B-143A38BCEE7D}"/>
              </a:ext>
            </a:extLst>
          </p:cNvPr>
          <p:cNvGraphicFramePr>
            <a:graphicFrameLocks noGrp="1"/>
          </p:cNvGraphicFramePr>
          <p:nvPr>
            <p:extLst>
              <p:ext uri="{D42A27DB-BD31-4B8C-83A1-F6EECF244321}">
                <p14:modId xmlns:p14="http://schemas.microsoft.com/office/powerpoint/2010/main" val="986151995"/>
              </p:ext>
            </p:extLst>
          </p:nvPr>
        </p:nvGraphicFramePr>
        <p:xfrm>
          <a:off x="1524000" y="4572000"/>
          <a:ext cx="6096000" cy="2194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12319608"/>
                    </a:ext>
                  </a:extLst>
                </a:gridCol>
                <a:gridCol w="3048000">
                  <a:extLst>
                    <a:ext uri="{9D8B030D-6E8A-4147-A177-3AD203B41FA5}">
                      <a16:colId xmlns:a16="http://schemas.microsoft.com/office/drawing/2014/main" val="3660919193"/>
                    </a:ext>
                  </a:extLst>
                </a:gridCol>
              </a:tblGrid>
              <a:tr h="358140">
                <a:tc gridSpan="2">
                  <a:txBody>
                    <a:bodyPr/>
                    <a:lstStyle/>
                    <a:p>
                      <a:pPr algn="ctr"/>
                      <a:r>
                        <a:rPr lang="en-GB" dirty="0">
                          <a:solidFill>
                            <a:schemeClr val="tx1"/>
                          </a:solidFill>
                          <a:latin typeface="Times New Roman" panose="02020603050405020304" pitchFamily="18" charset="0"/>
                          <a:cs typeface="Times New Roman" panose="02020603050405020304" pitchFamily="18" charset="0"/>
                        </a:rPr>
                        <a:t>Listening vs  Hearing </a:t>
                      </a:r>
                    </a:p>
                  </a:txBody>
                  <a:tcPr>
                    <a:solidFill>
                      <a:schemeClr val="accent5">
                        <a:lumMod val="60000"/>
                        <a:lumOff val="40000"/>
                      </a:schemeClr>
                    </a:solidFill>
                  </a:tcPr>
                </a:tc>
                <a:tc hMerge="1">
                  <a:txBody>
                    <a:bodyPr/>
                    <a:lstStyle/>
                    <a:p>
                      <a:endParaRPr lang="en-GB" dirty="0"/>
                    </a:p>
                  </a:txBody>
                  <a:tcPr/>
                </a:tc>
                <a:extLst>
                  <a:ext uri="{0D108BD9-81ED-4DB2-BD59-A6C34878D82A}">
                    <a16:rowId xmlns:a16="http://schemas.microsoft.com/office/drawing/2014/main" val="1151149378"/>
                  </a:ext>
                </a:extLst>
              </a:tr>
              <a:tr h="342900">
                <a:tc>
                  <a:txBody>
                    <a:bodyPr/>
                    <a:lstStyle/>
                    <a:p>
                      <a:pPr algn="ctr"/>
                      <a:r>
                        <a:rPr lang="en-GB" dirty="0">
                          <a:solidFill>
                            <a:srgbClr val="FF0000"/>
                          </a:solidFill>
                          <a:latin typeface="Times New Roman" panose="02020603050405020304" pitchFamily="18" charset="0"/>
                          <a:cs typeface="Times New Roman" panose="02020603050405020304" pitchFamily="18" charset="0"/>
                        </a:rPr>
                        <a:t>Hearing</a:t>
                      </a:r>
                    </a:p>
                  </a:txBody>
                  <a:tcPr>
                    <a:solidFill>
                      <a:schemeClr val="accent5">
                        <a:lumMod val="20000"/>
                        <a:lumOff val="80000"/>
                      </a:schemeClr>
                    </a:solidFill>
                  </a:tcPr>
                </a:tc>
                <a:tc>
                  <a:txBody>
                    <a:bodyPr/>
                    <a:lstStyle/>
                    <a:p>
                      <a:pPr algn="ctr"/>
                      <a:r>
                        <a:rPr lang="en-GB" dirty="0">
                          <a:solidFill>
                            <a:srgbClr val="FF0000"/>
                          </a:solidFill>
                          <a:latin typeface="Times New Roman" panose="02020603050405020304" pitchFamily="18" charset="0"/>
                          <a:cs typeface="Times New Roman" panose="02020603050405020304" pitchFamily="18" charset="0"/>
                        </a:rPr>
                        <a:t>Listening</a:t>
                      </a:r>
                    </a:p>
                  </a:txBody>
                  <a:tcPr>
                    <a:solidFill>
                      <a:schemeClr val="accent5">
                        <a:lumMod val="20000"/>
                        <a:lumOff val="80000"/>
                      </a:schemeClr>
                    </a:solidFill>
                  </a:tcPr>
                </a:tc>
                <a:extLst>
                  <a:ext uri="{0D108BD9-81ED-4DB2-BD59-A6C34878D82A}">
                    <a16:rowId xmlns:a16="http://schemas.microsoft.com/office/drawing/2014/main" val="3824774284"/>
                  </a:ext>
                </a:extLst>
              </a:tr>
              <a:tr h="342900">
                <a:tc rowSpan="4">
                  <a:txBody>
                    <a:bodyPr/>
                    <a:lstStyle/>
                    <a:p>
                      <a:pPr algn="ctr"/>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A passive activity; no effort </a:t>
                      </a:r>
                    </a:p>
                  </a:txBody>
                  <a:tcPr>
                    <a:solidFill>
                      <a:schemeClr val="bg1"/>
                    </a:solidFill>
                  </a:tcPr>
                </a:tc>
                <a:tc>
                  <a:txBody>
                    <a:bodyPr/>
                    <a:lstStyle/>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Attention</a:t>
                      </a:r>
                    </a:p>
                  </a:txBody>
                  <a:tcPr>
                    <a:solidFill>
                      <a:schemeClr val="bg1"/>
                    </a:solidFill>
                  </a:tcPr>
                </a:tc>
                <a:extLst>
                  <a:ext uri="{0D108BD9-81ED-4DB2-BD59-A6C34878D82A}">
                    <a16:rowId xmlns:a16="http://schemas.microsoft.com/office/drawing/2014/main" val="1117200792"/>
                  </a:ext>
                </a:extLst>
              </a:tr>
              <a:tr h="342900">
                <a:tc vMerge="1">
                  <a:txBody>
                    <a:bodyPr/>
                    <a:lstStyle/>
                    <a:p>
                      <a:endParaRPr lang="en-GB" dirty="0"/>
                    </a:p>
                  </a:txBody>
                  <a:tcPr>
                    <a:solidFill>
                      <a:schemeClr val="accent5">
                        <a:lumMod val="20000"/>
                        <a:lumOff val="80000"/>
                      </a:schemeClr>
                    </a:solidFill>
                  </a:tcPr>
                </a:tc>
                <a:tc>
                  <a:txBody>
                    <a:bodyPr/>
                    <a:lstStyle/>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Active involvement</a:t>
                      </a:r>
                    </a:p>
                  </a:txBody>
                  <a:tcPr>
                    <a:solidFill>
                      <a:schemeClr val="bg1"/>
                    </a:solidFill>
                  </a:tcPr>
                </a:tc>
                <a:extLst>
                  <a:ext uri="{0D108BD9-81ED-4DB2-BD59-A6C34878D82A}">
                    <a16:rowId xmlns:a16="http://schemas.microsoft.com/office/drawing/2014/main" val="3439541953"/>
                  </a:ext>
                </a:extLst>
              </a:tr>
              <a:tr h="342900">
                <a:tc vMerge="1">
                  <a:txBody>
                    <a:bodyPr/>
                    <a:lstStyle/>
                    <a:p>
                      <a:endParaRPr lang="en-GB" dirty="0"/>
                    </a:p>
                  </a:txBody>
                  <a:tcPr>
                    <a:solidFill>
                      <a:schemeClr val="accent5">
                        <a:lumMod val="20000"/>
                        <a:lumOff val="80000"/>
                      </a:schemeClr>
                    </a:solidFill>
                  </a:tcPr>
                </a:tc>
                <a:tc>
                  <a:txBody>
                    <a:bodyPr/>
                    <a:lstStyle/>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Full understanding </a:t>
                      </a:r>
                    </a:p>
                  </a:txBody>
                  <a:tcPr>
                    <a:solidFill>
                      <a:schemeClr val="bg1"/>
                    </a:solidFill>
                  </a:tcPr>
                </a:tc>
                <a:extLst>
                  <a:ext uri="{0D108BD9-81ED-4DB2-BD59-A6C34878D82A}">
                    <a16:rowId xmlns:a16="http://schemas.microsoft.com/office/drawing/2014/main" val="543474149"/>
                  </a:ext>
                </a:extLst>
              </a:tr>
              <a:tr h="342900">
                <a:tc vMerge="1">
                  <a:txBody>
                    <a:bodyPr/>
                    <a:lstStyle/>
                    <a:p>
                      <a:endParaRPr lang="en-GB" dirty="0"/>
                    </a:p>
                  </a:txBody>
                  <a:tcPr>
                    <a:solidFill>
                      <a:schemeClr val="accent5">
                        <a:lumMod val="20000"/>
                        <a:lumOff val="80000"/>
                      </a:schemeClr>
                    </a:solidFill>
                  </a:tcPr>
                </a:tc>
                <a:tc>
                  <a:txBody>
                    <a:bodyPr/>
                    <a:lstStyle/>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Takes time and effort </a:t>
                      </a:r>
                    </a:p>
                  </a:txBody>
                  <a:tcPr>
                    <a:solidFill>
                      <a:schemeClr val="bg1"/>
                    </a:solidFill>
                  </a:tcPr>
                </a:tc>
                <a:extLst>
                  <a:ext uri="{0D108BD9-81ED-4DB2-BD59-A6C34878D82A}">
                    <a16:rowId xmlns:a16="http://schemas.microsoft.com/office/drawing/2014/main" val="1918139407"/>
                  </a:ext>
                </a:extLst>
              </a:tr>
            </a:tbl>
          </a:graphicData>
        </a:graphic>
      </p:graphicFrame>
    </p:spTree>
    <p:extLst>
      <p:ext uri="{BB962C8B-B14F-4D97-AF65-F5344CB8AC3E}">
        <p14:creationId xmlns:p14="http://schemas.microsoft.com/office/powerpoint/2010/main" val="270613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143C9C-A3DE-474B-9962-A2D251DAF0F1}"/>
              </a:ext>
            </a:extLst>
          </p:cNvPr>
          <p:cNvSpPr/>
          <p:nvPr/>
        </p:nvSpPr>
        <p:spPr>
          <a:xfrm>
            <a:off x="609600" y="1371600"/>
            <a:ext cx="7924800" cy="4898264"/>
          </a:xfrm>
          <a:prstGeom prst="rect">
            <a:avLst/>
          </a:prstGeom>
        </p:spPr>
        <p:txBody>
          <a:bodyPr wrap="square">
            <a:spAutoFit/>
          </a:bodyPr>
          <a:lstStyle/>
          <a:p>
            <a:pPr algn="ctr">
              <a:lnSpc>
                <a:spcPct val="90000"/>
              </a:lnSpc>
              <a:buClr>
                <a:schemeClr val="tx1"/>
              </a:buClr>
              <a:defRPr/>
            </a:pPr>
            <a:r>
              <a:rPr lang="en-GB" sz="2400" dirty="0">
                <a:solidFill>
                  <a:srgbClr val="00B050"/>
                </a:solidFill>
                <a:latin typeface="Algerian" panose="04020705040A02060702" pitchFamily="82" charset="0"/>
                <a:cs typeface="Times New Roman" pitchFamily="18" charset="0"/>
              </a:rPr>
              <a:t>Barriers to effective communication</a:t>
            </a:r>
          </a:p>
          <a:p>
            <a:pPr algn="ctr">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Personal attitudes</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Ignorance</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Human failings (tiredness, stress) </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Cultural &amp; language barriers </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Poor time management</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Strenuous working environment</a:t>
            </a:r>
          </a:p>
          <a:p>
            <a:pPr marL="342900" indent="-342900" algn="just">
              <a:lnSpc>
                <a:spcPct val="90000"/>
              </a:lnSpc>
              <a:buClr>
                <a:schemeClr val="tx1"/>
              </a:buClr>
              <a:buFont typeface="Arial" panose="020B0604020202020204" pitchFamily="34" charset="0"/>
              <a:buChar cha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dirty="0">
                <a:solidFill>
                  <a:schemeClr val="tx2"/>
                </a:solidFill>
                <a:latin typeface="Times New Roman" panose="02020603050405020304" pitchFamily="18" charset="0"/>
                <a:cs typeface="Times New Roman" panose="02020603050405020304" pitchFamily="18" charset="0"/>
              </a:rPr>
              <a:t>Physical/environmental/biological barriers  </a:t>
            </a:r>
          </a:p>
        </p:txBody>
      </p:sp>
      <p:sp>
        <p:nvSpPr>
          <p:cNvPr id="3" name="Arrow: Pentagon 2">
            <a:extLst>
              <a:ext uri="{FF2B5EF4-FFF2-40B4-BE49-F238E27FC236}">
                <a16:creationId xmlns:a16="http://schemas.microsoft.com/office/drawing/2014/main" id="{C24097DF-0AA6-4EA4-B6EE-9FEA647A76B6}"/>
              </a:ext>
            </a:extLst>
          </p:cNvPr>
          <p:cNvSpPr/>
          <p:nvPr/>
        </p:nvSpPr>
        <p:spPr>
          <a:xfrm>
            <a:off x="24809"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74131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3C49BC72-44E1-48BA-AF5D-2B524708D736}"/>
              </a:ext>
            </a:extLst>
          </p:cNvPr>
          <p:cNvSpPr/>
          <p:nvPr/>
        </p:nvSpPr>
        <p:spPr>
          <a:xfrm>
            <a:off x="0"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4" name="Rectangle: Rounded Corners 3">
            <a:extLst>
              <a:ext uri="{FF2B5EF4-FFF2-40B4-BE49-F238E27FC236}">
                <a16:creationId xmlns:a16="http://schemas.microsoft.com/office/drawing/2014/main" id="{43FD55EE-4DDA-42A5-AA46-680CDF134D28}"/>
              </a:ext>
            </a:extLst>
          </p:cNvPr>
          <p:cNvSpPr/>
          <p:nvPr/>
        </p:nvSpPr>
        <p:spPr>
          <a:xfrm>
            <a:off x="381000" y="1600200"/>
            <a:ext cx="8382000" cy="3200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Rectangle 5">
            <a:extLst>
              <a:ext uri="{FF2B5EF4-FFF2-40B4-BE49-F238E27FC236}">
                <a16:creationId xmlns:a16="http://schemas.microsoft.com/office/drawing/2014/main" id="{CD408206-0633-4F0D-8D3C-A6A659707E78}"/>
              </a:ext>
            </a:extLst>
          </p:cNvPr>
          <p:cNvSpPr/>
          <p:nvPr/>
        </p:nvSpPr>
        <p:spPr>
          <a:xfrm>
            <a:off x="381000" y="1905000"/>
            <a:ext cx="8382000" cy="2600712"/>
          </a:xfrm>
          <a:prstGeom prst="rect">
            <a:avLst/>
          </a:prstGeom>
        </p:spPr>
        <p:txBody>
          <a:bodyPr wrap="square">
            <a:spAutoFit/>
          </a:bodyPr>
          <a:lstStyle/>
          <a:p>
            <a:pPr algn="ctr"/>
            <a:r>
              <a:rPr lang="en-GB" sz="2400" b="1" dirty="0">
                <a:solidFill>
                  <a:srgbClr val="00B050"/>
                </a:solidFill>
                <a:latin typeface="Algerian" panose="04020705040A02060702" pitchFamily="82" charset="0"/>
              </a:rPr>
              <a:t>Conclusion</a:t>
            </a:r>
          </a:p>
          <a:p>
            <a:pPr algn="ctr"/>
            <a:endParaRPr lang="en-GB" sz="2400" b="1" dirty="0">
              <a:solidFill>
                <a:srgbClr val="00B050"/>
              </a:solidFill>
              <a:latin typeface="Algerian" panose="04020705040A02060702" pitchFamily="82" charset="0"/>
            </a:endParaRPr>
          </a:p>
          <a:p>
            <a:pPr marL="342900" indent="-342900">
              <a:buFont typeface="Arial" panose="020B0604020202020204" pitchFamily="34" charset="0"/>
              <a:buChar char="•"/>
            </a:pPr>
            <a:r>
              <a:rPr lang="en-GB" sz="2300" b="1" dirty="0">
                <a:solidFill>
                  <a:schemeClr val="tx2"/>
                </a:solidFill>
                <a:latin typeface="Times New Roman" panose="02020603050405020304" pitchFamily="18" charset="0"/>
                <a:cs typeface="Times New Roman" panose="02020603050405020304" pitchFamily="18" charset="0"/>
              </a:rPr>
              <a:t>Effective communication is the key to success in professional career.</a:t>
            </a:r>
          </a:p>
          <a:p>
            <a:pPr marL="342900" indent="-342900">
              <a:buFont typeface="Arial" panose="020B0604020202020204" pitchFamily="34" charset="0"/>
              <a:buChar char="•"/>
            </a:pPr>
            <a:endParaRPr lang="en-GB" sz="23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300" b="1" dirty="0">
                <a:solidFill>
                  <a:schemeClr val="tx2"/>
                </a:solidFill>
                <a:latin typeface="Times New Roman" panose="02020603050405020304" pitchFamily="18" charset="0"/>
                <a:cs typeface="Times New Roman" panose="02020603050405020304" pitchFamily="18" charset="0"/>
              </a:rPr>
              <a:t>Good communication is essential for proper doctor-patient relationship and help avoids problems of misunderstanding.</a:t>
            </a:r>
          </a:p>
        </p:txBody>
      </p:sp>
    </p:spTree>
    <p:extLst>
      <p:ext uri="{BB962C8B-B14F-4D97-AF65-F5344CB8AC3E}">
        <p14:creationId xmlns:p14="http://schemas.microsoft.com/office/powerpoint/2010/main" val="36273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1D0C0C-8491-499D-B730-43DE8B4E9D48}"/>
              </a:ext>
            </a:extLst>
          </p:cNvPr>
          <p:cNvSpPr/>
          <p:nvPr/>
        </p:nvSpPr>
        <p:spPr>
          <a:xfrm>
            <a:off x="609600" y="1371600"/>
            <a:ext cx="7924800" cy="5438412"/>
          </a:xfrm>
          <a:prstGeom prst="rect">
            <a:avLst/>
          </a:prstGeom>
        </p:spPr>
        <p:txBody>
          <a:bodyPr wrap="square">
            <a:spAutoFit/>
          </a:bodyPr>
          <a:lstStyle/>
          <a:p>
            <a:pPr algn="ctr">
              <a:lnSpc>
                <a:spcPct val="90000"/>
              </a:lnSpc>
              <a:buClr>
                <a:schemeClr val="tx1"/>
              </a:buClr>
              <a:defRPr/>
            </a:pPr>
            <a:r>
              <a:rPr lang="en-GB" sz="2400" dirty="0">
                <a:solidFill>
                  <a:srgbClr val="00B050"/>
                </a:solidFill>
                <a:latin typeface="Algerian" panose="04020705040A02060702" pitchFamily="82" charset="0"/>
                <a:cs typeface="Times New Roman" pitchFamily="18" charset="0"/>
              </a:rPr>
              <a:t>Further reading</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b="1" i="1" dirty="0">
                <a:solidFill>
                  <a:schemeClr val="tx2"/>
                </a:solidFill>
                <a:latin typeface="Times New Roman" panose="02020603050405020304" pitchFamily="18" charset="0"/>
                <a:cs typeface="Times New Roman" panose="02020603050405020304" pitchFamily="18" charset="0"/>
              </a:rPr>
              <a:t>Effective Interact Interaction with Patients. </a:t>
            </a:r>
          </a:p>
          <a:p>
            <a:pPr algn="just">
              <a:lnSpc>
                <a:spcPct val="90000"/>
              </a:lnSpc>
              <a:buClr>
                <a:schemeClr val="tx1"/>
              </a:buClr>
              <a:defRPr/>
            </a:pPr>
            <a:r>
              <a:rPr lang="en-GB" sz="2300" dirty="0">
                <a:solidFill>
                  <a:schemeClr val="tx2"/>
                </a:solidFill>
                <a:latin typeface="Times New Roman" panose="02020603050405020304" pitchFamily="18" charset="0"/>
                <a:cs typeface="Times New Roman" panose="02020603050405020304" pitchFamily="18" charset="0"/>
              </a:rPr>
              <a:t>Faulkner, A (2001), 2nd Ed. Churchill Livingstone, London.</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b="1" i="1" dirty="0">
                <a:solidFill>
                  <a:schemeClr val="tx2"/>
                </a:solidFill>
                <a:latin typeface="Times New Roman" panose="02020603050405020304" pitchFamily="18" charset="0"/>
                <a:cs typeface="Times New Roman" panose="02020603050405020304" pitchFamily="18" charset="0"/>
              </a:rPr>
              <a:t>Clinical Communication in Medicine.</a:t>
            </a:r>
          </a:p>
          <a:p>
            <a:pPr algn="just">
              <a:lnSpc>
                <a:spcPct val="90000"/>
              </a:lnSpc>
              <a:buClr>
                <a:schemeClr val="tx1"/>
              </a:buClr>
              <a:defRPr/>
            </a:pPr>
            <a:r>
              <a:rPr lang="en-GB" sz="2300" dirty="0">
                <a:solidFill>
                  <a:schemeClr val="tx2"/>
                </a:solidFill>
                <a:latin typeface="Times New Roman" panose="02020603050405020304" pitchFamily="18" charset="0"/>
                <a:cs typeface="Times New Roman" panose="02020603050405020304" pitchFamily="18" charset="0"/>
              </a:rPr>
              <a:t>Editors(s): Dr Jo Brown, Dr Lorraine M. Noble, Dr Alexia </a:t>
            </a:r>
            <a:r>
              <a:rPr lang="en-GB" sz="2300" dirty="0" err="1">
                <a:solidFill>
                  <a:schemeClr val="tx2"/>
                </a:solidFill>
                <a:latin typeface="Times New Roman" panose="02020603050405020304" pitchFamily="18" charset="0"/>
                <a:cs typeface="Times New Roman" panose="02020603050405020304" pitchFamily="18" charset="0"/>
              </a:rPr>
              <a:t>Papageorgiou</a:t>
            </a:r>
            <a:r>
              <a:rPr lang="en-GB" sz="2300" dirty="0">
                <a:solidFill>
                  <a:schemeClr val="tx2"/>
                </a:solidFill>
                <a:latin typeface="Times New Roman" panose="02020603050405020304" pitchFamily="18" charset="0"/>
                <a:cs typeface="Times New Roman" panose="02020603050405020304" pitchFamily="18" charset="0"/>
              </a:rPr>
              <a:t>, Dr Jane Kidd.</a:t>
            </a:r>
          </a:p>
          <a:p>
            <a:pPr algn="just">
              <a:lnSpc>
                <a:spcPct val="90000"/>
              </a:lnSpc>
              <a:buClr>
                <a:schemeClr val="tx1"/>
              </a:buClr>
              <a:defRPr/>
            </a:pPr>
            <a:r>
              <a:rPr lang="en-GB" sz="1600" dirty="0">
                <a:solidFill>
                  <a:schemeClr val="tx2"/>
                </a:solidFill>
                <a:latin typeface="Times New Roman" panose="02020603050405020304" pitchFamily="18" charset="0"/>
                <a:cs typeface="Times New Roman" panose="02020603050405020304" pitchFamily="18" charset="0"/>
              </a:rPr>
              <a:t>Print ISBN:9781118728246 |Online ISBN:9781118728130 |DOI:10.1002/9781118728130</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marL="342900" indent="-342900" algn="just">
              <a:lnSpc>
                <a:spcPct val="90000"/>
              </a:lnSpc>
              <a:buClr>
                <a:schemeClr val="tx1"/>
              </a:buClr>
              <a:buFont typeface="Arial" panose="020B0604020202020204" pitchFamily="34" charset="0"/>
              <a:buChar char="•"/>
              <a:defRPr/>
            </a:pPr>
            <a:r>
              <a:rPr lang="en-GB" sz="2300" b="1" i="1" dirty="0">
                <a:solidFill>
                  <a:schemeClr val="tx2"/>
                </a:solidFill>
                <a:latin typeface="Times New Roman" panose="02020603050405020304" pitchFamily="18" charset="0"/>
                <a:cs typeface="Times New Roman" panose="02020603050405020304" pitchFamily="18" charset="0"/>
              </a:rPr>
              <a:t>The Complete Guide to Communication Skills in Clinical Practice (pdf).</a:t>
            </a:r>
          </a:p>
          <a:p>
            <a:pPr algn="just">
              <a:lnSpc>
                <a:spcPct val="90000"/>
              </a:lnSpc>
              <a:buClr>
                <a:schemeClr val="tx1"/>
              </a:buClr>
              <a:defRPr/>
            </a:pPr>
            <a:r>
              <a:rPr lang="en-GB" sz="2300" dirty="0">
                <a:solidFill>
                  <a:schemeClr val="tx2"/>
                </a:solidFill>
                <a:latin typeface="Times New Roman" panose="02020603050405020304" pitchFamily="18" charset="0"/>
                <a:cs typeface="Times New Roman" panose="02020603050405020304" pitchFamily="18" charset="0"/>
              </a:rPr>
              <a:t>Walter F. </a:t>
            </a:r>
            <a:r>
              <a:rPr lang="en-GB" sz="2300" dirty="0" err="1">
                <a:solidFill>
                  <a:schemeClr val="tx2"/>
                </a:solidFill>
                <a:latin typeface="Times New Roman" panose="02020603050405020304" pitchFamily="18" charset="0"/>
                <a:cs typeface="Times New Roman" panose="02020603050405020304" pitchFamily="18" charset="0"/>
              </a:rPr>
              <a:t>Baile</a:t>
            </a:r>
            <a:r>
              <a:rPr lang="en-GB" sz="2300" dirty="0">
                <a:solidFill>
                  <a:schemeClr val="tx2"/>
                </a:solidFill>
                <a:latin typeface="Times New Roman" panose="02020603050405020304" pitchFamily="18" charset="0"/>
                <a:cs typeface="Times New Roman" panose="02020603050405020304" pitchFamily="18" charset="0"/>
              </a:rPr>
              <a:t>, M.D</a:t>
            </a:r>
          </a:p>
          <a:p>
            <a:pPr algn="just">
              <a:lnSpc>
                <a:spcPct val="90000"/>
              </a:lnSpc>
              <a:buClr>
                <a:schemeClr val="tx1"/>
              </a:buClr>
              <a:defRPr/>
            </a:pPr>
            <a:r>
              <a:rPr lang="en-GB" sz="1600" dirty="0">
                <a:solidFill>
                  <a:schemeClr val="tx2"/>
                </a:solidFill>
                <a:latin typeface="Times New Roman" panose="02020603050405020304" pitchFamily="18" charset="0"/>
                <a:cs typeface="Times New Roman" panose="02020603050405020304" pitchFamily="18" charset="0"/>
              </a:rPr>
              <a:t>https://www.mdanderson.org/documents/education-training/icare/pocketguide-texttabscombined-oct2014final.pdf</a:t>
            </a: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p:txBody>
      </p:sp>
      <p:sp>
        <p:nvSpPr>
          <p:cNvPr id="3" name="Arrow: Pentagon 2">
            <a:extLst>
              <a:ext uri="{FF2B5EF4-FFF2-40B4-BE49-F238E27FC236}">
                <a16:creationId xmlns:a16="http://schemas.microsoft.com/office/drawing/2014/main" id="{3AC0C8AD-1945-4888-8D12-848FBDFFCD74}"/>
              </a:ext>
            </a:extLst>
          </p:cNvPr>
          <p:cNvSpPr/>
          <p:nvPr/>
        </p:nvSpPr>
        <p:spPr>
          <a:xfrm>
            <a:off x="24809"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86040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516BA-C4B9-458D-85B1-C07E876E3E70}"/>
              </a:ext>
            </a:extLst>
          </p:cNvPr>
          <p:cNvSpPr/>
          <p:nvPr/>
        </p:nvSpPr>
        <p:spPr>
          <a:xfrm>
            <a:off x="609600" y="1371600"/>
            <a:ext cx="7924800" cy="5680786"/>
          </a:xfrm>
          <a:prstGeom prst="rect">
            <a:avLst/>
          </a:prstGeom>
        </p:spPr>
        <p:txBody>
          <a:bodyPr wrap="square">
            <a:spAutoFit/>
          </a:bodyPr>
          <a:lstStyle/>
          <a:p>
            <a:pPr algn="ctr">
              <a:lnSpc>
                <a:spcPct val="90000"/>
              </a:lnSpc>
              <a:buClr>
                <a:schemeClr val="tx1"/>
              </a:buClr>
              <a:defRPr/>
            </a:pPr>
            <a:r>
              <a:rPr lang="en-GB" sz="2400" dirty="0">
                <a:solidFill>
                  <a:srgbClr val="00B050"/>
                </a:solidFill>
                <a:latin typeface="Algerian" panose="04020705040A02060702" pitchFamily="82" charset="0"/>
                <a:cs typeface="Times New Roman" pitchFamily="18" charset="0"/>
              </a:rPr>
              <a:t>References </a:t>
            </a: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endParaRPr lang="en-GB" sz="230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1. Hochman O, Itzhak B, </a:t>
            </a:r>
            <a:r>
              <a:rPr lang="en-US" sz="950" dirty="0" err="1">
                <a:solidFill>
                  <a:schemeClr val="tx2"/>
                </a:solidFill>
                <a:latin typeface="Times New Roman" panose="02020603050405020304" pitchFamily="18" charset="0"/>
                <a:cs typeface="Times New Roman" panose="02020603050405020304" pitchFamily="18" charset="0"/>
              </a:rPr>
              <a:t>Mankuta</a:t>
            </a:r>
            <a:r>
              <a:rPr lang="en-US" sz="950" dirty="0">
                <a:solidFill>
                  <a:schemeClr val="tx2"/>
                </a:solidFill>
                <a:latin typeface="Times New Roman" panose="02020603050405020304" pitchFamily="18" charset="0"/>
                <a:cs typeface="Times New Roman" panose="02020603050405020304" pitchFamily="18" charset="0"/>
              </a:rPr>
              <a:t> D, </a:t>
            </a:r>
            <a:r>
              <a:rPr lang="en-US" sz="950" dirty="0" err="1">
                <a:solidFill>
                  <a:schemeClr val="tx2"/>
                </a:solidFill>
                <a:latin typeface="Times New Roman" panose="02020603050405020304" pitchFamily="18" charset="0"/>
                <a:cs typeface="Times New Roman" panose="02020603050405020304" pitchFamily="18" charset="0"/>
              </a:rPr>
              <a:t>Vinker</a:t>
            </a:r>
            <a:r>
              <a:rPr lang="en-US" sz="950" dirty="0">
                <a:solidFill>
                  <a:schemeClr val="tx2"/>
                </a:solidFill>
                <a:latin typeface="Times New Roman" panose="02020603050405020304" pitchFamily="18" charset="0"/>
                <a:cs typeface="Times New Roman" panose="02020603050405020304" pitchFamily="18" charset="0"/>
              </a:rPr>
              <a:t> S. The relation between good communication skills on the part of the physician and patient satisfaction in a military setting. Mil Med 2008;173(9):878–81.PubMedGoogle Scholar.</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2. </a:t>
            </a:r>
            <a:r>
              <a:rPr lang="en-US" sz="950" dirty="0" err="1">
                <a:solidFill>
                  <a:schemeClr val="tx2"/>
                </a:solidFill>
                <a:latin typeface="Times New Roman" panose="02020603050405020304" pitchFamily="18" charset="0"/>
                <a:cs typeface="Times New Roman" panose="02020603050405020304" pitchFamily="18" charset="0"/>
              </a:rPr>
              <a:t>Leite</a:t>
            </a:r>
            <a:r>
              <a:rPr lang="en-US" sz="950" dirty="0">
                <a:solidFill>
                  <a:schemeClr val="tx2"/>
                </a:solidFill>
                <a:latin typeface="Times New Roman" panose="02020603050405020304" pitchFamily="18" charset="0"/>
                <a:cs typeface="Times New Roman" panose="02020603050405020304" pitchFamily="18" charset="0"/>
              </a:rPr>
              <a:t> R, </a:t>
            </a:r>
            <a:r>
              <a:rPr lang="en-US" sz="950" dirty="0" err="1">
                <a:solidFill>
                  <a:schemeClr val="tx2"/>
                </a:solidFill>
                <a:latin typeface="Times New Roman" panose="02020603050405020304" pitchFamily="18" charset="0"/>
                <a:cs typeface="Times New Roman" panose="02020603050405020304" pitchFamily="18" charset="0"/>
              </a:rPr>
              <a:t>Makuch</a:t>
            </a:r>
            <a:r>
              <a:rPr lang="en-US" sz="950" dirty="0">
                <a:solidFill>
                  <a:schemeClr val="tx2"/>
                </a:solidFill>
                <a:latin typeface="Times New Roman" panose="02020603050405020304" pitchFamily="18" charset="0"/>
                <a:cs typeface="Times New Roman" panose="02020603050405020304" pitchFamily="18" charset="0"/>
              </a:rPr>
              <a:t> M, </a:t>
            </a:r>
            <a:r>
              <a:rPr lang="en-US" sz="950" dirty="0" err="1">
                <a:solidFill>
                  <a:schemeClr val="tx2"/>
                </a:solidFill>
                <a:latin typeface="Times New Roman" panose="02020603050405020304" pitchFamily="18" charset="0"/>
                <a:cs typeface="Times New Roman" panose="02020603050405020304" pitchFamily="18" charset="0"/>
              </a:rPr>
              <a:t>Petta</a:t>
            </a:r>
            <a:r>
              <a:rPr lang="en-US" sz="950" dirty="0">
                <a:solidFill>
                  <a:schemeClr val="tx2"/>
                </a:solidFill>
                <a:latin typeface="Times New Roman" panose="02020603050405020304" pitchFamily="18" charset="0"/>
                <a:cs typeface="Times New Roman" panose="02020603050405020304" pitchFamily="18" charset="0"/>
              </a:rPr>
              <a:t> C, </a:t>
            </a:r>
            <a:r>
              <a:rPr lang="en-US" sz="950" dirty="0" err="1">
                <a:solidFill>
                  <a:schemeClr val="tx2"/>
                </a:solidFill>
                <a:latin typeface="Times New Roman" panose="02020603050405020304" pitchFamily="18" charset="0"/>
                <a:cs typeface="Times New Roman" panose="02020603050405020304" pitchFamily="18" charset="0"/>
              </a:rPr>
              <a:t>Morais</a:t>
            </a:r>
            <a:r>
              <a:rPr lang="en-US" sz="950" dirty="0">
                <a:solidFill>
                  <a:schemeClr val="tx2"/>
                </a:solidFill>
                <a:latin typeface="Times New Roman" panose="02020603050405020304" pitchFamily="18" charset="0"/>
                <a:cs typeface="Times New Roman" panose="02020603050405020304" pitchFamily="18" charset="0"/>
              </a:rPr>
              <a:t> S. Women’s satisfaction with physicians’ communication skills during an infertility consultation. Patient Educ Counsel 2005;59(1):38–45.CrossRefPubMedGoogle Scholar.</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3. Greco M, Spike N, Powell R, </a:t>
            </a:r>
            <a:r>
              <a:rPr lang="en-US" sz="950" dirty="0" err="1">
                <a:solidFill>
                  <a:schemeClr val="tx2"/>
                </a:solidFill>
                <a:latin typeface="Times New Roman" panose="02020603050405020304" pitchFamily="18" charset="0"/>
                <a:cs typeface="Times New Roman" panose="02020603050405020304" pitchFamily="18" charset="0"/>
              </a:rPr>
              <a:t>Brownlea</a:t>
            </a:r>
            <a:r>
              <a:rPr lang="en-US" sz="950" dirty="0">
                <a:solidFill>
                  <a:schemeClr val="tx2"/>
                </a:solidFill>
                <a:latin typeface="Times New Roman" panose="02020603050405020304" pitchFamily="18" charset="0"/>
                <a:cs typeface="Times New Roman" panose="02020603050405020304" pitchFamily="18" charset="0"/>
              </a:rPr>
              <a:t> A. Assessing communication skills of GP registrars: a comparison of patient and GP examiner ratings. Med Educ 2002;36(4):366–76.CrossRefPubMedGoogle Scholar.</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4. Jackson JL, Chamberlin J. Predictors of patient satisfaction. Soc Sci Med 2001;52(4):609–18.CrossRefPubMedGoogle Scholar.</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marL="228600" indent="-228600" algn="just">
              <a:lnSpc>
                <a:spcPct val="90000"/>
              </a:lnSpc>
              <a:buClr>
                <a:schemeClr val="tx1"/>
              </a:buClr>
              <a:buAutoNum type="arabicPeriod" startAt="5"/>
              <a:defRPr/>
            </a:pPr>
            <a:r>
              <a:rPr lang="en-US" sz="950" dirty="0" err="1">
                <a:solidFill>
                  <a:schemeClr val="tx2"/>
                </a:solidFill>
                <a:latin typeface="Times New Roman" panose="02020603050405020304" pitchFamily="18" charset="0"/>
                <a:cs typeface="Times New Roman" panose="02020603050405020304" pitchFamily="18" charset="0"/>
              </a:rPr>
              <a:t>Hausberg</a:t>
            </a:r>
            <a:r>
              <a:rPr lang="en-US" sz="950" dirty="0">
                <a:solidFill>
                  <a:schemeClr val="tx2"/>
                </a:solidFill>
                <a:latin typeface="Times New Roman" panose="02020603050405020304" pitchFamily="18" charset="0"/>
                <a:cs typeface="Times New Roman" panose="02020603050405020304" pitchFamily="18" charset="0"/>
              </a:rPr>
              <a:t> MC, </a:t>
            </a:r>
            <a:r>
              <a:rPr lang="en-US" sz="950" dirty="0" err="1">
                <a:solidFill>
                  <a:schemeClr val="tx2"/>
                </a:solidFill>
                <a:latin typeface="Times New Roman" panose="02020603050405020304" pitchFamily="18" charset="0"/>
                <a:cs typeface="Times New Roman" panose="02020603050405020304" pitchFamily="18" charset="0"/>
              </a:rPr>
              <a:t>Hergert</a:t>
            </a:r>
            <a:r>
              <a:rPr lang="en-US" sz="950" dirty="0">
                <a:solidFill>
                  <a:schemeClr val="tx2"/>
                </a:solidFill>
                <a:latin typeface="Times New Roman" panose="02020603050405020304" pitchFamily="18" charset="0"/>
                <a:cs typeface="Times New Roman" panose="02020603050405020304" pitchFamily="18" charset="0"/>
              </a:rPr>
              <a:t> A, </a:t>
            </a:r>
            <a:r>
              <a:rPr lang="en-US" sz="950" dirty="0" err="1">
                <a:solidFill>
                  <a:schemeClr val="tx2"/>
                </a:solidFill>
                <a:latin typeface="Times New Roman" panose="02020603050405020304" pitchFamily="18" charset="0"/>
                <a:cs typeface="Times New Roman" panose="02020603050405020304" pitchFamily="18" charset="0"/>
              </a:rPr>
              <a:t>Kröger</a:t>
            </a:r>
            <a:r>
              <a:rPr lang="en-US" sz="950" dirty="0">
                <a:solidFill>
                  <a:schemeClr val="tx2"/>
                </a:solidFill>
                <a:latin typeface="Times New Roman" panose="02020603050405020304" pitchFamily="18" charset="0"/>
                <a:cs typeface="Times New Roman" panose="02020603050405020304" pitchFamily="18" charset="0"/>
              </a:rPr>
              <a:t> C, Bullinger M, Rose M, Andreas S (2012) Enhancing medical students' communication skills: Development and evaluation of an undergraduate training program. BMC Medical Education 12: [PMC free article] [PubMed].</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6. </a:t>
            </a:r>
            <a:r>
              <a:rPr lang="en-US" sz="950" dirty="0" err="1">
                <a:solidFill>
                  <a:schemeClr val="tx2"/>
                </a:solidFill>
                <a:latin typeface="Times New Roman" panose="02020603050405020304" pitchFamily="18" charset="0"/>
                <a:cs typeface="Times New Roman" panose="02020603050405020304" pitchFamily="18" charset="0"/>
              </a:rPr>
              <a:t>Baig</a:t>
            </a:r>
            <a:r>
              <a:rPr lang="en-US" sz="950" dirty="0">
                <a:solidFill>
                  <a:schemeClr val="tx2"/>
                </a:solidFill>
                <a:latin typeface="Times New Roman" panose="02020603050405020304" pitchFamily="18" charset="0"/>
                <a:cs typeface="Times New Roman" panose="02020603050405020304" pitchFamily="18" charset="0"/>
              </a:rPr>
              <a:t> LA, </a:t>
            </a:r>
            <a:r>
              <a:rPr lang="en-US" sz="950" dirty="0" err="1">
                <a:solidFill>
                  <a:schemeClr val="tx2"/>
                </a:solidFill>
                <a:latin typeface="Times New Roman" panose="02020603050405020304" pitchFamily="18" charset="0"/>
                <a:cs typeface="Times New Roman" panose="02020603050405020304" pitchFamily="18" charset="0"/>
              </a:rPr>
              <a:t>Violato</a:t>
            </a:r>
            <a:r>
              <a:rPr lang="en-US" sz="950" dirty="0">
                <a:solidFill>
                  <a:schemeClr val="tx2"/>
                </a:solidFill>
                <a:latin typeface="Times New Roman" panose="02020603050405020304" pitchFamily="18" charset="0"/>
                <a:cs typeface="Times New Roman" panose="02020603050405020304" pitchFamily="18" charset="0"/>
              </a:rPr>
              <a:t> C, Crutcher RA (2009) Assessing clinical communication skills in physicians: Are the skills context specific or generalizable. BMC Medical Education 9: [PMC free article] [PubMed].</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7. Accreditation Council for Graduate Medical Education (ACGME) (2007) Common program requirements. Available: </a:t>
            </a:r>
            <a:r>
              <a:rPr lang="en-US" sz="950" dirty="0">
                <a:solidFill>
                  <a:schemeClr val="tx2"/>
                </a:solidFill>
                <a:latin typeface="Times New Roman" panose="02020603050405020304" pitchFamily="18" charset="0"/>
                <a:cs typeface="Times New Roman" panose="02020603050405020304" pitchFamily="18" charset="0"/>
                <a:hlinkClick r:id="rId2"/>
              </a:rPr>
              <a:t>https://www.acgme.org/acgmeweb/Portals/0/PFAssets/ProgramRequirements/CPRs_07012015.pdf Accessed 15 Oct 2015</a:t>
            </a:r>
            <a:r>
              <a:rPr lang="en-US" sz="950" dirty="0">
                <a:solidFill>
                  <a:schemeClr val="tx2"/>
                </a:solidFill>
                <a:latin typeface="Times New Roman" panose="02020603050405020304" pitchFamily="18" charset="0"/>
                <a:cs typeface="Times New Roman" panose="02020603050405020304" pitchFamily="18" charset="0"/>
              </a:rPr>
              <a:t>.</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8. American Board of Medical Specialties (ABMS) (2014) Standards for the ABMS Program for Maintenance of Certification (MOC). Available: http://www.abms.org/media/1109/standards-for-the-abms-program-for-moc-final.pdf Accessed 15 Oct 2015.</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marL="228600" indent="-228600" algn="just">
              <a:lnSpc>
                <a:spcPct val="90000"/>
              </a:lnSpc>
              <a:buClr>
                <a:schemeClr val="tx1"/>
              </a:buClr>
              <a:buAutoNum type="arabicPeriod" startAt="9"/>
              <a:defRPr/>
            </a:pPr>
            <a:r>
              <a:rPr lang="en-US" sz="950" dirty="0">
                <a:solidFill>
                  <a:schemeClr val="tx2"/>
                </a:solidFill>
                <a:latin typeface="Times New Roman" panose="02020603050405020304" pitchFamily="18" charset="0"/>
                <a:cs typeface="Times New Roman" panose="02020603050405020304" pitchFamily="18" charset="0"/>
              </a:rPr>
              <a:t>Association of American Medical Colleges (AAMC) (1998) Report I. Learning objectives for medical student education. Guidelines for medical schools. Available: https://members.aamc.org/eweb/upload/Learning%20Objectives%20for%20Medical%20Student%20Educ%20Report%20I.pdf Accessed 16 Oct 2015.</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marL="228600" indent="-228600" algn="just">
              <a:lnSpc>
                <a:spcPct val="90000"/>
              </a:lnSpc>
              <a:buClr>
                <a:schemeClr val="tx1"/>
              </a:buClr>
              <a:buAutoNum type="arabicPeriod" startAt="10"/>
              <a:defRPr/>
            </a:pPr>
            <a:r>
              <a:rPr lang="en-US" sz="950" dirty="0">
                <a:solidFill>
                  <a:schemeClr val="tx2"/>
                </a:solidFill>
                <a:latin typeface="Times New Roman" panose="02020603050405020304" pitchFamily="18" charset="0"/>
                <a:cs typeface="Times New Roman" panose="02020603050405020304" pitchFamily="18" charset="0"/>
              </a:rPr>
              <a:t>General Medical Council (GMC) (2009) Tomorrow’s doctors. Outcomes and standards for undergraduate medical education. Available: http://www.gmc-uk.org/Tomorrow_s_Doctors_1214.pdf_48905759.pdf Accessed 15 Oct 2015.</a:t>
            </a:r>
          </a:p>
          <a:p>
            <a:pPr marL="228600" indent="-228600" algn="just">
              <a:lnSpc>
                <a:spcPct val="90000"/>
              </a:lnSpc>
              <a:buClr>
                <a:schemeClr val="tx1"/>
              </a:buClr>
              <a:buAutoNum type="arabicPeriod" startAt="10"/>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11. World Federation for Medical Education (WFME) (2015) Basic medical education. WFME global standards for quality improvement. The 2015 revision. Available: http://wfme.org/standards/bme/78-new-version-2012-quality-improvement-in-basic-medical-education-english/file Accessed 15 Oct 2015.</a:t>
            </a:r>
          </a:p>
          <a:p>
            <a:pPr algn="just">
              <a:lnSpc>
                <a:spcPct val="90000"/>
              </a:lnSpc>
              <a:buClr>
                <a:schemeClr val="tx1"/>
              </a:buClr>
              <a:defRPr/>
            </a:pPr>
            <a:endParaRPr lang="en-US" sz="950" dirty="0">
              <a:solidFill>
                <a:schemeClr val="tx2"/>
              </a:solidFill>
              <a:latin typeface="Times New Roman" panose="02020603050405020304" pitchFamily="18" charset="0"/>
              <a:cs typeface="Times New Roman" panose="02020603050405020304" pitchFamily="18" charset="0"/>
            </a:endParaRPr>
          </a:p>
          <a:p>
            <a:pPr algn="just">
              <a:lnSpc>
                <a:spcPct val="90000"/>
              </a:lnSpc>
              <a:buClr>
                <a:schemeClr val="tx1"/>
              </a:buClr>
              <a:defRPr/>
            </a:pPr>
            <a:r>
              <a:rPr lang="en-US" sz="950" dirty="0">
                <a:solidFill>
                  <a:schemeClr val="tx2"/>
                </a:solidFill>
                <a:latin typeface="Times New Roman" panose="02020603050405020304" pitchFamily="18" charset="0"/>
                <a:cs typeface="Times New Roman" panose="02020603050405020304" pitchFamily="18" charset="0"/>
              </a:rPr>
              <a:t>12.. Smith RC, Lyles JS, Mettler J, et al. The effectiveness of intensive training for residents in interviewing. Ann Intern Med 1998;128(2):118–26.PubMedGoogle Scholar.</a:t>
            </a:r>
          </a:p>
          <a:p>
            <a:pPr algn="just">
              <a:lnSpc>
                <a:spcPct val="90000"/>
              </a:lnSpc>
              <a:buClr>
                <a:schemeClr val="tx1"/>
              </a:buClr>
              <a:defRPr/>
            </a:pPr>
            <a:endParaRPr lang="en-US" sz="2400" dirty="0">
              <a:solidFill>
                <a:srgbClr val="C00000"/>
              </a:solidFill>
              <a:latin typeface="Algerian" panose="04020705040A02060702" pitchFamily="82" charset="0"/>
              <a:cs typeface="Times New Roman" pitchFamily="18" charset="0"/>
            </a:endParaRPr>
          </a:p>
        </p:txBody>
      </p:sp>
      <p:sp>
        <p:nvSpPr>
          <p:cNvPr id="3" name="Arrow: Pentagon 2">
            <a:extLst>
              <a:ext uri="{FF2B5EF4-FFF2-40B4-BE49-F238E27FC236}">
                <a16:creationId xmlns:a16="http://schemas.microsoft.com/office/drawing/2014/main" id="{4320CA88-3905-40B0-AFEF-62E848262892}"/>
              </a:ext>
            </a:extLst>
          </p:cNvPr>
          <p:cNvSpPr/>
          <p:nvPr/>
        </p:nvSpPr>
        <p:spPr>
          <a:xfrm>
            <a:off x="24809" y="-7620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152634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407C85-DB1B-40AC-ADAC-05DABDA37735}"/>
              </a:ext>
            </a:extLst>
          </p:cNvPr>
          <p:cNvSpPr txBox="1">
            <a:spLocks/>
          </p:cNvSpPr>
          <p:nvPr/>
        </p:nvSpPr>
        <p:spPr>
          <a:xfrm>
            <a:off x="381000" y="1295400"/>
            <a:ext cx="83820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pPr>
            <a:r>
              <a:rPr lang="en-US" sz="2400" dirty="0">
                <a:solidFill>
                  <a:schemeClr val="tx2"/>
                </a:solidFill>
                <a:latin typeface="Times New Roman" panose="02020603050405020304" pitchFamily="18" charset="0"/>
                <a:cs typeface="Times New Roman" panose="02020603050405020304" pitchFamily="18" charset="0"/>
              </a:rPr>
              <a:t>There is substantial evidence indicating that communication skills are crucial in the development of satisfactory health care provider-patient relationships. [1-4]</a:t>
            </a:r>
          </a:p>
          <a:p>
            <a:pPr marL="0" indent="0" algn="just">
              <a:spcBef>
                <a:spcPts val="0"/>
              </a:spcBef>
              <a:buNone/>
            </a:pPr>
            <a:endParaRPr lang="en-US" sz="2400" dirty="0">
              <a:solidFill>
                <a:schemeClr val="tx2"/>
              </a:solidFill>
              <a:latin typeface="Times New Roman" panose="02020603050405020304" pitchFamily="18" charset="0"/>
              <a:cs typeface="Times New Roman" panose="02020603050405020304" pitchFamily="18" charset="0"/>
            </a:endParaRPr>
          </a:p>
          <a:p>
            <a:pPr algn="just"/>
            <a:r>
              <a:rPr lang="en-GB" sz="2400" dirty="0">
                <a:solidFill>
                  <a:schemeClr val="tx2"/>
                </a:solidFill>
                <a:latin typeface="Times New Roman" panose="02020603050405020304" pitchFamily="18" charset="0"/>
                <a:cs typeface="Times New Roman" panose="02020603050405020304" pitchFamily="18" charset="0"/>
              </a:rPr>
              <a:t>In the 21st century, teaching and assessment of communication skills in medical schools are well recognized. [5] </a:t>
            </a:r>
            <a:br>
              <a:rPr lang="en-US" sz="2400" dirty="0">
                <a:solidFill>
                  <a:schemeClr val="tx2"/>
                </a:solidFill>
                <a:latin typeface="Times New Roman" panose="02020603050405020304" pitchFamily="18" charset="0"/>
                <a:cs typeface="Times New Roman" panose="02020603050405020304" pitchFamily="18" charset="0"/>
              </a:rPr>
            </a:br>
            <a:endParaRPr lang="en-US" sz="2400" dirty="0">
              <a:solidFill>
                <a:schemeClr val="tx2"/>
              </a:solidFill>
              <a:latin typeface="Times New Roman" panose="02020603050405020304" pitchFamily="18" charset="0"/>
              <a:cs typeface="Times New Roman" panose="02020603050405020304" pitchFamily="18" charset="0"/>
            </a:endParaRPr>
          </a:p>
          <a:p>
            <a:pPr algn="just"/>
            <a:r>
              <a:rPr lang="en-US" sz="2400" dirty="0">
                <a:solidFill>
                  <a:schemeClr val="tx2"/>
                </a:solidFill>
                <a:latin typeface="Times New Roman" panose="02020603050405020304" pitchFamily="18" charset="0"/>
                <a:cs typeface="Times New Roman" panose="02020603050405020304" pitchFamily="18" charset="0"/>
              </a:rPr>
              <a:t>Effective communication is considered to be one of the most important skills of a physician [6]. </a:t>
            </a:r>
          </a:p>
          <a:p>
            <a:endParaRPr lang="en-GB" dirty="0"/>
          </a:p>
        </p:txBody>
      </p:sp>
      <p:sp>
        <p:nvSpPr>
          <p:cNvPr id="5" name="Arrow: Pentagon 4">
            <a:extLst>
              <a:ext uri="{FF2B5EF4-FFF2-40B4-BE49-F238E27FC236}">
                <a16:creationId xmlns:a16="http://schemas.microsoft.com/office/drawing/2014/main" id="{5EE35E58-C9E8-46E5-AB5A-8D8248DCECEF}"/>
              </a:ext>
            </a:extLst>
          </p:cNvPr>
          <p:cNvSpPr/>
          <p:nvPr/>
        </p:nvSpPr>
        <p:spPr>
          <a:xfrm>
            <a:off x="0" y="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2909816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176968-4F78-404E-869B-42D14BB2AF03}"/>
              </a:ext>
            </a:extLst>
          </p:cNvPr>
          <p:cNvPicPr>
            <a:picLocks noChangeAspect="1"/>
          </p:cNvPicPr>
          <p:nvPr/>
        </p:nvPicPr>
        <p:blipFill>
          <a:blip r:embed="rId2"/>
          <a:stretch>
            <a:fillRect/>
          </a:stretch>
        </p:blipFill>
        <p:spPr>
          <a:xfrm>
            <a:off x="2209800" y="560052"/>
            <a:ext cx="4627010" cy="5764548"/>
          </a:xfrm>
          <a:prstGeom prst="rect">
            <a:avLst/>
          </a:prstGeom>
        </p:spPr>
      </p:pic>
    </p:spTree>
    <p:extLst>
      <p:ext uri="{BB962C8B-B14F-4D97-AF65-F5344CB8AC3E}">
        <p14:creationId xmlns:p14="http://schemas.microsoft.com/office/powerpoint/2010/main" val="1292323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D3036-4145-4B69-8F41-9BB713561257}"/>
              </a:ext>
            </a:extLst>
          </p:cNvPr>
          <p:cNvPicPr>
            <a:picLocks noChangeAspect="1"/>
          </p:cNvPicPr>
          <p:nvPr/>
        </p:nvPicPr>
        <p:blipFill>
          <a:blip r:embed="rId2"/>
          <a:stretch>
            <a:fillRect/>
          </a:stretch>
        </p:blipFill>
        <p:spPr>
          <a:xfrm>
            <a:off x="457200" y="990600"/>
            <a:ext cx="8305800" cy="4758522"/>
          </a:xfrm>
          <a:prstGeom prst="rect">
            <a:avLst/>
          </a:prstGeom>
        </p:spPr>
      </p:pic>
    </p:spTree>
    <p:extLst>
      <p:ext uri="{BB962C8B-B14F-4D97-AF65-F5344CB8AC3E}">
        <p14:creationId xmlns:p14="http://schemas.microsoft.com/office/powerpoint/2010/main" val="148907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80AAC1C-08FA-4A05-83E7-993D3C36F242}"/>
              </a:ext>
            </a:extLst>
          </p:cNvPr>
          <p:cNvSpPr/>
          <p:nvPr/>
        </p:nvSpPr>
        <p:spPr>
          <a:xfrm>
            <a:off x="3118121" y="1169896"/>
            <a:ext cx="1382315" cy="898505"/>
          </a:xfrm>
          <a:prstGeom prst="roundRect">
            <a:avLst/>
          </a:prstGeom>
          <a:solidFill>
            <a:schemeClr val="accent1"/>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a:p>
            <a:pPr algn="ctr"/>
            <a:r>
              <a:rPr lang="en-GB" sz="1700" dirty="0">
                <a:latin typeface="Times New Roman" panose="02020603050405020304" pitchFamily="18" charset="0"/>
                <a:cs typeface="Times New Roman" panose="02020603050405020304" pitchFamily="18" charset="0"/>
              </a:rPr>
              <a:t>ABMS</a:t>
            </a:r>
          </a:p>
        </p:txBody>
      </p:sp>
      <p:grpSp>
        <p:nvGrpSpPr>
          <p:cNvPr id="12" name="Group 11">
            <a:extLst>
              <a:ext uri="{FF2B5EF4-FFF2-40B4-BE49-F238E27FC236}">
                <a16:creationId xmlns:a16="http://schemas.microsoft.com/office/drawing/2014/main" id="{59F6B05C-2E0F-4728-B57F-01E185330FFD}"/>
              </a:ext>
            </a:extLst>
          </p:cNvPr>
          <p:cNvGrpSpPr/>
          <p:nvPr/>
        </p:nvGrpSpPr>
        <p:grpSpPr>
          <a:xfrm>
            <a:off x="4642121" y="1169896"/>
            <a:ext cx="1382315" cy="898505"/>
            <a:chOff x="941783" y="3352802"/>
            <a:chExt cx="1382315" cy="898505"/>
          </a:xfrm>
        </p:grpSpPr>
        <p:sp>
          <p:nvSpPr>
            <p:cNvPr id="13" name="Rectangle: Rounded Corners 12">
              <a:extLst>
                <a:ext uri="{FF2B5EF4-FFF2-40B4-BE49-F238E27FC236}">
                  <a16:creationId xmlns:a16="http://schemas.microsoft.com/office/drawing/2014/main" id="{65D8F23F-C37B-4A27-810E-32408A49B561}"/>
                </a:ext>
              </a:extLst>
            </p:cNvPr>
            <p:cNvSpPr/>
            <p:nvPr/>
          </p:nvSpPr>
          <p:spPr>
            <a:xfrm>
              <a:off x="941783" y="3352802"/>
              <a:ext cx="1382315" cy="89850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62E6AD08-BEEA-4015-887C-BFC75CE9B830}"/>
                </a:ext>
              </a:extLst>
            </p:cNvPr>
            <p:cNvSpPr txBox="1"/>
            <p:nvPr/>
          </p:nvSpPr>
          <p:spPr>
            <a:xfrm>
              <a:off x="985644" y="3396663"/>
              <a:ext cx="1294593" cy="810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GMC</a:t>
              </a:r>
              <a:endParaRPr lang="en-GB" sz="1900" kern="1200" dirty="0"/>
            </a:p>
          </p:txBody>
        </p:sp>
      </p:grpSp>
      <p:sp>
        <p:nvSpPr>
          <p:cNvPr id="22" name="Rectangle: Rounded Corners 21">
            <a:extLst>
              <a:ext uri="{FF2B5EF4-FFF2-40B4-BE49-F238E27FC236}">
                <a16:creationId xmlns:a16="http://schemas.microsoft.com/office/drawing/2014/main" id="{7EAD7F6D-E367-4EB3-A9A8-0728EB09DA3B}"/>
              </a:ext>
            </a:extLst>
          </p:cNvPr>
          <p:cNvSpPr/>
          <p:nvPr/>
        </p:nvSpPr>
        <p:spPr>
          <a:xfrm>
            <a:off x="6144762" y="1139599"/>
            <a:ext cx="1382315" cy="898505"/>
          </a:xfrm>
          <a:prstGeom prst="roundRect">
            <a:avLst/>
          </a:prstGeom>
          <a:solidFill>
            <a:schemeClr val="accent1"/>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a:p>
            <a:pPr algn="ctr"/>
            <a:r>
              <a:rPr lang="en-GB" sz="1700" dirty="0">
                <a:latin typeface="Times New Roman" panose="02020603050405020304" pitchFamily="18" charset="0"/>
                <a:cs typeface="Times New Roman" panose="02020603050405020304" pitchFamily="18" charset="0"/>
              </a:rPr>
              <a:t>GMC</a:t>
            </a:r>
          </a:p>
        </p:txBody>
      </p:sp>
      <p:sp>
        <p:nvSpPr>
          <p:cNvPr id="29" name="Rectangle: Rounded Corners 28">
            <a:extLst>
              <a:ext uri="{FF2B5EF4-FFF2-40B4-BE49-F238E27FC236}">
                <a16:creationId xmlns:a16="http://schemas.microsoft.com/office/drawing/2014/main" id="{FACECC80-E542-4D80-A045-6BB8FA9D7688}"/>
              </a:ext>
            </a:extLst>
          </p:cNvPr>
          <p:cNvSpPr/>
          <p:nvPr/>
        </p:nvSpPr>
        <p:spPr>
          <a:xfrm>
            <a:off x="76200" y="1158894"/>
            <a:ext cx="1382315" cy="898505"/>
          </a:xfrm>
          <a:prstGeom prst="roundRect">
            <a:avLst/>
          </a:prstGeom>
          <a:solidFill>
            <a:schemeClr val="accent1"/>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a:p>
            <a:r>
              <a:rPr lang="en-GB" sz="1700" dirty="0" err="1">
                <a:latin typeface="Times New Roman" panose="02020603050405020304" pitchFamily="18" charset="0"/>
                <a:cs typeface="Times New Roman" panose="02020603050405020304" pitchFamily="18" charset="0"/>
              </a:rPr>
              <a:t>SaudiMEDS</a:t>
            </a:r>
            <a:endParaRPr lang="en-GB" sz="1700" dirty="0">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C08B2089-6091-400A-BDBB-B6C6ED26AB83}"/>
              </a:ext>
            </a:extLst>
          </p:cNvPr>
          <p:cNvSpPr/>
          <p:nvPr/>
        </p:nvSpPr>
        <p:spPr>
          <a:xfrm>
            <a:off x="7634102" y="1142449"/>
            <a:ext cx="1382315" cy="898505"/>
          </a:xfrm>
          <a:prstGeom prst="roundRect">
            <a:avLst/>
          </a:prstGeom>
          <a:solidFill>
            <a:schemeClr val="accent1"/>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a:p>
            <a:pPr algn="ctr"/>
            <a:r>
              <a:rPr lang="en-GB" sz="1700" dirty="0">
                <a:latin typeface="Times New Roman" panose="02020603050405020304" pitchFamily="18" charset="0"/>
                <a:cs typeface="Times New Roman" panose="02020603050405020304" pitchFamily="18" charset="0"/>
              </a:rPr>
              <a:t>WFME</a:t>
            </a:r>
          </a:p>
        </p:txBody>
      </p:sp>
      <p:sp>
        <p:nvSpPr>
          <p:cNvPr id="34" name="Rectangle: Rounded Corners 33">
            <a:extLst>
              <a:ext uri="{FF2B5EF4-FFF2-40B4-BE49-F238E27FC236}">
                <a16:creationId xmlns:a16="http://schemas.microsoft.com/office/drawing/2014/main" id="{51A197EB-6990-460F-9A97-C98ADE9C39D2}"/>
              </a:ext>
            </a:extLst>
          </p:cNvPr>
          <p:cNvSpPr/>
          <p:nvPr/>
        </p:nvSpPr>
        <p:spPr>
          <a:xfrm>
            <a:off x="2438400" y="3200400"/>
            <a:ext cx="4298903" cy="1295401"/>
          </a:xfrm>
          <a:prstGeom prst="round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COMMUNICATION</a:t>
            </a:r>
          </a:p>
          <a:p>
            <a:pPr algn="ctr"/>
            <a:r>
              <a:rPr lang="en-GB" sz="2000" b="1" dirty="0">
                <a:latin typeface="Times New Roman" panose="02020603050405020304" pitchFamily="18" charset="0"/>
                <a:cs typeface="Times New Roman" panose="02020603050405020304" pitchFamily="18" charset="0"/>
              </a:rPr>
              <a:t>(An essential competency)</a:t>
            </a:r>
          </a:p>
        </p:txBody>
      </p:sp>
      <p:cxnSp>
        <p:nvCxnSpPr>
          <p:cNvPr id="39" name="Straight Connector 38">
            <a:extLst>
              <a:ext uri="{FF2B5EF4-FFF2-40B4-BE49-F238E27FC236}">
                <a16:creationId xmlns:a16="http://schemas.microsoft.com/office/drawing/2014/main" id="{D220B7E5-669A-4ABA-91FE-A1988FE311BE}"/>
              </a:ext>
            </a:extLst>
          </p:cNvPr>
          <p:cNvCxnSpPr>
            <a:cxnSpLocks/>
          </p:cNvCxnSpPr>
          <p:nvPr/>
        </p:nvCxnSpPr>
        <p:spPr>
          <a:xfrm>
            <a:off x="5333278" y="2057400"/>
            <a:ext cx="0" cy="587830"/>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2585DC88-7963-43E7-BB82-D0E973EF8D6B}"/>
              </a:ext>
            </a:extLst>
          </p:cNvPr>
          <p:cNvCxnSpPr>
            <a:cxnSpLocks/>
            <a:stCxn id="22" idx="2"/>
          </p:cNvCxnSpPr>
          <p:nvPr/>
        </p:nvCxnSpPr>
        <p:spPr>
          <a:xfrm>
            <a:off x="6835920" y="2038104"/>
            <a:ext cx="6800" cy="598716"/>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79B22CBE-15C3-4319-A0AC-C51CE33B8A2A}"/>
              </a:ext>
            </a:extLst>
          </p:cNvPr>
          <p:cNvCxnSpPr>
            <a:cxnSpLocks/>
          </p:cNvCxnSpPr>
          <p:nvPr/>
        </p:nvCxnSpPr>
        <p:spPr>
          <a:xfrm flipH="1">
            <a:off x="8293311" y="2029635"/>
            <a:ext cx="5358" cy="615595"/>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83CDC471-17AA-46DC-A515-2422124B137A}"/>
              </a:ext>
            </a:extLst>
          </p:cNvPr>
          <p:cNvCxnSpPr>
            <a:cxnSpLocks/>
          </p:cNvCxnSpPr>
          <p:nvPr/>
        </p:nvCxnSpPr>
        <p:spPr>
          <a:xfrm flipV="1">
            <a:off x="735409" y="2645230"/>
            <a:ext cx="7557902" cy="21770"/>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63" name="Straight Connector 62">
            <a:extLst>
              <a:ext uri="{FF2B5EF4-FFF2-40B4-BE49-F238E27FC236}">
                <a16:creationId xmlns:a16="http://schemas.microsoft.com/office/drawing/2014/main" id="{8636B95F-E32D-4189-B5BA-9769D4CF6168}"/>
              </a:ext>
            </a:extLst>
          </p:cNvPr>
          <p:cNvCxnSpPr>
            <a:cxnSpLocks/>
          </p:cNvCxnSpPr>
          <p:nvPr/>
        </p:nvCxnSpPr>
        <p:spPr>
          <a:xfrm>
            <a:off x="3809278" y="2068401"/>
            <a:ext cx="0" cy="576829"/>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E5D1971C-98D2-474B-84DE-4476F1134244}"/>
              </a:ext>
            </a:extLst>
          </p:cNvPr>
          <p:cNvCxnSpPr>
            <a:cxnSpLocks/>
          </p:cNvCxnSpPr>
          <p:nvPr/>
        </p:nvCxnSpPr>
        <p:spPr>
          <a:xfrm>
            <a:off x="2209800" y="1970315"/>
            <a:ext cx="0" cy="674915"/>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383AF8DB-E2A5-4289-8673-649F1BE1BE64}"/>
              </a:ext>
            </a:extLst>
          </p:cNvPr>
          <p:cNvCxnSpPr>
            <a:cxnSpLocks/>
          </p:cNvCxnSpPr>
          <p:nvPr/>
        </p:nvCxnSpPr>
        <p:spPr>
          <a:xfrm>
            <a:off x="751651" y="2038104"/>
            <a:ext cx="0" cy="618011"/>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B0BD1B87-4ACD-4B11-BE3E-DD5D102DB8AB}"/>
              </a:ext>
            </a:extLst>
          </p:cNvPr>
          <p:cNvCxnSpPr>
            <a:cxnSpLocks/>
          </p:cNvCxnSpPr>
          <p:nvPr/>
        </p:nvCxnSpPr>
        <p:spPr>
          <a:xfrm>
            <a:off x="4572000" y="2667000"/>
            <a:ext cx="0" cy="533400"/>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sp>
        <p:nvSpPr>
          <p:cNvPr id="77" name="Rectangle: Rounded Corners 76">
            <a:extLst>
              <a:ext uri="{FF2B5EF4-FFF2-40B4-BE49-F238E27FC236}">
                <a16:creationId xmlns:a16="http://schemas.microsoft.com/office/drawing/2014/main" id="{03B3970C-1348-4C30-A9E7-FBB88CE592D1}"/>
              </a:ext>
            </a:extLst>
          </p:cNvPr>
          <p:cNvSpPr/>
          <p:nvPr/>
        </p:nvSpPr>
        <p:spPr>
          <a:xfrm>
            <a:off x="4655423" y="1169896"/>
            <a:ext cx="1382315" cy="898505"/>
          </a:xfrm>
          <a:prstGeom prst="roundRect">
            <a:avLst/>
          </a:prstGeom>
          <a:solidFill>
            <a:schemeClr val="accent1"/>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a:p>
            <a:pPr algn="ctr"/>
            <a:r>
              <a:rPr lang="en-GB" sz="1700" dirty="0">
                <a:latin typeface="Times New Roman" panose="02020603050405020304" pitchFamily="18" charset="0"/>
                <a:cs typeface="Times New Roman" panose="02020603050405020304" pitchFamily="18" charset="0"/>
              </a:rPr>
              <a:t>AAMC</a:t>
            </a:r>
          </a:p>
        </p:txBody>
      </p:sp>
      <p:sp>
        <p:nvSpPr>
          <p:cNvPr id="79" name="Rectangle: Rounded Corners 78">
            <a:extLst>
              <a:ext uri="{FF2B5EF4-FFF2-40B4-BE49-F238E27FC236}">
                <a16:creationId xmlns:a16="http://schemas.microsoft.com/office/drawing/2014/main" id="{1F363604-C7C4-4F21-9936-2FCA140C70B5}"/>
              </a:ext>
            </a:extLst>
          </p:cNvPr>
          <p:cNvSpPr/>
          <p:nvPr/>
        </p:nvSpPr>
        <p:spPr>
          <a:xfrm>
            <a:off x="1589485" y="1126035"/>
            <a:ext cx="1382315" cy="898505"/>
          </a:xfrm>
          <a:prstGeom prst="roundRect">
            <a:avLst/>
          </a:prstGeom>
          <a:solidFill>
            <a:schemeClr val="accent1"/>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a:p>
            <a:pPr algn="ctr"/>
            <a:r>
              <a:rPr lang="en-GB" sz="1700" dirty="0">
                <a:latin typeface="Times New Roman" panose="02020603050405020304" pitchFamily="18" charset="0"/>
                <a:cs typeface="Times New Roman" panose="02020603050405020304" pitchFamily="18" charset="0"/>
              </a:rPr>
              <a:t>ACGME</a:t>
            </a:r>
          </a:p>
        </p:txBody>
      </p:sp>
      <p:sp>
        <p:nvSpPr>
          <p:cNvPr id="82" name="Arrow: Pentagon 81">
            <a:extLst>
              <a:ext uri="{FF2B5EF4-FFF2-40B4-BE49-F238E27FC236}">
                <a16:creationId xmlns:a16="http://schemas.microsoft.com/office/drawing/2014/main" id="{F19870BA-99C8-4ACC-B8DD-72C68749E3EA}"/>
              </a:ext>
            </a:extLst>
          </p:cNvPr>
          <p:cNvSpPr/>
          <p:nvPr/>
        </p:nvSpPr>
        <p:spPr>
          <a:xfrm>
            <a:off x="0" y="0"/>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
        <p:nvSpPr>
          <p:cNvPr id="84" name="Rectangle 83">
            <a:extLst>
              <a:ext uri="{FF2B5EF4-FFF2-40B4-BE49-F238E27FC236}">
                <a16:creationId xmlns:a16="http://schemas.microsoft.com/office/drawing/2014/main" id="{E1A01F1F-E091-49A8-A166-DA9BF9F2BEDD}"/>
              </a:ext>
            </a:extLst>
          </p:cNvPr>
          <p:cNvSpPr/>
          <p:nvPr/>
        </p:nvSpPr>
        <p:spPr>
          <a:xfrm>
            <a:off x="528122" y="6211669"/>
            <a:ext cx="8119458" cy="646331"/>
          </a:xfrm>
          <a:prstGeom prst="rect">
            <a:avLst/>
          </a:prstGeom>
        </p:spPr>
        <p:txBody>
          <a:bodyPr wrap="square">
            <a:spAutoFit/>
          </a:bodyPr>
          <a:lstStyle/>
          <a:p>
            <a:pPr algn="just"/>
            <a:r>
              <a:rPr lang="en-GB" sz="1200" b="1" dirty="0">
                <a:latin typeface="Times New Roman" panose="02020603050405020304" pitchFamily="18" charset="0"/>
                <a:cs typeface="Times New Roman" panose="02020603050405020304" pitchFamily="18" charset="0"/>
              </a:rPr>
              <a:t>Saudi MEDS</a:t>
            </a:r>
            <a:r>
              <a:rPr lang="en-GB" sz="1200" dirty="0">
                <a:latin typeface="Times New Roman" panose="02020603050405020304" pitchFamily="18" charset="0"/>
                <a:cs typeface="Times New Roman" panose="02020603050405020304" pitchFamily="18" charset="0"/>
              </a:rPr>
              <a:t>:  Saudi MEDs Framework, </a:t>
            </a:r>
            <a:r>
              <a:rPr lang="en-GB" sz="1200" b="1" dirty="0">
                <a:latin typeface="Times New Roman" panose="02020603050405020304" pitchFamily="18" charset="0"/>
                <a:cs typeface="Times New Roman" panose="02020603050405020304" pitchFamily="18" charset="0"/>
              </a:rPr>
              <a:t>ACGME</a:t>
            </a:r>
            <a:r>
              <a:rPr lang="en-GB" sz="1200" dirty="0">
                <a:latin typeface="Times New Roman" panose="02020603050405020304" pitchFamily="18" charset="0"/>
                <a:cs typeface="Times New Roman" panose="02020603050405020304" pitchFamily="18" charset="0"/>
              </a:rPr>
              <a:t>: Accreditation Council for Graduate Medical Education , </a:t>
            </a:r>
            <a:r>
              <a:rPr lang="en-GB" sz="1200" b="1" dirty="0">
                <a:latin typeface="Times New Roman" panose="02020603050405020304" pitchFamily="18" charset="0"/>
                <a:cs typeface="Times New Roman" panose="02020603050405020304" pitchFamily="18" charset="0"/>
              </a:rPr>
              <a:t>ABMS</a:t>
            </a:r>
            <a:r>
              <a:rPr lang="en-GB" sz="1200" dirty="0">
                <a:latin typeface="Times New Roman" panose="02020603050405020304" pitchFamily="18" charset="0"/>
                <a:cs typeface="Times New Roman" panose="02020603050405020304" pitchFamily="18" charset="0"/>
              </a:rPr>
              <a:t>: American Board of Medical Specialties, </a:t>
            </a:r>
            <a:r>
              <a:rPr lang="en-GB" sz="1200" b="1" dirty="0">
                <a:latin typeface="Times New Roman" panose="02020603050405020304" pitchFamily="18" charset="0"/>
                <a:cs typeface="Times New Roman" panose="02020603050405020304" pitchFamily="18" charset="0"/>
              </a:rPr>
              <a:t>AAMC</a:t>
            </a:r>
            <a:r>
              <a:rPr lang="en-GB" sz="1200" dirty="0">
                <a:latin typeface="Times New Roman" panose="02020603050405020304" pitchFamily="18" charset="0"/>
                <a:cs typeface="Times New Roman" panose="02020603050405020304" pitchFamily="18" charset="0"/>
              </a:rPr>
              <a:t>: Association of American Medical Colleges, </a:t>
            </a:r>
            <a:r>
              <a:rPr lang="en-GB" sz="1200" b="1" dirty="0">
                <a:latin typeface="Times New Roman" panose="02020603050405020304" pitchFamily="18" charset="0"/>
                <a:cs typeface="Times New Roman" panose="02020603050405020304" pitchFamily="18" charset="0"/>
              </a:rPr>
              <a:t>GMC</a:t>
            </a:r>
            <a:r>
              <a:rPr lang="en-GB" sz="1200" dirty="0">
                <a:latin typeface="Times New Roman" panose="02020603050405020304" pitchFamily="18" charset="0"/>
                <a:cs typeface="Times New Roman" panose="02020603050405020304" pitchFamily="18" charset="0"/>
              </a:rPr>
              <a:t>::General Medical Council, </a:t>
            </a:r>
            <a:r>
              <a:rPr lang="en-GB" sz="1200" b="1" dirty="0">
                <a:latin typeface="Times New Roman" panose="02020603050405020304" pitchFamily="18" charset="0"/>
                <a:cs typeface="Times New Roman" panose="02020603050405020304" pitchFamily="18" charset="0"/>
              </a:rPr>
              <a:t>WFME</a:t>
            </a:r>
            <a:r>
              <a:rPr lang="en-GB" sz="1200" dirty="0">
                <a:latin typeface="Times New Roman" panose="02020603050405020304" pitchFamily="18" charset="0"/>
                <a:cs typeface="Times New Roman" panose="02020603050405020304" pitchFamily="18" charset="0"/>
              </a:rPr>
              <a:t>: World Federation for Medical Education  (7-11)</a:t>
            </a:r>
          </a:p>
        </p:txBody>
      </p:sp>
    </p:spTree>
    <p:extLst>
      <p:ext uri="{BB962C8B-B14F-4D97-AF65-F5344CB8AC3E}">
        <p14:creationId xmlns:p14="http://schemas.microsoft.com/office/powerpoint/2010/main" val="180890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38C5E87-9DE7-4822-90A5-7C6D34874CFA}"/>
              </a:ext>
            </a:extLst>
          </p:cNvPr>
          <p:cNvSpPr txBox="1">
            <a:spLocks/>
          </p:cNvSpPr>
          <p:nvPr/>
        </p:nvSpPr>
        <p:spPr>
          <a:xfrm>
            <a:off x="685800" y="1295400"/>
            <a:ext cx="77724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a:solidFill>
                  <a:srgbClr val="C00000"/>
                </a:solidFill>
                <a:latin typeface="Algerian" panose="04020705040A02060702" pitchFamily="82" charset="0"/>
              </a:rPr>
              <a:t>What is Communication?</a:t>
            </a:r>
          </a:p>
          <a:p>
            <a:pPr marL="0" indent="0" algn="ctr">
              <a:buNone/>
            </a:pPr>
            <a:endParaRPr lang="en-GB" sz="2400" dirty="0">
              <a:solidFill>
                <a:srgbClr val="C00000"/>
              </a:solidFill>
              <a:latin typeface="Algerian" panose="04020705040A02060702" pitchFamily="82" charset="0"/>
            </a:endParaRPr>
          </a:p>
          <a:p>
            <a:pPr algn="just"/>
            <a:r>
              <a:rPr lang="en-GB" sz="2400" dirty="0">
                <a:solidFill>
                  <a:schemeClr val="tx2"/>
                </a:solidFill>
                <a:latin typeface="Times New Roman" panose="02020603050405020304" pitchFamily="18" charset="0"/>
                <a:cs typeface="Times New Roman" panose="02020603050405020304" pitchFamily="18" charset="0"/>
              </a:rPr>
              <a:t>The act by which information is shared.</a:t>
            </a:r>
          </a:p>
          <a:p>
            <a:pPr marL="0" indent="0" algn="just">
              <a:buNone/>
            </a:pPr>
            <a:endParaRPr lang="en-GB" sz="2400" dirty="0">
              <a:solidFill>
                <a:schemeClr val="tx2"/>
              </a:solidFill>
              <a:latin typeface="Times New Roman" panose="02020603050405020304" pitchFamily="18" charset="0"/>
              <a:cs typeface="Times New Roman" panose="02020603050405020304" pitchFamily="18" charset="0"/>
            </a:endParaRPr>
          </a:p>
          <a:p>
            <a:pPr algn="just"/>
            <a:r>
              <a:rPr lang="en-GB" sz="2400" dirty="0">
                <a:solidFill>
                  <a:schemeClr val="tx2"/>
                </a:solidFill>
                <a:latin typeface="Times New Roman" panose="02020603050405020304" pitchFamily="18" charset="0"/>
                <a:cs typeface="Times New Roman" panose="02020603050405020304" pitchFamily="18" charset="0"/>
              </a:rPr>
              <a:t>It is the process by which we relate and interact with other people.</a:t>
            </a:r>
          </a:p>
          <a:p>
            <a:pPr marL="0" indent="0" algn="just">
              <a:buNone/>
            </a:pPr>
            <a:endParaRPr lang="en-GB" sz="2400" dirty="0">
              <a:solidFill>
                <a:schemeClr val="tx2"/>
              </a:solidFill>
              <a:latin typeface="Times New Roman" panose="02020603050405020304" pitchFamily="18" charset="0"/>
              <a:cs typeface="Times New Roman" panose="02020603050405020304" pitchFamily="18" charset="0"/>
            </a:endParaRPr>
          </a:p>
          <a:p>
            <a:pPr algn="just"/>
            <a:r>
              <a:rPr lang="en-GB" sz="2400" dirty="0">
                <a:solidFill>
                  <a:schemeClr val="tx2"/>
                </a:solidFill>
                <a:latin typeface="Times New Roman" panose="02020603050405020304" pitchFamily="18" charset="0"/>
                <a:cs typeface="Times New Roman" panose="02020603050405020304" pitchFamily="18" charset="0"/>
              </a:rPr>
              <a:t>It includes listening &amp; understanding with passion &amp; respect as well as expressing views, ideas and passing information to others in a clear manner.</a:t>
            </a:r>
          </a:p>
          <a:p>
            <a:endParaRPr lang="en-GB" dirty="0"/>
          </a:p>
        </p:txBody>
      </p:sp>
      <p:sp>
        <p:nvSpPr>
          <p:cNvPr id="4" name="Arrow: Pentagon 3">
            <a:extLst>
              <a:ext uri="{FF2B5EF4-FFF2-40B4-BE49-F238E27FC236}">
                <a16:creationId xmlns:a16="http://schemas.microsoft.com/office/drawing/2014/main" id="{9E42751D-5D33-471A-91E5-B6630B90BEFD}"/>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12773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734C423-A9A8-44A6-9166-34C7136761F3}"/>
              </a:ext>
            </a:extLst>
          </p:cNvPr>
          <p:cNvPicPr>
            <a:picLocks noChangeAspect="1"/>
          </p:cNvPicPr>
          <p:nvPr/>
        </p:nvPicPr>
        <p:blipFill>
          <a:blip r:embed="rId2"/>
          <a:stretch>
            <a:fillRect/>
          </a:stretch>
        </p:blipFill>
        <p:spPr>
          <a:xfrm>
            <a:off x="920179" y="1281545"/>
            <a:ext cx="7303641" cy="4688230"/>
          </a:xfrm>
          <a:prstGeom prst="rect">
            <a:avLst/>
          </a:prstGeom>
        </p:spPr>
      </p:pic>
      <p:sp>
        <p:nvSpPr>
          <p:cNvPr id="21" name="Arrow: Pentagon 20">
            <a:extLst>
              <a:ext uri="{FF2B5EF4-FFF2-40B4-BE49-F238E27FC236}">
                <a16:creationId xmlns:a16="http://schemas.microsoft.com/office/drawing/2014/main" id="{301A92BE-F819-47EA-9C83-D2B12D087E15}"/>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164740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1F18E1-DBEC-452B-A25D-BF73134113EC}"/>
              </a:ext>
            </a:extLst>
          </p:cNvPr>
          <p:cNvSpPr/>
          <p:nvPr/>
        </p:nvSpPr>
        <p:spPr>
          <a:xfrm>
            <a:off x="685800" y="1371600"/>
            <a:ext cx="7924800" cy="1047979"/>
          </a:xfrm>
          <a:prstGeom prst="rect">
            <a:avLst/>
          </a:prstGeom>
        </p:spPr>
        <p:txBody>
          <a:bodyPr wrap="square">
            <a:spAutoFit/>
          </a:bodyPr>
          <a:lstStyle/>
          <a:p>
            <a:pPr>
              <a:lnSpc>
                <a:spcPct val="90000"/>
              </a:lnSpc>
              <a:buClr>
                <a:schemeClr val="tx1"/>
              </a:buClr>
              <a:defRPr/>
            </a:pPr>
            <a:r>
              <a:rPr lang="en-US" sz="2300" b="1" dirty="0">
                <a:latin typeface="Times New Roman" pitchFamily="18" charset="0"/>
                <a:cs typeface="Times New Roman" pitchFamily="18" charset="0"/>
              </a:rPr>
              <a:t>Communication theory: </a:t>
            </a:r>
          </a:p>
          <a:p>
            <a:pPr>
              <a:lnSpc>
                <a:spcPct val="90000"/>
              </a:lnSpc>
              <a:buClr>
                <a:schemeClr val="tx1"/>
              </a:buClr>
              <a:defRPr/>
            </a:pPr>
            <a:endParaRPr lang="en-US" sz="2300" b="1" dirty="0">
              <a:solidFill>
                <a:schemeClr val="tx2"/>
              </a:solidFill>
              <a:latin typeface="Times New Roman" pitchFamily="18" charset="0"/>
              <a:cs typeface="Times New Roman" pitchFamily="18" charset="0"/>
            </a:endParaRPr>
          </a:p>
          <a:p>
            <a:pPr>
              <a:lnSpc>
                <a:spcPct val="90000"/>
              </a:lnSpc>
              <a:buClr>
                <a:schemeClr val="tx1"/>
              </a:buClr>
              <a:defRPr/>
            </a:pPr>
            <a:r>
              <a:rPr lang="en-US" sz="2300" dirty="0">
                <a:solidFill>
                  <a:schemeClr val="tx2"/>
                </a:solidFill>
                <a:latin typeface="Times New Roman" pitchFamily="18" charset="0"/>
                <a:cs typeface="Times New Roman" pitchFamily="18" charset="0"/>
              </a:rPr>
              <a:t>Communication is a learned skill based on </a:t>
            </a:r>
            <a:r>
              <a:rPr lang="en-US" sz="2300" b="1" i="1" dirty="0">
                <a:solidFill>
                  <a:srgbClr val="FF0000"/>
                </a:solidFill>
                <a:latin typeface="Times New Roman" pitchFamily="18" charset="0"/>
                <a:cs typeface="Times New Roman" pitchFamily="18" charset="0"/>
              </a:rPr>
              <a:t>3 pillars</a:t>
            </a:r>
            <a:endParaRPr lang="en-US" sz="2300" b="1" dirty="0">
              <a:latin typeface="Times New Roman" pitchFamily="18" charset="0"/>
              <a:cs typeface="Times New Roman" pitchFamily="18" charset="0"/>
            </a:endParaRPr>
          </a:p>
        </p:txBody>
      </p:sp>
      <p:sp>
        <p:nvSpPr>
          <p:cNvPr id="4" name="Rectangle: Diagonal Corners Rounded 3">
            <a:extLst>
              <a:ext uri="{FF2B5EF4-FFF2-40B4-BE49-F238E27FC236}">
                <a16:creationId xmlns:a16="http://schemas.microsoft.com/office/drawing/2014/main" id="{0C1E1BAA-D7FD-41D3-81A3-09D62E7ABF0C}"/>
              </a:ext>
            </a:extLst>
          </p:cNvPr>
          <p:cNvSpPr/>
          <p:nvPr/>
        </p:nvSpPr>
        <p:spPr>
          <a:xfrm>
            <a:off x="211282" y="2873750"/>
            <a:ext cx="1447800" cy="782147"/>
          </a:xfrm>
          <a:prstGeom prst="round2Diag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imes New Roman" panose="02020603050405020304" pitchFamily="18" charset="0"/>
                <a:cs typeface="Times New Roman" panose="02020603050405020304" pitchFamily="18" charset="0"/>
              </a:rPr>
              <a:t>Accuracy</a:t>
            </a:r>
          </a:p>
        </p:txBody>
      </p:sp>
      <p:sp>
        <p:nvSpPr>
          <p:cNvPr id="5" name="Rectangle: Diagonal Corners Rounded 4">
            <a:extLst>
              <a:ext uri="{FF2B5EF4-FFF2-40B4-BE49-F238E27FC236}">
                <a16:creationId xmlns:a16="http://schemas.microsoft.com/office/drawing/2014/main" id="{FBB6D4FE-3681-4E44-8F8C-A024E2BF4E7B}"/>
              </a:ext>
            </a:extLst>
          </p:cNvPr>
          <p:cNvSpPr/>
          <p:nvPr/>
        </p:nvSpPr>
        <p:spPr>
          <a:xfrm>
            <a:off x="6861463" y="2799253"/>
            <a:ext cx="2071255" cy="782147"/>
          </a:xfrm>
          <a:prstGeom prst="round2Diag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imes New Roman" panose="02020603050405020304" pitchFamily="18" charset="0"/>
                <a:cs typeface="Times New Roman" panose="02020603050405020304" pitchFamily="18" charset="0"/>
              </a:rPr>
              <a:t>Effectiveness of communication</a:t>
            </a:r>
          </a:p>
        </p:txBody>
      </p:sp>
      <p:sp>
        <p:nvSpPr>
          <p:cNvPr id="6" name="Rectangle: Diagonal Corners Rounded 5">
            <a:extLst>
              <a:ext uri="{FF2B5EF4-FFF2-40B4-BE49-F238E27FC236}">
                <a16:creationId xmlns:a16="http://schemas.microsoft.com/office/drawing/2014/main" id="{2CE267FF-3FCE-4A7F-A2FB-200EFEA29C4A}"/>
              </a:ext>
            </a:extLst>
          </p:cNvPr>
          <p:cNvSpPr/>
          <p:nvPr/>
        </p:nvSpPr>
        <p:spPr>
          <a:xfrm>
            <a:off x="2362200" y="2873750"/>
            <a:ext cx="1447800" cy="782147"/>
          </a:xfrm>
          <a:prstGeom prst="round2Diag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imes New Roman" panose="02020603050405020304" pitchFamily="18" charset="0"/>
                <a:cs typeface="Times New Roman" panose="02020603050405020304" pitchFamily="18" charset="0"/>
              </a:rPr>
              <a:t>Efficiency</a:t>
            </a:r>
          </a:p>
        </p:txBody>
      </p:sp>
      <p:sp>
        <p:nvSpPr>
          <p:cNvPr id="7" name="Rectangle: Diagonal Corners Rounded 6">
            <a:extLst>
              <a:ext uri="{FF2B5EF4-FFF2-40B4-BE49-F238E27FC236}">
                <a16:creationId xmlns:a16="http://schemas.microsoft.com/office/drawing/2014/main" id="{061C9EC8-0313-4CFB-AF56-25DFF0F55F38}"/>
              </a:ext>
            </a:extLst>
          </p:cNvPr>
          <p:cNvSpPr/>
          <p:nvPr/>
        </p:nvSpPr>
        <p:spPr>
          <a:xfrm>
            <a:off x="4530436" y="2859895"/>
            <a:ext cx="1842655" cy="782147"/>
          </a:xfrm>
          <a:prstGeom prst="round2Diag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imes New Roman" panose="02020603050405020304" pitchFamily="18" charset="0"/>
                <a:cs typeface="Times New Roman" panose="02020603050405020304" pitchFamily="18" charset="0"/>
              </a:rPr>
              <a:t>Supportiveness</a:t>
            </a:r>
          </a:p>
        </p:txBody>
      </p:sp>
      <p:sp>
        <p:nvSpPr>
          <p:cNvPr id="11" name="Plus Sign 10">
            <a:extLst>
              <a:ext uri="{FF2B5EF4-FFF2-40B4-BE49-F238E27FC236}">
                <a16:creationId xmlns:a16="http://schemas.microsoft.com/office/drawing/2014/main" id="{F7958E29-8599-4941-953D-6C3691CFE4DB}"/>
              </a:ext>
            </a:extLst>
          </p:cNvPr>
          <p:cNvSpPr/>
          <p:nvPr/>
        </p:nvSpPr>
        <p:spPr>
          <a:xfrm>
            <a:off x="1828800" y="3048000"/>
            <a:ext cx="304800" cy="381000"/>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Plus Sign 11">
            <a:extLst>
              <a:ext uri="{FF2B5EF4-FFF2-40B4-BE49-F238E27FC236}">
                <a16:creationId xmlns:a16="http://schemas.microsoft.com/office/drawing/2014/main" id="{9ECD9A05-DA97-4A3C-B421-A05FD0817576}"/>
              </a:ext>
            </a:extLst>
          </p:cNvPr>
          <p:cNvSpPr/>
          <p:nvPr/>
        </p:nvSpPr>
        <p:spPr>
          <a:xfrm>
            <a:off x="4038600" y="3048000"/>
            <a:ext cx="304800" cy="381000"/>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Equals 12">
            <a:extLst>
              <a:ext uri="{FF2B5EF4-FFF2-40B4-BE49-F238E27FC236}">
                <a16:creationId xmlns:a16="http://schemas.microsoft.com/office/drawing/2014/main" id="{DB3E811F-BF32-40CF-AAE8-1AA349062DA1}"/>
              </a:ext>
            </a:extLst>
          </p:cNvPr>
          <p:cNvSpPr/>
          <p:nvPr/>
        </p:nvSpPr>
        <p:spPr>
          <a:xfrm>
            <a:off x="6437168" y="3053542"/>
            <a:ext cx="322118" cy="304800"/>
          </a:xfrm>
          <a:prstGeom prst="mathEqua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4B91CFC9-A21C-4063-A546-747026A16D9E}"/>
              </a:ext>
            </a:extLst>
          </p:cNvPr>
          <p:cNvSpPr/>
          <p:nvPr/>
        </p:nvSpPr>
        <p:spPr>
          <a:xfrm>
            <a:off x="533400" y="4405171"/>
            <a:ext cx="8153400" cy="800219"/>
          </a:xfrm>
          <a:prstGeom prst="rect">
            <a:avLst/>
          </a:prstGeom>
        </p:spPr>
        <p:txBody>
          <a:bodyPr wrap="square">
            <a:spAutoFit/>
          </a:bodyPr>
          <a:lstStyle/>
          <a:p>
            <a:pPr algn="ctr"/>
            <a:r>
              <a:rPr lang="en-GB" sz="2300" dirty="0">
                <a:solidFill>
                  <a:srgbClr val="00B050"/>
                </a:solidFill>
                <a:latin typeface="Algerian" panose="04020705040A02060702" pitchFamily="82" charset="0"/>
                <a:cs typeface="Times New Roman" panose="02020603050405020304" pitchFamily="18" charset="0"/>
              </a:rPr>
              <a:t>All of the above combine to contribute to the effectiveness of good communication</a:t>
            </a:r>
          </a:p>
        </p:txBody>
      </p:sp>
      <p:sp>
        <p:nvSpPr>
          <p:cNvPr id="15" name="Arrow: Pentagon 14">
            <a:extLst>
              <a:ext uri="{FF2B5EF4-FFF2-40B4-BE49-F238E27FC236}">
                <a16:creationId xmlns:a16="http://schemas.microsoft.com/office/drawing/2014/main" id="{7548904A-4AD5-4841-A9B2-C5973EDC41CD}"/>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207716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A72A-F656-4C6D-B223-5AB2E2560A39}"/>
              </a:ext>
            </a:extLst>
          </p:cNvPr>
          <p:cNvSpPr>
            <a:spLocks noGrp="1"/>
          </p:cNvSpPr>
          <p:nvPr>
            <p:ph type="title"/>
          </p:nvPr>
        </p:nvSpPr>
        <p:spPr>
          <a:xfrm>
            <a:off x="457200" y="411774"/>
            <a:ext cx="8229600" cy="959826"/>
          </a:xfrm>
        </p:spPr>
        <p:txBody>
          <a:bodyPr>
            <a:normAutofit/>
          </a:bodyPr>
          <a:lstStyle/>
          <a:p>
            <a:br>
              <a:rPr lang="en-GB" sz="2400" b="1" dirty="0">
                <a:solidFill>
                  <a:schemeClr val="tx2"/>
                </a:solidFill>
                <a:latin typeface="Times New Roman" panose="02020603050405020304" pitchFamily="18" charset="0"/>
                <a:cs typeface="Times New Roman" panose="02020603050405020304" pitchFamily="18" charset="0"/>
              </a:rPr>
            </a:br>
            <a:r>
              <a:rPr lang="en-GB" sz="2400" b="1" dirty="0">
                <a:solidFill>
                  <a:schemeClr val="tx2"/>
                </a:solidFill>
                <a:latin typeface="Times New Roman" panose="02020603050405020304" pitchFamily="18" charset="0"/>
                <a:cs typeface="Times New Roman" panose="02020603050405020304" pitchFamily="18" charset="0"/>
              </a:rPr>
              <a:t>Types of communication</a:t>
            </a:r>
          </a:p>
        </p:txBody>
      </p:sp>
      <p:sp>
        <p:nvSpPr>
          <p:cNvPr id="7" name="Rectangle: Rounded Corners 6">
            <a:extLst>
              <a:ext uri="{FF2B5EF4-FFF2-40B4-BE49-F238E27FC236}">
                <a16:creationId xmlns:a16="http://schemas.microsoft.com/office/drawing/2014/main" id="{095530EE-0CC7-4281-8141-D3DCE9AFDE9E}"/>
              </a:ext>
            </a:extLst>
          </p:cNvPr>
          <p:cNvSpPr/>
          <p:nvPr/>
        </p:nvSpPr>
        <p:spPr>
          <a:xfrm>
            <a:off x="685800" y="1440046"/>
            <a:ext cx="2362200" cy="111998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imes New Roman" panose="02020603050405020304" pitchFamily="18" charset="0"/>
                <a:cs typeface="Times New Roman" panose="02020603050405020304" pitchFamily="18" charset="0"/>
              </a:rPr>
              <a:t>Verbal</a:t>
            </a:r>
          </a:p>
          <a:p>
            <a:pPr algn="ctr"/>
            <a:r>
              <a:rPr lang="en-GB" sz="2000" dirty="0">
                <a:latin typeface="Times New Roman" panose="02020603050405020304" pitchFamily="18" charset="0"/>
                <a:cs typeface="Times New Roman" panose="02020603050405020304" pitchFamily="18" charset="0"/>
              </a:rPr>
              <a:t>(</a:t>
            </a:r>
            <a:r>
              <a:rPr lang="en-GB" sz="2000" u="sng" dirty="0">
                <a:latin typeface="Times New Roman" panose="02020603050405020304" pitchFamily="18" charset="0"/>
                <a:cs typeface="Times New Roman" panose="02020603050405020304" pitchFamily="18" charset="0"/>
              </a:rPr>
              <a:t>most common</a:t>
            </a:r>
            <a:r>
              <a:rPr lang="en-GB" sz="20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99336C1E-B3D8-4D47-9EE3-76B8162D75BE}"/>
              </a:ext>
            </a:extLst>
          </p:cNvPr>
          <p:cNvSpPr/>
          <p:nvPr/>
        </p:nvSpPr>
        <p:spPr>
          <a:xfrm>
            <a:off x="685800" y="2789239"/>
            <a:ext cx="2362200" cy="111998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imes New Roman" panose="02020603050405020304" pitchFamily="18" charset="0"/>
                <a:cs typeface="Times New Roman" panose="02020603050405020304" pitchFamily="18" charset="0"/>
              </a:rPr>
              <a:t>Non-verbal</a:t>
            </a:r>
            <a:r>
              <a:rPr lang="en-GB" dirty="0">
                <a:latin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id="{2F7D6E44-E323-4E17-BFAF-DDA29BF15248}"/>
              </a:ext>
            </a:extLst>
          </p:cNvPr>
          <p:cNvSpPr/>
          <p:nvPr/>
        </p:nvSpPr>
        <p:spPr>
          <a:xfrm>
            <a:off x="685800" y="5510643"/>
            <a:ext cx="2362200" cy="10425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imes New Roman" panose="02020603050405020304" pitchFamily="18" charset="0"/>
                <a:cs typeface="Times New Roman" panose="02020603050405020304" pitchFamily="18" charset="0"/>
              </a:rPr>
              <a:t>Visualization</a:t>
            </a:r>
          </a:p>
        </p:txBody>
      </p:sp>
      <p:sp>
        <p:nvSpPr>
          <p:cNvPr id="12" name="Rectangle: Rounded Corners 11">
            <a:extLst>
              <a:ext uri="{FF2B5EF4-FFF2-40B4-BE49-F238E27FC236}">
                <a16:creationId xmlns:a16="http://schemas.microsoft.com/office/drawing/2014/main" id="{5879EE42-149C-4902-98EA-A45C92BA7174}"/>
              </a:ext>
            </a:extLst>
          </p:cNvPr>
          <p:cNvSpPr/>
          <p:nvPr/>
        </p:nvSpPr>
        <p:spPr>
          <a:xfrm>
            <a:off x="685800" y="4138432"/>
            <a:ext cx="2362200" cy="11429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imes New Roman" panose="02020603050405020304" pitchFamily="18" charset="0"/>
                <a:cs typeface="Times New Roman" panose="02020603050405020304" pitchFamily="18" charset="0"/>
              </a:rPr>
              <a:t>Written </a:t>
            </a:r>
          </a:p>
        </p:txBody>
      </p:sp>
      <p:sp>
        <p:nvSpPr>
          <p:cNvPr id="13" name="Rectangle 12">
            <a:extLst>
              <a:ext uri="{FF2B5EF4-FFF2-40B4-BE49-F238E27FC236}">
                <a16:creationId xmlns:a16="http://schemas.microsoft.com/office/drawing/2014/main" id="{4B545B6E-381C-42E0-858A-6E9F0D454649}"/>
              </a:ext>
            </a:extLst>
          </p:cNvPr>
          <p:cNvSpPr/>
          <p:nvPr/>
        </p:nvSpPr>
        <p:spPr>
          <a:xfrm>
            <a:off x="3535680" y="1464293"/>
            <a:ext cx="4770122" cy="104378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Times New Roman" panose="02020603050405020304" pitchFamily="18" charset="0"/>
                <a:cs typeface="Times New Roman" panose="02020603050405020304" pitchFamily="18" charset="0"/>
              </a:rPr>
              <a:t>Verbal communication is the sharing of information between individuals by using speech.</a:t>
            </a:r>
          </a:p>
        </p:txBody>
      </p:sp>
      <p:sp>
        <p:nvSpPr>
          <p:cNvPr id="14" name="Rectangle 13">
            <a:extLst>
              <a:ext uri="{FF2B5EF4-FFF2-40B4-BE49-F238E27FC236}">
                <a16:creationId xmlns:a16="http://schemas.microsoft.com/office/drawing/2014/main" id="{3C081702-4CAE-4ADB-8A0A-7E12ED8C7678}"/>
              </a:ext>
            </a:extLst>
          </p:cNvPr>
          <p:cNvSpPr/>
          <p:nvPr/>
        </p:nvSpPr>
        <p:spPr>
          <a:xfrm>
            <a:off x="3535680" y="2789239"/>
            <a:ext cx="4770122" cy="10437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anose="02020603050405020304" pitchFamily="18" charset="0"/>
                <a:cs typeface="Times New Roman" panose="02020603050405020304" pitchFamily="18" charset="0"/>
              </a:rPr>
              <a:t>Non-verbal communication is the communication done by sending and receiving wordless clues.</a:t>
            </a:r>
          </a:p>
        </p:txBody>
      </p:sp>
      <p:sp>
        <p:nvSpPr>
          <p:cNvPr id="15" name="Rectangle 14">
            <a:extLst>
              <a:ext uri="{FF2B5EF4-FFF2-40B4-BE49-F238E27FC236}">
                <a16:creationId xmlns:a16="http://schemas.microsoft.com/office/drawing/2014/main" id="{2589B12F-065B-4ED5-84DC-257551AD3B1E}"/>
              </a:ext>
            </a:extLst>
          </p:cNvPr>
          <p:cNvSpPr/>
          <p:nvPr/>
        </p:nvSpPr>
        <p:spPr>
          <a:xfrm>
            <a:off x="3535680" y="4138888"/>
            <a:ext cx="4876800" cy="114299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Times New Roman" panose="02020603050405020304" pitchFamily="18" charset="0"/>
                <a:cs typeface="Times New Roman" panose="02020603050405020304" pitchFamily="18" charset="0"/>
              </a:rPr>
              <a:t>Written communication is the process of communication in which messages or information is exchanged or communicated within sender and receiver through written form.</a:t>
            </a:r>
          </a:p>
        </p:txBody>
      </p:sp>
      <p:sp>
        <p:nvSpPr>
          <p:cNvPr id="16" name="Rectangle 15">
            <a:extLst>
              <a:ext uri="{FF2B5EF4-FFF2-40B4-BE49-F238E27FC236}">
                <a16:creationId xmlns:a16="http://schemas.microsoft.com/office/drawing/2014/main" id="{7D6C1954-843A-44E5-B2F9-3B9DE5E84FB7}"/>
              </a:ext>
            </a:extLst>
          </p:cNvPr>
          <p:cNvSpPr/>
          <p:nvPr/>
        </p:nvSpPr>
        <p:spPr>
          <a:xfrm>
            <a:off x="3535680" y="5494018"/>
            <a:ext cx="4876800" cy="100437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Times New Roman" panose="02020603050405020304" pitchFamily="18" charset="0"/>
                <a:cs typeface="Times New Roman" panose="02020603050405020304" pitchFamily="18" charset="0"/>
              </a:rPr>
              <a:t>Visual communication is a transmission of information and ideas using symbols and imagery.</a:t>
            </a:r>
          </a:p>
        </p:txBody>
      </p:sp>
      <p:sp>
        <p:nvSpPr>
          <p:cNvPr id="17" name="Arrow: Pentagon 16">
            <a:extLst>
              <a:ext uri="{FF2B5EF4-FFF2-40B4-BE49-F238E27FC236}">
                <a16:creationId xmlns:a16="http://schemas.microsoft.com/office/drawing/2014/main" id="{27FD3072-19B9-4259-B75B-B7484DBB1B57}"/>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264188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53C364-13FA-4962-8FD8-DF754DF8C46E}"/>
              </a:ext>
            </a:extLst>
          </p:cNvPr>
          <p:cNvGraphicFramePr>
            <a:graphicFrameLocks noGrp="1"/>
          </p:cNvGraphicFramePr>
          <p:nvPr>
            <p:extLst>
              <p:ext uri="{D42A27DB-BD31-4B8C-83A1-F6EECF244321}">
                <p14:modId xmlns:p14="http://schemas.microsoft.com/office/powerpoint/2010/main" val="1384702984"/>
              </p:ext>
            </p:extLst>
          </p:nvPr>
        </p:nvGraphicFramePr>
        <p:xfrm>
          <a:off x="685800" y="1215342"/>
          <a:ext cx="7772400" cy="5109258"/>
        </p:xfrm>
        <a:graphic>
          <a:graphicData uri="http://schemas.openxmlformats.org/drawingml/2006/table">
            <a:tbl>
              <a:tblPr firstRow="1" bandRow="1">
                <a:tableStyleId>{5FD0F851-EC5A-4D38-B0AD-8093EC10F338}</a:tableStyleId>
              </a:tblPr>
              <a:tblGrid>
                <a:gridCol w="3620569">
                  <a:extLst>
                    <a:ext uri="{9D8B030D-6E8A-4147-A177-3AD203B41FA5}">
                      <a16:colId xmlns:a16="http://schemas.microsoft.com/office/drawing/2014/main" val="3463271529"/>
                    </a:ext>
                  </a:extLst>
                </a:gridCol>
                <a:gridCol w="4151831">
                  <a:extLst>
                    <a:ext uri="{9D8B030D-6E8A-4147-A177-3AD203B41FA5}">
                      <a16:colId xmlns:a16="http://schemas.microsoft.com/office/drawing/2014/main" val="117143551"/>
                    </a:ext>
                  </a:extLst>
                </a:gridCol>
              </a:tblGrid>
              <a:tr h="400098">
                <a:tc>
                  <a:txBody>
                    <a:bodyPr/>
                    <a:lstStyle/>
                    <a:p>
                      <a:pPr algn="ctr"/>
                      <a:r>
                        <a:rPr lang="en-GB" sz="2000" dirty="0">
                          <a:latin typeface="Times New Roman" panose="02020603050405020304" pitchFamily="18" charset="0"/>
                          <a:cs typeface="Times New Roman" panose="02020603050405020304" pitchFamily="18" charset="0"/>
                        </a:rPr>
                        <a:t>Verbal</a:t>
                      </a:r>
                    </a:p>
                  </a:txBody>
                  <a:tcPr>
                    <a:solidFill>
                      <a:schemeClr val="accent5">
                        <a:lumMod val="60000"/>
                        <a:lumOff val="40000"/>
                      </a:schemeClr>
                    </a:solidFill>
                  </a:tcPr>
                </a:tc>
                <a:tc>
                  <a:txBody>
                    <a:bodyPr/>
                    <a:lstStyle/>
                    <a:p>
                      <a:pPr algn="ctr"/>
                      <a:r>
                        <a:rPr lang="en-GB" sz="1800" dirty="0">
                          <a:latin typeface="Times New Roman" panose="02020603050405020304" pitchFamily="18" charset="0"/>
                          <a:cs typeface="Times New Roman" panose="02020603050405020304" pitchFamily="18" charset="0"/>
                        </a:rPr>
                        <a:t>Non-verbal </a:t>
                      </a:r>
                    </a:p>
                  </a:txBody>
                  <a:tcPr>
                    <a:solidFill>
                      <a:schemeClr val="accent5">
                        <a:lumMod val="60000"/>
                        <a:lumOff val="40000"/>
                      </a:schemeClr>
                    </a:solidFill>
                  </a:tcPr>
                </a:tc>
                <a:extLst>
                  <a:ext uri="{0D108BD9-81ED-4DB2-BD59-A6C34878D82A}">
                    <a16:rowId xmlns:a16="http://schemas.microsoft.com/office/drawing/2014/main" val="1304570795"/>
                  </a:ext>
                </a:extLst>
              </a:tr>
              <a:tr h="1276302">
                <a:tc>
                  <a:txBody>
                    <a:bodyPr/>
                    <a:lstStyle/>
                    <a:p>
                      <a:pPr marL="285750" indent="-285750" algn="just">
                        <a:buFont typeface="Courier New" panose="02070309020205020404" pitchFamily="49" charset="0"/>
                        <a:buChar char="o"/>
                      </a:pPr>
                      <a:r>
                        <a:rPr lang="en-GB" b="1" dirty="0">
                          <a:solidFill>
                            <a:schemeClr val="tx2"/>
                          </a:solidFill>
                          <a:latin typeface="Times New Roman" panose="02020603050405020304" pitchFamily="18" charset="0"/>
                          <a:cs typeface="Times New Roman" panose="02020603050405020304" pitchFamily="18" charset="0"/>
                        </a:rPr>
                        <a:t>Speaking to the person</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Look straight in the eye </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make eye contact </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Show respect</a:t>
                      </a:r>
                    </a:p>
                  </a:txBody>
                  <a:tcPr>
                    <a:solidFill>
                      <a:schemeClr val="bg1"/>
                    </a:solidFill>
                  </a:tcPr>
                </a:tc>
                <a:tc rowSpan="3">
                  <a:txBody>
                    <a:bodyPr/>
                    <a:lstStyle/>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Facial expressions</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Tone of voice</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Movement</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Appearance</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Eye contact</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Gestures</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Posture</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Silence </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Touch </a:t>
                      </a:r>
                    </a:p>
                    <a:p>
                      <a:pPr algn="just"/>
                      <a:endParaRPr lang="en-GB" dirty="0">
                        <a:solidFill>
                          <a:schemeClr val="tx2"/>
                        </a:solidFill>
                      </a:endParaRPr>
                    </a:p>
                  </a:txBody>
                  <a:tcPr>
                    <a:solidFill>
                      <a:schemeClr val="bg1"/>
                    </a:solidFill>
                  </a:tcPr>
                </a:tc>
                <a:extLst>
                  <a:ext uri="{0D108BD9-81ED-4DB2-BD59-A6C34878D82A}">
                    <a16:rowId xmlns:a16="http://schemas.microsoft.com/office/drawing/2014/main" val="728178388"/>
                  </a:ext>
                </a:extLst>
              </a:tr>
              <a:tr h="1295400">
                <a:tc>
                  <a:txBody>
                    <a:bodyPr/>
                    <a:lstStyle/>
                    <a:p>
                      <a:pPr marL="285750" indent="-285750" algn="just">
                        <a:buFont typeface="Courier New" panose="02070309020205020404" pitchFamily="49" charset="0"/>
                        <a:buChar char="o"/>
                      </a:pPr>
                      <a:r>
                        <a:rPr lang="en-GB" b="1" dirty="0">
                          <a:solidFill>
                            <a:schemeClr val="tx2"/>
                          </a:solidFill>
                          <a:latin typeface="Times New Roman" panose="02020603050405020304" pitchFamily="18" charset="0"/>
                          <a:cs typeface="Times New Roman" panose="02020603050405020304" pitchFamily="18" charset="0"/>
                        </a:rPr>
                        <a:t>Clear message</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Relevant</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Use understandable language</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Support by illustrations if needed</a:t>
                      </a:r>
                    </a:p>
                  </a:txBody>
                  <a:tcPr>
                    <a:solidFill>
                      <a:schemeClr val="bg1"/>
                    </a:solidFill>
                  </a:tcPr>
                </a:tc>
                <a:tc vMerge="1">
                  <a:txBody>
                    <a:bodyPr/>
                    <a:lstStyle/>
                    <a:p>
                      <a:endParaRPr lang="en-GB" dirty="0"/>
                    </a:p>
                  </a:txBody>
                  <a:tcPr/>
                </a:tc>
                <a:extLst>
                  <a:ext uri="{0D108BD9-81ED-4DB2-BD59-A6C34878D82A}">
                    <a16:rowId xmlns:a16="http://schemas.microsoft.com/office/drawing/2014/main" val="2688630563"/>
                  </a:ext>
                </a:extLst>
              </a:tr>
              <a:tr h="477902">
                <a:tc>
                  <a:txBody>
                    <a:bodyPr/>
                    <a:lstStyle/>
                    <a:p>
                      <a:pPr marL="285750" indent="-285750" algn="just">
                        <a:buFont typeface="Courier New" panose="02070309020205020404" pitchFamily="49" charset="0"/>
                        <a:buChar char="o"/>
                      </a:pPr>
                      <a:r>
                        <a:rPr lang="en-GB" dirty="0">
                          <a:solidFill>
                            <a:schemeClr val="tx2"/>
                          </a:solidFill>
                          <a:latin typeface="Times New Roman" panose="02020603050405020304" pitchFamily="18" charset="0"/>
                          <a:cs typeface="Times New Roman" panose="02020603050405020304" pitchFamily="18" charset="0"/>
                        </a:rPr>
                        <a:t> </a:t>
                      </a:r>
                      <a:r>
                        <a:rPr lang="en-GB" b="1" dirty="0">
                          <a:solidFill>
                            <a:schemeClr val="tx2"/>
                          </a:solidFill>
                          <a:latin typeface="Times New Roman" panose="02020603050405020304" pitchFamily="18" charset="0"/>
                          <a:cs typeface="Times New Roman" panose="02020603050405020304" pitchFamily="18" charset="0"/>
                        </a:rPr>
                        <a:t>Good listener</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Allow others to understand the message and reply</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Listen carefully</a:t>
                      </a:r>
                    </a:p>
                    <a:p>
                      <a:pPr marL="285750" indent="-285750" algn="just">
                        <a:buFont typeface="Arial" panose="020B0604020202020204" pitchFamily="34" charset="0"/>
                        <a:buChar char="•"/>
                      </a:pPr>
                      <a:r>
                        <a:rPr lang="en-GB" dirty="0">
                          <a:solidFill>
                            <a:schemeClr val="tx2"/>
                          </a:solidFill>
                          <a:latin typeface="Times New Roman" panose="02020603050405020304" pitchFamily="18" charset="0"/>
                          <a:cs typeface="Times New Roman" panose="02020603050405020304" pitchFamily="18" charset="0"/>
                        </a:rPr>
                        <a:t>Make a dialogue ant not one way instruction </a:t>
                      </a:r>
                    </a:p>
                  </a:txBody>
                  <a:tcPr>
                    <a:solidFill>
                      <a:schemeClr val="bg1"/>
                    </a:solidFill>
                  </a:tcPr>
                </a:tc>
                <a:tc vMerge="1">
                  <a:txBody>
                    <a:bodyPr/>
                    <a:lstStyle/>
                    <a:p>
                      <a:endParaRPr lang="en-GB" dirty="0"/>
                    </a:p>
                  </a:txBody>
                  <a:tcPr/>
                </a:tc>
                <a:extLst>
                  <a:ext uri="{0D108BD9-81ED-4DB2-BD59-A6C34878D82A}">
                    <a16:rowId xmlns:a16="http://schemas.microsoft.com/office/drawing/2014/main" val="3324560905"/>
                  </a:ext>
                </a:extLst>
              </a:tr>
              <a:tr h="400098">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2863699680"/>
                  </a:ext>
                </a:extLst>
              </a:tr>
            </a:tbl>
          </a:graphicData>
        </a:graphic>
      </p:graphicFrame>
      <p:sp>
        <p:nvSpPr>
          <p:cNvPr id="3" name="Arrow: Pentagon 2">
            <a:extLst>
              <a:ext uri="{FF2B5EF4-FFF2-40B4-BE49-F238E27FC236}">
                <a16:creationId xmlns:a16="http://schemas.microsoft.com/office/drawing/2014/main" id="{8EAE2D3B-EBCA-4D83-BC34-4DAC89AE5365}"/>
              </a:ext>
            </a:extLst>
          </p:cNvPr>
          <p:cNvSpPr/>
          <p:nvPr/>
        </p:nvSpPr>
        <p:spPr>
          <a:xfrm>
            <a:off x="0" y="1"/>
            <a:ext cx="3581400" cy="6096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imes New Roman" panose="02020603050405020304" pitchFamily="18" charset="0"/>
                <a:cs typeface="Times New Roman" panose="02020603050405020304" pitchFamily="18" charset="0"/>
              </a:rPr>
              <a:t>Communication Skills </a:t>
            </a:r>
          </a:p>
        </p:txBody>
      </p:sp>
    </p:spTree>
    <p:extLst>
      <p:ext uri="{BB962C8B-B14F-4D97-AF65-F5344CB8AC3E}">
        <p14:creationId xmlns:p14="http://schemas.microsoft.com/office/powerpoint/2010/main" val="690051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1914</Words>
  <Application>Microsoft Office PowerPoint</Application>
  <PresentationFormat>On-screen Show (4:3)</PresentationFormat>
  <Paragraphs>298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Algerian</vt: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Types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Kamran</dc:creator>
  <cp:lastModifiedBy>Fahad Abdulaziz</cp:lastModifiedBy>
  <cp:revision>145</cp:revision>
  <dcterms:created xsi:type="dcterms:W3CDTF">2016-12-04T07:46:30Z</dcterms:created>
  <dcterms:modified xsi:type="dcterms:W3CDTF">2020-09-16T12:34:02Z</dcterms:modified>
</cp:coreProperties>
</file>