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0" r:id="rId1"/>
  </p:sldMasterIdLst>
  <p:notesMasterIdLst>
    <p:notesMasterId r:id="rId53"/>
  </p:notesMasterIdLst>
  <p:handoutMasterIdLst>
    <p:handoutMasterId r:id="rId54"/>
  </p:handoutMasterIdLst>
  <p:sldIdLst>
    <p:sldId id="256" r:id="rId2"/>
    <p:sldId id="257" r:id="rId3"/>
    <p:sldId id="270" r:id="rId4"/>
    <p:sldId id="261" r:id="rId5"/>
    <p:sldId id="291" r:id="rId6"/>
    <p:sldId id="264" r:id="rId7"/>
    <p:sldId id="275" r:id="rId8"/>
    <p:sldId id="288" r:id="rId9"/>
    <p:sldId id="286" r:id="rId10"/>
    <p:sldId id="292" r:id="rId11"/>
    <p:sldId id="258" r:id="rId12"/>
    <p:sldId id="296" r:id="rId13"/>
    <p:sldId id="311" r:id="rId14"/>
    <p:sldId id="312" r:id="rId15"/>
    <p:sldId id="280" r:id="rId16"/>
    <p:sldId id="293" r:id="rId17"/>
    <p:sldId id="279" r:id="rId18"/>
    <p:sldId id="281" r:id="rId19"/>
    <p:sldId id="278" r:id="rId20"/>
    <p:sldId id="277" r:id="rId21"/>
    <p:sldId id="295" r:id="rId22"/>
    <p:sldId id="276" r:id="rId23"/>
    <p:sldId id="298" r:id="rId24"/>
    <p:sldId id="299" r:id="rId25"/>
    <p:sldId id="300" r:id="rId26"/>
    <p:sldId id="301" r:id="rId27"/>
    <p:sldId id="271" r:id="rId28"/>
    <p:sldId id="287" r:id="rId29"/>
    <p:sldId id="302" r:id="rId30"/>
    <p:sldId id="303" r:id="rId31"/>
    <p:sldId id="304" r:id="rId32"/>
    <p:sldId id="306" r:id="rId33"/>
    <p:sldId id="308" r:id="rId34"/>
    <p:sldId id="305" r:id="rId35"/>
    <p:sldId id="294" r:id="rId36"/>
    <p:sldId id="282" r:id="rId37"/>
    <p:sldId id="283" r:id="rId38"/>
    <p:sldId id="309" r:id="rId39"/>
    <p:sldId id="273" r:id="rId40"/>
    <p:sldId id="268" r:id="rId41"/>
    <p:sldId id="269" r:id="rId42"/>
    <p:sldId id="267" r:id="rId43"/>
    <p:sldId id="284" r:id="rId44"/>
    <p:sldId id="315" r:id="rId45"/>
    <p:sldId id="274" r:id="rId46"/>
    <p:sldId id="297" r:id="rId47"/>
    <p:sldId id="310" r:id="rId48"/>
    <p:sldId id="316" r:id="rId49"/>
    <p:sldId id="317" r:id="rId50"/>
    <p:sldId id="318" r:id="rId51"/>
    <p:sldId id="260"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354A8A1-8794-6A45-9593-9C2BCFBBDC90}">
          <p14:sldIdLst>
            <p14:sldId id="256"/>
            <p14:sldId id="257"/>
            <p14:sldId id="270"/>
            <p14:sldId id="261"/>
            <p14:sldId id="291"/>
            <p14:sldId id="264"/>
            <p14:sldId id="275"/>
            <p14:sldId id="288"/>
            <p14:sldId id="286"/>
            <p14:sldId id="292"/>
            <p14:sldId id="258"/>
            <p14:sldId id="296"/>
            <p14:sldId id="311"/>
            <p14:sldId id="312"/>
            <p14:sldId id="280"/>
            <p14:sldId id="293"/>
            <p14:sldId id="279"/>
            <p14:sldId id="281"/>
            <p14:sldId id="278"/>
            <p14:sldId id="277"/>
            <p14:sldId id="295"/>
            <p14:sldId id="276"/>
            <p14:sldId id="298"/>
            <p14:sldId id="299"/>
            <p14:sldId id="300"/>
            <p14:sldId id="301"/>
            <p14:sldId id="271"/>
            <p14:sldId id="287"/>
            <p14:sldId id="302"/>
            <p14:sldId id="303"/>
            <p14:sldId id="304"/>
            <p14:sldId id="306"/>
            <p14:sldId id="308"/>
            <p14:sldId id="305"/>
            <p14:sldId id="294"/>
            <p14:sldId id="282"/>
            <p14:sldId id="283"/>
            <p14:sldId id="309"/>
            <p14:sldId id="273"/>
            <p14:sldId id="268"/>
            <p14:sldId id="269"/>
            <p14:sldId id="267"/>
            <p14:sldId id="284"/>
            <p14:sldId id="315"/>
            <p14:sldId id="274"/>
            <p14:sldId id="297"/>
            <p14:sldId id="310"/>
            <p14:sldId id="316"/>
            <p14:sldId id="317"/>
            <p14:sldId id="318"/>
            <p14:sldId id="26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98"/>
    <p:restoredTop sz="94656"/>
  </p:normalViewPr>
  <p:slideViewPr>
    <p:cSldViewPr snapToGrid="0" snapToObjects="1">
      <p:cViewPr varScale="1">
        <p:scale>
          <a:sx n="81" d="100"/>
          <a:sy n="81" d="100"/>
        </p:scale>
        <p:origin x="-640" y="-104"/>
      </p:cViewPr>
      <p:guideLst>
        <p:guide orient="horz" pos="2160"/>
        <p:guide pos="3840"/>
      </p:guideLst>
    </p:cSldViewPr>
  </p:slideViewPr>
  <p:notesTextViewPr>
    <p:cViewPr>
      <p:scale>
        <a:sx n="1" d="1"/>
        <a:sy n="1" d="1"/>
      </p:scale>
      <p:origin x="0" y="0"/>
    </p:cViewPr>
  </p:notesTextViewPr>
  <p:sorterViewPr>
    <p:cViewPr>
      <p:scale>
        <a:sx n="66" d="100"/>
        <a:sy n="66" d="100"/>
      </p:scale>
      <p:origin x="0" y="2912"/>
    </p:cViewPr>
  </p:sorterViewPr>
  <p:notesViewPr>
    <p:cSldViewPr snapToGrid="0" snapToObjects="1">
      <p:cViewPr varScale="1">
        <p:scale>
          <a:sx n="72" d="100"/>
          <a:sy n="72" d="100"/>
        </p:scale>
        <p:origin x="3592"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543358-55BF-B649-B9EB-CD5A2AAF1B2A}" type="doc">
      <dgm:prSet loTypeId="urn:microsoft.com/office/officeart/2005/8/layout/venn2" loCatId="" qsTypeId="urn:microsoft.com/office/officeart/2005/8/quickstyle/simple1" qsCatId="simple" csTypeId="urn:microsoft.com/office/officeart/2005/8/colors/colorful1" csCatId="colorful" phldr="1"/>
      <dgm:spPr/>
      <dgm:t>
        <a:bodyPr/>
        <a:lstStyle/>
        <a:p>
          <a:endParaRPr lang="en-US"/>
        </a:p>
      </dgm:t>
    </dgm:pt>
    <dgm:pt modelId="{E263417A-F750-D54F-B8EA-6C1DE55D92F2}">
      <dgm:prSet phldrT="[Text]"/>
      <dgm:spPr/>
      <dgm:t>
        <a:bodyPr/>
        <a:lstStyle/>
        <a:p>
          <a:pPr rtl="0"/>
          <a:r>
            <a:rPr lang="en-US"/>
            <a:t>University </a:t>
          </a:r>
        </a:p>
      </dgm:t>
    </dgm:pt>
    <dgm:pt modelId="{CCA058B1-EC4A-9A47-AB4B-64157D837B94}" type="parTrans" cxnId="{3187B053-EBA7-3F40-A88D-0737AAE468FE}">
      <dgm:prSet/>
      <dgm:spPr/>
      <dgm:t>
        <a:bodyPr/>
        <a:lstStyle/>
        <a:p>
          <a:endParaRPr lang="en-US"/>
        </a:p>
      </dgm:t>
    </dgm:pt>
    <dgm:pt modelId="{AD2A8A86-492E-2D4F-BBDF-2AFD03FB7C79}" type="sibTrans" cxnId="{3187B053-EBA7-3F40-A88D-0737AAE468FE}">
      <dgm:prSet/>
      <dgm:spPr/>
      <dgm:t>
        <a:bodyPr/>
        <a:lstStyle/>
        <a:p>
          <a:endParaRPr lang="en-US"/>
        </a:p>
      </dgm:t>
    </dgm:pt>
    <dgm:pt modelId="{26351253-81E7-5F45-BA28-E107A46A6680}">
      <dgm:prSet phldrT="[Text]"/>
      <dgm:spPr/>
      <dgm:t>
        <a:bodyPr/>
        <a:lstStyle/>
        <a:p>
          <a:pPr rtl="0"/>
          <a:r>
            <a:rPr lang="en-US"/>
            <a:t>College </a:t>
          </a:r>
        </a:p>
      </dgm:t>
    </dgm:pt>
    <dgm:pt modelId="{6A83D6C7-DEA0-E440-A814-CB183FFF0E9A}" type="parTrans" cxnId="{209A9BC9-558D-7642-8C62-945BD2D9CEE7}">
      <dgm:prSet/>
      <dgm:spPr/>
      <dgm:t>
        <a:bodyPr/>
        <a:lstStyle/>
        <a:p>
          <a:endParaRPr lang="en-US"/>
        </a:p>
      </dgm:t>
    </dgm:pt>
    <dgm:pt modelId="{FB08A2F2-4423-F046-981C-EDE5879045C2}" type="sibTrans" cxnId="{209A9BC9-558D-7642-8C62-945BD2D9CEE7}">
      <dgm:prSet/>
      <dgm:spPr/>
      <dgm:t>
        <a:bodyPr/>
        <a:lstStyle/>
        <a:p>
          <a:endParaRPr lang="en-US"/>
        </a:p>
      </dgm:t>
    </dgm:pt>
    <dgm:pt modelId="{D0F10963-DF38-A54D-B20C-269D21AEB9CB}">
      <dgm:prSet phldrT="[Text]"/>
      <dgm:spPr/>
      <dgm:t>
        <a:bodyPr/>
        <a:lstStyle/>
        <a:p>
          <a:pPr rtl="0"/>
          <a:r>
            <a:rPr lang="en-US"/>
            <a:t>Student organization</a:t>
          </a:r>
        </a:p>
      </dgm:t>
    </dgm:pt>
    <dgm:pt modelId="{6C4433CC-FE48-D642-89FB-515B06B5466F}" type="parTrans" cxnId="{1CA90728-7EC1-454D-8125-7E10883968FB}">
      <dgm:prSet/>
      <dgm:spPr/>
      <dgm:t>
        <a:bodyPr/>
        <a:lstStyle/>
        <a:p>
          <a:endParaRPr lang="en-US"/>
        </a:p>
      </dgm:t>
    </dgm:pt>
    <dgm:pt modelId="{E5CB4E0F-99A2-004C-A6BE-445B45EB5083}" type="sibTrans" cxnId="{1CA90728-7EC1-454D-8125-7E10883968FB}">
      <dgm:prSet/>
      <dgm:spPr/>
      <dgm:t>
        <a:bodyPr/>
        <a:lstStyle/>
        <a:p>
          <a:endParaRPr lang="en-US"/>
        </a:p>
      </dgm:t>
    </dgm:pt>
    <dgm:pt modelId="{44A37106-4CC4-2B4B-8E76-44B79F350571}">
      <dgm:prSet phldrT="[Text]"/>
      <dgm:spPr/>
      <dgm:t>
        <a:bodyPr/>
        <a:lstStyle/>
        <a:p>
          <a:pPr rtl="0"/>
          <a:r>
            <a:rPr lang="en-US"/>
            <a:t>Individual student</a:t>
          </a:r>
        </a:p>
      </dgm:t>
    </dgm:pt>
    <dgm:pt modelId="{7418B596-EE4B-FA45-B34A-E413354B2A7D}" type="parTrans" cxnId="{264C78E2-E22B-4747-811D-6B695CFD08B7}">
      <dgm:prSet/>
      <dgm:spPr/>
      <dgm:t>
        <a:bodyPr/>
        <a:lstStyle/>
        <a:p>
          <a:endParaRPr lang="en-US"/>
        </a:p>
      </dgm:t>
    </dgm:pt>
    <dgm:pt modelId="{4A39E926-CA62-8E40-B7DF-5A0F3CC19E7A}" type="sibTrans" cxnId="{264C78E2-E22B-4747-811D-6B695CFD08B7}">
      <dgm:prSet/>
      <dgm:spPr/>
      <dgm:t>
        <a:bodyPr/>
        <a:lstStyle/>
        <a:p>
          <a:endParaRPr lang="en-US"/>
        </a:p>
      </dgm:t>
    </dgm:pt>
    <dgm:pt modelId="{4A04A71A-32FE-A34A-AA1A-5E3B054761B3}" type="pres">
      <dgm:prSet presAssocID="{ED543358-55BF-B649-B9EB-CD5A2AAF1B2A}" presName="Name0" presStyleCnt="0">
        <dgm:presLayoutVars>
          <dgm:chMax val="7"/>
          <dgm:resizeHandles val="exact"/>
        </dgm:presLayoutVars>
      </dgm:prSet>
      <dgm:spPr/>
    </dgm:pt>
    <dgm:pt modelId="{6DC1B719-EB1D-DC40-BDC0-0D0ADFEFBA11}" type="pres">
      <dgm:prSet presAssocID="{ED543358-55BF-B649-B9EB-CD5A2AAF1B2A}" presName="comp1" presStyleCnt="0"/>
      <dgm:spPr/>
    </dgm:pt>
    <dgm:pt modelId="{BFA4CB12-6F2B-184D-96F9-1DA4EE179C78}" type="pres">
      <dgm:prSet presAssocID="{ED543358-55BF-B649-B9EB-CD5A2AAF1B2A}" presName="circle1" presStyleLbl="node1" presStyleIdx="0" presStyleCnt="4"/>
      <dgm:spPr/>
    </dgm:pt>
    <dgm:pt modelId="{A3D2C806-C9BF-A54A-B1E2-AF976FE0786E}" type="pres">
      <dgm:prSet presAssocID="{ED543358-55BF-B649-B9EB-CD5A2AAF1B2A}" presName="c1text" presStyleLbl="node1" presStyleIdx="0" presStyleCnt="4">
        <dgm:presLayoutVars>
          <dgm:bulletEnabled val="1"/>
        </dgm:presLayoutVars>
      </dgm:prSet>
      <dgm:spPr/>
    </dgm:pt>
    <dgm:pt modelId="{FC9BEEC4-0C07-DC4E-879B-6CA5AB5D3C13}" type="pres">
      <dgm:prSet presAssocID="{ED543358-55BF-B649-B9EB-CD5A2AAF1B2A}" presName="comp2" presStyleCnt="0"/>
      <dgm:spPr/>
    </dgm:pt>
    <dgm:pt modelId="{0DB4A952-E3CD-BE4D-B2DB-4418876D0675}" type="pres">
      <dgm:prSet presAssocID="{ED543358-55BF-B649-B9EB-CD5A2AAF1B2A}" presName="circle2" presStyleLbl="node1" presStyleIdx="1" presStyleCnt="4"/>
      <dgm:spPr/>
    </dgm:pt>
    <dgm:pt modelId="{5ED4C77B-7ABF-D747-BB05-D1F7E617E3DE}" type="pres">
      <dgm:prSet presAssocID="{ED543358-55BF-B649-B9EB-CD5A2AAF1B2A}" presName="c2text" presStyleLbl="node1" presStyleIdx="1" presStyleCnt="4">
        <dgm:presLayoutVars>
          <dgm:bulletEnabled val="1"/>
        </dgm:presLayoutVars>
      </dgm:prSet>
      <dgm:spPr/>
    </dgm:pt>
    <dgm:pt modelId="{F20442AA-D1F7-BB47-BFC3-A5F29096B1A0}" type="pres">
      <dgm:prSet presAssocID="{ED543358-55BF-B649-B9EB-CD5A2AAF1B2A}" presName="comp3" presStyleCnt="0"/>
      <dgm:spPr/>
    </dgm:pt>
    <dgm:pt modelId="{BAB396D8-E326-1A4B-BCEC-CFA20B9BC59B}" type="pres">
      <dgm:prSet presAssocID="{ED543358-55BF-B649-B9EB-CD5A2AAF1B2A}" presName="circle3" presStyleLbl="node1" presStyleIdx="2" presStyleCnt="4"/>
      <dgm:spPr/>
    </dgm:pt>
    <dgm:pt modelId="{781415A8-6A4C-6843-8DCC-D682A54D2DCB}" type="pres">
      <dgm:prSet presAssocID="{ED543358-55BF-B649-B9EB-CD5A2AAF1B2A}" presName="c3text" presStyleLbl="node1" presStyleIdx="2" presStyleCnt="4">
        <dgm:presLayoutVars>
          <dgm:bulletEnabled val="1"/>
        </dgm:presLayoutVars>
      </dgm:prSet>
      <dgm:spPr/>
    </dgm:pt>
    <dgm:pt modelId="{700803F2-9784-904F-8C5E-EEC577615495}" type="pres">
      <dgm:prSet presAssocID="{ED543358-55BF-B649-B9EB-CD5A2AAF1B2A}" presName="comp4" presStyleCnt="0"/>
      <dgm:spPr/>
    </dgm:pt>
    <dgm:pt modelId="{7E4FB6A3-7B7B-2746-8C27-56C6D6FF64F9}" type="pres">
      <dgm:prSet presAssocID="{ED543358-55BF-B649-B9EB-CD5A2AAF1B2A}" presName="circle4" presStyleLbl="node1" presStyleIdx="3" presStyleCnt="4"/>
      <dgm:spPr/>
    </dgm:pt>
    <dgm:pt modelId="{A0D81107-AD8D-BE48-8FB2-3115FCDC91C5}" type="pres">
      <dgm:prSet presAssocID="{ED543358-55BF-B649-B9EB-CD5A2AAF1B2A}" presName="c4text" presStyleLbl="node1" presStyleIdx="3" presStyleCnt="4">
        <dgm:presLayoutVars>
          <dgm:bulletEnabled val="1"/>
        </dgm:presLayoutVars>
      </dgm:prSet>
      <dgm:spPr/>
    </dgm:pt>
  </dgm:ptLst>
  <dgm:cxnLst>
    <dgm:cxn modelId="{1CA90728-7EC1-454D-8125-7E10883968FB}" srcId="{ED543358-55BF-B649-B9EB-CD5A2AAF1B2A}" destId="{D0F10963-DF38-A54D-B20C-269D21AEB9CB}" srcOrd="2" destOrd="0" parTransId="{6C4433CC-FE48-D642-89FB-515B06B5466F}" sibTransId="{E5CB4E0F-99A2-004C-A6BE-445B45EB5083}"/>
    <dgm:cxn modelId="{E25CA931-F36D-D34D-A368-727032AB3D39}" type="presOf" srcId="{26351253-81E7-5F45-BA28-E107A46A6680}" destId="{0DB4A952-E3CD-BE4D-B2DB-4418876D0675}" srcOrd="0" destOrd="0" presId="urn:microsoft.com/office/officeart/2005/8/layout/venn2"/>
    <dgm:cxn modelId="{728E663A-4AFE-E04F-9B98-5947E643D5A2}" type="presOf" srcId="{D0F10963-DF38-A54D-B20C-269D21AEB9CB}" destId="{BAB396D8-E326-1A4B-BCEC-CFA20B9BC59B}" srcOrd="0" destOrd="0" presId="urn:microsoft.com/office/officeart/2005/8/layout/venn2"/>
    <dgm:cxn modelId="{3187B053-EBA7-3F40-A88D-0737AAE468FE}" srcId="{ED543358-55BF-B649-B9EB-CD5A2AAF1B2A}" destId="{E263417A-F750-D54F-B8EA-6C1DE55D92F2}" srcOrd="0" destOrd="0" parTransId="{CCA058B1-EC4A-9A47-AB4B-64157D837B94}" sibTransId="{AD2A8A86-492E-2D4F-BBDF-2AFD03FB7C79}"/>
    <dgm:cxn modelId="{F9E84C56-547B-5A47-B14F-58E07D6182F4}" type="presOf" srcId="{44A37106-4CC4-2B4B-8E76-44B79F350571}" destId="{7E4FB6A3-7B7B-2746-8C27-56C6D6FF64F9}" srcOrd="0" destOrd="0" presId="urn:microsoft.com/office/officeart/2005/8/layout/venn2"/>
    <dgm:cxn modelId="{26993188-E048-6F40-B695-FE71D2251F1F}" type="presOf" srcId="{ED543358-55BF-B649-B9EB-CD5A2AAF1B2A}" destId="{4A04A71A-32FE-A34A-AA1A-5E3B054761B3}" srcOrd="0" destOrd="0" presId="urn:microsoft.com/office/officeart/2005/8/layout/venn2"/>
    <dgm:cxn modelId="{1EFAE08E-FAA9-7E47-A28F-6D782A69CC79}" type="presOf" srcId="{D0F10963-DF38-A54D-B20C-269D21AEB9CB}" destId="{781415A8-6A4C-6843-8DCC-D682A54D2DCB}" srcOrd="1" destOrd="0" presId="urn:microsoft.com/office/officeart/2005/8/layout/venn2"/>
    <dgm:cxn modelId="{907D2EA9-DE06-4A42-BB46-3899AE9064EE}" type="presOf" srcId="{44A37106-4CC4-2B4B-8E76-44B79F350571}" destId="{A0D81107-AD8D-BE48-8FB2-3115FCDC91C5}" srcOrd="1" destOrd="0" presId="urn:microsoft.com/office/officeart/2005/8/layout/venn2"/>
    <dgm:cxn modelId="{209A9BC9-558D-7642-8C62-945BD2D9CEE7}" srcId="{ED543358-55BF-B649-B9EB-CD5A2AAF1B2A}" destId="{26351253-81E7-5F45-BA28-E107A46A6680}" srcOrd="1" destOrd="0" parTransId="{6A83D6C7-DEA0-E440-A814-CB183FFF0E9A}" sibTransId="{FB08A2F2-4423-F046-981C-EDE5879045C2}"/>
    <dgm:cxn modelId="{08ED57DE-5D08-5F49-A03C-A44DAF85EDA5}" type="presOf" srcId="{26351253-81E7-5F45-BA28-E107A46A6680}" destId="{5ED4C77B-7ABF-D747-BB05-D1F7E617E3DE}" srcOrd="1" destOrd="0" presId="urn:microsoft.com/office/officeart/2005/8/layout/venn2"/>
    <dgm:cxn modelId="{41E7AFE0-9321-7E4E-AE16-2880A8864A7E}" type="presOf" srcId="{E263417A-F750-D54F-B8EA-6C1DE55D92F2}" destId="{BFA4CB12-6F2B-184D-96F9-1DA4EE179C78}" srcOrd="0" destOrd="0" presId="urn:microsoft.com/office/officeart/2005/8/layout/venn2"/>
    <dgm:cxn modelId="{264C78E2-E22B-4747-811D-6B695CFD08B7}" srcId="{ED543358-55BF-B649-B9EB-CD5A2AAF1B2A}" destId="{44A37106-4CC4-2B4B-8E76-44B79F350571}" srcOrd="3" destOrd="0" parTransId="{7418B596-EE4B-FA45-B34A-E413354B2A7D}" sibTransId="{4A39E926-CA62-8E40-B7DF-5A0F3CC19E7A}"/>
    <dgm:cxn modelId="{48AF66E7-1A49-3144-8791-CDBEF0A446C9}" type="presOf" srcId="{E263417A-F750-D54F-B8EA-6C1DE55D92F2}" destId="{A3D2C806-C9BF-A54A-B1E2-AF976FE0786E}" srcOrd="1" destOrd="0" presId="urn:microsoft.com/office/officeart/2005/8/layout/venn2"/>
    <dgm:cxn modelId="{70BACF1B-1E66-274F-8618-080FAADCE50D}" type="presParOf" srcId="{4A04A71A-32FE-A34A-AA1A-5E3B054761B3}" destId="{6DC1B719-EB1D-DC40-BDC0-0D0ADFEFBA11}" srcOrd="0" destOrd="0" presId="urn:microsoft.com/office/officeart/2005/8/layout/venn2"/>
    <dgm:cxn modelId="{817133BC-1F10-C645-A097-C049FE29F5D0}" type="presParOf" srcId="{6DC1B719-EB1D-DC40-BDC0-0D0ADFEFBA11}" destId="{BFA4CB12-6F2B-184D-96F9-1DA4EE179C78}" srcOrd="0" destOrd="0" presId="urn:microsoft.com/office/officeart/2005/8/layout/venn2"/>
    <dgm:cxn modelId="{3C88C265-FED8-844B-8425-1A93ADA2B0B1}" type="presParOf" srcId="{6DC1B719-EB1D-DC40-BDC0-0D0ADFEFBA11}" destId="{A3D2C806-C9BF-A54A-B1E2-AF976FE0786E}" srcOrd="1" destOrd="0" presId="urn:microsoft.com/office/officeart/2005/8/layout/venn2"/>
    <dgm:cxn modelId="{4C8DFE35-5AC7-8944-BF11-266C33ACFC60}" type="presParOf" srcId="{4A04A71A-32FE-A34A-AA1A-5E3B054761B3}" destId="{FC9BEEC4-0C07-DC4E-879B-6CA5AB5D3C13}" srcOrd="1" destOrd="0" presId="urn:microsoft.com/office/officeart/2005/8/layout/venn2"/>
    <dgm:cxn modelId="{CEA7554D-2A1F-3B4B-A17C-6573601E145E}" type="presParOf" srcId="{FC9BEEC4-0C07-DC4E-879B-6CA5AB5D3C13}" destId="{0DB4A952-E3CD-BE4D-B2DB-4418876D0675}" srcOrd="0" destOrd="0" presId="urn:microsoft.com/office/officeart/2005/8/layout/venn2"/>
    <dgm:cxn modelId="{7B4A6D84-6F39-0B49-A51C-720D220A4BEE}" type="presParOf" srcId="{FC9BEEC4-0C07-DC4E-879B-6CA5AB5D3C13}" destId="{5ED4C77B-7ABF-D747-BB05-D1F7E617E3DE}" srcOrd="1" destOrd="0" presId="urn:microsoft.com/office/officeart/2005/8/layout/venn2"/>
    <dgm:cxn modelId="{35FFB68A-E93A-0C49-ACAF-B2C2A627DC34}" type="presParOf" srcId="{4A04A71A-32FE-A34A-AA1A-5E3B054761B3}" destId="{F20442AA-D1F7-BB47-BFC3-A5F29096B1A0}" srcOrd="2" destOrd="0" presId="urn:microsoft.com/office/officeart/2005/8/layout/venn2"/>
    <dgm:cxn modelId="{1F8FBBF0-798B-4F41-A816-B1236122B38B}" type="presParOf" srcId="{F20442AA-D1F7-BB47-BFC3-A5F29096B1A0}" destId="{BAB396D8-E326-1A4B-BCEC-CFA20B9BC59B}" srcOrd="0" destOrd="0" presId="urn:microsoft.com/office/officeart/2005/8/layout/venn2"/>
    <dgm:cxn modelId="{5BD80C5A-7071-4D4D-9D11-602C074BCEED}" type="presParOf" srcId="{F20442AA-D1F7-BB47-BFC3-A5F29096B1A0}" destId="{781415A8-6A4C-6843-8DCC-D682A54D2DCB}" srcOrd="1" destOrd="0" presId="urn:microsoft.com/office/officeart/2005/8/layout/venn2"/>
    <dgm:cxn modelId="{B120D056-158D-BC42-B2B2-0CECBDF6076A}" type="presParOf" srcId="{4A04A71A-32FE-A34A-AA1A-5E3B054761B3}" destId="{700803F2-9784-904F-8C5E-EEC577615495}" srcOrd="3" destOrd="0" presId="urn:microsoft.com/office/officeart/2005/8/layout/venn2"/>
    <dgm:cxn modelId="{85BEA43A-940F-0140-8CE8-CDC992145018}" type="presParOf" srcId="{700803F2-9784-904F-8C5E-EEC577615495}" destId="{7E4FB6A3-7B7B-2746-8C27-56C6D6FF64F9}" srcOrd="0" destOrd="0" presId="urn:microsoft.com/office/officeart/2005/8/layout/venn2"/>
    <dgm:cxn modelId="{0A207FEB-6E5F-DF4F-A5AA-37EEDDAF0EA6}" type="presParOf" srcId="{700803F2-9784-904F-8C5E-EEC577615495}" destId="{A0D81107-AD8D-BE48-8FB2-3115FCDC91C5}"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0857B2-CDD2-4835-8701-5A47762C59BD}"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4224279C-7B9D-498D-8BC9-10ED4FAFBAEF}">
      <dgm:prSet/>
      <dgm:spPr/>
      <dgm:t>
        <a:bodyPr/>
        <a:lstStyle/>
        <a:p>
          <a:r>
            <a:rPr lang="en-US" i="1"/>
            <a:t>Lack of time</a:t>
          </a:r>
          <a:endParaRPr lang="en-US"/>
        </a:p>
      </dgm:t>
    </dgm:pt>
    <dgm:pt modelId="{23C10626-2531-4ADA-BE5B-2B9406665040}" type="parTrans" cxnId="{6FB827BB-E191-4DF7-8CEF-E590799AC1C2}">
      <dgm:prSet/>
      <dgm:spPr/>
      <dgm:t>
        <a:bodyPr/>
        <a:lstStyle/>
        <a:p>
          <a:endParaRPr lang="en-US"/>
        </a:p>
      </dgm:t>
    </dgm:pt>
    <dgm:pt modelId="{780123E1-CBD4-43B0-A1E5-51623C9055E3}" type="sibTrans" cxnId="{6FB827BB-E191-4DF7-8CEF-E590799AC1C2}">
      <dgm:prSet/>
      <dgm:spPr/>
      <dgm:t>
        <a:bodyPr/>
        <a:lstStyle/>
        <a:p>
          <a:endParaRPr lang="en-US"/>
        </a:p>
      </dgm:t>
    </dgm:pt>
    <dgm:pt modelId="{B386BDCB-887D-48DC-AF71-4E77CBD16A27}">
      <dgm:prSet/>
      <dgm:spPr/>
      <dgm:t>
        <a:bodyPr/>
        <a:lstStyle/>
        <a:p>
          <a:r>
            <a:rPr lang="en-US" i="1"/>
            <a:t>Lack of transportation</a:t>
          </a:r>
          <a:endParaRPr lang="en-US"/>
        </a:p>
      </dgm:t>
    </dgm:pt>
    <dgm:pt modelId="{7FD1DE9B-10EB-4D8A-802B-B83112FE8230}" type="parTrans" cxnId="{06D50B1A-49E7-4F01-A9D5-D21717B0CDAE}">
      <dgm:prSet/>
      <dgm:spPr/>
      <dgm:t>
        <a:bodyPr/>
        <a:lstStyle/>
        <a:p>
          <a:endParaRPr lang="en-US"/>
        </a:p>
      </dgm:t>
    </dgm:pt>
    <dgm:pt modelId="{E120A49B-AC56-4B2C-A658-2800A8916D4D}" type="sibTrans" cxnId="{06D50B1A-49E7-4F01-A9D5-D21717B0CDAE}">
      <dgm:prSet/>
      <dgm:spPr/>
      <dgm:t>
        <a:bodyPr/>
        <a:lstStyle/>
        <a:p>
          <a:endParaRPr lang="en-US"/>
        </a:p>
      </dgm:t>
    </dgm:pt>
    <dgm:pt modelId="{79FA3C19-4F53-416D-864F-E85E2B47D3E6}">
      <dgm:prSet/>
      <dgm:spPr/>
      <dgm:t>
        <a:bodyPr/>
        <a:lstStyle/>
        <a:p>
          <a:r>
            <a:rPr lang="en-US" i="1"/>
            <a:t>Lack of child care</a:t>
          </a:r>
          <a:endParaRPr lang="en-US"/>
        </a:p>
      </dgm:t>
    </dgm:pt>
    <dgm:pt modelId="{BA2A47A8-9A48-4905-B837-5C4716CBCE7F}" type="parTrans" cxnId="{A781DF55-2E61-4C6D-BA83-23500D0A34D6}">
      <dgm:prSet/>
      <dgm:spPr/>
      <dgm:t>
        <a:bodyPr/>
        <a:lstStyle/>
        <a:p>
          <a:endParaRPr lang="en-US"/>
        </a:p>
      </dgm:t>
    </dgm:pt>
    <dgm:pt modelId="{316B192B-2CF6-4D9B-BBAE-F0E9A8B09F9D}" type="sibTrans" cxnId="{A781DF55-2E61-4C6D-BA83-23500D0A34D6}">
      <dgm:prSet/>
      <dgm:spPr/>
      <dgm:t>
        <a:bodyPr/>
        <a:lstStyle/>
        <a:p>
          <a:endParaRPr lang="en-US"/>
        </a:p>
      </dgm:t>
    </dgm:pt>
    <dgm:pt modelId="{ADC5A6F1-C47F-42D2-BAAD-DED6C1CBD999}">
      <dgm:prSet/>
      <dgm:spPr/>
      <dgm:t>
        <a:bodyPr/>
        <a:lstStyle/>
        <a:p>
          <a:r>
            <a:rPr lang="en-US" i="1"/>
            <a:t>Overcommitted leaders or citizens</a:t>
          </a:r>
          <a:endParaRPr lang="en-US"/>
        </a:p>
      </dgm:t>
    </dgm:pt>
    <dgm:pt modelId="{4B15A6BB-3F36-4982-8DA0-CFE9D4179A9C}" type="parTrans" cxnId="{9DE68334-81E8-4C18-8FCE-665B34986B48}">
      <dgm:prSet/>
      <dgm:spPr/>
      <dgm:t>
        <a:bodyPr/>
        <a:lstStyle/>
        <a:p>
          <a:endParaRPr lang="en-US"/>
        </a:p>
      </dgm:t>
    </dgm:pt>
    <dgm:pt modelId="{7698D012-D1DB-4924-BCA7-A2C4BA1E4DB2}" type="sibTrans" cxnId="{9DE68334-81E8-4C18-8FCE-665B34986B48}">
      <dgm:prSet/>
      <dgm:spPr/>
      <dgm:t>
        <a:bodyPr/>
        <a:lstStyle/>
        <a:p>
          <a:endParaRPr lang="en-US"/>
        </a:p>
      </dgm:t>
    </dgm:pt>
    <dgm:pt modelId="{6241E871-8729-4C10-AEA7-75D48C10289C}">
      <dgm:prSet/>
      <dgm:spPr/>
      <dgm:t>
        <a:bodyPr/>
        <a:lstStyle/>
        <a:p>
          <a:r>
            <a:rPr lang="en-US" i="1"/>
            <a:t>Too many involved</a:t>
          </a:r>
          <a:endParaRPr lang="en-US"/>
        </a:p>
      </dgm:t>
    </dgm:pt>
    <dgm:pt modelId="{EBB8C394-BE5E-42B5-88F3-2F8DC773D170}" type="parTrans" cxnId="{15174C63-DAFD-4D53-AC3A-40B7DFA35E23}">
      <dgm:prSet/>
      <dgm:spPr/>
      <dgm:t>
        <a:bodyPr/>
        <a:lstStyle/>
        <a:p>
          <a:endParaRPr lang="en-US"/>
        </a:p>
      </dgm:t>
    </dgm:pt>
    <dgm:pt modelId="{93475408-C192-4E23-BF8F-E397F192D054}" type="sibTrans" cxnId="{15174C63-DAFD-4D53-AC3A-40B7DFA35E23}">
      <dgm:prSet/>
      <dgm:spPr/>
      <dgm:t>
        <a:bodyPr/>
        <a:lstStyle/>
        <a:p>
          <a:endParaRPr lang="en-US"/>
        </a:p>
      </dgm:t>
    </dgm:pt>
    <dgm:pt modelId="{8936FCDF-4427-4C19-B9D2-80EAA162839B}">
      <dgm:prSet/>
      <dgm:spPr/>
      <dgm:t>
        <a:bodyPr/>
        <a:lstStyle/>
        <a:p>
          <a:r>
            <a:rPr lang="en-US" i="1"/>
            <a:t>Poor organization of existing action groups</a:t>
          </a:r>
          <a:endParaRPr lang="en-US"/>
        </a:p>
      </dgm:t>
    </dgm:pt>
    <dgm:pt modelId="{C11CA195-6A44-4274-84EF-742B273BDE94}" type="parTrans" cxnId="{1F0E0F75-69D1-4CEF-A4D4-F7EB2D6C0BFD}">
      <dgm:prSet/>
      <dgm:spPr/>
      <dgm:t>
        <a:bodyPr/>
        <a:lstStyle/>
        <a:p>
          <a:endParaRPr lang="en-US"/>
        </a:p>
      </dgm:t>
    </dgm:pt>
    <dgm:pt modelId="{6BC7018E-CEF0-4906-B1D6-918A9C2448BB}" type="sibTrans" cxnId="{1F0E0F75-69D1-4CEF-A4D4-F7EB2D6C0BFD}">
      <dgm:prSet/>
      <dgm:spPr/>
      <dgm:t>
        <a:bodyPr/>
        <a:lstStyle/>
        <a:p>
          <a:endParaRPr lang="en-US"/>
        </a:p>
      </dgm:t>
    </dgm:pt>
    <dgm:pt modelId="{C0DB7B6B-D870-4A7E-A3CC-4FE54A7315BD}">
      <dgm:prSet/>
      <dgm:spPr/>
      <dgm:t>
        <a:bodyPr/>
        <a:lstStyle/>
        <a:p>
          <a:r>
            <a:rPr lang="en-US" i="1"/>
            <a:t>History of unproductive meetings</a:t>
          </a:r>
          <a:endParaRPr lang="en-US"/>
        </a:p>
      </dgm:t>
    </dgm:pt>
    <dgm:pt modelId="{C22D733A-E16A-4BE8-97ED-D44AFFBCD281}" type="parTrans" cxnId="{46D5B44A-D687-4888-81A0-67B330E02E4A}">
      <dgm:prSet/>
      <dgm:spPr/>
      <dgm:t>
        <a:bodyPr/>
        <a:lstStyle/>
        <a:p>
          <a:endParaRPr lang="en-US"/>
        </a:p>
      </dgm:t>
    </dgm:pt>
    <dgm:pt modelId="{7014421A-A148-4715-8E42-1AB70C9DA8B6}" type="sibTrans" cxnId="{46D5B44A-D687-4888-81A0-67B330E02E4A}">
      <dgm:prSet/>
      <dgm:spPr/>
      <dgm:t>
        <a:bodyPr/>
        <a:lstStyle/>
        <a:p>
          <a:endParaRPr lang="en-US"/>
        </a:p>
      </dgm:t>
    </dgm:pt>
    <dgm:pt modelId="{3D334C87-A646-B448-9296-D955FBA8B250}" type="pres">
      <dgm:prSet presAssocID="{C70857B2-CDD2-4835-8701-5A47762C59BD}" presName="diagram" presStyleCnt="0">
        <dgm:presLayoutVars>
          <dgm:dir/>
          <dgm:resizeHandles val="exact"/>
        </dgm:presLayoutVars>
      </dgm:prSet>
      <dgm:spPr/>
    </dgm:pt>
    <dgm:pt modelId="{AE1C406D-4C41-454E-AC50-32FBFE5D3761}" type="pres">
      <dgm:prSet presAssocID="{4224279C-7B9D-498D-8BC9-10ED4FAFBAEF}" presName="node" presStyleLbl="node1" presStyleIdx="0" presStyleCnt="7">
        <dgm:presLayoutVars>
          <dgm:bulletEnabled val="1"/>
        </dgm:presLayoutVars>
      </dgm:prSet>
      <dgm:spPr/>
    </dgm:pt>
    <dgm:pt modelId="{7A25FA47-6A13-7A48-8F64-746809D5163D}" type="pres">
      <dgm:prSet presAssocID="{780123E1-CBD4-43B0-A1E5-51623C9055E3}" presName="sibTrans" presStyleCnt="0"/>
      <dgm:spPr/>
    </dgm:pt>
    <dgm:pt modelId="{B78A2B52-BBA4-134B-BABB-0F7F8E6D74EA}" type="pres">
      <dgm:prSet presAssocID="{B386BDCB-887D-48DC-AF71-4E77CBD16A27}" presName="node" presStyleLbl="node1" presStyleIdx="1" presStyleCnt="7">
        <dgm:presLayoutVars>
          <dgm:bulletEnabled val="1"/>
        </dgm:presLayoutVars>
      </dgm:prSet>
      <dgm:spPr/>
    </dgm:pt>
    <dgm:pt modelId="{70DB9E64-17BD-2E45-AE66-169032CDCC33}" type="pres">
      <dgm:prSet presAssocID="{E120A49B-AC56-4B2C-A658-2800A8916D4D}" presName="sibTrans" presStyleCnt="0"/>
      <dgm:spPr/>
    </dgm:pt>
    <dgm:pt modelId="{22E3477A-5D47-704D-AC16-05D3010B19EC}" type="pres">
      <dgm:prSet presAssocID="{79FA3C19-4F53-416D-864F-E85E2B47D3E6}" presName="node" presStyleLbl="node1" presStyleIdx="2" presStyleCnt="7">
        <dgm:presLayoutVars>
          <dgm:bulletEnabled val="1"/>
        </dgm:presLayoutVars>
      </dgm:prSet>
      <dgm:spPr/>
    </dgm:pt>
    <dgm:pt modelId="{16B9E730-86F3-B741-B0D2-8AC7B69BAD79}" type="pres">
      <dgm:prSet presAssocID="{316B192B-2CF6-4D9B-BBAE-F0E9A8B09F9D}" presName="sibTrans" presStyleCnt="0"/>
      <dgm:spPr/>
    </dgm:pt>
    <dgm:pt modelId="{109DC7FC-DD38-9D4E-BFF9-86D762CEA32F}" type="pres">
      <dgm:prSet presAssocID="{ADC5A6F1-C47F-42D2-BAAD-DED6C1CBD999}" presName="node" presStyleLbl="node1" presStyleIdx="3" presStyleCnt="7">
        <dgm:presLayoutVars>
          <dgm:bulletEnabled val="1"/>
        </dgm:presLayoutVars>
      </dgm:prSet>
      <dgm:spPr/>
    </dgm:pt>
    <dgm:pt modelId="{E3C9EA6A-2934-EB48-920B-88B713DE89B2}" type="pres">
      <dgm:prSet presAssocID="{7698D012-D1DB-4924-BCA7-A2C4BA1E4DB2}" presName="sibTrans" presStyleCnt="0"/>
      <dgm:spPr/>
    </dgm:pt>
    <dgm:pt modelId="{915992A2-A32D-9C42-83F2-9A0C8FFC19C5}" type="pres">
      <dgm:prSet presAssocID="{6241E871-8729-4C10-AEA7-75D48C10289C}" presName="node" presStyleLbl="node1" presStyleIdx="4" presStyleCnt="7">
        <dgm:presLayoutVars>
          <dgm:bulletEnabled val="1"/>
        </dgm:presLayoutVars>
      </dgm:prSet>
      <dgm:spPr/>
    </dgm:pt>
    <dgm:pt modelId="{54DAB5F4-7AED-C140-AF6C-33F7312D0191}" type="pres">
      <dgm:prSet presAssocID="{93475408-C192-4E23-BF8F-E397F192D054}" presName="sibTrans" presStyleCnt="0"/>
      <dgm:spPr/>
    </dgm:pt>
    <dgm:pt modelId="{4C85E62E-5EBA-C247-8297-180C74416665}" type="pres">
      <dgm:prSet presAssocID="{8936FCDF-4427-4C19-B9D2-80EAA162839B}" presName="node" presStyleLbl="node1" presStyleIdx="5" presStyleCnt="7">
        <dgm:presLayoutVars>
          <dgm:bulletEnabled val="1"/>
        </dgm:presLayoutVars>
      </dgm:prSet>
      <dgm:spPr/>
    </dgm:pt>
    <dgm:pt modelId="{8A4F134E-E23B-D447-A04E-D6F80E463F48}" type="pres">
      <dgm:prSet presAssocID="{6BC7018E-CEF0-4906-B1D6-918A9C2448BB}" presName="sibTrans" presStyleCnt="0"/>
      <dgm:spPr/>
    </dgm:pt>
    <dgm:pt modelId="{B4777CDD-B4B1-BA48-8EE1-172107DAFA10}" type="pres">
      <dgm:prSet presAssocID="{C0DB7B6B-D870-4A7E-A3CC-4FE54A7315BD}" presName="node" presStyleLbl="node1" presStyleIdx="6" presStyleCnt="7">
        <dgm:presLayoutVars>
          <dgm:bulletEnabled val="1"/>
        </dgm:presLayoutVars>
      </dgm:prSet>
      <dgm:spPr/>
    </dgm:pt>
  </dgm:ptLst>
  <dgm:cxnLst>
    <dgm:cxn modelId="{C047810E-FA37-F045-BBC2-13A3CE3F9AE8}" type="presOf" srcId="{ADC5A6F1-C47F-42D2-BAAD-DED6C1CBD999}" destId="{109DC7FC-DD38-9D4E-BFF9-86D762CEA32F}" srcOrd="0" destOrd="0" presId="urn:microsoft.com/office/officeart/2005/8/layout/default"/>
    <dgm:cxn modelId="{06D50B1A-49E7-4F01-A9D5-D21717B0CDAE}" srcId="{C70857B2-CDD2-4835-8701-5A47762C59BD}" destId="{B386BDCB-887D-48DC-AF71-4E77CBD16A27}" srcOrd="1" destOrd="0" parTransId="{7FD1DE9B-10EB-4D8A-802B-B83112FE8230}" sibTransId="{E120A49B-AC56-4B2C-A658-2800A8916D4D}"/>
    <dgm:cxn modelId="{1A7C4E26-7D8D-8B4E-9DFB-AE353EAD58CB}" type="presOf" srcId="{4224279C-7B9D-498D-8BC9-10ED4FAFBAEF}" destId="{AE1C406D-4C41-454E-AC50-32FBFE5D3761}" srcOrd="0" destOrd="0" presId="urn:microsoft.com/office/officeart/2005/8/layout/default"/>
    <dgm:cxn modelId="{9DE68334-81E8-4C18-8FCE-665B34986B48}" srcId="{C70857B2-CDD2-4835-8701-5A47762C59BD}" destId="{ADC5A6F1-C47F-42D2-BAAD-DED6C1CBD999}" srcOrd="3" destOrd="0" parTransId="{4B15A6BB-3F36-4982-8DA0-CFE9D4179A9C}" sibTransId="{7698D012-D1DB-4924-BCA7-A2C4BA1E4DB2}"/>
    <dgm:cxn modelId="{AC86FD3E-C167-2D4B-A0EC-B7F60CA184A9}" type="presOf" srcId="{C70857B2-CDD2-4835-8701-5A47762C59BD}" destId="{3D334C87-A646-B448-9296-D955FBA8B250}" srcOrd="0" destOrd="0" presId="urn:microsoft.com/office/officeart/2005/8/layout/default"/>
    <dgm:cxn modelId="{46D5B44A-D687-4888-81A0-67B330E02E4A}" srcId="{C70857B2-CDD2-4835-8701-5A47762C59BD}" destId="{C0DB7B6B-D870-4A7E-A3CC-4FE54A7315BD}" srcOrd="6" destOrd="0" parTransId="{C22D733A-E16A-4BE8-97ED-D44AFFBCD281}" sibTransId="{7014421A-A148-4715-8E42-1AB70C9DA8B6}"/>
    <dgm:cxn modelId="{CBC3AA50-64DC-1D48-9F0D-99BDE175CB81}" type="presOf" srcId="{B386BDCB-887D-48DC-AF71-4E77CBD16A27}" destId="{B78A2B52-BBA4-134B-BABB-0F7F8E6D74EA}" srcOrd="0" destOrd="0" presId="urn:microsoft.com/office/officeart/2005/8/layout/default"/>
    <dgm:cxn modelId="{A781DF55-2E61-4C6D-BA83-23500D0A34D6}" srcId="{C70857B2-CDD2-4835-8701-5A47762C59BD}" destId="{79FA3C19-4F53-416D-864F-E85E2B47D3E6}" srcOrd="2" destOrd="0" parTransId="{BA2A47A8-9A48-4905-B837-5C4716CBCE7F}" sibTransId="{316B192B-2CF6-4D9B-BBAE-F0E9A8B09F9D}"/>
    <dgm:cxn modelId="{15174C63-DAFD-4D53-AC3A-40B7DFA35E23}" srcId="{C70857B2-CDD2-4835-8701-5A47762C59BD}" destId="{6241E871-8729-4C10-AEA7-75D48C10289C}" srcOrd="4" destOrd="0" parTransId="{EBB8C394-BE5E-42B5-88F3-2F8DC773D170}" sibTransId="{93475408-C192-4E23-BF8F-E397F192D054}"/>
    <dgm:cxn modelId="{1F0E0F75-69D1-4CEF-A4D4-F7EB2D6C0BFD}" srcId="{C70857B2-CDD2-4835-8701-5A47762C59BD}" destId="{8936FCDF-4427-4C19-B9D2-80EAA162839B}" srcOrd="5" destOrd="0" parTransId="{C11CA195-6A44-4274-84EF-742B273BDE94}" sibTransId="{6BC7018E-CEF0-4906-B1D6-918A9C2448BB}"/>
    <dgm:cxn modelId="{47541283-FFCA-C94E-86BC-B46EB48807E1}" type="presOf" srcId="{C0DB7B6B-D870-4A7E-A3CC-4FE54A7315BD}" destId="{B4777CDD-B4B1-BA48-8EE1-172107DAFA10}" srcOrd="0" destOrd="0" presId="urn:microsoft.com/office/officeart/2005/8/layout/default"/>
    <dgm:cxn modelId="{EC00DAB7-2069-F44C-B935-02E3271D30F8}" type="presOf" srcId="{8936FCDF-4427-4C19-B9D2-80EAA162839B}" destId="{4C85E62E-5EBA-C247-8297-180C74416665}" srcOrd="0" destOrd="0" presId="urn:microsoft.com/office/officeart/2005/8/layout/default"/>
    <dgm:cxn modelId="{6FB827BB-E191-4DF7-8CEF-E590799AC1C2}" srcId="{C70857B2-CDD2-4835-8701-5A47762C59BD}" destId="{4224279C-7B9D-498D-8BC9-10ED4FAFBAEF}" srcOrd="0" destOrd="0" parTransId="{23C10626-2531-4ADA-BE5B-2B9406665040}" sibTransId="{780123E1-CBD4-43B0-A1E5-51623C9055E3}"/>
    <dgm:cxn modelId="{453CC9BD-82B7-CD43-8E79-12A784129339}" type="presOf" srcId="{79FA3C19-4F53-416D-864F-E85E2B47D3E6}" destId="{22E3477A-5D47-704D-AC16-05D3010B19EC}" srcOrd="0" destOrd="0" presId="urn:microsoft.com/office/officeart/2005/8/layout/default"/>
    <dgm:cxn modelId="{99BBAFFE-AC9B-D140-B61D-56A6F46E819C}" type="presOf" srcId="{6241E871-8729-4C10-AEA7-75D48C10289C}" destId="{915992A2-A32D-9C42-83F2-9A0C8FFC19C5}" srcOrd="0" destOrd="0" presId="urn:microsoft.com/office/officeart/2005/8/layout/default"/>
    <dgm:cxn modelId="{1DE22DF2-13F4-E042-AAE2-3171E6DE1DE1}" type="presParOf" srcId="{3D334C87-A646-B448-9296-D955FBA8B250}" destId="{AE1C406D-4C41-454E-AC50-32FBFE5D3761}" srcOrd="0" destOrd="0" presId="urn:microsoft.com/office/officeart/2005/8/layout/default"/>
    <dgm:cxn modelId="{33DF3A29-B085-6847-9E0A-28B67BBF618D}" type="presParOf" srcId="{3D334C87-A646-B448-9296-D955FBA8B250}" destId="{7A25FA47-6A13-7A48-8F64-746809D5163D}" srcOrd="1" destOrd="0" presId="urn:microsoft.com/office/officeart/2005/8/layout/default"/>
    <dgm:cxn modelId="{E7DAD319-FBDB-0341-8ED1-688B4DC9F40D}" type="presParOf" srcId="{3D334C87-A646-B448-9296-D955FBA8B250}" destId="{B78A2B52-BBA4-134B-BABB-0F7F8E6D74EA}" srcOrd="2" destOrd="0" presId="urn:microsoft.com/office/officeart/2005/8/layout/default"/>
    <dgm:cxn modelId="{2B41E969-295E-6242-9AAE-06ECC673DF22}" type="presParOf" srcId="{3D334C87-A646-B448-9296-D955FBA8B250}" destId="{70DB9E64-17BD-2E45-AE66-169032CDCC33}" srcOrd="3" destOrd="0" presId="urn:microsoft.com/office/officeart/2005/8/layout/default"/>
    <dgm:cxn modelId="{FDA6056F-8D55-0944-A45D-DDF78D5D5676}" type="presParOf" srcId="{3D334C87-A646-B448-9296-D955FBA8B250}" destId="{22E3477A-5D47-704D-AC16-05D3010B19EC}" srcOrd="4" destOrd="0" presId="urn:microsoft.com/office/officeart/2005/8/layout/default"/>
    <dgm:cxn modelId="{ACBE85BC-C650-3942-BDA5-8608EE0B1E76}" type="presParOf" srcId="{3D334C87-A646-B448-9296-D955FBA8B250}" destId="{16B9E730-86F3-B741-B0D2-8AC7B69BAD79}" srcOrd="5" destOrd="0" presId="urn:microsoft.com/office/officeart/2005/8/layout/default"/>
    <dgm:cxn modelId="{70A48A14-B9F2-7A44-8810-DE74900D3CEA}" type="presParOf" srcId="{3D334C87-A646-B448-9296-D955FBA8B250}" destId="{109DC7FC-DD38-9D4E-BFF9-86D762CEA32F}" srcOrd="6" destOrd="0" presId="urn:microsoft.com/office/officeart/2005/8/layout/default"/>
    <dgm:cxn modelId="{19D50AF5-832A-1F43-ACBE-D396D6C0DEEE}" type="presParOf" srcId="{3D334C87-A646-B448-9296-D955FBA8B250}" destId="{E3C9EA6A-2934-EB48-920B-88B713DE89B2}" srcOrd="7" destOrd="0" presId="urn:microsoft.com/office/officeart/2005/8/layout/default"/>
    <dgm:cxn modelId="{DFF8E7C9-DB31-574D-A97E-0444AAA46518}" type="presParOf" srcId="{3D334C87-A646-B448-9296-D955FBA8B250}" destId="{915992A2-A32D-9C42-83F2-9A0C8FFC19C5}" srcOrd="8" destOrd="0" presId="urn:microsoft.com/office/officeart/2005/8/layout/default"/>
    <dgm:cxn modelId="{374991FB-77CB-B148-AF70-AE00F4BDC244}" type="presParOf" srcId="{3D334C87-A646-B448-9296-D955FBA8B250}" destId="{54DAB5F4-7AED-C140-AF6C-33F7312D0191}" srcOrd="9" destOrd="0" presId="urn:microsoft.com/office/officeart/2005/8/layout/default"/>
    <dgm:cxn modelId="{F31CE219-2E02-944C-80E2-E545C46F6A73}" type="presParOf" srcId="{3D334C87-A646-B448-9296-D955FBA8B250}" destId="{4C85E62E-5EBA-C247-8297-180C74416665}" srcOrd="10" destOrd="0" presId="urn:microsoft.com/office/officeart/2005/8/layout/default"/>
    <dgm:cxn modelId="{D20CF656-8185-7849-B200-F63F8E9CADA6}" type="presParOf" srcId="{3D334C87-A646-B448-9296-D955FBA8B250}" destId="{8A4F134E-E23B-D447-A04E-D6F80E463F48}" srcOrd="11" destOrd="0" presId="urn:microsoft.com/office/officeart/2005/8/layout/default"/>
    <dgm:cxn modelId="{69A7E3D3-CD96-7144-A72C-19F8B5B44177}" type="presParOf" srcId="{3D334C87-A646-B448-9296-D955FBA8B250}" destId="{B4777CDD-B4B1-BA48-8EE1-172107DAFA10}"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A4CB12-6F2B-184D-96F9-1DA4EE179C78}">
      <dsp:nvSpPr>
        <dsp:cNvPr id="0" name=""/>
        <dsp:cNvSpPr/>
      </dsp:nvSpPr>
      <dsp:spPr>
        <a:xfrm>
          <a:off x="1354666" y="0"/>
          <a:ext cx="5418667" cy="5418667"/>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rtl="0">
            <a:lnSpc>
              <a:spcPct val="90000"/>
            </a:lnSpc>
            <a:spcBef>
              <a:spcPct val="0"/>
            </a:spcBef>
            <a:spcAft>
              <a:spcPct val="35000"/>
            </a:spcAft>
            <a:buNone/>
          </a:pPr>
          <a:r>
            <a:rPr lang="en-US" sz="1700" kern="1200"/>
            <a:t>University </a:t>
          </a:r>
        </a:p>
      </dsp:txBody>
      <dsp:txXfrm>
        <a:off x="3306470" y="270933"/>
        <a:ext cx="1515059" cy="812800"/>
      </dsp:txXfrm>
    </dsp:sp>
    <dsp:sp modelId="{0DB4A952-E3CD-BE4D-B2DB-4418876D0675}">
      <dsp:nvSpPr>
        <dsp:cNvPr id="0" name=""/>
        <dsp:cNvSpPr/>
      </dsp:nvSpPr>
      <dsp:spPr>
        <a:xfrm>
          <a:off x="1896533" y="1083733"/>
          <a:ext cx="4334933" cy="4334933"/>
        </a:xfrm>
        <a:prstGeom prst="ellips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rtl="0">
            <a:lnSpc>
              <a:spcPct val="90000"/>
            </a:lnSpc>
            <a:spcBef>
              <a:spcPct val="0"/>
            </a:spcBef>
            <a:spcAft>
              <a:spcPct val="35000"/>
            </a:spcAft>
            <a:buNone/>
          </a:pPr>
          <a:r>
            <a:rPr lang="en-US" sz="1700" kern="1200"/>
            <a:t>College </a:t>
          </a:r>
        </a:p>
      </dsp:txBody>
      <dsp:txXfrm>
        <a:off x="3306470" y="1343829"/>
        <a:ext cx="1515059" cy="780288"/>
      </dsp:txXfrm>
    </dsp:sp>
    <dsp:sp modelId="{BAB396D8-E326-1A4B-BCEC-CFA20B9BC59B}">
      <dsp:nvSpPr>
        <dsp:cNvPr id="0" name=""/>
        <dsp:cNvSpPr/>
      </dsp:nvSpPr>
      <dsp:spPr>
        <a:xfrm>
          <a:off x="2438399" y="2167466"/>
          <a:ext cx="3251200" cy="3251200"/>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rtl="0">
            <a:lnSpc>
              <a:spcPct val="90000"/>
            </a:lnSpc>
            <a:spcBef>
              <a:spcPct val="0"/>
            </a:spcBef>
            <a:spcAft>
              <a:spcPct val="35000"/>
            </a:spcAft>
            <a:buNone/>
          </a:pPr>
          <a:r>
            <a:rPr lang="en-US" sz="1700" kern="1200"/>
            <a:t>Student organization</a:t>
          </a:r>
        </a:p>
      </dsp:txBody>
      <dsp:txXfrm>
        <a:off x="3306470" y="2411306"/>
        <a:ext cx="1515059" cy="731520"/>
      </dsp:txXfrm>
    </dsp:sp>
    <dsp:sp modelId="{7E4FB6A3-7B7B-2746-8C27-56C6D6FF64F9}">
      <dsp:nvSpPr>
        <dsp:cNvPr id="0" name=""/>
        <dsp:cNvSpPr/>
      </dsp:nvSpPr>
      <dsp:spPr>
        <a:xfrm>
          <a:off x="2980266" y="3251200"/>
          <a:ext cx="2167466" cy="2167466"/>
        </a:xfrm>
        <a:prstGeom prst="ellips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rtl="0">
            <a:lnSpc>
              <a:spcPct val="90000"/>
            </a:lnSpc>
            <a:spcBef>
              <a:spcPct val="0"/>
            </a:spcBef>
            <a:spcAft>
              <a:spcPct val="35000"/>
            </a:spcAft>
            <a:buNone/>
          </a:pPr>
          <a:r>
            <a:rPr lang="en-US" sz="1700" kern="1200"/>
            <a:t>Individual student</a:t>
          </a:r>
        </a:p>
      </dsp:txBody>
      <dsp:txXfrm>
        <a:off x="3297684" y="3793066"/>
        <a:ext cx="1532630" cy="10837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1C406D-4C41-454E-AC50-32FBFE5D3761}">
      <dsp:nvSpPr>
        <dsp:cNvPr id="0" name=""/>
        <dsp:cNvSpPr/>
      </dsp:nvSpPr>
      <dsp:spPr>
        <a:xfrm>
          <a:off x="698068" y="393"/>
          <a:ext cx="1480385" cy="88823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i="1" kern="1200"/>
            <a:t>Lack of time</a:t>
          </a:r>
          <a:endParaRPr lang="en-US" sz="1400" kern="1200"/>
        </a:p>
      </dsp:txBody>
      <dsp:txXfrm>
        <a:off x="698068" y="393"/>
        <a:ext cx="1480385" cy="888231"/>
      </dsp:txXfrm>
    </dsp:sp>
    <dsp:sp modelId="{B78A2B52-BBA4-134B-BABB-0F7F8E6D74EA}">
      <dsp:nvSpPr>
        <dsp:cNvPr id="0" name=""/>
        <dsp:cNvSpPr/>
      </dsp:nvSpPr>
      <dsp:spPr>
        <a:xfrm>
          <a:off x="2326493" y="393"/>
          <a:ext cx="1480385" cy="88823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i="1" kern="1200"/>
            <a:t>Lack of transportation</a:t>
          </a:r>
          <a:endParaRPr lang="en-US" sz="1400" kern="1200"/>
        </a:p>
      </dsp:txBody>
      <dsp:txXfrm>
        <a:off x="2326493" y="393"/>
        <a:ext cx="1480385" cy="888231"/>
      </dsp:txXfrm>
    </dsp:sp>
    <dsp:sp modelId="{22E3477A-5D47-704D-AC16-05D3010B19EC}">
      <dsp:nvSpPr>
        <dsp:cNvPr id="0" name=""/>
        <dsp:cNvSpPr/>
      </dsp:nvSpPr>
      <dsp:spPr>
        <a:xfrm>
          <a:off x="698068" y="1036663"/>
          <a:ext cx="1480385" cy="88823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i="1" kern="1200"/>
            <a:t>Lack of child care</a:t>
          </a:r>
          <a:endParaRPr lang="en-US" sz="1400" kern="1200"/>
        </a:p>
      </dsp:txBody>
      <dsp:txXfrm>
        <a:off x="698068" y="1036663"/>
        <a:ext cx="1480385" cy="888231"/>
      </dsp:txXfrm>
    </dsp:sp>
    <dsp:sp modelId="{109DC7FC-DD38-9D4E-BFF9-86D762CEA32F}">
      <dsp:nvSpPr>
        <dsp:cNvPr id="0" name=""/>
        <dsp:cNvSpPr/>
      </dsp:nvSpPr>
      <dsp:spPr>
        <a:xfrm>
          <a:off x="2326493" y="1036663"/>
          <a:ext cx="1480385" cy="88823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i="1" kern="1200"/>
            <a:t>Overcommitted leaders or citizens</a:t>
          </a:r>
          <a:endParaRPr lang="en-US" sz="1400" kern="1200"/>
        </a:p>
      </dsp:txBody>
      <dsp:txXfrm>
        <a:off x="2326493" y="1036663"/>
        <a:ext cx="1480385" cy="888231"/>
      </dsp:txXfrm>
    </dsp:sp>
    <dsp:sp modelId="{915992A2-A32D-9C42-83F2-9A0C8FFC19C5}">
      <dsp:nvSpPr>
        <dsp:cNvPr id="0" name=""/>
        <dsp:cNvSpPr/>
      </dsp:nvSpPr>
      <dsp:spPr>
        <a:xfrm>
          <a:off x="698068" y="2072933"/>
          <a:ext cx="1480385" cy="88823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i="1" kern="1200"/>
            <a:t>Too many involved</a:t>
          </a:r>
          <a:endParaRPr lang="en-US" sz="1400" kern="1200"/>
        </a:p>
      </dsp:txBody>
      <dsp:txXfrm>
        <a:off x="698068" y="2072933"/>
        <a:ext cx="1480385" cy="888231"/>
      </dsp:txXfrm>
    </dsp:sp>
    <dsp:sp modelId="{4C85E62E-5EBA-C247-8297-180C74416665}">
      <dsp:nvSpPr>
        <dsp:cNvPr id="0" name=""/>
        <dsp:cNvSpPr/>
      </dsp:nvSpPr>
      <dsp:spPr>
        <a:xfrm>
          <a:off x="2326493" y="2072933"/>
          <a:ext cx="1480385" cy="88823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i="1" kern="1200"/>
            <a:t>Poor organization of existing action groups</a:t>
          </a:r>
          <a:endParaRPr lang="en-US" sz="1400" kern="1200"/>
        </a:p>
      </dsp:txBody>
      <dsp:txXfrm>
        <a:off x="2326493" y="2072933"/>
        <a:ext cx="1480385" cy="888231"/>
      </dsp:txXfrm>
    </dsp:sp>
    <dsp:sp modelId="{B4777CDD-B4B1-BA48-8EE1-172107DAFA10}">
      <dsp:nvSpPr>
        <dsp:cNvPr id="0" name=""/>
        <dsp:cNvSpPr/>
      </dsp:nvSpPr>
      <dsp:spPr>
        <a:xfrm>
          <a:off x="1512281" y="3109203"/>
          <a:ext cx="1480385" cy="88823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i="1" kern="1200"/>
            <a:t>History of unproductive meetings</a:t>
          </a:r>
          <a:endParaRPr lang="en-US" sz="1400" kern="1200"/>
        </a:p>
      </dsp:txBody>
      <dsp:txXfrm>
        <a:off x="1512281" y="3109203"/>
        <a:ext cx="1480385" cy="888231"/>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1A5446-1394-294C-890B-DCB606F247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6DC4C3-9B7C-3A41-A9AD-30A183850E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C531786-115F-9B4B-98E5-FE5E457BB689}" type="datetimeFigureOut">
              <a:rPr lang="en-US" smtClean="0"/>
              <a:t>12/3/20</a:t>
            </a:fld>
            <a:endParaRPr lang="en-US"/>
          </a:p>
        </p:txBody>
      </p:sp>
      <p:sp>
        <p:nvSpPr>
          <p:cNvPr id="4" name="Footer Placeholder 3">
            <a:extLst>
              <a:ext uri="{FF2B5EF4-FFF2-40B4-BE49-F238E27FC236}">
                <a16:creationId xmlns:a16="http://schemas.microsoft.com/office/drawing/2014/main" id="{D1A85B5B-DFF4-FA4B-90DC-27E89148D3D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43F27F-E665-2644-B759-7B73C50A38F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DD75B4F-8E9A-7747-9F8B-431D2826187F}" type="slidenum">
              <a:rPr lang="en-US" smtClean="0"/>
              <a:t>‹#›</a:t>
            </a:fld>
            <a:endParaRPr lang="en-US"/>
          </a:p>
        </p:txBody>
      </p:sp>
    </p:spTree>
    <p:extLst>
      <p:ext uri="{BB962C8B-B14F-4D97-AF65-F5344CB8AC3E}">
        <p14:creationId xmlns:p14="http://schemas.microsoft.com/office/powerpoint/2010/main" val="3134962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EAA4BB-692E-434C-9AE7-B266D7F3677A}" type="datetimeFigureOut">
              <a:rPr lang="en-US" smtClean="0"/>
              <a:t>12/3/20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36B94-4580-0C44-B473-D6414441221A}" type="slidenum">
              <a:rPr lang="en-US" smtClean="0"/>
              <a:t>‹#›</a:t>
            </a:fld>
            <a:endParaRPr lang="en-US"/>
          </a:p>
        </p:txBody>
      </p:sp>
    </p:spTree>
    <p:extLst>
      <p:ext uri="{BB962C8B-B14F-4D97-AF65-F5344CB8AC3E}">
        <p14:creationId xmlns:p14="http://schemas.microsoft.com/office/powerpoint/2010/main" val="3267580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sz="1200" u="none" kern="1200" baseline="0" dirty="0">
                <a:solidFill>
                  <a:schemeClr val="tx1"/>
                </a:solidFill>
                <a:latin typeface="+mn-lt"/>
                <a:ea typeface="+mn-ea"/>
                <a:cs typeface="+mn-cs"/>
              </a:rPr>
              <a:t>عمل مركز التطوع الصحي في وزارة الصحة السعودية، على إطلاق مبادرة "الممارس الصحي مستعد"، التي تهدف إلى استقطاب المتطوعين الصحيين وتأهيلهم ليكونوا على استعداد، في حال الحاجة إليهم.</a:t>
            </a:r>
          </a:p>
          <a:p>
            <a:endParaRPr lang="ar-sa" sz="1200" u="none" kern="1200" baseline="0" dirty="0">
              <a:solidFill>
                <a:schemeClr val="tx1"/>
              </a:solidFill>
              <a:latin typeface="+mn-lt"/>
              <a:ea typeface="+mn-ea"/>
              <a:cs typeface="+mn-cs"/>
            </a:endParaRPr>
          </a:p>
          <a:p>
            <a:endParaRPr lang="ar-sa" sz="1200" u="none" kern="1200" baseline="0" dirty="0">
              <a:solidFill>
                <a:schemeClr val="tx1"/>
              </a:solidFill>
              <a:latin typeface="+mn-lt"/>
              <a:ea typeface="+mn-ea"/>
              <a:cs typeface="+mn-cs"/>
            </a:endParaRPr>
          </a:p>
          <a:p>
            <a:r>
              <a:rPr lang="ar-sa" sz="1200" u="none" kern="1200" baseline="0" dirty="0">
                <a:solidFill>
                  <a:schemeClr val="tx1"/>
                </a:solidFill>
                <a:latin typeface="+mn-lt"/>
                <a:ea typeface="+mn-ea"/>
                <a:cs typeface="+mn-cs"/>
              </a:rPr>
              <a:t>وبلغ عدد المسجلين في المبادرة، أكثر من 78 ألف متطوع ومتطوعة، حسب ما ذكرت وكالة "واس".</a:t>
            </a:r>
          </a:p>
          <a:p>
            <a:endParaRPr lang="ar-sa" sz="1200" u="none" kern="1200" baseline="0" dirty="0">
              <a:solidFill>
                <a:schemeClr val="tx1"/>
              </a:solidFill>
              <a:latin typeface="+mn-lt"/>
              <a:ea typeface="+mn-ea"/>
              <a:cs typeface="+mn-cs"/>
            </a:endParaRPr>
          </a:p>
          <a:p>
            <a:r>
              <a:rPr lang="ar-sa" sz="1200" u="none" kern="1200" baseline="0" dirty="0">
                <a:solidFill>
                  <a:schemeClr val="tx1"/>
                </a:solidFill>
                <a:latin typeface="+mn-lt"/>
                <a:ea typeface="+mn-ea"/>
                <a:cs typeface="+mn-cs"/>
              </a:rPr>
              <a:t>وتأتي هذه المبادرة في ظل الأزمة التي يشهدها العالم بسبب وباء "كوفيد-19"، الذي يتطلب جهدا كبيرا في مجال الاهتمام الصحي والتوعوي.</a:t>
            </a:r>
          </a:p>
          <a:p>
            <a:endParaRPr lang="ar-sa" sz="1200" u="none" kern="1200" baseline="0" dirty="0">
              <a:solidFill>
                <a:schemeClr val="tx1"/>
              </a:solidFill>
              <a:latin typeface="+mn-lt"/>
              <a:ea typeface="+mn-ea"/>
              <a:cs typeface="+mn-cs"/>
            </a:endParaRPr>
          </a:p>
          <a:p>
            <a:r>
              <a:rPr lang="ar-sa" sz="1200" u="none" kern="1200" baseline="0" dirty="0">
                <a:solidFill>
                  <a:schemeClr val="tx1"/>
                </a:solidFill>
                <a:latin typeface="+mn-lt"/>
                <a:ea typeface="+mn-ea"/>
                <a:cs typeface="+mn-cs"/>
              </a:rPr>
              <a:t>كما شارك مركز التطوع الصحي في مبادرة "مجتمع واعي" التي تهدف إلى تفعيل التطوع الميداني، بالتعاون مع الإدارة العامة للتطوع بوزارة الموارد البشرية والتنمية الاجتماعية ومجلس الجمعيات الأهلية، وبتنفيذ من الجمعيات الصحية المتخصصة، مثل "جمعية التطوع الصحية أثر".</a:t>
            </a:r>
          </a:p>
          <a:p>
            <a:endParaRPr lang="ar-sa" sz="1200" u="none" kern="1200" baseline="0" dirty="0">
              <a:solidFill>
                <a:schemeClr val="tx1"/>
              </a:solidFill>
              <a:latin typeface="+mn-lt"/>
              <a:ea typeface="+mn-ea"/>
              <a:cs typeface="+mn-cs"/>
            </a:endParaRPr>
          </a:p>
          <a:p>
            <a:r>
              <a:rPr lang="ar-sa" sz="1200" u="none" kern="1200" baseline="0" dirty="0">
                <a:solidFill>
                  <a:schemeClr val="tx1"/>
                </a:solidFill>
                <a:latin typeface="+mn-lt"/>
                <a:ea typeface="+mn-ea"/>
                <a:cs typeface="+mn-cs"/>
              </a:rPr>
              <a:t>وقال مدير عام مركز التطوع الصحي في وزارة الصحة السعودية، سفر بتار، إن العمل التطوعي هو "أحد أهم مبادرات وزارة الصحة تجاه مثل هذه الأحداث، التي تتطلب إدارة الأزمات بعناية".</a:t>
            </a:r>
            <a:endParaRPr lang="en-US" dirty="0"/>
          </a:p>
        </p:txBody>
      </p:sp>
      <p:sp>
        <p:nvSpPr>
          <p:cNvPr id="4" name="Slide Number Placeholder 3"/>
          <p:cNvSpPr>
            <a:spLocks noGrp="1"/>
          </p:cNvSpPr>
          <p:nvPr>
            <p:ph type="sldNum" sz="quarter" idx="10"/>
          </p:nvPr>
        </p:nvSpPr>
        <p:spPr/>
        <p:txBody>
          <a:bodyPr/>
          <a:lstStyle/>
          <a:p>
            <a:fld id="{C9E36B94-4580-0C44-B473-D6414441221A}" type="slidenum">
              <a:rPr lang="en-US" smtClean="0"/>
              <a:t>12</a:t>
            </a:fld>
            <a:endParaRPr lang="en-US"/>
          </a:p>
        </p:txBody>
      </p:sp>
    </p:spTree>
    <p:extLst>
      <p:ext uri="{BB962C8B-B14F-4D97-AF65-F5344CB8AC3E}">
        <p14:creationId xmlns:p14="http://schemas.microsoft.com/office/powerpoint/2010/main" val="2329027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rIns="45720"/>
          <a:lstStyle/>
          <a:p>
            <a:fld id="{A5B25C29-7094-8244-8298-CA8C610B070E}" type="slidenum">
              <a:rPr lang="en-US" smtClean="0"/>
              <a:t>‹#›</a:t>
            </a:fld>
            <a:endParaRPr lang="en-US"/>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a:solidFill>
                  <a:schemeClr val="accent6"/>
                </a:solidFill>
                <a:latin typeface="Wingdings 3" panose="05040102010807070707" pitchFamily="18" charset="2"/>
              </a:rPr>
              <a:t>z</a:t>
            </a:r>
            <a:endParaRPr lang="en-US" sz="24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507901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11/2/18</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B25C29-7094-8244-8298-CA8C610B070E}" type="slidenum">
              <a:rPr lang="en-US" smtClean="0"/>
              <a:t>‹#›</a:t>
            </a:fld>
            <a:endParaRPr lang="en-US"/>
          </a:p>
        </p:txBody>
      </p:sp>
    </p:spTree>
    <p:extLst>
      <p:ext uri="{BB962C8B-B14F-4D97-AF65-F5344CB8AC3E}">
        <p14:creationId xmlns:p14="http://schemas.microsoft.com/office/powerpoint/2010/main" val="3420360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11/2/18</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B25C29-7094-8244-8298-CA8C610B070E}" type="slidenum">
              <a:rPr lang="en-US" smtClean="0"/>
              <a:t>‹#›</a:t>
            </a:fld>
            <a:endParaRPr lang="en-US"/>
          </a:p>
        </p:txBody>
      </p:sp>
    </p:spTree>
    <p:extLst>
      <p:ext uri="{BB962C8B-B14F-4D97-AF65-F5344CB8AC3E}">
        <p14:creationId xmlns:p14="http://schemas.microsoft.com/office/powerpoint/2010/main" val="1037397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B25C29-7094-8244-8298-CA8C610B070E}" type="slidenum">
              <a:rPr lang="en-US" smtClean="0"/>
              <a:t>‹#›</a:t>
            </a:fld>
            <a:endParaRPr lang="en-US"/>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897021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B25C29-7094-8244-8298-CA8C610B070E}" type="slidenum">
              <a:rPr lang="en-US" smtClean="0"/>
              <a:t>‹#›</a:t>
            </a:fld>
            <a:endParaRPr lang="en-US"/>
          </a:p>
        </p:txBody>
      </p:sp>
    </p:spTree>
    <p:extLst>
      <p:ext uri="{BB962C8B-B14F-4D97-AF65-F5344CB8AC3E}">
        <p14:creationId xmlns:p14="http://schemas.microsoft.com/office/powerpoint/2010/main" val="3185023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11/2/18</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B25C29-7094-8244-8298-CA8C610B070E}" type="slidenum">
              <a:rPr lang="en-US" smtClean="0"/>
              <a:t>‹#›</a:t>
            </a:fld>
            <a:endParaRPr lang="en-US"/>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528943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11/2/18</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B25C29-7094-8244-8298-CA8C610B070E}" type="slidenum">
              <a:rPr lang="en-US" smtClean="0"/>
              <a:t>‹#›</a:t>
            </a:fld>
            <a:endParaRPr lang="en-US"/>
          </a:p>
        </p:txBody>
      </p:sp>
    </p:spTree>
    <p:extLst>
      <p:ext uri="{BB962C8B-B14F-4D97-AF65-F5344CB8AC3E}">
        <p14:creationId xmlns:p14="http://schemas.microsoft.com/office/powerpoint/2010/main" val="174413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24/11/19</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B25C29-7094-8244-8298-CA8C610B070E}" type="slidenum">
              <a:rPr lang="en-US" smtClean="0"/>
              <a:t>‹#›</a:t>
            </a:fld>
            <a:endParaRPr lang="en-US"/>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4098241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r>
              <a:rPr lang="en-US"/>
              <a:t>11/2/18</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B25C29-7094-8244-8298-CA8C610B070E}" type="slidenum">
              <a:rPr lang="en-US" smtClean="0"/>
              <a:t>‹#›</a:t>
            </a:fld>
            <a:endParaRPr lang="en-US"/>
          </a:p>
        </p:txBody>
      </p:sp>
    </p:spTree>
    <p:extLst>
      <p:ext uri="{BB962C8B-B14F-4D97-AF65-F5344CB8AC3E}">
        <p14:creationId xmlns:p14="http://schemas.microsoft.com/office/powerpoint/2010/main" val="1446620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11/2/18</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B25C29-7094-8244-8298-CA8C610B070E}" type="slidenum">
              <a:rPr lang="en-US" smtClean="0"/>
              <a:t>‹#›</a:t>
            </a:fld>
            <a:endParaRPr lang="en-US"/>
          </a:p>
        </p:txBody>
      </p:sp>
    </p:spTree>
    <p:extLst>
      <p:ext uri="{BB962C8B-B14F-4D97-AF65-F5344CB8AC3E}">
        <p14:creationId xmlns:p14="http://schemas.microsoft.com/office/powerpoint/2010/main" val="2552112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11/2/18</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B25C29-7094-8244-8298-CA8C610B070E}" type="slidenum">
              <a:rPr lang="en-US" smtClean="0"/>
              <a:t>‹#›</a:t>
            </a:fld>
            <a:endParaRPr lang="en-US"/>
          </a:p>
        </p:txBody>
      </p:sp>
    </p:spTree>
    <p:extLst>
      <p:ext uri="{BB962C8B-B14F-4D97-AF65-F5344CB8AC3E}">
        <p14:creationId xmlns:p14="http://schemas.microsoft.com/office/powerpoint/2010/main" val="1224736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endParaRPr lang="en-US"/>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A5B25C29-7094-8244-8298-CA8C610B070E}" type="slidenum">
              <a:rPr lang="en-US" smtClean="0"/>
              <a:t>‹#›</a:t>
            </a:fld>
            <a:endParaRPr lang="en-US"/>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3156924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hdr="0" ftr="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collinsdictionary.com/dictionary/english/want" TargetMode="External"/><Relationship Id="rId2" Type="http://schemas.openxmlformats.org/officeDocument/2006/relationships/hyperlink" Target="https://www.collinsdictionary.com/dictionary/english/pay" TargetMode="Externa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hyperlink" Target="https://www.collinsdictionary.com/dictionary/english/job" TargetMode="External"/><Relationship Id="rId4" Type="http://schemas.openxmlformats.org/officeDocument/2006/relationships/hyperlink" Target="https://www.collinsdictionary.com/dictionary/english/task"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20.sv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hyperlink" Target="https://www.lifeclubksu.com/" TargetMode="External"/><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www.msf-me.org/ar" TargetMode="External"/><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7.xml"/><Relationship Id="rId6" Type="http://schemas.openxmlformats.org/officeDocument/2006/relationships/image" Target="../media/image29.tiff"/><Relationship Id="rId5" Type="http://schemas.openxmlformats.org/officeDocument/2006/relationships/image" Target="../media/image28.tiff"/><Relationship Id="rId4" Type="http://schemas.openxmlformats.org/officeDocument/2006/relationships/image" Target="../media/image27.tiff"/></Relationships>
</file>

<file path=ppt/slides/_rels/slide28.xml.rels><?xml version="1.0" encoding="UTF-8" standalone="yes"?>
<Relationships xmlns="http://schemas.openxmlformats.org/package/2006/relationships"><Relationship Id="rId3" Type="http://schemas.openxmlformats.org/officeDocument/2006/relationships/hyperlink" Target="https://srcavolunteer.srca.org.sa/%23!/home" TargetMode="External"/><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www.ksrelief.org/" TargetMode="External"/><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www.kfshrc.edu.sa/ar/home/giving/volunteer"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athar.org.sa/" TargetMode="External"/><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volunteer.srca.org.sa/%23!/home" TargetMode="Externa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twitter.com/search?q=%23%D8%A7%D8%A8%D8%B1%D8%A7%D9%87%D9%8A%D9%85_%D8%A7%D9%84%D9%85%D9%81%D9%84%D8%AD_%D9%88%D8%A8%D9%82%D9%8A_%D8%A7%D9%84%D8%A3%D8%AB%D8%B1&amp;src=hash"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hyperlink" Target="https://youtu.be/1BT4DBNKSzA"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tiff"/></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www.biomedcentral.com/1471-2458/6/215"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D0A5-D5DE-5643-8FAC-DAB75F11D607}"/>
              </a:ext>
            </a:extLst>
          </p:cNvPr>
          <p:cNvSpPr>
            <a:spLocks noGrp="1"/>
          </p:cNvSpPr>
          <p:nvPr>
            <p:ph type="ctrTitle"/>
          </p:nvPr>
        </p:nvSpPr>
        <p:spPr>
          <a:xfrm>
            <a:off x="1045843" y="4592382"/>
            <a:ext cx="7834193" cy="1264588"/>
          </a:xfrm>
        </p:spPr>
        <p:txBody>
          <a:bodyPr anchor="ctr">
            <a:normAutofit fontScale="90000"/>
          </a:bodyPr>
          <a:lstStyle/>
          <a:p>
            <a:pPr algn="ctr"/>
            <a:r>
              <a:rPr lang="en-US" sz="3200" dirty="0">
                <a:solidFill>
                  <a:schemeClr val="tx1"/>
                </a:solidFill>
                <a:latin typeface="Arial" panose="020B0604020202020204" pitchFamily="34" charset="0"/>
                <a:cs typeface="Arial" panose="020B0604020202020204" pitchFamily="34" charset="0"/>
              </a:rPr>
              <a:t>Volunteering works and the role of medical professionals in serving the community</a:t>
            </a:r>
          </a:p>
        </p:txBody>
      </p:sp>
      <p:sp>
        <p:nvSpPr>
          <p:cNvPr id="3" name="Subtitle 2">
            <a:extLst>
              <a:ext uri="{FF2B5EF4-FFF2-40B4-BE49-F238E27FC236}">
                <a16:creationId xmlns:a16="http://schemas.microsoft.com/office/drawing/2014/main" id="{12F0A2D5-C60E-0940-9525-F912A90ECD55}"/>
              </a:ext>
            </a:extLst>
          </p:cNvPr>
          <p:cNvSpPr>
            <a:spLocks noGrp="1"/>
          </p:cNvSpPr>
          <p:nvPr>
            <p:ph type="subTitle" idx="1"/>
          </p:nvPr>
        </p:nvSpPr>
        <p:spPr>
          <a:xfrm>
            <a:off x="1640155" y="5877352"/>
            <a:ext cx="6855568" cy="1550504"/>
          </a:xfrm>
        </p:spPr>
        <p:txBody>
          <a:bodyPr anchor="ctr">
            <a:normAutofit/>
          </a:bodyPr>
          <a:lstStyle/>
          <a:p>
            <a:pPr algn="ctr"/>
            <a:r>
              <a:rPr lang="en-US" sz="1600" b="1" dirty="0">
                <a:solidFill>
                  <a:schemeClr val="tx1"/>
                </a:solidFill>
              </a:rPr>
              <a:t>Professor</a:t>
            </a:r>
            <a:r>
              <a:rPr lang="en-US" sz="1600" b="1" dirty="0"/>
              <a:t> &amp; </a:t>
            </a:r>
            <a:r>
              <a:rPr lang="en-US" sz="1600" b="1" dirty="0">
                <a:solidFill>
                  <a:schemeClr val="tx1"/>
                </a:solidFill>
              </a:rPr>
              <a:t>Consultant -Family and Community Medicine</a:t>
            </a:r>
            <a:br>
              <a:rPr lang="en-US" sz="1600" b="1" dirty="0">
                <a:solidFill>
                  <a:schemeClr val="tx1"/>
                </a:solidFill>
              </a:rPr>
            </a:br>
            <a:endParaRPr lang="en-US" sz="1600" b="1" dirty="0">
              <a:solidFill>
                <a:schemeClr val="tx1"/>
              </a:solidFill>
            </a:endParaRPr>
          </a:p>
        </p:txBody>
      </p:sp>
      <p:pic>
        <p:nvPicPr>
          <p:cNvPr id="6" name="Picture 5">
            <a:extLst>
              <a:ext uri="{FF2B5EF4-FFF2-40B4-BE49-F238E27FC236}">
                <a16:creationId xmlns:a16="http://schemas.microsoft.com/office/drawing/2014/main" id="{30B11EF0-90D0-C945-AFA9-DDFCB8AAE48E}"/>
              </a:ext>
            </a:extLst>
          </p:cNvPr>
          <p:cNvPicPr>
            <a:picLocks noChangeAspect="1"/>
          </p:cNvPicPr>
          <p:nvPr/>
        </p:nvPicPr>
        <p:blipFill>
          <a:blip r:embed="rId2"/>
          <a:srcRect t="12500" b="12500"/>
          <a:stretch/>
        </p:blipFill>
        <p:spPr>
          <a:xfrm>
            <a:off x="-3983" y="10"/>
            <a:ext cx="12192000" cy="4571990"/>
          </a:xfrm>
          <a:prstGeom prst="rect">
            <a:avLst/>
          </a:prstGeom>
        </p:spPr>
      </p:pic>
      <p:sp>
        <p:nvSpPr>
          <p:cNvPr id="7" name="Rectangle 6">
            <a:extLst>
              <a:ext uri="{FF2B5EF4-FFF2-40B4-BE49-F238E27FC236}">
                <a16:creationId xmlns:a16="http://schemas.microsoft.com/office/drawing/2014/main" id="{E9AC59E9-4319-8545-8567-13777FDAA3E0}"/>
              </a:ext>
            </a:extLst>
          </p:cNvPr>
          <p:cNvSpPr/>
          <p:nvPr/>
        </p:nvSpPr>
        <p:spPr>
          <a:xfrm>
            <a:off x="9226442" y="5296359"/>
            <a:ext cx="2854442" cy="1077218"/>
          </a:xfrm>
          <a:prstGeom prst="rect">
            <a:avLst/>
          </a:prstGeom>
        </p:spPr>
        <p:txBody>
          <a:bodyPr wrap="square">
            <a:spAutoFit/>
          </a:bodyPr>
          <a:lstStyle/>
          <a:p>
            <a:pPr algn="ctr" rtl="1"/>
            <a:r>
              <a:rPr lang="en-US" sz="2000" b="1" dirty="0"/>
              <a:t>221 Professionalism course</a:t>
            </a:r>
          </a:p>
          <a:p>
            <a:pPr algn="ctr" rtl="1"/>
            <a:r>
              <a:rPr lang="en-US" sz="2400" b="1" dirty="0"/>
              <a:t>KSU 2020</a:t>
            </a:r>
          </a:p>
        </p:txBody>
      </p:sp>
      <p:sp>
        <p:nvSpPr>
          <p:cNvPr id="8" name="Rectangle 7">
            <a:extLst>
              <a:ext uri="{FF2B5EF4-FFF2-40B4-BE49-F238E27FC236}">
                <a16:creationId xmlns:a16="http://schemas.microsoft.com/office/drawing/2014/main" id="{5E9CA2E5-B61D-A849-ADB8-1DEBE157DBFF}"/>
              </a:ext>
            </a:extLst>
          </p:cNvPr>
          <p:cNvSpPr/>
          <p:nvPr/>
        </p:nvSpPr>
        <p:spPr>
          <a:xfrm>
            <a:off x="3203783" y="5850357"/>
            <a:ext cx="4521815" cy="523220"/>
          </a:xfrm>
          <a:prstGeom prst="rect">
            <a:avLst/>
          </a:prstGeom>
        </p:spPr>
        <p:txBody>
          <a:bodyPr wrap="none">
            <a:spAutoFit/>
          </a:bodyPr>
          <a:lstStyle/>
          <a:p>
            <a:r>
              <a:rPr lang="en-US" sz="2800" dirty="0"/>
              <a:t>Prof. </a:t>
            </a:r>
            <a:r>
              <a:rPr lang="en-US" sz="2800" dirty="0" err="1"/>
              <a:t>Sulaiman</a:t>
            </a:r>
            <a:r>
              <a:rPr lang="en-US" sz="2800" dirty="0"/>
              <a:t> </a:t>
            </a:r>
            <a:r>
              <a:rPr lang="en-US" sz="2800" dirty="0" err="1"/>
              <a:t>Alshammari</a:t>
            </a:r>
            <a:endParaRPr lang="x-none" sz="2800" dirty="0"/>
          </a:p>
        </p:txBody>
      </p:sp>
    </p:spTree>
    <p:extLst>
      <p:ext uri="{BB962C8B-B14F-4D97-AF65-F5344CB8AC3E}">
        <p14:creationId xmlns:p14="http://schemas.microsoft.com/office/powerpoint/2010/main" val="2769789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8F1D54-D89B-794B-9FA1-9E73DE2739B7}"/>
              </a:ext>
            </a:extLst>
          </p:cNvPr>
          <p:cNvSpPr/>
          <p:nvPr/>
        </p:nvSpPr>
        <p:spPr>
          <a:xfrm>
            <a:off x="1166190" y="281678"/>
            <a:ext cx="10660049" cy="3539430"/>
          </a:xfrm>
          <a:prstGeom prst="rect">
            <a:avLst/>
          </a:prstGeom>
        </p:spPr>
        <p:txBody>
          <a:bodyPr wrap="square">
            <a:spAutoFit/>
          </a:bodyPr>
          <a:lstStyle/>
          <a:p>
            <a:r>
              <a:rPr lang="en-US" sz="2800"/>
              <a:t>Volunteer  motivation</a:t>
            </a:r>
          </a:p>
          <a:p>
            <a:endParaRPr lang="en-US" sz="2800"/>
          </a:p>
          <a:p>
            <a:r>
              <a:rPr lang="en-US" sz="2400" b="1">
                <a:solidFill>
                  <a:srgbClr val="FF0000"/>
                </a:solidFill>
                <a:effectLst/>
              </a:rPr>
              <a:t>B. </a:t>
            </a:r>
            <a:r>
              <a:rPr lang="en-US" sz="2400" b="1">
                <a:solidFill>
                  <a:srgbClr val="FF0000"/>
                </a:solidFill>
              </a:rPr>
              <a:t>Altruistic Motivation</a:t>
            </a:r>
          </a:p>
          <a:p>
            <a:endParaRPr lang="en-US" sz="2400">
              <a:effectLst/>
            </a:endParaRPr>
          </a:p>
          <a:p>
            <a:r>
              <a:rPr lang="en-US" sz="2400">
                <a:latin typeface="Times" pitchFamily="2" charset="0"/>
              </a:rPr>
              <a:t>altruism is an aspect of human motivation that is present to the degree that the individual derives </a:t>
            </a:r>
            <a:r>
              <a:rPr lang="en-US" sz="2400" b="1">
                <a:latin typeface="Times" pitchFamily="2" charset="0"/>
              </a:rPr>
              <a:t>intrinsic</a:t>
            </a:r>
            <a:r>
              <a:rPr lang="en-US" sz="2400">
                <a:latin typeface="Times" pitchFamily="2" charset="0"/>
              </a:rPr>
              <a:t> satisfaction or psychic rewards for attempting to </a:t>
            </a:r>
            <a:r>
              <a:rPr lang="en-US" sz="2400" b="1">
                <a:latin typeface="Times" pitchFamily="2" charset="0"/>
              </a:rPr>
              <a:t>optimize the intrinsic satisfaction </a:t>
            </a:r>
            <a:r>
              <a:rPr lang="en-US" sz="2400">
                <a:latin typeface="Times" pitchFamily="2" charset="0"/>
              </a:rPr>
              <a:t>of one or more other persons without the conscious </a:t>
            </a:r>
            <a:r>
              <a:rPr lang="en-US" sz="2400" b="1">
                <a:latin typeface="Times" pitchFamily="2" charset="0"/>
              </a:rPr>
              <a:t>expectation of participating in an exchange relationship.</a:t>
            </a:r>
          </a:p>
          <a:p>
            <a:endParaRPr lang="en-US" sz="2400">
              <a:effectLst/>
            </a:endParaRPr>
          </a:p>
        </p:txBody>
      </p:sp>
      <p:sp>
        <p:nvSpPr>
          <p:cNvPr id="4" name="Rectangle 3">
            <a:extLst>
              <a:ext uri="{FF2B5EF4-FFF2-40B4-BE49-F238E27FC236}">
                <a16:creationId xmlns:a16="http://schemas.microsoft.com/office/drawing/2014/main" id="{D213A093-CA08-4F41-ACD6-E158BCEA0623}"/>
              </a:ext>
            </a:extLst>
          </p:cNvPr>
          <p:cNvSpPr/>
          <p:nvPr/>
        </p:nvSpPr>
        <p:spPr>
          <a:xfrm>
            <a:off x="0" y="6273225"/>
            <a:ext cx="10972800" cy="584775"/>
          </a:xfrm>
          <a:prstGeom prst="rect">
            <a:avLst/>
          </a:prstGeom>
        </p:spPr>
        <p:txBody>
          <a:bodyPr wrap="square">
            <a:spAutoFit/>
          </a:bodyPr>
          <a:lstStyle/>
          <a:p>
            <a:r>
              <a:rPr lang="en-US">
                <a:latin typeface="Helvetica" pitchFamily="2" charset="0"/>
              </a:rPr>
              <a:t> </a:t>
            </a:r>
            <a:r>
              <a:rPr lang="en-US" sz="1400"/>
              <a:t>Janet C. </a:t>
            </a:r>
            <a:r>
              <a:rPr lang="en-US" sz="1400" err="1"/>
              <a:t>Winniford</a:t>
            </a:r>
            <a:r>
              <a:rPr lang="en-US" sz="1400"/>
              <a:t>, D. Stanley Carpenter &amp; Clint </a:t>
            </a:r>
            <a:r>
              <a:rPr lang="en-US" sz="1400" err="1"/>
              <a:t>Grider</a:t>
            </a:r>
            <a:r>
              <a:rPr lang="en-US" sz="1400"/>
              <a:t> (1997) Motivations of College Student Volunteers: A Review, NASPA Journal, 34:2, 134-146, DOI:10.2202/1949-6605.1015</a:t>
            </a:r>
            <a:endParaRPr lang="en-US" sz="1400">
              <a:effectLst/>
            </a:endParaRPr>
          </a:p>
        </p:txBody>
      </p:sp>
      <p:pic>
        <p:nvPicPr>
          <p:cNvPr id="2" name="Picture 1">
            <a:extLst>
              <a:ext uri="{FF2B5EF4-FFF2-40B4-BE49-F238E27FC236}">
                <a16:creationId xmlns:a16="http://schemas.microsoft.com/office/drawing/2014/main" id="{2795DC52-50CA-0E4E-9316-9FC180BBBA5D}"/>
              </a:ext>
            </a:extLst>
          </p:cNvPr>
          <p:cNvPicPr>
            <a:picLocks noChangeAspect="1"/>
          </p:cNvPicPr>
          <p:nvPr/>
        </p:nvPicPr>
        <p:blipFill>
          <a:blip r:embed="rId2"/>
          <a:stretch>
            <a:fillRect/>
          </a:stretch>
        </p:blipFill>
        <p:spPr>
          <a:xfrm>
            <a:off x="4149864" y="3429000"/>
            <a:ext cx="3175000" cy="2552700"/>
          </a:xfrm>
          <a:prstGeom prst="rect">
            <a:avLst/>
          </a:prstGeom>
        </p:spPr>
      </p:pic>
    </p:spTree>
    <p:extLst>
      <p:ext uri="{BB962C8B-B14F-4D97-AF65-F5344CB8AC3E}">
        <p14:creationId xmlns:p14="http://schemas.microsoft.com/office/powerpoint/2010/main" val="829808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F2FE3A-58F0-1A43-980B-598F19D6B189}"/>
              </a:ext>
            </a:extLst>
          </p:cNvPr>
          <p:cNvPicPr>
            <a:picLocks noChangeAspect="1"/>
          </p:cNvPicPr>
          <p:nvPr/>
        </p:nvPicPr>
        <p:blipFill>
          <a:blip r:embed="rId2"/>
          <a:srcRect/>
          <a:stretch/>
        </p:blipFill>
        <p:spPr>
          <a:xfrm>
            <a:off x="7952711" y="846691"/>
            <a:ext cx="3429000" cy="1714500"/>
          </a:xfrm>
          <a:prstGeom prst="ellipse">
            <a:avLst/>
          </a:prstGeom>
          <a:ln>
            <a:noFill/>
          </a:ln>
          <a:effectLst>
            <a:softEdge rad="112500"/>
          </a:effectLst>
        </p:spPr>
      </p:pic>
      <p:sp>
        <p:nvSpPr>
          <p:cNvPr id="5" name="Title 4">
            <a:extLst>
              <a:ext uri="{FF2B5EF4-FFF2-40B4-BE49-F238E27FC236}">
                <a16:creationId xmlns:a16="http://schemas.microsoft.com/office/drawing/2014/main" id="{554410F7-ABCF-D144-8214-577419DEC7D4}"/>
              </a:ext>
            </a:extLst>
          </p:cNvPr>
          <p:cNvSpPr>
            <a:spLocks noGrp="1"/>
          </p:cNvSpPr>
          <p:nvPr>
            <p:ph type="title"/>
          </p:nvPr>
        </p:nvSpPr>
        <p:spPr>
          <a:xfrm>
            <a:off x="1954865" y="525796"/>
            <a:ext cx="6516756" cy="1325563"/>
          </a:xfrm>
        </p:spPr>
        <p:txBody>
          <a:bodyPr>
            <a:normAutofit/>
          </a:bodyPr>
          <a:lstStyle/>
          <a:p>
            <a:r>
              <a:rPr lang="en-US" sz="3600" b="1"/>
              <a:t>Factors favor volunteering </a:t>
            </a:r>
          </a:p>
        </p:txBody>
      </p:sp>
      <p:sp>
        <p:nvSpPr>
          <p:cNvPr id="6" name="Text Placeholder 5">
            <a:extLst>
              <a:ext uri="{FF2B5EF4-FFF2-40B4-BE49-F238E27FC236}">
                <a16:creationId xmlns:a16="http://schemas.microsoft.com/office/drawing/2014/main" id="{2B7C8F51-325F-744C-9DF8-318C849B55C6}"/>
              </a:ext>
            </a:extLst>
          </p:cNvPr>
          <p:cNvSpPr>
            <a:spLocks noGrp="1"/>
          </p:cNvSpPr>
          <p:nvPr>
            <p:ph type="body" idx="1"/>
          </p:nvPr>
        </p:nvSpPr>
        <p:spPr>
          <a:xfrm>
            <a:off x="1202724" y="1191018"/>
            <a:ext cx="4601728" cy="512923"/>
          </a:xfrm>
        </p:spPr>
        <p:txBody>
          <a:bodyPr/>
          <a:lstStyle/>
          <a:p>
            <a:r>
              <a:rPr lang="en-US" b="1"/>
              <a:t>Internal </a:t>
            </a:r>
          </a:p>
        </p:txBody>
      </p:sp>
      <p:sp>
        <p:nvSpPr>
          <p:cNvPr id="7" name="Content Placeholder 6">
            <a:extLst>
              <a:ext uri="{FF2B5EF4-FFF2-40B4-BE49-F238E27FC236}">
                <a16:creationId xmlns:a16="http://schemas.microsoft.com/office/drawing/2014/main" id="{995C5B66-993A-8146-9E19-7D5301BE2B0D}"/>
              </a:ext>
            </a:extLst>
          </p:cNvPr>
          <p:cNvSpPr>
            <a:spLocks noGrp="1"/>
          </p:cNvSpPr>
          <p:nvPr>
            <p:ph sz="half" idx="2"/>
          </p:nvPr>
        </p:nvSpPr>
        <p:spPr>
          <a:xfrm>
            <a:off x="1202724" y="1910778"/>
            <a:ext cx="4452554" cy="3684588"/>
          </a:xfrm>
        </p:spPr>
        <p:txBody>
          <a:bodyPr>
            <a:noAutofit/>
          </a:bodyPr>
          <a:lstStyle/>
          <a:p>
            <a:r>
              <a:rPr lang="en-US" sz="1800" b="1"/>
              <a:t>Self esteem</a:t>
            </a:r>
          </a:p>
          <a:p>
            <a:r>
              <a:rPr lang="en-US" sz="1800" b="1"/>
              <a:t>Generosity</a:t>
            </a:r>
          </a:p>
          <a:p>
            <a:r>
              <a:rPr lang="en-US" sz="1800" b="1"/>
              <a:t>Social responsibility</a:t>
            </a:r>
          </a:p>
          <a:p>
            <a:r>
              <a:rPr lang="en-US" sz="1800" b="1"/>
              <a:t>Personal satisfaction</a:t>
            </a:r>
          </a:p>
          <a:p>
            <a:r>
              <a:rPr lang="en-US" sz="1800" b="1"/>
              <a:t>Social status</a:t>
            </a:r>
          </a:p>
          <a:p>
            <a:r>
              <a:rPr lang="en-US" sz="1800" b="1"/>
              <a:t>Family traditions</a:t>
            </a:r>
          </a:p>
          <a:p>
            <a:r>
              <a:rPr lang="en-US" sz="1800" b="1"/>
              <a:t>Identification with organization/college</a:t>
            </a:r>
          </a:p>
          <a:p>
            <a:r>
              <a:rPr lang="en-US" sz="1800" b="1"/>
              <a:t>Personal obligation </a:t>
            </a:r>
          </a:p>
        </p:txBody>
      </p:sp>
      <p:sp>
        <p:nvSpPr>
          <p:cNvPr id="8" name="Text Placeholder 7">
            <a:extLst>
              <a:ext uri="{FF2B5EF4-FFF2-40B4-BE49-F238E27FC236}">
                <a16:creationId xmlns:a16="http://schemas.microsoft.com/office/drawing/2014/main" id="{3DC57239-1361-C441-A009-0ECDB5F5CBC8}"/>
              </a:ext>
            </a:extLst>
          </p:cNvPr>
          <p:cNvSpPr>
            <a:spLocks noGrp="1"/>
          </p:cNvSpPr>
          <p:nvPr>
            <p:ph type="body" sz="quarter" idx="3"/>
          </p:nvPr>
        </p:nvSpPr>
        <p:spPr>
          <a:xfrm>
            <a:off x="5440358" y="1191018"/>
            <a:ext cx="5183188" cy="600923"/>
          </a:xfrm>
        </p:spPr>
        <p:txBody>
          <a:bodyPr/>
          <a:lstStyle/>
          <a:p>
            <a:r>
              <a:rPr lang="en-US" b="1"/>
              <a:t>External </a:t>
            </a:r>
          </a:p>
        </p:txBody>
      </p:sp>
      <p:sp>
        <p:nvSpPr>
          <p:cNvPr id="9" name="Content Placeholder 8">
            <a:extLst>
              <a:ext uri="{FF2B5EF4-FFF2-40B4-BE49-F238E27FC236}">
                <a16:creationId xmlns:a16="http://schemas.microsoft.com/office/drawing/2014/main" id="{55B9F33D-7A36-C543-92AB-F0CC24948816}"/>
              </a:ext>
            </a:extLst>
          </p:cNvPr>
          <p:cNvSpPr>
            <a:spLocks noGrp="1"/>
          </p:cNvSpPr>
          <p:nvPr>
            <p:ph sz="quarter" idx="4"/>
          </p:nvPr>
        </p:nvSpPr>
        <p:spPr>
          <a:xfrm>
            <a:off x="5440357" y="1910778"/>
            <a:ext cx="6062529" cy="4197162"/>
          </a:xfrm>
        </p:spPr>
        <p:txBody>
          <a:bodyPr>
            <a:noAutofit/>
          </a:bodyPr>
          <a:lstStyle/>
          <a:p>
            <a:r>
              <a:rPr lang="en-US" sz="1800" b="1" dirty="0"/>
              <a:t>Professional image</a:t>
            </a:r>
          </a:p>
          <a:p>
            <a:r>
              <a:rPr lang="en-US" sz="1800" b="1" dirty="0"/>
              <a:t>Recognition from society</a:t>
            </a:r>
          </a:p>
          <a:p>
            <a:r>
              <a:rPr lang="en-US" sz="1800" b="1" dirty="0"/>
              <a:t>Organizational/college image</a:t>
            </a:r>
          </a:p>
          <a:p>
            <a:r>
              <a:rPr lang="en-US" sz="1800" b="1" dirty="0"/>
              <a:t>Organizational/college reputation</a:t>
            </a:r>
          </a:p>
          <a:p>
            <a:r>
              <a:rPr lang="en-US" sz="1800" b="1" dirty="0"/>
              <a:t>Holidays</a:t>
            </a:r>
          </a:p>
          <a:p>
            <a:r>
              <a:rPr lang="en-US" sz="1800" b="1" dirty="0"/>
              <a:t>Natural disasters</a:t>
            </a:r>
          </a:p>
          <a:p>
            <a:r>
              <a:rPr lang="en-US" sz="1800" b="1" dirty="0"/>
              <a:t>Being invited</a:t>
            </a:r>
          </a:p>
          <a:p>
            <a:r>
              <a:rPr lang="en-US" sz="1800" b="1" dirty="0"/>
              <a:t>C.Vs differentiation</a:t>
            </a:r>
          </a:p>
          <a:p>
            <a:r>
              <a:rPr lang="en-US" sz="1800" b="1" dirty="0"/>
              <a:t>Identification with other volunteers (friend/family)</a:t>
            </a:r>
          </a:p>
          <a:p>
            <a:pPr marL="0" indent="0">
              <a:buNone/>
            </a:pPr>
            <a:endParaRPr lang="en-US" sz="1600" b="1" dirty="0"/>
          </a:p>
          <a:p>
            <a:pPr marL="0" indent="0">
              <a:buNone/>
            </a:pPr>
            <a:endParaRPr lang="en-US" sz="1600" b="1" dirty="0"/>
          </a:p>
        </p:txBody>
      </p:sp>
    </p:spTree>
    <p:extLst>
      <p:ext uri="{BB962C8B-B14F-4D97-AF65-F5344CB8AC3E}">
        <p14:creationId xmlns:p14="http://schemas.microsoft.com/office/powerpoint/2010/main" val="394919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additive="base">
                                        <p:cTn id="4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
                                            <p:txEl>
                                              <p:pRg st="7" end="7"/>
                                            </p:txEl>
                                          </p:spTgt>
                                        </p:tgtEl>
                                        <p:attrNameLst>
                                          <p:attrName>style.visibility</p:attrName>
                                        </p:attrNameLst>
                                      </p:cBhvr>
                                      <p:to>
                                        <p:strVal val="visible"/>
                                      </p:to>
                                    </p:set>
                                    <p:anim calcmode="lin" valueType="num">
                                      <p:cBhvr additive="base">
                                        <p:cTn id="49"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grpId="0" nodeType="clickEffect">
                                  <p:stCondLst>
                                    <p:cond delay="0"/>
                                  </p:stCondLst>
                                  <p:childTnLst>
                                    <p:set>
                                      <p:cBhvr>
                                        <p:cTn id="54" dur="1" fill="hold">
                                          <p:stCondLst>
                                            <p:cond delay="0"/>
                                          </p:stCondLst>
                                        </p:cTn>
                                        <p:tgtEl>
                                          <p:spTgt spid="9">
                                            <p:txEl>
                                              <p:pRg st="0" end="0"/>
                                            </p:txEl>
                                          </p:spTgt>
                                        </p:tgtEl>
                                        <p:attrNameLst>
                                          <p:attrName>style.visibility</p:attrName>
                                        </p:attrNameLst>
                                      </p:cBhvr>
                                      <p:to>
                                        <p:strVal val="visible"/>
                                      </p:to>
                                    </p:set>
                                    <p:anim calcmode="lin" valueType="num">
                                      <p:cBhvr additive="base">
                                        <p:cTn id="55" dur="500"/>
                                        <p:tgtEl>
                                          <p:spTgt spid="9">
                                            <p:txEl>
                                              <p:pRg st="0" end="0"/>
                                            </p:txEl>
                                          </p:spTgt>
                                        </p:tgtEl>
                                        <p:attrNameLst>
                                          <p:attrName>ppt_y</p:attrName>
                                        </p:attrNameLst>
                                      </p:cBhvr>
                                      <p:tavLst>
                                        <p:tav tm="0">
                                          <p:val>
                                            <p:strVal val="#ppt_y+#ppt_h*1.125000"/>
                                          </p:val>
                                        </p:tav>
                                        <p:tav tm="100000">
                                          <p:val>
                                            <p:strVal val="#ppt_y"/>
                                          </p:val>
                                        </p:tav>
                                      </p:tavLst>
                                    </p:anim>
                                    <p:animEffect transition="in" filter="wipe(up)">
                                      <p:cBhvr>
                                        <p:cTn id="56" dur="500"/>
                                        <p:tgtEl>
                                          <p:spTgt spid="9">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grpId="0" nodeType="clickEffect">
                                  <p:stCondLst>
                                    <p:cond delay="0"/>
                                  </p:stCondLst>
                                  <p:childTnLst>
                                    <p:set>
                                      <p:cBhvr>
                                        <p:cTn id="60" dur="1" fill="hold">
                                          <p:stCondLst>
                                            <p:cond delay="0"/>
                                          </p:stCondLst>
                                        </p:cTn>
                                        <p:tgtEl>
                                          <p:spTgt spid="9">
                                            <p:txEl>
                                              <p:pRg st="1" end="1"/>
                                            </p:txEl>
                                          </p:spTgt>
                                        </p:tgtEl>
                                        <p:attrNameLst>
                                          <p:attrName>style.visibility</p:attrName>
                                        </p:attrNameLst>
                                      </p:cBhvr>
                                      <p:to>
                                        <p:strVal val="visible"/>
                                      </p:to>
                                    </p:set>
                                    <p:anim calcmode="lin" valueType="num">
                                      <p:cBhvr additive="base">
                                        <p:cTn id="61" dur="500"/>
                                        <p:tgtEl>
                                          <p:spTgt spid="9">
                                            <p:txEl>
                                              <p:pRg st="1" end="1"/>
                                            </p:txEl>
                                          </p:spTgt>
                                        </p:tgtEl>
                                        <p:attrNameLst>
                                          <p:attrName>ppt_y</p:attrName>
                                        </p:attrNameLst>
                                      </p:cBhvr>
                                      <p:tavLst>
                                        <p:tav tm="0">
                                          <p:val>
                                            <p:strVal val="#ppt_y+#ppt_h*1.125000"/>
                                          </p:val>
                                        </p:tav>
                                        <p:tav tm="100000">
                                          <p:val>
                                            <p:strVal val="#ppt_y"/>
                                          </p:val>
                                        </p:tav>
                                      </p:tavLst>
                                    </p:anim>
                                    <p:animEffect transition="in" filter="wipe(up)">
                                      <p:cBhvr>
                                        <p:cTn id="62" dur="500"/>
                                        <p:tgtEl>
                                          <p:spTgt spid="9">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4" fill="hold" grpId="0" nodeType="clickEffect">
                                  <p:stCondLst>
                                    <p:cond delay="0"/>
                                  </p:stCondLst>
                                  <p:childTnLst>
                                    <p:set>
                                      <p:cBhvr>
                                        <p:cTn id="66" dur="1" fill="hold">
                                          <p:stCondLst>
                                            <p:cond delay="0"/>
                                          </p:stCondLst>
                                        </p:cTn>
                                        <p:tgtEl>
                                          <p:spTgt spid="9">
                                            <p:txEl>
                                              <p:pRg st="2" end="2"/>
                                            </p:txEl>
                                          </p:spTgt>
                                        </p:tgtEl>
                                        <p:attrNameLst>
                                          <p:attrName>style.visibility</p:attrName>
                                        </p:attrNameLst>
                                      </p:cBhvr>
                                      <p:to>
                                        <p:strVal val="visible"/>
                                      </p:to>
                                    </p:set>
                                    <p:anim calcmode="lin" valueType="num">
                                      <p:cBhvr additive="base">
                                        <p:cTn id="67" dur="500"/>
                                        <p:tgtEl>
                                          <p:spTgt spid="9">
                                            <p:txEl>
                                              <p:pRg st="2" end="2"/>
                                            </p:txEl>
                                          </p:spTgt>
                                        </p:tgtEl>
                                        <p:attrNameLst>
                                          <p:attrName>ppt_y</p:attrName>
                                        </p:attrNameLst>
                                      </p:cBhvr>
                                      <p:tavLst>
                                        <p:tav tm="0">
                                          <p:val>
                                            <p:strVal val="#ppt_y+#ppt_h*1.125000"/>
                                          </p:val>
                                        </p:tav>
                                        <p:tav tm="100000">
                                          <p:val>
                                            <p:strVal val="#ppt_y"/>
                                          </p:val>
                                        </p:tav>
                                      </p:tavLst>
                                    </p:anim>
                                    <p:animEffect transition="in" filter="wipe(up)">
                                      <p:cBhvr>
                                        <p:cTn id="68" dur="500"/>
                                        <p:tgtEl>
                                          <p:spTgt spid="9">
                                            <p:txEl>
                                              <p:pRg st="2" end="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4" fill="hold" grpId="0" nodeType="clickEffect">
                                  <p:stCondLst>
                                    <p:cond delay="0"/>
                                  </p:stCondLst>
                                  <p:childTnLst>
                                    <p:set>
                                      <p:cBhvr>
                                        <p:cTn id="72" dur="1" fill="hold">
                                          <p:stCondLst>
                                            <p:cond delay="0"/>
                                          </p:stCondLst>
                                        </p:cTn>
                                        <p:tgtEl>
                                          <p:spTgt spid="9">
                                            <p:txEl>
                                              <p:pRg st="3" end="3"/>
                                            </p:txEl>
                                          </p:spTgt>
                                        </p:tgtEl>
                                        <p:attrNameLst>
                                          <p:attrName>style.visibility</p:attrName>
                                        </p:attrNameLst>
                                      </p:cBhvr>
                                      <p:to>
                                        <p:strVal val="visible"/>
                                      </p:to>
                                    </p:set>
                                    <p:anim calcmode="lin" valueType="num">
                                      <p:cBhvr additive="base">
                                        <p:cTn id="73" dur="500"/>
                                        <p:tgtEl>
                                          <p:spTgt spid="9">
                                            <p:txEl>
                                              <p:pRg st="3" end="3"/>
                                            </p:txEl>
                                          </p:spTgt>
                                        </p:tgtEl>
                                        <p:attrNameLst>
                                          <p:attrName>ppt_y</p:attrName>
                                        </p:attrNameLst>
                                      </p:cBhvr>
                                      <p:tavLst>
                                        <p:tav tm="0">
                                          <p:val>
                                            <p:strVal val="#ppt_y+#ppt_h*1.125000"/>
                                          </p:val>
                                        </p:tav>
                                        <p:tav tm="100000">
                                          <p:val>
                                            <p:strVal val="#ppt_y"/>
                                          </p:val>
                                        </p:tav>
                                      </p:tavLst>
                                    </p:anim>
                                    <p:animEffect transition="in" filter="wipe(up)">
                                      <p:cBhvr>
                                        <p:cTn id="74" dur="500"/>
                                        <p:tgtEl>
                                          <p:spTgt spid="9">
                                            <p:txEl>
                                              <p:pRg st="3" end="3"/>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2" presetClass="entr" presetSubtype="4" fill="hold" grpId="0" nodeType="clickEffect">
                                  <p:stCondLst>
                                    <p:cond delay="0"/>
                                  </p:stCondLst>
                                  <p:childTnLst>
                                    <p:set>
                                      <p:cBhvr>
                                        <p:cTn id="78" dur="1" fill="hold">
                                          <p:stCondLst>
                                            <p:cond delay="0"/>
                                          </p:stCondLst>
                                        </p:cTn>
                                        <p:tgtEl>
                                          <p:spTgt spid="9">
                                            <p:txEl>
                                              <p:pRg st="4" end="4"/>
                                            </p:txEl>
                                          </p:spTgt>
                                        </p:tgtEl>
                                        <p:attrNameLst>
                                          <p:attrName>style.visibility</p:attrName>
                                        </p:attrNameLst>
                                      </p:cBhvr>
                                      <p:to>
                                        <p:strVal val="visible"/>
                                      </p:to>
                                    </p:set>
                                    <p:anim calcmode="lin" valueType="num">
                                      <p:cBhvr additive="base">
                                        <p:cTn id="79" dur="500"/>
                                        <p:tgtEl>
                                          <p:spTgt spid="9">
                                            <p:txEl>
                                              <p:pRg st="4" end="4"/>
                                            </p:txEl>
                                          </p:spTgt>
                                        </p:tgtEl>
                                        <p:attrNameLst>
                                          <p:attrName>ppt_y</p:attrName>
                                        </p:attrNameLst>
                                      </p:cBhvr>
                                      <p:tavLst>
                                        <p:tav tm="0">
                                          <p:val>
                                            <p:strVal val="#ppt_y+#ppt_h*1.125000"/>
                                          </p:val>
                                        </p:tav>
                                        <p:tav tm="100000">
                                          <p:val>
                                            <p:strVal val="#ppt_y"/>
                                          </p:val>
                                        </p:tav>
                                      </p:tavLst>
                                    </p:anim>
                                    <p:animEffect transition="in" filter="wipe(up)">
                                      <p:cBhvr>
                                        <p:cTn id="80" dur="500"/>
                                        <p:tgtEl>
                                          <p:spTgt spid="9">
                                            <p:txEl>
                                              <p:pRg st="4" end="4"/>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2" presetClass="entr" presetSubtype="4" fill="hold" grpId="0" nodeType="clickEffect">
                                  <p:stCondLst>
                                    <p:cond delay="0"/>
                                  </p:stCondLst>
                                  <p:childTnLst>
                                    <p:set>
                                      <p:cBhvr>
                                        <p:cTn id="84" dur="1" fill="hold">
                                          <p:stCondLst>
                                            <p:cond delay="0"/>
                                          </p:stCondLst>
                                        </p:cTn>
                                        <p:tgtEl>
                                          <p:spTgt spid="9">
                                            <p:txEl>
                                              <p:pRg st="5" end="5"/>
                                            </p:txEl>
                                          </p:spTgt>
                                        </p:tgtEl>
                                        <p:attrNameLst>
                                          <p:attrName>style.visibility</p:attrName>
                                        </p:attrNameLst>
                                      </p:cBhvr>
                                      <p:to>
                                        <p:strVal val="visible"/>
                                      </p:to>
                                    </p:set>
                                    <p:anim calcmode="lin" valueType="num">
                                      <p:cBhvr additive="base">
                                        <p:cTn id="85" dur="500"/>
                                        <p:tgtEl>
                                          <p:spTgt spid="9">
                                            <p:txEl>
                                              <p:pRg st="5" end="5"/>
                                            </p:txEl>
                                          </p:spTgt>
                                        </p:tgtEl>
                                        <p:attrNameLst>
                                          <p:attrName>ppt_y</p:attrName>
                                        </p:attrNameLst>
                                      </p:cBhvr>
                                      <p:tavLst>
                                        <p:tav tm="0">
                                          <p:val>
                                            <p:strVal val="#ppt_y+#ppt_h*1.125000"/>
                                          </p:val>
                                        </p:tav>
                                        <p:tav tm="100000">
                                          <p:val>
                                            <p:strVal val="#ppt_y"/>
                                          </p:val>
                                        </p:tav>
                                      </p:tavLst>
                                    </p:anim>
                                    <p:animEffect transition="in" filter="wipe(up)">
                                      <p:cBhvr>
                                        <p:cTn id="86" dur="500"/>
                                        <p:tgtEl>
                                          <p:spTgt spid="9">
                                            <p:txEl>
                                              <p:pRg st="5" end="5"/>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2" presetClass="entr" presetSubtype="4" fill="hold" grpId="0" nodeType="clickEffect">
                                  <p:stCondLst>
                                    <p:cond delay="0"/>
                                  </p:stCondLst>
                                  <p:childTnLst>
                                    <p:set>
                                      <p:cBhvr>
                                        <p:cTn id="90" dur="1" fill="hold">
                                          <p:stCondLst>
                                            <p:cond delay="0"/>
                                          </p:stCondLst>
                                        </p:cTn>
                                        <p:tgtEl>
                                          <p:spTgt spid="9">
                                            <p:txEl>
                                              <p:pRg st="6" end="6"/>
                                            </p:txEl>
                                          </p:spTgt>
                                        </p:tgtEl>
                                        <p:attrNameLst>
                                          <p:attrName>style.visibility</p:attrName>
                                        </p:attrNameLst>
                                      </p:cBhvr>
                                      <p:to>
                                        <p:strVal val="visible"/>
                                      </p:to>
                                    </p:set>
                                    <p:anim calcmode="lin" valueType="num">
                                      <p:cBhvr additive="base">
                                        <p:cTn id="91" dur="500"/>
                                        <p:tgtEl>
                                          <p:spTgt spid="9">
                                            <p:txEl>
                                              <p:pRg st="6" end="6"/>
                                            </p:txEl>
                                          </p:spTgt>
                                        </p:tgtEl>
                                        <p:attrNameLst>
                                          <p:attrName>ppt_y</p:attrName>
                                        </p:attrNameLst>
                                      </p:cBhvr>
                                      <p:tavLst>
                                        <p:tav tm="0">
                                          <p:val>
                                            <p:strVal val="#ppt_y+#ppt_h*1.125000"/>
                                          </p:val>
                                        </p:tav>
                                        <p:tav tm="100000">
                                          <p:val>
                                            <p:strVal val="#ppt_y"/>
                                          </p:val>
                                        </p:tav>
                                      </p:tavLst>
                                    </p:anim>
                                    <p:animEffect transition="in" filter="wipe(up)">
                                      <p:cBhvr>
                                        <p:cTn id="92" dur="500"/>
                                        <p:tgtEl>
                                          <p:spTgt spid="9">
                                            <p:txEl>
                                              <p:pRg st="6" end="6"/>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2" presetClass="entr" presetSubtype="4" fill="hold" grpId="0" nodeType="clickEffect">
                                  <p:stCondLst>
                                    <p:cond delay="0"/>
                                  </p:stCondLst>
                                  <p:childTnLst>
                                    <p:set>
                                      <p:cBhvr>
                                        <p:cTn id="96" dur="1" fill="hold">
                                          <p:stCondLst>
                                            <p:cond delay="0"/>
                                          </p:stCondLst>
                                        </p:cTn>
                                        <p:tgtEl>
                                          <p:spTgt spid="9">
                                            <p:txEl>
                                              <p:pRg st="7" end="7"/>
                                            </p:txEl>
                                          </p:spTgt>
                                        </p:tgtEl>
                                        <p:attrNameLst>
                                          <p:attrName>style.visibility</p:attrName>
                                        </p:attrNameLst>
                                      </p:cBhvr>
                                      <p:to>
                                        <p:strVal val="visible"/>
                                      </p:to>
                                    </p:set>
                                    <p:anim calcmode="lin" valueType="num">
                                      <p:cBhvr additive="base">
                                        <p:cTn id="97" dur="500"/>
                                        <p:tgtEl>
                                          <p:spTgt spid="9">
                                            <p:txEl>
                                              <p:pRg st="7" end="7"/>
                                            </p:txEl>
                                          </p:spTgt>
                                        </p:tgtEl>
                                        <p:attrNameLst>
                                          <p:attrName>ppt_y</p:attrName>
                                        </p:attrNameLst>
                                      </p:cBhvr>
                                      <p:tavLst>
                                        <p:tav tm="0">
                                          <p:val>
                                            <p:strVal val="#ppt_y+#ppt_h*1.125000"/>
                                          </p:val>
                                        </p:tav>
                                        <p:tav tm="100000">
                                          <p:val>
                                            <p:strVal val="#ppt_y"/>
                                          </p:val>
                                        </p:tav>
                                      </p:tavLst>
                                    </p:anim>
                                    <p:animEffect transition="in" filter="wipe(up)">
                                      <p:cBhvr>
                                        <p:cTn id="98" dur="500"/>
                                        <p:tgtEl>
                                          <p:spTgt spid="9">
                                            <p:txEl>
                                              <p:pRg st="7" end="7"/>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12" presetClass="entr" presetSubtype="4" fill="hold" grpId="0" nodeType="clickEffect">
                                  <p:stCondLst>
                                    <p:cond delay="0"/>
                                  </p:stCondLst>
                                  <p:childTnLst>
                                    <p:set>
                                      <p:cBhvr>
                                        <p:cTn id="102" dur="1" fill="hold">
                                          <p:stCondLst>
                                            <p:cond delay="0"/>
                                          </p:stCondLst>
                                        </p:cTn>
                                        <p:tgtEl>
                                          <p:spTgt spid="9">
                                            <p:txEl>
                                              <p:pRg st="8" end="8"/>
                                            </p:txEl>
                                          </p:spTgt>
                                        </p:tgtEl>
                                        <p:attrNameLst>
                                          <p:attrName>style.visibility</p:attrName>
                                        </p:attrNameLst>
                                      </p:cBhvr>
                                      <p:to>
                                        <p:strVal val="visible"/>
                                      </p:to>
                                    </p:set>
                                    <p:anim calcmode="lin" valueType="num">
                                      <p:cBhvr additive="base">
                                        <p:cTn id="103" dur="500"/>
                                        <p:tgtEl>
                                          <p:spTgt spid="9">
                                            <p:txEl>
                                              <p:pRg st="8" end="8"/>
                                            </p:txEl>
                                          </p:spTgt>
                                        </p:tgtEl>
                                        <p:attrNameLst>
                                          <p:attrName>ppt_y</p:attrName>
                                        </p:attrNameLst>
                                      </p:cBhvr>
                                      <p:tavLst>
                                        <p:tav tm="0">
                                          <p:val>
                                            <p:strVal val="#ppt_y+#ppt_h*1.125000"/>
                                          </p:val>
                                        </p:tav>
                                        <p:tav tm="100000">
                                          <p:val>
                                            <p:strVal val="#ppt_y"/>
                                          </p:val>
                                        </p:tav>
                                      </p:tavLst>
                                    </p:anim>
                                    <p:animEffect transition="in" filter="wipe(up)">
                                      <p:cBhvr>
                                        <p:cTn id="104"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F494AE6-A88C-448B-B1B7-80259E6F4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picture containing person, outdoor, child, child&#10;&#10;Description automatically generated">
            <a:extLst>
              <a:ext uri="{FF2B5EF4-FFF2-40B4-BE49-F238E27FC236}">
                <a16:creationId xmlns:a16="http://schemas.microsoft.com/office/drawing/2014/main" id="{513358C9-3CDF-B24A-8A28-53F6C65F86E1}"/>
              </a:ext>
            </a:extLst>
          </p:cNvPr>
          <p:cNvPicPr>
            <a:picLocks noChangeAspect="1"/>
          </p:cNvPicPr>
          <p:nvPr/>
        </p:nvPicPr>
        <p:blipFill rotWithShape="1">
          <a:blip r:embed="rId3"/>
          <a:srcRect l="33920" r="8409"/>
          <a:stretch/>
        </p:blipFill>
        <p:spPr>
          <a:xfrm>
            <a:off x="321734" y="321733"/>
            <a:ext cx="3084025" cy="3021406"/>
          </a:xfrm>
          <a:prstGeom prst="rect">
            <a:avLst/>
          </a:prstGeom>
        </p:spPr>
      </p:pic>
      <p:pic>
        <p:nvPicPr>
          <p:cNvPr id="14" name="Picture 13" descr="A group of people standing in front of a truck&#10;&#10;Description automatically generated">
            <a:extLst>
              <a:ext uri="{FF2B5EF4-FFF2-40B4-BE49-F238E27FC236}">
                <a16:creationId xmlns:a16="http://schemas.microsoft.com/office/drawing/2014/main" id="{57396D93-BDC8-5A47-96A2-D75ED0EA8B01}"/>
              </a:ext>
            </a:extLst>
          </p:cNvPr>
          <p:cNvPicPr>
            <a:picLocks noChangeAspect="1"/>
          </p:cNvPicPr>
          <p:nvPr/>
        </p:nvPicPr>
        <p:blipFill rotWithShape="1">
          <a:blip r:embed="rId4"/>
          <a:srcRect l="22970" r="12273" b="2"/>
          <a:stretch/>
        </p:blipFill>
        <p:spPr>
          <a:xfrm>
            <a:off x="321734" y="3514854"/>
            <a:ext cx="3084025" cy="2785952"/>
          </a:xfrm>
          <a:prstGeom prst="rect">
            <a:avLst/>
          </a:prstGeom>
        </p:spPr>
      </p:pic>
      <p:pic>
        <p:nvPicPr>
          <p:cNvPr id="12" name="Picture 11" descr="A group of people walking in front of a sign&#10;&#10;Description automatically generated">
            <a:extLst>
              <a:ext uri="{FF2B5EF4-FFF2-40B4-BE49-F238E27FC236}">
                <a16:creationId xmlns:a16="http://schemas.microsoft.com/office/drawing/2014/main" id="{F7528D8A-DC25-594F-B5A1-484FCDBF5192}"/>
              </a:ext>
            </a:extLst>
          </p:cNvPr>
          <p:cNvPicPr>
            <a:picLocks noChangeAspect="1"/>
          </p:cNvPicPr>
          <p:nvPr/>
        </p:nvPicPr>
        <p:blipFill rotWithShape="1">
          <a:blip r:embed="rId5"/>
          <a:srcRect l="23613" r="33277" b="-1"/>
          <a:stretch/>
        </p:blipFill>
        <p:spPr>
          <a:xfrm>
            <a:off x="3598286" y="321733"/>
            <a:ext cx="4043250" cy="5979074"/>
          </a:xfrm>
          <a:prstGeom prst="rect">
            <a:avLst/>
          </a:prstGeom>
        </p:spPr>
      </p:pic>
      <p:pic>
        <p:nvPicPr>
          <p:cNvPr id="16" name="Picture 15" descr="A group of people standing on top of a dirt field&#10;&#10;Description automatically generated">
            <a:extLst>
              <a:ext uri="{FF2B5EF4-FFF2-40B4-BE49-F238E27FC236}">
                <a16:creationId xmlns:a16="http://schemas.microsoft.com/office/drawing/2014/main" id="{42154119-6568-594F-8772-9DEC512C68B5}"/>
              </a:ext>
            </a:extLst>
          </p:cNvPr>
          <p:cNvPicPr>
            <a:picLocks noChangeAspect="1"/>
          </p:cNvPicPr>
          <p:nvPr/>
        </p:nvPicPr>
        <p:blipFill rotWithShape="1">
          <a:blip r:embed="rId6"/>
          <a:srcRect l="29601" r="3738" b="1"/>
          <a:stretch/>
        </p:blipFill>
        <p:spPr>
          <a:xfrm>
            <a:off x="7834063" y="321733"/>
            <a:ext cx="4036201" cy="5979074"/>
          </a:xfrm>
          <a:prstGeom prst="rect">
            <a:avLst/>
          </a:prstGeom>
        </p:spPr>
      </p:pic>
    </p:spTree>
    <p:extLst>
      <p:ext uri="{BB962C8B-B14F-4D97-AF65-F5344CB8AC3E}">
        <p14:creationId xmlns:p14="http://schemas.microsoft.com/office/powerpoint/2010/main" val="1921123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ar-sa" dirty="0"/>
              <a:t>عدد المتطوعين اثناء جائحة كرونا حتى ابريل ٢٠٢٠</a:t>
            </a:r>
            <a:endParaRPr lang="en-US" dirty="0"/>
          </a:p>
        </p:txBody>
      </p:sp>
      <p:sp>
        <p:nvSpPr>
          <p:cNvPr id="6" name="Vertical Text Placeholder 5"/>
          <p:cNvSpPr>
            <a:spLocks noGrp="1"/>
          </p:cNvSpPr>
          <p:nvPr>
            <p:ph type="body" orient="vert" idx="1"/>
          </p:nvPr>
        </p:nvSpPr>
        <p:spPr/>
        <p:txBody>
          <a:bodyPr/>
          <a:lstStyle/>
          <a:p>
            <a:endParaRPr lang="en-US"/>
          </a:p>
        </p:txBody>
      </p:sp>
      <p:sp>
        <p:nvSpPr>
          <p:cNvPr id="2" name="Date Placeholder 1"/>
          <p:cNvSpPr>
            <a:spLocks noGrp="1"/>
          </p:cNvSpPr>
          <p:nvPr>
            <p:ph type="dt" sz="half" idx="10"/>
          </p:nvPr>
        </p:nvSpPr>
        <p:spPr/>
        <p:txBody>
          <a:bodyPr/>
          <a:lstStyle/>
          <a:p>
            <a:r>
              <a:rPr lang="en-US"/>
              <a:t>11/2/18</a:t>
            </a:r>
          </a:p>
        </p:txBody>
      </p:sp>
      <p:sp>
        <p:nvSpPr>
          <p:cNvPr id="3" name="Slide Number Placeholder 2"/>
          <p:cNvSpPr>
            <a:spLocks noGrp="1"/>
          </p:cNvSpPr>
          <p:nvPr>
            <p:ph type="sldNum" sz="quarter" idx="12"/>
          </p:nvPr>
        </p:nvSpPr>
        <p:spPr/>
        <p:txBody>
          <a:bodyPr/>
          <a:lstStyle/>
          <a:p>
            <a:fld id="{A5B25C29-7094-8244-8298-CA8C610B070E}" type="slidenum">
              <a:rPr lang="en-US" smtClean="0"/>
              <a:t>13</a:t>
            </a:fld>
            <a:endParaRPr lang="en-US"/>
          </a:p>
        </p:txBody>
      </p:sp>
      <p:pic>
        <p:nvPicPr>
          <p:cNvPr id="4" name="Picture 3" descr="عدد المتطوعين اثناء جائحة كرونا حتى ابريل ٢٠٢٠.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2263" y="2052116"/>
            <a:ext cx="4846211" cy="6858000"/>
          </a:xfrm>
          <a:prstGeom prst="rect">
            <a:avLst/>
          </a:prstGeom>
        </p:spPr>
      </p:pic>
    </p:spTree>
    <p:extLst>
      <p:ext uri="{BB962C8B-B14F-4D97-AF65-F5344CB8AC3E}">
        <p14:creationId xmlns:p14="http://schemas.microsoft.com/office/powerpoint/2010/main" val="74435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11/2/18</a:t>
            </a:r>
          </a:p>
        </p:txBody>
      </p:sp>
      <p:sp>
        <p:nvSpPr>
          <p:cNvPr id="3" name="Slide Number Placeholder 2"/>
          <p:cNvSpPr>
            <a:spLocks noGrp="1"/>
          </p:cNvSpPr>
          <p:nvPr>
            <p:ph type="sldNum" sz="quarter" idx="12"/>
          </p:nvPr>
        </p:nvSpPr>
        <p:spPr/>
        <p:txBody>
          <a:bodyPr/>
          <a:lstStyle/>
          <a:p>
            <a:fld id="{A5B25C29-7094-8244-8298-CA8C610B070E}" type="slidenum">
              <a:rPr lang="en-US" smtClean="0"/>
              <a:t>14</a:t>
            </a:fld>
            <a:endParaRPr lang="en-US"/>
          </a:p>
        </p:txBody>
      </p:sp>
      <p:pic>
        <p:nvPicPr>
          <p:cNvPr id="5" name="Picture 4" descr="kn_wnan_-_nhyy_artboard_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1225" y="0"/>
            <a:ext cx="4937760" cy="6858000"/>
          </a:xfrm>
          <a:prstGeom prst="rect">
            <a:avLst/>
          </a:prstGeom>
        </p:spPr>
      </p:pic>
    </p:spTree>
    <p:extLst>
      <p:ext uri="{BB962C8B-B14F-4D97-AF65-F5344CB8AC3E}">
        <p14:creationId xmlns:p14="http://schemas.microsoft.com/office/powerpoint/2010/main" val="2528830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AB9710-FC83-C64C-8148-557E77D9778B}"/>
              </a:ext>
            </a:extLst>
          </p:cNvPr>
          <p:cNvSpPr/>
          <p:nvPr/>
        </p:nvSpPr>
        <p:spPr>
          <a:xfrm>
            <a:off x="949274" y="900527"/>
            <a:ext cx="10235561" cy="4893647"/>
          </a:xfrm>
          <a:prstGeom prst="rect">
            <a:avLst/>
          </a:prstGeom>
        </p:spPr>
        <p:txBody>
          <a:bodyPr wrap="square">
            <a:spAutoFit/>
          </a:bodyPr>
          <a:lstStyle/>
          <a:p>
            <a:pPr>
              <a:lnSpc>
                <a:spcPct val="150000"/>
              </a:lnSpc>
            </a:pPr>
            <a:r>
              <a:rPr lang="en-GB" sz="3200" b="1" dirty="0">
                <a:ea typeface="Times New Roman" panose="02020603050405020304" pitchFamily="18" charset="0"/>
                <a:cs typeface="Times New Roman" panose="02020603050405020304" pitchFamily="18" charset="0"/>
              </a:rPr>
              <a:t>Principles of Volunteering </a:t>
            </a:r>
          </a:p>
          <a:p>
            <a:pPr marL="342900" lvl="0" indent="-342900">
              <a:lnSpc>
                <a:spcPct val="150000"/>
              </a:lnSpc>
              <a:buFont typeface="Arial" panose="020B0604020202020204" pitchFamily="34" charset="0"/>
              <a:buChar char="•"/>
            </a:pPr>
            <a:r>
              <a:rPr lang="en-GB" sz="3200" dirty="0"/>
              <a:t>Is </a:t>
            </a:r>
            <a:r>
              <a:rPr lang="en-GB" sz="3200" u="sng" dirty="0"/>
              <a:t>mutually beneficial </a:t>
            </a:r>
            <a:r>
              <a:rPr lang="en-GB" sz="3200" dirty="0"/>
              <a:t>(to individual and organisation)</a:t>
            </a:r>
            <a:endParaRPr lang="en-US" sz="3200" dirty="0"/>
          </a:p>
          <a:p>
            <a:pPr marL="342900" lvl="0" indent="-342900">
              <a:lnSpc>
                <a:spcPct val="150000"/>
              </a:lnSpc>
              <a:buFont typeface="Arial" panose="020B0604020202020204" pitchFamily="34" charset="0"/>
              <a:buChar char="•"/>
            </a:pPr>
            <a:r>
              <a:rPr lang="en-GB" sz="3200" dirty="0"/>
              <a:t>Is </a:t>
            </a:r>
            <a:r>
              <a:rPr lang="en-GB" sz="3200" u="sng" dirty="0"/>
              <a:t>independently</a:t>
            </a:r>
            <a:r>
              <a:rPr lang="en-GB" sz="3200" dirty="0"/>
              <a:t> chosen and </a:t>
            </a:r>
            <a:r>
              <a:rPr lang="en-GB" sz="3200" u="sng" dirty="0"/>
              <a:t>freely</a:t>
            </a:r>
            <a:r>
              <a:rPr lang="en-GB" sz="3200" dirty="0"/>
              <a:t> given</a:t>
            </a:r>
            <a:endParaRPr lang="en-US" sz="3200" dirty="0"/>
          </a:p>
          <a:p>
            <a:pPr marL="342900" lvl="0" indent="-342900">
              <a:lnSpc>
                <a:spcPct val="150000"/>
              </a:lnSpc>
              <a:buFont typeface="Arial" panose="020B0604020202020204" pitchFamily="34" charset="0"/>
              <a:buChar char="•"/>
            </a:pPr>
            <a:r>
              <a:rPr lang="en-GB" sz="3200" dirty="0"/>
              <a:t>Is </a:t>
            </a:r>
            <a:r>
              <a:rPr lang="en-GB" sz="3200" u="sng" dirty="0"/>
              <a:t>enabling</a:t>
            </a:r>
            <a:r>
              <a:rPr lang="en-GB" sz="3200" dirty="0"/>
              <a:t> and </a:t>
            </a:r>
            <a:r>
              <a:rPr lang="en-GB" sz="3200" u="sng" dirty="0"/>
              <a:t>flexible</a:t>
            </a:r>
            <a:r>
              <a:rPr lang="en-GB" sz="3200" dirty="0"/>
              <a:t> wherever possible </a:t>
            </a:r>
            <a:endParaRPr lang="en-US" sz="3200" dirty="0"/>
          </a:p>
          <a:p>
            <a:pPr marL="342900" lvl="0" indent="-342900">
              <a:lnSpc>
                <a:spcPct val="150000"/>
              </a:lnSpc>
              <a:buFont typeface="Arial" panose="020B0604020202020204" pitchFamily="34" charset="0"/>
              <a:buChar char="•"/>
            </a:pPr>
            <a:r>
              <a:rPr lang="en-GB" sz="3200" dirty="0"/>
              <a:t>Has a </a:t>
            </a:r>
            <a:r>
              <a:rPr lang="en-GB" sz="3200" u="sng" dirty="0"/>
              <a:t>community or social benefit</a:t>
            </a:r>
            <a:endParaRPr lang="en-US" sz="3200" u="sng" dirty="0"/>
          </a:p>
          <a:p>
            <a:pPr marL="342900" lvl="0" indent="-342900">
              <a:lnSpc>
                <a:spcPct val="150000"/>
              </a:lnSpc>
              <a:buFont typeface="Arial" panose="020B0604020202020204" pitchFamily="34" charset="0"/>
              <a:buChar char="•"/>
            </a:pPr>
            <a:r>
              <a:rPr lang="en-GB" sz="3200" dirty="0"/>
              <a:t>Offered to </a:t>
            </a:r>
            <a:r>
              <a:rPr lang="en-GB" sz="3200" u="sng" dirty="0"/>
              <a:t>not-for-profit</a:t>
            </a:r>
            <a:r>
              <a:rPr lang="en-GB" sz="3200" dirty="0"/>
              <a:t> activities</a:t>
            </a:r>
            <a:endParaRPr lang="en-US" sz="3200" dirty="0"/>
          </a:p>
          <a:p>
            <a:endParaRPr lang="en-US" sz="2400" dirty="0"/>
          </a:p>
        </p:txBody>
      </p:sp>
    </p:spTree>
    <p:extLst>
      <p:ext uri="{BB962C8B-B14F-4D97-AF65-F5344CB8AC3E}">
        <p14:creationId xmlns:p14="http://schemas.microsoft.com/office/powerpoint/2010/main" val="1514521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0C8693A-B687-4F5E-B86B-B4F11D523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51084F9-D042-49BE-9E1A-43E583B98FC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4" name="Picture 13">
            <a:extLst>
              <a:ext uri="{FF2B5EF4-FFF2-40B4-BE49-F238E27FC236}">
                <a16:creationId xmlns:a16="http://schemas.microsoft.com/office/drawing/2014/main" id="{EE65CA45-264D-4FD3-9249-3CB04EC97E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6" name="Rectangle 15">
            <a:extLst>
              <a:ext uri="{FF2B5EF4-FFF2-40B4-BE49-F238E27FC236}">
                <a16:creationId xmlns:a16="http://schemas.microsoft.com/office/drawing/2014/main" id="{E7B58214-716F-43B8-8272-85CE2B9AB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A5C070E-7DB1-4147-B6A8-D14B9C40E1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31070C9-36CD-4B65-8159-324995821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A731765-6B04-A241-93EB-B0FD5C501A40}"/>
              </a:ext>
            </a:extLst>
          </p:cNvPr>
          <p:cNvSpPr>
            <a:spLocks noGrp="1"/>
          </p:cNvSpPr>
          <p:nvPr>
            <p:ph type="title"/>
          </p:nvPr>
        </p:nvSpPr>
        <p:spPr>
          <a:xfrm>
            <a:off x="1969803" y="808056"/>
            <a:ext cx="8608037" cy="1077229"/>
          </a:xfrm>
        </p:spPr>
        <p:txBody>
          <a:bodyPr>
            <a:normAutofit/>
          </a:bodyPr>
          <a:lstStyle/>
          <a:p>
            <a:pPr algn="l"/>
            <a:r>
              <a:rPr lang="en-US" b="1">
                <a:latin typeface="+mn-lt"/>
                <a:ea typeface="Calibri" panose="020F0502020204030204" pitchFamily="34" charset="0"/>
                <a:cs typeface="Arial" panose="020B0604020202020204" pitchFamily="34" charset="0"/>
              </a:rPr>
              <a:t>Ethics of volunteering</a:t>
            </a:r>
            <a:endParaRPr lang="en-US" b="1">
              <a:latin typeface="+mn-lt"/>
            </a:endParaRPr>
          </a:p>
        </p:txBody>
      </p:sp>
      <p:sp>
        <p:nvSpPr>
          <p:cNvPr id="4" name="Content Placeholder 3">
            <a:extLst>
              <a:ext uri="{FF2B5EF4-FFF2-40B4-BE49-F238E27FC236}">
                <a16:creationId xmlns:a16="http://schemas.microsoft.com/office/drawing/2014/main" id="{D2F3A320-CF0B-FF42-8679-F54058BE2736}"/>
              </a:ext>
            </a:extLst>
          </p:cNvPr>
          <p:cNvSpPr>
            <a:spLocks noGrp="1"/>
          </p:cNvSpPr>
          <p:nvPr>
            <p:ph idx="1"/>
          </p:nvPr>
        </p:nvSpPr>
        <p:spPr>
          <a:xfrm>
            <a:off x="1496168" y="1616765"/>
            <a:ext cx="4189015" cy="4433179"/>
          </a:xfrm>
        </p:spPr>
        <p:txBody>
          <a:bodyPr>
            <a:normAutofit/>
          </a:bodyPr>
          <a:lstStyle/>
          <a:p>
            <a:r>
              <a:rPr lang="en-US" sz="2400" b="1" dirty="0"/>
              <a:t>Respect </a:t>
            </a:r>
          </a:p>
          <a:p>
            <a:r>
              <a:rPr lang="en-US" sz="2400" b="1" dirty="0"/>
              <a:t>Responsibility</a:t>
            </a:r>
          </a:p>
          <a:p>
            <a:r>
              <a:rPr lang="en-US" sz="2400" b="1" dirty="0"/>
              <a:t>Compassion and generosity</a:t>
            </a:r>
          </a:p>
          <a:p>
            <a:r>
              <a:rPr lang="en-US" sz="2400" b="1" dirty="0"/>
              <a:t>Justice and fairness</a:t>
            </a:r>
          </a:p>
          <a:p>
            <a:r>
              <a:rPr lang="en-US" sz="2400" b="1" dirty="0"/>
              <a:t>Trustworthiness </a:t>
            </a:r>
          </a:p>
        </p:txBody>
      </p:sp>
      <p:sp>
        <p:nvSpPr>
          <p:cNvPr id="22" name="Rectangle 21">
            <a:extLst>
              <a:ext uri="{FF2B5EF4-FFF2-40B4-BE49-F238E27FC236}">
                <a16:creationId xmlns:a16="http://schemas.microsoft.com/office/drawing/2014/main" id="{89C35FB2-5194-4BE0-92D0-464E2B711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8641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736F1D-6A8B-D343-A4F3-05DE71186F87}"/>
              </a:ext>
            </a:extLst>
          </p:cNvPr>
          <p:cNvSpPr>
            <a:spLocks noGrp="1"/>
          </p:cNvSpPr>
          <p:nvPr>
            <p:ph idx="4294967295"/>
          </p:nvPr>
        </p:nvSpPr>
        <p:spPr>
          <a:xfrm>
            <a:off x="1152938" y="711199"/>
            <a:ext cx="6851375" cy="5742609"/>
          </a:xfrm>
        </p:spPr>
        <p:txBody>
          <a:bodyPr>
            <a:normAutofit/>
          </a:bodyPr>
          <a:lstStyle/>
          <a:p>
            <a:pPr marL="0" indent="0">
              <a:buNone/>
            </a:pPr>
            <a:r>
              <a:rPr lang="en-US" sz="3200" dirty="0">
                <a:solidFill>
                  <a:srgbClr val="FF0000"/>
                </a:solidFill>
              </a:rPr>
              <a:t>Who is the volunteer?</a:t>
            </a:r>
          </a:p>
          <a:p>
            <a:r>
              <a:rPr lang="en-US" sz="3200" dirty="0"/>
              <a:t>is someone who does work </a:t>
            </a:r>
            <a:r>
              <a:rPr lang="en-US" sz="3200" dirty="0">
                <a:solidFill>
                  <a:srgbClr val="FF0000"/>
                </a:solidFill>
              </a:rPr>
              <a:t>without</a:t>
            </a:r>
            <a:r>
              <a:rPr lang="en-US" sz="3200" dirty="0"/>
              <a:t> being </a:t>
            </a:r>
            <a:r>
              <a:rPr lang="en-US" sz="3200" dirty="0">
                <a:hlinkClick r:id="rId2" tooltip="Definition of paid"/>
              </a:rPr>
              <a:t>paid</a:t>
            </a:r>
            <a:r>
              <a:rPr lang="en-US" sz="3200" dirty="0"/>
              <a:t> for it, because they </a:t>
            </a:r>
            <a:r>
              <a:rPr lang="en-US" sz="3200" dirty="0">
                <a:hlinkClick r:id="rId3" tooltip="Definition of want"/>
              </a:rPr>
              <a:t>want</a:t>
            </a:r>
            <a:r>
              <a:rPr lang="en-US" sz="3200" dirty="0"/>
              <a:t> to do it.</a:t>
            </a:r>
          </a:p>
          <a:p>
            <a:endParaRPr lang="en-US" sz="3200" dirty="0"/>
          </a:p>
          <a:p>
            <a:r>
              <a:rPr lang="en-US" sz="3200" dirty="0"/>
              <a:t>is someone who offers to do a particular </a:t>
            </a:r>
            <a:r>
              <a:rPr lang="en-US" sz="3200" dirty="0">
                <a:hlinkClick r:id="rId4" tooltip="Definition of task"/>
              </a:rPr>
              <a:t>task</a:t>
            </a:r>
            <a:r>
              <a:rPr lang="en-US" sz="3200" dirty="0"/>
              <a:t> or </a:t>
            </a:r>
            <a:r>
              <a:rPr lang="en-US" sz="3200" dirty="0">
                <a:hlinkClick r:id="rId5" tooltip="Definition of job"/>
              </a:rPr>
              <a:t>job</a:t>
            </a:r>
            <a:r>
              <a:rPr lang="en-US" sz="3200" dirty="0"/>
              <a:t> </a:t>
            </a:r>
            <a:r>
              <a:rPr lang="en-US" sz="3200" dirty="0">
                <a:solidFill>
                  <a:srgbClr val="FF0000"/>
                </a:solidFill>
              </a:rPr>
              <a:t>without</a:t>
            </a:r>
            <a:r>
              <a:rPr lang="en-US" sz="3200" dirty="0"/>
              <a:t> being </a:t>
            </a:r>
            <a:r>
              <a:rPr lang="en-US" sz="3200" dirty="0">
                <a:solidFill>
                  <a:srgbClr val="FF0000"/>
                </a:solidFill>
              </a:rPr>
              <a:t>forced</a:t>
            </a:r>
            <a:r>
              <a:rPr lang="en-US" sz="3200" dirty="0"/>
              <a:t> to do it.</a:t>
            </a:r>
          </a:p>
        </p:txBody>
      </p:sp>
      <p:pic>
        <p:nvPicPr>
          <p:cNvPr id="5" name="Picture 4" descr="A picture containing clothing, table, stop, birthday&#10;&#10;Description automatically generated">
            <a:extLst>
              <a:ext uri="{FF2B5EF4-FFF2-40B4-BE49-F238E27FC236}">
                <a16:creationId xmlns:a16="http://schemas.microsoft.com/office/drawing/2014/main" id="{7D341426-8F2F-F940-8B73-B8C8A379BF5F}"/>
              </a:ext>
            </a:extLst>
          </p:cNvPr>
          <p:cNvPicPr>
            <a:picLocks noChangeAspect="1"/>
          </p:cNvPicPr>
          <p:nvPr/>
        </p:nvPicPr>
        <p:blipFill>
          <a:blip r:embed="rId6"/>
          <a:stretch>
            <a:fillRect/>
          </a:stretch>
        </p:blipFill>
        <p:spPr>
          <a:xfrm>
            <a:off x="8189843" y="289063"/>
            <a:ext cx="3499655" cy="2245884"/>
          </a:xfrm>
          <a:prstGeom prst="rect">
            <a:avLst/>
          </a:prstGeom>
        </p:spPr>
      </p:pic>
    </p:spTree>
    <p:extLst>
      <p:ext uri="{BB962C8B-B14F-4D97-AF65-F5344CB8AC3E}">
        <p14:creationId xmlns:p14="http://schemas.microsoft.com/office/powerpoint/2010/main" val="73895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736F1D-6A8B-D343-A4F3-05DE71186F87}"/>
              </a:ext>
            </a:extLst>
          </p:cNvPr>
          <p:cNvSpPr>
            <a:spLocks noGrp="1"/>
          </p:cNvSpPr>
          <p:nvPr>
            <p:ph idx="4294967295"/>
          </p:nvPr>
        </p:nvSpPr>
        <p:spPr>
          <a:xfrm>
            <a:off x="1179444" y="388937"/>
            <a:ext cx="9167329" cy="6080125"/>
          </a:xfrm>
        </p:spPr>
        <p:txBody>
          <a:bodyPr>
            <a:normAutofit fontScale="92500" lnSpcReduction="20000"/>
          </a:bodyPr>
          <a:lstStyle/>
          <a:p>
            <a:pPr marL="0" indent="0">
              <a:buNone/>
            </a:pPr>
            <a:r>
              <a:rPr lang="en-US" sz="2800" b="1" dirty="0">
                <a:solidFill>
                  <a:srgbClr val="FF0000"/>
                </a:solidFill>
              </a:rPr>
              <a:t>Why do you want to be a volunteer (benefits)?</a:t>
            </a:r>
          </a:p>
          <a:p>
            <a:pPr marL="0" indent="0">
              <a:buNone/>
            </a:pPr>
            <a:r>
              <a:rPr lang="en-US" sz="2400" b="1" dirty="0"/>
              <a:t>There are numerous reasons you should consider making volunteering a part of your every day life</a:t>
            </a:r>
          </a:p>
          <a:p>
            <a:pPr marL="457200" indent="-457200">
              <a:buFont typeface="+mj-lt"/>
              <a:buAutoNum type="arabicPeriod"/>
            </a:pPr>
            <a:r>
              <a:rPr lang="en-US" sz="2600" dirty="0"/>
              <a:t>Volunteers live longer and are healthier. during later life, volunteering is even more beneficial for one's health than exercising and eating well.</a:t>
            </a:r>
            <a:endParaRPr lang="en-US" sz="2400" dirty="0"/>
          </a:p>
          <a:p>
            <a:pPr marL="457200" indent="-457200">
              <a:buFont typeface="+mj-lt"/>
              <a:buAutoNum type="arabicPeriod"/>
            </a:pPr>
            <a:r>
              <a:rPr lang="en-US" sz="2600" dirty="0"/>
              <a:t>Volunteering establishes strong relationships. study reported that prevalence of loneliness is at an all time high, with about one in three adults age 45 or older categorized as lonely. Dedicating your time as a volunteer helps you make new friends, expand your network, and boost your social skills.</a:t>
            </a:r>
          </a:p>
          <a:p>
            <a:pPr marL="457200" indent="-457200">
              <a:buFont typeface="+mj-lt"/>
              <a:buAutoNum type="arabicPeriod"/>
            </a:pPr>
            <a:r>
              <a:rPr lang="en-US" sz="2600" dirty="0"/>
              <a:t> Volunteering is good for your career. Volunteering has long been viewed as a way to create new “weak tie” connections that lead to career opportunities</a:t>
            </a:r>
          </a:p>
        </p:txBody>
      </p:sp>
    </p:spTree>
    <p:extLst>
      <p:ext uri="{BB962C8B-B14F-4D97-AF65-F5344CB8AC3E}">
        <p14:creationId xmlns:p14="http://schemas.microsoft.com/office/powerpoint/2010/main" val="14456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heckerboard(across)">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736F1D-6A8B-D343-A4F3-05DE71186F87}"/>
              </a:ext>
            </a:extLst>
          </p:cNvPr>
          <p:cNvSpPr>
            <a:spLocks noGrp="1"/>
          </p:cNvSpPr>
          <p:nvPr>
            <p:ph idx="4294967295"/>
          </p:nvPr>
        </p:nvSpPr>
        <p:spPr>
          <a:xfrm>
            <a:off x="1139686" y="260349"/>
            <a:ext cx="9375913" cy="6219963"/>
          </a:xfrm>
        </p:spPr>
        <p:txBody>
          <a:bodyPr>
            <a:normAutofit fontScale="92500" lnSpcReduction="10000"/>
          </a:bodyPr>
          <a:lstStyle/>
          <a:p>
            <a:pPr marL="0" indent="0">
              <a:buNone/>
            </a:pPr>
            <a:r>
              <a:rPr lang="en-US" sz="3500" b="1" dirty="0">
                <a:solidFill>
                  <a:srgbClr val="FF0000"/>
                </a:solidFill>
              </a:rPr>
              <a:t>Why do you want to be a volunteer (benefits)?</a:t>
            </a:r>
          </a:p>
          <a:p>
            <a:pPr marL="0" indent="0">
              <a:buNone/>
            </a:pPr>
            <a:endParaRPr lang="en-US" dirty="0">
              <a:solidFill>
                <a:srgbClr val="FF0000"/>
              </a:solidFill>
            </a:endParaRPr>
          </a:p>
          <a:p>
            <a:pPr marL="0" indent="0">
              <a:buNone/>
            </a:pPr>
            <a:r>
              <a:rPr lang="en-US" sz="2200" dirty="0"/>
              <a:t>4- Volunteering is good for society.</a:t>
            </a:r>
            <a:endParaRPr lang="en-US" sz="2200" dirty="0">
              <a:solidFill>
                <a:srgbClr val="FF0000"/>
              </a:solidFill>
            </a:endParaRPr>
          </a:p>
          <a:p>
            <a:pPr marL="0" indent="0">
              <a:buNone/>
            </a:pPr>
            <a:endParaRPr lang="en-US" sz="2200" dirty="0">
              <a:solidFill>
                <a:srgbClr val="FF0000"/>
              </a:solidFill>
            </a:endParaRPr>
          </a:p>
          <a:p>
            <a:pPr marL="0" indent="0">
              <a:lnSpc>
                <a:spcPct val="150000"/>
              </a:lnSpc>
              <a:buNone/>
            </a:pPr>
            <a:r>
              <a:rPr lang="en-US" sz="2200" dirty="0"/>
              <a:t>5. Volunteering gives you a sense of purpose. Although it is not well-understood why volunteering provides such a profound health benefit, a key factor is assumed to be that volunteering serves to express and facilitate opportunities to carry out one’s sense of purpose. </a:t>
            </a:r>
            <a:r>
              <a:rPr lang="en-US" sz="2200" b="1" dirty="0"/>
              <a:t> </a:t>
            </a:r>
          </a:p>
          <a:p>
            <a:pPr lvl="1">
              <a:lnSpc>
                <a:spcPct val="150000"/>
              </a:lnSpc>
            </a:pPr>
            <a:r>
              <a:rPr lang="en-US" sz="2200" dirty="0">
                <a:solidFill>
                  <a:srgbClr val="00B050"/>
                </a:solidFill>
              </a:rPr>
              <a:t>Volunteering helps counteract the effects of stress, anger, and anxiety. </a:t>
            </a:r>
          </a:p>
          <a:p>
            <a:pPr lvl="1"/>
            <a:r>
              <a:rPr lang="en-US" sz="2200" dirty="0"/>
              <a:t>Volunteering combats depression. </a:t>
            </a:r>
          </a:p>
          <a:p>
            <a:pPr lvl="1"/>
            <a:r>
              <a:rPr lang="en-US" sz="2200" dirty="0">
                <a:solidFill>
                  <a:srgbClr val="00B050"/>
                </a:solidFill>
              </a:rPr>
              <a:t>Volunteering increases self-confidence.</a:t>
            </a:r>
          </a:p>
          <a:p>
            <a:pPr lvl="1"/>
            <a:r>
              <a:rPr lang="en-US" sz="2200" dirty="0"/>
              <a:t>Volunteering helps you stay physically healthy.</a:t>
            </a:r>
            <a:endParaRPr lang="en-US" sz="2200" dirty="0">
              <a:solidFill>
                <a:srgbClr val="00B050"/>
              </a:solidFill>
            </a:endParaRPr>
          </a:p>
        </p:txBody>
      </p:sp>
    </p:spTree>
    <p:extLst>
      <p:ext uri="{BB962C8B-B14F-4D97-AF65-F5344CB8AC3E}">
        <p14:creationId xmlns:p14="http://schemas.microsoft.com/office/powerpoint/2010/main" val="273369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heckerboard(across)">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blinds(horizontal)">
                                      <p:cBhvr>
                                        <p:cTn id="12" dur="500"/>
                                        <p:tgtEl>
                                          <p:spTgt spid="3">
                                            <p:txEl>
                                              <p:pRg st="5" end="5"/>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blinds(horizontal)">
                                      <p:cBhvr>
                                        <p:cTn id="15" dur="500"/>
                                        <p:tgtEl>
                                          <p:spTgt spid="3">
                                            <p:txEl>
                                              <p:pRg st="6" end="6"/>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blinds(horizontal)">
                                      <p:cBhvr>
                                        <p:cTn id="18" dur="500"/>
                                        <p:tgtEl>
                                          <p:spTgt spid="3">
                                            <p:txEl>
                                              <p:pRg st="7" end="7"/>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blinds(horizontal)">
                                      <p:cBhvr>
                                        <p:cTn id="2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51101F-E9B3-4E42-97D1-854452E9384D}"/>
              </a:ext>
            </a:extLst>
          </p:cNvPr>
          <p:cNvSpPr/>
          <p:nvPr/>
        </p:nvSpPr>
        <p:spPr>
          <a:xfrm>
            <a:off x="1205946" y="426639"/>
            <a:ext cx="10442835" cy="6004721"/>
          </a:xfrm>
          <a:prstGeom prst="rect">
            <a:avLst/>
          </a:prstGeom>
        </p:spPr>
        <p:txBody>
          <a:bodyPr wrap="square">
            <a:spAutoFit/>
          </a:bodyPr>
          <a:lstStyle/>
          <a:p>
            <a:pPr lvl="0">
              <a:lnSpc>
                <a:spcPct val="115000"/>
              </a:lnSpc>
              <a:spcAft>
                <a:spcPts val="1000"/>
              </a:spcAft>
            </a:pPr>
            <a:r>
              <a:rPr lang="en-US" sz="3200" b="1" cap="small"/>
              <a:t>Objectives</a:t>
            </a:r>
            <a:r>
              <a:rPr lang="en-US" sz="3200" b="1"/>
              <a:t> </a:t>
            </a:r>
          </a:p>
          <a:p>
            <a:pPr lvl="0">
              <a:lnSpc>
                <a:spcPct val="115000"/>
              </a:lnSpc>
              <a:spcAft>
                <a:spcPts val="1000"/>
              </a:spcAft>
            </a:pPr>
            <a:endParaRPr lang="en-US" sz="2400" b="1"/>
          </a:p>
          <a:p>
            <a:pPr marL="457200" lvl="0" indent="-457200">
              <a:lnSpc>
                <a:spcPct val="115000"/>
              </a:lnSpc>
              <a:spcAft>
                <a:spcPts val="1000"/>
              </a:spcAft>
              <a:buFont typeface="+mj-lt"/>
              <a:buAutoNum type="arabicPeriod"/>
            </a:pPr>
            <a:r>
              <a:rPr lang="en-US" sz="2400">
                <a:ea typeface="Calibri" panose="020F0502020204030204" pitchFamily="34" charset="0"/>
                <a:cs typeface="Arial" panose="020B0604020202020204" pitchFamily="34" charset="0"/>
              </a:rPr>
              <a:t>Describe the </a:t>
            </a:r>
            <a:r>
              <a:rPr lang="en-US" sz="2400" u="sng">
                <a:ea typeface="Calibri" panose="020F0502020204030204" pitchFamily="34" charset="0"/>
                <a:cs typeface="Arial" panose="020B0604020202020204" pitchFamily="34" charset="0"/>
              </a:rPr>
              <a:t>spectrum</a:t>
            </a:r>
            <a:r>
              <a:rPr lang="en-US" sz="2400">
                <a:ea typeface="Calibri" panose="020F0502020204030204" pitchFamily="34" charset="0"/>
                <a:cs typeface="Arial" panose="020B0604020202020204" pitchFamily="34" charset="0"/>
              </a:rPr>
              <a:t> of volunteering works.</a:t>
            </a:r>
          </a:p>
          <a:p>
            <a:pPr marL="457200" marR="0" lvl="0" indent="-457200">
              <a:lnSpc>
                <a:spcPct val="115000"/>
              </a:lnSpc>
              <a:spcBef>
                <a:spcPts val="0"/>
              </a:spcBef>
              <a:spcAft>
                <a:spcPts val="1000"/>
              </a:spcAft>
              <a:buFont typeface="+mj-lt"/>
              <a:buAutoNum type="arabicPeriod"/>
            </a:pPr>
            <a:r>
              <a:rPr lang="en-US" sz="2400">
                <a:ea typeface="Calibri" panose="020F0502020204030204" pitchFamily="34" charset="0"/>
                <a:cs typeface="Arial" panose="020B0604020202020204" pitchFamily="34" charset="0"/>
              </a:rPr>
              <a:t>Discover the </a:t>
            </a:r>
            <a:r>
              <a:rPr lang="en-US" sz="2400" u="sng">
                <a:ea typeface="Calibri" panose="020F0502020204030204" pitchFamily="34" charset="0"/>
                <a:cs typeface="Arial" panose="020B0604020202020204" pitchFamily="34" charset="0"/>
              </a:rPr>
              <a:t>aims </a:t>
            </a:r>
            <a:r>
              <a:rPr lang="en-US" sz="2400">
                <a:ea typeface="Calibri" panose="020F0502020204030204" pitchFamily="34" charset="0"/>
                <a:cs typeface="Arial" panose="020B0604020202020204" pitchFamily="34" charset="0"/>
              </a:rPr>
              <a:t>of volunteering works</a:t>
            </a:r>
          </a:p>
          <a:p>
            <a:pPr marL="457200" marR="0" lvl="0" indent="-457200">
              <a:lnSpc>
                <a:spcPct val="115000"/>
              </a:lnSpc>
              <a:spcBef>
                <a:spcPts val="0"/>
              </a:spcBef>
              <a:spcAft>
                <a:spcPts val="1000"/>
              </a:spcAft>
              <a:buFont typeface="+mj-lt"/>
              <a:buAutoNum type="arabicPeriod"/>
            </a:pPr>
            <a:r>
              <a:rPr lang="en-US" sz="2400">
                <a:ea typeface="Calibri" panose="020F0502020204030204" pitchFamily="34" charset="0"/>
                <a:cs typeface="Arial" panose="020B0604020202020204" pitchFamily="34" charset="0"/>
              </a:rPr>
              <a:t>Describe the steps of preparation of volunteers.</a:t>
            </a:r>
          </a:p>
          <a:p>
            <a:pPr marL="457200" marR="0" lvl="0" indent="-457200">
              <a:lnSpc>
                <a:spcPct val="115000"/>
              </a:lnSpc>
              <a:spcBef>
                <a:spcPts val="0"/>
              </a:spcBef>
              <a:spcAft>
                <a:spcPts val="1000"/>
              </a:spcAft>
              <a:buFont typeface="+mj-lt"/>
              <a:buAutoNum type="arabicPeriod"/>
            </a:pPr>
            <a:r>
              <a:rPr lang="en-US" sz="2400">
                <a:ea typeface="Calibri" panose="020F0502020204030204" pitchFamily="34" charset="0"/>
                <a:cs typeface="Arial" panose="020B0604020202020204" pitchFamily="34" charset="0"/>
              </a:rPr>
              <a:t>Identify the expectations of volunteers.</a:t>
            </a:r>
          </a:p>
          <a:p>
            <a:pPr marL="457200" marR="0" lvl="0" indent="-457200">
              <a:lnSpc>
                <a:spcPct val="115000"/>
              </a:lnSpc>
              <a:spcBef>
                <a:spcPts val="0"/>
              </a:spcBef>
              <a:spcAft>
                <a:spcPts val="1000"/>
              </a:spcAft>
              <a:buFont typeface="+mj-lt"/>
              <a:buAutoNum type="arabicPeriod"/>
            </a:pPr>
            <a:r>
              <a:rPr lang="en-US" sz="2400">
                <a:ea typeface="Calibri" panose="020F0502020204030204" pitchFamily="34" charset="0"/>
                <a:cs typeface="Arial" panose="020B0604020202020204" pitchFamily="34" charset="0"/>
              </a:rPr>
              <a:t>Demonstrate how to act along the social, public and community responsibilities as a professional.</a:t>
            </a:r>
          </a:p>
          <a:p>
            <a:pPr marL="457200" marR="0" lvl="0" indent="-457200">
              <a:lnSpc>
                <a:spcPct val="115000"/>
              </a:lnSpc>
              <a:spcBef>
                <a:spcPts val="0"/>
              </a:spcBef>
              <a:spcAft>
                <a:spcPts val="1000"/>
              </a:spcAft>
              <a:buFont typeface="+mj-lt"/>
              <a:buAutoNum type="arabicPeriod"/>
            </a:pPr>
            <a:r>
              <a:rPr lang="en-US" sz="2400">
                <a:ea typeface="Calibri" panose="020F0502020204030204" pitchFamily="34" charset="0"/>
                <a:cs typeface="Arial" panose="020B0604020202020204" pitchFamily="34" charset="0"/>
              </a:rPr>
              <a:t>Recognize opportunities in the volunteering.</a:t>
            </a:r>
          </a:p>
          <a:p>
            <a:pPr marL="457200" marR="0" lvl="0" indent="-457200">
              <a:lnSpc>
                <a:spcPct val="115000"/>
              </a:lnSpc>
              <a:spcBef>
                <a:spcPts val="0"/>
              </a:spcBef>
              <a:spcAft>
                <a:spcPts val="1000"/>
              </a:spcAft>
              <a:buFont typeface="+mj-lt"/>
              <a:buAutoNum type="arabicPeriod"/>
            </a:pPr>
            <a:r>
              <a:rPr lang="en-US" sz="2400">
                <a:ea typeface="Calibri" panose="020F0502020204030204" pitchFamily="34" charset="0"/>
                <a:cs typeface="Arial" panose="020B0604020202020204" pitchFamily="34" charset="0"/>
              </a:rPr>
              <a:t>Apply the ethics of volunteering.</a:t>
            </a:r>
          </a:p>
          <a:p>
            <a:pPr marL="457200" indent="-457200">
              <a:buFont typeface="+mj-lt"/>
              <a:buAutoNum type="arabicPeriod"/>
            </a:pPr>
            <a:r>
              <a:rPr lang="en-US" sz="2400">
                <a:ea typeface="Calibri" panose="020F0502020204030204" pitchFamily="34" charset="0"/>
                <a:cs typeface="Arial" panose="020B0604020202020204" pitchFamily="34" charset="0"/>
              </a:rPr>
              <a:t>Practice as a volunteer.</a:t>
            </a:r>
            <a:r>
              <a:rPr lang="en-US" sz="2400">
                <a:cs typeface="Arial" panose="020B0604020202020204" pitchFamily="34" charset="0"/>
              </a:rPr>
              <a:t> </a:t>
            </a:r>
          </a:p>
        </p:txBody>
      </p:sp>
      <p:pic>
        <p:nvPicPr>
          <p:cNvPr id="3" name="Picture 2">
            <a:extLst>
              <a:ext uri="{FF2B5EF4-FFF2-40B4-BE49-F238E27FC236}">
                <a16:creationId xmlns:a16="http://schemas.microsoft.com/office/drawing/2014/main" id="{6505ADCC-F6A7-7D4D-9975-783FB84C0C35}"/>
              </a:ext>
            </a:extLst>
          </p:cNvPr>
          <p:cNvPicPr>
            <a:picLocks noChangeAspect="1"/>
          </p:cNvPicPr>
          <p:nvPr/>
        </p:nvPicPr>
        <p:blipFill>
          <a:blip r:embed="rId2"/>
          <a:srcRect/>
          <a:stretch/>
        </p:blipFill>
        <p:spPr>
          <a:xfrm>
            <a:off x="8314204" y="586914"/>
            <a:ext cx="2857500" cy="2012856"/>
          </a:xfrm>
          <a:prstGeom prst="rect">
            <a:avLst/>
          </a:prstGeom>
        </p:spPr>
      </p:pic>
    </p:spTree>
    <p:extLst>
      <p:ext uri="{BB962C8B-B14F-4D97-AF65-F5344CB8AC3E}">
        <p14:creationId xmlns:p14="http://schemas.microsoft.com/office/powerpoint/2010/main" val="18935532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736F1D-6A8B-D343-A4F3-05DE71186F87}"/>
              </a:ext>
            </a:extLst>
          </p:cNvPr>
          <p:cNvSpPr>
            <a:spLocks noGrp="1"/>
          </p:cNvSpPr>
          <p:nvPr>
            <p:ph idx="4294967295"/>
          </p:nvPr>
        </p:nvSpPr>
        <p:spPr>
          <a:xfrm>
            <a:off x="1232452" y="542925"/>
            <a:ext cx="9283148" cy="5741988"/>
          </a:xfrm>
        </p:spPr>
        <p:txBody>
          <a:bodyPr>
            <a:normAutofit/>
          </a:bodyPr>
          <a:lstStyle/>
          <a:p>
            <a:pPr marL="0" indent="0">
              <a:buNone/>
            </a:pPr>
            <a:r>
              <a:rPr lang="en-US" sz="3600" dirty="0">
                <a:solidFill>
                  <a:srgbClr val="FF0000"/>
                </a:solidFill>
              </a:rPr>
              <a:t>What difficulties/obstacles stop you becoming a volunteer?</a:t>
            </a:r>
          </a:p>
          <a:p>
            <a:endParaRPr lang="en-US" dirty="0"/>
          </a:p>
        </p:txBody>
      </p:sp>
      <p:sp>
        <p:nvSpPr>
          <p:cNvPr id="2" name="Rectangle 1">
            <a:extLst>
              <a:ext uri="{FF2B5EF4-FFF2-40B4-BE49-F238E27FC236}">
                <a16:creationId xmlns:a16="http://schemas.microsoft.com/office/drawing/2014/main" id="{5E9D7F72-47C2-734E-A2F0-ED1163F93CB8}"/>
              </a:ext>
            </a:extLst>
          </p:cNvPr>
          <p:cNvSpPr/>
          <p:nvPr/>
        </p:nvSpPr>
        <p:spPr>
          <a:xfrm>
            <a:off x="1105072" y="6175565"/>
            <a:ext cx="8078684" cy="646331"/>
          </a:xfrm>
          <a:prstGeom prst="rect">
            <a:avLst/>
          </a:prstGeom>
        </p:spPr>
        <p:txBody>
          <a:bodyPr wrap="square">
            <a:spAutoFit/>
          </a:bodyPr>
          <a:lstStyle/>
          <a:p>
            <a:r>
              <a:rPr lang="en-US" dirty="0">
                <a:latin typeface="Helvetica" pitchFamily="2" charset="0"/>
              </a:rPr>
              <a:t>Conceptual model on reasons not to volunteer, based on three-fold classification of </a:t>
            </a:r>
            <a:r>
              <a:rPr lang="en-US" dirty="0" err="1">
                <a:latin typeface="Helvetica" pitchFamily="2" charset="0"/>
              </a:rPr>
              <a:t>Bradyet</a:t>
            </a:r>
            <a:r>
              <a:rPr lang="en-US" dirty="0">
                <a:latin typeface="Helvetica" pitchFamily="2" charset="0"/>
              </a:rPr>
              <a:t> al. (1995).</a:t>
            </a:r>
            <a:endParaRPr lang="en-US" dirty="0">
              <a:effectLst/>
              <a:latin typeface="Helvetica" pitchFamily="2" charset="0"/>
            </a:endParaRPr>
          </a:p>
        </p:txBody>
      </p:sp>
      <p:pic>
        <p:nvPicPr>
          <p:cNvPr id="4" name="Picture 3">
            <a:extLst>
              <a:ext uri="{FF2B5EF4-FFF2-40B4-BE49-F238E27FC236}">
                <a16:creationId xmlns:a16="http://schemas.microsoft.com/office/drawing/2014/main" id="{5482B155-849F-824A-89A7-09105D40A9B4}"/>
              </a:ext>
            </a:extLst>
          </p:cNvPr>
          <p:cNvPicPr>
            <a:picLocks noChangeAspect="1"/>
          </p:cNvPicPr>
          <p:nvPr/>
        </p:nvPicPr>
        <p:blipFill>
          <a:blip r:embed="rId2"/>
          <a:stretch>
            <a:fillRect/>
          </a:stretch>
        </p:blipFill>
        <p:spPr>
          <a:xfrm>
            <a:off x="1105072" y="2309662"/>
            <a:ext cx="9981856" cy="2901283"/>
          </a:xfrm>
          <a:prstGeom prst="rect">
            <a:avLst/>
          </a:prstGeom>
        </p:spPr>
      </p:pic>
    </p:spTree>
    <p:extLst>
      <p:ext uri="{BB962C8B-B14F-4D97-AF65-F5344CB8AC3E}">
        <p14:creationId xmlns:p14="http://schemas.microsoft.com/office/powerpoint/2010/main" val="662965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063B6-F28D-D64D-AA84-291A1E9A9333}"/>
              </a:ext>
            </a:extLst>
          </p:cNvPr>
          <p:cNvSpPr>
            <a:spLocks noGrp="1"/>
          </p:cNvSpPr>
          <p:nvPr>
            <p:ph type="title"/>
          </p:nvPr>
        </p:nvSpPr>
        <p:spPr/>
        <p:txBody>
          <a:bodyPr>
            <a:normAutofit fontScale="90000"/>
          </a:bodyPr>
          <a:lstStyle/>
          <a:p>
            <a:pPr algn="l" rtl="1"/>
            <a:r>
              <a:rPr lang="en-US" sz="3600" dirty="0">
                <a:solidFill>
                  <a:srgbClr val="FF0000"/>
                </a:solidFill>
              </a:rPr>
              <a:t>What difficulties/obstacles stop you becoming a volunteer?</a:t>
            </a:r>
            <a:br>
              <a:rPr lang="en-US" sz="3600" dirty="0">
                <a:solidFill>
                  <a:srgbClr val="FF0000"/>
                </a:solidFill>
              </a:rPr>
            </a:br>
            <a:endParaRPr lang="x-none" dirty="0"/>
          </a:p>
        </p:txBody>
      </p:sp>
      <p:sp>
        <p:nvSpPr>
          <p:cNvPr id="3" name="Content Placeholder 2">
            <a:extLst>
              <a:ext uri="{FF2B5EF4-FFF2-40B4-BE49-F238E27FC236}">
                <a16:creationId xmlns:a16="http://schemas.microsoft.com/office/drawing/2014/main" id="{EB736F1D-6A8B-D343-A4F3-05DE71186F87}"/>
              </a:ext>
            </a:extLst>
          </p:cNvPr>
          <p:cNvSpPr>
            <a:spLocks noGrp="1"/>
          </p:cNvSpPr>
          <p:nvPr>
            <p:ph sz="half" idx="1"/>
          </p:nvPr>
        </p:nvSpPr>
        <p:spPr/>
        <p:txBody>
          <a:bodyPr>
            <a:normAutofit fontScale="77500" lnSpcReduction="20000"/>
          </a:bodyPr>
          <a:lstStyle/>
          <a:p>
            <a:r>
              <a:rPr lang="en-US" sz="2600" i="1" dirty="0"/>
              <a:t>Preconceptions and attitudes</a:t>
            </a:r>
            <a:r>
              <a:rPr lang="en-US" sz="2600" dirty="0"/>
              <a:t> within your organization/ college</a:t>
            </a:r>
          </a:p>
          <a:p>
            <a:r>
              <a:rPr lang="en-US" sz="2600" i="1" dirty="0"/>
              <a:t>Inadequate community communication</a:t>
            </a:r>
          </a:p>
          <a:p>
            <a:r>
              <a:rPr lang="en-US" sz="2600" i="1" dirty="0"/>
              <a:t>Limited experience</a:t>
            </a:r>
          </a:p>
          <a:p>
            <a:r>
              <a:rPr lang="en-US" sz="2600" i="1" dirty="0"/>
              <a:t>History of being ignored</a:t>
            </a:r>
          </a:p>
          <a:p>
            <a:r>
              <a:rPr lang="en-US" sz="2600" i="1" dirty="0"/>
              <a:t>Resistant leaders</a:t>
            </a:r>
          </a:p>
          <a:p>
            <a:r>
              <a:rPr lang="en-US" sz="2600" i="1" dirty="0"/>
              <a:t>Sense of powerlessness</a:t>
            </a:r>
          </a:p>
          <a:p>
            <a:endParaRPr lang="en-US" dirty="0"/>
          </a:p>
        </p:txBody>
      </p:sp>
      <p:graphicFrame>
        <p:nvGraphicFramePr>
          <p:cNvPr id="25" name="Content Placeholder 4">
            <a:extLst>
              <a:ext uri="{FF2B5EF4-FFF2-40B4-BE49-F238E27FC236}">
                <a16:creationId xmlns:a16="http://schemas.microsoft.com/office/drawing/2014/main" id="{04B71277-B1F0-498D-B918-6EFBBD677D0A}"/>
              </a:ext>
            </a:extLst>
          </p:cNvPr>
          <p:cNvGraphicFramePr>
            <a:graphicFrameLocks noGrp="1"/>
          </p:cNvGraphicFramePr>
          <p:nvPr>
            <p:ph sz="half" idx="2"/>
          </p:nvPr>
        </p:nvGraphicFramePr>
        <p:xfrm>
          <a:off x="6679887" y="2171383"/>
          <a:ext cx="4504948" cy="39978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850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01AF5FBB-9FDC-4D75-9DD6-DAF01ED197A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72" name="Picture 71">
            <a:extLst>
              <a:ext uri="{FF2B5EF4-FFF2-40B4-BE49-F238E27FC236}">
                <a16:creationId xmlns:a16="http://schemas.microsoft.com/office/drawing/2014/main" id="{933BBBE6-F4CF-483E-BA74-B51421B4D9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74" name="Rectangle 73">
            <a:extLst>
              <a:ext uri="{FF2B5EF4-FFF2-40B4-BE49-F238E27FC236}">
                <a16:creationId xmlns:a16="http://schemas.microsoft.com/office/drawing/2014/main" id="{4C790028-99AE-4AE4-8269-9913E2D50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06936A2A-FE08-4EE0-A409-3EF3FA244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Rectangle 77">
            <a:extLst>
              <a:ext uri="{FF2B5EF4-FFF2-40B4-BE49-F238E27FC236}">
                <a16:creationId xmlns:a16="http://schemas.microsoft.com/office/drawing/2014/main" id="{BAF0407B-48CB-4C05-B0D7-7A69A0D40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 name="Rectangle 79">
            <a:extLst>
              <a:ext uri="{FF2B5EF4-FFF2-40B4-BE49-F238E27FC236}">
                <a16:creationId xmlns:a16="http://schemas.microsoft.com/office/drawing/2014/main" id="{ADC50C3D-0DA0-4914-B5B4-D1819CC69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 name="TextBox 81">
            <a:extLst>
              <a:ext uri="{FF2B5EF4-FFF2-40B4-BE49-F238E27FC236}">
                <a16:creationId xmlns:a16="http://schemas.microsoft.com/office/drawing/2014/main" id="{8CF9E583-1A92-4144-B4FA-81D98317FA04}"/>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84" name="Rectangle 83">
            <a:extLst>
              <a:ext uri="{FF2B5EF4-FFF2-40B4-BE49-F238E27FC236}">
                <a16:creationId xmlns:a16="http://schemas.microsoft.com/office/drawing/2014/main" id="{FFB377BB-601C-4288-A224-D150848C4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Picture 85">
            <a:extLst>
              <a:ext uri="{FF2B5EF4-FFF2-40B4-BE49-F238E27FC236}">
                <a16:creationId xmlns:a16="http://schemas.microsoft.com/office/drawing/2014/main" id="{868ABA13-B3B3-4E09-854F-270094AA88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88" name="Picture 87">
            <a:extLst>
              <a:ext uri="{FF2B5EF4-FFF2-40B4-BE49-F238E27FC236}">
                <a16:creationId xmlns:a16="http://schemas.microsoft.com/office/drawing/2014/main" id="{03CA7029-49D1-4811-9706-47326D65B7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90" name="Rectangle 89">
            <a:extLst>
              <a:ext uri="{FF2B5EF4-FFF2-40B4-BE49-F238E27FC236}">
                <a16:creationId xmlns:a16="http://schemas.microsoft.com/office/drawing/2014/main" id="{FB70EA8D-D093-4307-9DA5-E4EE61D82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B3687593-1834-43AF-A992-696B19B04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6E1FE4DF-DA81-4174-A7A3-1DBD74FB3F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40F2E8-C4C6-FA42-9283-C48BB206FBA1}"/>
              </a:ext>
            </a:extLst>
          </p:cNvPr>
          <p:cNvSpPr>
            <a:spLocks noGrp="1"/>
          </p:cNvSpPr>
          <p:nvPr>
            <p:ph type="title"/>
          </p:nvPr>
        </p:nvSpPr>
        <p:spPr>
          <a:xfrm>
            <a:off x="1324075" y="3428998"/>
            <a:ext cx="4619011" cy="2268559"/>
          </a:xfrm>
        </p:spPr>
        <p:txBody>
          <a:bodyPr vert="horz" lIns="91440" tIns="45720" rIns="91440" bIns="45720" rtlCol="0" anchor="t">
            <a:normAutofit/>
          </a:bodyPr>
          <a:lstStyle/>
          <a:p>
            <a:pPr algn="ctr"/>
            <a:r>
              <a:rPr lang="en-US" sz="4800" b="1" dirty="0"/>
              <a:t>How to be a volunteer?</a:t>
            </a:r>
            <a:br>
              <a:rPr lang="en-US" sz="4800" b="1" dirty="0"/>
            </a:br>
            <a:endParaRPr lang="en-US" sz="4800" b="1" dirty="0"/>
          </a:p>
        </p:txBody>
      </p:sp>
      <p:pic>
        <p:nvPicPr>
          <p:cNvPr id="8" name="Graphic 7" descr="Team">
            <a:extLst>
              <a:ext uri="{FF2B5EF4-FFF2-40B4-BE49-F238E27FC236}">
                <a16:creationId xmlns:a16="http://schemas.microsoft.com/office/drawing/2014/main" id="{085C5205-0999-4ABB-93CF-3032637F2C5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48741" y="1432668"/>
            <a:ext cx="3993327" cy="3993327"/>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96" name="Rectangle 95">
            <a:extLst>
              <a:ext uri="{FF2B5EF4-FFF2-40B4-BE49-F238E27FC236}">
                <a16:creationId xmlns:a16="http://schemas.microsoft.com/office/drawing/2014/main" id="{7E838281-5FBA-41E7-AD3B-CB3F49FEB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3505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77D9CC-5675-0042-B180-D63F04CD2338}"/>
              </a:ext>
            </a:extLst>
          </p:cNvPr>
          <p:cNvPicPr>
            <a:picLocks noChangeAspect="1"/>
          </p:cNvPicPr>
          <p:nvPr/>
        </p:nvPicPr>
        <p:blipFill>
          <a:blip r:embed="rId2"/>
          <a:srcRect t="492" b="492"/>
          <a:stretch/>
        </p:blipFill>
        <p:spPr>
          <a:xfrm>
            <a:off x="643467" y="643467"/>
            <a:ext cx="10905066" cy="5571066"/>
          </a:xfrm>
          <a:prstGeom prst="rect">
            <a:avLst/>
          </a:prstGeom>
        </p:spPr>
      </p:pic>
      <p:sp>
        <p:nvSpPr>
          <p:cNvPr id="2" name="Rectangle 1">
            <a:extLst>
              <a:ext uri="{FF2B5EF4-FFF2-40B4-BE49-F238E27FC236}">
                <a16:creationId xmlns:a16="http://schemas.microsoft.com/office/drawing/2014/main" id="{3C98053E-4FC5-F74B-84EE-ABE0A012702D}"/>
              </a:ext>
            </a:extLst>
          </p:cNvPr>
          <p:cNvSpPr/>
          <p:nvPr/>
        </p:nvSpPr>
        <p:spPr>
          <a:xfrm>
            <a:off x="4560932" y="6214533"/>
            <a:ext cx="3070136" cy="646331"/>
          </a:xfrm>
          <a:prstGeom prst="rect">
            <a:avLst/>
          </a:prstGeom>
        </p:spPr>
        <p:txBody>
          <a:bodyPr wrap="none">
            <a:spAutoFit/>
          </a:bodyPr>
          <a:lstStyle/>
          <a:p>
            <a:r>
              <a:rPr lang="x-none" dirty="0">
                <a:hlinkClick r:id="rId3"/>
              </a:rPr>
              <a:t>https://www.lifeclubksu.com/</a:t>
            </a:r>
            <a:endParaRPr lang="x-none" dirty="0"/>
          </a:p>
          <a:p>
            <a:endParaRPr lang="x-none" dirty="0"/>
          </a:p>
        </p:txBody>
      </p:sp>
    </p:spTree>
    <p:extLst>
      <p:ext uri="{BB962C8B-B14F-4D97-AF65-F5344CB8AC3E}">
        <p14:creationId xmlns:p14="http://schemas.microsoft.com/office/powerpoint/2010/main" val="2510318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1E9FD4CE-6EC5-2749-B05A-A9FAE63F7A92}"/>
              </a:ext>
            </a:extLst>
          </p:cNvPr>
          <p:cNvPicPr>
            <a:picLocks noChangeAspect="1"/>
          </p:cNvPicPr>
          <p:nvPr/>
        </p:nvPicPr>
        <p:blipFill>
          <a:blip r:embed="rId2"/>
          <a:stretch>
            <a:fillRect/>
          </a:stretch>
        </p:blipFill>
        <p:spPr>
          <a:xfrm>
            <a:off x="2018548" y="643466"/>
            <a:ext cx="7684230" cy="5571067"/>
          </a:xfrm>
          <a:prstGeom prst="rect">
            <a:avLst/>
          </a:prstGeom>
        </p:spPr>
      </p:pic>
    </p:spTree>
    <p:extLst>
      <p:ext uri="{BB962C8B-B14F-4D97-AF65-F5344CB8AC3E}">
        <p14:creationId xmlns:p14="http://schemas.microsoft.com/office/powerpoint/2010/main" val="3317546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front of a crowd&#10;&#10;Description automatically generated">
            <a:extLst>
              <a:ext uri="{FF2B5EF4-FFF2-40B4-BE49-F238E27FC236}">
                <a16:creationId xmlns:a16="http://schemas.microsoft.com/office/drawing/2014/main" id="{8F07FD36-1AAE-614A-9182-2079385C4782}"/>
              </a:ext>
            </a:extLst>
          </p:cNvPr>
          <p:cNvPicPr>
            <a:picLocks noChangeAspect="1"/>
          </p:cNvPicPr>
          <p:nvPr/>
        </p:nvPicPr>
        <p:blipFill>
          <a:blip r:embed="rId2"/>
          <a:stretch>
            <a:fillRect/>
          </a:stretch>
        </p:blipFill>
        <p:spPr>
          <a:xfrm>
            <a:off x="0" y="301007"/>
            <a:ext cx="12192000" cy="6255986"/>
          </a:xfrm>
          <a:prstGeom prst="rect">
            <a:avLst/>
          </a:prstGeom>
        </p:spPr>
      </p:pic>
    </p:spTree>
    <p:extLst>
      <p:ext uri="{BB962C8B-B14F-4D97-AF65-F5344CB8AC3E}">
        <p14:creationId xmlns:p14="http://schemas.microsoft.com/office/powerpoint/2010/main" val="18847619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D7A694-80E0-D140-AC94-F1DE00720B7E}"/>
              </a:ext>
            </a:extLst>
          </p:cNvPr>
          <p:cNvPicPr>
            <a:picLocks noChangeAspect="1"/>
          </p:cNvPicPr>
          <p:nvPr/>
        </p:nvPicPr>
        <p:blipFill>
          <a:blip r:embed="rId2"/>
          <a:srcRect/>
          <a:stretch/>
        </p:blipFill>
        <p:spPr>
          <a:xfrm>
            <a:off x="43608" y="351512"/>
            <a:ext cx="12104783" cy="6154974"/>
          </a:xfrm>
          <a:prstGeom prst="rect">
            <a:avLst/>
          </a:prstGeom>
        </p:spPr>
      </p:pic>
      <p:sp>
        <p:nvSpPr>
          <p:cNvPr id="2" name="Rectangle 1">
            <a:extLst>
              <a:ext uri="{FF2B5EF4-FFF2-40B4-BE49-F238E27FC236}">
                <a16:creationId xmlns:a16="http://schemas.microsoft.com/office/drawing/2014/main" id="{2504CE94-AEB3-1B46-905C-CDFB4F92DA48}"/>
              </a:ext>
            </a:extLst>
          </p:cNvPr>
          <p:cNvSpPr/>
          <p:nvPr/>
        </p:nvSpPr>
        <p:spPr>
          <a:xfrm>
            <a:off x="2768400" y="951708"/>
            <a:ext cx="2865015" cy="646331"/>
          </a:xfrm>
          <a:prstGeom prst="rect">
            <a:avLst/>
          </a:prstGeom>
        </p:spPr>
        <p:txBody>
          <a:bodyPr wrap="none">
            <a:spAutoFit/>
          </a:bodyPr>
          <a:lstStyle/>
          <a:p>
            <a:pPr algn="r" rtl="1"/>
            <a:r>
              <a:rPr lang="x-none" dirty="0">
                <a:hlinkClick r:id="rId3"/>
              </a:rPr>
              <a:t>https://www.msf-me.org/ar</a:t>
            </a:r>
            <a:endParaRPr lang="x-none" dirty="0"/>
          </a:p>
          <a:p>
            <a:pPr algn="r" rtl="1"/>
            <a:endParaRPr lang="x-none" dirty="0"/>
          </a:p>
        </p:txBody>
      </p:sp>
    </p:spTree>
    <p:extLst>
      <p:ext uri="{BB962C8B-B14F-4D97-AF65-F5344CB8AC3E}">
        <p14:creationId xmlns:p14="http://schemas.microsoft.com/office/powerpoint/2010/main" val="18785805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4">
            <a:extLst>
              <a:ext uri="{FF2B5EF4-FFF2-40B4-BE49-F238E27FC236}">
                <a16:creationId xmlns:a16="http://schemas.microsoft.com/office/drawing/2014/main" id="{4CD203B6-9D34-4C55-9CF4-916D79714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00F667F7-DEDD-5D4F-8442-8420C50C58CD}"/>
              </a:ext>
            </a:extLst>
          </p:cNvPr>
          <p:cNvPicPr>
            <a:picLocks noChangeAspect="1"/>
          </p:cNvPicPr>
          <p:nvPr/>
        </p:nvPicPr>
        <p:blipFill rotWithShape="1">
          <a:blip r:embed="rId2"/>
          <a:srcRect r="-2" b="19294"/>
          <a:stretch/>
        </p:blipFill>
        <p:spPr>
          <a:xfrm>
            <a:off x="2296" y="10"/>
            <a:ext cx="7395866" cy="4470857"/>
          </a:xfrm>
          <a:prstGeom prst="rect">
            <a:avLst/>
          </a:prstGeom>
        </p:spPr>
      </p:pic>
      <p:pic>
        <p:nvPicPr>
          <p:cNvPr id="9" name="Picture 8">
            <a:extLst>
              <a:ext uri="{FF2B5EF4-FFF2-40B4-BE49-F238E27FC236}">
                <a16:creationId xmlns:a16="http://schemas.microsoft.com/office/drawing/2014/main" id="{5A665AB3-04D4-1849-B606-954C91A2F3F5}"/>
              </a:ext>
            </a:extLst>
          </p:cNvPr>
          <p:cNvPicPr>
            <a:picLocks noChangeAspect="1"/>
          </p:cNvPicPr>
          <p:nvPr/>
        </p:nvPicPr>
        <p:blipFill rotWithShape="1">
          <a:blip r:embed="rId3"/>
          <a:srcRect t="2263" r="2" b="21474"/>
          <a:stretch/>
        </p:blipFill>
        <p:spPr>
          <a:xfrm>
            <a:off x="7499230" y="-2"/>
            <a:ext cx="4689052" cy="2228757"/>
          </a:xfrm>
          <a:prstGeom prst="rect">
            <a:avLst/>
          </a:prstGeom>
        </p:spPr>
      </p:pic>
      <p:pic>
        <p:nvPicPr>
          <p:cNvPr id="8" name="Picture 7">
            <a:extLst>
              <a:ext uri="{FF2B5EF4-FFF2-40B4-BE49-F238E27FC236}">
                <a16:creationId xmlns:a16="http://schemas.microsoft.com/office/drawing/2014/main" id="{36F5106B-6BD9-CF44-B02B-EB9545B9D8C8}"/>
              </a:ext>
            </a:extLst>
          </p:cNvPr>
          <p:cNvPicPr>
            <a:picLocks noChangeAspect="1"/>
          </p:cNvPicPr>
          <p:nvPr/>
        </p:nvPicPr>
        <p:blipFill rotWithShape="1">
          <a:blip r:embed="rId4"/>
          <a:srcRect t="26904" r="-1" b="-1"/>
          <a:stretch/>
        </p:blipFill>
        <p:spPr>
          <a:xfrm>
            <a:off x="7499338" y="2324139"/>
            <a:ext cx="4682932" cy="2133380"/>
          </a:xfrm>
          <a:prstGeom prst="rect">
            <a:avLst/>
          </a:prstGeom>
        </p:spPr>
      </p:pic>
      <p:pic>
        <p:nvPicPr>
          <p:cNvPr id="10" name="Picture 9">
            <a:extLst>
              <a:ext uri="{FF2B5EF4-FFF2-40B4-BE49-F238E27FC236}">
                <a16:creationId xmlns:a16="http://schemas.microsoft.com/office/drawing/2014/main" id="{10D0471E-FA80-8742-BD80-C8BAE1A83DA9}"/>
              </a:ext>
            </a:extLst>
          </p:cNvPr>
          <p:cNvPicPr>
            <a:picLocks noChangeAspect="1"/>
          </p:cNvPicPr>
          <p:nvPr/>
        </p:nvPicPr>
        <p:blipFill rotWithShape="1">
          <a:blip r:embed="rId5"/>
          <a:srcRect r="3" b="11860"/>
          <a:stretch/>
        </p:blipFill>
        <p:spPr>
          <a:xfrm>
            <a:off x="-3717" y="4566250"/>
            <a:ext cx="4627475" cy="2291750"/>
          </a:xfrm>
          <a:prstGeom prst="rect">
            <a:avLst/>
          </a:prstGeom>
        </p:spPr>
      </p:pic>
      <p:pic>
        <p:nvPicPr>
          <p:cNvPr id="6" name="Picture 5">
            <a:extLst>
              <a:ext uri="{FF2B5EF4-FFF2-40B4-BE49-F238E27FC236}">
                <a16:creationId xmlns:a16="http://schemas.microsoft.com/office/drawing/2014/main" id="{F428EDBA-A5CF-BD44-810E-1A0912CB5CAF}"/>
              </a:ext>
            </a:extLst>
          </p:cNvPr>
          <p:cNvPicPr>
            <a:picLocks noChangeAspect="1"/>
          </p:cNvPicPr>
          <p:nvPr/>
        </p:nvPicPr>
        <p:blipFill rotWithShape="1">
          <a:blip r:embed="rId6"/>
          <a:srcRect l="1006" r="4282"/>
          <a:stretch/>
        </p:blipFill>
        <p:spPr>
          <a:xfrm>
            <a:off x="4713920" y="4566250"/>
            <a:ext cx="7462341" cy="2291750"/>
          </a:xfrm>
          <a:prstGeom prst="rect">
            <a:avLst/>
          </a:prstGeom>
        </p:spPr>
      </p:pic>
    </p:spTree>
    <p:extLst>
      <p:ext uri="{BB962C8B-B14F-4D97-AF65-F5344CB8AC3E}">
        <p14:creationId xmlns:p14="http://schemas.microsoft.com/office/powerpoint/2010/main" val="4237998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085903-D0B9-9D44-96EB-E9A5213BB60D}"/>
              </a:ext>
            </a:extLst>
          </p:cNvPr>
          <p:cNvPicPr>
            <a:picLocks noChangeAspect="1"/>
          </p:cNvPicPr>
          <p:nvPr/>
        </p:nvPicPr>
        <p:blipFill rotWithShape="1">
          <a:blip r:embed="rId2"/>
          <a:srcRect l="8445" r="-1" b="-1"/>
          <a:stretch/>
        </p:blipFill>
        <p:spPr>
          <a:xfrm>
            <a:off x="20" y="10"/>
            <a:ext cx="12191980" cy="6857990"/>
          </a:xfrm>
          <a:prstGeom prst="rect">
            <a:avLst/>
          </a:prstGeom>
        </p:spPr>
      </p:pic>
      <p:sp>
        <p:nvSpPr>
          <p:cNvPr id="3" name="Rectangle 2">
            <a:extLst>
              <a:ext uri="{FF2B5EF4-FFF2-40B4-BE49-F238E27FC236}">
                <a16:creationId xmlns:a16="http://schemas.microsoft.com/office/drawing/2014/main" id="{88AD2DC9-7133-DC41-B9B9-ED422E83EDFA}"/>
              </a:ext>
            </a:extLst>
          </p:cNvPr>
          <p:cNvSpPr/>
          <p:nvPr/>
        </p:nvSpPr>
        <p:spPr>
          <a:xfrm>
            <a:off x="3429400" y="6211669"/>
            <a:ext cx="4352538" cy="646331"/>
          </a:xfrm>
          <a:prstGeom prst="rect">
            <a:avLst/>
          </a:prstGeom>
        </p:spPr>
        <p:txBody>
          <a:bodyPr wrap="none">
            <a:spAutoFit/>
          </a:bodyPr>
          <a:lstStyle/>
          <a:p>
            <a:r>
              <a:rPr lang="x-none" dirty="0">
                <a:hlinkClick r:id="rId3"/>
              </a:rPr>
              <a:t>https://srcavolunteer.srca.org.sa/#!/home</a:t>
            </a:r>
            <a:endParaRPr lang="x-none" dirty="0"/>
          </a:p>
          <a:p>
            <a:endParaRPr lang="x-none" dirty="0"/>
          </a:p>
        </p:txBody>
      </p:sp>
    </p:spTree>
    <p:extLst>
      <p:ext uri="{BB962C8B-B14F-4D97-AF65-F5344CB8AC3E}">
        <p14:creationId xmlns:p14="http://schemas.microsoft.com/office/powerpoint/2010/main" val="31504326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262B83-CC57-4F45-9075-2F37F7F41E59}"/>
              </a:ext>
            </a:extLst>
          </p:cNvPr>
          <p:cNvPicPr>
            <a:picLocks noChangeAspect="1"/>
          </p:cNvPicPr>
          <p:nvPr/>
        </p:nvPicPr>
        <p:blipFill>
          <a:blip r:embed="rId2"/>
          <a:srcRect/>
          <a:stretch/>
        </p:blipFill>
        <p:spPr>
          <a:xfrm>
            <a:off x="-456659" y="0"/>
            <a:ext cx="12558155" cy="6858000"/>
          </a:xfrm>
          <a:prstGeom prst="rect">
            <a:avLst/>
          </a:prstGeom>
        </p:spPr>
      </p:pic>
      <p:sp>
        <p:nvSpPr>
          <p:cNvPr id="2" name="Rectangle 1">
            <a:extLst>
              <a:ext uri="{FF2B5EF4-FFF2-40B4-BE49-F238E27FC236}">
                <a16:creationId xmlns:a16="http://schemas.microsoft.com/office/drawing/2014/main" id="{31CD976F-A79E-7840-8E06-C8871E6CB7B3}"/>
              </a:ext>
            </a:extLst>
          </p:cNvPr>
          <p:cNvSpPr/>
          <p:nvPr/>
        </p:nvSpPr>
        <p:spPr>
          <a:xfrm>
            <a:off x="1233770" y="3244334"/>
            <a:ext cx="2621295" cy="369332"/>
          </a:xfrm>
          <a:prstGeom prst="rect">
            <a:avLst/>
          </a:prstGeom>
        </p:spPr>
        <p:txBody>
          <a:bodyPr wrap="none">
            <a:spAutoFit/>
          </a:bodyPr>
          <a:lstStyle/>
          <a:p>
            <a:r>
              <a:rPr lang="x-none" dirty="0">
                <a:hlinkClick r:id="rId3"/>
              </a:rPr>
              <a:t>https://www.ksrelief.org/</a:t>
            </a:r>
            <a:endParaRPr lang="x-none" dirty="0"/>
          </a:p>
        </p:txBody>
      </p:sp>
    </p:spTree>
    <p:extLst>
      <p:ext uri="{BB962C8B-B14F-4D97-AF65-F5344CB8AC3E}">
        <p14:creationId xmlns:p14="http://schemas.microsoft.com/office/powerpoint/2010/main" val="4025582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4D43B-3C02-9B4F-9062-D744676F595E}"/>
              </a:ext>
            </a:extLst>
          </p:cNvPr>
          <p:cNvSpPr>
            <a:spLocks noGrp="1"/>
          </p:cNvSpPr>
          <p:nvPr>
            <p:ph type="title"/>
          </p:nvPr>
        </p:nvSpPr>
        <p:spPr>
          <a:xfrm>
            <a:off x="838200" y="1218749"/>
            <a:ext cx="10515600" cy="1325563"/>
          </a:xfrm>
        </p:spPr>
        <p:txBody>
          <a:bodyPr/>
          <a:lstStyle/>
          <a:p>
            <a:pPr algn="ctr"/>
            <a:r>
              <a:rPr lang="en-US"/>
              <a:t>How can we help those in needs?</a:t>
            </a:r>
          </a:p>
        </p:txBody>
      </p:sp>
      <p:pic>
        <p:nvPicPr>
          <p:cNvPr id="4" name="Picture 3">
            <a:extLst>
              <a:ext uri="{FF2B5EF4-FFF2-40B4-BE49-F238E27FC236}">
                <a16:creationId xmlns:a16="http://schemas.microsoft.com/office/drawing/2014/main" id="{27A2E8B6-2644-9B4E-904E-92ACFB024A61}"/>
              </a:ext>
            </a:extLst>
          </p:cNvPr>
          <p:cNvPicPr>
            <a:picLocks noChangeAspect="1"/>
          </p:cNvPicPr>
          <p:nvPr/>
        </p:nvPicPr>
        <p:blipFill>
          <a:blip r:embed="rId2"/>
          <a:stretch>
            <a:fillRect/>
          </a:stretch>
        </p:blipFill>
        <p:spPr>
          <a:xfrm>
            <a:off x="6096000" y="2401824"/>
            <a:ext cx="4659320" cy="3135157"/>
          </a:xfrm>
          <a:prstGeom prst="rect">
            <a:avLst/>
          </a:prstGeom>
        </p:spPr>
      </p:pic>
      <p:pic>
        <p:nvPicPr>
          <p:cNvPr id="5" name="Picture 4">
            <a:extLst>
              <a:ext uri="{FF2B5EF4-FFF2-40B4-BE49-F238E27FC236}">
                <a16:creationId xmlns:a16="http://schemas.microsoft.com/office/drawing/2014/main" id="{90678535-AE58-E74F-9DEE-5E4721048539}"/>
              </a:ext>
            </a:extLst>
          </p:cNvPr>
          <p:cNvPicPr>
            <a:picLocks noChangeAspect="1"/>
          </p:cNvPicPr>
          <p:nvPr/>
        </p:nvPicPr>
        <p:blipFill>
          <a:blip r:embed="rId3"/>
          <a:stretch>
            <a:fillRect/>
          </a:stretch>
        </p:blipFill>
        <p:spPr>
          <a:xfrm>
            <a:off x="1441125" y="2401824"/>
            <a:ext cx="4336293" cy="3135157"/>
          </a:xfrm>
          <a:prstGeom prst="rect">
            <a:avLst/>
          </a:prstGeom>
        </p:spPr>
      </p:pic>
    </p:spTree>
    <p:extLst>
      <p:ext uri="{BB962C8B-B14F-4D97-AF65-F5344CB8AC3E}">
        <p14:creationId xmlns:p14="http://schemas.microsoft.com/office/powerpoint/2010/main" val="397871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60394C6C-724B-2748-A0DE-FA0D061FAAD0}"/>
              </a:ext>
            </a:extLst>
          </p:cNvPr>
          <p:cNvPicPr>
            <a:picLocks noChangeAspect="1"/>
          </p:cNvPicPr>
          <p:nvPr/>
        </p:nvPicPr>
        <p:blipFill>
          <a:blip r:embed="rId2"/>
          <a:stretch>
            <a:fillRect/>
          </a:stretch>
        </p:blipFill>
        <p:spPr>
          <a:xfrm>
            <a:off x="0" y="0"/>
            <a:ext cx="12192000" cy="6715593"/>
          </a:xfrm>
          <a:prstGeom prst="rect">
            <a:avLst/>
          </a:prstGeom>
        </p:spPr>
      </p:pic>
      <p:sp>
        <p:nvSpPr>
          <p:cNvPr id="2" name="Rectangle 1">
            <a:extLst>
              <a:ext uri="{FF2B5EF4-FFF2-40B4-BE49-F238E27FC236}">
                <a16:creationId xmlns:a16="http://schemas.microsoft.com/office/drawing/2014/main" id="{B12F5D72-881A-6A4E-B0AB-0D4081153A5A}"/>
              </a:ext>
            </a:extLst>
          </p:cNvPr>
          <p:cNvSpPr/>
          <p:nvPr/>
        </p:nvSpPr>
        <p:spPr>
          <a:xfrm>
            <a:off x="5936222" y="5855012"/>
            <a:ext cx="5275868" cy="646331"/>
          </a:xfrm>
          <a:prstGeom prst="rect">
            <a:avLst/>
          </a:prstGeom>
        </p:spPr>
        <p:txBody>
          <a:bodyPr wrap="none">
            <a:spAutoFit/>
          </a:bodyPr>
          <a:lstStyle/>
          <a:p>
            <a:r>
              <a:rPr lang="x-none" dirty="0">
                <a:hlinkClick r:id="rId3"/>
              </a:rPr>
              <a:t>http://www.kfshrc.edu.sa/ar/home/giving/volunteer</a:t>
            </a:r>
            <a:endParaRPr lang="x-none" dirty="0"/>
          </a:p>
          <a:p>
            <a:endParaRPr lang="x-none" dirty="0"/>
          </a:p>
        </p:txBody>
      </p:sp>
    </p:spTree>
    <p:extLst>
      <p:ext uri="{BB962C8B-B14F-4D97-AF65-F5344CB8AC3E}">
        <p14:creationId xmlns:p14="http://schemas.microsoft.com/office/powerpoint/2010/main" val="712904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6DE855-895F-5C44-972E-DBCF67BD42D6}"/>
              </a:ext>
            </a:extLst>
          </p:cNvPr>
          <p:cNvPicPr>
            <a:picLocks noChangeAspect="1"/>
          </p:cNvPicPr>
          <p:nvPr/>
        </p:nvPicPr>
        <p:blipFill rotWithShape="1">
          <a:blip r:embed="rId2"/>
          <a:srcRect l="3462" r="3462"/>
          <a:stretch/>
        </p:blipFill>
        <p:spPr>
          <a:xfrm>
            <a:off x="1006713" y="10"/>
            <a:ext cx="10379041" cy="6857990"/>
          </a:xfrm>
          <a:prstGeom prst="rect">
            <a:avLst/>
          </a:prstGeom>
        </p:spPr>
      </p:pic>
      <p:sp>
        <p:nvSpPr>
          <p:cNvPr id="2" name="Rectangle 1">
            <a:extLst>
              <a:ext uri="{FF2B5EF4-FFF2-40B4-BE49-F238E27FC236}">
                <a16:creationId xmlns:a16="http://schemas.microsoft.com/office/drawing/2014/main" id="{AE796797-D217-5F4A-A13C-0DC2A3D093CD}"/>
              </a:ext>
            </a:extLst>
          </p:cNvPr>
          <p:cNvSpPr/>
          <p:nvPr/>
        </p:nvSpPr>
        <p:spPr>
          <a:xfrm>
            <a:off x="4857095" y="898699"/>
            <a:ext cx="2159694" cy="723275"/>
          </a:xfrm>
          <a:prstGeom prst="rect">
            <a:avLst/>
          </a:prstGeom>
        </p:spPr>
        <p:txBody>
          <a:bodyPr wrap="none">
            <a:spAutoFit/>
          </a:bodyPr>
          <a:lstStyle/>
          <a:p>
            <a:pPr algn="r" rtl="1">
              <a:spcAft>
                <a:spcPts val="600"/>
              </a:spcAft>
            </a:pPr>
            <a:r>
              <a:rPr lang="x-none" dirty="0">
                <a:hlinkClick r:id="rId3"/>
              </a:rPr>
              <a:t>https://athar.org.sa/</a:t>
            </a:r>
            <a:endParaRPr lang="x-none" dirty="0"/>
          </a:p>
          <a:p>
            <a:pPr algn="r" rtl="1">
              <a:spcAft>
                <a:spcPts val="600"/>
              </a:spcAft>
            </a:pPr>
            <a:endParaRPr lang="x-none" dirty="0"/>
          </a:p>
        </p:txBody>
      </p:sp>
    </p:spTree>
    <p:extLst>
      <p:ext uri="{BB962C8B-B14F-4D97-AF65-F5344CB8AC3E}">
        <p14:creationId xmlns:p14="http://schemas.microsoft.com/office/powerpoint/2010/main" val="37345243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0590D427-66C0-134E-9034-D65E56107B91}"/>
              </a:ext>
            </a:extLst>
          </p:cNvPr>
          <p:cNvPicPr>
            <a:picLocks noChangeAspect="1"/>
          </p:cNvPicPr>
          <p:nvPr/>
        </p:nvPicPr>
        <p:blipFill rotWithShape="1">
          <a:blip r:embed="rId2"/>
          <a:srcRect l="8000" r="-1" b="-1"/>
          <a:stretch/>
        </p:blipFill>
        <p:spPr>
          <a:xfrm>
            <a:off x="20" y="10"/>
            <a:ext cx="12191980" cy="6857990"/>
          </a:xfrm>
          <a:prstGeom prst="rect">
            <a:avLst/>
          </a:prstGeom>
        </p:spPr>
      </p:pic>
      <p:sp>
        <p:nvSpPr>
          <p:cNvPr id="6" name="Rectangle 5">
            <a:extLst>
              <a:ext uri="{FF2B5EF4-FFF2-40B4-BE49-F238E27FC236}">
                <a16:creationId xmlns:a16="http://schemas.microsoft.com/office/drawing/2014/main" id="{9A89212A-9CE7-9947-991A-DCC4301A4369}"/>
              </a:ext>
            </a:extLst>
          </p:cNvPr>
          <p:cNvSpPr/>
          <p:nvPr/>
        </p:nvSpPr>
        <p:spPr>
          <a:xfrm>
            <a:off x="5992980" y="381865"/>
            <a:ext cx="3916585" cy="646331"/>
          </a:xfrm>
          <a:prstGeom prst="rect">
            <a:avLst/>
          </a:prstGeom>
        </p:spPr>
        <p:txBody>
          <a:bodyPr wrap="none">
            <a:spAutoFit/>
          </a:bodyPr>
          <a:lstStyle/>
          <a:p>
            <a:pPr algn="r" rtl="1"/>
            <a:r>
              <a:rPr lang="x-none" dirty="0">
                <a:hlinkClick r:id="rId3"/>
              </a:rPr>
              <a:t>https://volunteer.srca.org.sa/#!/home</a:t>
            </a:r>
            <a:endParaRPr lang="x-none" dirty="0"/>
          </a:p>
          <a:p>
            <a:pPr algn="r" rtl="1"/>
            <a:endParaRPr lang="x-none" dirty="0"/>
          </a:p>
        </p:txBody>
      </p:sp>
    </p:spTree>
    <p:extLst>
      <p:ext uri="{BB962C8B-B14F-4D97-AF65-F5344CB8AC3E}">
        <p14:creationId xmlns:p14="http://schemas.microsoft.com/office/powerpoint/2010/main" val="36307351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grass, outdoor, person&#10;&#10;Description automatically generated">
            <a:extLst>
              <a:ext uri="{FF2B5EF4-FFF2-40B4-BE49-F238E27FC236}">
                <a16:creationId xmlns:a16="http://schemas.microsoft.com/office/drawing/2014/main" id="{D824D252-36E5-D64C-BD1B-C893ED2AA0E8}"/>
              </a:ext>
            </a:extLst>
          </p:cNvPr>
          <p:cNvPicPr>
            <a:picLocks noChangeAspect="1"/>
          </p:cNvPicPr>
          <p:nvPr/>
        </p:nvPicPr>
        <p:blipFill rotWithShape="1">
          <a:blip r:embed="rId2"/>
          <a:srcRect r="2" b="16888"/>
          <a:stretch/>
        </p:blipFill>
        <p:spPr>
          <a:xfrm>
            <a:off x="1006713" y="10"/>
            <a:ext cx="10379041" cy="6857990"/>
          </a:xfrm>
          <a:prstGeom prst="rect">
            <a:avLst/>
          </a:prstGeom>
        </p:spPr>
      </p:pic>
    </p:spTree>
    <p:extLst>
      <p:ext uri="{BB962C8B-B14F-4D97-AF65-F5344CB8AC3E}">
        <p14:creationId xmlns:p14="http://schemas.microsoft.com/office/powerpoint/2010/main" val="1294781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357BFA-119F-C140-AD0A-51B3896B0EB7}"/>
              </a:ext>
            </a:extLst>
          </p:cNvPr>
          <p:cNvSpPr>
            <a:spLocks noGrp="1"/>
          </p:cNvSpPr>
          <p:nvPr>
            <p:ph type="dt" sz="half" idx="10"/>
          </p:nvPr>
        </p:nvSpPr>
        <p:spPr>
          <a:xfrm>
            <a:off x="7201144" y="5971447"/>
            <a:ext cx="4685690" cy="466162"/>
          </a:xfrm>
        </p:spPr>
        <p:txBody>
          <a:bodyPr/>
          <a:lstStyle/>
          <a:p>
            <a:r>
              <a:rPr lang="en-US">
                <a:hlinkClick r:id="rId2"/>
              </a:rPr>
              <a:t>https://</a:t>
            </a:r>
            <a:r>
              <a:rPr lang="en-US" err="1">
                <a:hlinkClick r:id="rId2"/>
              </a:rPr>
              <a:t>twitter.com</a:t>
            </a:r>
            <a:r>
              <a:rPr lang="en-US">
                <a:hlinkClick r:id="rId2"/>
              </a:rPr>
              <a:t>/</a:t>
            </a:r>
            <a:r>
              <a:rPr lang="en-US" err="1">
                <a:hlinkClick r:id="rId2"/>
              </a:rPr>
              <a:t>search?q</a:t>
            </a:r>
            <a:r>
              <a:rPr lang="en-US">
                <a:hlinkClick r:id="rId2"/>
              </a:rPr>
              <a:t>=%23</a:t>
            </a:r>
            <a:r>
              <a:rPr lang="x-none" err="1">
                <a:hlinkClick r:id="rId2"/>
              </a:rPr>
              <a:t>ابراهيم_المفلح_وبقي_الأثر</a:t>
            </a:r>
            <a:r>
              <a:rPr lang="x-none">
                <a:hlinkClick r:id="rId2"/>
              </a:rPr>
              <a:t>&amp;</a:t>
            </a:r>
            <a:r>
              <a:rPr lang="en-US">
                <a:hlinkClick r:id="rId2"/>
              </a:rPr>
              <a:t>src=hash</a:t>
            </a:r>
            <a:endParaRPr lang="en-US"/>
          </a:p>
          <a:p>
            <a:endParaRPr lang="en-US"/>
          </a:p>
        </p:txBody>
      </p:sp>
      <p:pic>
        <p:nvPicPr>
          <p:cNvPr id="7" name="Picture 6">
            <a:extLst>
              <a:ext uri="{FF2B5EF4-FFF2-40B4-BE49-F238E27FC236}">
                <a16:creationId xmlns:a16="http://schemas.microsoft.com/office/drawing/2014/main" id="{2B1F06C0-9BAC-1E49-B02A-6D2C30B0EE67}"/>
              </a:ext>
            </a:extLst>
          </p:cNvPr>
          <p:cNvPicPr>
            <a:picLocks noChangeAspect="1"/>
          </p:cNvPicPr>
          <p:nvPr/>
        </p:nvPicPr>
        <p:blipFill>
          <a:blip r:embed="rId3"/>
          <a:stretch>
            <a:fillRect/>
          </a:stretch>
        </p:blipFill>
        <p:spPr>
          <a:xfrm>
            <a:off x="2853852" y="0"/>
            <a:ext cx="6484295" cy="6858000"/>
          </a:xfrm>
          <a:prstGeom prst="rect">
            <a:avLst/>
          </a:prstGeom>
        </p:spPr>
      </p:pic>
    </p:spTree>
    <p:extLst>
      <p:ext uri="{BB962C8B-B14F-4D97-AF65-F5344CB8AC3E}">
        <p14:creationId xmlns:p14="http://schemas.microsoft.com/office/powerpoint/2010/main" val="1020619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B261FC32-A1DF-3F44-9834-8A1E04FBBE7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13309" y="475030"/>
            <a:ext cx="5426030" cy="374396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a:extLst>
              <a:ext uri="{FF2B5EF4-FFF2-40B4-BE49-F238E27FC236}">
                <a16:creationId xmlns:a16="http://schemas.microsoft.com/office/drawing/2014/main" id="{C71A26AE-6E61-274C-91C9-DE8C2858AADB}"/>
              </a:ext>
            </a:extLst>
          </p:cNvPr>
          <p:cNvPicPr>
            <a:picLocks noChangeAspect="1"/>
          </p:cNvPicPr>
          <p:nvPr/>
        </p:nvPicPr>
        <p:blipFill>
          <a:blip r:embed="rId3"/>
          <a:stretch>
            <a:fillRect/>
          </a:stretch>
        </p:blipFill>
        <p:spPr>
          <a:xfrm>
            <a:off x="5422047" y="2845302"/>
            <a:ext cx="5768679" cy="3836171"/>
          </a:xfrm>
          <a:prstGeom prst="rect">
            <a:avLst/>
          </a:prstGeom>
        </p:spPr>
      </p:pic>
    </p:spTree>
    <p:extLst>
      <p:ext uri="{BB962C8B-B14F-4D97-AF65-F5344CB8AC3E}">
        <p14:creationId xmlns:p14="http://schemas.microsoft.com/office/powerpoint/2010/main" val="20233629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ACDADD-C708-0A4B-A42A-3DA54B6A88B0}"/>
              </a:ext>
            </a:extLst>
          </p:cNvPr>
          <p:cNvSpPr/>
          <p:nvPr/>
        </p:nvSpPr>
        <p:spPr>
          <a:xfrm>
            <a:off x="1245704" y="301437"/>
            <a:ext cx="10368226" cy="6417141"/>
          </a:xfrm>
          <a:prstGeom prst="rect">
            <a:avLst/>
          </a:prstGeom>
        </p:spPr>
        <p:txBody>
          <a:bodyPr wrap="square">
            <a:spAutoFit/>
          </a:bodyPr>
          <a:lstStyle/>
          <a:p>
            <a:pPr>
              <a:lnSpc>
                <a:spcPct val="150000"/>
              </a:lnSpc>
            </a:pPr>
            <a:r>
              <a:rPr lang="en-US" sz="2800" b="1" dirty="0">
                <a:solidFill>
                  <a:srgbClr val="FF0000"/>
                </a:solidFill>
                <a:latin typeface="Helvetica Neue" panose="02000503000000020004" pitchFamily="2" charset="0"/>
              </a:rPr>
              <a:t>Tips for getting started</a:t>
            </a:r>
          </a:p>
          <a:p>
            <a:pPr>
              <a:lnSpc>
                <a:spcPct val="150000"/>
              </a:lnSpc>
            </a:pPr>
            <a:endParaRPr lang="en-US" b="0" i="0" dirty="0">
              <a:solidFill>
                <a:srgbClr val="31708F"/>
              </a:solidFill>
              <a:effectLst/>
              <a:latin typeface="Helvetica Neue" panose="02000503000000020004" pitchFamily="2" charset="0"/>
            </a:endParaRPr>
          </a:p>
          <a:p>
            <a:pPr>
              <a:lnSpc>
                <a:spcPct val="150000"/>
              </a:lnSpc>
            </a:pPr>
            <a:r>
              <a:rPr lang="en-US" dirty="0"/>
              <a:t>First, ask yourself if there is something specific you want to do. </a:t>
            </a:r>
          </a:p>
          <a:p>
            <a:pPr>
              <a:lnSpc>
                <a:spcPct val="150000"/>
              </a:lnSpc>
            </a:pPr>
            <a:r>
              <a:rPr lang="en-US" dirty="0"/>
              <a:t>For example, do I want… </a:t>
            </a:r>
            <a:br>
              <a:rPr lang="en-US" dirty="0"/>
            </a:br>
            <a:r>
              <a:rPr lang="en-US" dirty="0"/>
              <a:t>…to make it better around where I live </a:t>
            </a:r>
            <a:br>
              <a:rPr lang="en-US" dirty="0"/>
            </a:br>
            <a:r>
              <a:rPr lang="en-US" dirty="0"/>
              <a:t>…to meet people who are different from me </a:t>
            </a:r>
            <a:br>
              <a:rPr lang="en-US" dirty="0"/>
            </a:br>
            <a:r>
              <a:rPr lang="en-US" dirty="0"/>
              <a:t>…to try something new </a:t>
            </a:r>
            <a:br>
              <a:rPr lang="en-US" dirty="0"/>
            </a:br>
            <a:r>
              <a:rPr lang="en-US" dirty="0"/>
              <a:t>…to do something with my spare time </a:t>
            </a:r>
            <a:br>
              <a:rPr lang="en-US" dirty="0"/>
            </a:br>
            <a:r>
              <a:rPr lang="en-US" dirty="0"/>
              <a:t>…to see a different way of life and new places </a:t>
            </a:r>
            <a:br>
              <a:rPr lang="en-US" dirty="0"/>
            </a:br>
            <a:r>
              <a:rPr lang="en-US" dirty="0"/>
              <a:t>…to have a go at the type of work I might want to do as a full-time job </a:t>
            </a:r>
            <a:br>
              <a:rPr lang="en-US" dirty="0"/>
            </a:br>
            <a:r>
              <a:rPr lang="en-US" dirty="0"/>
              <a:t>…to do more with my interests and hobbies </a:t>
            </a:r>
            <a:br>
              <a:rPr lang="en-US" dirty="0"/>
            </a:br>
            <a:r>
              <a:rPr lang="en-US" dirty="0"/>
              <a:t>…to do something I’m good at</a:t>
            </a:r>
          </a:p>
          <a:p>
            <a:pPr>
              <a:lnSpc>
                <a:spcPct val="150000"/>
              </a:lnSpc>
            </a:pPr>
            <a:r>
              <a:rPr lang="en-US" dirty="0"/>
              <a:t>The best way to volunteer is to match your personality and interests. </a:t>
            </a:r>
          </a:p>
          <a:p>
            <a:pPr>
              <a:lnSpc>
                <a:spcPct val="150000"/>
              </a:lnSpc>
            </a:pPr>
            <a:r>
              <a:rPr lang="en-US" dirty="0"/>
              <a:t>Having answers to these questions will help you narrow down your search.</a:t>
            </a:r>
          </a:p>
          <a:p>
            <a:endParaRPr lang="en-US" b="0" i="0" dirty="0">
              <a:solidFill>
                <a:srgbClr val="31708F"/>
              </a:solidFill>
              <a:effectLst/>
              <a:latin typeface="Helvetica Neue" panose="02000503000000020004" pitchFamily="2" charset="0"/>
            </a:endParaRPr>
          </a:p>
        </p:txBody>
      </p:sp>
      <p:sp>
        <p:nvSpPr>
          <p:cNvPr id="3" name="Rectangle 2">
            <a:extLst>
              <a:ext uri="{FF2B5EF4-FFF2-40B4-BE49-F238E27FC236}">
                <a16:creationId xmlns:a16="http://schemas.microsoft.com/office/drawing/2014/main" id="{E96B3792-C553-6041-A697-74CF2FD2D27C}"/>
              </a:ext>
            </a:extLst>
          </p:cNvPr>
          <p:cNvSpPr/>
          <p:nvPr/>
        </p:nvSpPr>
        <p:spPr>
          <a:xfrm>
            <a:off x="8283741" y="6388860"/>
            <a:ext cx="2321789" cy="307777"/>
          </a:xfrm>
          <a:prstGeom prst="rect">
            <a:avLst/>
          </a:prstGeom>
        </p:spPr>
        <p:txBody>
          <a:bodyPr wrap="none">
            <a:spAutoFit/>
          </a:bodyPr>
          <a:lstStyle/>
          <a:p>
            <a:r>
              <a:rPr lang="en-US" sz="1400">
                <a:solidFill>
                  <a:srgbClr val="333333"/>
                </a:solidFill>
              </a:rPr>
              <a:t>Source: </a:t>
            </a:r>
            <a:r>
              <a:rPr lang="en-US" sz="1400" i="1">
                <a:solidFill>
                  <a:srgbClr val="333333"/>
                </a:solidFill>
              </a:rPr>
              <a:t>World Volunteer Web</a:t>
            </a:r>
            <a:endParaRPr lang="en-US" sz="1400"/>
          </a:p>
        </p:txBody>
      </p:sp>
      <p:pic>
        <p:nvPicPr>
          <p:cNvPr id="4" name="Picture 3">
            <a:extLst>
              <a:ext uri="{FF2B5EF4-FFF2-40B4-BE49-F238E27FC236}">
                <a16:creationId xmlns:a16="http://schemas.microsoft.com/office/drawing/2014/main" id="{0A105512-4D31-BE47-A0EF-A9198CC06DCA}"/>
              </a:ext>
            </a:extLst>
          </p:cNvPr>
          <p:cNvPicPr>
            <a:picLocks noChangeAspect="1"/>
          </p:cNvPicPr>
          <p:nvPr/>
        </p:nvPicPr>
        <p:blipFill>
          <a:blip r:embed="rId2"/>
          <a:srcRect/>
          <a:stretch/>
        </p:blipFill>
        <p:spPr>
          <a:xfrm>
            <a:off x="7719646" y="301437"/>
            <a:ext cx="3449978" cy="2521138"/>
          </a:xfrm>
          <a:prstGeom prst="rect">
            <a:avLst/>
          </a:prstGeom>
          <a:ln>
            <a:noFill/>
          </a:ln>
          <a:effectLst>
            <a:softEdge rad="112500"/>
          </a:effectLst>
        </p:spPr>
      </p:pic>
    </p:spTree>
    <p:extLst>
      <p:ext uri="{BB962C8B-B14F-4D97-AF65-F5344CB8AC3E}">
        <p14:creationId xmlns:p14="http://schemas.microsoft.com/office/powerpoint/2010/main" val="8657134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AA98A8-490C-D349-B303-0073643CFB2A}"/>
              </a:ext>
            </a:extLst>
          </p:cNvPr>
          <p:cNvSpPr/>
          <p:nvPr/>
        </p:nvSpPr>
        <p:spPr>
          <a:xfrm>
            <a:off x="1364973" y="332969"/>
            <a:ext cx="7505757" cy="6001643"/>
          </a:xfrm>
          <a:prstGeom prst="rect">
            <a:avLst/>
          </a:prstGeom>
        </p:spPr>
        <p:txBody>
          <a:bodyPr wrap="square">
            <a:spAutoFit/>
          </a:bodyPr>
          <a:lstStyle/>
          <a:p>
            <a:r>
              <a:rPr lang="en-US" sz="2800" b="1" dirty="0">
                <a:solidFill>
                  <a:srgbClr val="FF0000"/>
                </a:solidFill>
                <a:latin typeface="Georgia" panose="02040502050405020303" pitchFamily="18" charset="0"/>
              </a:rPr>
              <a:t>How to find the right volunteer opportunity</a:t>
            </a:r>
          </a:p>
          <a:p>
            <a:endParaRPr lang="en-US" sz="2000" b="0" i="0" dirty="0">
              <a:solidFill>
                <a:srgbClr val="AD5836"/>
              </a:solidFill>
              <a:effectLst/>
              <a:latin typeface="Georgia" panose="02040502050405020303" pitchFamily="18" charset="0"/>
            </a:endParaRPr>
          </a:p>
          <a:p>
            <a:r>
              <a:rPr lang="en-US" sz="2000" dirty="0"/>
              <a:t>Ask yourself the following:</a:t>
            </a:r>
          </a:p>
          <a:p>
            <a:endParaRPr lang="en-US" sz="2000" b="0" i="0" dirty="0">
              <a:solidFill>
                <a:srgbClr val="AD5836"/>
              </a:solidFill>
              <a:effectLst/>
              <a:latin typeface="Georgia" panose="02040502050405020303" pitchFamily="18" charset="0"/>
            </a:endParaRPr>
          </a:p>
          <a:p>
            <a:pPr marL="285750" indent="-285750">
              <a:lnSpc>
                <a:spcPct val="150000"/>
              </a:lnSpc>
              <a:buFont typeface="Arial" panose="020B0604020202020204" pitchFamily="34" charset="0"/>
              <a:buChar char="•"/>
            </a:pPr>
            <a:r>
              <a:rPr lang="en-US" sz="2000" dirty="0"/>
              <a:t>Would you like to work with adults, children, or remotely from home?</a:t>
            </a:r>
          </a:p>
          <a:p>
            <a:pPr marL="285750" indent="-285750">
              <a:lnSpc>
                <a:spcPct val="150000"/>
              </a:lnSpc>
              <a:buFont typeface="Arial" panose="020B0604020202020204" pitchFamily="34" charset="0"/>
              <a:buChar char="•"/>
            </a:pPr>
            <a:r>
              <a:rPr lang="en-US" sz="2000" dirty="0"/>
              <a:t>Do you prefer to work alone or as part of a team?</a:t>
            </a:r>
          </a:p>
          <a:p>
            <a:pPr marL="285750" indent="-285750">
              <a:lnSpc>
                <a:spcPct val="150000"/>
              </a:lnSpc>
              <a:buFont typeface="Arial" panose="020B0604020202020204" pitchFamily="34" charset="0"/>
              <a:buChar char="•"/>
            </a:pPr>
            <a:r>
              <a:rPr lang="en-US" sz="2000" dirty="0"/>
              <a:t>Are you better behind the scenes or do you prefer to take a more visible role?</a:t>
            </a:r>
          </a:p>
          <a:p>
            <a:pPr marL="285750" indent="-285750">
              <a:lnSpc>
                <a:spcPct val="150000"/>
              </a:lnSpc>
              <a:buFont typeface="Arial" panose="020B0604020202020204" pitchFamily="34" charset="0"/>
              <a:buChar char="•"/>
            </a:pPr>
            <a:r>
              <a:rPr lang="en-US" sz="2000" dirty="0"/>
              <a:t>How much time are you willing to commit?</a:t>
            </a:r>
          </a:p>
          <a:p>
            <a:pPr marL="285750" indent="-285750">
              <a:lnSpc>
                <a:spcPct val="150000"/>
              </a:lnSpc>
              <a:buFont typeface="Arial" panose="020B0604020202020204" pitchFamily="34" charset="0"/>
              <a:buChar char="•"/>
            </a:pPr>
            <a:r>
              <a:rPr lang="en-US" sz="2000" dirty="0"/>
              <a:t>What skills can you bring to a volunteer job?</a:t>
            </a:r>
          </a:p>
          <a:p>
            <a:pPr marL="285750" indent="-285750">
              <a:lnSpc>
                <a:spcPct val="150000"/>
              </a:lnSpc>
              <a:buFont typeface="Arial" panose="020B0604020202020204" pitchFamily="34" charset="0"/>
              <a:buChar char="•"/>
            </a:pPr>
            <a:r>
              <a:rPr lang="en-US" sz="2000" dirty="0"/>
              <a:t>What causes are important to you?</a:t>
            </a:r>
          </a:p>
          <a:p>
            <a:endParaRPr lang="en-US" sz="2000" b="0" i="0" dirty="0">
              <a:solidFill>
                <a:srgbClr val="AD5836"/>
              </a:solidFill>
              <a:effectLst/>
              <a:latin typeface="Georgia" panose="02040502050405020303" pitchFamily="18" charset="0"/>
            </a:endParaRPr>
          </a:p>
        </p:txBody>
      </p:sp>
      <p:pic>
        <p:nvPicPr>
          <p:cNvPr id="3" name="Picture 2">
            <a:extLst>
              <a:ext uri="{FF2B5EF4-FFF2-40B4-BE49-F238E27FC236}">
                <a16:creationId xmlns:a16="http://schemas.microsoft.com/office/drawing/2014/main" id="{52D30F54-F60B-D44B-98F2-32EAD59175BF}"/>
              </a:ext>
            </a:extLst>
          </p:cNvPr>
          <p:cNvPicPr>
            <a:picLocks noChangeAspect="1"/>
          </p:cNvPicPr>
          <p:nvPr/>
        </p:nvPicPr>
        <p:blipFill>
          <a:blip r:embed="rId2"/>
          <a:srcRect/>
          <a:stretch/>
        </p:blipFill>
        <p:spPr>
          <a:xfrm>
            <a:off x="7754399" y="209520"/>
            <a:ext cx="3429000" cy="1985694"/>
          </a:xfrm>
          <a:prstGeom prst="rect">
            <a:avLst/>
          </a:prstGeom>
          <a:ln>
            <a:noFill/>
          </a:ln>
          <a:effectLst>
            <a:softEdge rad="112500"/>
          </a:effectLst>
        </p:spPr>
      </p:pic>
    </p:spTree>
    <p:extLst>
      <p:ext uri="{BB962C8B-B14F-4D97-AF65-F5344CB8AC3E}">
        <p14:creationId xmlns:p14="http://schemas.microsoft.com/office/powerpoint/2010/main" val="29682014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BCD892C6-28F1-2949-9DBA-2B3A5FAF6B83}"/>
              </a:ext>
            </a:extLst>
          </p:cNvPr>
          <p:cNvPicPr>
            <a:picLocks noChangeAspect="1"/>
          </p:cNvPicPr>
          <p:nvPr/>
        </p:nvPicPr>
        <p:blipFill rotWithShape="1">
          <a:blip r:embed="rId2"/>
          <a:srcRect b="15106"/>
          <a:stretch/>
        </p:blipFill>
        <p:spPr>
          <a:xfrm>
            <a:off x="1328445" y="2481713"/>
            <a:ext cx="9719948" cy="3775113"/>
          </a:xfrm>
          <a:prstGeom prst="rect">
            <a:avLst/>
          </a:prstGeom>
        </p:spPr>
      </p:pic>
      <p:sp>
        <p:nvSpPr>
          <p:cNvPr id="6" name="Rectangle 5">
            <a:extLst>
              <a:ext uri="{FF2B5EF4-FFF2-40B4-BE49-F238E27FC236}">
                <a16:creationId xmlns:a16="http://schemas.microsoft.com/office/drawing/2014/main" id="{13548C78-791D-4942-8C14-0C9DD1E7EE49}"/>
              </a:ext>
            </a:extLst>
          </p:cNvPr>
          <p:cNvSpPr/>
          <p:nvPr/>
        </p:nvSpPr>
        <p:spPr>
          <a:xfrm>
            <a:off x="2239616" y="662962"/>
            <a:ext cx="8808777" cy="1154162"/>
          </a:xfrm>
          <a:prstGeom prst="rect">
            <a:avLst/>
          </a:prstGeom>
        </p:spPr>
        <p:txBody>
          <a:bodyPr wrap="square">
            <a:spAutoFit/>
          </a:bodyPr>
          <a:lstStyle/>
          <a:p>
            <a:pPr algn="ctr">
              <a:spcAft>
                <a:spcPts val="600"/>
              </a:spcAft>
            </a:pPr>
            <a:r>
              <a:rPr lang="en-US" sz="3200" b="1" dirty="0"/>
              <a:t>Volunteering in health and social care</a:t>
            </a:r>
          </a:p>
          <a:p>
            <a:pPr algn="ctr">
              <a:spcAft>
                <a:spcPts val="600"/>
              </a:spcAft>
            </a:pPr>
            <a:r>
              <a:rPr lang="en-US" sz="3200" b="1" dirty="0"/>
              <a:t>settings and roles</a:t>
            </a:r>
            <a:endParaRPr lang="x-none" sz="3200" b="1" dirty="0"/>
          </a:p>
        </p:txBody>
      </p:sp>
      <p:pic>
        <p:nvPicPr>
          <p:cNvPr id="8" name="Picture 7" descr="Text&#10;&#10;Description automatically generated">
            <a:extLst>
              <a:ext uri="{FF2B5EF4-FFF2-40B4-BE49-F238E27FC236}">
                <a16:creationId xmlns:a16="http://schemas.microsoft.com/office/drawing/2014/main" id="{B6DB7858-F239-9A47-B558-AAEC6A71F518}"/>
              </a:ext>
            </a:extLst>
          </p:cNvPr>
          <p:cNvPicPr>
            <a:picLocks noChangeAspect="1"/>
          </p:cNvPicPr>
          <p:nvPr/>
        </p:nvPicPr>
        <p:blipFill>
          <a:blip r:embed="rId3"/>
          <a:stretch>
            <a:fillRect/>
          </a:stretch>
        </p:blipFill>
        <p:spPr>
          <a:xfrm>
            <a:off x="199919" y="238538"/>
            <a:ext cx="1887373" cy="2003011"/>
          </a:xfrm>
          <a:prstGeom prst="rect">
            <a:avLst/>
          </a:prstGeom>
        </p:spPr>
      </p:pic>
    </p:spTree>
    <p:extLst>
      <p:ext uri="{BB962C8B-B14F-4D97-AF65-F5344CB8AC3E}">
        <p14:creationId xmlns:p14="http://schemas.microsoft.com/office/powerpoint/2010/main" val="10317053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4" name="Picture 13">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6" name="Rectangle 15">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D377EE36-E59D-4778-8F99-4B470DA4A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2586C6C5-47AF-450A-932D-880EF823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TextBox 23">
            <a:extLst>
              <a:ext uri="{FF2B5EF4-FFF2-40B4-BE49-F238E27FC236}">
                <a16:creationId xmlns:a16="http://schemas.microsoft.com/office/drawing/2014/main" id="{A587901A-AA64-4940-9803-F67677851150}"/>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pic>
        <p:nvPicPr>
          <p:cNvPr id="8" name="Picture 7">
            <a:extLst>
              <a:ext uri="{FF2B5EF4-FFF2-40B4-BE49-F238E27FC236}">
                <a16:creationId xmlns:a16="http://schemas.microsoft.com/office/drawing/2014/main" id="{67899D21-2248-43A1-8A3D-065F8BB739F2}"/>
              </a:ext>
            </a:extLst>
          </p:cNvPr>
          <p:cNvPicPr>
            <a:picLocks noChangeAspect="1"/>
          </p:cNvPicPr>
          <p:nvPr/>
        </p:nvPicPr>
        <p:blipFill rotWithShape="1">
          <a:blip r:embed="rId4"/>
          <a:srcRect r="3"/>
          <a:stretch/>
        </p:blipFill>
        <p:spPr>
          <a:xfrm>
            <a:off x="20" y="227"/>
            <a:ext cx="12191675" cy="6858000"/>
          </a:xfrm>
          <a:prstGeom prst="rect">
            <a:avLst/>
          </a:prstGeom>
        </p:spPr>
      </p:pic>
      <p:pic>
        <p:nvPicPr>
          <p:cNvPr id="26" name="Picture 25">
            <a:extLst>
              <a:ext uri="{FF2B5EF4-FFF2-40B4-BE49-F238E27FC236}">
                <a16:creationId xmlns:a16="http://schemas.microsoft.com/office/drawing/2014/main" id="{97E95E2F-46AB-4CC1-B3EC-E895B83649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28" name="Picture 27">
            <a:extLst>
              <a:ext uri="{FF2B5EF4-FFF2-40B4-BE49-F238E27FC236}">
                <a16:creationId xmlns:a16="http://schemas.microsoft.com/office/drawing/2014/main" id="{948DAB23-6C4D-4138-8D67-DC09574BC89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0" name="Rectangle 29">
            <a:extLst>
              <a:ext uri="{FF2B5EF4-FFF2-40B4-BE49-F238E27FC236}">
                <a16:creationId xmlns:a16="http://schemas.microsoft.com/office/drawing/2014/main" id="{27F7FCF9-9DC8-4809-ABA1-9E838A2C2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CDABCB5-7B43-4F1E-A92D-40B7FC42C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068540E-7885-4861-BD0F-315690043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5891209"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4E59C193-6219-A540-ABA9-C41024816509}"/>
              </a:ext>
            </a:extLst>
          </p:cNvPr>
          <p:cNvSpPr>
            <a:spLocks noGrp="1"/>
          </p:cNvSpPr>
          <p:nvPr>
            <p:ph type="title"/>
          </p:nvPr>
        </p:nvSpPr>
        <p:spPr>
          <a:xfrm>
            <a:off x="1189049" y="1895061"/>
            <a:ext cx="5556307" cy="4128051"/>
          </a:xfrm>
        </p:spPr>
        <p:txBody>
          <a:bodyPr vert="horz" lIns="91440" tIns="45720" rIns="91440" bIns="45720" rtlCol="0" anchor="t">
            <a:normAutofit/>
          </a:bodyPr>
          <a:lstStyle/>
          <a:p>
            <a:pPr algn="ctr"/>
            <a:r>
              <a:rPr lang="en-US" sz="3200" b="1" dirty="0"/>
              <a:t>Examples of volunteering project</a:t>
            </a:r>
            <a:br>
              <a:rPr lang="en-US" sz="3200" b="1" dirty="0"/>
            </a:br>
            <a:br>
              <a:rPr lang="en-US" sz="3200" b="1" dirty="0"/>
            </a:br>
            <a:br>
              <a:rPr lang="en-US" sz="3200" b="1" dirty="0"/>
            </a:br>
            <a:br>
              <a:rPr lang="en-US" sz="3200" b="1" dirty="0"/>
            </a:br>
            <a:r>
              <a:rPr lang="en-US" sz="3200" b="1" dirty="0"/>
              <a:t>How to start an awareness campaign </a:t>
            </a:r>
            <a:br>
              <a:rPr lang="en-US" sz="3200" b="1" dirty="0"/>
            </a:br>
            <a:endParaRPr lang="en-US" sz="3200" b="1" dirty="0"/>
          </a:p>
        </p:txBody>
      </p:sp>
      <p:sp>
        <p:nvSpPr>
          <p:cNvPr id="36" name="Rectangle 35">
            <a:extLst>
              <a:ext uri="{FF2B5EF4-FFF2-40B4-BE49-F238E27FC236}">
                <a16:creationId xmlns:a16="http://schemas.microsoft.com/office/drawing/2014/main" id="{803A8740-FDD5-4A54-851E-CEC119ED8A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98742"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638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037151-7CDD-1742-B156-03D0622FF6CD}"/>
              </a:ext>
            </a:extLst>
          </p:cNvPr>
          <p:cNvSpPr/>
          <p:nvPr/>
        </p:nvSpPr>
        <p:spPr>
          <a:xfrm>
            <a:off x="1311965" y="1396231"/>
            <a:ext cx="9440117" cy="3693319"/>
          </a:xfrm>
          <a:prstGeom prst="rect">
            <a:avLst/>
          </a:prstGeom>
        </p:spPr>
        <p:txBody>
          <a:bodyPr wrap="square">
            <a:spAutoFit/>
          </a:bodyPr>
          <a:lstStyle/>
          <a:p>
            <a:pPr marL="342900" indent="-342900">
              <a:lnSpc>
                <a:spcPct val="150000"/>
              </a:lnSpc>
              <a:buFont typeface="Arial" panose="020B0604020202020204" pitchFamily="34" charset="0"/>
              <a:buChar char="•"/>
            </a:pPr>
            <a:r>
              <a:rPr lang="en-US" sz="2400"/>
              <a:t>Volunteering  is promoted as a way of enhancing students’ career prospects, at the same time as getting involved in community activities</a:t>
            </a:r>
          </a:p>
          <a:p>
            <a:pPr marL="342900" indent="-342900">
              <a:lnSpc>
                <a:spcPct val="150000"/>
              </a:lnSpc>
              <a:buFont typeface="Arial" panose="020B0604020202020204" pitchFamily="34" charset="0"/>
              <a:buChar char="•"/>
            </a:pPr>
            <a:endParaRPr lang="en-US" sz="2400">
              <a:effectLst/>
            </a:endParaRPr>
          </a:p>
          <a:p>
            <a:pPr marL="342900" indent="-342900">
              <a:lnSpc>
                <a:spcPct val="150000"/>
              </a:lnSpc>
              <a:buFont typeface="Arial" panose="020B0604020202020204" pitchFamily="34" charset="0"/>
              <a:buChar char="•"/>
            </a:pPr>
            <a:r>
              <a:rPr lang="en-US" sz="2400"/>
              <a:t>Students  are increasingly exalted to build up their CV profiles in the pursuit of enhancing employability</a:t>
            </a:r>
          </a:p>
          <a:p>
            <a:pPr marL="285750" indent="-285750">
              <a:buFont typeface="Arial" panose="020B0604020202020204" pitchFamily="34" charset="0"/>
              <a:buChar char="•"/>
            </a:pPr>
            <a:endParaRPr lang="en-US">
              <a:effectLst/>
              <a:latin typeface="Times" pitchFamily="2" charset="0"/>
            </a:endParaRPr>
          </a:p>
        </p:txBody>
      </p:sp>
      <p:sp>
        <p:nvSpPr>
          <p:cNvPr id="3" name="Rectangle 2">
            <a:extLst>
              <a:ext uri="{FF2B5EF4-FFF2-40B4-BE49-F238E27FC236}">
                <a16:creationId xmlns:a16="http://schemas.microsoft.com/office/drawing/2014/main" id="{DD493396-D334-5547-9651-C7A4FCE6DE04}"/>
              </a:ext>
            </a:extLst>
          </p:cNvPr>
          <p:cNvSpPr/>
          <p:nvPr/>
        </p:nvSpPr>
        <p:spPr>
          <a:xfrm>
            <a:off x="1051034" y="6414415"/>
            <a:ext cx="9701048" cy="276999"/>
          </a:xfrm>
          <a:prstGeom prst="rect">
            <a:avLst/>
          </a:prstGeom>
        </p:spPr>
        <p:txBody>
          <a:bodyPr wrap="square">
            <a:spAutoFit/>
          </a:bodyPr>
          <a:lstStyle/>
          <a:p>
            <a:r>
              <a:rPr lang="en-US" sz="1200"/>
              <a:t>Clare </a:t>
            </a:r>
            <a:r>
              <a:rPr lang="en-US" sz="1200" err="1"/>
              <a:t>Holdsworth</a:t>
            </a:r>
            <a:r>
              <a:rPr lang="en-US" sz="1200"/>
              <a:t> (2010) Why Volunteer? Understanding Motivations For Student Volunteering, British Journal of Educational Studies, 58:4, 421-437</a:t>
            </a:r>
          </a:p>
        </p:txBody>
      </p:sp>
    </p:spTree>
    <p:extLst>
      <p:ext uri="{BB962C8B-B14F-4D97-AF65-F5344CB8AC3E}">
        <p14:creationId xmlns:p14="http://schemas.microsoft.com/office/powerpoint/2010/main" val="16787156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9A4E98-20DE-8E44-8543-5B7A2DB96D25}"/>
              </a:ext>
            </a:extLst>
          </p:cNvPr>
          <p:cNvSpPr/>
          <p:nvPr/>
        </p:nvSpPr>
        <p:spPr>
          <a:xfrm>
            <a:off x="1245704" y="401121"/>
            <a:ext cx="9899374" cy="7017306"/>
          </a:xfrm>
          <a:prstGeom prst="rect">
            <a:avLst/>
          </a:prstGeom>
        </p:spPr>
        <p:txBody>
          <a:bodyPr wrap="square">
            <a:spAutoFit/>
          </a:bodyPr>
          <a:lstStyle/>
          <a:p>
            <a:pPr>
              <a:lnSpc>
                <a:spcPct val="150000"/>
              </a:lnSpc>
            </a:pPr>
            <a:r>
              <a:rPr lang="en-US" sz="2400" u="sng" dirty="0">
                <a:latin typeface="Arial" panose="020B0604020202020204" pitchFamily="34" charset="0"/>
                <a:cs typeface="Arial" panose="020B0604020202020204" pitchFamily="34" charset="0"/>
              </a:rPr>
              <a:t>The Precede-Proceed Model</a:t>
            </a:r>
            <a:endParaRPr lang="en-US" sz="2400" u="sng" dirty="0">
              <a:effectLst/>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The model involves </a:t>
            </a:r>
            <a:r>
              <a:rPr lang="en-US" sz="2400" i="1" dirty="0">
                <a:solidFill>
                  <a:srgbClr val="FF0000"/>
                </a:solidFill>
                <a:latin typeface="Arial" panose="020B0604020202020204" pitchFamily="34" charset="0"/>
                <a:cs typeface="Arial" panose="020B0604020202020204" pitchFamily="34" charset="0"/>
              </a:rPr>
              <a:t>nine</a:t>
            </a:r>
            <a:r>
              <a:rPr lang="en-US" sz="2400" dirty="0">
                <a:latin typeface="Arial" panose="020B0604020202020204" pitchFamily="34" charset="0"/>
                <a:cs typeface="Arial" panose="020B0604020202020204" pitchFamily="34" charset="0"/>
              </a:rPr>
              <a:t> phases is </a:t>
            </a:r>
            <a:r>
              <a:rPr lang="en-US" sz="2400" b="1" dirty="0">
                <a:latin typeface="Arial" panose="020B0604020202020204" pitchFamily="34" charset="0"/>
                <a:cs typeface="Arial" panose="020B0604020202020204" pitchFamily="34" charset="0"/>
              </a:rPr>
              <a:t>based</a:t>
            </a:r>
            <a:r>
              <a:rPr lang="en-US" sz="2400" dirty="0">
                <a:latin typeface="Arial" panose="020B0604020202020204" pitchFamily="34" charset="0"/>
                <a:cs typeface="Arial" panose="020B0604020202020204" pitchFamily="34" charset="0"/>
              </a:rPr>
              <a:t> on the premise that a thorough </a:t>
            </a:r>
            <a:r>
              <a:rPr lang="en-US" sz="2400" dirty="0">
                <a:solidFill>
                  <a:srgbClr val="FF0000"/>
                </a:solidFill>
                <a:latin typeface="Arial" panose="020B0604020202020204" pitchFamily="34" charset="0"/>
                <a:cs typeface="Arial" panose="020B0604020202020204" pitchFamily="34" charset="0"/>
              </a:rPr>
              <a:t>assessment</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Precede</a:t>
            </a:r>
            <a:r>
              <a:rPr lang="en-US" sz="2400" dirty="0">
                <a:latin typeface="Arial" panose="020B0604020202020204" pitchFamily="34" charset="0"/>
                <a:cs typeface="Arial" panose="020B0604020202020204" pitchFamily="34" charset="0"/>
              </a:rPr>
              <a:t>) should be made </a:t>
            </a:r>
            <a:r>
              <a:rPr lang="en-US" sz="2400" dirty="0">
                <a:solidFill>
                  <a:srgbClr val="FF0000"/>
                </a:solidFill>
                <a:latin typeface="Arial" panose="020B0604020202020204" pitchFamily="34" charset="0"/>
                <a:cs typeface="Arial" panose="020B0604020202020204" pitchFamily="34" charset="0"/>
              </a:rPr>
              <a:t>before planning </a:t>
            </a:r>
            <a:r>
              <a:rPr lang="en-US" sz="2400" dirty="0">
                <a:latin typeface="Arial" panose="020B0604020202020204" pitchFamily="34" charset="0"/>
                <a:cs typeface="Arial" panose="020B0604020202020204" pitchFamily="34" charset="0"/>
              </a:rPr>
              <a:t>a </a:t>
            </a:r>
            <a:r>
              <a:rPr lang="en-US" sz="2400" i="1" dirty="0">
                <a:latin typeface="Arial" panose="020B0604020202020204" pitchFamily="34" charset="0"/>
                <a:cs typeface="Arial" panose="020B0604020202020204" pitchFamily="34" charset="0"/>
              </a:rPr>
              <a:t>health promotion intervention</a:t>
            </a:r>
            <a:r>
              <a:rPr lang="en-US" sz="2400" dirty="0">
                <a:latin typeface="Arial" panose="020B0604020202020204" pitchFamily="34" charset="0"/>
                <a:cs typeface="Arial" panose="020B0604020202020204" pitchFamily="34" charset="0"/>
              </a:rPr>
              <a:t>, and </a:t>
            </a:r>
            <a:r>
              <a:rPr lang="en-US" sz="2400" i="1" dirty="0">
                <a:latin typeface="Arial" panose="020B0604020202020204" pitchFamily="34" charset="0"/>
                <a:cs typeface="Arial" panose="020B0604020202020204" pitchFamily="34" charset="0"/>
              </a:rPr>
              <a:t>evaluation</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Proceed</a:t>
            </a:r>
            <a:r>
              <a:rPr lang="en-US" sz="2400" dirty="0">
                <a:latin typeface="Arial" panose="020B0604020202020204" pitchFamily="34" charset="0"/>
                <a:cs typeface="Arial" panose="020B0604020202020204" pitchFamily="34" charset="0"/>
              </a:rPr>
              <a:t>) </a:t>
            </a:r>
            <a:r>
              <a:rPr lang="en-US" sz="2400" u="sng" dirty="0">
                <a:latin typeface="Arial" panose="020B0604020202020204" pitchFamily="34" charset="0"/>
                <a:cs typeface="Arial" panose="020B0604020202020204" pitchFamily="34" charset="0"/>
              </a:rPr>
              <a:t>is built </a:t>
            </a:r>
            <a:r>
              <a:rPr lang="en-US" sz="2400" dirty="0">
                <a:latin typeface="Arial" panose="020B0604020202020204" pitchFamily="34" charset="0"/>
                <a:cs typeface="Arial" panose="020B0604020202020204" pitchFamily="34" charset="0"/>
              </a:rPr>
              <a:t>in to the process to </a:t>
            </a:r>
            <a:r>
              <a:rPr lang="en-US" sz="2400" dirty="0">
                <a:solidFill>
                  <a:srgbClr val="FF0000"/>
                </a:solidFill>
                <a:latin typeface="Arial" panose="020B0604020202020204" pitchFamily="34" charset="0"/>
                <a:cs typeface="Arial" panose="020B0604020202020204" pitchFamily="34" charset="0"/>
              </a:rPr>
              <a:t>enable measurement </a:t>
            </a:r>
            <a:r>
              <a:rPr lang="en-US" sz="2400" dirty="0">
                <a:latin typeface="Arial" panose="020B0604020202020204" pitchFamily="34" charset="0"/>
                <a:cs typeface="Arial" panose="020B0604020202020204" pitchFamily="34" charset="0"/>
              </a:rPr>
              <a:t>of the effectiveness of interventions. </a:t>
            </a:r>
          </a:p>
          <a:p>
            <a:pPr>
              <a:lnSpc>
                <a:spcPct val="150000"/>
              </a:lnSpc>
            </a:pPr>
            <a:endParaRPr lang="en-US" sz="2400"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Priority </a:t>
            </a:r>
            <a:r>
              <a:rPr lang="en-US" sz="2400" b="1" dirty="0">
                <a:latin typeface="Arial" panose="020B0604020202020204" pitchFamily="34" charset="0"/>
                <a:cs typeface="Arial" panose="020B0604020202020204" pitchFamily="34" charset="0"/>
              </a:rPr>
              <a:t>targets</a:t>
            </a:r>
            <a:r>
              <a:rPr lang="en-US" sz="2400" dirty="0">
                <a:latin typeface="Arial" panose="020B0604020202020204" pitchFamily="34" charset="0"/>
                <a:cs typeface="Arial" panose="020B0604020202020204" pitchFamily="34" charset="0"/>
              </a:rPr>
              <a:t> for intervention are established through each phase of the assessment process (</a:t>
            </a:r>
            <a:r>
              <a:rPr lang="en-US" sz="2400" b="1" dirty="0">
                <a:latin typeface="Arial" panose="020B0604020202020204" pitchFamily="34" charset="0"/>
                <a:cs typeface="Arial" panose="020B0604020202020204" pitchFamily="34" charset="0"/>
              </a:rPr>
              <a:t>phases 1–5</a:t>
            </a:r>
            <a:r>
              <a:rPr lang="en-US" sz="2400" dirty="0">
                <a:latin typeface="Arial" panose="020B0604020202020204" pitchFamily="34" charset="0"/>
                <a:cs typeface="Arial" panose="020B0604020202020204" pitchFamily="34" charset="0"/>
              </a:rPr>
              <a:t>) on the basis of causal importance in the chain of health determinants, their prevalence and their changeability. </a:t>
            </a:r>
            <a:endParaRPr lang="en-US" dirty="0"/>
          </a:p>
          <a:p>
            <a:endParaRPr lang="en-US" dirty="0"/>
          </a:p>
          <a:p>
            <a:endParaRPr lang="en-US" dirty="0"/>
          </a:p>
          <a:p>
            <a:endParaRPr lang="en-US" dirty="0">
              <a:effectLst/>
              <a:latin typeface="Times" pitchFamily="2" charset="0"/>
            </a:endParaRPr>
          </a:p>
        </p:txBody>
      </p:sp>
    </p:spTree>
    <p:extLst>
      <p:ext uri="{BB962C8B-B14F-4D97-AF65-F5344CB8AC3E}">
        <p14:creationId xmlns:p14="http://schemas.microsoft.com/office/powerpoint/2010/main" val="64459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blinds(horizontal)">
                                      <p:cBhvr>
                                        <p:cTn id="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9A4E98-20DE-8E44-8543-5B7A2DB96D25}"/>
              </a:ext>
            </a:extLst>
          </p:cNvPr>
          <p:cNvSpPr/>
          <p:nvPr/>
        </p:nvSpPr>
        <p:spPr>
          <a:xfrm>
            <a:off x="1192696" y="786884"/>
            <a:ext cx="10058400" cy="5447645"/>
          </a:xfrm>
          <a:prstGeom prst="rect">
            <a:avLst/>
          </a:prstGeom>
        </p:spPr>
        <p:txBody>
          <a:bodyPr wrap="square">
            <a:spAutoFit/>
          </a:bodyPr>
          <a:lstStyle/>
          <a:p>
            <a:r>
              <a:rPr lang="en-US" sz="3600" u="sng" dirty="0">
                <a:latin typeface="Times" pitchFamily="2" charset="0"/>
              </a:rPr>
              <a:t>The Precede-Proceed Model</a:t>
            </a:r>
          </a:p>
          <a:p>
            <a:endParaRPr lang="en-US" sz="2400" dirty="0">
              <a:effectLst/>
              <a:latin typeface="Times" pitchFamily="2" charset="0"/>
            </a:endParaRP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The </a:t>
            </a:r>
            <a:r>
              <a:rPr lang="en-US" sz="3200" dirty="0">
                <a:solidFill>
                  <a:srgbClr val="FF0000"/>
                </a:solidFill>
                <a:latin typeface="Arial" panose="020B0604020202020204" pitchFamily="34" charset="0"/>
                <a:cs typeface="Arial" panose="020B0604020202020204" pitchFamily="34" charset="0"/>
              </a:rPr>
              <a:t>results</a:t>
            </a:r>
            <a:r>
              <a:rPr lang="en-US" sz="3200" dirty="0">
                <a:latin typeface="Arial" panose="020B0604020202020204" pitchFamily="34" charset="0"/>
                <a:cs typeface="Arial" panose="020B0604020202020204" pitchFamily="34" charset="0"/>
              </a:rPr>
              <a:t> of </a:t>
            </a:r>
            <a:r>
              <a:rPr lang="en-US" sz="3200" i="1" dirty="0">
                <a:latin typeface="Arial" panose="020B0604020202020204" pitchFamily="34" charset="0"/>
                <a:cs typeface="Arial" panose="020B0604020202020204" pitchFamily="34" charset="0"/>
              </a:rPr>
              <a:t>this assessment </a:t>
            </a:r>
            <a:r>
              <a:rPr lang="en-US" sz="3200" dirty="0">
                <a:latin typeface="Arial" panose="020B0604020202020204" pitchFamily="34" charset="0"/>
                <a:cs typeface="Arial" panose="020B0604020202020204" pitchFamily="34" charset="0"/>
              </a:rPr>
              <a:t>process </a:t>
            </a:r>
            <a:r>
              <a:rPr lang="en-US" sz="3200" dirty="0">
                <a:solidFill>
                  <a:srgbClr val="FF0000"/>
                </a:solidFill>
                <a:latin typeface="Arial" panose="020B0604020202020204" pitchFamily="34" charset="0"/>
                <a:cs typeface="Arial" panose="020B0604020202020204" pitchFamily="34" charset="0"/>
              </a:rPr>
              <a:t>guide</a:t>
            </a:r>
            <a:r>
              <a:rPr lang="en-US" sz="3200" dirty="0">
                <a:latin typeface="Arial" panose="020B0604020202020204" pitchFamily="34" charset="0"/>
                <a:cs typeface="Arial" panose="020B0604020202020204" pitchFamily="34" charset="0"/>
              </a:rPr>
              <a:t> the </a:t>
            </a:r>
            <a:r>
              <a:rPr lang="en-US" sz="3200" b="1" dirty="0">
                <a:latin typeface="Arial" panose="020B0604020202020204" pitchFamily="34" charset="0"/>
                <a:cs typeface="Arial" panose="020B0604020202020204" pitchFamily="34" charset="0"/>
              </a:rPr>
              <a:t>development</a:t>
            </a:r>
            <a:r>
              <a:rPr lang="en-US" sz="3200" dirty="0">
                <a:latin typeface="Arial" panose="020B0604020202020204" pitchFamily="34" charset="0"/>
                <a:cs typeface="Arial" panose="020B0604020202020204" pitchFamily="34" charset="0"/>
              </a:rPr>
              <a:t> of the intervention (phase 6) </a:t>
            </a:r>
          </a:p>
          <a:p>
            <a:endParaRPr lang="en-US" sz="3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The evaluation (phases 7–9) then </a:t>
            </a:r>
            <a:r>
              <a:rPr lang="en-US" sz="3200" b="1" dirty="0">
                <a:solidFill>
                  <a:srgbClr val="FF0000"/>
                </a:solidFill>
                <a:latin typeface="Arial" panose="020B0604020202020204" pitchFamily="34" charset="0"/>
                <a:cs typeface="Arial" panose="020B0604020202020204" pitchFamily="34" charset="0"/>
              </a:rPr>
              <a:t>tracks the impact </a:t>
            </a:r>
            <a:r>
              <a:rPr lang="en-US" sz="3200" dirty="0">
                <a:latin typeface="Arial" panose="020B0604020202020204" pitchFamily="34" charset="0"/>
                <a:cs typeface="Arial" panose="020B0604020202020204" pitchFamily="34" charset="0"/>
              </a:rPr>
              <a:t>of the intervention on </a:t>
            </a:r>
            <a:r>
              <a:rPr lang="en-US" sz="3200" b="1" dirty="0">
                <a:latin typeface="Arial" panose="020B0604020202020204" pitchFamily="34" charset="0"/>
                <a:cs typeface="Arial" panose="020B0604020202020204" pitchFamily="34" charset="0"/>
              </a:rPr>
              <a:t>factors identified as important </a:t>
            </a:r>
            <a:r>
              <a:rPr lang="en-US" sz="3200" u="sng" dirty="0">
                <a:latin typeface="Arial" panose="020B0604020202020204" pitchFamily="34" charset="0"/>
                <a:cs typeface="Arial" panose="020B0604020202020204" pitchFamily="34" charset="0"/>
              </a:rPr>
              <a:t>targets</a:t>
            </a:r>
            <a:r>
              <a:rPr lang="en-US" sz="3200" dirty="0">
                <a:latin typeface="Arial" panose="020B0604020202020204" pitchFamily="34" charset="0"/>
                <a:cs typeface="Arial" panose="020B0604020202020204" pitchFamily="34" charset="0"/>
              </a:rPr>
              <a:t> in the assessment process.</a:t>
            </a:r>
          </a:p>
          <a:p>
            <a:endParaRPr lang="en-US" sz="2400" dirty="0"/>
          </a:p>
          <a:p>
            <a:endParaRPr lang="en-US" sz="2400" dirty="0"/>
          </a:p>
          <a:p>
            <a:endParaRPr lang="en-US" sz="2400" dirty="0"/>
          </a:p>
          <a:p>
            <a:endParaRPr lang="en-US" sz="2400" dirty="0">
              <a:effectLst/>
              <a:latin typeface="Times" pitchFamily="2" charset="0"/>
            </a:endParaRPr>
          </a:p>
        </p:txBody>
      </p:sp>
    </p:spTree>
    <p:extLst>
      <p:ext uri="{BB962C8B-B14F-4D97-AF65-F5344CB8AC3E}">
        <p14:creationId xmlns:p14="http://schemas.microsoft.com/office/powerpoint/2010/main" val="764149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573C80-87E9-6248-9287-16CEB0D375C3}"/>
              </a:ext>
            </a:extLst>
          </p:cNvPr>
          <p:cNvPicPr>
            <a:picLocks noChangeAspect="1"/>
          </p:cNvPicPr>
          <p:nvPr/>
        </p:nvPicPr>
        <p:blipFill>
          <a:blip r:embed="rId2"/>
          <a:stretch>
            <a:fillRect/>
          </a:stretch>
        </p:blipFill>
        <p:spPr>
          <a:xfrm>
            <a:off x="1418989" y="0"/>
            <a:ext cx="9354021" cy="6488668"/>
          </a:xfrm>
          <a:prstGeom prst="rect">
            <a:avLst/>
          </a:prstGeom>
        </p:spPr>
      </p:pic>
      <p:sp>
        <p:nvSpPr>
          <p:cNvPr id="4" name="Rectangle 3">
            <a:extLst>
              <a:ext uri="{FF2B5EF4-FFF2-40B4-BE49-F238E27FC236}">
                <a16:creationId xmlns:a16="http://schemas.microsoft.com/office/drawing/2014/main" id="{0F1CD28E-2396-A841-B812-F8490890C1C0}"/>
              </a:ext>
            </a:extLst>
          </p:cNvPr>
          <p:cNvSpPr/>
          <p:nvPr/>
        </p:nvSpPr>
        <p:spPr>
          <a:xfrm>
            <a:off x="2451446" y="6488668"/>
            <a:ext cx="9767887" cy="369332"/>
          </a:xfrm>
          <a:prstGeom prst="rect">
            <a:avLst/>
          </a:prstGeom>
        </p:spPr>
        <p:txBody>
          <a:bodyPr wrap="square">
            <a:spAutoFit/>
          </a:bodyPr>
          <a:lstStyle/>
          <a:p>
            <a:r>
              <a:rPr lang="en-US" dirty="0">
                <a:latin typeface="Helvetica" pitchFamily="2" charset="0"/>
              </a:rPr>
              <a:t>Application of the Precede-Proceed Model to The Compass Strategy.</a:t>
            </a:r>
            <a:endParaRPr lang="en-US" dirty="0">
              <a:effectLst/>
              <a:latin typeface="Helvetica" pitchFamily="2" charset="0"/>
            </a:endParaRPr>
          </a:p>
        </p:txBody>
      </p:sp>
    </p:spTree>
    <p:extLst>
      <p:ext uri="{BB962C8B-B14F-4D97-AF65-F5344CB8AC3E}">
        <p14:creationId xmlns:p14="http://schemas.microsoft.com/office/powerpoint/2010/main" val="41878185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descr="page15image14376">
            <a:extLst>
              <a:ext uri="{FF2B5EF4-FFF2-40B4-BE49-F238E27FC236}">
                <a16:creationId xmlns:a16="http://schemas.microsoft.com/office/drawing/2014/main" id="{D95D148A-15A7-324D-91E7-EB4FEFC4D5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8260" y="546134"/>
            <a:ext cx="8095068" cy="584219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776447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ar-sa" sz="6000" dirty="0"/>
              <a:t>منصة العمل التطوعي</a:t>
            </a:r>
            <a:endParaRPr lang="en-US" sz="6000" dirty="0"/>
          </a:p>
        </p:txBody>
      </p:sp>
      <p:sp>
        <p:nvSpPr>
          <p:cNvPr id="3" name="Content Placeholder 2"/>
          <p:cNvSpPr>
            <a:spLocks noGrp="1"/>
          </p:cNvSpPr>
          <p:nvPr>
            <p:ph idx="1"/>
          </p:nvPr>
        </p:nvSpPr>
        <p:spPr/>
        <p:txBody>
          <a:bodyPr>
            <a:normAutofit lnSpcReduction="10000"/>
          </a:bodyPr>
          <a:lstStyle/>
          <a:p>
            <a:pPr algn="r"/>
            <a:r>
              <a:rPr lang="ar-sa" sz="3600" dirty="0"/>
              <a:t>فَمَن تَطَوَّعَ خَيْرًا فَهُوَ خَيْرٌ لَّهُ سورة البقرة (184)</a:t>
            </a:r>
          </a:p>
          <a:p>
            <a:pPr algn="r"/>
            <a:r>
              <a:rPr lang="ar-sa" sz="3600" dirty="0"/>
              <a:t>حاضنة سعودية للعمل التطوعي توفر بيئة آمنة</a:t>
            </a:r>
          </a:p>
          <a:p>
            <a:pPr algn="r"/>
            <a:r>
              <a:rPr lang="ar-sa" sz="3600" dirty="0"/>
              <a:t>تخدم وتنظم العلاقة بين الجهات الموفرة للفرص التطوعية والمتطوعين في المملكة.</a:t>
            </a:r>
          </a:p>
          <a:p>
            <a:pPr algn="r"/>
            <a:r>
              <a:rPr lang="en-US" sz="3600" dirty="0">
                <a:hlinkClick r:id="rId2"/>
              </a:rPr>
              <a:t>https://youtu.be/1BT4DBNKSzA</a:t>
            </a:r>
            <a:r>
              <a:rPr lang="ar-sa" sz="3600" dirty="0"/>
              <a:t> </a:t>
            </a:r>
            <a:endParaRPr lang="en-US" sz="3600" dirty="0"/>
          </a:p>
          <a:p>
            <a:pPr algn="r"/>
            <a:endParaRPr lang="en-US" dirty="0"/>
          </a:p>
        </p:txBody>
      </p:sp>
      <p:sp>
        <p:nvSpPr>
          <p:cNvPr id="4" name="Date Placeholder 3"/>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A5B25C29-7094-8244-8298-CA8C610B070E}" type="slidenum">
              <a:rPr lang="en-US" smtClean="0"/>
              <a:t>44</a:t>
            </a:fld>
            <a:endParaRPr lang="en-US"/>
          </a:p>
        </p:txBody>
      </p:sp>
    </p:spTree>
    <p:extLst>
      <p:ext uri="{BB962C8B-B14F-4D97-AF65-F5344CB8AC3E}">
        <p14:creationId xmlns:p14="http://schemas.microsoft.com/office/powerpoint/2010/main" val="15043363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B1395C1E-2648-4FFC-AC7C-2C170835181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48" name="Picture 47">
            <a:extLst>
              <a:ext uri="{FF2B5EF4-FFF2-40B4-BE49-F238E27FC236}">
                <a16:creationId xmlns:a16="http://schemas.microsoft.com/office/drawing/2014/main" id="{1C7379FE-10D6-4FEA-BEA3-5E2034A44C8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50" name="Rectangle 49">
            <a:extLst>
              <a:ext uri="{FF2B5EF4-FFF2-40B4-BE49-F238E27FC236}">
                <a16:creationId xmlns:a16="http://schemas.microsoft.com/office/drawing/2014/main" id="{90FB7BFA-EBDD-467C-B253-EFA700504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2" name="Rectangle 51">
            <a:extLst>
              <a:ext uri="{FF2B5EF4-FFF2-40B4-BE49-F238E27FC236}">
                <a16:creationId xmlns:a16="http://schemas.microsoft.com/office/drawing/2014/main" id="{23A9D773-2FA9-4E93-A01A-AEECF93EB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 name="Rectangle 53">
            <a:extLst>
              <a:ext uri="{FF2B5EF4-FFF2-40B4-BE49-F238E27FC236}">
                <a16:creationId xmlns:a16="http://schemas.microsoft.com/office/drawing/2014/main" id="{694E884E-CFA2-4B31-8157-DA73B88463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 name="Rectangle 55">
            <a:extLst>
              <a:ext uri="{FF2B5EF4-FFF2-40B4-BE49-F238E27FC236}">
                <a16:creationId xmlns:a16="http://schemas.microsoft.com/office/drawing/2014/main" id="{3655E855-74FA-4AD3-B859-2488383A9D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 name="TextBox 57">
            <a:extLst>
              <a:ext uri="{FF2B5EF4-FFF2-40B4-BE49-F238E27FC236}">
                <a16:creationId xmlns:a16="http://schemas.microsoft.com/office/drawing/2014/main" id="{2E91CD00-2EAB-4689-A44A-C4687605E1D2}"/>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60" name="Rectangle 59">
            <a:extLst>
              <a:ext uri="{FF2B5EF4-FFF2-40B4-BE49-F238E27FC236}">
                <a16:creationId xmlns:a16="http://schemas.microsoft.com/office/drawing/2014/main" id="{948486C0-49DA-4D10-8819-B10285CD8A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a:extLst>
              <a:ext uri="{FF2B5EF4-FFF2-40B4-BE49-F238E27FC236}">
                <a16:creationId xmlns:a16="http://schemas.microsoft.com/office/drawing/2014/main" id="{B8A866DF-DE37-42DA-9FDB-F0D875D0C7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64" name="Picture 63">
            <a:extLst>
              <a:ext uri="{FF2B5EF4-FFF2-40B4-BE49-F238E27FC236}">
                <a16:creationId xmlns:a16="http://schemas.microsoft.com/office/drawing/2014/main" id="{EB59A018-AA80-47D3-B6EF-EF3F8C03A88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66" name="Rectangle 65">
            <a:extLst>
              <a:ext uri="{FF2B5EF4-FFF2-40B4-BE49-F238E27FC236}">
                <a16:creationId xmlns:a16="http://schemas.microsoft.com/office/drawing/2014/main" id="{5FAB0ACF-C18A-4363-AEE3-B648B3C2A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7A74C6D6-F33A-4619-8326-43FCD454A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D249318D-70B7-4AAC-B5F2-4A9385AA9F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539C1CA1-F61C-194E-873A-966945158927}"/>
              </a:ext>
            </a:extLst>
          </p:cNvPr>
          <p:cNvSpPr>
            <a:spLocks noGrp="1"/>
          </p:cNvSpPr>
          <p:nvPr>
            <p:ph type="title"/>
          </p:nvPr>
        </p:nvSpPr>
        <p:spPr>
          <a:xfrm>
            <a:off x="1291479" y="2105202"/>
            <a:ext cx="3913138" cy="3538329"/>
          </a:xfrm>
        </p:spPr>
        <p:txBody>
          <a:bodyPr vert="horz" lIns="91440" tIns="45720" rIns="91440" bIns="45720" rtlCol="0" anchor="t">
            <a:normAutofit fontScale="90000"/>
          </a:bodyPr>
          <a:lstStyle/>
          <a:p>
            <a:pPr algn="ctr"/>
            <a:r>
              <a:rPr lang="en-US" sz="3200" b="1" dirty="0"/>
              <a:t>Assignment</a:t>
            </a:r>
            <a:br>
              <a:rPr lang="en-US" sz="3200" dirty="0"/>
            </a:br>
            <a:br>
              <a:rPr lang="en-US" sz="3200" dirty="0"/>
            </a:br>
            <a:r>
              <a:rPr lang="en-US" sz="3200" b="1" dirty="0"/>
              <a:t>Report writing and presentation of health  volunteering project proposal</a:t>
            </a:r>
            <a:br>
              <a:rPr lang="en-US" sz="3200" dirty="0"/>
            </a:br>
            <a:endParaRPr lang="en-US" sz="3200" dirty="0"/>
          </a:p>
        </p:txBody>
      </p:sp>
      <p:pic>
        <p:nvPicPr>
          <p:cNvPr id="4" name="Picture 3">
            <a:extLst>
              <a:ext uri="{FF2B5EF4-FFF2-40B4-BE49-F238E27FC236}">
                <a16:creationId xmlns:a16="http://schemas.microsoft.com/office/drawing/2014/main" id="{28F55D5E-1212-784C-8CBD-3AEB11480BC8}"/>
              </a:ext>
            </a:extLst>
          </p:cNvPr>
          <p:cNvPicPr>
            <a:picLocks noChangeAspect="1"/>
          </p:cNvPicPr>
          <p:nvPr/>
        </p:nvPicPr>
        <p:blipFill rotWithShape="1">
          <a:blip r:embed="rId4"/>
          <a:srcRect r="3121" b="1"/>
          <a:stretch/>
        </p:blipFill>
        <p:spPr>
          <a:xfrm>
            <a:off x="5764159" y="645833"/>
            <a:ext cx="4977910" cy="2701708"/>
          </a:xfrm>
          <a:prstGeom prst="rect">
            <a:avLst/>
          </a:prstGeom>
          <a:ln>
            <a:solidFill>
              <a:schemeClr val="accent6"/>
            </a:solidFill>
          </a:ln>
        </p:spPr>
      </p:pic>
      <p:pic>
        <p:nvPicPr>
          <p:cNvPr id="5" name="Picture 4" descr="A person in a blue room&#10;&#10;Description automatically generated">
            <a:extLst>
              <a:ext uri="{FF2B5EF4-FFF2-40B4-BE49-F238E27FC236}">
                <a16:creationId xmlns:a16="http://schemas.microsoft.com/office/drawing/2014/main" id="{30825BA2-B5A2-8442-B321-F0073C03D489}"/>
              </a:ext>
            </a:extLst>
          </p:cNvPr>
          <p:cNvPicPr>
            <a:picLocks noChangeAspect="1"/>
          </p:cNvPicPr>
          <p:nvPr/>
        </p:nvPicPr>
        <p:blipFill rotWithShape="1">
          <a:blip r:embed="rId5"/>
          <a:srcRect t="9091" r="2" b="13926"/>
          <a:stretch/>
        </p:blipFill>
        <p:spPr>
          <a:xfrm>
            <a:off x="5764159" y="3509767"/>
            <a:ext cx="4977910" cy="2701708"/>
          </a:xfrm>
          <a:prstGeom prst="rect">
            <a:avLst/>
          </a:prstGeom>
          <a:ln>
            <a:solidFill>
              <a:schemeClr val="accent6"/>
            </a:solidFill>
          </a:ln>
        </p:spPr>
      </p:pic>
      <p:sp>
        <p:nvSpPr>
          <p:cNvPr id="72" name="Rectangle 71">
            <a:extLst>
              <a:ext uri="{FF2B5EF4-FFF2-40B4-BE49-F238E27FC236}">
                <a16:creationId xmlns:a16="http://schemas.microsoft.com/office/drawing/2014/main" id="{961C9783-C98B-471C-BA0A-68F30239DF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75601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BEDFD2F-1480-498D-9A62-BA55B14A3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52D381FB-9400-4C85-9074-8D2C4A88D8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21" name="Picture 20">
            <a:extLst>
              <a:ext uri="{FF2B5EF4-FFF2-40B4-BE49-F238E27FC236}">
                <a16:creationId xmlns:a16="http://schemas.microsoft.com/office/drawing/2014/main" id="{048C39C2-D375-4197-8882-9EBD58C853C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23" name="Rectangle 22">
            <a:extLst>
              <a:ext uri="{FF2B5EF4-FFF2-40B4-BE49-F238E27FC236}">
                <a16:creationId xmlns:a16="http://schemas.microsoft.com/office/drawing/2014/main" id="{C306EEC9-6E83-4555-A9D3-7910ED27B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86F7B80-3B04-4C72-BA77-E34EF7FAC9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D1AC6C6-FE68-4B13-BFCF-D0E8B3D817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046306A-8657-6047-A6D4-7CEAE60B5E93}"/>
              </a:ext>
            </a:extLst>
          </p:cNvPr>
          <p:cNvSpPr>
            <a:spLocks noGrp="1"/>
          </p:cNvSpPr>
          <p:nvPr>
            <p:ph type="title"/>
          </p:nvPr>
        </p:nvSpPr>
        <p:spPr>
          <a:xfrm>
            <a:off x="1204066" y="808056"/>
            <a:ext cx="3777217" cy="1895387"/>
          </a:xfrm>
        </p:spPr>
        <p:txBody>
          <a:bodyPr>
            <a:normAutofit/>
          </a:bodyPr>
          <a:lstStyle/>
          <a:p>
            <a:pPr algn="ctr"/>
            <a:r>
              <a:rPr lang="en-US" sz="2400" b="1" dirty="0"/>
              <a:t>Report writing and presentation of health  volunteering project proposal</a:t>
            </a:r>
            <a:endParaRPr lang="x-none" sz="2400" dirty="0"/>
          </a:p>
        </p:txBody>
      </p:sp>
      <p:sp>
        <p:nvSpPr>
          <p:cNvPr id="6" name="Content Placeholder 5">
            <a:extLst>
              <a:ext uri="{FF2B5EF4-FFF2-40B4-BE49-F238E27FC236}">
                <a16:creationId xmlns:a16="http://schemas.microsoft.com/office/drawing/2014/main" id="{822B5B6D-561D-F348-819F-47628196FDC7}"/>
              </a:ext>
            </a:extLst>
          </p:cNvPr>
          <p:cNvSpPr>
            <a:spLocks noGrp="1"/>
          </p:cNvSpPr>
          <p:nvPr>
            <p:ph idx="1"/>
          </p:nvPr>
        </p:nvSpPr>
        <p:spPr>
          <a:xfrm>
            <a:off x="1108746" y="2457053"/>
            <a:ext cx="4099971" cy="4222834"/>
          </a:xfrm>
        </p:spPr>
        <p:txBody>
          <a:bodyPr>
            <a:normAutofit fontScale="77500" lnSpcReduction="20000"/>
          </a:bodyPr>
          <a:lstStyle/>
          <a:p>
            <a:pPr lvl="0"/>
            <a:r>
              <a:rPr lang="en-US" dirty="0"/>
              <a:t>PLEASE Use the provided template to write the details of your proposed volunteer project. The maximum number of pages is six pages.</a:t>
            </a:r>
            <a:endParaRPr lang="x-none" dirty="0"/>
          </a:p>
          <a:p>
            <a:pPr lvl="0"/>
            <a:r>
              <a:rPr lang="en-US" dirty="0"/>
              <a:t>PLEASE Attach the details of the student name and task of each participant in your group.</a:t>
            </a:r>
            <a:endParaRPr lang="x-none" dirty="0"/>
          </a:p>
          <a:p>
            <a:pPr lvl="0"/>
            <a:r>
              <a:rPr lang="en-US" dirty="0"/>
              <a:t>PLEASE attach a sketch of your proposed project workflow.</a:t>
            </a:r>
            <a:endParaRPr lang="x-none" dirty="0"/>
          </a:p>
          <a:p>
            <a:pPr lvl="0"/>
            <a:r>
              <a:rPr lang="en-US" dirty="0"/>
              <a:t>Instructions for PowerPoint Presentation: maximum of ten slides, minimum font size 16, the time allowed to present your project is 7 minutes.</a:t>
            </a:r>
            <a:endParaRPr lang="x-none" dirty="0"/>
          </a:p>
        </p:txBody>
      </p:sp>
      <p:sp>
        <p:nvSpPr>
          <p:cNvPr id="29" name="Rectangle 28">
            <a:extLst>
              <a:ext uri="{FF2B5EF4-FFF2-40B4-BE49-F238E27FC236}">
                <a16:creationId xmlns:a16="http://schemas.microsoft.com/office/drawing/2014/main" id="{7E2C0214-1438-4F5F-8BB7-847D7B2B3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151" y="0"/>
            <a:ext cx="595084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7D20FA6-E5C0-A041-938A-4DDBC76FD7BF}"/>
              </a:ext>
            </a:extLst>
          </p:cNvPr>
          <p:cNvPicPr>
            <a:picLocks noChangeAspect="1"/>
          </p:cNvPicPr>
          <p:nvPr/>
        </p:nvPicPr>
        <p:blipFill>
          <a:blip r:embed="rId4"/>
          <a:srcRect/>
          <a:stretch/>
        </p:blipFill>
        <p:spPr>
          <a:xfrm>
            <a:off x="5690326" y="368258"/>
            <a:ext cx="5297285" cy="5906692"/>
          </a:xfrm>
          <a:prstGeom prst="rect">
            <a:avLst/>
          </a:prstGeom>
          <a:ln w="12700">
            <a:noFill/>
          </a:ln>
        </p:spPr>
      </p:pic>
      <p:sp>
        <p:nvSpPr>
          <p:cNvPr id="31" name="Rectangle 30">
            <a:extLst>
              <a:ext uri="{FF2B5EF4-FFF2-40B4-BE49-F238E27FC236}">
                <a16:creationId xmlns:a16="http://schemas.microsoft.com/office/drawing/2014/main" id="{41CFFB3C-DBCC-498B-B635-CD1FA730D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6044" y="240175"/>
            <a:ext cx="5461080" cy="6371837"/>
          </a:xfrm>
          <a:prstGeom prst="rect">
            <a:avLst/>
          </a:prstGeom>
          <a:noFill/>
          <a:ln w="9525">
            <a:solidFill>
              <a:schemeClr val="accent6">
                <a:lumMod val="60000"/>
                <a:lumOff val="4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BB289EA-43E0-4FC3-A38C-8168D8F18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5">
            <a:extLst>
              <a:ext uri="{FF2B5EF4-FFF2-40B4-BE49-F238E27FC236}">
                <a16:creationId xmlns:a16="http://schemas.microsoft.com/office/drawing/2014/main" id="{7E30BEC7-EA23-E944-ADEA-89AF487372C5}"/>
              </a:ext>
            </a:extLst>
          </p:cNvPr>
          <p:cNvSpPr txBox="1">
            <a:spLocks/>
          </p:cNvSpPr>
          <p:nvPr/>
        </p:nvSpPr>
        <p:spPr>
          <a:xfrm>
            <a:off x="392002" y="58305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endParaRPr lang="en-US" sz="1500">
              <a:solidFill>
                <a:srgbClr val="FF0000"/>
              </a:solidFill>
            </a:endParaRPr>
          </a:p>
          <a:p>
            <a:pPr>
              <a:spcAft>
                <a:spcPts val="600"/>
              </a:spcAft>
            </a:pPr>
            <a:br>
              <a:rPr lang="en-US" sz="1500"/>
            </a:br>
            <a:endParaRPr lang="en-US" sz="1500"/>
          </a:p>
        </p:txBody>
      </p:sp>
    </p:spTree>
    <p:extLst>
      <p:ext uri="{BB962C8B-B14F-4D97-AF65-F5344CB8AC3E}">
        <p14:creationId xmlns:p14="http://schemas.microsoft.com/office/powerpoint/2010/main" val="17618228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11/2/18</a:t>
            </a:r>
          </a:p>
        </p:txBody>
      </p:sp>
      <p:sp>
        <p:nvSpPr>
          <p:cNvPr id="3" name="Slide Number Placeholder 2"/>
          <p:cNvSpPr>
            <a:spLocks noGrp="1"/>
          </p:cNvSpPr>
          <p:nvPr>
            <p:ph type="sldNum" sz="quarter" idx="12"/>
          </p:nvPr>
        </p:nvSpPr>
        <p:spPr/>
        <p:txBody>
          <a:bodyPr/>
          <a:lstStyle/>
          <a:p>
            <a:fld id="{A5B25C29-7094-8244-8298-CA8C610B070E}" type="slidenum">
              <a:rPr lang="en-US" smtClean="0"/>
              <a:t>47</a:t>
            </a:fld>
            <a:endParaRPr lang="en-US"/>
          </a:p>
        </p:txBody>
      </p:sp>
      <p:sp>
        <p:nvSpPr>
          <p:cNvPr id="4" name="Rectangle 3"/>
          <p:cNvSpPr/>
          <p:nvPr/>
        </p:nvSpPr>
        <p:spPr>
          <a:xfrm>
            <a:off x="1136315" y="29532"/>
            <a:ext cx="10213474" cy="6832639"/>
          </a:xfrm>
          <a:prstGeom prst="rect">
            <a:avLst/>
          </a:prstGeom>
        </p:spPr>
        <p:txBody>
          <a:bodyPr wrap="square">
            <a:spAutoFit/>
          </a:bodyPr>
          <a:lstStyle/>
          <a:p>
            <a:pPr algn="ctr"/>
            <a:r>
              <a:rPr lang="en-US" dirty="0"/>
              <a:t> </a:t>
            </a:r>
            <a:r>
              <a:rPr lang="en-US" sz="1400" b="1" dirty="0"/>
              <a:t>PROPOSAL FOR VOLUNTEERING WORKS</a:t>
            </a:r>
          </a:p>
          <a:p>
            <a:r>
              <a:rPr lang="en-US" sz="1500" dirty="0"/>
              <a:t>STUDENTS NAMES: </a:t>
            </a:r>
          </a:p>
          <a:p>
            <a:r>
              <a:rPr lang="en-US" sz="1500" dirty="0"/>
              <a:t>Proposal title: </a:t>
            </a:r>
          </a:p>
          <a:p>
            <a:r>
              <a:rPr lang="en-US" sz="1500" dirty="0"/>
              <a:t>Is the title clear and concise? Innovative? Novel?</a:t>
            </a:r>
          </a:p>
          <a:p>
            <a:endParaRPr lang="en-US" sz="1500" dirty="0"/>
          </a:p>
          <a:p>
            <a:r>
              <a:rPr lang="en-US" sz="1500" dirty="0"/>
              <a:t>Background:</a:t>
            </a:r>
          </a:p>
          <a:p>
            <a:r>
              <a:rPr lang="en-US" sz="1500" dirty="0"/>
              <a:t>Elaborate literature review on the reasons why this project is important, what is the strategic importance of this. </a:t>
            </a:r>
          </a:p>
          <a:p>
            <a:endParaRPr lang="en-US" sz="1500" dirty="0"/>
          </a:p>
          <a:p>
            <a:r>
              <a:rPr lang="en-US" sz="1500" dirty="0"/>
              <a:t>OBJECTIVES:</a:t>
            </a:r>
          </a:p>
          <a:p>
            <a:r>
              <a:rPr lang="en-US" sz="1500" dirty="0"/>
              <a:t>What is your addressing with this project. What is the projects, what does it aspire to achieve. </a:t>
            </a:r>
          </a:p>
          <a:p>
            <a:endParaRPr lang="en-US" sz="1500" dirty="0"/>
          </a:p>
          <a:p>
            <a:r>
              <a:rPr lang="en-US" sz="1500" dirty="0"/>
              <a:t>AUDIENCE/BENEFICIARY:</a:t>
            </a:r>
          </a:p>
          <a:p>
            <a:r>
              <a:rPr lang="en-US" sz="1500" dirty="0"/>
              <a:t>Who are the target population, how there were defined and why,</a:t>
            </a:r>
          </a:p>
          <a:p>
            <a:endParaRPr lang="en-US" sz="1500" dirty="0"/>
          </a:p>
          <a:p>
            <a:r>
              <a:rPr lang="en-US" sz="1500" dirty="0"/>
              <a:t>METHOD/DESIGN/Project plan: </a:t>
            </a:r>
          </a:p>
          <a:p>
            <a:r>
              <a:rPr lang="en-GB" sz="1500" dirty="0"/>
              <a:t>How the team plans to deliver this project? Is there a timeline that is realistic? What consideration were taken into account?</a:t>
            </a:r>
          </a:p>
          <a:p>
            <a:r>
              <a:rPr lang="en-GB" sz="1500" dirty="0"/>
              <a:t> </a:t>
            </a:r>
            <a:endParaRPr lang="en-US" sz="1500" dirty="0"/>
          </a:p>
          <a:p>
            <a:r>
              <a:rPr lang="en-US" sz="1500" dirty="0"/>
              <a:t>RESOURCES:</a:t>
            </a:r>
          </a:p>
          <a:p>
            <a:r>
              <a:rPr lang="en-US" sz="1500" dirty="0"/>
              <a:t>Does the proposal include an estimation of resources needed, financial, logistical, and human power?  Are they realistic and balanced?</a:t>
            </a:r>
          </a:p>
          <a:p>
            <a:r>
              <a:rPr lang="en-US" sz="1500" dirty="0"/>
              <a:t> Is there an efficient use of resources? </a:t>
            </a:r>
          </a:p>
          <a:p>
            <a:endParaRPr lang="en-US" sz="1500" dirty="0"/>
          </a:p>
          <a:p>
            <a:r>
              <a:rPr lang="en-US" sz="1500" dirty="0"/>
              <a:t>OUTCOME measurement/ statistics and data acquisition:</a:t>
            </a:r>
          </a:p>
          <a:p>
            <a:r>
              <a:rPr lang="en-US" sz="1500" dirty="0"/>
              <a:t>What data and statistics the team would want to capture? How does this help? How (if possible) the outcome and impact of the proposal can be measured?</a:t>
            </a:r>
          </a:p>
          <a:p>
            <a:r>
              <a:rPr lang="en-US" sz="1500" dirty="0"/>
              <a:t> </a:t>
            </a:r>
          </a:p>
          <a:p>
            <a:r>
              <a:rPr lang="en-US" sz="1500" dirty="0"/>
              <a:t>SUPERVISOR:</a:t>
            </a:r>
          </a:p>
          <a:p>
            <a:r>
              <a:rPr lang="en-US" sz="1500" dirty="0"/>
              <a:t>Where you able to recruit a supervisor? What got them interested? </a:t>
            </a:r>
          </a:p>
        </p:txBody>
      </p:sp>
    </p:spTree>
    <p:extLst>
      <p:ext uri="{BB962C8B-B14F-4D97-AF65-F5344CB8AC3E}">
        <p14:creationId xmlns:p14="http://schemas.microsoft.com/office/powerpoint/2010/main" val="14045311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dirty="0"/>
              <a:t>وحدة التطوع والعلاقات المجتمعية</a:t>
            </a:r>
            <a:endParaRPr lang="en-US" dirty="0"/>
          </a:p>
        </p:txBody>
      </p:sp>
      <p:sp>
        <p:nvSpPr>
          <p:cNvPr id="3" name="Content Placeholder 2"/>
          <p:cNvSpPr>
            <a:spLocks noGrp="1"/>
          </p:cNvSpPr>
          <p:nvPr>
            <p:ph idx="1"/>
          </p:nvPr>
        </p:nvSpPr>
        <p:spPr/>
        <p:txBody>
          <a:bodyPr>
            <a:normAutofit/>
          </a:bodyPr>
          <a:lstStyle/>
          <a:p>
            <a:pPr algn="r"/>
            <a:r>
              <a:rPr lang="ar-sa" sz="4000" dirty="0"/>
              <a:t>التشكيل</a:t>
            </a:r>
          </a:p>
          <a:p>
            <a:pPr algn="r"/>
            <a:r>
              <a:rPr lang="ar-sa" sz="4000" dirty="0"/>
              <a:t>الوصف الوظيفي</a:t>
            </a:r>
          </a:p>
          <a:p>
            <a:pPr algn="r"/>
            <a:r>
              <a:rPr lang="ar-sa" sz="4000" dirty="0"/>
              <a:t>الخطة الزمنية</a:t>
            </a:r>
          </a:p>
          <a:p>
            <a:pPr algn="r"/>
            <a:r>
              <a:rPr lang="ar-sa" sz="4000" dirty="0"/>
              <a:t>مؤشرات الاداء</a:t>
            </a:r>
          </a:p>
        </p:txBody>
      </p:sp>
    </p:spTree>
    <p:extLst>
      <p:ext uri="{BB962C8B-B14F-4D97-AF65-F5344CB8AC3E}">
        <p14:creationId xmlns:p14="http://schemas.microsoft.com/office/powerpoint/2010/main" val="17484157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a" dirty="0"/>
              <a:t>مسؤولية الوحدة</a:t>
            </a:r>
            <a:endParaRPr lang="en-US" dirty="0"/>
          </a:p>
        </p:txBody>
      </p:sp>
      <p:sp>
        <p:nvSpPr>
          <p:cNvPr id="3" name="Content Placeholder 2"/>
          <p:cNvSpPr>
            <a:spLocks noGrp="1"/>
          </p:cNvSpPr>
          <p:nvPr>
            <p:ph idx="1"/>
          </p:nvPr>
        </p:nvSpPr>
        <p:spPr/>
        <p:txBody>
          <a:bodyPr>
            <a:normAutofit/>
          </a:bodyPr>
          <a:lstStyle/>
          <a:p>
            <a:pPr algn="r"/>
            <a:r>
              <a:rPr lang="ar-sa" dirty="0"/>
              <a:t>1) ... إقتراح البرامج والمبادرات والمشاريع ذات الصلة بالهدف الثامن.</a:t>
            </a:r>
          </a:p>
          <a:p>
            <a:pPr algn="r"/>
            <a:r>
              <a:rPr lang="ar-sa" dirty="0"/>
              <a:t>2) ... إنشاء بنية تحتية للجان لإنتاج المحتوى والمشاركة والمشاركة في البرامج المذكورة وما إلى ذلك.</a:t>
            </a:r>
          </a:p>
          <a:p>
            <a:pPr algn="r"/>
            <a:r>
              <a:rPr lang="ar-sa" dirty="0"/>
              <a:t>3)  الموضوعات التي يجب تغطيتها ، نوع الوسائل ، المواصفات الفنية (طول النص ، مدة المقابلة ، النطاق العام).</a:t>
            </a:r>
          </a:p>
          <a:p>
            <a:pPr algn="r"/>
            <a:r>
              <a:rPr lang="ar-sa" dirty="0"/>
              <a:t>4) ... التنسيق عن كثب مع اللجان في الاقسام </a:t>
            </a:r>
          </a:p>
          <a:p>
            <a:pPr algn="r"/>
            <a:r>
              <a:rPr lang="ar-sa" dirty="0"/>
              <a:t>5) ... المساعدة والتوجيه للجان لتسجيل فرقها على منصات التطوع الوطنية.</a:t>
            </a:r>
            <a:endParaRPr lang="en-US" dirty="0"/>
          </a:p>
        </p:txBody>
      </p:sp>
    </p:spTree>
    <p:extLst>
      <p:ext uri="{BB962C8B-B14F-4D97-AF65-F5344CB8AC3E}">
        <p14:creationId xmlns:p14="http://schemas.microsoft.com/office/powerpoint/2010/main" val="2451548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8F1D54-D89B-794B-9FA1-9E73DE2739B7}"/>
              </a:ext>
            </a:extLst>
          </p:cNvPr>
          <p:cNvSpPr/>
          <p:nvPr/>
        </p:nvSpPr>
        <p:spPr>
          <a:xfrm>
            <a:off x="1205948" y="281678"/>
            <a:ext cx="10620292" cy="800219"/>
          </a:xfrm>
          <a:prstGeom prst="rect">
            <a:avLst/>
          </a:prstGeom>
        </p:spPr>
        <p:txBody>
          <a:bodyPr wrap="square">
            <a:spAutoFit/>
          </a:bodyPr>
          <a:lstStyle/>
          <a:p>
            <a:r>
              <a:rPr lang="en-US" sz="2800" b="1"/>
              <a:t>Volunteering work</a:t>
            </a:r>
          </a:p>
          <a:p>
            <a:endParaRPr lang="en-US" b="1">
              <a:effectLst/>
              <a:latin typeface="Times" pitchFamily="2" charset="0"/>
            </a:endParaRPr>
          </a:p>
        </p:txBody>
      </p:sp>
      <p:graphicFrame>
        <p:nvGraphicFramePr>
          <p:cNvPr id="2" name="Diagram 1">
            <a:extLst>
              <a:ext uri="{FF2B5EF4-FFF2-40B4-BE49-F238E27FC236}">
                <a16:creationId xmlns:a16="http://schemas.microsoft.com/office/drawing/2014/main" id="{D4AE1A08-477E-C041-9F91-AA007E1477CB}"/>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009080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a" dirty="0"/>
              <a:t>المتوقع من اللجان في الاقسام</a:t>
            </a:r>
            <a:endParaRPr lang="en-US" dirty="0"/>
          </a:p>
        </p:txBody>
      </p:sp>
      <p:sp>
        <p:nvSpPr>
          <p:cNvPr id="3" name="Content Placeholder 2"/>
          <p:cNvSpPr>
            <a:spLocks noGrp="1"/>
          </p:cNvSpPr>
          <p:nvPr>
            <p:ph idx="1"/>
          </p:nvPr>
        </p:nvSpPr>
        <p:spPr/>
        <p:txBody>
          <a:bodyPr>
            <a:normAutofit lnSpcReduction="10000"/>
          </a:bodyPr>
          <a:lstStyle/>
          <a:p>
            <a:pPr algn="r"/>
            <a:endParaRPr lang="ar-sa" dirty="0"/>
          </a:p>
          <a:p>
            <a:pPr algn="r"/>
            <a:r>
              <a:rPr lang="ar-sa" dirty="0"/>
              <a:t>1) ... الحفاظ على اتصال ممتاز وفي الوقت المناسب مع الوحدة عبر وسائل اتصال رسمية وفعالة.</a:t>
            </a:r>
          </a:p>
          <a:p>
            <a:pPr algn="r"/>
            <a:r>
              <a:rPr lang="ar-sa" dirty="0"/>
              <a:t>2) ... تقديم التغذية الراجعة للوحدة عندما يُطلب منها ذلك فيما يتعلق بسير العمل والبنى التحتية والبرامج.</a:t>
            </a:r>
          </a:p>
          <a:p>
            <a:pPr algn="r"/>
            <a:r>
              <a:rPr lang="ar-sa" dirty="0"/>
              <a:t>3) ... المشاركة بشكل احترافي مع "الوحدة" في المهام المعينة ، وضمان تسليم المنتجات المطلوبة في الوقت المناسب.</a:t>
            </a:r>
          </a:p>
          <a:p>
            <a:pPr algn="r"/>
            <a:r>
              <a:rPr lang="ar-sa" dirty="0"/>
              <a:t>4) ... المشاركة المهنية مع الوحدة فيما يتعلق ببرامج التوعية الصحية من حيث التوظيف والتعيين.</a:t>
            </a:r>
          </a:p>
          <a:p>
            <a:pPr algn="r"/>
            <a:r>
              <a:rPr lang="ar-sa" dirty="0"/>
              <a:t>5) ... التسجيل النشط وفي الوقت المناسب لفريق المتطوعين في الإدارات على منصات التطوع الوطنية.</a:t>
            </a:r>
          </a:p>
          <a:p>
            <a:pPr algn="r"/>
            <a:endParaRPr lang="ar-sa" dirty="0"/>
          </a:p>
        </p:txBody>
      </p:sp>
    </p:spTree>
    <p:extLst>
      <p:ext uri="{BB962C8B-B14F-4D97-AF65-F5344CB8AC3E}">
        <p14:creationId xmlns:p14="http://schemas.microsoft.com/office/powerpoint/2010/main" val="14487433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ABA460-0171-2C4A-9E49-7BE73D2FCEA0}"/>
              </a:ext>
            </a:extLst>
          </p:cNvPr>
          <p:cNvSpPr/>
          <p:nvPr/>
        </p:nvSpPr>
        <p:spPr>
          <a:xfrm>
            <a:off x="1139687" y="212310"/>
            <a:ext cx="9881881" cy="6401753"/>
          </a:xfrm>
          <a:prstGeom prst="rect">
            <a:avLst/>
          </a:prstGeom>
        </p:spPr>
        <p:txBody>
          <a:bodyPr wrap="square">
            <a:spAutoFit/>
          </a:bodyPr>
          <a:lstStyle/>
          <a:p>
            <a:pPr>
              <a:lnSpc>
                <a:spcPct val="150000"/>
              </a:lnSpc>
            </a:pPr>
            <a:r>
              <a:rPr lang="en-US" sz="2800" dirty="0">
                <a:latin typeface="Arial" panose="020B0604020202020204" pitchFamily="34" charset="0"/>
                <a:cs typeface="Arial" panose="020B0604020202020204" pitchFamily="34" charset="0"/>
              </a:rPr>
              <a:t>References</a:t>
            </a:r>
          </a:p>
          <a:p>
            <a:pPr marL="342900" indent="-342900">
              <a:buFont typeface="+mj-lt"/>
              <a:buAutoNum type="arabicPeriod"/>
            </a:pPr>
            <a:r>
              <a:rPr lang="en-US" dirty="0"/>
              <a:t>Janet C. </a:t>
            </a:r>
            <a:r>
              <a:rPr lang="en-US" dirty="0" err="1"/>
              <a:t>Winniford</a:t>
            </a:r>
            <a:r>
              <a:rPr lang="en-US" dirty="0"/>
              <a:t>, D. Stanley Carpenter &amp; Clint </a:t>
            </a:r>
            <a:r>
              <a:rPr lang="en-US" dirty="0" err="1"/>
              <a:t>Grider</a:t>
            </a:r>
            <a:r>
              <a:rPr lang="en-US" dirty="0"/>
              <a:t> (1997) Motivations of College Student Volunteers: A Review, NASPA Journal, 34:2, 134-146, DOI: 10.2202/1949-6605.1015 </a:t>
            </a:r>
          </a:p>
          <a:p>
            <a:pPr marL="342900" indent="-342900">
              <a:buFont typeface="+mj-lt"/>
              <a:buAutoNum type="arabicPeriod"/>
            </a:pPr>
            <a:endParaRPr lang="en-US" sz="1600" dirty="0">
              <a:cs typeface="Arial" panose="020B0604020202020204" pitchFamily="34" charset="0"/>
            </a:endParaRPr>
          </a:p>
          <a:p>
            <a:pPr marL="342900" indent="-342900">
              <a:buFont typeface="+mj-lt"/>
              <a:buAutoNum type="arabicPeriod"/>
            </a:pPr>
            <a:r>
              <a:rPr lang="en-US" dirty="0" err="1"/>
              <a:t>Khasanzyanova</a:t>
            </a:r>
            <a:r>
              <a:rPr lang="en-US" dirty="0"/>
              <a:t> A. How volunteering helps students to develop soft skills. Int Rev Educ (2017) 63:363–379</a:t>
            </a:r>
          </a:p>
          <a:p>
            <a:pPr marL="342900" indent="-342900">
              <a:buFont typeface="+mj-lt"/>
              <a:buAutoNum type="arabicPeriod"/>
            </a:pPr>
            <a:endParaRPr lang="en-US" dirty="0"/>
          </a:p>
          <a:p>
            <a:pPr marL="342900" indent="-342900">
              <a:buFont typeface="+mj-lt"/>
              <a:buAutoNum type="arabicPeriod"/>
            </a:pPr>
            <a:r>
              <a:rPr lang="en-US" dirty="0">
                <a:cs typeface="Arial" panose="020B0604020202020204" pitchFamily="34" charset="0"/>
              </a:rPr>
              <a:t>Clare Holdsworth (2010) Why Volunteer? Understanding Motivations For Student Volunteering, British Journal of Educational Studies, 58:4, 421-437, DOI: 10.1080/00071005.2010.527666</a:t>
            </a:r>
          </a:p>
          <a:p>
            <a:pPr marL="228600" indent="-228600">
              <a:buFont typeface="+mj-lt"/>
              <a:buAutoNum type="arabicPeriod"/>
            </a:pPr>
            <a:endParaRPr lang="en-US" sz="1100" dirty="0">
              <a:cs typeface="Arial" panose="020B0604020202020204" pitchFamily="34" charset="0"/>
            </a:endParaRPr>
          </a:p>
          <a:p>
            <a:pPr marL="342900" indent="-342900">
              <a:buFont typeface="+mj-lt"/>
              <a:buAutoNum type="arabicPeriod"/>
            </a:pPr>
            <a:r>
              <a:rPr lang="en-US" dirty="0">
                <a:cs typeface="Arial" panose="020B0604020202020204" pitchFamily="34" charset="0"/>
              </a:rPr>
              <a:t>Matti Ullah Butt , Yu Hou , Kamran Ahmed Soomro &amp; Daniela </a:t>
            </a:r>
            <a:r>
              <a:rPr lang="en-US" dirty="0" err="1">
                <a:cs typeface="Arial" panose="020B0604020202020204" pitchFamily="34" charset="0"/>
              </a:rPr>
              <a:t>Acquadro</a:t>
            </a:r>
            <a:r>
              <a:rPr lang="en-US" dirty="0">
                <a:cs typeface="Arial" panose="020B0604020202020204" pitchFamily="34" charset="0"/>
              </a:rPr>
              <a:t> Maran (2017) The ABCE Model of Volunteer Motivation, Journal of Social Service Research, 43:5, 593-608, DOI: 10.1080/01488376.2017.1355867</a:t>
            </a:r>
          </a:p>
          <a:p>
            <a:pPr marL="228600" indent="-228600">
              <a:buFont typeface="+mj-lt"/>
              <a:buAutoNum type="arabicPeriod"/>
            </a:pPr>
            <a:endParaRPr lang="en-US" sz="1100" dirty="0">
              <a:cs typeface="Arial" panose="020B0604020202020204" pitchFamily="34" charset="0"/>
            </a:endParaRPr>
          </a:p>
          <a:p>
            <a:pPr marL="342900" indent="-342900">
              <a:buFont typeface="+mj-lt"/>
              <a:buAutoNum type="arabicPeriod"/>
            </a:pPr>
            <a:r>
              <a:rPr lang="en-US" dirty="0">
                <a:cs typeface="Arial" panose="020B0604020202020204" pitchFamily="34" charset="0"/>
              </a:rPr>
              <a:t>GÓMEZ, P. &amp; FERNÁNDEZ, J.L. (2017): “Brakes and barriers of Corporate Volunteering”,</a:t>
            </a:r>
          </a:p>
          <a:p>
            <a:pPr marL="342900" indent="-342900">
              <a:buFont typeface="+mj-lt"/>
              <a:buAutoNum type="arabicPeriod"/>
            </a:pPr>
            <a:r>
              <a:rPr lang="en-US" dirty="0">
                <a:cs typeface="Arial" panose="020B0604020202020204" pitchFamily="34" charset="0"/>
              </a:rPr>
              <a:t>CIRIEC-</a:t>
            </a:r>
            <a:r>
              <a:rPr lang="en-US" dirty="0" err="1">
                <a:cs typeface="Arial" panose="020B0604020202020204" pitchFamily="34" charset="0"/>
              </a:rPr>
              <a:t>España</a:t>
            </a:r>
            <a:r>
              <a:rPr lang="en-US" dirty="0">
                <a:cs typeface="Arial" panose="020B0604020202020204" pitchFamily="34" charset="0"/>
              </a:rPr>
              <a:t>, </a:t>
            </a:r>
            <a:r>
              <a:rPr lang="en-US" dirty="0" err="1">
                <a:cs typeface="Arial" panose="020B0604020202020204" pitchFamily="34" charset="0"/>
              </a:rPr>
              <a:t>Revista</a:t>
            </a:r>
            <a:r>
              <a:rPr lang="en-US" dirty="0">
                <a:cs typeface="Arial" panose="020B0604020202020204" pitchFamily="34" charset="0"/>
              </a:rPr>
              <a:t> de </a:t>
            </a:r>
            <a:r>
              <a:rPr lang="en-US" dirty="0" err="1">
                <a:cs typeface="Arial" panose="020B0604020202020204" pitchFamily="34" charset="0"/>
              </a:rPr>
              <a:t>Economía</a:t>
            </a:r>
            <a:r>
              <a:rPr lang="en-US" dirty="0">
                <a:cs typeface="Arial" panose="020B0604020202020204" pitchFamily="34" charset="0"/>
              </a:rPr>
              <a:t> </a:t>
            </a:r>
            <a:r>
              <a:rPr lang="en-US" dirty="0" err="1">
                <a:cs typeface="Arial" panose="020B0604020202020204" pitchFamily="34" charset="0"/>
              </a:rPr>
              <a:t>Pública</a:t>
            </a:r>
            <a:r>
              <a:rPr lang="en-US" dirty="0">
                <a:cs typeface="Arial" panose="020B0604020202020204" pitchFamily="34" charset="0"/>
              </a:rPr>
              <a:t>, Social y </a:t>
            </a:r>
            <a:r>
              <a:rPr lang="en-US" dirty="0" err="1">
                <a:cs typeface="Arial" panose="020B0604020202020204" pitchFamily="34" charset="0"/>
              </a:rPr>
              <a:t>Cooperativa</a:t>
            </a:r>
            <a:r>
              <a:rPr lang="en-US" dirty="0">
                <a:cs typeface="Arial" panose="020B0604020202020204" pitchFamily="34" charset="0"/>
              </a:rPr>
              <a:t>, 90, 253-290.</a:t>
            </a:r>
          </a:p>
          <a:p>
            <a:pPr marL="228600" indent="-228600">
              <a:buFont typeface="+mj-lt"/>
              <a:buAutoNum type="arabicPeriod"/>
            </a:pPr>
            <a:endParaRPr lang="en-US" sz="1200" dirty="0">
              <a:cs typeface="Arial" panose="020B0604020202020204" pitchFamily="34" charset="0"/>
            </a:endParaRPr>
          </a:p>
          <a:p>
            <a:pPr marL="342900" indent="-342900">
              <a:buFont typeface="+mj-lt"/>
              <a:buAutoNum type="arabicPeriod"/>
            </a:pPr>
            <a:r>
              <a:rPr lang="en-US" dirty="0"/>
              <a:t>Wright A. Development and evaluation of a youth mental health community awareness campaign – The Compass Strategy. BMC Public Health 2006, 6:215 doi:10.1186/1471-2458-6-215. </a:t>
            </a:r>
            <a:r>
              <a:rPr lang="en-US" dirty="0">
                <a:hlinkClick r:id="rId2"/>
              </a:rPr>
              <a:t>http://www.biomedcentral.com/1471-2458/6/215</a:t>
            </a:r>
            <a:r>
              <a:rPr lang="en-US" dirty="0"/>
              <a:t> </a:t>
            </a:r>
          </a:p>
          <a:p>
            <a:pPr marL="228600" indent="-228600">
              <a:buFont typeface="+mj-lt"/>
              <a:buAutoNum type="arabicPeriod"/>
            </a:pPr>
            <a:endParaRPr lang="en-US" sz="1200" dirty="0"/>
          </a:p>
        </p:txBody>
      </p:sp>
    </p:spTree>
    <p:extLst>
      <p:ext uri="{BB962C8B-B14F-4D97-AF65-F5344CB8AC3E}">
        <p14:creationId xmlns:p14="http://schemas.microsoft.com/office/powerpoint/2010/main" val="3799006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2F403-E97B-B04C-8B8E-7ACAFDBB4E63}"/>
              </a:ext>
            </a:extLst>
          </p:cNvPr>
          <p:cNvSpPr>
            <a:spLocks noGrp="1"/>
          </p:cNvSpPr>
          <p:nvPr>
            <p:ph type="title"/>
          </p:nvPr>
        </p:nvSpPr>
        <p:spPr>
          <a:xfrm>
            <a:off x="2611809" y="808056"/>
            <a:ext cx="4093792" cy="1077229"/>
          </a:xfrm>
        </p:spPr>
        <p:txBody>
          <a:bodyPr/>
          <a:lstStyle/>
          <a:p>
            <a:r>
              <a:rPr lang="en-US" b="1"/>
              <a:t>Volunteering work</a:t>
            </a:r>
          </a:p>
        </p:txBody>
      </p:sp>
      <p:sp>
        <p:nvSpPr>
          <p:cNvPr id="3" name="Content Placeholder 2">
            <a:extLst>
              <a:ext uri="{FF2B5EF4-FFF2-40B4-BE49-F238E27FC236}">
                <a16:creationId xmlns:a16="http://schemas.microsoft.com/office/drawing/2014/main" id="{EB736F1D-6A8B-D343-A4F3-05DE71186F87}"/>
              </a:ext>
            </a:extLst>
          </p:cNvPr>
          <p:cNvSpPr>
            <a:spLocks noGrp="1"/>
          </p:cNvSpPr>
          <p:nvPr>
            <p:ph idx="1"/>
          </p:nvPr>
        </p:nvSpPr>
        <p:spPr>
          <a:xfrm>
            <a:off x="1484243" y="2052116"/>
            <a:ext cx="9085896" cy="3997828"/>
          </a:xfrm>
        </p:spPr>
        <p:txBody>
          <a:bodyPr>
            <a:normAutofit fontScale="92500" lnSpcReduction="10000"/>
          </a:bodyPr>
          <a:lstStyle/>
          <a:p>
            <a:pPr marL="514350" indent="-514350">
              <a:buFont typeface="+mj-lt"/>
              <a:buAutoNum type="arabicPeriod"/>
            </a:pPr>
            <a:r>
              <a:rPr lang="en-US" sz="2400"/>
              <a:t>What is volunteering</a:t>
            </a:r>
          </a:p>
          <a:p>
            <a:pPr marL="514350" indent="-514350">
              <a:buFont typeface="+mj-lt"/>
              <a:buAutoNum type="arabicPeriod"/>
            </a:pPr>
            <a:r>
              <a:rPr lang="en-US" sz="2400"/>
              <a:t>Who is the volunteer</a:t>
            </a:r>
          </a:p>
          <a:p>
            <a:pPr marL="514350" indent="-514350">
              <a:buFont typeface="+mj-lt"/>
              <a:buAutoNum type="arabicPeriod"/>
            </a:pPr>
            <a:r>
              <a:rPr lang="en-US" sz="2400"/>
              <a:t>Why do you want to be a volunteer (benefits)</a:t>
            </a:r>
          </a:p>
          <a:p>
            <a:pPr marL="514350" indent="-514350">
              <a:buFont typeface="+mj-lt"/>
              <a:buAutoNum type="arabicPeriod"/>
            </a:pPr>
            <a:r>
              <a:rPr lang="en-US" sz="2400"/>
              <a:t>What difficulties stop you becoming a volunteer.</a:t>
            </a:r>
          </a:p>
          <a:p>
            <a:pPr marL="514350" indent="-514350">
              <a:buFont typeface="+mj-lt"/>
              <a:buAutoNum type="arabicPeriod"/>
            </a:pPr>
            <a:r>
              <a:rPr lang="en-US" sz="2400"/>
              <a:t>How to be a volunteer</a:t>
            </a:r>
          </a:p>
          <a:p>
            <a:pPr marL="514350" indent="-514350">
              <a:buFont typeface="+mj-lt"/>
              <a:buAutoNum type="arabicPeriod"/>
            </a:pPr>
            <a:r>
              <a:rPr lang="en-US" sz="2400"/>
              <a:t>How to start an awareness campaign </a:t>
            </a:r>
          </a:p>
          <a:p>
            <a:pPr marL="514350" indent="-514350">
              <a:buFont typeface="+mj-lt"/>
              <a:buAutoNum type="arabicPeriod"/>
            </a:pPr>
            <a:r>
              <a:rPr lang="en-US" sz="2400"/>
              <a:t>Report writing and presentation of volunteering work.</a:t>
            </a:r>
          </a:p>
          <a:p>
            <a:endParaRPr lang="en-US" sz="2400"/>
          </a:p>
        </p:txBody>
      </p:sp>
      <p:pic>
        <p:nvPicPr>
          <p:cNvPr id="4" name="Picture 3">
            <a:extLst>
              <a:ext uri="{FF2B5EF4-FFF2-40B4-BE49-F238E27FC236}">
                <a16:creationId xmlns:a16="http://schemas.microsoft.com/office/drawing/2014/main" id="{D99B7EC1-E4FF-9E47-A189-DAC690B276B7}"/>
              </a:ext>
            </a:extLst>
          </p:cNvPr>
          <p:cNvPicPr>
            <a:picLocks noChangeAspect="1"/>
          </p:cNvPicPr>
          <p:nvPr/>
        </p:nvPicPr>
        <p:blipFill>
          <a:blip r:embed="rId2"/>
          <a:srcRect/>
          <a:stretch/>
        </p:blipFill>
        <p:spPr>
          <a:xfrm>
            <a:off x="7011643" y="230077"/>
            <a:ext cx="4194154" cy="2233185"/>
          </a:xfrm>
          <a:prstGeom prst="rect">
            <a:avLst/>
          </a:prstGeom>
        </p:spPr>
      </p:pic>
    </p:spTree>
    <p:extLst>
      <p:ext uri="{BB962C8B-B14F-4D97-AF65-F5344CB8AC3E}">
        <p14:creationId xmlns:p14="http://schemas.microsoft.com/office/powerpoint/2010/main" val="1943080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736F1D-6A8B-D343-A4F3-05DE71186F87}"/>
              </a:ext>
            </a:extLst>
          </p:cNvPr>
          <p:cNvSpPr>
            <a:spLocks noGrp="1"/>
          </p:cNvSpPr>
          <p:nvPr>
            <p:ph idx="4294967295"/>
          </p:nvPr>
        </p:nvSpPr>
        <p:spPr>
          <a:xfrm>
            <a:off x="1484242" y="858838"/>
            <a:ext cx="9170506" cy="5184153"/>
          </a:xfrm>
        </p:spPr>
        <p:txBody>
          <a:bodyPr>
            <a:normAutofit/>
          </a:bodyPr>
          <a:lstStyle/>
          <a:p>
            <a:pPr marL="0" indent="0">
              <a:lnSpc>
                <a:spcPct val="150000"/>
              </a:lnSpc>
              <a:buNone/>
            </a:pPr>
            <a:r>
              <a:rPr lang="en-US" sz="3200" b="1" dirty="0"/>
              <a:t>What is volunteering?</a:t>
            </a:r>
          </a:p>
          <a:p>
            <a:pPr>
              <a:lnSpc>
                <a:spcPct val="150000"/>
              </a:lnSpc>
            </a:pPr>
            <a:r>
              <a:rPr lang="en-GB" sz="2800" b="1" dirty="0"/>
              <a:t>Volunteering is defined as “any activity which involves spending </a:t>
            </a:r>
            <a:r>
              <a:rPr lang="en-GB" sz="2800" b="1" dirty="0" err="1"/>
              <a:t>unpaid,time</a:t>
            </a:r>
            <a:r>
              <a:rPr lang="en-GB" sz="2800" b="1" dirty="0"/>
              <a:t>, doing something which aims to benefit someone (individuals or groups) other than or in addition to close relatives, or to benefit the environment.”</a:t>
            </a:r>
            <a:endParaRPr lang="en-US" sz="2800" b="1" dirty="0"/>
          </a:p>
          <a:p>
            <a:endParaRPr lang="en-US" sz="2800" b="1" dirty="0"/>
          </a:p>
          <a:p>
            <a:pPr marL="0" indent="0">
              <a:buNone/>
            </a:pPr>
            <a:endParaRPr lang="en-US" sz="2400" b="1" dirty="0"/>
          </a:p>
        </p:txBody>
      </p:sp>
    </p:spTree>
    <p:extLst>
      <p:ext uri="{BB962C8B-B14F-4D97-AF65-F5344CB8AC3E}">
        <p14:creationId xmlns:p14="http://schemas.microsoft.com/office/powerpoint/2010/main" val="147011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8C4D8C-7330-0243-9151-02B365661E60}"/>
              </a:ext>
            </a:extLst>
          </p:cNvPr>
          <p:cNvSpPr/>
          <p:nvPr/>
        </p:nvSpPr>
        <p:spPr>
          <a:xfrm>
            <a:off x="195072" y="6488668"/>
            <a:ext cx="11777472" cy="307777"/>
          </a:xfrm>
          <a:prstGeom prst="rect">
            <a:avLst/>
          </a:prstGeom>
        </p:spPr>
        <p:txBody>
          <a:bodyPr wrap="square">
            <a:spAutoFit/>
          </a:bodyPr>
          <a:lstStyle/>
          <a:p>
            <a:r>
              <a:rPr lang="en-US" sz="1400" dirty="0" err="1"/>
              <a:t>Khasanzyanova</a:t>
            </a:r>
            <a:r>
              <a:rPr lang="en-US" sz="1400" dirty="0"/>
              <a:t> A. How volunteering helps students to develop soft skills. Int Rev Educ (2017) 63:363–379</a:t>
            </a:r>
          </a:p>
        </p:txBody>
      </p:sp>
      <p:sp>
        <p:nvSpPr>
          <p:cNvPr id="3" name="Rectangle 2">
            <a:extLst>
              <a:ext uri="{FF2B5EF4-FFF2-40B4-BE49-F238E27FC236}">
                <a16:creationId xmlns:a16="http://schemas.microsoft.com/office/drawing/2014/main" id="{9EB2B092-CF71-9B40-A1E0-628E4551F340}"/>
              </a:ext>
            </a:extLst>
          </p:cNvPr>
          <p:cNvSpPr/>
          <p:nvPr/>
        </p:nvSpPr>
        <p:spPr>
          <a:xfrm>
            <a:off x="1205948" y="506998"/>
            <a:ext cx="10005391" cy="3994170"/>
          </a:xfrm>
          <a:prstGeom prst="rect">
            <a:avLst/>
          </a:prstGeom>
        </p:spPr>
        <p:txBody>
          <a:bodyPr wrap="square">
            <a:spAutoFit/>
          </a:bodyPr>
          <a:lstStyle/>
          <a:p>
            <a:pPr>
              <a:lnSpc>
                <a:spcPct val="150000"/>
              </a:lnSpc>
            </a:pPr>
            <a:r>
              <a:rPr lang="en-US" sz="2800" dirty="0"/>
              <a:t> Volunteering as an education activity</a:t>
            </a:r>
          </a:p>
          <a:p>
            <a:pPr>
              <a:lnSpc>
                <a:spcPct val="150000"/>
              </a:lnSpc>
            </a:pPr>
            <a:endParaRPr lang="en-US" sz="2400" dirty="0"/>
          </a:p>
          <a:p>
            <a:pPr marL="285750" indent="-285750">
              <a:lnSpc>
                <a:spcPct val="150000"/>
              </a:lnSpc>
              <a:buFont typeface="Arial" panose="020B0604020202020204" pitchFamily="34" charset="0"/>
              <a:buChar char="•"/>
            </a:pPr>
            <a:r>
              <a:rPr lang="en-US" dirty="0"/>
              <a:t> </a:t>
            </a:r>
            <a:r>
              <a:rPr lang="en-US" sz="2400" dirty="0"/>
              <a:t>In some universities and colleges, volunteer activities </a:t>
            </a:r>
            <a:r>
              <a:rPr lang="en-US" sz="2400" b="1" dirty="0"/>
              <a:t>are part of the curriculum</a:t>
            </a:r>
            <a:r>
              <a:rPr lang="en-US" sz="2400" dirty="0"/>
              <a:t>. These activities are often </a:t>
            </a:r>
            <a:r>
              <a:rPr lang="en-US" sz="2400" b="1" dirty="0"/>
              <a:t>organized like other curricular programs</a:t>
            </a:r>
            <a:r>
              <a:rPr lang="en-US" sz="2400" dirty="0"/>
              <a:t>; students are given a set number of hours’ work to complete, followed by assessments.</a:t>
            </a:r>
          </a:p>
          <a:p>
            <a:pPr>
              <a:lnSpc>
                <a:spcPct val="150000"/>
              </a:lnSpc>
            </a:pPr>
            <a:endParaRPr lang="en-US" sz="2400" dirty="0">
              <a:effectLst/>
            </a:endParaRPr>
          </a:p>
        </p:txBody>
      </p:sp>
    </p:spTree>
    <p:extLst>
      <p:ext uri="{BB962C8B-B14F-4D97-AF65-F5344CB8AC3E}">
        <p14:creationId xmlns:p14="http://schemas.microsoft.com/office/powerpoint/2010/main" val="1320602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8F1D54-D89B-794B-9FA1-9E73DE2739B7}"/>
              </a:ext>
            </a:extLst>
          </p:cNvPr>
          <p:cNvSpPr/>
          <p:nvPr/>
        </p:nvSpPr>
        <p:spPr>
          <a:xfrm>
            <a:off x="1192696" y="281678"/>
            <a:ext cx="10633544" cy="5570756"/>
          </a:xfrm>
          <a:prstGeom prst="rect">
            <a:avLst/>
          </a:prstGeom>
        </p:spPr>
        <p:txBody>
          <a:bodyPr wrap="square">
            <a:spAutoFit/>
          </a:bodyPr>
          <a:lstStyle/>
          <a:p>
            <a:r>
              <a:rPr lang="en-US" sz="2800" b="1" dirty="0"/>
              <a:t>Volunteer  motivation</a:t>
            </a:r>
          </a:p>
          <a:p>
            <a:endParaRPr lang="en-US" sz="2800" b="1" dirty="0"/>
          </a:p>
          <a:p>
            <a:pPr marL="457200" indent="-457200">
              <a:buAutoNum type="alphaUcPeriod"/>
            </a:pPr>
            <a:r>
              <a:rPr lang="en-US" sz="2400" b="1" dirty="0">
                <a:solidFill>
                  <a:srgbClr val="FF0000"/>
                </a:solidFill>
              </a:rPr>
              <a:t>Expectancy Motivation Theory</a:t>
            </a:r>
          </a:p>
          <a:p>
            <a:endParaRPr lang="en-US" sz="2400" dirty="0">
              <a:solidFill>
                <a:srgbClr val="FF0000"/>
              </a:solidFill>
            </a:endParaRPr>
          </a:p>
          <a:p>
            <a:r>
              <a:rPr lang="en-US" sz="2400" dirty="0"/>
              <a:t>this theory suggests that behavior is caused by a belief </a:t>
            </a:r>
          </a:p>
          <a:p>
            <a:r>
              <a:rPr lang="en-US" sz="2400" dirty="0"/>
              <a:t>that it will result in a desired reward or goal. </a:t>
            </a:r>
          </a:p>
          <a:p>
            <a:endParaRPr lang="en-US" sz="2400" dirty="0"/>
          </a:p>
          <a:p>
            <a:r>
              <a:rPr lang="en-US" sz="2400" dirty="0"/>
              <a:t>Three  factors affect behavior: </a:t>
            </a:r>
          </a:p>
          <a:p>
            <a:pPr marL="457200" indent="-457200">
              <a:buFont typeface="+mj-lt"/>
              <a:buAutoNum type="arabicPeriod"/>
            </a:pPr>
            <a:r>
              <a:rPr lang="en-US" sz="2400" dirty="0"/>
              <a:t>The need for </a:t>
            </a:r>
            <a:r>
              <a:rPr lang="en-US" sz="2400" b="1" dirty="0"/>
              <a:t>achievement</a:t>
            </a:r>
            <a:r>
              <a:rPr lang="en-US" sz="2400" dirty="0"/>
              <a:t>, which is defined as the capacity for taking pride in accomplishment</a:t>
            </a:r>
          </a:p>
          <a:p>
            <a:pPr marL="457200" indent="-457200">
              <a:buFont typeface="+mj-lt"/>
              <a:buAutoNum type="arabicPeriod"/>
            </a:pPr>
            <a:r>
              <a:rPr lang="en-US" sz="2400" dirty="0"/>
              <a:t>The  need for </a:t>
            </a:r>
            <a:r>
              <a:rPr lang="en-US" sz="2400" b="1" dirty="0"/>
              <a:t>affiliation</a:t>
            </a:r>
            <a:r>
              <a:rPr lang="en-US" sz="2400" dirty="0"/>
              <a:t>, defined as the concern for one’s relationships with others </a:t>
            </a:r>
          </a:p>
          <a:p>
            <a:pPr marL="457200" indent="-457200">
              <a:buFont typeface="+mj-lt"/>
              <a:buAutoNum type="arabicPeriod"/>
            </a:pPr>
            <a:r>
              <a:rPr lang="en-US" sz="2400" dirty="0"/>
              <a:t>The need for </a:t>
            </a:r>
            <a:r>
              <a:rPr lang="en-US" sz="2400" b="1" dirty="0"/>
              <a:t>power</a:t>
            </a:r>
            <a:r>
              <a:rPr lang="en-US" sz="2400" dirty="0"/>
              <a:t>, or wanting to have an influence or impact on others</a:t>
            </a:r>
            <a:r>
              <a:rPr lang="en-US" dirty="0"/>
              <a:t>.</a:t>
            </a:r>
          </a:p>
          <a:p>
            <a:endParaRPr lang="en-US" dirty="0"/>
          </a:p>
          <a:p>
            <a:endParaRPr lang="en-US" dirty="0">
              <a:effectLst/>
              <a:latin typeface="Times" pitchFamily="2" charset="0"/>
            </a:endParaRPr>
          </a:p>
        </p:txBody>
      </p:sp>
      <p:sp>
        <p:nvSpPr>
          <p:cNvPr id="4" name="Rectangle 3">
            <a:extLst>
              <a:ext uri="{FF2B5EF4-FFF2-40B4-BE49-F238E27FC236}">
                <a16:creationId xmlns:a16="http://schemas.microsoft.com/office/drawing/2014/main" id="{D213A093-CA08-4F41-ACD6-E158BCEA0623}"/>
              </a:ext>
            </a:extLst>
          </p:cNvPr>
          <p:cNvSpPr/>
          <p:nvPr/>
        </p:nvSpPr>
        <p:spPr>
          <a:xfrm>
            <a:off x="0" y="6273225"/>
            <a:ext cx="10972800" cy="584775"/>
          </a:xfrm>
          <a:prstGeom prst="rect">
            <a:avLst/>
          </a:prstGeom>
        </p:spPr>
        <p:txBody>
          <a:bodyPr wrap="square">
            <a:spAutoFit/>
          </a:bodyPr>
          <a:lstStyle/>
          <a:p>
            <a:r>
              <a:rPr lang="en-US" dirty="0">
                <a:latin typeface="Helvetica" pitchFamily="2" charset="0"/>
              </a:rPr>
              <a:t> </a:t>
            </a:r>
            <a:r>
              <a:rPr lang="en-US" sz="1400" dirty="0"/>
              <a:t>Janet C. </a:t>
            </a:r>
            <a:r>
              <a:rPr lang="en-US" sz="1400" dirty="0" err="1"/>
              <a:t>Winniford</a:t>
            </a:r>
            <a:r>
              <a:rPr lang="en-US" sz="1400" dirty="0"/>
              <a:t>, D. Stanley Carpenter &amp; Clint </a:t>
            </a:r>
            <a:r>
              <a:rPr lang="en-US" sz="1400" dirty="0" err="1"/>
              <a:t>Grider</a:t>
            </a:r>
            <a:r>
              <a:rPr lang="en-US" sz="1400" dirty="0"/>
              <a:t> (1997) Motivations of College Student Volunteers: A Review, NASPA Journal, 34:2, 134-146, DOI:10.2202/1949-6605.1015</a:t>
            </a:r>
            <a:endParaRPr lang="en-US" sz="1400" dirty="0">
              <a:effectLst/>
            </a:endParaRPr>
          </a:p>
        </p:txBody>
      </p:sp>
      <p:pic>
        <p:nvPicPr>
          <p:cNvPr id="5" name="Picture 4">
            <a:extLst>
              <a:ext uri="{FF2B5EF4-FFF2-40B4-BE49-F238E27FC236}">
                <a16:creationId xmlns:a16="http://schemas.microsoft.com/office/drawing/2014/main" id="{562598EE-9EAF-2D47-99CD-9DEF025F8A8F}"/>
              </a:ext>
            </a:extLst>
          </p:cNvPr>
          <p:cNvPicPr>
            <a:picLocks noChangeAspect="1"/>
          </p:cNvPicPr>
          <p:nvPr/>
        </p:nvPicPr>
        <p:blipFill>
          <a:blip r:embed="rId2"/>
          <a:stretch>
            <a:fillRect/>
          </a:stretch>
        </p:blipFill>
        <p:spPr>
          <a:xfrm>
            <a:off x="8777012" y="163207"/>
            <a:ext cx="3049228" cy="2275193"/>
          </a:xfrm>
          <a:prstGeom prst="rect">
            <a:avLst/>
          </a:prstGeom>
        </p:spPr>
      </p:pic>
    </p:spTree>
    <p:extLst>
      <p:ext uri="{BB962C8B-B14F-4D97-AF65-F5344CB8AC3E}">
        <p14:creationId xmlns:p14="http://schemas.microsoft.com/office/powerpoint/2010/main" val="319556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checkerboard(across)">
                                      <p:cBhvr>
                                        <p:cTn id="15" dur="500"/>
                                        <p:tgtEl>
                                          <p:spTgt spid="3">
                                            <p:txEl>
                                              <p:pRg st="4" end="4"/>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checkerboard(across)">
                                      <p:cBhvr>
                                        <p:cTn id="18" dur="500"/>
                                        <p:tgtEl>
                                          <p:spTgt spid="3">
                                            <p:txEl>
                                              <p:pRg st="5" end="5"/>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checkerboard(across)">
                                      <p:cBhvr>
                                        <p:cTn id="21" dur="500"/>
                                        <p:tgtEl>
                                          <p:spTgt spid="3">
                                            <p:txEl>
                                              <p:pRg st="7" end="7"/>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checkerboard(across)">
                                      <p:cBhvr>
                                        <p:cTn id="24" dur="500"/>
                                        <p:tgtEl>
                                          <p:spTgt spid="3">
                                            <p:txEl>
                                              <p:pRg st="8" end="8"/>
                                            </p:txEl>
                                          </p:spTgt>
                                        </p:tgtEl>
                                      </p:cBhvr>
                                    </p:animEffect>
                                  </p:childTnLst>
                                </p:cTn>
                              </p:par>
                              <p:par>
                                <p:cTn id="25" presetID="5" presetClass="entr" presetSubtype="1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checkerboard(across)">
                                      <p:cBhvr>
                                        <p:cTn id="27" dur="500"/>
                                        <p:tgtEl>
                                          <p:spTgt spid="3">
                                            <p:txEl>
                                              <p:pRg st="9" end="9"/>
                                            </p:txEl>
                                          </p:spTgt>
                                        </p:tgtEl>
                                      </p:cBhvr>
                                    </p:animEffect>
                                  </p:childTnLst>
                                </p:cTn>
                              </p:par>
                              <p:par>
                                <p:cTn id="28" presetID="5" presetClass="entr" presetSubtype="10" fill="hold" nodeType="withEffect">
                                  <p:stCondLst>
                                    <p:cond delay="0"/>
                                  </p:stCondLst>
                                  <p:childTnLst>
                                    <p:set>
                                      <p:cBhvr>
                                        <p:cTn id="29"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30"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863</TotalTime>
  <Words>1955</Words>
  <Application>Microsoft Office PowerPoint</Application>
  <PresentationFormat>Widescreen</PresentationFormat>
  <Paragraphs>257</Paragraphs>
  <Slides>51</Slides>
  <Notes>1</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Madison</vt:lpstr>
      <vt:lpstr>Volunteering works and the role of medical professionals in serving the community</vt:lpstr>
      <vt:lpstr>PowerPoint Presentation</vt:lpstr>
      <vt:lpstr>How can we help those in needs?</vt:lpstr>
      <vt:lpstr>PowerPoint Presentation</vt:lpstr>
      <vt:lpstr>PowerPoint Presentation</vt:lpstr>
      <vt:lpstr>Volunteering work</vt:lpstr>
      <vt:lpstr>PowerPoint Presentation</vt:lpstr>
      <vt:lpstr>PowerPoint Presentation</vt:lpstr>
      <vt:lpstr>PowerPoint Presentation</vt:lpstr>
      <vt:lpstr>PowerPoint Presentation</vt:lpstr>
      <vt:lpstr>Factors favor volunteering </vt:lpstr>
      <vt:lpstr>PowerPoint Presentation</vt:lpstr>
      <vt:lpstr>عدد المتطوعين اثناء جائحة كرونا حتى ابريل ٢٠٢٠</vt:lpstr>
      <vt:lpstr>PowerPoint Presentation</vt:lpstr>
      <vt:lpstr>PowerPoint Presentation</vt:lpstr>
      <vt:lpstr>Ethics of volunteering</vt:lpstr>
      <vt:lpstr>PowerPoint Presentation</vt:lpstr>
      <vt:lpstr>PowerPoint Presentation</vt:lpstr>
      <vt:lpstr>PowerPoint Presentation</vt:lpstr>
      <vt:lpstr>PowerPoint Presentation</vt:lpstr>
      <vt:lpstr>What difficulties/obstacles stop you becoming a volunteer? </vt:lpstr>
      <vt:lpstr>How to be a volunteer?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Examples of volunteering project    How to start an awareness campaign  </vt:lpstr>
      <vt:lpstr>PowerPoint Presentation</vt:lpstr>
      <vt:lpstr>PowerPoint Presentation</vt:lpstr>
      <vt:lpstr>PowerPoint Presentation</vt:lpstr>
      <vt:lpstr>PowerPoint Presentation</vt:lpstr>
      <vt:lpstr>منصة العمل التطوعي</vt:lpstr>
      <vt:lpstr>Assignment  Report writing and presentation of health  volunteering project proposal </vt:lpstr>
      <vt:lpstr>Report writing and presentation of health  volunteering project proposal</vt:lpstr>
      <vt:lpstr>PowerPoint Presentation</vt:lpstr>
      <vt:lpstr>وحدة التطوع والعلاقات المجتمعية</vt:lpstr>
      <vt:lpstr>مسؤولية الوحدة</vt:lpstr>
      <vt:lpstr>المتوقع من اللجان في الاقسام</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Volunteering works and the role of medical professionals in serving the community</dc:title>
  <dc:creator>Nada Alyousefi</dc:creator>
  <cp:lastModifiedBy>عبدالله البريكان ID 439100773</cp:lastModifiedBy>
  <cp:revision>22</cp:revision>
  <dcterms:created xsi:type="dcterms:W3CDTF">2020-11-27T16:30:38Z</dcterms:created>
  <dcterms:modified xsi:type="dcterms:W3CDTF">2020-12-03T10:22:12Z</dcterms:modified>
</cp:coreProperties>
</file>