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0" r:id="rId3"/>
    <p:sldId id="259" r:id="rId4"/>
    <p:sldId id="261" r:id="rId5"/>
    <p:sldId id="263" r:id="rId6"/>
    <p:sldId id="268" r:id="rId7"/>
    <p:sldId id="265" r:id="rId8"/>
    <p:sldId id="270" r:id="rId9"/>
    <p:sldId id="273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5" r:id="rId22"/>
    <p:sldId id="297" r:id="rId23"/>
    <p:sldId id="299" r:id="rId24"/>
    <p:sldId id="301" r:id="rId25"/>
    <p:sldId id="303" r:id="rId26"/>
    <p:sldId id="307" r:id="rId27"/>
    <p:sldId id="308" r:id="rId28"/>
    <p:sldId id="310" r:id="rId29"/>
    <p:sldId id="312" r:id="rId30"/>
    <p:sldId id="314" r:id="rId31"/>
    <p:sldId id="316" r:id="rId32"/>
    <p:sldId id="318" r:id="rId33"/>
    <p:sldId id="320" r:id="rId34"/>
    <p:sldId id="322" r:id="rId35"/>
    <p:sldId id="324" r:id="rId36"/>
    <p:sldId id="326" r:id="rId37"/>
    <p:sldId id="328" r:id="rId38"/>
    <p:sldId id="330" r:id="rId39"/>
    <p:sldId id="332" r:id="rId40"/>
    <p:sldId id="334" r:id="rId41"/>
    <p:sldId id="336" r:id="rId42"/>
    <p:sldId id="33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C2E"/>
    <a:srgbClr val="F1FF9B"/>
    <a:srgbClr val="FFE0A3"/>
    <a:srgbClr val="FF3399"/>
    <a:srgbClr val="CC3399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890D36-A91A-4078-B6A0-41FF89C88065}" type="datetimeFigureOut">
              <a:rPr lang="ar-SA" smtClean="0"/>
              <a:t>21/03/1440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8F72DD8-EB22-44F4-B4A1-8E6C06689D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398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72DD8-EB22-44F4-B4A1-8E6C06689DC8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839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9970" y="3887115"/>
            <a:ext cx="7772400" cy="7635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65064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1"/>
            <a:ext cx="7329840" cy="397032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229600" cy="610820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1FF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50" y="3887115"/>
            <a:ext cx="6400800" cy="6108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Improving Medication </a:t>
            </a:r>
            <a:r>
              <a:rPr lang="en-US" sz="3600" b="1" dirty="0" smtClean="0">
                <a:solidFill>
                  <a:srgbClr val="FFC000"/>
                </a:solidFill>
              </a:rPr>
              <a:t>Safety</a:t>
            </a:r>
          </a:p>
          <a:p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396" y="1424781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Medication Use Process in The Institutional Setting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14000" contras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75" y="2512770"/>
            <a:ext cx="5374841" cy="3115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17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770" y="374900"/>
            <a:ext cx="4428445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Medication Prescription </a:t>
            </a:r>
            <a:r>
              <a:rPr lang="en-US" sz="2700" b="1" dirty="0">
                <a:solidFill>
                  <a:srgbClr val="0811CA"/>
                </a:solidFill>
              </a:rPr>
              <a:t/>
            </a:r>
            <a:br>
              <a:rPr lang="en-US" sz="2700" b="1" dirty="0">
                <a:solidFill>
                  <a:srgbClr val="0811CA"/>
                </a:solidFill>
              </a:rPr>
            </a:br>
            <a:endParaRPr lang="ar-SA" b="1" dirty="0">
              <a:solidFill>
                <a:srgbClr val="0811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750" y="1443835"/>
            <a:ext cx="8503920" cy="417515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900"/>
              </a:spcBef>
            </a:pPr>
            <a:r>
              <a:rPr lang="en-US" b="1" dirty="0" smtClean="0">
                <a:solidFill>
                  <a:srgbClr val="92D050"/>
                </a:solidFill>
              </a:rPr>
              <a:t>Choosing an appropriate medication</a:t>
            </a:r>
          </a:p>
          <a:p>
            <a:pPr>
              <a:spcBef>
                <a:spcPts val="900"/>
              </a:spcBef>
              <a:buNone/>
            </a:pPr>
            <a:r>
              <a:rPr lang="en-US" b="1" dirty="0" smtClean="0"/>
              <a:t>	 </a:t>
            </a:r>
            <a:r>
              <a:rPr lang="en-US" dirty="0" smtClean="0"/>
              <a:t>for a given clinical situation, taking individual patient factors into account, </a:t>
            </a:r>
            <a:r>
              <a:rPr lang="ga-IE" dirty="0" smtClean="0"/>
              <a:t>such as allergies</a:t>
            </a:r>
            <a:endParaRPr lang="ar-SA" dirty="0" smtClean="0"/>
          </a:p>
          <a:p>
            <a:pPr>
              <a:spcBef>
                <a:spcPts val="900"/>
              </a:spcBef>
            </a:pPr>
            <a:r>
              <a:rPr lang="en-US" b="1" dirty="0" smtClean="0">
                <a:solidFill>
                  <a:srgbClr val="92D050"/>
                </a:solidFill>
              </a:rPr>
              <a:t>Selecting the administration </a:t>
            </a:r>
          </a:p>
          <a:p>
            <a:pPr>
              <a:spcBef>
                <a:spcPts val="900"/>
              </a:spcBef>
              <a:buNone/>
            </a:pPr>
            <a:r>
              <a:rPr lang="en-US" b="1" dirty="0" smtClean="0"/>
              <a:t>	</a:t>
            </a:r>
            <a:r>
              <a:rPr lang="en-US" dirty="0" smtClean="0"/>
              <a:t>route, dose, time and </a:t>
            </a:r>
            <a:r>
              <a:rPr lang="ga-IE" dirty="0" smtClean="0"/>
              <a:t>regimen</a:t>
            </a:r>
            <a:endParaRPr lang="ar-SA" dirty="0" smtClean="0"/>
          </a:p>
          <a:p>
            <a:pPr>
              <a:spcBef>
                <a:spcPts val="900"/>
              </a:spcBef>
            </a:pPr>
            <a:r>
              <a:rPr lang="ga-IE" b="1" dirty="0" smtClean="0">
                <a:solidFill>
                  <a:srgbClr val="92D050"/>
                </a:solidFill>
              </a:rPr>
              <a:t>Documentation</a:t>
            </a:r>
            <a:endParaRPr lang="en-US" b="1" dirty="0" smtClean="0">
              <a:solidFill>
                <a:srgbClr val="92D050"/>
              </a:solidFill>
            </a:endParaRPr>
          </a:p>
          <a:p>
            <a:pPr>
              <a:spcBef>
                <a:spcPts val="900"/>
              </a:spcBef>
            </a:pPr>
            <a:r>
              <a:rPr lang="en-US" b="1" dirty="0" smtClean="0">
                <a:solidFill>
                  <a:srgbClr val="92D050"/>
                </a:solidFill>
              </a:rPr>
              <a:t>Communicating details of the plan with</a:t>
            </a:r>
            <a:r>
              <a:rPr lang="en-US" dirty="0" smtClean="0">
                <a:solidFill>
                  <a:srgbClr val="92D050"/>
                </a:solidFill>
              </a:rPr>
              <a:t>:</a:t>
            </a:r>
          </a:p>
          <a:p>
            <a:pPr>
              <a:spcBef>
                <a:spcPts val="900"/>
              </a:spcBef>
              <a:buNone/>
            </a:pPr>
            <a:r>
              <a:rPr lang="en-US" dirty="0"/>
              <a:t>	Whoever will administer the medication (written-transcribing </a:t>
            </a:r>
            <a:r>
              <a:rPr lang="ga-IE" dirty="0"/>
              <a:t>and/or verbal)</a:t>
            </a:r>
            <a:r>
              <a:rPr lang="en-US" dirty="0"/>
              <a:t> a</a:t>
            </a:r>
            <a:r>
              <a:rPr lang="ga-IE" dirty="0"/>
              <a:t>nd the patient</a:t>
            </a:r>
            <a:endParaRPr lang="ar-SA" dirty="0"/>
          </a:p>
          <a:p>
            <a:pPr marL="0" indent="0">
              <a:spcBef>
                <a:spcPts val="900"/>
              </a:spcBef>
              <a:buNone/>
            </a:pP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6936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655" y="374900"/>
            <a:ext cx="4623263" cy="61082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Sources of error in </a:t>
            </a:r>
            <a:r>
              <a:rPr lang="en-US" sz="2800" b="1" dirty="0" smtClean="0">
                <a:solidFill>
                  <a:srgbClr val="FF0000"/>
                </a:solidFill>
              </a:rPr>
              <a:t>prescribing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3555" y="1291130"/>
            <a:ext cx="7982772" cy="458115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900"/>
              </a:spcBef>
            </a:pPr>
            <a:r>
              <a:rPr lang="en-US" sz="1800" b="1" dirty="0" smtClean="0">
                <a:solidFill>
                  <a:srgbClr val="92D050"/>
                </a:solidFill>
              </a:rPr>
              <a:t>Inadequate knowledge </a:t>
            </a:r>
            <a:r>
              <a:rPr lang="en-US" sz="1800" dirty="0" smtClean="0"/>
              <a:t>about drug indications an contraindications</a:t>
            </a:r>
          </a:p>
          <a:p>
            <a:pPr>
              <a:lnSpc>
                <a:spcPct val="170000"/>
              </a:lnSpc>
              <a:spcBef>
                <a:spcPts val="900"/>
              </a:spcBef>
            </a:pPr>
            <a:r>
              <a:rPr lang="en-US" sz="1800" b="1" dirty="0" smtClean="0">
                <a:solidFill>
                  <a:srgbClr val="92D050"/>
                </a:solidFill>
              </a:rPr>
              <a:t>Not considering individual patient factors </a:t>
            </a:r>
            <a:r>
              <a:rPr lang="en-US" sz="1800" dirty="0" smtClean="0"/>
              <a:t>such as allergies,</a:t>
            </a:r>
          </a:p>
          <a:p>
            <a:pPr>
              <a:lnSpc>
                <a:spcPct val="170000"/>
              </a:lnSpc>
              <a:spcBef>
                <a:spcPts val="900"/>
              </a:spcBef>
              <a:buNone/>
            </a:pPr>
            <a:r>
              <a:rPr lang="en-US" sz="1800" dirty="0" smtClean="0"/>
              <a:t>	pregnancy, co-morbidities, other medications</a:t>
            </a:r>
          </a:p>
          <a:p>
            <a:pPr>
              <a:lnSpc>
                <a:spcPct val="170000"/>
              </a:lnSpc>
              <a:spcBef>
                <a:spcPts val="900"/>
              </a:spcBef>
            </a:pPr>
            <a:r>
              <a:rPr lang="en-US" sz="1800" b="1" dirty="0" smtClean="0">
                <a:solidFill>
                  <a:srgbClr val="92D050"/>
                </a:solidFill>
              </a:rPr>
              <a:t>Wrong</a:t>
            </a:r>
            <a:r>
              <a:rPr lang="en-US" sz="1800" dirty="0" smtClean="0"/>
              <a:t> patient, wrong dose, wrong time, wrong drug, wrong route</a:t>
            </a:r>
          </a:p>
          <a:p>
            <a:pPr>
              <a:lnSpc>
                <a:spcPct val="170000"/>
              </a:lnSpc>
              <a:spcBef>
                <a:spcPts val="900"/>
              </a:spcBef>
            </a:pPr>
            <a:r>
              <a:rPr lang="en-US" sz="1800" b="1" dirty="0" smtClean="0">
                <a:solidFill>
                  <a:srgbClr val="92D050"/>
                </a:solidFill>
              </a:rPr>
              <a:t>Mathematical error </a:t>
            </a:r>
            <a:r>
              <a:rPr lang="en-US" sz="1800" dirty="0" smtClean="0"/>
              <a:t>when calculating dosage</a:t>
            </a:r>
          </a:p>
          <a:p>
            <a:pPr>
              <a:lnSpc>
                <a:spcPct val="170000"/>
              </a:lnSpc>
              <a:spcBef>
                <a:spcPts val="900"/>
              </a:spcBef>
            </a:pPr>
            <a:r>
              <a:rPr lang="en-US" sz="1800" b="1" dirty="0" smtClean="0">
                <a:solidFill>
                  <a:srgbClr val="92D050"/>
                </a:solidFill>
              </a:rPr>
              <a:t>Documentation: </a:t>
            </a:r>
            <a:r>
              <a:rPr lang="en-US" sz="1800" dirty="0" smtClean="0"/>
              <a:t>incomplete</a:t>
            </a:r>
            <a:r>
              <a:rPr lang="en-US" sz="1800" dirty="0"/>
              <a:t>, ambiguous &amp; dangerous </a:t>
            </a:r>
            <a:r>
              <a:rPr lang="en-US" sz="1800" dirty="0" smtClean="0"/>
              <a:t>abbreviation</a:t>
            </a:r>
          </a:p>
          <a:p>
            <a:pPr>
              <a:lnSpc>
                <a:spcPct val="170000"/>
              </a:lnSpc>
              <a:spcBef>
                <a:spcPts val="900"/>
              </a:spcBef>
            </a:pPr>
            <a:r>
              <a:rPr lang="en-US" sz="1800" b="1" dirty="0">
                <a:solidFill>
                  <a:srgbClr val="92D050"/>
                </a:solidFill>
              </a:rPr>
              <a:t>Inadequate communication </a:t>
            </a:r>
            <a:r>
              <a:rPr lang="en-US" sz="1800" dirty="0"/>
              <a:t>(written, verbal)</a:t>
            </a:r>
          </a:p>
          <a:p>
            <a:pPr>
              <a:lnSpc>
                <a:spcPct val="170000"/>
              </a:lnSpc>
              <a:spcBef>
                <a:spcPts val="900"/>
              </a:spcBef>
            </a:pPr>
            <a:r>
              <a:rPr lang="en-US" sz="1800" b="1" dirty="0" smtClean="0">
                <a:solidFill>
                  <a:srgbClr val="92D050"/>
                </a:solidFill>
              </a:rPr>
              <a:t>Incorrect data entry</a:t>
            </a:r>
            <a:r>
              <a:rPr lang="en-US" sz="1800" dirty="0" smtClean="0">
                <a:solidFill>
                  <a:srgbClr val="92D050"/>
                </a:solidFill>
              </a:rPr>
              <a:t> </a:t>
            </a:r>
            <a:r>
              <a:rPr lang="en-US" sz="1800" dirty="0" smtClean="0"/>
              <a:t>when using computerized prescribing e.g. </a:t>
            </a:r>
            <a:r>
              <a:rPr lang="ga-IE" sz="1800" dirty="0" smtClean="0"/>
              <a:t>duplication, omission, wrong number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1396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1" y="1045495"/>
            <a:ext cx="7018938" cy="122164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Example for prescribing error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altLang="en-US" sz="2400" b="1" dirty="0">
                <a:solidFill>
                  <a:srgbClr val="FFFF00"/>
                </a:solidFill>
              </a:rPr>
              <a:t>Illegible Handwriting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shawnblanc.net/images/ph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4130" y="2512770"/>
            <a:ext cx="3288083" cy="3440825"/>
          </a:xfrm>
          <a:prstGeom prst="rect">
            <a:avLst/>
          </a:prstGeom>
          <a:noFill/>
        </p:spPr>
      </p:pic>
      <p:sp>
        <p:nvSpPr>
          <p:cNvPr id="49154" name="AutoShape 2" descr="ÙØªÙØ¬Ø© Ø¨Ø­Ø« Ø§ÙØµÙØ± Ø¹Ù âªillegible handwriting and medication errorsâ¬â"/>
          <p:cNvSpPr>
            <a:spLocks noChangeAspect="1" noChangeArrowheads="1"/>
          </p:cNvSpPr>
          <p:nvPr/>
        </p:nvSpPr>
        <p:spPr bwMode="auto">
          <a:xfrm>
            <a:off x="8978504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ar-SA" sz="1350"/>
          </a:p>
        </p:txBody>
      </p:sp>
      <p:sp>
        <p:nvSpPr>
          <p:cNvPr id="49156" name="AutoShape 4" descr="ÙØªÙØ¬Ø© Ø¨Ø­Ø« Ø§ÙØµÙØ± Ø¹Ù âªillegible handwriting and medication errorsâ¬â"/>
          <p:cNvSpPr>
            <a:spLocks noChangeAspect="1" noChangeArrowheads="1"/>
          </p:cNvSpPr>
          <p:nvPr/>
        </p:nvSpPr>
        <p:spPr bwMode="auto">
          <a:xfrm>
            <a:off x="8978504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ar-SA" sz="1350"/>
          </a:p>
        </p:txBody>
      </p:sp>
    </p:spTree>
    <p:extLst>
      <p:ext uri="{BB962C8B-B14F-4D97-AF65-F5344CB8AC3E}">
        <p14:creationId xmlns:p14="http://schemas.microsoft.com/office/powerpoint/2010/main" val="3710327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180" y="222195"/>
            <a:ext cx="3869294" cy="458115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Strategies to Reduce Prescribing errors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3339" y="1918831"/>
            <a:ext cx="9040661" cy="3739019"/>
          </a:xfrm>
        </p:spPr>
        <p:txBody>
          <a:bodyPr>
            <a:noAutofit/>
          </a:bodyPr>
          <a:lstStyle/>
          <a:p>
            <a:pPr marL="214313" lvl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025" b="1" dirty="0"/>
              <a:t>Avoid illegible handwriting</a:t>
            </a:r>
          </a:p>
          <a:p>
            <a:pPr marL="214313" lvl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025" b="1" dirty="0"/>
              <a:t>Write complete Information</a:t>
            </a:r>
          </a:p>
          <a:p>
            <a:pPr marL="214313" lvl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025" b="1" dirty="0"/>
              <a:t>Look at Patient-Specific Information</a:t>
            </a:r>
          </a:p>
          <a:p>
            <a:pPr marL="214313" lvl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025" b="1" dirty="0"/>
              <a:t>Do Not Use Abbreviations</a:t>
            </a:r>
          </a:p>
          <a:p>
            <a:pPr marL="214313" lvl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025" b="1" dirty="0"/>
              <a:t>Decimals</a:t>
            </a:r>
          </a:p>
          <a:p>
            <a:pPr marL="214313" lvl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025" b="1" dirty="0"/>
              <a:t>Be alert to drug name, </a:t>
            </a:r>
            <a:r>
              <a:rPr lang="en-US" altLang="en-US" sz="2025" b="1" dirty="0">
                <a:solidFill>
                  <a:srgbClr val="FFFF00"/>
                </a:solidFill>
              </a:rPr>
              <a:t>u</a:t>
            </a:r>
            <a:r>
              <a:rPr lang="ga-IE" altLang="en-US" sz="2025" b="1" dirty="0">
                <a:solidFill>
                  <a:srgbClr val="FFFF00"/>
                </a:solidFill>
              </a:rPr>
              <a:t>se generic </a:t>
            </a:r>
            <a:r>
              <a:rPr lang="en-US" altLang="en-US" sz="2025" b="1" dirty="0">
                <a:solidFill>
                  <a:srgbClr val="FFFF00"/>
                </a:solidFill>
              </a:rPr>
              <a:t>name </a:t>
            </a:r>
            <a:r>
              <a:rPr lang="ga-IE" altLang="en-US" sz="2025" b="1" dirty="0">
                <a:solidFill>
                  <a:srgbClr val="FFFF00"/>
                </a:solidFill>
              </a:rPr>
              <a:t>rather</a:t>
            </a:r>
            <a:r>
              <a:rPr lang="en-US" altLang="en-US" sz="2025" b="1" dirty="0">
                <a:solidFill>
                  <a:srgbClr val="FFFF00"/>
                </a:solidFill>
              </a:rPr>
              <a:t> </a:t>
            </a:r>
            <a:r>
              <a:rPr lang="ga-IE" altLang="en-US" sz="2025" b="1" dirty="0">
                <a:solidFill>
                  <a:srgbClr val="FFFF00"/>
                </a:solidFill>
              </a:rPr>
              <a:t>than trade names</a:t>
            </a:r>
            <a:endParaRPr lang="en-US" altLang="en-US" sz="2025" b="1" dirty="0">
              <a:solidFill>
                <a:srgbClr val="FFFF00"/>
              </a:solidFill>
            </a:endParaRPr>
          </a:p>
          <a:p>
            <a:pPr marL="214313" lvl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025" b="1" dirty="0"/>
              <a:t>Write the Medication reconciliation</a:t>
            </a:r>
          </a:p>
          <a:p>
            <a:pPr marL="214313" lvl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025" b="1" dirty="0"/>
              <a:t>Know the high alert medications</a:t>
            </a:r>
          </a:p>
          <a:p>
            <a:pPr marL="214313" lvl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025" b="1" dirty="0"/>
              <a:t>More attention to dosage calculations</a:t>
            </a:r>
          </a:p>
          <a:p>
            <a:pPr marL="214313" lvl="1">
              <a:spcBef>
                <a:spcPts val="45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025" b="1" dirty="0"/>
              <a:t>Verbal orders</a:t>
            </a:r>
          </a:p>
        </p:txBody>
      </p:sp>
    </p:spTree>
    <p:extLst>
      <p:ext uri="{BB962C8B-B14F-4D97-AF65-F5344CB8AC3E}">
        <p14:creationId xmlns:p14="http://schemas.microsoft.com/office/powerpoint/2010/main" val="271637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86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Strategies to Reduce Prescribing errors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5386" y="1901950"/>
            <a:ext cx="3333964" cy="2901395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endParaRPr lang="en-US" altLang="en-US" b="1" dirty="0"/>
          </a:p>
          <a:p>
            <a:pPr>
              <a:lnSpc>
                <a:spcPct val="120000"/>
              </a:lnSpc>
              <a:spcBef>
                <a:spcPts val="900"/>
              </a:spcBef>
              <a:buNone/>
            </a:pPr>
            <a:r>
              <a:rPr lang="en-US" altLang="en-US" b="1" dirty="0" smtClean="0"/>
              <a:t>Avoid illegible handwriting</a:t>
            </a:r>
            <a:endParaRPr lang="en-US" altLang="en-US" b="1" dirty="0"/>
          </a:p>
          <a:p>
            <a:pPr lvl="1">
              <a:lnSpc>
                <a:spcPct val="120000"/>
              </a:lnSpc>
              <a:spcBef>
                <a:spcPts val="9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Write/Print More Carefully</a:t>
            </a:r>
          </a:p>
          <a:p>
            <a:pPr lvl="1">
              <a:lnSpc>
                <a:spcPct val="120000"/>
              </a:lnSpc>
              <a:spcBef>
                <a:spcPts val="9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Use Computers</a:t>
            </a:r>
          </a:p>
          <a:p>
            <a:pPr lvl="1">
              <a:lnSpc>
                <a:spcPct val="120000"/>
              </a:lnSpc>
              <a:spcBef>
                <a:spcPts val="900"/>
              </a:spcBef>
            </a:pPr>
            <a:endParaRPr lang="en-US" altLang="en-US" sz="2900" dirty="0" smtClean="0"/>
          </a:p>
          <a:p>
            <a:pPr algn="l" rtl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86976" y="2061679"/>
            <a:ext cx="4428445" cy="3116897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None/>
            </a:pPr>
            <a:endParaRPr lang="en-US" altLang="en-US" sz="2400" b="1" dirty="0"/>
          </a:p>
          <a:p>
            <a:pPr algn="l" rtl="0">
              <a:lnSpc>
                <a:spcPct val="90000"/>
              </a:lnSpc>
              <a:buNone/>
            </a:pPr>
            <a:r>
              <a:rPr lang="en-US" altLang="en-US" sz="2400" b="1" dirty="0"/>
              <a:t>Write complete Information</a:t>
            </a:r>
          </a:p>
          <a:p>
            <a:pPr lvl="1" algn="l" rtl="0"/>
            <a:r>
              <a:rPr lang="en-US" altLang="en-US" sz="2000" dirty="0">
                <a:solidFill>
                  <a:schemeClr val="bg1"/>
                </a:solidFill>
              </a:rPr>
              <a:t>Patient’s Name</a:t>
            </a:r>
          </a:p>
          <a:p>
            <a:pPr lvl="1" algn="l" rtl="0"/>
            <a:r>
              <a:rPr lang="en-US" altLang="en-US" sz="2000" dirty="0">
                <a:solidFill>
                  <a:schemeClr val="bg1"/>
                </a:solidFill>
              </a:rPr>
              <a:t>Patient-Specific Data</a:t>
            </a:r>
          </a:p>
          <a:p>
            <a:pPr lvl="1" algn="l" rtl="0"/>
            <a:r>
              <a:rPr lang="en-US" altLang="en-US" sz="2000" dirty="0">
                <a:solidFill>
                  <a:schemeClr val="bg1"/>
                </a:solidFill>
              </a:rPr>
              <a:t>Generic and Brand Name</a:t>
            </a:r>
          </a:p>
          <a:p>
            <a:pPr lvl="1" algn="l" rtl="0"/>
            <a:r>
              <a:rPr lang="en-US" altLang="en-US" sz="2000" dirty="0">
                <a:solidFill>
                  <a:schemeClr val="bg1"/>
                </a:solidFill>
              </a:rPr>
              <a:t>Drug Strength</a:t>
            </a:r>
          </a:p>
          <a:p>
            <a:pPr lvl="1" algn="l" rtl="0"/>
            <a:r>
              <a:rPr lang="en-US" altLang="en-US" sz="2000" dirty="0">
                <a:solidFill>
                  <a:schemeClr val="bg1"/>
                </a:solidFill>
              </a:rPr>
              <a:t>Dosage Form</a:t>
            </a:r>
          </a:p>
          <a:p>
            <a:pPr lvl="1" algn="l" rtl="0"/>
            <a:r>
              <a:rPr lang="en-US" altLang="en-US" sz="2000" dirty="0">
                <a:solidFill>
                  <a:schemeClr val="bg1"/>
                </a:solidFill>
              </a:rPr>
              <a:t>Amount </a:t>
            </a:r>
          </a:p>
          <a:p>
            <a:pPr lvl="1" algn="l" rtl="0"/>
            <a:r>
              <a:rPr lang="en-US" altLang="en-US" sz="2000" dirty="0">
                <a:solidFill>
                  <a:schemeClr val="bg1"/>
                </a:solidFill>
              </a:rPr>
              <a:t>Directions for Use</a:t>
            </a:r>
          </a:p>
          <a:p>
            <a:pPr lvl="1" algn="l" rtl="0"/>
            <a:r>
              <a:rPr lang="en-US" altLang="en-US" sz="2000" dirty="0">
                <a:solidFill>
                  <a:schemeClr val="bg1"/>
                </a:solidFill>
              </a:rPr>
              <a:t>Purpose </a:t>
            </a:r>
          </a:p>
          <a:p>
            <a:pPr lvl="1" algn="l" rtl="0"/>
            <a:r>
              <a:rPr lang="en-US" altLang="en-US" sz="2000" dirty="0">
                <a:solidFill>
                  <a:schemeClr val="bg1"/>
                </a:solidFill>
              </a:rPr>
              <a:t>Refills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3503065" y="2207360"/>
            <a:ext cx="0" cy="33595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35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61855" y="1321507"/>
            <a:ext cx="8229600" cy="7635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Strategies to Reduce Prescribing errors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50" y="2360064"/>
            <a:ext cx="4038600" cy="3599837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1800" b="1" dirty="0"/>
              <a:t>Look at Patient-Specific Information</a:t>
            </a:r>
          </a:p>
          <a:p>
            <a:pPr lvl="1">
              <a:spcBef>
                <a:spcPts val="900"/>
              </a:spcBef>
            </a:pPr>
            <a:r>
              <a:rPr lang="en-US" altLang="en-US" sz="1800" dirty="0">
                <a:solidFill>
                  <a:schemeClr val="bg1"/>
                </a:solidFill>
              </a:rPr>
              <a:t>Age</a:t>
            </a:r>
          </a:p>
          <a:p>
            <a:pPr lvl="1">
              <a:spcBef>
                <a:spcPts val="900"/>
              </a:spcBef>
            </a:pPr>
            <a:r>
              <a:rPr lang="en-US" altLang="en-US" sz="1800" dirty="0">
                <a:solidFill>
                  <a:schemeClr val="bg1"/>
                </a:solidFill>
              </a:rPr>
              <a:t>Weight</a:t>
            </a:r>
          </a:p>
          <a:p>
            <a:pPr lvl="1">
              <a:spcBef>
                <a:spcPts val="900"/>
              </a:spcBef>
            </a:pPr>
            <a:r>
              <a:rPr lang="en-US" altLang="en-US" sz="1800" dirty="0">
                <a:solidFill>
                  <a:schemeClr val="bg1"/>
                </a:solidFill>
              </a:rPr>
              <a:t>Renal and Hepatic Function</a:t>
            </a:r>
          </a:p>
          <a:p>
            <a:pPr lvl="1">
              <a:spcBef>
                <a:spcPts val="900"/>
              </a:spcBef>
            </a:pPr>
            <a:r>
              <a:rPr lang="en-US" altLang="en-US" sz="1800" dirty="0">
                <a:solidFill>
                  <a:schemeClr val="bg1"/>
                </a:solidFill>
              </a:rPr>
              <a:t>Laboratory Test Results</a:t>
            </a:r>
          </a:p>
          <a:p>
            <a:pPr lvl="1">
              <a:spcBef>
                <a:spcPts val="900"/>
              </a:spcBef>
            </a:pPr>
            <a:r>
              <a:rPr lang="en-US" altLang="en-US" sz="1800" dirty="0">
                <a:solidFill>
                  <a:schemeClr val="bg1"/>
                </a:solidFill>
              </a:rPr>
              <a:t>Concurrent Medications</a:t>
            </a:r>
          </a:p>
          <a:p>
            <a:pPr lvl="1">
              <a:spcBef>
                <a:spcPts val="900"/>
              </a:spcBef>
            </a:pPr>
            <a:r>
              <a:rPr lang="en-US" altLang="en-US" sz="1800" dirty="0">
                <a:solidFill>
                  <a:schemeClr val="bg1"/>
                </a:solidFill>
              </a:rPr>
              <a:t>Allergies</a:t>
            </a:r>
          </a:p>
          <a:p>
            <a:pPr lvl="1">
              <a:spcBef>
                <a:spcPts val="900"/>
              </a:spcBef>
            </a:pPr>
            <a:r>
              <a:rPr lang="en-US" altLang="en-US" sz="1800" dirty="0">
                <a:solidFill>
                  <a:schemeClr val="bg1"/>
                </a:solidFill>
              </a:rPr>
              <a:t>Medical/Surgical/Family History</a:t>
            </a:r>
          </a:p>
          <a:p>
            <a:pPr lvl="1">
              <a:spcBef>
                <a:spcPts val="900"/>
              </a:spcBef>
            </a:pPr>
            <a:r>
              <a:rPr lang="en-US" altLang="en-US" sz="1800" dirty="0">
                <a:solidFill>
                  <a:schemeClr val="bg1"/>
                </a:solidFill>
              </a:rPr>
              <a:t>Pregnancy/Lactation Status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23099" y="2274033"/>
            <a:ext cx="3443945" cy="377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100" b="1" dirty="0"/>
              <a:t>Do Not Use Abbreviations</a:t>
            </a:r>
          </a:p>
          <a:p>
            <a:pPr lvl="1">
              <a:lnSpc>
                <a:spcPct val="90000"/>
              </a:lnSpc>
              <a:spcBef>
                <a:spcPts val="900"/>
              </a:spcBef>
            </a:pPr>
            <a:r>
              <a:rPr lang="en-US" altLang="en-US" sz="2100" dirty="0">
                <a:solidFill>
                  <a:schemeClr val="bg1"/>
                </a:solidFill>
              </a:rPr>
              <a:t>Drug names</a:t>
            </a:r>
          </a:p>
          <a:p>
            <a:pPr lvl="1">
              <a:lnSpc>
                <a:spcPct val="90000"/>
              </a:lnSpc>
              <a:spcBef>
                <a:spcPts val="900"/>
              </a:spcBef>
            </a:pPr>
            <a:r>
              <a:rPr lang="en-US" altLang="en-US" sz="2100" dirty="0">
                <a:solidFill>
                  <a:schemeClr val="bg1"/>
                </a:solidFill>
              </a:rPr>
              <a:t>“QD” or “OD” for the word daily</a:t>
            </a:r>
          </a:p>
          <a:p>
            <a:pPr lvl="1">
              <a:lnSpc>
                <a:spcPct val="90000"/>
              </a:lnSpc>
              <a:spcBef>
                <a:spcPts val="900"/>
              </a:spcBef>
            </a:pPr>
            <a:r>
              <a:rPr lang="en-US" altLang="en-US" sz="2100" dirty="0">
                <a:solidFill>
                  <a:schemeClr val="bg1"/>
                </a:solidFill>
              </a:rPr>
              <a:t>Letter “U” for unit</a:t>
            </a:r>
          </a:p>
          <a:p>
            <a:pPr lvl="1">
              <a:lnSpc>
                <a:spcPct val="90000"/>
              </a:lnSpc>
              <a:spcBef>
                <a:spcPts val="900"/>
              </a:spcBef>
            </a:pPr>
            <a:r>
              <a:rPr lang="en-US" altLang="en-US" sz="2100" dirty="0">
                <a:solidFill>
                  <a:schemeClr val="bg1"/>
                </a:solidFill>
              </a:rPr>
              <a:t>“µg” for microgram (use mcg)</a:t>
            </a:r>
          </a:p>
          <a:p>
            <a:pPr lvl="1">
              <a:lnSpc>
                <a:spcPct val="90000"/>
              </a:lnSpc>
              <a:spcBef>
                <a:spcPts val="900"/>
              </a:spcBef>
            </a:pPr>
            <a:r>
              <a:rPr lang="en-US" altLang="en-US" sz="2100" dirty="0">
                <a:solidFill>
                  <a:schemeClr val="bg1"/>
                </a:solidFill>
              </a:rPr>
              <a:t>“QOD” for every other day</a:t>
            </a:r>
          </a:p>
          <a:p>
            <a:pPr algn="l" rtl="0"/>
            <a:endParaRPr lang="en-US" sz="2100" b="1" dirty="0"/>
          </a:p>
        </p:txBody>
      </p:sp>
      <p:cxnSp>
        <p:nvCxnSpPr>
          <p:cNvPr id="3" name="رابط مستقيم 2"/>
          <p:cNvCxnSpPr/>
          <p:nvPr/>
        </p:nvCxnSpPr>
        <p:spPr>
          <a:xfrm>
            <a:off x="4113885" y="2274033"/>
            <a:ext cx="0" cy="35982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82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374900"/>
            <a:ext cx="8534400" cy="873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rgbClr val="0811CA"/>
                </a:solidFill>
              </a:rPr>
              <a:t/>
            </a:r>
            <a:br>
              <a:rPr lang="en-US" b="1" dirty="0">
                <a:solidFill>
                  <a:srgbClr val="0811CA"/>
                </a:solidFill>
              </a:rPr>
            </a:br>
            <a:endParaRPr lang="en-US" b="1" dirty="0">
              <a:solidFill>
                <a:srgbClr val="0811CA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3658" t="18310" r="25784" b="48010"/>
          <a:stretch/>
        </p:blipFill>
        <p:spPr>
          <a:xfrm>
            <a:off x="19557" y="1248150"/>
            <a:ext cx="7954148" cy="450499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244206" y="176764"/>
            <a:ext cx="36649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 </a:t>
            </a:r>
            <a:r>
              <a:rPr lang="en-US" b="1" dirty="0">
                <a:solidFill>
                  <a:srgbClr val="FF0000"/>
                </a:solidFill>
              </a:rPr>
              <a:t>for Error Prone Abbreviations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3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28700"/>
            <a:ext cx="8534400" cy="7586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811CA"/>
                </a:solidFill>
              </a:rPr>
              <a:t>Example for </a:t>
            </a:r>
            <a:r>
              <a:rPr lang="en-US" b="1" dirty="0">
                <a:solidFill>
                  <a:srgbClr val="0811CA"/>
                </a:solidFill>
              </a:rPr>
              <a:t>Error Prone Abbreviations</a:t>
            </a:r>
            <a:br>
              <a:rPr lang="en-US" b="1" dirty="0">
                <a:solidFill>
                  <a:srgbClr val="0811CA"/>
                </a:solidFill>
              </a:rPr>
            </a:br>
            <a:endParaRPr lang="en-US" b="1" dirty="0">
              <a:solidFill>
                <a:srgbClr val="0811CA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3658" t="51711" r="25784" b="16426"/>
          <a:stretch/>
        </p:blipFill>
        <p:spPr>
          <a:xfrm>
            <a:off x="143555" y="1291130"/>
            <a:ext cx="7730499" cy="47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4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918" y="833015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FF00"/>
                </a:solidFill>
              </a:rPr>
              <a:t>Strategies to Reduce Prescribing errors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931" y="2068639"/>
            <a:ext cx="4086617" cy="3753111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altLang="en-US" sz="2700" b="1" dirty="0"/>
              <a:t>Decimals:</a:t>
            </a:r>
          </a:p>
          <a:p>
            <a:pPr algn="l" rtl="0"/>
            <a:r>
              <a:rPr lang="en-US" altLang="en-US" sz="2100" b="1" dirty="0">
                <a:solidFill>
                  <a:schemeClr val="bg1"/>
                </a:solidFill>
              </a:rPr>
              <a:t>Avoid whenever possible</a:t>
            </a:r>
          </a:p>
          <a:p>
            <a:pPr lvl="1" algn="l" rtl="0"/>
            <a:r>
              <a:rPr lang="en-US" altLang="en-US" sz="2100" dirty="0">
                <a:solidFill>
                  <a:schemeClr val="bg1"/>
                </a:solidFill>
              </a:rPr>
              <a:t>Use 500 mg for 0.5 g</a:t>
            </a:r>
          </a:p>
          <a:p>
            <a:pPr lvl="1" algn="l" rtl="0"/>
            <a:r>
              <a:rPr lang="en-US" altLang="en-US" sz="2100" dirty="0">
                <a:solidFill>
                  <a:schemeClr val="bg1"/>
                </a:solidFill>
              </a:rPr>
              <a:t>Use 125 mcg for 0.125 mg</a:t>
            </a:r>
          </a:p>
          <a:p>
            <a:pPr algn="l" rtl="0"/>
            <a:r>
              <a:rPr lang="en-US" altLang="en-US" sz="2100" b="1" dirty="0" smtClean="0">
                <a:solidFill>
                  <a:schemeClr val="bg1"/>
                </a:solidFill>
              </a:rPr>
              <a:t>Never </a:t>
            </a:r>
            <a:r>
              <a:rPr lang="en-US" altLang="en-US" sz="2100" b="1" dirty="0">
                <a:solidFill>
                  <a:schemeClr val="bg1"/>
                </a:solidFill>
              </a:rPr>
              <a:t>use a terminal zero</a:t>
            </a:r>
          </a:p>
          <a:p>
            <a:pPr lvl="1" algn="l" rtl="0"/>
            <a:r>
              <a:rPr lang="en-US" altLang="en-US" sz="2100" dirty="0">
                <a:solidFill>
                  <a:schemeClr val="bg1"/>
                </a:solidFill>
              </a:rPr>
              <a:t>Colchicine 1 mg not 1.0 mg</a:t>
            </a:r>
          </a:p>
          <a:p>
            <a:pPr algn="l" rtl="0"/>
            <a:r>
              <a:rPr lang="en-US" altLang="en-US" sz="2100" b="1" dirty="0">
                <a:solidFill>
                  <a:schemeClr val="bg1"/>
                </a:solidFill>
              </a:rPr>
              <a:t>Space between name and dose</a:t>
            </a:r>
          </a:p>
          <a:p>
            <a:pPr lvl="1" algn="l" rtl="0"/>
            <a:r>
              <a:rPr lang="en-US" altLang="en-US" sz="2100" dirty="0">
                <a:solidFill>
                  <a:schemeClr val="bg1"/>
                </a:solidFill>
              </a:rPr>
              <a:t>Inderal40 mg </a:t>
            </a:r>
            <a:r>
              <a:rPr lang="en-US" altLang="en-US" sz="2100" dirty="0">
                <a:solidFill>
                  <a:schemeClr val="bg1"/>
                </a:solidFill>
                <a:sym typeface="Symbol" pitchFamily="18" charset="2"/>
              </a:rPr>
              <a:t> Inderal 40 mg</a:t>
            </a:r>
          </a:p>
          <a:p>
            <a:pPr algn="l" rtl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00150" y="2207360"/>
            <a:ext cx="3978655" cy="3781295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altLang="en-US" sz="2400" b="1" dirty="0"/>
              <a:t>Be alert to Drug Name:</a:t>
            </a:r>
          </a:p>
          <a:p>
            <a:pPr>
              <a:spcBef>
                <a:spcPts val="900"/>
              </a:spcBef>
            </a:pPr>
            <a:r>
              <a:rPr lang="en-US" altLang="en-US" sz="1500" dirty="0" smtClean="0">
                <a:solidFill>
                  <a:schemeClr val="bg1"/>
                </a:solidFill>
              </a:rPr>
              <a:t>“</a:t>
            </a:r>
            <a:r>
              <a:rPr lang="en-US" altLang="en-US" sz="1800" b="1" dirty="0">
                <a:solidFill>
                  <a:schemeClr val="bg1"/>
                </a:solidFill>
              </a:rPr>
              <a:t>Look-Alike” or “Sound-Alike</a:t>
            </a:r>
            <a:r>
              <a:rPr lang="en-US" altLang="en-US" sz="1800" dirty="0">
                <a:solidFill>
                  <a:schemeClr val="bg1"/>
                </a:solidFill>
              </a:rPr>
              <a:t>” Drug Names</a:t>
            </a:r>
          </a:p>
          <a:p>
            <a:pPr>
              <a:spcBef>
                <a:spcPts val="900"/>
              </a:spcBef>
            </a:pPr>
            <a:r>
              <a:rPr lang="en-US" sz="1800" b="1" dirty="0">
                <a:solidFill>
                  <a:schemeClr val="bg1"/>
                </a:solidFill>
              </a:rPr>
              <a:t>Celebrex </a:t>
            </a:r>
            <a:r>
              <a:rPr lang="en-US" sz="1800" dirty="0">
                <a:solidFill>
                  <a:schemeClr val="bg1"/>
                </a:solidFill>
              </a:rPr>
              <a:t>(celecoxib, anti-inflammatory)</a:t>
            </a:r>
          </a:p>
          <a:p>
            <a:pPr>
              <a:spcBef>
                <a:spcPts val="900"/>
              </a:spcBef>
            </a:pPr>
            <a:r>
              <a:rPr lang="en-US" sz="1800" b="1" dirty="0">
                <a:solidFill>
                  <a:schemeClr val="bg1"/>
                </a:solidFill>
              </a:rPr>
              <a:t>Cerebryx</a:t>
            </a:r>
            <a:r>
              <a:rPr lang="en-US" sz="1800" dirty="0">
                <a:solidFill>
                  <a:schemeClr val="bg1"/>
                </a:solidFill>
              </a:rPr>
              <a:t> (</a:t>
            </a:r>
            <a:r>
              <a:rPr lang="en-US" sz="1800" dirty="0" err="1">
                <a:solidFill>
                  <a:schemeClr val="bg1"/>
                </a:solidFill>
              </a:rPr>
              <a:t>fosphenytoin</a:t>
            </a:r>
            <a:r>
              <a:rPr lang="en-US" sz="1800" dirty="0">
                <a:solidFill>
                  <a:schemeClr val="bg1"/>
                </a:solidFill>
              </a:rPr>
              <a:t>, anticonvulsant)</a:t>
            </a:r>
          </a:p>
          <a:p>
            <a:pPr>
              <a:spcBef>
                <a:spcPts val="900"/>
              </a:spcBef>
            </a:pPr>
            <a:r>
              <a:rPr lang="en-US" sz="1800" b="1" dirty="0">
                <a:solidFill>
                  <a:schemeClr val="bg1"/>
                </a:solidFill>
              </a:rPr>
              <a:t>Celexa</a:t>
            </a:r>
            <a:r>
              <a:rPr lang="en-US" sz="1800" dirty="0">
                <a:solidFill>
                  <a:schemeClr val="bg1"/>
                </a:solidFill>
              </a:rPr>
              <a:t> (Citalpram, antidepressant)</a:t>
            </a:r>
          </a:p>
        </p:txBody>
      </p:sp>
    </p:spTree>
    <p:extLst>
      <p:ext uri="{BB962C8B-B14F-4D97-AF65-F5344CB8AC3E}">
        <p14:creationId xmlns:p14="http://schemas.microsoft.com/office/powerpoint/2010/main" val="624202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29600" cy="458115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>
                <a:solidFill>
                  <a:srgbClr val="FFC000"/>
                </a:solidFill>
              </a:rPr>
              <a:t>Learning objectives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8965" y="2512770"/>
            <a:ext cx="7329840" cy="335951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sz="2100" b="1" dirty="0"/>
              <a:t>To provide an overview of Medication </a:t>
            </a:r>
            <a:r>
              <a:rPr lang="en-US" sz="2100" b="1" dirty="0" smtClean="0"/>
              <a:t>Safety</a:t>
            </a:r>
          </a:p>
          <a:p>
            <a:pPr marL="0" indent="0">
              <a:spcBef>
                <a:spcPts val="900"/>
              </a:spcBef>
              <a:buNone/>
            </a:pPr>
            <a:endParaRPr lang="en-US" sz="2100" b="1" dirty="0"/>
          </a:p>
          <a:p>
            <a:pPr>
              <a:spcBef>
                <a:spcPts val="900"/>
              </a:spcBef>
            </a:pPr>
            <a:r>
              <a:rPr lang="en-US" sz="2100" b="1" dirty="0"/>
              <a:t>To encourage students to learn and practice ways to improve the safety of medication use</a:t>
            </a:r>
          </a:p>
          <a:p>
            <a:pPr>
              <a:spcBef>
                <a:spcPts val="9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187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1855" y="1138425"/>
            <a:ext cx="8229600" cy="584623"/>
          </a:xfrm>
        </p:spPr>
        <p:txBody>
          <a:bodyPr>
            <a:normAutofit/>
          </a:bodyPr>
          <a:lstStyle/>
          <a:p>
            <a:pPr rtl="0"/>
            <a:r>
              <a:rPr lang="en-US" sz="3000" b="1" dirty="0">
                <a:solidFill>
                  <a:srgbClr val="FFFF00"/>
                </a:solidFill>
              </a:rPr>
              <a:t>Strategies to Reduce Prescribing errors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9706" y="1699565"/>
            <a:ext cx="3954179" cy="4581150"/>
          </a:xfrm>
        </p:spPr>
        <p:txBody>
          <a:bodyPr>
            <a:normAutofit/>
          </a:bodyPr>
          <a:lstStyle/>
          <a:p>
            <a:pPr marL="214313" lvl="1"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Write the Medication reconciliation</a:t>
            </a:r>
          </a:p>
          <a:p>
            <a:pPr algn="l" rtl="0">
              <a:buNone/>
            </a:pPr>
            <a:r>
              <a:rPr lang="en-US" sz="1800" dirty="0">
                <a:solidFill>
                  <a:schemeClr val="bg1"/>
                </a:solidFill>
              </a:rPr>
              <a:t>Learn and practice thorough medication</a:t>
            </a:r>
          </a:p>
          <a:p>
            <a:pPr algn="l" rtl="0">
              <a:buNone/>
            </a:pPr>
            <a:r>
              <a:rPr lang="en-US" sz="1800" dirty="0">
                <a:solidFill>
                  <a:schemeClr val="bg1"/>
                </a:solidFill>
              </a:rPr>
              <a:t>history taking:</a:t>
            </a:r>
          </a:p>
          <a:p>
            <a:pPr lvl="1" algn="l" rtl="0"/>
            <a:r>
              <a:rPr lang="en-US" sz="1800" dirty="0">
                <a:solidFill>
                  <a:schemeClr val="bg1"/>
                </a:solidFill>
              </a:rPr>
              <a:t>Include name, dose, route, frequency </a:t>
            </a:r>
          </a:p>
          <a:p>
            <a:pPr lvl="1" algn="l" rtl="0"/>
            <a:r>
              <a:rPr lang="en-US" sz="1800" dirty="0">
                <a:solidFill>
                  <a:schemeClr val="bg1"/>
                </a:solidFill>
              </a:rPr>
              <a:t>duration of every drug the patient is taking;</a:t>
            </a:r>
          </a:p>
          <a:p>
            <a:pPr lvl="1" algn="l" rtl="0"/>
            <a:r>
              <a:rPr lang="en-US" sz="1800" dirty="0">
                <a:solidFill>
                  <a:schemeClr val="bg1"/>
                </a:solidFill>
              </a:rPr>
              <a:t>Enquire about recently ceased medications;</a:t>
            </a:r>
          </a:p>
          <a:p>
            <a:pPr lvl="1" algn="l" rtl="0"/>
            <a:r>
              <a:rPr lang="en-US" sz="1800" dirty="0">
                <a:solidFill>
                  <a:schemeClr val="bg1"/>
                </a:solidFill>
              </a:rPr>
              <a:t>Ask about over-the-counter</a:t>
            </a:r>
          </a:p>
          <a:p>
            <a:pPr lvl="1" algn="l" rtl="0">
              <a:buNone/>
            </a:pPr>
            <a:r>
              <a:rPr lang="en-US" sz="1800" dirty="0">
                <a:solidFill>
                  <a:schemeClr val="bg1"/>
                </a:solidFill>
              </a:rPr>
              <a:t>    medications</a:t>
            </a:r>
          </a:p>
          <a:p>
            <a:pPr lvl="1" algn="l" rtl="0"/>
            <a:r>
              <a:rPr lang="en-US" sz="1800" dirty="0">
                <a:solidFill>
                  <a:schemeClr val="bg1"/>
                </a:solidFill>
              </a:rPr>
              <a:t>dietary supplements and complimentary medicines;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l" rt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0580" y="1749245"/>
            <a:ext cx="3346983" cy="3800084"/>
          </a:xfrm>
        </p:spPr>
        <p:txBody>
          <a:bodyPr>
            <a:normAutofit/>
          </a:bodyPr>
          <a:lstStyle/>
          <a:p>
            <a:pPr algn="l" rtl="0"/>
            <a:r>
              <a:rPr lang="en-US" altLang="en-US" sz="2400" b="1" dirty="0" smtClean="0"/>
              <a:t>More Attention to dosage calculations:</a:t>
            </a:r>
            <a:endParaRPr lang="en-US" altLang="en-US" b="1" dirty="0" smtClean="0"/>
          </a:p>
          <a:p>
            <a:pPr algn="l" rtl="0"/>
            <a:r>
              <a:rPr lang="en-US" altLang="en-US" sz="2100" dirty="0">
                <a:solidFill>
                  <a:schemeClr val="bg1"/>
                </a:solidFill>
              </a:rPr>
              <a:t>Use patient specific information </a:t>
            </a:r>
          </a:p>
          <a:p>
            <a:pPr lvl="1" algn="l" rtl="0"/>
            <a:r>
              <a:rPr lang="en-US" altLang="en-US" sz="2100" dirty="0">
                <a:solidFill>
                  <a:schemeClr val="bg1"/>
                </a:solidFill>
              </a:rPr>
              <a:t>height	</a:t>
            </a:r>
          </a:p>
          <a:p>
            <a:pPr lvl="1" algn="l" rtl="0"/>
            <a:r>
              <a:rPr lang="en-US" altLang="en-US" sz="2100" dirty="0">
                <a:solidFill>
                  <a:schemeClr val="bg1"/>
                </a:solidFill>
              </a:rPr>
              <a:t>weight 	</a:t>
            </a:r>
          </a:p>
          <a:p>
            <a:pPr lvl="1" algn="l" rtl="0"/>
            <a:r>
              <a:rPr lang="en-US" altLang="en-US" sz="2100" dirty="0">
                <a:solidFill>
                  <a:schemeClr val="bg1"/>
                </a:solidFill>
              </a:rPr>
              <a:t>age</a:t>
            </a:r>
          </a:p>
          <a:p>
            <a:pPr lvl="1" algn="l" rtl="0"/>
            <a:r>
              <a:rPr lang="en-US" altLang="en-US" sz="2100" dirty="0">
                <a:solidFill>
                  <a:schemeClr val="bg1"/>
                </a:solidFill>
              </a:rPr>
              <a:t>body system function</a:t>
            </a:r>
          </a:p>
          <a:p>
            <a:pPr algn="l" rtl="0">
              <a:buNone/>
            </a:pPr>
            <a:endParaRPr lang="en-US" sz="2100" dirty="0"/>
          </a:p>
        </p:txBody>
      </p:sp>
      <p:cxnSp>
        <p:nvCxnSpPr>
          <p:cNvPr id="4" name="رابط مستقيم 3"/>
          <p:cNvCxnSpPr/>
          <p:nvPr/>
        </p:nvCxnSpPr>
        <p:spPr>
          <a:xfrm>
            <a:off x="4133442" y="1749245"/>
            <a:ext cx="0" cy="41667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1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14560" y="833015"/>
            <a:ext cx="8229600" cy="1143000"/>
          </a:xfrm>
        </p:spPr>
        <p:txBody>
          <a:bodyPr/>
          <a:lstStyle/>
          <a:p>
            <a:r>
              <a:rPr lang="en-US" altLang="en-US" b="1" dirty="0"/>
              <a:t> </a:t>
            </a:r>
            <a:r>
              <a:rPr lang="en-US" altLang="en-US" sz="3600" b="1" dirty="0">
                <a:solidFill>
                  <a:srgbClr val="FFFF00"/>
                </a:solidFill>
              </a:rPr>
              <a:t>Medication 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reconciliation form</a:t>
            </a:r>
            <a:endParaRPr lang="ar-SA" sz="3600" dirty="0">
              <a:solidFill>
                <a:srgbClr val="FFFF00"/>
              </a:solidFill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901950"/>
            <a:ext cx="6855255" cy="4295960"/>
          </a:xfrm>
        </p:spPr>
      </p:pic>
    </p:spTree>
    <p:extLst>
      <p:ext uri="{BB962C8B-B14F-4D97-AF65-F5344CB8AC3E}">
        <p14:creationId xmlns:p14="http://schemas.microsoft.com/office/powerpoint/2010/main" val="2025435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572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FF00"/>
                </a:solidFill>
              </a:rPr>
              <a:t>Strategies to Reduce Prescribing errors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2448" y="2128720"/>
            <a:ext cx="3730375" cy="4139035"/>
          </a:xfrm>
        </p:spPr>
        <p:txBody>
          <a:bodyPr>
            <a:normAutofit fontScale="32500" lnSpcReduction="20000"/>
          </a:bodyPr>
          <a:lstStyle/>
          <a:p>
            <a:pPr algn="l" rtl="0">
              <a:buNone/>
            </a:pPr>
            <a:endParaRPr lang="en-US" altLang="en-US" sz="8400" b="1" dirty="0"/>
          </a:p>
          <a:p>
            <a:pPr algn="l" rtl="0">
              <a:buNone/>
            </a:pPr>
            <a:r>
              <a:rPr lang="en-US" altLang="en-US" sz="8400" b="1" dirty="0"/>
              <a:t>Verbal Orders:</a:t>
            </a:r>
          </a:p>
          <a:p>
            <a:pPr lvl="1">
              <a:spcBef>
                <a:spcPts val="900"/>
              </a:spcBef>
            </a:pPr>
            <a:r>
              <a:rPr lang="en-US" altLang="en-US" sz="5400" dirty="0">
                <a:solidFill>
                  <a:schemeClr val="bg1"/>
                </a:solidFill>
              </a:rPr>
              <a:t>Avoid when possible</a:t>
            </a:r>
          </a:p>
          <a:p>
            <a:pPr lvl="1">
              <a:spcBef>
                <a:spcPts val="900"/>
              </a:spcBef>
            </a:pPr>
            <a:r>
              <a:rPr lang="en-US" altLang="en-US" sz="5400" dirty="0">
                <a:solidFill>
                  <a:schemeClr val="bg1"/>
                </a:solidFill>
              </a:rPr>
              <a:t>Pronounce slowly and distinctly</a:t>
            </a:r>
          </a:p>
          <a:p>
            <a:pPr lvl="1">
              <a:spcBef>
                <a:spcPts val="900"/>
              </a:spcBef>
            </a:pPr>
            <a:r>
              <a:rPr lang="en-US" altLang="en-US" sz="5400" dirty="0">
                <a:solidFill>
                  <a:schemeClr val="bg1"/>
                </a:solidFill>
              </a:rPr>
              <a:t>State numbers like pilots </a:t>
            </a:r>
          </a:p>
          <a:p>
            <a:pPr lvl="2">
              <a:spcBef>
                <a:spcPts val="900"/>
              </a:spcBef>
              <a:buNone/>
            </a:pPr>
            <a:r>
              <a:rPr lang="en-US" altLang="en-US" sz="5400" dirty="0">
                <a:solidFill>
                  <a:schemeClr val="bg1"/>
                </a:solidFill>
              </a:rPr>
              <a:t>(i.e., “one-five mg” for 15 mg)</a:t>
            </a:r>
          </a:p>
          <a:p>
            <a:pPr lvl="1">
              <a:spcBef>
                <a:spcPts val="900"/>
              </a:spcBef>
            </a:pPr>
            <a:r>
              <a:rPr lang="en-US" altLang="en-US" sz="5400" dirty="0">
                <a:solidFill>
                  <a:schemeClr val="bg1"/>
                </a:solidFill>
              </a:rPr>
              <a:t>Spell out difficult drug names</a:t>
            </a:r>
          </a:p>
          <a:p>
            <a:pPr lvl="1">
              <a:spcBef>
                <a:spcPts val="900"/>
              </a:spcBef>
            </a:pPr>
            <a:r>
              <a:rPr lang="en-US" altLang="en-US" sz="5400" dirty="0">
                <a:solidFill>
                  <a:schemeClr val="bg1"/>
                </a:solidFill>
              </a:rPr>
              <a:t>Specify concentrations</a:t>
            </a:r>
          </a:p>
          <a:p>
            <a:pPr algn="l" rtl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1180" y="2102543"/>
            <a:ext cx="3976239" cy="3781295"/>
          </a:xfrm>
        </p:spPr>
        <p:txBody>
          <a:bodyPr>
            <a:normAutofit fontScale="32500" lnSpcReduction="20000"/>
          </a:bodyPr>
          <a:lstStyle/>
          <a:p>
            <a:pPr algn="l" rtl="0">
              <a:buNone/>
            </a:pPr>
            <a:endParaRPr lang="en-US" altLang="en-US" sz="6450" b="1" dirty="0"/>
          </a:p>
          <a:p>
            <a:pPr algn="l" rtl="0">
              <a:buNone/>
            </a:pPr>
            <a:r>
              <a:rPr lang="en-US" altLang="en-US" sz="6450" b="1" dirty="0"/>
              <a:t>Know the high alert medications</a:t>
            </a:r>
          </a:p>
          <a:p>
            <a:pPr algn="l" rtl="0"/>
            <a:r>
              <a:rPr lang="en-US" altLang="en-US" sz="5400" dirty="0">
                <a:solidFill>
                  <a:schemeClr val="bg1"/>
                </a:solidFill>
              </a:rPr>
              <a:t>Need double check</a:t>
            </a:r>
          </a:p>
          <a:p>
            <a:pPr algn="l" rtl="0"/>
            <a:r>
              <a:rPr lang="en-US" altLang="en-US" sz="5400" dirty="0">
                <a:solidFill>
                  <a:schemeClr val="bg1"/>
                </a:solidFill>
              </a:rPr>
              <a:t>Example </a:t>
            </a:r>
            <a:r>
              <a:rPr lang="en-US" altLang="en-US" sz="5400" b="1" dirty="0">
                <a:solidFill>
                  <a:schemeClr val="bg1"/>
                </a:solidFill>
              </a:rPr>
              <a:t>:</a:t>
            </a:r>
          </a:p>
          <a:p>
            <a:pPr lvl="1" algn="l" rtl="0"/>
            <a:r>
              <a:rPr lang="en-US" sz="5400" dirty="0">
                <a:solidFill>
                  <a:schemeClr val="bg1"/>
                </a:solidFill>
              </a:rPr>
              <a:t>Oral anticoagulants</a:t>
            </a:r>
          </a:p>
          <a:p>
            <a:pPr lvl="1" algn="l" rtl="0"/>
            <a:r>
              <a:rPr lang="en-US" sz="5400" dirty="0">
                <a:solidFill>
                  <a:schemeClr val="bg1"/>
                </a:solidFill>
              </a:rPr>
              <a:t>Insulin</a:t>
            </a:r>
          </a:p>
          <a:p>
            <a:pPr lvl="1" algn="l" rtl="0"/>
            <a:r>
              <a:rPr lang="en-US" sz="5400" dirty="0">
                <a:solidFill>
                  <a:schemeClr val="bg1"/>
                </a:solidFill>
              </a:rPr>
              <a:t>Chemotherapeutic agents</a:t>
            </a:r>
          </a:p>
          <a:p>
            <a:pPr lvl="1" algn="l" rtl="0"/>
            <a:r>
              <a:rPr lang="en-US" sz="5400" dirty="0">
                <a:solidFill>
                  <a:schemeClr val="bg1"/>
                </a:solidFill>
              </a:rPr>
              <a:t>Neuromuscular blocking agents</a:t>
            </a:r>
          </a:p>
          <a:p>
            <a:pPr lvl="1" algn="l" rtl="0"/>
            <a:r>
              <a:rPr lang="en-US" sz="5400" dirty="0">
                <a:solidFill>
                  <a:schemeClr val="bg1"/>
                </a:solidFill>
              </a:rPr>
              <a:t>Concentrated electrolytes </a:t>
            </a:r>
          </a:p>
          <a:p>
            <a:pPr lvl="1" algn="l" rtl="0"/>
            <a:r>
              <a:rPr lang="en-US" sz="5400" dirty="0">
                <a:solidFill>
                  <a:schemeClr val="bg1"/>
                </a:solidFill>
              </a:rPr>
              <a:t>Emergency medications (potent and used in high pressure situations)</a:t>
            </a:r>
          </a:p>
          <a:p>
            <a:pPr algn="l" rtl="0"/>
            <a:endParaRPr lang="en-US" dirty="0"/>
          </a:p>
        </p:txBody>
      </p:sp>
      <p:cxnSp>
        <p:nvCxnSpPr>
          <p:cNvPr id="4" name="رابط مستقيم 3"/>
          <p:cNvCxnSpPr/>
          <p:nvPr/>
        </p:nvCxnSpPr>
        <p:spPr>
          <a:xfrm>
            <a:off x="3946782" y="2128720"/>
            <a:ext cx="8489" cy="38962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727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4" y="1443835"/>
            <a:ext cx="8534400" cy="1002865"/>
          </a:xfrm>
        </p:spPr>
        <p:txBody>
          <a:bodyPr>
            <a:normAutofit/>
          </a:bodyPr>
          <a:lstStyle/>
          <a:p>
            <a:pPr marL="214313" indent="-214313">
              <a:spcBef>
                <a:spcPct val="20000"/>
              </a:spcBef>
              <a:spcAft>
                <a:spcPts val="450"/>
              </a:spcAft>
            </a:pPr>
            <a:r>
              <a:rPr lang="en-US" sz="2700" b="1" dirty="0">
                <a:solidFill>
                  <a:srgbClr val="FFFF00"/>
                </a:solidFill>
              </a:rPr>
              <a:t>Strategies to Reduce </a:t>
            </a:r>
            <a:r>
              <a:rPr lang="en-US" sz="2700" b="1" dirty="0">
                <a:solidFill>
                  <a:srgbClr val="FFFF00"/>
                </a:solidFill>
                <a:ea typeface="+mn-ea"/>
                <a:cs typeface="+mn-cs"/>
              </a:rPr>
              <a:t>Dispensing Errors </a:t>
            </a:r>
            <a:r>
              <a:rPr lang="en-US" sz="2700" b="1" dirty="0">
                <a:solidFill>
                  <a:srgbClr val="0811CA"/>
                </a:solidFill>
                <a:ea typeface="+mn-ea"/>
                <a:cs typeface="+mn-cs"/>
              </a:rPr>
              <a:t/>
            </a:r>
            <a:br>
              <a:rPr lang="en-US" sz="2700" b="1" dirty="0">
                <a:solidFill>
                  <a:srgbClr val="0811CA"/>
                </a:solidFill>
                <a:ea typeface="+mn-ea"/>
                <a:cs typeface="+mn-cs"/>
              </a:rPr>
            </a:br>
            <a:endParaRPr lang="en-US" sz="2700" dirty="0">
              <a:solidFill>
                <a:srgbClr val="0811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5218" y="2665475"/>
            <a:ext cx="7306687" cy="343656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700" dirty="0"/>
              <a:t>Standardized concentrations for all IV medication </a:t>
            </a:r>
          </a:p>
          <a:p>
            <a:pPr>
              <a:buFont typeface="Wingdings" pitchFamily="2" charset="2"/>
              <a:buChar char="§"/>
            </a:pPr>
            <a:r>
              <a:rPr lang="en-US" sz="2700" dirty="0"/>
              <a:t>Use commercially prepared solutions</a:t>
            </a:r>
          </a:p>
          <a:p>
            <a:pPr>
              <a:buFont typeface="Wingdings" pitchFamily="2" charset="2"/>
              <a:buChar char="§"/>
            </a:pPr>
            <a:r>
              <a:rPr lang="en-US" sz="2700" dirty="0"/>
              <a:t>Dispense a unit of use. </a:t>
            </a:r>
          </a:p>
        </p:txBody>
      </p:sp>
    </p:spTree>
    <p:extLst>
      <p:ext uri="{BB962C8B-B14F-4D97-AF65-F5344CB8AC3E}">
        <p14:creationId xmlns:p14="http://schemas.microsoft.com/office/powerpoint/2010/main" val="143324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727" y="53263"/>
            <a:ext cx="3524247" cy="974681"/>
          </a:xfrm>
        </p:spPr>
        <p:txBody>
          <a:bodyPr>
            <a:noAutofit/>
          </a:bodyPr>
          <a:lstStyle/>
          <a:p>
            <a:pPr algn="r"/>
            <a:r>
              <a:rPr lang="ar-SA" sz="3000" b="1" dirty="0" smtClean="0">
                <a:solidFill>
                  <a:srgbClr val="0811CA"/>
                </a:solidFill>
              </a:rPr>
              <a:t/>
            </a:r>
            <a:br>
              <a:rPr lang="ar-SA" sz="3000" b="1" dirty="0" smtClean="0">
                <a:solidFill>
                  <a:srgbClr val="0811CA"/>
                </a:solidFill>
              </a:rPr>
            </a:br>
            <a:r>
              <a:rPr lang="ga-IE" sz="3000" b="1" dirty="0" smtClean="0">
                <a:solidFill>
                  <a:srgbClr val="FFFF00"/>
                </a:solidFill>
              </a:rPr>
              <a:t>Administration </a:t>
            </a:r>
            <a:r>
              <a:rPr lang="ar-SA" sz="3000" b="1" dirty="0">
                <a:solidFill>
                  <a:srgbClr val="FFFF00"/>
                </a:solidFill>
              </a:rPr>
              <a:t/>
            </a:r>
            <a:br>
              <a:rPr lang="ar-SA" sz="3000" b="1" dirty="0">
                <a:solidFill>
                  <a:srgbClr val="FFFF00"/>
                </a:solidFill>
              </a:rPr>
            </a:br>
            <a:endParaRPr lang="ar-SA" sz="3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0807" y="1443835"/>
            <a:ext cx="7329840" cy="3970329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sz="2400" dirty="0"/>
              <a:t>Obtaining the medication in a ready-to-use form; may involve counting, calculating, mixing, labeling or </a:t>
            </a:r>
            <a:r>
              <a:rPr lang="ga-IE" sz="2400" dirty="0"/>
              <a:t>preparing in some </a:t>
            </a:r>
            <a:r>
              <a:rPr lang="ga-IE" sz="2400" dirty="0" smtClean="0"/>
              <a:t>way</a:t>
            </a:r>
            <a:r>
              <a:rPr lang="en-US" sz="2400" dirty="0" smtClean="0"/>
              <a:t> (inpatient).</a:t>
            </a:r>
            <a:endParaRPr lang="ar-SA" sz="2400" dirty="0"/>
          </a:p>
          <a:p>
            <a:pPr>
              <a:spcBef>
                <a:spcPts val="900"/>
              </a:spcBef>
            </a:pPr>
            <a:r>
              <a:rPr lang="ga-IE" sz="2400" dirty="0"/>
              <a:t>Checking for allergies</a:t>
            </a:r>
            <a:endParaRPr lang="ar-SA" sz="2400" dirty="0"/>
          </a:p>
          <a:p>
            <a:pPr>
              <a:spcBef>
                <a:spcPts val="900"/>
              </a:spcBef>
            </a:pPr>
            <a:r>
              <a:rPr lang="en-US" sz="2400" dirty="0"/>
              <a:t>Giving the right medication to the right patient, in the right dose, via the right route, at the right time.</a:t>
            </a:r>
            <a:endParaRPr lang="ar-SA" sz="2400" dirty="0"/>
          </a:p>
          <a:p>
            <a:pPr>
              <a:spcBef>
                <a:spcPts val="900"/>
              </a:spcBef>
            </a:pPr>
            <a:r>
              <a:rPr lang="ga-IE" sz="2400" dirty="0"/>
              <a:t>Documentation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30251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527605"/>
            <a:ext cx="8704629" cy="974681"/>
          </a:xfrm>
        </p:spPr>
        <p:txBody>
          <a:bodyPr>
            <a:noAutofit/>
          </a:bodyPr>
          <a:lstStyle/>
          <a:p>
            <a:r>
              <a:rPr lang="ar-SA" sz="3000" b="1" dirty="0">
                <a:solidFill>
                  <a:srgbClr val="0811CA"/>
                </a:solidFill>
              </a:rPr>
              <a:t/>
            </a:r>
            <a:br>
              <a:rPr lang="ar-SA" sz="3000" b="1" dirty="0">
                <a:solidFill>
                  <a:srgbClr val="0811CA"/>
                </a:solidFill>
              </a:rPr>
            </a:br>
            <a:r>
              <a:rPr lang="ar-SA" sz="3000" b="1" dirty="0">
                <a:solidFill>
                  <a:srgbClr val="0811CA"/>
                </a:solidFill>
              </a:rPr>
              <a:t/>
            </a:r>
            <a:br>
              <a:rPr lang="ar-SA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FFFF00"/>
                </a:solidFill>
              </a:rPr>
              <a:t>How can drug administration go wrong?</a:t>
            </a:r>
            <a:r>
              <a:rPr lang="ga-IE" sz="3000" b="1" dirty="0">
                <a:solidFill>
                  <a:srgbClr val="0811CA"/>
                </a:solidFill>
              </a:rPr>
              <a:t> </a:t>
            </a:r>
            <a:r>
              <a:rPr lang="ar-SA" sz="3000" b="1" dirty="0">
                <a:solidFill>
                  <a:srgbClr val="0811CA"/>
                </a:solidFill>
              </a:rPr>
              <a:t/>
            </a:r>
            <a:br>
              <a:rPr lang="ar-SA" sz="3000" b="1" dirty="0">
                <a:solidFill>
                  <a:srgbClr val="0811CA"/>
                </a:solidFill>
              </a:rPr>
            </a:br>
            <a:endParaRPr lang="ar-SA" sz="3000" b="1" dirty="0">
              <a:solidFill>
                <a:srgbClr val="0811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ga-IE" sz="2400" b="1" dirty="0"/>
              <a:t>Wrong patient</a:t>
            </a:r>
            <a:endParaRPr lang="ar-SA" sz="2400" b="1" dirty="0"/>
          </a:p>
          <a:p>
            <a:pPr algn="l" rtl="0"/>
            <a:r>
              <a:rPr lang="ga-IE" sz="2400" b="1" dirty="0"/>
              <a:t>Wrong route</a:t>
            </a:r>
            <a:endParaRPr lang="ar-SA" sz="2400" b="1" dirty="0"/>
          </a:p>
          <a:p>
            <a:pPr algn="l" rtl="0"/>
            <a:r>
              <a:rPr lang="ga-IE" sz="2400" b="1" dirty="0"/>
              <a:t>Wrong time</a:t>
            </a:r>
            <a:endParaRPr lang="ar-SA" sz="2400" b="1" dirty="0"/>
          </a:p>
          <a:p>
            <a:pPr algn="l" rtl="0"/>
            <a:r>
              <a:rPr lang="ga-IE" sz="2400" b="1" dirty="0"/>
              <a:t>Wrong dose</a:t>
            </a:r>
            <a:endParaRPr lang="ar-SA" sz="2400" b="1" dirty="0"/>
          </a:p>
          <a:p>
            <a:pPr algn="l" rtl="0"/>
            <a:r>
              <a:rPr lang="ga-IE" sz="2400" b="1" dirty="0"/>
              <a:t>Wrong drug</a:t>
            </a:r>
            <a:endParaRPr lang="ar-SA" sz="2400" b="1" dirty="0"/>
          </a:p>
          <a:p>
            <a:pPr algn="l" rtl="0"/>
            <a:r>
              <a:rPr lang="ga-IE" sz="2400" b="1" dirty="0"/>
              <a:t>Omission, failure to administer</a:t>
            </a:r>
            <a:endParaRPr lang="ar-SA" sz="2400" b="1" dirty="0"/>
          </a:p>
          <a:p>
            <a:pPr algn="l" rtl="0"/>
            <a:r>
              <a:rPr lang="ga-IE" sz="2400" b="1" dirty="0"/>
              <a:t>Inadequate documentation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404138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100" b="1" dirty="0">
                <a:solidFill>
                  <a:srgbClr val="FFFF00"/>
                </a:solidFill>
              </a:rPr>
              <a:t>Remember the 5 Rs when </a:t>
            </a:r>
            <a:r>
              <a:rPr lang="en-US" sz="3100" b="1" u="sng" dirty="0">
                <a:solidFill>
                  <a:srgbClr val="FFFF00"/>
                </a:solidFill>
              </a:rPr>
              <a:t>prescribing and administering</a:t>
            </a:r>
            <a:endParaRPr lang="en-US" sz="31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4248" y="1759315"/>
            <a:ext cx="7644557" cy="3663325"/>
          </a:xfrm>
        </p:spPr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endParaRPr lang="en-US" b="1" dirty="0" smtClean="0"/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Right Patient </a:t>
            </a:r>
            <a:r>
              <a:rPr lang="en-US" dirty="0" smtClean="0"/>
              <a:t>(</a:t>
            </a:r>
            <a:r>
              <a:rPr lang="en-US" sz="1500" dirty="0"/>
              <a:t>check the name in the order &amp; the patient, use two identifier &amp; ask the patient to identify himself/herself).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Right Medication </a:t>
            </a:r>
            <a:r>
              <a:rPr lang="en-US" sz="1500" dirty="0"/>
              <a:t>(check the medication label &amp; order).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Right Route </a:t>
            </a:r>
            <a:r>
              <a:rPr lang="en-US" dirty="0" smtClean="0"/>
              <a:t>(</a:t>
            </a:r>
            <a:r>
              <a:rPr lang="en-US" sz="1500" dirty="0"/>
              <a:t>Confirm that the patient can take or receive the medication by the ordered </a:t>
            </a:r>
            <a:r>
              <a:rPr lang="en-US" sz="1500" dirty="0"/>
              <a:t>route)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Right Time </a:t>
            </a:r>
            <a:r>
              <a:rPr lang="en-US" dirty="0" smtClean="0"/>
              <a:t>(</a:t>
            </a:r>
            <a:r>
              <a:rPr lang="en-US" sz="1500" dirty="0"/>
              <a:t>Check the frequency of the ordered medication &amp; Confirm when the last dose was </a:t>
            </a:r>
            <a:r>
              <a:rPr lang="en-US" sz="1500" dirty="0"/>
              <a:t>given).</a:t>
            </a:r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Right Dose </a:t>
            </a:r>
            <a:r>
              <a:rPr lang="en-US" sz="1500" dirty="0"/>
              <a:t>(Confirm </a:t>
            </a:r>
            <a:r>
              <a:rPr lang="en-US" sz="1500" dirty="0"/>
              <a:t>appropriateness of the dose using a current drug </a:t>
            </a:r>
            <a:r>
              <a:rPr lang="en-US" sz="1500" dirty="0"/>
              <a:t>reference &amp; correct calculation)</a:t>
            </a:r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80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0" y="1291130"/>
            <a:ext cx="6242137" cy="4886560"/>
          </a:xfrm>
        </p:spPr>
      </p:pic>
    </p:spTree>
    <p:extLst>
      <p:ext uri="{BB962C8B-B14F-4D97-AF65-F5344CB8AC3E}">
        <p14:creationId xmlns:p14="http://schemas.microsoft.com/office/powerpoint/2010/main" val="2386915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40" y="1291130"/>
            <a:ext cx="8534400" cy="777397"/>
          </a:xfrm>
        </p:spPr>
        <p:txBody>
          <a:bodyPr>
            <a:normAutofit fontScale="90000"/>
          </a:bodyPr>
          <a:lstStyle/>
          <a:p>
            <a:pPr marL="214313" indent="-214313">
              <a:spcBef>
                <a:spcPct val="20000"/>
              </a:spcBef>
              <a:spcAft>
                <a:spcPts val="450"/>
              </a:spcAft>
            </a:pPr>
            <a:r>
              <a:rPr lang="en-US" sz="2700" b="1" dirty="0">
                <a:solidFill>
                  <a:srgbClr val="FFFF00"/>
                </a:solidFill>
              </a:rPr>
              <a:t>Strategies to Reduce Administration Errors </a:t>
            </a:r>
            <a:r>
              <a: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9707" y="1900042"/>
            <a:ext cx="7619098" cy="3595883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buFont typeface="Wingdings" pitchFamily="2" charset="2"/>
              <a:buChar char="§"/>
            </a:pPr>
            <a:endParaRPr lang="en-US" sz="2400" dirty="0"/>
          </a:p>
          <a:p>
            <a:pPr>
              <a:spcBef>
                <a:spcPts val="900"/>
              </a:spcBef>
              <a:buFont typeface="Wingdings" pitchFamily="2" charset="2"/>
              <a:buChar char="§"/>
            </a:pPr>
            <a:r>
              <a:rPr lang="en-US" sz="2400" dirty="0"/>
              <a:t>Be familiar with the institution policy</a:t>
            </a:r>
          </a:p>
          <a:p>
            <a:pPr>
              <a:spcBef>
                <a:spcPts val="900"/>
              </a:spcBef>
              <a:buFont typeface="Wingdings" pitchFamily="2" charset="2"/>
              <a:buChar char="§"/>
            </a:pPr>
            <a:r>
              <a:rPr lang="en-US" sz="2400" dirty="0"/>
              <a:t>Preprinted &amp; standardized infusion rate charts</a:t>
            </a:r>
          </a:p>
          <a:p>
            <a:pPr>
              <a:spcBef>
                <a:spcPts val="900"/>
              </a:spcBef>
              <a:buFont typeface="Wingdings" pitchFamily="2" charset="2"/>
              <a:buChar char="§"/>
            </a:pPr>
            <a:r>
              <a:rPr lang="en-US" sz="2400" dirty="0"/>
              <a:t>Use programmable infusion device </a:t>
            </a:r>
          </a:p>
          <a:p>
            <a:pPr>
              <a:spcBef>
                <a:spcPts val="900"/>
              </a:spcBef>
              <a:buFont typeface="Wingdings" pitchFamily="2" charset="2"/>
              <a:buChar char="§"/>
            </a:pPr>
            <a:r>
              <a:rPr lang="en-US" sz="2400" dirty="0"/>
              <a:t>Infusion tubing should be traced from the infusion bag to the point of delivery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744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77929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Medication monitoring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260" y="2207360"/>
            <a:ext cx="7329840" cy="3970329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ga-IE" sz="2400" b="1" dirty="0"/>
              <a:t>Monitoring involves …</a:t>
            </a:r>
            <a:endParaRPr lang="ar-SA" sz="2400" b="1" dirty="0"/>
          </a:p>
          <a:p>
            <a:pPr algn="l" rtl="0"/>
            <a:r>
              <a:rPr lang="en-US" sz="2400" dirty="0"/>
              <a:t>Observing the patient to determine if the medication </a:t>
            </a:r>
            <a:r>
              <a:rPr lang="en-US" sz="2400" dirty="0" smtClean="0"/>
              <a:t>is working</a:t>
            </a:r>
            <a:r>
              <a:rPr lang="en-US" sz="2400" dirty="0"/>
              <a:t>, being used appropriately and not harming </a:t>
            </a:r>
            <a:r>
              <a:rPr lang="en-US" sz="2400" dirty="0" smtClean="0"/>
              <a:t>the </a:t>
            </a:r>
            <a:r>
              <a:rPr lang="ga-IE" sz="2400" dirty="0" smtClean="0"/>
              <a:t>Patient</a:t>
            </a:r>
            <a:r>
              <a:rPr lang="en-US" sz="2400" dirty="0"/>
              <a:t>.</a:t>
            </a:r>
            <a:endParaRPr lang="ga-IE" sz="2400" dirty="0"/>
          </a:p>
          <a:p>
            <a:pPr algn="l" rtl="0">
              <a:buNone/>
            </a:pPr>
            <a:endParaRPr lang="ar-SA" sz="2400" dirty="0"/>
          </a:p>
          <a:p>
            <a:pPr algn="l" rtl="0"/>
            <a:r>
              <a:rPr lang="ga-IE" sz="2400" dirty="0"/>
              <a:t>Documentation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03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a-IE" b="1" dirty="0">
                <a:solidFill>
                  <a:srgbClr val="70AC2E"/>
                </a:solidFill>
              </a:rPr>
              <a:t>Knowledge requirements</a:t>
            </a:r>
            <a:endParaRPr lang="en-US" dirty="0">
              <a:solidFill>
                <a:srgbClr val="70AC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800" dirty="0"/>
          </a:p>
          <a:p>
            <a:pPr>
              <a:spcBef>
                <a:spcPts val="1350"/>
              </a:spcBef>
            </a:pPr>
            <a:r>
              <a:rPr lang="en-US" dirty="0"/>
              <a:t>Understand the scale of medication error</a:t>
            </a:r>
            <a:endParaRPr lang="ar-SA" dirty="0"/>
          </a:p>
          <a:p>
            <a:pPr>
              <a:spcBef>
                <a:spcPts val="1350"/>
              </a:spcBef>
            </a:pPr>
            <a:r>
              <a:rPr lang="en-US" dirty="0"/>
              <a:t>Understand the steps involved in a patient using </a:t>
            </a:r>
            <a:r>
              <a:rPr lang="ga-IE" dirty="0"/>
              <a:t>medication</a:t>
            </a:r>
            <a:endParaRPr lang="ar-SA" dirty="0"/>
          </a:p>
          <a:p>
            <a:pPr>
              <a:spcBef>
                <a:spcPts val="1350"/>
              </a:spcBef>
            </a:pPr>
            <a:r>
              <a:rPr lang="en-US" dirty="0"/>
              <a:t>Identify factors that contribute to medication error</a:t>
            </a:r>
            <a:endParaRPr lang="ar-SA" dirty="0"/>
          </a:p>
          <a:p>
            <a:pPr>
              <a:spcBef>
                <a:spcPts val="1350"/>
              </a:spcBef>
            </a:pPr>
            <a:r>
              <a:rPr lang="en-US" dirty="0"/>
              <a:t>Learn how to make medication use safer</a:t>
            </a:r>
            <a:endParaRPr lang="ar-SA" dirty="0"/>
          </a:p>
          <a:p>
            <a:pPr>
              <a:spcBef>
                <a:spcPts val="1350"/>
              </a:spcBef>
            </a:pPr>
            <a:r>
              <a:rPr lang="en-US" dirty="0"/>
              <a:t>Understand the benefits of a multidisciplinary approach </a:t>
            </a:r>
            <a:r>
              <a:rPr lang="ga-IE" dirty="0"/>
              <a:t>to medication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28699"/>
            <a:ext cx="8534400" cy="899526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FFFF00"/>
                </a:solidFill>
              </a:rPr>
              <a:t>How can monitoring go wrong?</a:t>
            </a:r>
            <a:r>
              <a:rPr lang="ar-SA" sz="3000" dirty="0"/>
              <a:t/>
            </a:r>
            <a:br>
              <a:rPr lang="ar-SA" sz="3000" dirty="0"/>
            </a:br>
            <a:endParaRPr lang="en-US" sz="3000" b="1" dirty="0">
              <a:solidFill>
                <a:srgbClr val="0811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9706" y="1937620"/>
            <a:ext cx="7466394" cy="349391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Lack of monitoring for side-effects</a:t>
            </a:r>
            <a:endParaRPr lang="ar-SA" sz="2400" dirty="0"/>
          </a:p>
          <a:p>
            <a:pPr algn="l" rtl="0"/>
            <a:r>
              <a:rPr lang="en-US" sz="2400" dirty="0"/>
              <a:t>Drug not ceased if not working, or course completed</a:t>
            </a:r>
            <a:endParaRPr lang="ar-SA" sz="2400" dirty="0"/>
          </a:p>
          <a:p>
            <a:pPr algn="l" rtl="0"/>
            <a:r>
              <a:rPr lang="en-US" sz="2400" dirty="0"/>
              <a:t>Drug ceased before course completed</a:t>
            </a:r>
            <a:endParaRPr lang="ar-SA" sz="2400" dirty="0"/>
          </a:p>
          <a:p>
            <a:pPr algn="l" rtl="0"/>
            <a:r>
              <a:rPr lang="en-US" sz="2400" dirty="0"/>
              <a:t>Drug levels not measured, or measured but not checked or acted upon.</a:t>
            </a:r>
            <a:endParaRPr lang="ar-SA" sz="2400" dirty="0"/>
          </a:p>
          <a:p>
            <a:pPr algn="l" rtl="0"/>
            <a:r>
              <a:rPr lang="ga-IE" sz="2400" dirty="0"/>
              <a:t>Communication failures</a:t>
            </a:r>
            <a:r>
              <a:rPr lang="en-US" sz="2400" dirty="0"/>
              <a:t>: </a:t>
            </a:r>
          </a:p>
          <a:p>
            <a:pPr algn="l" rtl="0">
              <a:buNone/>
            </a:pPr>
            <a:r>
              <a:rPr lang="en-US" sz="2400" dirty="0"/>
              <a:t>	</a:t>
            </a:r>
            <a:r>
              <a:rPr lang="en-US" sz="2100" dirty="0"/>
              <a:t>this is a risk if the care provider changes, for example, if the patient moves from the hospital setting to the Community setting or vice versa</a:t>
            </a:r>
            <a:endParaRPr lang="ar-SA" sz="2100" dirty="0"/>
          </a:p>
        </p:txBody>
      </p:sp>
    </p:spTree>
    <p:extLst>
      <p:ext uri="{BB962C8B-B14F-4D97-AF65-F5344CB8AC3E}">
        <p14:creationId xmlns:p14="http://schemas.microsoft.com/office/powerpoint/2010/main" val="402612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01" y="1441058"/>
            <a:ext cx="8926799" cy="591855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>
                <a:solidFill>
                  <a:srgbClr val="0811CA"/>
                </a:solidFill>
              </a:rPr>
              <a:t/>
            </a:r>
            <a:br>
              <a:rPr lang="en-US" sz="2400" b="1" dirty="0">
                <a:solidFill>
                  <a:srgbClr val="0811CA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Which patients are most at risk of </a:t>
            </a:r>
            <a:r>
              <a:rPr lang="ga-IE" sz="2400" b="1" dirty="0">
                <a:solidFill>
                  <a:srgbClr val="FFFF00"/>
                </a:solidFill>
              </a:rPr>
              <a:t>medication erro</a:t>
            </a:r>
            <a:r>
              <a:rPr lang="en-US" sz="2400" b="1" dirty="0">
                <a:solidFill>
                  <a:srgbClr val="FFFF00"/>
                </a:solidFill>
              </a:rPr>
              <a:t>rs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9708" y="2002536"/>
            <a:ext cx="7619098" cy="342900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buNone/>
            </a:pPr>
            <a:endParaRPr lang="en-US" sz="2400" dirty="0"/>
          </a:p>
          <a:p>
            <a:pPr>
              <a:spcBef>
                <a:spcPts val="900"/>
              </a:spcBef>
            </a:pPr>
            <a:r>
              <a:rPr lang="en-US" sz="2400" dirty="0"/>
              <a:t>Patients </a:t>
            </a:r>
            <a:r>
              <a:rPr lang="en-US" sz="2400" dirty="0"/>
              <a:t>on multiple </a:t>
            </a:r>
            <a:r>
              <a:rPr lang="en-US" sz="2400" dirty="0"/>
              <a:t>medications</a:t>
            </a:r>
            <a:endParaRPr lang="en-US" sz="2400" dirty="0"/>
          </a:p>
          <a:p>
            <a:pPr>
              <a:spcBef>
                <a:spcPts val="900"/>
              </a:spcBef>
            </a:pPr>
            <a:r>
              <a:rPr lang="en-US" sz="2400" dirty="0"/>
              <a:t>Patients with another </a:t>
            </a:r>
            <a:r>
              <a:rPr lang="en-US" sz="2400" dirty="0"/>
              <a:t>condition e.g</a:t>
            </a:r>
            <a:r>
              <a:rPr lang="en-US" sz="2400" dirty="0"/>
              <a:t>. renal </a:t>
            </a:r>
            <a:r>
              <a:rPr lang="en-US" sz="2400" dirty="0"/>
              <a:t>impairment, pregnancy</a:t>
            </a:r>
            <a:endParaRPr lang="en-US" sz="2400" dirty="0"/>
          </a:p>
          <a:p>
            <a:pPr>
              <a:spcBef>
                <a:spcPts val="900"/>
              </a:spcBef>
            </a:pPr>
            <a:r>
              <a:rPr lang="en-US" sz="2400" dirty="0"/>
              <a:t>Patients who cannot communicate </a:t>
            </a:r>
            <a:r>
              <a:rPr lang="en-US" sz="2400" dirty="0"/>
              <a:t>well</a:t>
            </a:r>
            <a:endParaRPr lang="en-US" sz="2400" dirty="0"/>
          </a:p>
          <a:p>
            <a:pPr>
              <a:spcBef>
                <a:spcPts val="900"/>
              </a:spcBef>
            </a:pPr>
            <a:r>
              <a:rPr lang="en-US" sz="2400" dirty="0"/>
              <a:t>Patients who have more than one </a:t>
            </a:r>
            <a:r>
              <a:rPr lang="en-US" sz="2400" dirty="0"/>
              <a:t>doctor</a:t>
            </a:r>
            <a:endParaRPr lang="en-US" sz="2400" dirty="0"/>
          </a:p>
          <a:p>
            <a:pPr>
              <a:spcBef>
                <a:spcPts val="900"/>
              </a:spcBef>
            </a:pPr>
            <a:r>
              <a:rPr lang="en-US" sz="2400" dirty="0"/>
              <a:t>Children and babies (dose calculations </a:t>
            </a:r>
            <a:r>
              <a:rPr lang="en-US" sz="2400" dirty="0"/>
              <a:t>required?)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709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291130"/>
            <a:ext cx="8534400" cy="843158"/>
          </a:xfrm>
        </p:spPr>
        <p:txBody>
          <a:bodyPr>
            <a:noAutofit/>
          </a:bodyPr>
          <a:lstStyle/>
          <a:p>
            <a:pPr rtl="0"/>
            <a:r>
              <a:rPr lang="en-US" sz="3000" b="1" dirty="0">
                <a:solidFill>
                  <a:srgbClr val="FFFF00"/>
                </a:solidFill>
              </a:rPr>
              <a:t>Factors for Medication Errors </a:t>
            </a:r>
            <a:br>
              <a:rPr lang="en-US" sz="3000" b="1" dirty="0">
                <a:solidFill>
                  <a:srgbClr val="FFFF00"/>
                </a:solidFill>
              </a:rPr>
            </a:b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207360"/>
            <a:ext cx="7329840" cy="3970329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Inexperience</a:t>
            </a:r>
            <a:endParaRPr lang="en-US" sz="2400" dirty="0"/>
          </a:p>
          <a:p>
            <a:pPr algn="l" rtl="0"/>
            <a:r>
              <a:rPr lang="en-US" sz="2400" dirty="0"/>
              <a:t>Rushing</a:t>
            </a:r>
            <a:endParaRPr lang="en-US" sz="2400" dirty="0"/>
          </a:p>
          <a:p>
            <a:pPr algn="l" rtl="0"/>
            <a:r>
              <a:rPr lang="en-US" sz="2400" dirty="0"/>
              <a:t>Doing two things at </a:t>
            </a:r>
            <a:r>
              <a:rPr lang="en-US" sz="2400" dirty="0"/>
              <a:t>the same time</a:t>
            </a:r>
            <a:endParaRPr lang="en-US" sz="2400" dirty="0"/>
          </a:p>
          <a:p>
            <a:pPr algn="l" rtl="0"/>
            <a:r>
              <a:rPr lang="en-US" sz="2400" dirty="0"/>
              <a:t>Interruptions</a:t>
            </a:r>
            <a:endParaRPr lang="en-US" sz="2400" dirty="0"/>
          </a:p>
          <a:p>
            <a:pPr algn="l" rtl="0"/>
            <a:r>
              <a:rPr lang="en-US" sz="2400" dirty="0"/>
              <a:t>Fatigue, boredom, </a:t>
            </a:r>
            <a:r>
              <a:rPr lang="en-US" sz="2400" dirty="0"/>
              <a:t>or stress</a:t>
            </a:r>
            <a:endParaRPr lang="en-US" sz="2400" dirty="0"/>
          </a:p>
          <a:p>
            <a:pPr algn="l" rtl="0"/>
            <a:r>
              <a:rPr lang="en-US" sz="2400" dirty="0"/>
              <a:t>Lack of checking and double checking </a:t>
            </a:r>
            <a:r>
              <a:rPr lang="en-US" sz="2400" dirty="0"/>
              <a:t>habits</a:t>
            </a:r>
            <a:endParaRPr lang="en-US" sz="2400" dirty="0"/>
          </a:p>
          <a:p>
            <a:pPr algn="l" rtl="0"/>
            <a:r>
              <a:rPr lang="en-US" sz="2400" dirty="0"/>
              <a:t>Poor teamwork and/or communication between </a:t>
            </a:r>
            <a:r>
              <a:rPr lang="en-US" sz="2400" dirty="0"/>
              <a:t>colleagues</a:t>
            </a:r>
            <a:endParaRPr lang="en-US" sz="2400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646427" y="1712709"/>
            <a:ext cx="1985165" cy="137434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Staff Factors 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61460"/>
            <a:ext cx="8830850" cy="873692"/>
          </a:xfrm>
        </p:spPr>
        <p:txBody>
          <a:bodyPr>
            <a:noAutofit/>
          </a:bodyPr>
          <a:lstStyle/>
          <a:p>
            <a:pPr algn="l" rtl="0"/>
            <a:r>
              <a:rPr lang="en-US" sz="2700" b="1" dirty="0">
                <a:solidFill>
                  <a:srgbClr val="0811CA"/>
                </a:solidFill>
              </a:rPr>
              <a:t/>
            </a:r>
            <a:br>
              <a:rPr lang="en-US" sz="2700" b="1" dirty="0">
                <a:solidFill>
                  <a:srgbClr val="0811CA"/>
                </a:solidFill>
              </a:rPr>
            </a:br>
            <a:r>
              <a:rPr lang="en-US" sz="2700" b="1" dirty="0">
                <a:solidFill>
                  <a:srgbClr val="0811CA"/>
                </a:solidFill>
              </a:rPr>
              <a:t/>
            </a:r>
            <a:br>
              <a:rPr lang="en-US" sz="2700" b="1" dirty="0">
                <a:solidFill>
                  <a:srgbClr val="0811CA"/>
                </a:solidFill>
              </a:rPr>
            </a:br>
            <a:r>
              <a:rPr lang="en-US" sz="2700" b="1" dirty="0">
                <a:solidFill>
                  <a:srgbClr val="0811CA"/>
                </a:solidFill>
              </a:rPr>
              <a:t/>
            </a:r>
            <a:br>
              <a:rPr lang="en-US" sz="2700" b="1" dirty="0">
                <a:solidFill>
                  <a:srgbClr val="0811CA"/>
                </a:solidFill>
              </a:rPr>
            </a:br>
            <a:r>
              <a:rPr lang="en-US" sz="2700" b="1" dirty="0">
                <a:solidFill>
                  <a:srgbClr val="0811CA"/>
                </a:solidFill>
              </a:rPr>
              <a:t/>
            </a:r>
            <a:br>
              <a:rPr lang="en-US" sz="2700" b="1" dirty="0">
                <a:solidFill>
                  <a:srgbClr val="0811CA"/>
                </a:solidFill>
              </a:rPr>
            </a:br>
            <a:r>
              <a:rPr lang="en-US" sz="2700" b="1" dirty="0">
                <a:solidFill>
                  <a:srgbClr val="0811CA"/>
                </a:solidFill>
              </a:rPr>
              <a:t/>
            </a:r>
            <a:br>
              <a:rPr lang="en-US" sz="2700" b="1" dirty="0">
                <a:solidFill>
                  <a:srgbClr val="0811CA"/>
                </a:solidFill>
              </a:rPr>
            </a:br>
            <a:r>
              <a:rPr lang="en-US" sz="2700" b="1" dirty="0">
                <a:solidFill>
                  <a:srgbClr val="0811CA"/>
                </a:solidFill>
              </a:rPr>
              <a:t/>
            </a:r>
            <a:br>
              <a:rPr lang="en-US" sz="2700" b="1" dirty="0">
                <a:solidFill>
                  <a:srgbClr val="0811CA"/>
                </a:solidFill>
              </a:rPr>
            </a:br>
            <a:r>
              <a:rPr lang="en-US" sz="2700" b="1" dirty="0">
                <a:solidFill>
                  <a:srgbClr val="0811CA"/>
                </a:solidFill>
              </a:rPr>
              <a:t/>
            </a:r>
            <a:br>
              <a:rPr lang="en-US" sz="2700" b="1" dirty="0">
                <a:solidFill>
                  <a:srgbClr val="0811CA"/>
                </a:solidFill>
              </a:rPr>
            </a:br>
            <a:r>
              <a:rPr lang="en-US" sz="2700" b="1" dirty="0">
                <a:solidFill>
                  <a:srgbClr val="0811CA"/>
                </a:solidFill>
              </a:rPr>
              <a:t/>
            </a:r>
            <a:br>
              <a:rPr lang="en-US" sz="2700" b="1" dirty="0">
                <a:solidFill>
                  <a:srgbClr val="0811CA"/>
                </a:solidFill>
              </a:rPr>
            </a:br>
            <a:r>
              <a:rPr lang="en-US" sz="2700" b="1" dirty="0">
                <a:solidFill>
                  <a:srgbClr val="0811CA"/>
                </a:solidFill>
              </a:rPr>
              <a:t/>
            </a:r>
            <a:br>
              <a:rPr lang="en-US" sz="2700" b="1" dirty="0">
                <a:solidFill>
                  <a:srgbClr val="0811CA"/>
                </a:solidFill>
              </a:rPr>
            </a:br>
            <a:r>
              <a:rPr lang="en-US" sz="2700" b="1" dirty="0">
                <a:solidFill>
                  <a:srgbClr val="0811CA"/>
                </a:solidFill>
              </a:rPr>
              <a:t/>
            </a:r>
            <a:br>
              <a:rPr lang="en-US" sz="2700" b="1" dirty="0">
                <a:solidFill>
                  <a:srgbClr val="0811CA"/>
                </a:solidFill>
              </a:rPr>
            </a:br>
            <a:r>
              <a:rPr lang="en-US" sz="2700" b="1" dirty="0">
                <a:solidFill>
                  <a:srgbClr val="0811CA"/>
                </a:solidFill>
              </a:rPr>
              <a:t/>
            </a:r>
            <a:br>
              <a:rPr lang="en-US" sz="2700" b="1" dirty="0">
                <a:solidFill>
                  <a:srgbClr val="0811CA"/>
                </a:solidFill>
              </a:rPr>
            </a:br>
            <a:endParaRPr lang="en-US" sz="3000" b="1" dirty="0">
              <a:solidFill>
                <a:srgbClr val="0811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829" y="2665475"/>
            <a:ext cx="6340631" cy="3371787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en-US" sz="2400" dirty="0"/>
              <a:t>Absence of a safety culture in the workplace</a:t>
            </a:r>
          </a:p>
          <a:p>
            <a:pPr>
              <a:spcBef>
                <a:spcPts val="1350"/>
              </a:spcBef>
              <a:buNone/>
            </a:pPr>
            <a:r>
              <a:rPr lang="en-US" sz="2400" dirty="0"/>
              <a:t>	e.g. poor reporting systems and failure to learn from past near </a:t>
            </a:r>
            <a:r>
              <a:rPr lang="ga-IE" sz="2400" dirty="0"/>
              <a:t>misses and adverse events</a:t>
            </a:r>
            <a:endParaRPr lang="ar-SA" sz="2400" dirty="0"/>
          </a:p>
          <a:p>
            <a:pPr>
              <a:spcBef>
                <a:spcPts val="1350"/>
              </a:spcBef>
            </a:pPr>
            <a:r>
              <a:rPr lang="ga-IE" sz="2400" dirty="0"/>
              <a:t>Inadequate staff numbers</a:t>
            </a:r>
            <a:endParaRPr lang="en-US" sz="2400" dirty="0"/>
          </a:p>
          <a:p>
            <a:pPr>
              <a:spcBef>
                <a:spcPts val="1350"/>
              </a:spcBef>
            </a:pPr>
            <a:r>
              <a:rPr lang="en-US" sz="2400" dirty="0"/>
              <a:t>Absence of memory aids for staff</a:t>
            </a:r>
            <a:endParaRPr lang="ar-SA" sz="2400" dirty="0"/>
          </a:p>
        </p:txBody>
      </p:sp>
      <p:sp>
        <p:nvSpPr>
          <p:cNvPr id="4" name="مستطيل 3"/>
          <p:cNvSpPr/>
          <p:nvPr/>
        </p:nvSpPr>
        <p:spPr>
          <a:xfrm>
            <a:off x="448965" y="1443835"/>
            <a:ext cx="6719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How can workplace design contribute to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ga-IE" sz="2800" b="1" dirty="0">
                <a:solidFill>
                  <a:srgbClr val="FFFF00"/>
                </a:solidFill>
              </a:rPr>
              <a:t>medication errors?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480812" y="2779704"/>
            <a:ext cx="1374345" cy="118376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Workplace</a:t>
            </a:r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4071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985720"/>
            <a:ext cx="8135654" cy="544883"/>
          </a:xfrm>
        </p:spPr>
        <p:txBody>
          <a:bodyPr>
            <a:normAutofit fontScale="90000"/>
          </a:bodyPr>
          <a:lstStyle/>
          <a:p>
            <a:r>
              <a:rPr lang="ga-IE" sz="3000" dirty="0"/>
              <a:t/>
            </a:r>
            <a:br>
              <a:rPr lang="ga-IE" sz="3000" dirty="0"/>
            </a:br>
            <a:r>
              <a:rPr lang="ar-SA" sz="3000" dirty="0"/>
              <a:t/>
            </a:r>
            <a:br>
              <a:rPr lang="ar-SA" sz="3000" dirty="0"/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FFFF00"/>
                </a:solidFill>
              </a:rPr>
              <a:t>Ways to make medication use safer</a:t>
            </a: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endParaRPr lang="en-US" sz="3000" b="1" dirty="0">
              <a:solidFill>
                <a:srgbClr val="0811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260" y="1901950"/>
            <a:ext cx="7329840" cy="407261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ga-IE" sz="2100" dirty="0"/>
              <a:t>Use generic names</a:t>
            </a:r>
            <a:r>
              <a:rPr lang="en-US" sz="2100" dirty="0"/>
              <a:t> where appropriate</a:t>
            </a:r>
            <a:endParaRPr lang="ar-SA" sz="2100" dirty="0"/>
          </a:p>
          <a:p>
            <a:pPr algn="l" rtl="0"/>
            <a:r>
              <a:rPr lang="ga-IE" sz="2100" dirty="0"/>
              <a:t>Tailor prescribing for individual patients</a:t>
            </a:r>
            <a:endParaRPr lang="ar-SA" sz="2100" dirty="0"/>
          </a:p>
          <a:p>
            <a:pPr algn="l" rtl="0"/>
            <a:r>
              <a:rPr lang="en-US" sz="2100" dirty="0"/>
              <a:t>Learn and practice collecting complete medication histories</a:t>
            </a:r>
            <a:endParaRPr lang="ar-SA" sz="2100" dirty="0"/>
          </a:p>
          <a:p>
            <a:pPr algn="l" rtl="0"/>
            <a:r>
              <a:rPr lang="en-US" sz="2100" dirty="0"/>
              <a:t>Know the high-risk medications and take precautions</a:t>
            </a:r>
            <a:endParaRPr lang="ar-SA" sz="2100" dirty="0"/>
          </a:p>
          <a:p>
            <a:pPr algn="l" rtl="0"/>
            <a:r>
              <a:rPr lang="en-US" sz="2100" dirty="0"/>
              <a:t>Be very familiar with the medications you prescribe</a:t>
            </a:r>
            <a:endParaRPr lang="ar-SA" sz="2100" dirty="0"/>
          </a:p>
          <a:p>
            <a:pPr algn="l" rtl="0"/>
            <a:r>
              <a:rPr lang="ga-IE" sz="2100" dirty="0"/>
              <a:t>Use memory aids</a:t>
            </a:r>
            <a:endParaRPr lang="ar-SA" sz="2100" dirty="0"/>
          </a:p>
          <a:p>
            <a:pPr algn="l" rtl="0"/>
            <a:r>
              <a:rPr lang="ga-IE" sz="2100" dirty="0"/>
              <a:t>Remember the 5 Rs</a:t>
            </a:r>
            <a:r>
              <a:rPr lang="en-US" sz="2100" dirty="0"/>
              <a:t> when </a:t>
            </a:r>
            <a:r>
              <a:rPr lang="en-US" sz="2100" b="1" dirty="0"/>
              <a:t>prescribing and administering</a:t>
            </a:r>
            <a:endParaRPr lang="ar-SA" sz="2100" b="1" dirty="0"/>
          </a:p>
          <a:p>
            <a:pPr algn="l" rtl="0"/>
            <a:r>
              <a:rPr lang="ga-IE" sz="2100" dirty="0"/>
              <a:t>Communicate clearly</a:t>
            </a:r>
            <a:endParaRPr lang="ar-SA" sz="2100" dirty="0"/>
          </a:p>
          <a:p>
            <a:pPr algn="l" rtl="0"/>
            <a:r>
              <a:rPr lang="ga-IE" sz="2100" dirty="0"/>
              <a:t>Develop checking habits</a:t>
            </a:r>
            <a:endParaRPr lang="ar-SA" sz="2100" dirty="0"/>
          </a:p>
          <a:p>
            <a:pPr algn="l" rtl="0"/>
            <a:r>
              <a:rPr lang="en-US" sz="2100" dirty="0"/>
              <a:t>Encourage patients to be actively involved</a:t>
            </a:r>
            <a:endParaRPr lang="ar-SA" sz="2100" dirty="0"/>
          </a:p>
          <a:p>
            <a:pPr algn="l" rtl="0"/>
            <a:r>
              <a:rPr lang="en-US" sz="2100" dirty="0"/>
              <a:t>Report and learn from errors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6130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07" y="969984"/>
            <a:ext cx="8802666" cy="49029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Case Study - 1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7359" t="18612" r="20293" b="9043"/>
          <a:stretch/>
        </p:blipFill>
        <p:spPr>
          <a:xfrm>
            <a:off x="3953203" y="1460281"/>
            <a:ext cx="3978307" cy="442223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57572" t="51754" r="22268" b="9044"/>
          <a:stretch/>
        </p:blipFill>
        <p:spPr>
          <a:xfrm>
            <a:off x="246417" y="1460281"/>
            <a:ext cx="3620077" cy="44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01" y="374900"/>
            <a:ext cx="8667051" cy="739819"/>
          </a:xfrm>
        </p:spPr>
        <p:txBody>
          <a:bodyPr>
            <a:normAutofit fontScale="90000"/>
          </a:bodyPr>
          <a:lstStyle/>
          <a:p>
            <a:pPr indent="-214313">
              <a:lnSpc>
                <a:spcPts val="1875"/>
              </a:lnSpc>
              <a:spcBef>
                <a:spcPts val="0"/>
              </a:spcBef>
            </a:pPr>
            <a: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0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000" b="1" kern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000" b="1" kern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3000" b="1" kern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Recommended actions</a:t>
            </a:r>
            <a:r>
              <a:rPr lang="en-US" sz="3000" b="1" kern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000" b="1" kern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14559" y="1901950"/>
            <a:ext cx="8246070" cy="3633853"/>
          </a:xfrm>
        </p:spPr>
        <p:txBody>
          <a:bodyPr>
            <a:normAutofit/>
          </a:bodyPr>
          <a:lstStyle/>
          <a:p>
            <a:pPr lvl="1">
              <a:spcBef>
                <a:spcPts val="1350"/>
              </a:spcBef>
              <a:buBlip>
                <a:blip r:embed="rId2"/>
              </a:buBlip>
            </a:pPr>
            <a:r>
              <a:rPr lang="en-U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Pharmacists/Technician </a:t>
            </a:r>
            <a:r>
              <a:rPr lang="en-U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should </a:t>
            </a:r>
            <a:r>
              <a:rPr lang="en-US" sz="2400" b="1" u="sng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READ / CHECK</a:t>
            </a:r>
            <a:r>
              <a:rPr lang="en-US" sz="2400" b="1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carefully the label of each </a:t>
            </a:r>
            <a:r>
              <a:rPr lang="en-U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medication they </a:t>
            </a:r>
            <a:r>
              <a:rPr lang="en-U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prepare.</a:t>
            </a:r>
          </a:p>
          <a:p>
            <a:pPr lvl="1">
              <a:spcBef>
                <a:spcPts val="1350"/>
              </a:spcBef>
              <a:buBlip>
                <a:blip r:embed="rId2"/>
              </a:buBlip>
            </a:pPr>
            <a:r>
              <a:rPr lang="en-US" sz="2400" b="1" u="sng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DOUBLE CHECKING</a:t>
            </a:r>
            <a:r>
              <a:rPr lang="en-US" sz="2400" b="1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essential tool to avoid such mistakes</a:t>
            </a:r>
          </a:p>
          <a:p>
            <a:pPr lvl="1">
              <a:spcBef>
                <a:spcPts val="1350"/>
              </a:spcBef>
              <a:buBlip>
                <a:blip r:embed="rId2"/>
              </a:buBlip>
            </a:pPr>
            <a:r>
              <a:rPr lang="en-U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Look Alike medications should be stored separately with proper labeling to avoid such mistakes </a:t>
            </a:r>
          </a:p>
          <a:p>
            <a:pPr>
              <a:spcBef>
                <a:spcPts val="135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07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Case Study - 2 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312" y="1853070"/>
            <a:ext cx="7628493" cy="3719056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A 38-year-old woman comes to the hospital with </a:t>
            </a:r>
            <a:r>
              <a:rPr lang="en-US" dirty="0" smtClean="0"/>
              <a:t>20 minutes </a:t>
            </a:r>
            <a:r>
              <a:rPr lang="en-US" dirty="0"/>
              <a:t>of itchy red </a:t>
            </a:r>
            <a:r>
              <a:rPr lang="en-US" dirty="0" smtClean="0"/>
              <a:t>rash and facial swelling; she has a history of serious allergic reactions</a:t>
            </a:r>
            <a:endParaRPr lang="en-US" dirty="0"/>
          </a:p>
          <a:p>
            <a:pPr algn="l" rtl="0"/>
            <a:r>
              <a:rPr lang="en-US" dirty="0"/>
              <a:t>A nurse draws up 10 mls of 1:10,000 </a:t>
            </a:r>
            <a:r>
              <a:rPr lang="en-US" dirty="0" smtClean="0"/>
              <a:t>adrenaline (epinephrine</a:t>
            </a:r>
            <a:r>
              <a:rPr lang="en-US" dirty="0"/>
              <a:t>) into a 10 ml syringe and leaves it at </a:t>
            </a:r>
            <a:r>
              <a:rPr lang="en-US" dirty="0" smtClean="0"/>
              <a:t>the bedside </a:t>
            </a:r>
            <a:r>
              <a:rPr lang="en-US" dirty="0"/>
              <a:t>ready to use (1 mg in total) just in case </a:t>
            </a:r>
            <a:r>
              <a:rPr lang="en-US" dirty="0" smtClean="0"/>
              <a:t>the doctor </a:t>
            </a:r>
            <a:r>
              <a:rPr lang="en-US" dirty="0"/>
              <a:t>requests </a:t>
            </a:r>
            <a:r>
              <a:rPr lang="en-US" dirty="0" smtClean="0"/>
              <a:t>it</a:t>
            </a:r>
            <a:endParaRPr lang="en-US" dirty="0"/>
          </a:p>
          <a:p>
            <a:pPr algn="l" rtl="0"/>
            <a:r>
              <a:rPr lang="en-US" dirty="0"/>
              <a:t>Meanwhile the doctor inserts an intravenous </a:t>
            </a:r>
            <a:r>
              <a:rPr lang="en-US" dirty="0" smtClean="0"/>
              <a:t>cannula</a:t>
            </a:r>
            <a:endParaRPr lang="en-US" dirty="0"/>
          </a:p>
          <a:p>
            <a:pPr algn="l" rtl="0"/>
            <a:r>
              <a:rPr lang="en-US" dirty="0"/>
              <a:t>The doctor sees the 10 ml syringe of clear fluid that </a:t>
            </a:r>
            <a:r>
              <a:rPr lang="en-US" dirty="0" smtClean="0"/>
              <a:t>the nurse </a:t>
            </a:r>
            <a:r>
              <a:rPr lang="en-US" dirty="0"/>
              <a:t>has drawn up and assumes it is normal saline</a:t>
            </a:r>
          </a:p>
        </p:txBody>
      </p:sp>
    </p:spTree>
    <p:extLst>
      <p:ext uri="{BB962C8B-B14F-4D97-AF65-F5344CB8AC3E}">
        <p14:creationId xmlns:p14="http://schemas.microsoft.com/office/powerpoint/2010/main" val="27988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300" b="1" dirty="0" smtClean="0">
                <a:solidFill>
                  <a:srgbClr val="FF0000"/>
                </a:solidFill>
              </a:rPr>
              <a:t>Continue case study 2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922" y="1810908"/>
            <a:ext cx="7771803" cy="3615064"/>
          </a:xfrm>
        </p:spPr>
        <p:txBody>
          <a:bodyPr>
            <a:noAutofit/>
          </a:bodyPr>
          <a:lstStyle/>
          <a:p>
            <a:pPr algn="l" rtl="0">
              <a:lnSpc>
                <a:spcPct val="170000"/>
              </a:lnSpc>
            </a:pPr>
            <a:r>
              <a:rPr lang="en-US" sz="1800" dirty="0"/>
              <a:t>There is no communication between the doctor and </a:t>
            </a:r>
            <a:r>
              <a:rPr lang="en-US" sz="1800" dirty="0" smtClean="0"/>
              <a:t>the nurse </a:t>
            </a:r>
            <a:r>
              <a:rPr lang="en-US" sz="1800" dirty="0"/>
              <a:t>at this </a:t>
            </a:r>
            <a:r>
              <a:rPr lang="en-US" sz="1800" dirty="0" smtClean="0"/>
              <a:t>time</a:t>
            </a:r>
            <a:endParaRPr lang="en-US" sz="1800" dirty="0"/>
          </a:p>
          <a:p>
            <a:pPr algn="l" rtl="0">
              <a:lnSpc>
                <a:spcPct val="170000"/>
              </a:lnSpc>
            </a:pPr>
            <a:r>
              <a:rPr lang="en-US" sz="1800" dirty="0"/>
              <a:t>The doctor gives all 10 mls of adrenaline (</a:t>
            </a:r>
            <a:r>
              <a:rPr lang="en-US" sz="1800" dirty="0" smtClean="0"/>
              <a:t>epinephrine)through </a:t>
            </a:r>
            <a:r>
              <a:rPr lang="en-US" sz="1800" dirty="0"/>
              <a:t>the intravenous cannula thinking he is using </a:t>
            </a:r>
            <a:r>
              <a:rPr lang="en-US" sz="1800" dirty="0" smtClean="0"/>
              <a:t>saline to </a:t>
            </a:r>
            <a:r>
              <a:rPr lang="en-US" sz="1800" dirty="0"/>
              <a:t>flush the line</a:t>
            </a:r>
            <a:r>
              <a:rPr lang="en-US" sz="1800" dirty="0" smtClean="0"/>
              <a:t>.</a:t>
            </a:r>
            <a:endParaRPr lang="en-US" sz="1800" dirty="0"/>
          </a:p>
          <a:p>
            <a:pPr algn="l" rtl="0">
              <a:lnSpc>
                <a:spcPct val="170000"/>
              </a:lnSpc>
            </a:pPr>
            <a:r>
              <a:rPr lang="en-US" sz="1800" dirty="0"/>
              <a:t>The patient suddenly feels terrible, anxious, </a:t>
            </a:r>
            <a:r>
              <a:rPr lang="en-US" sz="1800" dirty="0" smtClean="0"/>
              <a:t>becomes tachycardia </a:t>
            </a:r>
            <a:r>
              <a:rPr lang="en-US" sz="1800" dirty="0"/>
              <a:t>and then </a:t>
            </a:r>
            <a:r>
              <a:rPr lang="en-US" sz="1800" dirty="0" smtClean="0"/>
              <a:t>becomes unconscious </a:t>
            </a:r>
            <a:r>
              <a:rPr lang="en-US" sz="1800" dirty="0"/>
              <a:t>with no </a:t>
            </a:r>
            <a:r>
              <a:rPr lang="en-US" sz="1800" dirty="0" smtClean="0"/>
              <a:t>pulse</a:t>
            </a:r>
            <a:endParaRPr lang="en-US" sz="1800" dirty="0"/>
          </a:p>
          <a:p>
            <a:pPr algn="l" rtl="0">
              <a:lnSpc>
                <a:spcPct val="170000"/>
              </a:lnSpc>
            </a:pPr>
            <a:r>
              <a:rPr lang="en-US" sz="1800" dirty="0"/>
              <a:t>She is discovered to be in ventricular tachycardia, </a:t>
            </a:r>
            <a:r>
              <a:rPr lang="en-US" sz="1800" dirty="0" smtClean="0"/>
              <a:t>is resuscitated </a:t>
            </a:r>
            <a:r>
              <a:rPr lang="en-US" sz="1800" dirty="0"/>
              <a:t>and fortunately makes a good </a:t>
            </a:r>
            <a:r>
              <a:rPr lang="en-US" sz="1800" dirty="0" smtClean="0"/>
              <a:t>recovery</a:t>
            </a:r>
            <a:endParaRPr lang="en-US" sz="1800" dirty="0"/>
          </a:p>
          <a:p>
            <a:pPr algn="l" rtl="0">
              <a:lnSpc>
                <a:spcPct val="170000"/>
              </a:lnSpc>
            </a:pPr>
            <a:r>
              <a:rPr lang="en-US" sz="1800" dirty="0"/>
              <a:t>Recommended dose of adrenaline (epinephrine) </a:t>
            </a:r>
            <a:r>
              <a:rPr lang="en-US" sz="1800" dirty="0" smtClean="0"/>
              <a:t>in anaphylaxis </a:t>
            </a:r>
            <a:r>
              <a:rPr lang="en-US" sz="1800" dirty="0"/>
              <a:t>is 0.3 - 0.5 mg IM, this patient received 1mg IV</a:t>
            </a:r>
          </a:p>
        </p:txBody>
      </p:sp>
    </p:spTree>
    <p:extLst>
      <p:ext uri="{BB962C8B-B14F-4D97-AF65-F5344CB8AC3E}">
        <p14:creationId xmlns:p14="http://schemas.microsoft.com/office/powerpoint/2010/main" val="296606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512770"/>
            <a:ext cx="7618172" cy="9779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Can you identify the contributing factors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to this error?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35" y="4192525"/>
            <a:ext cx="3298398" cy="21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4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C000"/>
                </a:solidFill>
              </a:rPr>
              <a:t>Medication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3555" y="2207360"/>
            <a:ext cx="7329840" cy="3970329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Medication use has become increasingly complex in </a:t>
            </a:r>
            <a:r>
              <a:rPr lang="ga-IE" sz="2400" dirty="0"/>
              <a:t>recent times</a:t>
            </a:r>
            <a:endParaRPr lang="en-US" sz="2400" dirty="0"/>
          </a:p>
          <a:p>
            <a:pPr marL="0" indent="0">
              <a:buNone/>
            </a:pPr>
            <a:endParaRPr lang="ar-SA" sz="2400" dirty="0">
              <a:solidFill>
                <a:srgbClr val="FFFF00"/>
              </a:solidFill>
            </a:endParaRPr>
          </a:p>
          <a:p>
            <a:pPr algn="l" rtl="0"/>
            <a:r>
              <a:rPr lang="en-US" sz="2400" b="1" dirty="0">
                <a:solidFill>
                  <a:srgbClr val="FFFF00"/>
                </a:solidFill>
              </a:rPr>
              <a:t>Medication errors </a:t>
            </a:r>
            <a:r>
              <a:rPr lang="en-US" sz="2400" dirty="0"/>
              <a:t>are a major cause of preventable patient </a:t>
            </a:r>
            <a:r>
              <a:rPr lang="ga-IE" sz="2400" dirty="0"/>
              <a:t>harm</a:t>
            </a:r>
            <a:endParaRPr lang="en-US" sz="2400" dirty="0"/>
          </a:p>
          <a:p>
            <a:pPr marL="0" indent="0">
              <a:buNone/>
            </a:pPr>
            <a:endParaRPr lang="ar-SA" sz="2400" dirty="0"/>
          </a:p>
          <a:p>
            <a:pPr algn="l" rtl="0"/>
            <a:r>
              <a:rPr lang="en-US" sz="2400" dirty="0"/>
              <a:t>As future health-care workers, you will have an important role in making medication use safe.</a:t>
            </a:r>
          </a:p>
          <a:p>
            <a:pPr algn="l" rt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836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3555" y="2512770"/>
            <a:ext cx="8012741" cy="3615064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Assumptions</a:t>
            </a:r>
            <a:endParaRPr lang="en-US" sz="2400" dirty="0"/>
          </a:p>
          <a:p>
            <a:pPr algn="l" rtl="0"/>
            <a:r>
              <a:rPr lang="en-US" sz="2400" dirty="0"/>
              <a:t>Lack of </a:t>
            </a:r>
            <a:r>
              <a:rPr lang="en-US" sz="2400" dirty="0"/>
              <a:t>communication</a:t>
            </a:r>
            <a:endParaRPr lang="en-US" sz="2400" dirty="0"/>
          </a:p>
          <a:p>
            <a:pPr algn="l" rtl="0"/>
            <a:r>
              <a:rPr lang="en-US" sz="2400" dirty="0"/>
              <a:t>Inadequate labeling of </a:t>
            </a:r>
            <a:r>
              <a:rPr lang="en-US" sz="2400" dirty="0"/>
              <a:t>syringe</a:t>
            </a:r>
            <a:endParaRPr lang="en-US" sz="2400" dirty="0"/>
          </a:p>
          <a:p>
            <a:pPr algn="l" rtl="0"/>
            <a:r>
              <a:rPr lang="en-US" sz="2400" dirty="0"/>
              <a:t>Giving a substance without checking and </a:t>
            </a:r>
            <a:r>
              <a:rPr lang="en-US" sz="2400" dirty="0"/>
              <a:t>double checking what </a:t>
            </a:r>
            <a:r>
              <a:rPr lang="en-US" sz="2400" dirty="0"/>
              <a:t>it </a:t>
            </a:r>
            <a:r>
              <a:rPr lang="en-US" sz="2400" dirty="0"/>
              <a:t>is</a:t>
            </a:r>
            <a:endParaRPr lang="en-US" sz="2400" dirty="0"/>
          </a:p>
          <a:p>
            <a:pPr algn="l" rtl="0"/>
            <a:r>
              <a:rPr lang="en-US" sz="2400" dirty="0"/>
              <a:t>Lack of care with a potent medication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260" y="1749245"/>
            <a:ext cx="8534400" cy="569214"/>
          </a:xfrm>
        </p:spPr>
        <p:txBody>
          <a:bodyPr>
            <a:normAutofit fontScale="90000"/>
          </a:bodyPr>
          <a:lstStyle/>
          <a:p>
            <a:pPr algn="l"/>
            <a:r>
              <a:rPr lang="en-US" sz="3300" b="1" dirty="0">
                <a:solidFill>
                  <a:srgbClr val="FFFF00"/>
                </a:solidFill>
              </a:rPr>
              <a:t>Answer</a:t>
            </a:r>
            <a:r>
              <a:rPr lang="en-US" sz="3300" b="1" dirty="0">
                <a:solidFill>
                  <a:srgbClr val="C00000"/>
                </a:solidFill>
              </a:rPr>
              <a:t> </a:t>
            </a:r>
            <a:endParaRPr lang="en-US" sz="3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5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9707" y="1890648"/>
            <a:ext cx="7466393" cy="3776597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sz="2400" dirty="0"/>
              <a:t>Medications can greatly improve health when </a:t>
            </a:r>
            <a:r>
              <a:rPr lang="en-US" sz="2400" dirty="0"/>
              <a:t>used wisely </a:t>
            </a:r>
            <a:r>
              <a:rPr lang="en-US" sz="2400" dirty="0"/>
              <a:t>and </a:t>
            </a:r>
            <a:r>
              <a:rPr lang="en-US" sz="2400" dirty="0"/>
              <a:t>correctly.</a:t>
            </a:r>
            <a:endParaRPr lang="en-US" sz="2400" dirty="0"/>
          </a:p>
          <a:p>
            <a:pPr>
              <a:spcBef>
                <a:spcPts val="900"/>
              </a:spcBef>
            </a:pPr>
            <a:r>
              <a:rPr lang="en-US" sz="2400" dirty="0"/>
              <a:t>Yet, medication error is common and is </a:t>
            </a:r>
            <a:r>
              <a:rPr lang="en-US" sz="2400" dirty="0"/>
              <a:t>causing preventable </a:t>
            </a:r>
            <a:r>
              <a:rPr lang="en-US" sz="2400" dirty="0"/>
              <a:t>human suffering and financial </a:t>
            </a:r>
            <a:r>
              <a:rPr lang="en-US" sz="2400" dirty="0"/>
              <a:t>cost.</a:t>
            </a:r>
            <a:endParaRPr lang="en-US" sz="2400" dirty="0"/>
          </a:p>
          <a:p>
            <a:pPr>
              <a:spcBef>
                <a:spcPts val="900"/>
              </a:spcBef>
            </a:pPr>
            <a:r>
              <a:rPr lang="en-US" sz="2400" dirty="0"/>
              <a:t>Remember that using medications to help patients is </a:t>
            </a:r>
            <a:r>
              <a:rPr lang="en-US" sz="2400" dirty="0"/>
              <a:t>not a </a:t>
            </a:r>
            <a:r>
              <a:rPr lang="en-US" sz="2400" dirty="0"/>
              <a:t>risk-free </a:t>
            </a:r>
            <a:r>
              <a:rPr lang="en-US" sz="2400" dirty="0"/>
              <a:t>activity.</a:t>
            </a:r>
            <a:endParaRPr lang="en-US" sz="2400" dirty="0"/>
          </a:p>
          <a:p>
            <a:pPr>
              <a:spcBef>
                <a:spcPts val="900"/>
              </a:spcBef>
            </a:pPr>
            <a:r>
              <a:rPr lang="en-US" sz="2400" dirty="0"/>
              <a:t>Know your responsibilities and work hard to </a:t>
            </a:r>
            <a:r>
              <a:rPr lang="en-US" sz="2400" dirty="0"/>
              <a:t>make medication </a:t>
            </a:r>
            <a:r>
              <a:rPr lang="en-US" sz="2400" dirty="0"/>
              <a:t>use safe for your </a:t>
            </a:r>
            <a:r>
              <a:rPr lang="en-US" sz="2400" dirty="0"/>
              <a:t>patients.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108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0" y="2512770"/>
            <a:ext cx="4558866" cy="2217734"/>
          </a:xfrm>
        </p:spPr>
      </p:pic>
    </p:spTree>
    <p:extLst>
      <p:ext uri="{BB962C8B-B14F-4D97-AF65-F5344CB8AC3E}">
        <p14:creationId xmlns:p14="http://schemas.microsoft.com/office/powerpoint/2010/main" val="276261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901950"/>
            <a:ext cx="8229600" cy="458115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C000"/>
                </a:solidFill>
              </a:rPr>
              <a:t>Medication Errors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260" y="2207360"/>
            <a:ext cx="7329840" cy="3970329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endParaRPr lang="en-US" sz="2400" b="1" dirty="0"/>
          </a:p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2400" b="1" dirty="0"/>
              <a:t>The drugs errors </a:t>
            </a:r>
            <a:r>
              <a:rPr lang="en-US" sz="2400" dirty="0"/>
              <a:t>are the most common cause of medical errors in hospitals, affecting 3.7% of patients.</a:t>
            </a:r>
          </a:p>
          <a:p>
            <a:pPr marL="0" indent="0" algn="ctr">
              <a:spcBef>
                <a:spcPts val="900"/>
              </a:spcBef>
              <a:buNone/>
            </a:pPr>
            <a:endParaRPr lang="ar-SA" sz="2400" dirty="0"/>
          </a:p>
          <a:p>
            <a:pPr>
              <a:spcBef>
                <a:spcPts val="9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64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230" y="222195"/>
            <a:ext cx="2137870" cy="458115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Definitions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5538" y="1900042"/>
            <a:ext cx="8825018" cy="3745984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buNone/>
            </a:pPr>
            <a:r>
              <a:rPr lang="en-US" sz="2400" b="1" dirty="0">
                <a:solidFill>
                  <a:srgbClr val="92D050"/>
                </a:solidFill>
              </a:rPr>
              <a:t>Medication Error</a:t>
            </a:r>
            <a:r>
              <a:rPr lang="en-US" sz="2400" dirty="0">
                <a:solidFill>
                  <a:srgbClr val="92D050"/>
                </a:solidFill>
              </a:rPr>
              <a:t>: </a:t>
            </a:r>
          </a:p>
          <a:p>
            <a:pPr>
              <a:spcBef>
                <a:spcPts val="900"/>
              </a:spcBef>
              <a:buNone/>
            </a:pPr>
            <a:r>
              <a:rPr lang="en-US" sz="2400" dirty="0"/>
              <a:t>is any preventable event that may cause or led to inappropriate</a:t>
            </a:r>
          </a:p>
          <a:p>
            <a:pPr>
              <a:spcBef>
                <a:spcPts val="900"/>
              </a:spcBef>
              <a:buNone/>
            </a:pPr>
            <a:r>
              <a:rPr lang="en-US" sz="2400" dirty="0"/>
              <a:t> medication use or patient harm.</a:t>
            </a:r>
          </a:p>
          <a:p>
            <a:pPr algn="l" rtl="0">
              <a:buNone/>
            </a:pPr>
            <a:endParaRPr lang="en-US" sz="2400" b="1" dirty="0">
              <a:solidFill>
                <a:srgbClr val="92D050"/>
              </a:solidFill>
            </a:endParaRPr>
          </a:p>
          <a:p>
            <a:pPr algn="l" rtl="0">
              <a:buNone/>
            </a:pPr>
            <a:r>
              <a:rPr lang="en-US" sz="2400" b="1" dirty="0">
                <a:solidFill>
                  <a:srgbClr val="92D050"/>
                </a:solidFill>
              </a:rPr>
              <a:t>Medication error may result in …</a:t>
            </a:r>
          </a:p>
          <a:p>
            <a:pPr lvl="1" algn="l" rtl="0">
              <a:buClr>
                <a:srgbClr val="0811CA"/>
              </a:buClr>
              <a:buFont typeface="Wingdings" pitchFamily="2" charset="2"/>
              <a:buChar char="Ø"/>
            </a:pPr>
            <a:r>
              <a:rPr lang="en-US" sz="2100" dirty="0"/>
              <a:t>An adverse event if a patient is harmed</a:t>
            </a:r>
          </a:p>
          <a:p>
            <a:pPr lvl="1" algn="l" rtl="0">
              <a:buClr>
                <a:srgbClr val="0811CA"/>
              </a:buClr>
              <a:buFont typeface="Wingdings" pitchFamily="2" charset="2"/>
              <a:buChar char="Ø"/>
            </a:pPr>
            <a:r>
              <a:rPr lang="en-US" sz="2100" dirty="0"/>
              <a:t>A near miss if a patient is nearly harmed.</a:t>
            </a:r>
          </a:p>
        </p:txBody>
      </p:sp>
    </p:spTree>
    <p:extLst>
      <p:ext uri="{BB962C8B-B14F-4D97-AF65-F5344CB8AC3E}">
        <p14:creationId xmlns:p14="http://schemas.microsoft.com/office/powerpoint/2010/main" val="252775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640" y="222195"/>
            <a:ext cx="2145800" cy="458115"/>
          </a:xfrm>
        </p:spPr>
        <p:txBody>
          <a:bodyPr>
            <a:normAutofit fontScale="90000"/>
          </a:bodyPr>
          <a:lstStyle/>
          <a:p>
            <a:r>
              <a:rPr lang="ga-IE" sz="3000" b="1" dirty="0">
                <a:solidFill>
                  <a:srgbClr val="FF0000"/>
                </a:solidFill>
              </a:rPr>
              <a:t>Definitions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165" y="1901950"/>
            <a:ext cx="8534400" cy="4091314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buNone/>
            </a:pPr>
            <a:r>
              <a:rPr lang="en-US" sz="2400" b="1" u="sng" dirty="0">
                <a:solidFill>
                  <a:srgbClr val="92D050"/>
                </a:solidFill>
              </a:rPr>
              <a:t>Side effect of a drug: </a:t>
            </a:r>
          </a:p>
          <a:p>
            <a:pPr>
              <a:spcBef>
                <a:spcPts val="900"/>
              </a:spcBef>
              <a:buNone/>
            </a:pPr>
            <a:r>
              <a:rPr lang="en-US" sz="2100" dirty="0"/>
              <a:t>a known effect, other than that primarily intended, relating to the</a:t>
            </a:r>
          </a:p>
          <a:p>
            <a:pPr>
              <a:spcBef>
                <a:spcPts val="900"/>
              </a:spcBef>
              <a:buNone/>
            </a:pPr>
            <a:r>
              <a:rPr lang="en-US" sz="2100" dirty="0"/>
              <a:t>pharmacological properties of a m</a:t>
            </a:r>
            <a:r>
              <a:rPr lang="ga-IE" sz="2100" dirty="0"/>
              <a:t>edication</a:t>
            </a:r>
            <a:r>
              <a:rPr lang="en-US" sz="2100" dirty="0"/>
              <a:t> e.g. opiate analgesia often</a:t>
            </a:r>
          </a:p>
          <a:p>
            <a:pPr>
              <a:spcBef>
                <a:spcPts val="900"/>
              </a:spcBef>
              <a:buNone/>
            </a:pPr>
            <a:r>
              <a:rPr lang="en-US" sz="2100" dirty="0"/>
              <a:t>causes nausea.</a:t>
            </a:r>
            <a:endParaRPr lang="en-US" sz="2400" b="1" dirty="0">
              <a:solidFill>
                <a:srgbClr val="990033"/>
              </a:solidFill>
            </a:endParaRPr>
          </a:p>
          <a:p>
            <a:pPr>
              <a:spcBef>
                <a:spcPts val="900"/>
              </a:spcBef>
              <a:buNone/>
            </a:pPr>
            <a:r>
              <a:rPr lang="en-US" sz="2400" b="1" u="sng" dirty="0">
                <a:solidFill>
                  <a:srgbClr val="92D050"/>
                </a:solidFill>
              </a:rPr>
              <a:t>Adverse reaction of a drug:</a:t>
            </a:r>
          </a:p>
          <a:p>
            <a:pPr>
              <a:spcBef>
                <a:spcPts val="900"/>
              </a:spcBef>
              <a:buNone/>
            </a:pPr>
            <a:r>
              <a:rPr lang="en-US" sz="2100" dirty="0"/>
              <a:t>unexpected harm arising from a justified action where the correct</a:t>
            </a:r>
          </a:p>
          <a:p>
            <a:pPr>
              <a:spcBef>
                <a:spcPts val="900"/>
              </a:spcBef>
              <a:buNone/>
            </a:pPr>
            <a:r>
              <a:rPr lang="en-US" sz="2100" dirty="0"/>
              <a:t>Process was followed for the context in which the event occurred e.g.</a:t>
            </a:r>
          </a:p>
          <a:p>
            <a:pPr>
              <a:spcBef>
                <a:spcPts val="900"/>
              </a:spcBef>
              <a:buNone/>
            </a:pPr>
            <a:r>
              <a:rPr lang="en-US" sz="2100" dirty="0"/>
              <a:t>An unexpected allergic reaction in a patient taking a medication for the</a:t>
            </a:r>
          </a:p>
          <a:p>
            <a:pPr>
              <a:spcBef>
                <a:spcPts val="900"/>
              </a:spcBef>
              <a:buNone/>
            </a:pPr>
            <a:r>
              <a:rPr lang="en-US" sz="2100" dirty="0"/>
              <a:t>First time.</a:t>
            </a:r>
          </a:p>
        </p:txBody>
      </p:sp>
    </p:spTree>
    <p:extLst>
      <p:ext uri="{BB962C8B-B14F-4D97-AF65-F5344CB8AC3E}">
        <p14:creationId xmlns:p14="http://schemas.microsoft.com/office/powerpoint/2010/main" val="202946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74900"/>
            <a:ext cx="3359510" cy="458115"/>
          </a:xfrm>
        </p:spPr>
        <p:txBody>
          <a:bodyPr>
            <a:normAutofit fontScale="90000"/>
          </a:bodyPr>
          <a:lstStyle/>
          <a:p>
            <a:r>
              <a:rPr lang="ga-IE" sz="3000" b="1" dirty="0" smtClean="0">
                <a:solidFill>
                  <a:srgbClr val="FF0000"/>
                </a:solidFill>
              </a:rPr>
              <a:t>Definitions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2835" y="1900042"/>
            <a:ext cx="7260560" cy="3654469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buNone/>
            </a:pPr>
            <a:r>
              <a:rPr lang="en-US" sz="2400" b="1" dirty="0">
                <a:solidFill>
                  <a:srgbClr val="92D050"/>
                </a:solidFill>
              </a:rPr>
              <a:t>Adverse drug event: </a:t>
            </a:r>
          </a:p>
          <a:p>
            <a:pPr>
              <a:spcBef>
                <a:spcPts val="900"/>
              </a:spcBef>
              <a:buNone/>
            </a:pPr>
            <a:r>
              <a:rPr lang="en-US" sz="1800" b="1" dirty="0"/>
              <a:t>	</a:t>
            </a:r>
            <a:r>
              <a:rPr lang="en-US" sz="2400" dirty="0"/>
              <a:t>an incident in which a patient is harmed. It includes both errors &amp; side effects of the medication.</a:t>
            </a:r>
          </a:p>
          <a:p>
            <a:pPr algn="l" rtl="0">
              <a:buNone/>
            </a:pPr>
            <a:endParaRPr lang="en-US" sz="2400" b="1" dirty="0">
              <a:solidFill>
                <a:srgbClr val="990033"/>
              </a:solidFill>
            </a:endParaRPr>
          </a:p>
          <a:p>
            <a:pPr algn="l" rtl="0">
              <a:buNone/>
            </a:pPr>
            <a:r>
              <a:rPr lang="ga-IE" sz="2400" b="1" dirty="0">
                <a:solidFill>
                  <a:srgbClr val="92D050"/>
                </a:solidFill>
              </a:rPr>
              <a:t>Adverse drug event:</a:t>
            </a:r>
          </a:p>
          <a:p>
            <a:pPr lvl="1" algn="l" rtl="0">
              <a:buClr>
                <a:srgbClr val="0811CA"/>
              </a:buClr>
              <a:buFont typeface="Wingdings" pitchFamily="2" charset="2"/>
              <a:buChar char="Ø"/>
            </a:pPr>
            <a:r>
              <a:rPr lang="en-US" sz="2400" dirty="0"/>
              <a:t>May be preventable (e.g. the result of an error) or</a:t>
            </a:r>
          </a:p>
          <a:p>
            <a:pPr lvl="1" algn="l" rtl="0">
              <a:buClr>
                <a:srgbClr val="0811CA"/>
              </a:buClr>
              <a:buFont typeface="Wingdings" pitchFamily="2" charset="2"/>
              <a:buChar char="Ø"/>
            </a:pPr>
            <a:r>
              <a:rPr lang="en-US" sz="2400" dirty="0"/>
              <a:t>May not be preventable (e.g. the result of an adverse drug </a:t>
            </a:r>
            <a:r>
              <a:rPr lang="ga-IE" sz="2400" dirty="0"/>
              <a:t>reaction or side-effect)</a:t>
            </a:r>
            <a:endParaRPr lang="en-US" sz="2400" dirty="0"/>
          </a:p>
          <a:p>
            <a:pPr>
              <a:spcBef>
                <a:spcPts val="9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358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1132" y="2207360"/>
            <a:ext cx="7329840" cy="3970329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ga-IE" sz="3200" dirty="0"/>
              <a:t>Prescribing</a:t>
            </a:r>
            <a:endParaRPr lang="ar-SA" sz="3200" dirty="0"/>
          </a:p>
          <a:p>
            <a:pPr>
              <a:spcBef>
                <a:spcPts val="900"/>
              </a:spcBef>
            </a:pPr>
            <a:r>
              <a:rPr lang="en-US" sz="3200" dirty="0"/>
              <a:t>Preparation and Dispensing</a:t>
            </a:r>
          </a:p>
          <a:p>
            <a:pPr>
              <a:spcBef>
                <a:spcPts val="900"/>
              </a:spcBef>
            </a:pPr>
            <a:r>
              <a:rPr lang="ga-IE" sz="3200" dirty="0"/>
              <a:t>Administ</a:t>
            </a:r>
            <a:r>
              <a:rPr lang="en-US" sz="3200" dirty="0"/>
              <a:t>ration</a:t>
            </a:r>
            <a:endParaRPr lang="ar-SA" sz="3200" dirty="0"/>
          </a:p>
          <a:p>
            <a:pPr>
              <a:spcBef>
                <a:spcPts val="900"/>
              </a:spcBef>
            </a:pPr>
            <a:r>
              <a:rPr lang="ga-IE" sz="3200" dirty="0"/>
              <a:t>Monitoring</a:t>
            </a:r>
          </a:p>
          <a:p>
            <a:pPr algn="l" rtl="0">
              <a:buNone/>
            </a:pPr>
            <a:endParaRPr lang="en-US" sz="4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3310" y="985720"/>
            <a:ext cx="8534400" cy="469725"/>
          </a:xfrm>
        </p:spPr>
        <p:txBody>
          <a:bodyPr>
            <a:normAutofit fontScale="90000"/>
          </a:bodyPr>
          <a:lstStyle/>
          <a:p>
            <a:r>
              <a:rPr lang="ar-SA" sz="3000" b="1" dirty="0">
                <a:solidFill>
                  <a:srgbClr val="0811CA"/>
                </a:solidFill>
              </a:rPr>
              <a:t/>
            </a:r>
            <a:br>
              <a:rPr lang="ar-SA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200" b="1" dirty="0">
                <a:solidFill>
                  <a:srgbClr val="0811CA"/>
                </a:solidFill>
              </a:rPr>
              <a:t/>
            </a:r>
            <a:br>
              <a:rPr lang="en-US" sz="3200" b="1" dirty="0">
                <a:solidFill>
                  <a:srgbClr val="0811CA"/>
                </a:solidFill>
              </a:rPr>
            </a:br>
            <a:r>
              <a:rPr lang="en-US" sz="3200" b="1" dirty="0">
                <a:solidFill>
                  <a:srgbClr val="0811CA"/>
                </a:solidFill>
              </a:rPr>
              <a:t/>
            </a:r>
            <a:br>
              <a:rPr lang="en-US" sz="3200" b="1" dirty="0">
                <a:solidFill>
                  <a:srgbClr val="0811CA"/>
                </a:solidFill>
              </a:rPr>
            </a:br>
            <a:r>
              <a:rPr lang="ga-IE" sz="3200" b="1" dirty="0">
                <a:solidFill>
                  <a:srgbClr val="FFFF00"/>
                </a:solidFill>
              </a:rPr>
              <a:t>Steps in using medication</a:t>
            </a: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 smtClean="0">
                <a:solidFill>
                  <a:srgbClr val="0811CA"/>
                </a:solidFill>
              </a:rPr>
              <a:t/>
            </a:r>
            <a:br>
              <a:rPr lang="en-US" sz="3000" b="1" dirty="0" smtClean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r>
              <a:rPr lang="en-US" sz="3000" b="1" dirty="0">
                <a:solidFill>
                  <a:srgbClr val="0811CA"/>
                </a:solidFill>
              </a:rPr>
              <a:t/>
            </a:r>
            <a:br>
              <a:rPr lang="en-US" sz="3000" b="1" dirty="0">
                <a:solidFill>
                  <a:srgbClr val="0811CA"/>
                </a:solidFill>
              </a:rPr>
            </a:br>
            <a:endParaRPr lang="ar-SA" sz="3000" b="1" dirty="0">
              <a:solidFill>
                <a:srgbClr val="0811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1414</Words>
  <Application>Microsoft Office PowerPoint</Application>
  <PresentationFormat>عرض على الشاشة (3:4)‏</PresentationFormat>
  <Paragraphs>272</Paragraphs>
  <Slides>42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8" baseType="lpstr">
      <vt:lpstr>Arial</vt:lpstr>
      <vt:lpstr>Calibri</vt:lpstr>
      <vt:lpstr>Symbol</vt:lpstr>
      <vt:lpstr>Times New Roman</vt:lpstr>
      <vt:lpstr>Wingdings</vt:lpstr>
      <vt:lpstr>Office Theme</vt:lpstr>
      <vt:lpstr>عرض تقديمي في PowerPoint</vt:lpstr>
      <vt:lpstr>Learning objectives </vt:lpstr>
      <vt:lpstr>Knowledge requirements</vt:lpstr>
      <vt:lpstr>Medication Error</vt:lpstr>
      <vt:lpstr>Medication Errors </vt:lpstr>
      <vt:lpstr>Definitions </vt:lpstr>
      <vt:lpstr>Definitions</vt:lpstr>
      <vt:lpstr>Definitions</vt:lpstr>
      <vt:lpstr>            Steps in using medication           </vt:lpstr>
      <vt:lpstr>Medication Use Process in The Institutional Setting</vt:lpstr>
      <vt:lpstr>Medication Prescription  </vt:lpstr>
      <vt:lpstr>Sources of error in prescribing</vt:lpstr>
      <vt:lpstr> Example for prescribing error Illegible Handwriting</vt:lpstr>
      <vt:lpstr>Strategies to Reduce Prescribing errors</vt:lpstr>
      <vt:lpstr>Strategies to Reduce Prescribing errors</vt:lpstr>
      <vt:lpstr>Strategies to Reduce Prescribing errors</vt:lpstr>
      <vt:lpstr>     </vt:lpstr>
      <vt:lpstr>      Example for Error Prone Abbreviations </vt:lpstr>
      <vt:lpstr>Strategies to Reduce Prescribing errors</vt:lpstr>
      <vt:lpstr>Strategies to Reduce Prescribing errors</vt:lpstr>
      <vt:lpstr> Medication reconciliation form</vt:lpstr>
      <vt:lpstr>Strategies to Reduce Prescribing errors</vt:lpstr>
      <vt:lpstr>Strategies to Reduce Dispensing Errors  </vt:lpstr>
      <vt:lpstr> Administration  </vt:lpstr>
      <vt:lpstr>   How can drug administration go wrong?  </vt:lpstr>
      <vt:lpstr>Remember the 5 Rs when prescribing and administering</vt:lpstr>
      <vt:lpstr>عرض تقديمي في PowerPoint</vt:lpstr>
      <vt:lpstr>Strategies to Reduce Administration Errors  </vt:lpstr>
      <vt:lpstr>Medication monitoring</vt:lpstr>
      <vt:lpstr> How can monitoring go wrong? </vt:lpstr>
      <vt:lpstr> Which patients are most at risk of medication errors ?</vt:lpstr>
      <vt:lpstr>Factors for Medication Errors  </vt:lpstr>
      <vt:lpstr>           </vt:lpstr>
      <vt:lpstr>     Ways to make medication use safer    </vt:lpstr>
      <vt:lpstr>Case Study - 1</vt:lpstr>
      <vt:lpstr>        Recommended actions </vt:lpstr>
      <vt:lpstr>Case Study - 2 </vt:lpstr>
      <vt:lpstr>Continue case study 2</vt:lpstr>
      <vt:lpstr>Can you identify the contributing factors to this error?</vt:lpstr>
      <vt:lpstr>Answer </vt:lpstr>
      <vt:lpstr>Summary</vt:lpstr>
      <vt:lpstr>عرض تقديمي في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48</cp:revision>
  <dcterms:created xsi:type="dcterms:W3CDTF">2013-08-21T19:17:07Z</dcterms:created>
  <dcterms:modified xsi:type="dcterms:W3CDTF">2018-11-29T09:55:27Z</dcterms:modified>
</cp:coreProperties>
</file>