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4" r:id="rId5"/>
    <p:sldId id="266" r:id="rId6"/>
    <p:sldId id="268" r:id="rId7"/>
    <p:sldId id="270" r:id="rId8"/>
    <p:sldId id="271" r:id="rId9"/>
    <p:sldId id="272" r:id="rId10"/>
    <p:sldId id="274" r:id="rId11"/>
    <p:sldId id="276" r:id="rId12"/>
    <p:sldId id="278" r:id="rId13"/>
    <p:sldId id="280" r:id="rId14"/>
    <p:sldId id="282" r:id="rId15"/>
    <p:sldId id="284" r:id="rId16"/>
    <p:sldId id="286" r:id="rId17"/>
    <p:sldId id="287" r:id="rId18"/>
    <p:sldId id="289" r:id="rId19"/>
    <p:sldId id="291" r:id="rId20"/>
    <p:sldId id="293" r:id="rId21"/>
    <p:sldId id="295" r:id="rId22"/>
    <p:sldId id="297" r:id="rId23"/>
    <p:sldId id="300" r:id="rId24"/>
    <p:sldId id="299" r:id="rId25"/>
    <p:sldId id="301" r:id="rId26"/>
    <p:sldId id="304" r:id="rId27"/>
    <p:sldId id="303" r:id="rId28"/>
    <p:sldId id="306" r:id="rId29"/>
    <p:sldId id="308" r:id="rId30"/>
    <p:sldId id="310" r:id="rId31"/>
    <p:sldId id="312" r:id="rId32"/>
    <p:sldId id="314" r:id="rId33"/>
    <p:sldId id="31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7BA1"/>
    <a:srgbClr val="6BA4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8"/>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940AEA-5188-418B-81DE-F807267F2D69}" type="doc">
      <dgm:prSet loTypeId="urn:microsoft.com/office/officeart/2005/8/layout/radial6" loCatId="cycle" qsTypeId="urn:microsoft.com/office/officeart/2005/8/quickstyle/3d1" qsCatId="3D" csTypeId="urn:microsoft.com/office/officeart/2005/8/colors/colorful1" csCatId="colorful" phldr="1"/>
      <dgm:spPr/>
      <dgm:t>
        <a:bodyPr/>
        <a:lstStyle/>
        <a:p>
          <a:pPr rtl="1"/>
          <a:endParaRPr lang="ar-SA"/>
        </a:p>
      </dgm:t>
    </dgm:pt>
    <dgm:pt modelId="{702248FA-25DD-4F1D-9CFF-1D6B3B8D4CAA}">
      <dgm:prSet phldrT="[نص]" custT="1"/>
      <dgm:spPr/>
      <dgm:t>
        <a:bodyPr/>
        <a:lstStyle/>
        <a:p>
          <a:pPr rtl="1"/>
          <a:r>
            <a:rPr lang="en-US" sz="2000" b="1" dirty="0" smtClean="0">
              <a:solidFill>
                <a:schemeClr val="bg1"/>
              </a:solidFill>
            </a:rPr>
            <a:t>Family-centered</a:t>
          </a:r>
          <a:endParaRPr lang="ar-SA" sz="2000" dirty="0">
            <a:solidFill>
              <a:schemeClr val="bg1"/>
            </a:solidFill>
          </a:endParaRPr>
        </a:p>
      </dgm:t>
    </dgm:pt>
    <dgm:pt modelId="{9774F5E5-3274-4040-A755-D08610F87439}">
      <dgm:prSet phldrT="[نص]" custT="1"/>
      <dgm:spPr/>
      <dgm:t>
        <a:bodyPr/>
        <a:lstStyle/>
        <a:p>
          <a:pPr rtl="1"/>
          <a:r>
            <a:rPr lang="en-US" sz="2800" b="1" dirty="0" smtClean="0">
              <a:solidFill>
                <a:schemeClr val="bg1"/>
              </a:solidFill>
            </a:rPr>
            <a:t>Timely</a:t>
          </a:r>
          <a:endParaRPr lang="ar-SA" sz="2800" dirty="0">
            <a:solidFill>
              <a:schemeClr val="bg1"/>
            </a:solidFill>
          </a:endParaRPr>
        </a:p>
      </dgm:t>
    </dgm:pt>
    <dgm:pt modelId="{4F4AD87B-BB4F-44D2-9980-A345D5D0AE0C}">
      <dgm:prSet phldrT="[نص]" custT="1"/>
      <dgm:spPr/>
      <dgm:t>
        <a:bodyPr/>
        <a:lstStyle/>
        <a:p>
          <a:pPr rtl="1"/>
          <a:r>
            <a:rPr lang="en-US" sz="2000" b="1" dirty="0" smtClean="0">
              <a:solidFill>
                <a:schemeClr val="bg1"/>
              </a:solidFill>
            </a:rPr>
            <a:t>Effective</a:t>
          </a:r>
          <a:endParaRPr lang="ar-SA" sz="2000" dirty="0">
            <a:solidFill>
              <a:schemeClr val="bg1"/>
            </a:solidFill>
          </a:endParaRPr>
        </a:p>
      </dgm:t>
    </dgm:pt>
    <dgm:pt modelId="{EDBC24A7-E87C-49F4-BC9D-63CADDF57FBC}">
      <dgm:prSet phldrT="[نص]" custT="1"/>
      <dgm:spPr/>
      <dgm:t>
        <a:bodyPr/>
        <a:lstStyle/>
        <a:p>
          <a:pPr rtl="1"/>
          <a:r>
            <a:rPr lang="en-US" sz="2800" b="1" dirty="0" smtClean="0">
              <a:solidFill>
                <a:schemeClr val="bg1"/>
              </a:solidFill>
            </a:rPr>
            <a:t>Safe</a:t>
          </a:r>
          <a:endParaRPr lang="ar-SA" sz="2800" b="1" dirty="0">
            <a:solidFill>
              <a:schemeClr val="bg1"/>
            </a:solidFill>
          </a:endParaRPr>
        </a:p>
      </dgm:t>
    </dgm:pt>
    <dgm:pt modelId="{9AE4881F-2FE7-4F66-B8AF-710DF9FC3B59}">
      <dgm:prSet phldrT="[نص]"/>
      <dgm:spPr/>
      <dgm:t>
        <a:bodyPr/>
        <a:lstStyle/>
        <a:p>
          <a:pPr rtl="1"/>
          <a:r>
            <a:rPr lang="en-US" b="1" dirty="0" smtClean="0">
              <a:solidFill>
                <a:schemeClr val="bg1"/>
              </a:solidFill>
            </a:rPr>
            <a:t>Key Elements of Professionalism</a:t>
          </a:r>
          <a:endParaRPr lang="ar-SA" dirty="0">
            <a:solidFill>
              <a:schemeClr val="bg1"/>
            </a:solidFill>
          </a:endParaRPr>
        </a:p>
      </dgm:t>
    </dgm:pt>
    <dgm:pt modelId="{4BE9139F-4791-4B38-A91F-F9767C04310D}" type="sibTrans" cxnId="{F1486472-1F77-4D2B-AB23-6938A551A589}">
      <dgm:prSet/>
      <dgm:spPr/>
      <dgm:t>
        <a:bodyPr/>
        <a:lstStyle/>
        <a:p>
          <a:pPr rtl="1"/>
          <a:endParaRPr lang="ar-SA"/>
        </a:p>
      </dgm:t>
    </dgm:pt>
    <dgm:pt modelId="{0F66C699-4A9A-449C-98F6-814847BF8249}" type="parTrans" cxnId="{F1486472-1F77-4D2B-AB23-6938A551A589}">
      <dgm:prSet/>
      <dgm:spPr/>
      <dgm:t>
        <a:bodyPr/>
        <a:lstStyle/>
        <a:p>
          <a:pPr rtl="1"/>
          <a:endParaRPr lang="ar-SA"/>
        </a:p>
      </dgm:t>
    </dgm:pt>
    <dgm:pt modelId="{FF615DDE-0EFE-462B-A14E-5B3DF124F85B}" type="sibTrans" cxnId="{F9217976-593F-44F5-A8A4-30A1984EB257}">
      <dgm:prSet/>
      <dgm:spPr/>
      <dgm:t>
        <a:bodyPr/>
        <a:lstStyle/>
        <a:p>
          <a:pPr rtl="1"/>
          <a:endParaRPr lang="ar-SA"/>
        </a:p>
      </dgm:t>
    </dgm:pt>
    <dgm:pt modelId="{710E8736-D908-4080-AE64-356ABA4B6070}" type="parTrans" cxnId="{F9217976-593F-44F5-A8A4-30A1984EB257}">
      <dgm:prSet/>
      <dgm:spPr/>
      <dgm:t>
        <a:bodyPr/>
        <a:lstStyle/>
        <a:p>
          <a:pPr rtl="1"/>
          <a:endParaRPr lang="ar-SA"/>
        </a:p>
      </dgm:t>
    </dgm:pt>
    <dgm:pt modelId="{E82691AF-E2ED-437B-9404-8915D4777A10}" type="sibTrans" cxnId="{AECAAC85-6D44-4E86-A8CC-53C7524F9F8F}">
      <dgm:prSet/>
      <dgm:spPr/>
      <dgm:t>
        <a:bodyPr/>
        <a:lstStyle/>
        <a:p>
          <a:pPr rtl="1"/>
          <a:endParaRPr lang="ar-SA"/>
        </a:p>
      </dgm:t>
    </dgm:pt>
    <dgm:pt modelId="{1DE5872A-B6D9-43B4-B7A5-CD21A0CAF68D}" type="parTrans" cxnId="{AECAAC85-6D44-4E86-A8CC-53C7524F9F8F}">
      <dgm:prSet/>
      <dgm:spPr/>
      <dgm:t>
        <a:bodyPr/>
        <a:lstStyle/>
        <a:p>
          <a:pPr rtl="1"/>
          <a:endParaRPr lang="ar-SA"/>
        </a:p>
      </dgm:t>
    </dgm:pt>
    <dgm:pt modelId="{423EF445-2AF5-4B2D-AC24-5765B203F8A4}" type="sibTrans" cxnId="{604330EC-1336-44E4-8ED8-786537A7BC08}">
      <dgm:prSet/>
      <dgm:spPr/>
      <dgm:t>
        <a:bodyPr/>
        <a:lstStyle/>
        <a:p>
          <a:pPr rtl="1"/>
          <a:endParaRPr lang="ar-SA"/>
        </a:p>
      </dgm:t>
    </dgm:pt>
    <dgm:pt modelId="{FA1265BD-15EC-43D4-A842-921E0635D327}" type="parTrans" cxnId="{604330EC-1336-44E4-8ED8-786537A7BC08}">
      <dgm:prSet/>
      <dgm:spPr/>
      <dgm:t>
        <a:bodyPr/>
        <a:lstStyle/>
        <a:p>
          <a:pPr rtl="1"/>
          <a:endParaRPr lang="ar-SA"/>
        </a:p>
      </dgm:t>
    </dgm:pt>
    <dgm:pt modelId="{54E3BF4E-FC3D-4B8F-B69B-4494C1124D10}" type="sibTrans" cxnId="{F962B63F-DA22-4833-8435-FDF509334547}">
      <dgm:prSet/>
      <dgm:spPr/>
      <dgm:t>
        <a:bodyPr/>
        <a:lstStyle/>
        <a:p>
          <a:pPr rtl="1"/>
          <a:endParaRPr lang="ar-SA"/>
        </a:p>
      </dgm:t>
    </dgm:pt>
    <dgm:pt modelId="{AFE53A8F-3D4F-41DD-B41B-D5F2E50F50B1}" type="parTrans" cxnId="{F962B63F-DA22-4833-8435-FDF509334547}">
      <dgm:prSet/>
      <dgm:spPr/>
      <dgm:t>
        <a:bodyPr/>
        <a:lstStyle/>
        <a:p>
          <a:pPr rtl="1"/>
          <a:endParaRPr lang="ar-SA"/>
        </a:p>
      </dgm:t>
    </dgm:pt>
    <dgm:pt modelId="{DC4F99EA-378E-49F7-95ED-1129815BBFCB}">
      <dgm:prSet/>
      <dgm:spPr/>
      <dgm:t>
        <a:bodyPr/>
        <a:lstStyle/>
        <a:p>
          <a:pPr rtl="1"/>
          <a:r>
            <a:rPr lang="en-US" b="1" dirty="0" smtClean="0">
              <a:solidFill>
                <a:schemeClr val="bg1"/>
              </a:solidFill>
            </a:rPr>
            <a:t>Equal</a:t>
          </a:r>
          <a:endParaRPr lang="ar-SA" dirty="0">
            <a:solidFill>
              <a:schemeClr val="bg1"/>
            </a:solidFill>
          </a:endParaRPr>
        </a:p>
      </dgm:t>
    </dgm:pt>
    <dgm:pt modelId="{5B8163F5-FAFB-4FC4-86F6-7EA088914693}" type="parTrans" cxnId="{824E5BD2-6E62-4A54-B585-13A53231902E}">
      <dgm:prSet/>
      <dgm:spPr/>
      <dgm:t>
        <a:bodyPr/>
        <a:lstStyle/>
        <a:p>
          <a:pPr rtl="1"/>
          <a:endParaRPr lang="ar-SA"/>
        </a:p>
      </dgm:t>
    </dgm:pt>
    <dgm:pt modelId="{55B3269D-02AA-47EA-AE71-471EB95A5298}" type="sibTrans" cxnId="{824E5BD2-6E62-4A54-B585-13A53231902E}">
      <dgm:prSet/>
      <dgm:spPr/>
      <dgm:t>
        <a:bodyPr/>
        <a:lstStyle/>
        <a:p>
          <a:pPr rtl="1"/>
          <a:endParaRPr lang="ar-SA"/>
        </a:p>
      </dgm:t>
    </dgm:pt>
    <dgm:pt modelId="{00A4164B-78A3-4EDB-AC3C-AF5FF5674FD2}">
      <dgm:prSet custT="1"/>
      <dgm:spPr/>
      <dgm:t>
        <a:bodyPr/>
        <a:lstStyle/>
        <a:p>
          <a:pPr rtl="1"/>
          <a:r>
            <a:rPr lang="en-US" sz="2000" b="1" dirty="0" smtClean="0">
              <a:solidFill>
                <a:schemeClr val="bg1"/>
              </a:solidFill>
            </a:rPr>
            <a:t>Efficient</a:t>
          </a:r>
          <a:endParaRPr lang="ar-SA" sz="2000" dirty="0">
            <a:solidFill>
              <a:schemeClr val="bg1"/>
            </a:solidFill>
          </a:endParaRPr>
        </a:p>
      </dgm:t>
    </dgm:pt>
    <dgm:pt modelId="{4ED3AA50-9CA2-46E3-ACB4-234C77E36707}" type="parTrans" cxnId="{5D8A5B37-97CA-449C-93E1-677B1F1C4412}">
      <dgm:prSet/>
      <dgm:spPr/>
      <dgm:t>
        <a:bodyPr/>
        <a:lstStyle/>
        <a:p>
          <a:pPr rtl="1"/>
          <a:endParaRPr lang="ar-SA"/>
        </a:p>
      </dgm:t>
    </dgm:pt>
    <dgm:pt modelId="{2ABC3477-C8E5-4B9A-89F1-3F6DC8DA7B55}" type="sibTrans" cxnId="{5D8A5B37-97CA-449C-93E1-677B1F1C4412}">
      <dgm:prSet/>
      <dgm:spPr/>
      <dgm:t>
        <a:bodyPr/>
        <a:lstStyle/>
        <a:p>
          <a:pPr rtl="1"/>
          <a:endParaRPr lang="ar-SA"/>
        </a:p>
      </dgm:t>
    </dgm:pt>
    <dgm:pt modelId="{75DA9952-9838-4F9A-BA16-C857BB5D0A6A}" type="pres">
      <dgm:prSet presAssocID="{D1940AEA-5188-418B-81DE-F807267F2D69}" presName="Name0" presStyleCnt="0">
        <dgm:presLayoutVars>
          <dgm:chMax val="1"/>
          <dgm:dir/>
          <dgm:animLvl val="ctr"/>
          <dgm:resizeHandles val="exact"/>
        </dgm:presLayoutVars>
      </dgm:prSet>
      <dgm:spPr/>
      <dgm:t>
        <a:bodyPr/>
        <a:lstStyle/>
        <a:p>
          <a:pPr rtl="1"/>
          <a:endParaRPr lang="ar-SA"/>
        </a:p>
      </dgm:t>
    </dgm:pt>
    <dgm:pt modelId="{EAB026E1-3FC8-4D39-A651-5EFD094178B6}" type="pres">
      <dgm:prSet presAssocID="{9AE4881F-2FE7-4F66-B8AF-710DF9FC3B59}" presName="centerShape" presStyleLbl="node0" presStyleIdx="0" presStyleCnt="1" custScaleX="125456" custScaleY="118077"/>
      <dgm:spPr/>
      <dgm:t>
        <a:bodyPr/>
        <a:lstStyle/>
        <a:p>
          <a:pPr rtl="1"/>
          <a:endParaRPr lang="ar-SA"/>
        </a:p>
      </dgm:t>
    </dgm:pt>
    <dgm:pt modelId="{C72A3050-95CE-4562-A729-15E988A69F5D}" type="pres">
      <dgm:prSet presAssocID="{EDBC24A7-E87C-49F4-BC9D-63CADDF57FBC}" presName="node" presStyleLbl="node1" presStyleIdx="0" presStyleCnt="6">
        <dgm:presLayoutVars>
          <dgm:bulletEnabled val="1"/>
        </dgm:presLayoutVars>
      </dgm:prSet>
      <dgm:spPr/>
      <dgm:t>
        <a:bodyPr/>
        <a:lstStyle/>
        <a:p>
          <a:pPr rtl="1"/>
          <a:endParaRPr lang="ar-SA"/>
        </a:p>
      </dgm:t>
    </dgm:pt>
    <dgm:pt modelId="{2109032E-C3FF-4594-9CB3-E20134FDB0D3}" type="pres">
      <dgm:prSet presAssocID="{EDBC24A7-E87C-49F4-BC9D-63CADDF57FBC}" presName="dummy" presStyleCnt="0"/>
      <dgm:spPr/>
    </dgm:pt>
    <dgm:pt modelId="{BE57AF89-F38C-480C-B027-E0381D482CF9}" type="pres">
      <dgm:prSet presAssocID="{54E3BF4E-FC3D-4B8F-B69B-4494C1124D10}" presName="sibTrans" presStyleLbl="sibTrans2D1" presStyleIdx="0" presStyleCnt="6"/>
      <dgm:spPr/>
      <dgm:t>
        <a:bodyPr/>
        <a:lstStyle/>
        <a:p>
          <a:pPr rtl="1"/>
          <a:endParaRPr lang="ar-SA"/>
        </a:p>
      </dgm:t>
    </dgm:pt>
    <dgm:pt modelId="{707E7A80-ADD7-4267-824C-C6165F3C7ED8}" type="pres">
      <dgm:prSet presAssocID="{4F4AD87B-BB4F-44D2-9980-A345D5D0AE0C}" presName="node" presStyleLbl="node1" presStyleIdx="1" presStyleCnt="6">
        <dgm:presLayoutVars>
          <dgm:bulletEnabled val="1"/>
        </dgm:presLayoutVars>
      </dgm:prSet>
      <dgm:spPr/>
      <dgm:t>
        <a:bodyPr/>
        <a:lstStyle/>
        <a:p>
          <a:pPr rtl="1"/>
          <a:endParaRPr lang="ar-SA"/>
        </a:p>
      </dgm:t>
    </dgm:pt>
    <dgm:pt modelId="{91C40224-9842-4BFD-A071-2934205EAA5D}" type="pres">
      <dgm:prSet presAssocID="{4F4AD87B-BB4F-44D2-9980-A345D5D0AE0C}" presName="dummy" presStyleCnt="0"/>
      <dgm:spPr/>
    </dgm:pt>
    <dgm:pt modelId="{00663131-FA94-4A2B-967F-41C21849FB24}" type="pres">
      <dgm:prSet presAssocID="{423EF445-2AF5-4B2D-AC24-5765B203F8A4}" presName="sibTrans" presStyleLbl="sibTrans2D1" presStyleIdx="1" presStyleCnt="6"/>
      <dgm:spPr/>
      <dgm:t>
        <a:bodyPr/>
        <a:lstStyle/>
        <a:p>
          <a:pPr rtl="1"/>
          <a:endParaRPr lang="ar-SA"/>
        </a:p>
      </dgm:t>
    </dgm:pt>
    <dgm:pt modelId="{BC618A94-3110-4AE6-9EC2-212F228CC6BD}" type="pres">
      <dgm:prSet presAssocID="{00A4164B-78A3-4EDB-AC3C-AF5FF5674FD2}" presName="node" presStyleLbl="node1" presStyleIdx="2" presStyleCnt="6">
        <dgm:presLayoutVars>
          <dgm:bulletEnabled val="1"/>
        </dgm:presLayoutVars>
      </dgm:prSet>
      <dgm:spPr/>
      <dgm:t>
        <a:bodyPr/>
        <a:lstStyle/>
        <a:p>
          <a:pPr rtl="1"/>
          <a:endParaRPr lang="ar-SA"/>
        </a:p>
      </dgm:t>
    </dgm:pt>
    <dgm:pt modelId="{DAE09842-344F-4CC1-B3EF-A3EBE6845297}" type="pres">
      <dgm:prSet presAssocID="{00A4164B-78A3-4EDB-AC3C-AF5FF5674FD2}" presName="dummy" presStyleCnt="0"/>
      <dgm:spPr/>
    </dgm:pt>
    <dgm:pt modelId="{0740DFC6-1901-4774-BCA9-703E46C43E26}" type="pres">
      <dgm:prSet presAssocID="{2ABC3477-C8E5-4B9A-89F1-3F6DC8DA7B55}" presName="sibTrans" presStyleLbl="sibTrans2D1" presStyleIdx="2" presStyleCnt="6"/>
      <dgm:spPr/>
      <dgm:t>
        <a:bodyPr/>
        <a:lstStyle/>
        <a:p>
          <a:pPr rtl="1"/>
          <a:endParaRPr lang="ar-SA"/>
        </a:p>
      </dgm:t>
    </dgm:pt>
    <dgm:pt modelId="{58E8943D-61B3-49E2-8CB4-6CC83BEA420A}" type="pres">
      <dgm:prSet presAssocID="{DC4F99EA-378E-49F7-95ED-1129815BBFCB}" presName="node" presStyleLbl="node1" presStyleIdx="3" presStyleCnt="6">
        <dgm:presLayoutVars>
          <dgm:bulletEnabled val="1"/>
        </dgm:presLayoutVars>
      </dgm:prSet>
      <dgm:spPr/>
      <dgm:t>
        <a:bodyPr/>
        <a:lstStyle/>
        <a:p>
          <a:pPr rtl="1"/>
          <a:endParaRPr lang="ar-SA"/>
        </a:p>
      </dgm:t>
    </dgm:pt>
    <dgm:pt modelId="{74E6BA4C-E368-43D2-846D-00DB0209A80B}" type="pres">
      <dgm:prSet presAssocID="{DC4F99EA-378E-49F7-95ED-1129815BBFCB}" presName="dummy" presStyleCnt="0"/>
      <dgm:spPr/>
    </dgm:pt>
    <dgm:pt modelId="{B8152804-D7DD-4496-8B39-764528C0755C}" type="pres">
      <dgm:prSet presAssocID="{55B3269D-02AA-47EA-AE71-471EB95A5298}" presName="sibTrans" presStyleLbl="sibTrans2D1" presStyleIdx="3" presStyleCnt="6"/>
      <dgm:spPr/>
      <dgm:t>
        <a:bodyPr/>
        <a:lstStyle/>
        <a:p>
          <a:pPr rtl="1"/>
          <a:endParaRPr lang="ar-SA"/>
        </a:p>
      </dgm:t>
    </dgm:pt>
    <dgm:pt modelId="{7BCEE9ED-0F09-474C-B7F0-5F68BA6CA94E}" type="pres">
      <dgm:prSet presAssocID="{9774F5E5-3274-4040-A755-D08610F87439}" presName="node" presStyleLbl="node1" presStyleIdx="4" presStyleCnt="6">
        <dgm:presLayoutVars>
          <dgm:bulletEnabled val="1"/>
        </dgm:presLayoutVars>
      </dgm:prSet>
      <dgm:spPr/>
      <dgm:t>
        <a:bodyPr/>
        <a:lstStyle/>
        <a:p>
          <a:pPr rtl="1"/>
          <a:endParaRPr lang="ar-SA"/>
        </a:p>
      </dgm:t>
    </dgm:pt>
    <dgm:pt modelId="{AFF7BF89-88DB-4E27-8884-7C888C7C637B}" type="pres">
      <dgm:prSet presAssocID="{9774F5E5-3274-4040-A755-D08610F87439}" presName="dummy" presStyleCnt="0"/>
      <dgm:spPr/>
    </dgm:pt>
    <dgm:pt modelId="{8D80E048-AACF-4CA4-8729-B91668FBEC71}" type="pres">
      <dgm:prSet presAssocID="{E82691AF-E2ED-437B-9404-8915D4777A10}" presName="sibTrans" presStyleLbl="sibTrans2D1" presStyleIdx="4" presStyleCnt="6"/>
      <dgm:spPr/>
      <dgm:t>
        <a:bodyPr/>
        <a:lstStyle/>
        <a:p>
          <a:pPr rtl="1"/>
          <a:endParaRPr lang="ar-SA"/>
        </a:p>
      </dgm:t>
    </dgm:pt>
    <dgm:pt modelId="{1FF2C977-46B5-4F90-BCE2-778E59EA3E76}" type="pres">
      <dgm:prSet presAssocID="{702248FA-25DD-4F1D-9CFF-1D6B3B8D4CAA}" presName="node" presStyleLbl="node1" presStyleIdx="5" presStyleCnt="6" custRadScaleRad="104254" custRadScaleInc="2859">
        <dgm:presLayoutVars>
          <dgm:bulletEnabled val="1"/>
        </dgm:presLayoutVars>
      </dgm:prSet>
      <dgm:spPr/>
      <dgm:t>
        <a:bodyPr/>
        <a:lstStyle/>
        <a:p>
          <a:pPr rtl="1"/>
          <a:endParaRPr lang="ar-SA"/>
        </a:p>
      </dgm:t>
    </dgm:pt>
    <dgm:pt modelId="{D2E0DC81-4664-413A-BEFB-CB84EA76D53B}" type="pres">
      <dgm:prSet presAssocID="{702248FA-25DD-4F1D-9CFF-1D6B3B8D4CAA}" presName="dummy" presStyleCnt="0"/>
      <dgm:spPr/>
    </dgm:pt>
    <dgm:pt modelId="{21DC9A5A-7313-402E-BD11-03DE0379DBA5}" type="pres">
      <dgm:prSet presAssocID="{FF615DDE-0EFE-462B-A14E-5B3DF124F85B}" presName="sibTrans" presStyleLbl="sibTrans2D1" presStyleIdx="5" presStyleCnt="6"/>
      <dgm:spPr/>
      <dgm:t>
        <a:bodyPr/>
        <a:lstStyle/>
        <a:p>
          <a:pPr rtl="1"/>
          <a:endParaRPr lang="ar-SA"/>
        </a:p>
      </dgm:t>
    </dgm:pt>
  </dgm:ptLst>
  <dgm:cxnLst>
    <dgm:cxn modelId="{7D68D02A-C59B-43E2-A650-A55A85AB9874}" type="presOf" srcId="{2ABC3477-C8E5-4B9A-89F1-3F6DC8DA7B55}" destId="{0740DFC6-1901-4774-BCA9-703E46C43E26}" srcOrd="0" destOrd="0" presId="urn:microsoft.com/office/officeart/2005/8/layout/radial6"/>
    <dgm:cxn modelId="{F1486472-1F77-4D2B-AB23-6938A551A589}" srcId="{D1940AEA-5188-418B-81DE-F807267F2D69}" destId="{9AE4881F-2FE7-4F66-B8AF-710DF9FC3B59}" srcOrd="0" destOrd="0" parTransId="{0F66C699-4A9A-449C-98F6-814847BF8249}" sibTransId="{4BE9139F-4791-4B38-A91F-F9767C04310D}"/>
    <dgm:cxn modelId="{8CDE2662-EA8C-48EF-BB70-2642A1AC53A0}" type="presOf" srcId="{9774F5E5-3274-4040-A755-D08610F87439}" destId="{7BCEE9ED-0F09-474C-B7F0-5F68BA6CA94E}" srcOrd="0" destOrd="0" presId="urn:microsoft.com/office/officeart/2005/8/layout/radial6"/>
    <dgm:cxn modelId="{B121470E-4862-4D17-9E52-D659BF1C50C5}" type="presOf" srcId="{EDBC24A7-E87C-49F4-BC9D-63CADDF57FBC}" destId="{C72A3050-95CE-4562-A729-15E988A69F5D}" srcOrd="0" destOrd="0" presId="urn:microsoft.com/office/officeart/2005/8/layout/radial6"/>
    <dgm:cxn modelId="{A70E35E1-7A88-48D0-8005-C2696E6E3394}" type="presOf" srcId="{702248FA-25DD-4F1D-9CFF-1D6B3B8D4CAA}" destId="{1FF2C977-46B5-4F90-BCE2-778E59EA3E76}" srcOrd="0" destOrd="0" presId="urn:microsoft.com/office/officeart/2005/8/layout/radial6"/>
    <dgm:cxn modelId="{B78C23C2-3415-4D3B-AB09-0F7EDAFECFA1}" type="presOf" srcId="{9AE4881F-2FE7-4F66-B8AF-710DF9FC3B59}" destId="{EAB026E1-3FC8-4D39-A651-5EFD094178B6}" srcOrd="0" destOrd="0" presId="urn:microsoft.com/office/officeart/2005/8/layout/radial6"/>
    <dgm:cxn modelId="{00AA8577-EFD9-41A5-942D-DFFC8CF185B3}" type="presOf" srcId="{423EF445-2AF5-4B2D-AC24-5765B203F8A4}" destId="{00663131-FA94-4A2B-967F-41C21849FB24}" srcOrd="0" destOrd="0" presId="urn:microsoft.com/office/officeart/2005/8/layout/radial6"/>
    <dgm:cxn modelId="{B5807E82-7E22-4F4F-9FBB-D21E78E648A0}" type="presOf" srcId="{D1940AEA-5188-418B-81DE-F807267F2D69}" destId="{75DA9952-9838-4F9A-BA16-C857BB5D0A6A}" srcOrd="0" destOrd="0" presId="urn:microsoft.com/office/officeart/2005/8/layout/radial6"/>
    <dgm:cxn modelId="{824E5BD2-6E62-4A54-B585-13A53231902E}" srcId="{9AE4881F-2FE7-4F66-B8AF-710DF9FC3B59}" destId="{DC4F99EA-378E-49F7-95ED-1129815BBFCB}" srcOrd="3" destOrd="0" parTransId="{5B8163F5-FAFB-4FC4-86F6-7EA088914693}" sibTransId="{55B3269D-02AA-47EA-AE71-471EB95A5298}"/>
    <dgm:cxn modelId="{ED9656FC-3521-43F7-8D59-E1A7DCE35B1D}" type="presOf" srcId="{00A4164B-78A3-4EDB-AC3C-AF5FF5674FD2}" destId="{BC618A94-3110-4AE6-9EC2-212F228CC6BD}" srcOrd="0" destOrd="0" presId="urn:microsoft.com/office/officeart/2005/8/layout/radial6"/>
    <dgm:cxn modelId="{604330EC-1336-44E4-8ED8-786537A7BC08}" srcId="{9AE4881F-2FE7-4F66-B8AF-710DF9FC3B59}" destId="{4F4AD87B-BB4F-44D2-9980-A345D5D0AE0C}" srcOrd="1" destOrd="0" parTransId="{FA1265BD-15EC-43D4-A842-921E0635D327}" sibTransId="{423EF445-2AF5-4B2D-AC24-5765B203F8A4}"/>
    <dgm:cxn modelId="{F962B63F-DA22-4833-8435-FDF509334547}" srcId="{9AE4881F-2FE7-4F66-B8AF-710DF9FC3B59}" destId="{EDBC24A7-E87C-49F4-BC9D-63CADDF57FBC}" srcOrd="0" destOrd="0" parTransId="{AFE53A8F-3D4F-41DD-B41B-D5F2E50F50B1}" sibTransId="{54E3BF4E-FC3D-4B8F-B69B-4494C1124D10}"/>
    <dgm:cxn modelId="{5D8A5B37-97CA-449C-93E1-677B1F1C4412}" srcId="{9AE4881F-2FE7-4F66-B8AF-710DF9FC3B59}" destId="{00A4164B-78A3-4EDB-AC3C-AF5FF5674FD2}" srcOrd="2" destOrd="0" parTransId="{4ED3AA50-9CA2-46E3-ACB4-234C77E36707}" sibTransId="{2ABC3477-C8E5-4B9A-89F1-3F6DC8DA7B55}"/>
    <dgm:cxn modelId="{AECAAC85-6D44-4E86-A8CC-53C7524F9F8F}" srcId="{9AE4881F-2FE7-4F66-B8AF-710DF9FC3B59}" destId="{9774F5E5-3274-4040-A755-D08610F87439}" srcOrd="4" destOrd="0" parTransId="{1DE5872A-B6D9-43B4-B7A5-CD21A0CAF68D}" sibTransId="{E82691AF-E2ED-437B-9404-8915D4777A10}"/>
    <dgm:cxn modelId="{34929DD6-5BE8-41B9-8FBE-EB76E87961BF}" type="presOf" srcId="{54E3BF4E-FC3D-4B8F-B69B-4494C1124D10}" destId="{BE57AF89-F38C-480C-B027-E0381D482CF9}" srcOrd="0" destOrd="0" presId="urn:microsoft.com/office/officeart/2005/8/layout/radial6"/>
    <dgm:cxn modelId="{F9217976-593F-44F5-A8A4-30A1984EB257}" srcId="{9AE4881F-2FE7-4F66-B8AF-710DF9FC3B59}" destId="{702248FA-25DD-4F1D-9CFF-1D6B3B8D4CAA}" srcOrd="5" destOrd="0" parTransId="{710E8736-D908-4080-AE64-356ABA4B6070}" sibTransId="{FF615DDE-0EFE-462B-A14E-5B3DF124F85B}"/>
    <dgm:cxn modelId="{B81074B5-A40F-45BB-B92E-B1D90912EFD4}" type="presOf" srcId="{DC4F99EA-378E-49F7-95ED-1129815BBFCB}" destId="{58E8943D-61B3-49E2-8CB4-6CC83BEA420A}" srcOrd="0" destOrd="0" presId="urn:microsoft.com/office/officeart/2005/8/layout/radial6"/>
    <dgm:cxn modelId="{92D3EEB4-56A2-4D07-922F-542130BAEBB0}" type="presOf" srcId="{55B3269D-02AA-47EA-AE71-471EB95A5298}" destId="{B8152804-D7DD-4496-8B39-764528C0755C}" srcOrd="0" destOrd="0" presId="urn:microsoft.com/office/officeart/2005/8/layout/radial6"/>
    <dgm:cxn modelId="{9B06B4D4-14D3-4A14-86A6-9AC907F67DC5}" type="presOf" srcId="{E82691AF-E2ED-437B-9404-8915D4777A10}" destId="{8D80E048-AACF-4CA4-8729-B91668FBEC71}" srcOrd="0" destOrd="0" presId="urn:microsoft.com/office/officeart/2005/8/layout/radial6"/>
    <dgm:cxn modelId="{7138366E-977A-479B-B5ED-558DF9E2EE72}" type="presOf" srcId="{4F4AD87B-BB4F-44D2-9980-A345D5D0AE0C}" destId="{707E7A80-ADD7-4267-824C-C6165F3C7ED8}" srcOrd="0" destOrd="0" presId="urn:microsoft.com/office/officeart/2005/8/layout/radial6"/>
    <dgm:cxn modelId="{E8C110BA-0DB7-4F66-B8F3-C7DECB3DBD82}" type="presOf" srcId="{FF615DDE-0EFE-462B-A14E-5B3DF124F85B}" destId="{21DC9A5A-7313-402E-BD11-03DE0379DBA5}" srcOrd="0" destOrd="0" presId="urn:microsoft.com/office/officeart/2005/8/layout/radial6"/>
    <dgm:cxn modelId="{9684373B-2221-4DAE-B868-E7FADD4254AF}" type="presParOf" srcId="{75DA9952-9838-4F9A-BA16-C857BB5D0A6A}" destId="{EAB026E1-3FC8-4D39-A651-5EFD094178B6}" srcOrd="0" destOrd="0" presId="urn:microsoft.com/office/officeart/2005/8/layout/radial6"/>
    <dgm:cxn modelId="{41759EDA-40F4-49A9-AFDD-E2DBA74F797E}" type="presParOf" srcId="{75DA9952-9838-4F9A-BA16-C857BB5D0A6A}" destId="{C72A3050-95CE-4562-A729-15E988A69F5D}" srcOrd="1" destOrd="0" presId="urn:microsoft.com/office/officeart/2005/8/layout/radial6"/>
    <dgm:cxn modelId="{95E3FF1A-F756-4923-B90E-D02AA56F636E}" type="presParOf" srcId="{75DA9952-9838-4F9A-BA16-C857BB5D0A6A}" destId="{2109032E-C3FF-4594-9CB3-E20134FDB0D3}" srcOrd="2" destOrd="0" presId="urn:microsoft.com/office/officeart/2005/8/layout/radial6"/>
    <dgm:cxn modelId="{9734AAD6-6A70-4DD3-A3E1-85A5EBD32482}" type="presParOf" srcId="{75DA9952-9838-4F9A-BA16-C857BB5D0A6A}" destId="{BE57AF89-F38C-480C-B027-E0381D482CF9}" srcOrd="3" destOrd="0" presId="urn:microsoft.com/office/officeart/2005/8/layout/radial6"/>
    <dgm:cxn modelId="{D04A94E5-A475-40D0-8E5C-4D158F2367BA}" type="presParOf" srcId="{75DA9952-9838-4F9A-BA16-C857BB5D0A6A}" destId="{707E7A80-ADD7-4267-824C-C6165F3C7ED8}" srcOrd="4" destOrd="0" presId="urn:microsoft.com/office/officeart/2005/8/layout/radial6"/>
    <dgm:cxn modelId="{9D3D9CAC-432E-44BB-80C6-5D395BA281DE}" type="presParOf" srcId="{75DA9952-9838-4F9A-BA16-C857BB5D0A6A}" destId="{91C40224-9842-4BFD-A071-2934205EAA5D}" srcOrd="5" destOrd="0" presId="urn:microsoft.com/office/officeart/2005/8/layout/radial6"/>
    <dgm:cxn modelId="{695F83E1-C2ED-4FCC-990E-5A6DFDA26732}" type="presParOf" srcId="{75DA9952-9838-4F9A-BA16-C857BB5D0A6A}" destId="{00663131-FA94-4A2B-967F-41C21849FB24}" srcOrd="6" destOrd="0" presId="urn:microsoft.com/office/officeart/2005/8/layout/radial6"/>
    <dgm:cxn modelId="{A14E3C65-F2D6-45B6-A0FE-A6D8E7ECAAA2}" type="presParOf" srcId="{75DA9952-9838-4F9A-BA16-C857BB5D0A6A}" destId="{BC618A94-3110-4AE6-9EC2-212F228CC6BD}" srcOrd="7" destOrd="0" presId="urn:microsoft.com/office/officeart/2005/8/layout/radial6"/>
    <dgm:cxn modelId="{34C316A0-020D-42BA-9630-709322108C26}" type="presParOf" srcId="{75DA9952-9838-4F9A-BA16-C857BB5D0A6A}" destId="{DAE09842-344F-4CC1-B3EF-A3EBE6845297}" srcOrd="8" destOrd="0" presId="urn:microsoft.com/office/officeart/2005/8/layout/radial6"/>
    <dgm:cxn modelId="{FE8DA1B0-947C-4823-83DF-1C1DDF5197A9}" type="presParOf" srcId="{75DA9952-9838-4F9A-BA16-C857BB5D0A6A}" destId="{0740DFC6-1901-4774-BCA9-703E46C43E26}" srcOrd="9" destOrd="0" presId="urn:microsoft.com/office/officeart/2005/8/layout/radial6"/>
    <dgm:cxn modelId="{13447A3F-A5BE-4743-828E-D7AAC6DFFF9E}" type="presParOf" srcId="{75DA9952-9838-4F9A-BA16-C857BB5D0A6A}" destId="{58E8943D-61B3-49E2-8CB4-6CC83BEA420A}" srcOrd="10" destOrd="0" presId="urn:microsoft.com/office/officeart/2005/8/layout/radial6"/>
    <dgm:cxn modelId="{A7F9DDED-2260-40E4-9515-9A5CDC5A0D73}" type="presParOf" srcId="{75DA9952-9838-4F9A-BA16-C857BB5D0A6A}" destId="{74E6BA4C-E368-43D2-846D-00DB0209A80B}" srcOrd="11" destOrd="0" presId="urn:microsoft.com/office/officeart/2005/8/layout/radial6"/>
    <dgm:cxn modelId="{748D1554-A7E0-40A6-8C29-6B9E2680EC94}" type="presParOf" srcId="{75DA9952-9838-4F9A-BA16-C857BB5D0A6A}" destId="{B8152804-D7DD-4496-8B39-764528C0755C}" srcOrd="12" destOrd="0" presId="urn:microsoft.com/office/officeart/2005/8/layout/radial6"/>
    <dgm:cxn modelId="{F86A5483-F85C-4FB1-B96E-67C22CC7CCD6}" type="presParOf" srcId="{75DA9952-9838-4F9A-BA16-C857BB5D0A6A}" destId="{7BCEE9ED-0F09-474C-B7F0-5F68BA6CA94E}" srcOrd="13" destOrd="0" presId="urn:microsoft.com/office/officeart/2005/8/layout/radial6"/>
    <dgm:cxn modelId="{5ED8A218-F56A-4C12-8E23-9B53571820A6}" type="presParOf" srcId="{75DA9952-9838-4F9A-BA16-C857BB5D0A6A}" destId="{AFF7BF89-88DB-4E27-8884-7C888C7C637B}" srcOrd="14" destOrd="0" presId="urn:microsoft.com/office/officeart/2005/8/layout/radial6"/>
    <dgm:cxn modelId="{6CBB4717-0CA0-47E0-AC36-63ED68AC5158}" type="presParOf" srcId="{75DA9952-9838-4F9A-BA16-C857BB5D0A6A}" destId="{8D80E048-AACF-4CA4-8729-B91668FBEC71}" srcOrd="15" destOrd="0" presId="urn:microsoft.com/office/officeart/2005/8/layout/radial6"/>
    <dgm:cxn modelId="{47771323-C17D-4FA5-A0DC-42870D5540C4}" type="presParOf" srcId="{75DA9952-9838-4F9A-BA16-C857BB5D0A6A}" destId="{1FF2C977-46B5-4F90-BCE2-778E59EA3E76}" srcOrd="16" destOrd="0" presId="urn:microsoft.com/office/officeart/2005/8/layout/radial6"/>
    <dgm:cxn modelId="{72F50C97-C3D4-433D-9A77-7E188E8F298D}" type="presParOf" srcId="{75DA9952-9838-4F9A-BA16-C857BB5D0A6A}" destId="{D2E0DC81-4664-413A-BEFB-CB84EA76D53B}" srcOrd="17" destOrd="0" presId="urn:microsoft.com/office/officeart/2005/8/layout/radial6"/>
    <dgm:cxn modelId="{877FE053-2FF4-429E-AF05-D1AB3AD75457}" type="presParOf" srcId="{75DA9952-9838-4F9A-BA16-C857BB5D0A6A}" destId="{21DC9A5A-7313-402E-BD11-03DE0379DBA5}"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DC9A5A-7313-402E-BD11-03DE0379DBA5}">
      <dsp:nvSpPr>
        <dsp:cNvPr id="0" name=""/>
        <dsp:cNvSpPr/>
      </dsp:nvSpPr>
      <dsp:spPr>
        <a:xfrm>
          <a:off x="2439655" y="772960"/>
          <a:ext cx="5305841" cy="5305841"/>
        </a:xfrm>
        <a:prstGeom prst="blockArc">
          <a:avLst>
            <a:gd name="adj1" fmla="val 12716484"/>
            <a:gd name="adj2" fmla="val 16368618"/>
            <a:gd name="adj3" fmla="val 4532"/>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D80E048-AACF-4CA4-8729-B91668FBEC71}">
      <dsp:nvSpPr>
        <dsp:cNvPr id="0" name=""/>
        <dsp:cNvSpPr/>
      </dsp:nvSpPr>
      <dsp:spPr>
        <a:xfrm>
          <a:off x="2501293" y="668751"/>
          <a:ext cx="5305841" cy="5305841"/>
        </a:xfrm>
        <a:prstGeom prst="blockArc">
          <a:avLst>
            <a:gd name="adj1" fmla="val 8833283"/>
            <a:gd name="adj2" fmla="val 12555940"/>
            <a:gd name="adj3" fmla="val 4532"/>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8152804-D7DD-4496-8B39-764528C0755C}">
      <dsp:nvSpPr>
        <dsp:cNvPr id="0" name=""/>
        <dsp:cNvSpPr/>
      </dsp:nvSpPr>
      <dsp:spPr>
        <a:xfrm>
          <a:off x="2566779" y="776079"/>
          <a:ext cx="5305841" cy="5305841"/>
        </a:xfrm>
        <a:prstGeom prst="blockArc">
          <a:avLst>
            <a:gd name="adj1" fmla="val 5400000"/>
            <a:gd name="adj2" fmla="val 9000000"/>
            <a:gd name="adj3" fmla="val 4532"/>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0740DFC6-1901-4774-BCA9-703E46C43E26}">
      <dsp:nvSpPr>
        <dsp:cNvPr id="0" name=""/>
        <dsp:cNvSpPr/>
      </dsp:nvSpPr>
      <dsp:spPr>
        <a:xfrm>
          <a:off x="2566779" y="776079"/>
          <a:ext cx="5305841" cy="5305841"/>
        </a:xfrm>
        <a:prstGeom prst="blockArc">
          <a:avLst>
            <a:gd name="adj1" fmla="val 1800000"/>
            <a:gd name="adj2" fmla="val 5400000"/>
            <a:gd name="adj3" fmla="val 4532"/>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00663131-FA94-4A2B-967F-41C21849FB24}">
      <dsp:nvSpPr>
        <dsp:cNvPr id="0" name=""/>
        <dsp:cNvSpPr/>
      </dsp:nvSpPr>
      <dsp:spPr>
        <a:xfrm>
          <a:off x="2566779" y="776079"/>
          <a:ext cx="5305841" cy="5305841"/>
        </a:xfrm>
        <a:prstGeom prst="blockArc">
          <a:avLst>
            <a:gd name="adj1" fmla="val 19800000"/>
            <a:gd name="adj2" fmla="val 1800000"/>
            <a:gd name="adj3" fmla="val 4532"/>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E57AF89-F38C-480C-B027-E0381D482CF9}">
      <dsp:nvSpPr>
        <dsp:cNvPr id="0" name=""/>
        <dsp:cNvSpPr/>
      </dsp:nvSpPr>
      <dsp:spPr>
        <a:xfrm>
          <a:off x="2566779" y="776079"/>
          <a:ext cx="5305841" cy="5305841"/>
        </a:xfrm>
        <a:prstGeom prst="blockArc">
          <a:avLst>
            <a:gd name="adj1" fmla="val 16200000"/>
            <a:gd name="adj2" fmla="val 19800000"/>
            <a:gd name="adj3" fmla="val 4532"/>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EAB026E1-3FC8-4D39-A651-5EFD094178B6}">
      <dsp:nvSpPr>
        <dsp:cNvPr id="0" name=""/>
        <dsp:cNvSpPr/>
      </dsp:nvSpPr>
      <dsp:spPr>
        <a:xfrm>
          <a:off x="3723282" y="2020597"/>
          <a:ext cx="2992835" cy="281680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en-US" sz="2400" b="1" kern="1200" dirty="0" smtClean="0">
              <a:solidFill>
                <a:schemeClr val="bg1"/>
              </a:solidFill>
            </a:rPr>
            <a:t>Key Elements of Professionalism</a:t>
          </a:r>
          <a:endParaRPr lang="ar-SA" sz="2400" kern="1200" dirty="0">
            <a:solidFill>
              <a:schemeClr val="bg1"/>
            </a:solidFill>
          </a:endParaRPr>
        </a:p>
      </dsp:txBody>
      <dsp:txXfrm>
        <a:off x="4161573" y="2433108"/>
        <a:ext cx="2116253" cy="1991782"/>
      </dsp:txXfrm>
    </dsp:sp>
    <dsp:sp modelId="{C72A3050-95CE-4562-A729-15E988A69F5D}">
      <dsp:nvSpPr>
        <dsp:cNvPr id="0" name=""/>
        <dsp:cNvSpPr/>
      </dsp:nvSpPr>
      <dsp:spPr>
        <a:xfrm>
          <a:off x="4384751" y="1247"/>
          <a:ext cx="1669896" cy="1669896"/>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en-US" sz="2800" b="1" kern="1200" dirty="0" smtClean="0">
              <a:solidFill>
                <a:schemeClr val="bg1"/>
              </a:solidFill>
            </a:rPr>
            <a:t>Safe</a:t>
          </a:r>
          <a:endParaRPr lang="ar-SA" sz="2800" b="1" kern="1200" dirty="0">
            <a:solidFill>
              <a:schemeClr val="bg1"/>
            </a:solidFill>
          </a:endParaRPr>
        </a:p>
      </dsp:txBody>
      <dsp:txXfrm>
        <a:off x="4629302" y="245798"/>
        <a:ext cx="1180794" cy="1180794"/>
      </dsp:txXfrm>
    </dsp:sp>
    <dsp:sp modelId="{707E7A80-ADD7-4267-824C-C6165F3C7ED8}">
      <dsp:nvSpPr>
        <dsp:cNvPr id="0" name=""/>
        <dsp:cNvSpPr/>
      </dsp:nvSpPr>
      <dsp:spPr>
        <a:xfrm>
          <a:off x="6630186" y="1297649"/>
          <a:ext cx="1669896" cy="1669896"/>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en-US" sz="2000" b="1" kern="1200" dirty="0" smtClean="0">
              <a:solidFill>
                <a:schemeClr val="bg1"/>
              </a:solidFill>
            </a:rPr>
            <a:t>Effective</a:t>
          </a:r>
          <a:endParaRPr lang="ar-SA" sz="2000" kern="1200" dirty="0">
            <a:solidFill>
              <a:schemeClr val="bg1"/>
            </a:solidFill>
          </a:endParaRPr>
        </a:p>
      </dsp:txBody>
      <dsp:txXfrm>
        <a:off x="6874737" y="1542200"/>
        <a:ext cx="1180794" cy="1180794"/>
      </dsp:txXfrm>
    </dsp:sp>
    <dsp:sp modelId="{BC618A94-3110-4AE6-9EC2-212F228CC6BD}">
      <dsp:nvSpPr>
        <dsp:cNvPr id="0" name=""/>
        <dsp:cNvSpPr/>
      </dsp:nvSpPr>
      <dsp:spPr>
        <a:xfrm>
          <a:off x="6630186" y="3890454"/>
          <a:ext cx="1669896" cy="1669896"/>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en-US" sz="2000" b="1" kern="1200" dirty="0" smtClean="0">
              <a:solidFill>
                <a:schemeClr val="bg1"/>
              </a:solidFill>
            </a:rPr>
            <a:t>Efficient</a:t>
          </a:r>
          <a:endParaRPr lang="ar-SA" sz="2000" kern="1200" dirty="0">
            <a:solidFill>
              <a:schemeClr val="bg1"/>
            </a:solidFill>
          </a:endParaRPr>
        </a:p>
      </dsp:txBody>
      <dsp:txXfrm>
        <a:off x="6874737" y="4135005"/>
        <a:ext cx="1180794" cy="1180794"/>
      </dsp:txXfrm>
    </dsp:sp>
    <dsp:sp modelId="{58E8943D-61B3-49E2-8CB4-6CC83BEA420A}">
      <dsp:nvSpPr>
        <dsp:cNvPr id="0" name=""/>
        <dsp:cNvSpPr/>
      </dsp:nvSpPr>
      <dsp:spPr>
        <a:xfrm>
          <a:off x="4384751" y="5186856"/>
          <a:ext cx="1669896" cy="1669896"/>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en-US" sz="2300" b="1" kern="1200" dirty="0" smtClean="0">
              <a:solidFill>
                <a:schemeClr val="bg1"/>
              </a:solidFill>
            </a:rPr>
            <a:t>Equal</a:t>
          </a:r>
          <a:endParaRPr lang="ar-SA" sz="2300" kern="1200" dirty="0">
            <a:solidFill>
              <a:schemeClr val="bg1"/>
            </a:solidFill>
          </a:endParaRPr>
        </a:p>
      </dsp:txBody>
      <dsp:txXfrm>
        <a:off x="4629302" y="5431407"/>
        <a:ext cx="1180794" cy="1180794"/>
      </dsp:txXfrm>
    </dsp:sp>
    <dsp:sp modelId="{7BCEE9ED-0F09-474C-B7F0-5F68BA6CA94E}">
      <dsp:nvSpPr>
        <dsp:cNvPr id="0" name=""/>
        <dsp:cNvSpPr/>
      </dsp:nvSpPr>
      <dsp:spPr>
        <a:xfrm>
          <a:off x="2139317" y="3890454"/>
          <a:ext cx="1669896" cy="1669896"/>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en-US" sz="2800" b="1" kern="1200" dirty="0" smtClean="0">
              <a:solidFill>
                <a:schemeClr val="bg1"/>
              </a:solidFill>
            </a:rPr>
            <a:t>Timely</a:t>
          </a:r>
          <a:endParaRPr lang="ar-SA" sz="2800" kern="1200" dirty="0">
            <a:solidFill>
              <a:schemeClr val="bg1"/>
            </a:solidFill>
          </a:endParaRPr>
        </a:p>
      </dsp:txBody>
      <dsp:txXfrm>
        <a:off x="2383868" y="4135005"/>
        <a:ext cx="1180794" cy="1180794"/>
      </dsp:txXfrm>
    </dsp:sp>
    <dsp:sp modelId="{1FF2C977-46B5-4F90-BCE2-778E59EA3E76}">
      <dsp:nvSpPr>
        <dsp:cNvPr id="0" name=""/>
        <dsp:cNvSpPr/>
      </dsp:nvSpPr>
      <dsp:spPr>
        <a:xfrm>
          <a:off x="2057400" y="1219206"/>
          <a:ext cx="1669896" cy="1669896"/>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en-US" sz="2000" b="1" kern="1200" dirty="0" smtClean="0">
              <a:solidFill>
                <a:schemeClr val="bg1"/>
              </a:solidFill>
            </a:rPr>
            <a:t>Family-centered</a:t>
          </a:r>
          <a:endParaRPr lang="ar-SA" sz="2000" kern="1200" dirty="0">
            <a:solidFill>
              <a:schemeClr val="bg1"/>
            </a:solidFill>
          </a:endParaRPr>
        </a:p>
      </dsp:txBody>
      <dsp:txXfrm>
        <a:off x="2301951" y="1463757"/>
        <a:ext cx="1180794" cy="118079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8045" y="4192525"/>
            <a:ext cx="7772400" cy="859205"/>
          </a:xfrm>
          <a:effectLst>
            <a:outerShdw blurRad="50800" dist="38100" dir="2700000" algn="tl" rotWithShape="0">
              <a:schemeClr val="accent1">
                <a:lumMod val="50000"/>
                <a:alpha val="40000"/>
              </a:schemeClr>
            </a:outerShdw>
          </a:effectLst>
        </p:spPr>
        <p:txBody>
          <a:bodyPr>
            <a:normAutofit/>
          </a:bodyPr>
          <a:lstStyle>
            <a:lvl1pPr algn="r">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599645" y="5342235"/>
            <a:ext cx="6400800" cy="835455"/>
          </a:xfrm>
        </p:spPr>
        <p:txBody>
          <a:bodyPr>
            <a:normAutofit/>
          </a:bodyPr>
          <a:lstStyle>
            <a:lvl1pPr marL="0" indent="0" algn="r">
              <a:buNone/>
              <a:defRPr sz="2800">
                <a:solidFill>
                  <a:srgbClr val="00B0F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solidFill>
                  <a:srgbClr val="017BA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274638"/>
            <a:ext cx="6710784" cy="1143000"/>
          </a:xfrm>
        </p:spPr>
        <p:txBody>
          <a:bodyPr>
            <a:normAutofit/>
          </a:bodyPr>
          <a:lstStyle>
            <a:lvl1pPr algn="l">
              <a:defRPr sz="3600">
                <a:solidFill>
                  <a:srgbClr val="017BA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6"/>
            <a:ext cx="6710784" cy="4275740"/>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solidFill>
                  <a:srgbClr val="017BA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3835"/>
            <a:ext cx="4040188" cy="639762"/>
          </a:xfrm>
        </p:spPr>
        <p:txBody>
          <a:bodyPr anchor="b"/>
          <a:lstStyle>
            <a:lvl1pPr marL="0" indent="0">
              <a:buNone/>
              <a:defRPr sz="2400" b="1">
                <a:solidFill>
                  <a:srgbClr val="00B0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073697"/>
            <a:ext cx="4040188" cy="379858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443835"/>
            <a:ext cx="4041775" cy="639762"/>
          </a:xfrm>
        </p:spPr>
        <p:txBody>
          <a:bodyPr anchor="b"/>
          <a:lstStyle>
            <a:lvl1pPr marL="0" indent="0">
              <a:buNone/>
              <a:defRPr sz="2400" b="1">
                <a:solidFill>
                  <a:srgbClr val="00B0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073697"/>
            <a:ext cx="4041775" cy="379858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9/6/2018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9/6/2018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9/6/2018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9/6/2018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BJP2rvBchnE" TargetMode="Externa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audio" Target="NULL"/><Relationship Id="rId5" Type="http://schemas.openxmlformats.org/officeDocument/2006/relationships/image" Target="../media/image3.jpeg"/><Relationship Id="rId4" Type="http://schemas.openxmlformats.org/officeDocument/2006/relationships/hyperlink" Target="Patients%20Safety%209-9-2015.ppt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419296" y="4039820"/>
            <a:ext cx="4581150" cy="1068935"/>
          </a:xfrm>
        </p:spPr>
        <p:txBody>
          <a:bodyPr>
            <a:noAutofit/>
          </a:bodyPr>
          <a:lstStyle/>
          <a:p>
            <a:pPr algn="ctr"/>
            <a:r>
              <a:rPr lang="en-US" b="1" dirty="0"/>
              <a:t>Introduction to Patients Safety </a:t>
            </a:r>
            <a:endParaRPr lang="en-US" b="1" dirty="0"/>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048" y="323223"/>
            <a:ext cx="8229600" cy="1143000"/>
          </a:xfrm>
        </p:spPr>
        <p:txBody>
          <a:bodyPr/>
          <a:lstStyle/>
          <a:p>
            <a:r>
              <a:rPr lang="en-US" sz="2400" dirty="0"/>
              <a:t>The 6 </a:t>
            </a:r>
            <a:r>
              <a:rPr lang="en-US" sz="2400" dirty="0"/>
              <a:t>key </a:t>
            </a:r>
            <a:r>
              <a:rPr lang="en-US" sz="2400" dirty="0"/>
              <a:t>dimensions of healthcare quality </a:t>
            </a:r>
            <a:endParaRPr lang="ar-JO" sz="2400" dirty="0"/>
          </a:p>
        </p:txBody>
      </p:sp>
      <p:sp>
        <p:nvSpPr>
          <p:cNvPr id="3" name="Content Placeholder 2"/>
          <p:cNvSpPr>
            <a:spLocks noGrp="1"/>
          </p:cNvSpPr>
          <p:nvPr>
            <p:ph sz="half" idx="1"/>
          </p:nvPr>
        </p:nvSpPr>
        <p:spPr>
          <a:xfrm>
            <a:off x="430654" y="1596540"/>
            <a:ext cx="5283653" cy="3339719"/>
          </a:xfrm>
        </p:spPr>
        <p:txBody>
          <a:bodyPr>
            <a:normAutofit lnSpcReduction="10000"/>
          </a:bodyPr>
          <a:lstStyle/>
          <a:p>
            <a:pPr lvl="0"/>
            <a:endParaRPr lang="en-US" dirty="0"/>
          </a:p>
          <a:p>
            <a:r>
              <a:rPr lang="en-US" sz="1950" b="1" dirty="0">
                <a:solidFill>
                  <a:srgbClr val="FF0000"/>
                </a:solidFill>
              </a:rPr>
              <a:t>Timely:</a:t>
            </a:r>
            <a:r>
              <a:rPr lang="en-US" sz="1950" dirty="0">
                <a:solidFill>
                  <a:srgbClr val="FF0000"/>
                </a:solidFill>
              </a:rPr>
              <a:t> </a:t>
            </a:r>
            <a:r>
              <a:rPr lang="en-US" sz="1950" dirty="0"/>
              <a:t>Reducing waits and sometimes unfavorable delays for both those who receive and those who give care. </a:t>
            </a:r>
            <a:endParaRPr lang="en-US" sz="1950" dirty="0"/>
          </a:p>
          <a:p>
            <a:pPr marL="0" indent="0">
              <a:buNone/>
            </a:pPr>
            <a:endParaRPr lang="en-US" sz="1950" dirty="0"/>
          </a:p>
          <a:p>
            <a:pPr lvl="0"/>
            <a:r>
              <a:rPr lang="en-US" sz="1950" b="1" dirty="0">
                <a:solidFill>
                  <a:srgbClr val="FF0000"/>
                </a:solidFill>
              </a:rPr>
              <a:t>Family-centered:</a:t>
            </a:r>
            <a:r>
              <a:rPr lang="en-US" sz="1950" dirty="0">
                <a:solidFill>
                  <a:srgbClr val="FF0000"/>
                </a:solidFill>
              </a:rPr>
              <a:t> </a:t>
            </a:r>
            <a:r>
              <a:rPr lang="en-US" sz="1950" dirty="0"/>
              <a:t>Providing care that is respectful of and responsive to individual patient preferences, needs and values, and ensuring that patient values guide all clinical decisions. </a:t>
            </a:r>
          </a:p>
          <a:p>
            <a:endParaRPr lang="en-US" dirty="0"/>
          </a:p>
          <a:p>
            <a:endParaRPr lang="ar-JO" dirty="0"/>
          </a:p>
        </p:txBody>
      </p:sp>
      <p:pic>
        <p:nvPicPr>
          <p:cNvPr id="5" name="Content Placeholder 3" descr="C:\Users\Maher\Desktop\benchmarking-patientcentredness-in-the-netherlands-fertility-care-8-638.jpg"/>
          <p:cNvPicPr>
            <a:picLocks noGrp="1"/>
          </p:cNvPicPr>
          <p:nvPr>
            <p:ph sz="half" idx="2"/>
          </p:nvPr>
        </p:nvPicPr>
        <p:blipFill rotWithShape="1">
          <a:blip r:embed="rId2">
            <a:extLst>
              <a:ext uri="{28A0092B-C50C-407E-A947-70E740481C1C}">
                <a14:useLocalDpi xmlns:a14="http://schemas.microsoft.com/office/drawing/2010/main" val="0"/>
              </a:ext>
            </a:extLst>
          </a:blip>
          <a:srcRect l="55290" t="20255" b="12759"/>
          <a:stretch/>
        </p:blipFill>
        <p:spPr bwMode="auto">
          <a:xfrm>
            <a:off x="5793640" y="1580082"/>
            <a:ext cx="3043824" cy="3372633"/>
          </a:xfrm>
          <a:prstGeom prst="ellipse">
            <a:avLst/>
          </a:prstGeom>
          <a:ln>
            <a:noFill/>
          </a:ln>
          <a:effectLst>
            <a:softEdge rad="112500"/>
          </a:effectLst>
          <a:extLst>
            <a:ext uri="{53640926-AAD7-44D8-BBD7-CCE9431645EC}">
              <a14:shadowObscured xmlns:a14="http://schemas.microsoft.com/office/drawing/2010/main"/>
            </a:ext>
          </a:extLst>
        </p:spPr>
      </p:pic>
      <p:sp>
        <p:nvSpPr>
          <p:cNvPr id="4" name="Date Placeholder 3"/>
          <p:cNvSpPr>
            <a:spLocks noGrp="1"/>
          </p:cNvSpPr>
          <p:nvPr>
            <p:ph type="dt" sz="half" idx="10"/>
          </p:nvPr>
        </p:nvSpPr>
        <p:spPr/>
        <p:txBody>
          <a:bodyPr/>
          <a:lstStyle/>
          <a:p>
            <a:fld id="{7B0E6CAD-D2BF-4CE6-BE85-785ED1A4F18B}" type="datetime1">
              <a:rPr lang="en-US" smtClean="0"/>
              <a:t>9/6/2018</a:t>
            </a:fld>
            <a:endParaRPr lang="en-US" dirty="0"/>
          </a:p>
        </p:txBody>
      </p:sp>
      <p:sp>
        <p:nvSpPr>
          <p:cNvPr id="6" name="Footer Placeholder 5"/>
          <p:cNvSpPr>
            <a:spLocks noGrp="1"/>
          </p:cNvSpPr>
          <p:nvPr>
            <p:ph type="ftr" sz="quarter" idx="11"/>
          </p:nvPr>
        </p:nvSpPr>
        <p:spPr/>
        <p:txBody>
          <a:bodyPr/>
          <a:lstStyle/>
          <a:p>
            <a:r>
              <a:rPr lang="en-US" smtClean="0"/>
              <a:t>Patient Safety </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3590788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55605"/>
            <a:ext cx="8229600" cy="1143000"/>
          </a:xfrm>
        </p:spPr>
        <p:txBody>
          <a:bodyPr/>
          <a:lstStyle/>
          <a:p>
            <a:r>
              <a:rPr lang="en-US" sz="2400" dirty="0"/>
              <a:t>The 6 </a:t>
            </a:r>
            <a:r>
              <a:rPr lang="en-US" sz="2400" dirty="0"/>
              <a:t>key </a:t>
            </a:r>
            <a:r>
              <a:rPr lang="en-US" sz="2400" dirty="0"/>
              <a:t>dimensions of healthcare quality </a:t>
            </a:r>
            <a:endParaRPr lang="ar-JO" sz="2400" dirty="0"/>
          </a:p>
        </p:txBody>
      </p:sp>
      <p:sp>
        <p:nvSpPr>
          <p:cNvPr id="3" name="Content Placeholder 2"/>
          <p:cNvSpPr>
            <a:spLocks noGrp="1"/>
          </p:cNvSpPr>
          <p:nvPr>
            <p:ph sz="half" idx="1"/>
          </p:nvPr>
        </p:nvSpPr>
        <p:spPr>
          <a:xfrm>
            <a:off x="296260" y="1749245"/>
            <a:ext cx="4940752" cy="3146822"/>
          </a:xfrm>
        </p:spPr>
        <p:txBody>
          <a:bodyPr>
            <a:normAutofit/>
          </a:bodyPr>
          <a:lstStyle/>
          <a:p>
            <a:endParaRPr lang="en-US" dirty="0"/>
          </a:p>
          <a:p>
            <a:pPr lvl="0"/>
            <a:r>
              <a:rPr lang="en-US" sz="1800" b="1" dirty="0">
                <a:solidFill>
                  <a:srgbClr val="FF0000"/>
                </a:solidFill>
              </a:rPr>
              <a:t>Efficient:</a:t>
            </a:r>
            <a:r>
              <a:rPr lang="en-US" sz="1800" dirty="0">
                <a:solidFill>
                  <a:srgbClr val="FF0000"/>
                </a:solidFill>
              </a:rPr>
              <a:t> </a:t>
            </a:r>
            <a:r>
              <a:rPr lang="en-US" sz="1800" dirty="0"/>
              <a:t>Avoiding waste, in particular waste of equipment, supplies, ideas and energy. </a:t>
            </a:r>
            <a:endParaRPr lang="en-US" sz="1800" dirty="0"/>
          </a:p>
          <a:p>
            <a:pPr marL="0" indent="0">
              <a:buNone/>
            </a:pPr>
            <a:endParaRPr lang="en-US" sz="1800" dirty="0"/>
          </a:p>
          <a:p>
            <a:pPr lvl="0"/>
            <a:r>
              <a:rPr lang="en-US" sz="1800" b="1" dirty="0">
                <a:solidFill>
                  <a:srgbClr val="FF0000"/>
                </a:solidFill>
              </a:rPr>
              <a:t>Equal:</a:t>
            </a:r>
            <a:r>
              <a:rPr lang="en-US" sz="1800" dirty="0">
                <a:solidFill>
                  <a:srgbClr val="FF0000"/>
                </a:solidFill>
              </a:rPr>
              <a:t> </a:t>
            </a:r>
            <a:r>
              <a:rPr lang="en-US" sz="1800" dirty="0"/>
              <a:t>Providing care that does not vary in quality because of personal characteristics such as gender, ethnicity, geographic location and socio-economic status</a:t>
            </a:r>
          </a:p>
          <a:p>
            <a:endParaRPr lang="ar-JO" dirty="0"/>
          </a:p>
        </p:txBody>
      </p:sp>
      <p:pic>
        <p:nvPicPr>
          <p:cNvPr id="5" name="Content Placeholder 3" descr="C:\Users\Maher\Desktop\benchmarking-patientcentredness-in-the-netherlands-fertility-care-8-638.jpg"/>
          <p:cNvPicPr>
            <a:picLocks noGrp="1"/>
          </p:cNvPicPr>
          <p:nvPr>
            <p:ph sz="half" idx="2"/>
          </p:nvPr>
        </p:nvPicPr>
        <p:blipFill rotWithShape="1">
          <a:blip r:embed="rId2">
            <a:extLst>
              <a:ext uri="{28A0092B-C50C-407E-A947-70E740481C1C}">
                <a14:useLocalDpi xmlns:a14="http://schemas.microsoft.com/office/drawing/2010/main" val="0"/>
              </a:ext>
            </a:extLst>
          </a:blip>
          <a:srcRect l="55290" t="20255" b="12759"/>
          <a:stretch/>
        </p:blipFill>
        <p:spPr bwMode="auto">
          <a:xfrm>
            <a:off x="5488230" y="1798010"/>
            <a:ext cx="3043824" cy="3372633"/>
          </a:xfrm>
          <a:prstGeom prst="ellipse">
            <a:avLst/>
          </a:prstGeom>
          <a:ln>
            <a:noFill/>
          </a:ln>
          <a:effectLst>
            <a:softEdge rad="112500"/>
          </a:effectLst>
          <a:extLst>
            <a:ext uri="{53640926-AAD7-44D8-BBD7-CCE9431645EC}">
              <a14:shadowObscured xmlns:a14="http://schemas.microsoft.com/office/drawing/2010/main"/>
            </a:ext>
          </a:extLst>
        </p:spPr>
      </p:pic>
      <p:sp>
        <p:nvSpPr>
          <p:cNvPr id="4" name="Date Placeholder 3"/>
          <p:cNvSpPr>
            <a:spLocks noGrp="1"/>
          </p:cNvSpPr>
          <p:nvPr>
            <p:ph type="dt" sz="half" idx="10"/>
          </p:nvPr>
        </p:nvSpPr>
        <p:spPr/>
        <p:txBody>
          <a:bodyPr/>
          <a:lstStyle/>
          <a:p>
            <a:fld id="{58FDA9F3-F959-4E63-A2A4-2106426596B9}" type="datetime1">
              <a:rPr lang="en-US" smtClean="0"/>
              <a:t>9/6/2018</a:t>
            </a:fld>
            <a:endParaRPr lang="en-US" dirty="0"/>
          </a:p>
        </p:txBody>
      </p:sp>
      <p:sp>
        <p:nvSpPr>
          <p:cNvPr id="6" name="Footer Placeholder 5"/>
          <p:cNvSpPr>
            <a:spLocks noGrp="1"/>
          </p:cNvSpPr>
          <p:nvPr>
            <p:ph type="ftr" sz="quarter" idx="11"/>
          </p:nvPr>
        </p:nvSpPr>
        <p:spPr/>
        <p:txBody>
          <a:bodyPr/>
          <a:lstStyle/>
          <a:p>
            <a:r>
              <a:rPr lang="en-US" smtClean="0"/>
              <a:t>Patient Safety </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19733385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285" y="350607"/>
            <a:ext cx="7071401" cy="869542"/>
          </a:xfrm>
        </p:spPr>
        <p:txBody>
          <a:bodyPr/>
          <a:lstStyle/>
          <a:p>
            <a:r>
              <a:rPr lang="en-US" dirty="0"/>
              <a:t>Sources of System Error</a:t>
            </a:r>
          </a:p>
        </p:txBody>
      </p:sp>
      <p:sp>
        <p:nvSpPr>
          <p:cNvPr id="4" name="Text Placeholder 3"/>
          <p:cNvSpPr>
            <a:spLocks noGrp="1"/>
          </p:cNvSpPr>
          <p:nvPr>
            <p:ph type="body" idx="1"/>
          </p:nvPr>
        </p:nvSpPr>
        <p:spPr>
          <a:xfrm>
            <a:off x="1524000" y="1718111"/>
            <a:ext cx="6430565" cy="432197"/>
          </a:xfrm>
        </p:spPr>
        <p:txBody>
          <a:bodyPr>
            <a:noAutofit/>
          </a:bodyPr>
          <a:lstStyle/>
          <a:p>
            <a:r>
              <a:rPr lang="en-US" u="sng" dirty="0"/>
              <a:t>All errors can be divided into two main groups</a:t>
            </a:r>
            <a:r>
              <a:rPr lang="en-US" u="sng" dirty="0"/>
              <a:t>:</a:t>
            </a:r>
            <a:endParaRPr lang="en-US" u="sng" dirty="0"/>
          </a:p>
        </p:txBody>
      </p:sp>
      <p:sp>
        <p:nvSpPr>
          <p:cNvPr id="3" name="Content Placeholder 2"/>
          <p:cNvSpPr>
            <a:spLocks noGrp="1"/>
          </p:cNvSpPr>
          <p:nvPr>
            <p:ph sz="half" idx="2"/>
          </p:nvPr>
        </p:nvSpPr>
        <p:spPr>
          <a:xfrm>
            <a:off x="223285" y="2385097"/>
            <a:ext cx="4017587" cy="2806304"/>
          </a:xfrm>
        </p:spPr>
        <p:txBody>
          <a:bodyPr>
            <a:normAutofit fontScale="85000" lnSpcReduction="10000"/>
          </a:bodyPr>
          <a:lstStyle/>
          <a:p>
            <a:pPr lvl="0"/>
            <a:r>
              <a:rPr lang="en-US" sz="2100" b="1" dirty="0">
                <a:solidFill>
                  <a:srgbClr val="FF0000"/>
                </a:solidFill>
              </a:rPr>
              <a:t>Active errors or human error </a:t>
            </a:r>
            <a:r>
              <a:rPr lang="en-US" sz="2100" dirty="0"/>
              <a:t> are committed by frontline staff and tend to have direct patient consequences</a:t>
            </a:r>
            <a:r>
              <a:rPr lang="en-US" sz="1800" dirty="0"/>
              <a:t>.</a:t>
            </a:r>
          </a:p>
          <a:p>
            <a:pPr lvl="1"/>
            <a:endParaRPr lang="en-US" sz="1800" dirty="0"/>
          </a:p>
          <a:p>
            <a:pPr marL="457200" lvl="1" indent="0">
              <a:buNone/>
            </a:pPr>
            <a:endParaRPr lang="en-US" sz="1800" dirty="0"/>
          </a:p>
          <a:p>
            <a:pPr lvl="1"/>
            <a:endParaRPr lang="en-US" sz="1800" dirty="0"/>
          </a:p>
          <a:p>
            <a:pPr lvl="1"/>
            <a:r>
              <a:rPr lang="en-US" sz="1800" dirty="0"/>
              <a:t>Example</a:t>
            </a:r>
            <a:r>
              <a:rPr lang="en-US" sz="1800" dirty="0"/>
              <a:t>, giving the wrong  </a:t>
            </a:r>
            <a:r>
              <a:rPr lang="en-US" sz="1800" dirty="0"/>
              <a:t>medication,</a:t>
            </a:r>
            <a:r>
              <a:rPr lang="en-US" sz="1800" dirty="0"/>
              <a:t> treating the wrong patient or the wrong anatomical </a:t>
            </a:r>
            <a:r>
              <a:rPr lang="en-US" sz="1800" dirty="0"/>
              <a:t>site,</a:t>
            </a:r>
            <a:r>
              <a:rPr lang="en-US" sz="1800" dirty="0"/>
              <a:t> or not following the correct policies and procedures.</a:t>
            </a:r>
          </a:p>
          <a:p>
            <a:pPr marL="342900" lvl="1" indent="0">
              <a:buNone/>
            </a:pPr>
            <a:endParaRPr lang="en-US" dirty="0" smtClean="0"/>
          </a:p>
          <a:p>
            <a:pPr lvl="0"/>
            <a:endParaRPr lang="en-US" dirty="0"/>
          </a:p>
          <a:p>
            <a:endParaRPr lang="en-US" dirty="0"/>
          </a:p>
        </p:txBody>
      </p:sp>
      <p:sp>
        <p:nvSpPr>
          <p:cNvPr id="6" name="Date Placeholder 5"/>
          <p:cNvSpPr>
            <a:spLocks noGrp="1"/>
          </p:cNvSpPr>
          <p:nvPr>
            <p:ph type="dt" sz="half" idx="10"/>
          </p:nvPr>
        </p:nvSpPr>
        <p:spPr/>
        <p:txBody>
          <a:bodyPr/>
          <a:lstStyle/>
          <a:p>
            <a:fld id="{8B67D1D6-E51A-4607-A370-DB77BEFFC860}" type="datetime1">
              <a:rPr lang="en-US" smtClean="0"/>
              <a:t>9/6/2018</a:t>
            </a:fld>
            <a:endParaRPr lang="en-US" dirty="0"/>
          </a:p>
        </p:txBody>
      </p:sp>
      <p:sp>
        <p:nvSpPr>
          <p:cNvPr id="8" name="Footer Placeholder 7"/>
          <p:cNvSpPr>
            <a:spLocks noGrp="1"/>
          </p:cNvSpPr>
          <p:nvPr>
            <p:ph type="ftr" sz="quarter" idx="11"/>
          </p:nvPr>
        </p:nvSpPr>
        <p:spPr/>
        <p:txBody>
          <a:bodyPr/>
          <a:lstStyle/>
          <a:p>
            <a:r>
              <a:rPr lang="en-US" smtClean="0"/>
              <a:t>Patient Safety </a:t>
            </a:r>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12</a:t>
            </a:fld>
            <a:endParaRPr lang="en-US" dirty="0"/>
          </a:p>
        </p:txBody>
      </p:sp>
      <p:sp>
        <p:nvSpPr>
          <p:cNvPr id="10" name="Content Placeholder 9"/>
          <p:cNvSpPr>
            <a:spLocks noGrp="1"/>
          </p:cNvSpPr>
          <p:nvPr>
            <p:ph sz="quarter" idx="4"/>
          </p:nvPr>
        </p:nvSpPr>
        <p:spPr>
          <a:xfrm>
            <a:off x="4572000" y="2303815"/>
            <a:ext cx="4484029" cy="2806304"/>
          </a:xfrm>
        </p:spPr>
        <p:txBody>
          <a:bodyPr>
            <a:normAutofit/>
          </a:bodyPr>
          <a:lstStyle/>
          <a:p>
            <a:r>
              <a:rPr lang="en-US" sz="1800" b="1" dirty="0">
                <a:solidFill>
                  <a:srgbClr val="FF0000"/>
                </a:solidFill>
              </a:rPr>
              <a:t>Latent </a:t>
            </a:r>
            <a:r>
              <a:rPr lang="en-US" sz="1800" b="1" dirty="0">
                <a:solidFill>
                  <a:srgbClr val="FF0000"/>
                </a:solidFill>
              </a:rPr>
              <a:t>or system errors</a:t>
            </a:r>
            <a:r>
              <a:rPr lang="en-US" sz="1800" dirty="0"/>
              <a:t> are those errors that occur due to a set of external forces and indirect failures involving management, </a:t>
            </a:r>
            <a:r>
              <a:rPr lang="en-US" sz="1800" dirty="0"/>
              <a:t>protocols/ processes</a:t>
            </a:r>
            <a:r>
              <a:rPr lang="en-US" sz="1800" dirty="0"/>
              <a:t>, organizational culture, </a:t>
            </a:r>
            <a:r>
              <a:rPr lang="en-US" sz="1800" dirty="0"/>
              <a:t>transfer </a:t>
            </a:r>
            <a:r>
              <a:rPr lang="en-US" sz="1800" dirty="0"/>
              <a:t>of knowledge, and external factors </a:t>
            </a:r>
          </a:p>
          <a:p>
            <a:pPr lvl="1"/>
            <a:endParaRPr lang="en-US" sz="1800" dirty="0"/>
          </a:p>
          <a:p>
            <a:pPr lvl="1"/>
            <a:r>
              <a:rPr lang="en-US" sz="1650" dirty="0"/>
              <a:t>Example </a:t>
            </a:r>
            <a:r>
              <a:rPr lang="en-US" sz="1650" dirty="0"/>
              <a:t>: understaffed wards or inadequate equipment.</a:t>
            </a:r>
          </a:p>
          <a:p>
            <a:endParaRPr lang="en-US" dirty="0"/>
          </a:p>
        </p:txBody>
      </p:sp>
    </p:spTree>
    <p:extLst>
      <p:ext uri="{BB962C8B-B14F-4D97-AF65-F5344CB8AC3E}">
        <p14:creationId xmlns:p14="http://schemas.microsoft.com/office/powerpoint/2010/main" val="12210763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 calcmode="lin" valueType="num">
                                      <p:cBhvr>
                                        <p:cTn id="37"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38"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39" dur="1000" fill="hold"/>
                                        <p:tgtEl>
                                          <p:spTgt spid="10">
                                            <p:txEl>
                                              <p:pRg st="0" end="0"/>
                                            </p:txEl>
                                          </p:spTgt>
                                        </p:tgtEl>
                                        <p:attrNameLst>
                                          <p:attrName>style.rotation</p:attrName>
                                        </p:attrNameLst>
                                      </p:cBhvr>
                                      <p:tavLst>
                                        <p:tav tm="0">
                                          <p:val>
                                            <p:fltVal val="90"/>
                                          </p:val>
                                        </p:tav>
                                        <p:tav tm="100000">
                                          <p:val>
                                            <p:fltVal val="0"/>
                                          </p:val>
                                        </p:tav>
                                      </p:tavLst>
                                    </p:anim>
                                    <p:animEffect transition="in" filter="fade">
                                      <p:cBhvr>
                                        <p:cTn id="40" dur="1000"/>
                                        <p:tgtEl>
                                          <p:spTgt spid="10">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10">
                                            <p:txEl>
                                              <p:pRg st="2" end="2"/>
                                            </p:txEl>
                                          </p:spTgt>
                                        </p:tgtEl>
                                        <p:attrNameLst>
                                          <p:attrName>style.visibility</p:attrName>
                                        </p:attrNameLst>
                                      </p:cBhvr>
                                      <p:to>
                                        <p:strVal val="visible"/>
                                      </p:to>
                                    </p:set>
                                    <p:anim calcmode="lin" valueType="num">
                                      <p:cBhvr>
                                        <p:cTn id="45" dur="1000" fill="hold"/>
                                        <p:tgtEl>
                                          <p:spTgt spid="10">
                                            <p:txEl>
                                              <p:pRg st="2" end="2"/>
                                            </p:txEl>
                                          </p:spTgt>
                                        </p:tgtEl>
                                        <p:attrNameLst>
                                          <p:attrName>ppt_w</p:attrName>
                                        </p:attrNameLst>
                                      </p:cBhvr>
                                      <p:tavLst>
                                        <p:tav tm="0">
                                          <p:val>
                                            <p:fltVal val="0"/>
                                          </p:val>
                                        </p:tav>
                                        <p:tav tm="100000">
                                          <p:val>
                                            <p:strVal val="#ppt_w"/>
                                          </p:val>
                                        </p:tav>
                                      </p:tavLst>
                                    </p:anim>
                                    <p:anim calcmode="lin" valueType="num">
                                      <p:cBhvr>
                                        <p:cTn id="46" dur="1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47" dur="1000" fill="hold"/>
                                        <p:tgtEl>
                                          <p:spTgt spid="10">
                                            <p:txEl>
                                              <p:pRg st="2" end="2"/>
                                            </p:txEl>
                                          </p:spTgt>
                                        </p:tgtEl>
                                        <p:attrNameLst>
                                          <p:attrName>style.rotation</p:attrName>
                                        </p:attrNameLst>
                                      </p:cBhvr>
                                      <p:tavLst>
                                        <p:tav tm="0">
                                          <p:val>
                                            <p:fltVal val="90"/>
                                          </p:val>
                                        </p:tav>
                                        <p:tav tm="100000">
                                          <p:val>
                                            <p:fltVal val="0"/>
                                          </p:val>
                                        </p:tav>
                                      </p:tavLst>
                                    </p:anim>
                                    <p:animEffect transition="in" filter="fade">
                                      <p:cBhvr>
                                        <p:cTn id="48" dur="1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670" y="342107"/>
            <a:ext cx="8229600" cy="1143000"/>
          </a:xfrm>
        </p:spPr>
        <p:txBody>
          <a:bodyPr>
            <a:normAutofit/>
          </a:bodyPr>
          <a:lstStyle/>
          <a:p>
            <a:r>
              <a:rPr lang="en-US" sz="4000" dirty="0"/>
              <a:t>Error in medicine</a:t>
            </a:r>
            <a:endParaRPr lang="ar-JO" sz="4000" dirty="0"/>
          </a:p>
        </p:txBody>
      </p:sp>
      <p:sp>
        <p:nvSpPr>
          <p:cNvPr id="8" name="Content Placeholder 7"/>
          <p:cNvSpPr>
            <a:spLocks noGrp="1"/>
          </p:cNvSpPr>
          <p:nvPr>
            <p:ph idx="1"/>
          </p:nvPr>
        </p:nvSpPr>
        <p:spPr>
          <a:xfrm>
            <a:off x="296260" y="1138425"/>
            <a:ext cx="8229600" cy="4525963"/>
          </a:xfrm>
        </p:spPr>
        <p:txBody>
          <a:bodyPr/>
          <a:lstStyle/>
          <a:p>
            <a:endParaRPr lang="en-US" dirty="0" smtClean="0"/>
          </a:p>
          <a:p>
            <a:endParaRPr lang="en-US" dirty="0"/>
          </a:p>
          <a:p>
            <a:r>
              <a:rPr lang="en-US" dirty="0"/>
              <a:t>Errors in health </a:t>
            </a:r>
            <a:r>
              <a:rPr lang="en-US" dirty="0"/>
              <a:t>care can be caused by ‘‘active failures’’ or ‘‘latent conditions</a:t>
            </a:r>
            <a:r>
              <a:rPr lang="en-US" dirty="0"/>
              <a:t>.’’</a:t>
            </a:r>
          </a:p>
          <a:p>
            <a:pPr marL="0" indent="0">
              <a:buNone/>
            </a:pPr>
            <a:endParaRPr lang="en-US" dirty="0"/>
          </a:p>
          <a:p>
            <a:r>
              <a:rPr lang="en-US" dirty="0"/>
              <a:t>Most errors are not a result of personal error or negligence, but </a:t>
            </a:r>
            <a:r>
              <a:rPr lang="en-US" dirty="0"/>
              <a:t>arise from </a:t>
            </a:r>
            <a:r>
              <a:rPr lang="en-US" dirty="0"/>
              <a:t>system flaws or organizational failures</a:t>
            </a:r>
          </a:p>
          <a:p>
            <a:endParaRPr lang="ar-JO" dirty="0"/>
          </a:p>
        </p:txBody>
      </p:sp>
      <p:sp>
        <p:nvSpPr>
          <p:cNvPr id="3" name="Date Placeholder 2"/>
          <p:cNvSpPr>
            <a:spLocks noGrp="1"/>
          </p:cNvSpPr>
          <p:nvPr>
            <p:ph type="dt" sz="half" idx="10"/>
          </p:nvPr>
        </p:nvSpPr>
        <p:spPr/>
        <p:txBody>
          <a:bodyPr/>
          <a:lstStyle/>
          <a:p>
            <a:fld id="{162A98F0-B483-4FD9-AA02-F88FC4330B9E}" type="datetime1">
              <a:rPr lang="en-US" smtClean="0"/>
              <a:t>9/6/2018</a:t>
            </a:fld>
            <a:endParaRPr lang="en-US" dirty="0"/>
          </a:p>
        </p:txBody>
      </p:sp>
      <p:sp>
        <p:nvSpPr>
          <p:cNvPr id="4" name="Footer Placeholder 3"/>
          <p:cNvSpPr>
            <a:spLocks noGrp="1"/>
          </p:cNvSpPr>
          <p:nvPr>
            <p:ph type="ftr" sz="quarter" idx="11"/>
          </p:nvPr>
        </p:nvSpPr>
        <p:spPr/>
        <p:txBody>
          <a:bodyPr/>
          <a:lstStyle/>
          <a:p>
            <a:r>
              <a:rPr lang="en-US" smtClean="0"/>
              <a:t>Patient Safety </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13</a:t>
            </a:fld>
            <a:endParaRPr lang="en-US" dirty="0"/>
          </a:p>
        </p:txBody>
      </p:sp>
    </p:spTree>
    <p:extLst>
      <p:ext uri="{BB962C8B-B14F-4D97-AF65-F5344CB8AC3E}">
        <p14:creationId xmlns:p14="http://schemas.microsoft.com/office/powerpoint/2010/main" val="33616319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 calcmode="lin" valueType="num">
                                      <p:cBhvr additive="base">
                                        <p:cTn id="19"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"Swiss cheese" model of accident causation </a:t>
            </a:r>
            <a:endParaRPr lang="ar-JO"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7014" y="1596540"/>
            <a:ext cx="6342986" cy="3209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fld id="{9BF1B5D0-FF7E-422A-BC30-23C86265C98F}" type="datetime1">
              <a:rPr lang="en-US" smtClean="0"/>
              <a:t>9/6/2018</a:t>
            </a:fld>
            <a:endParaRPr lang="en-US" dirty="0"/>
          </a:p>
        </p:txBody>
      </p:sp>
      <p:sp>
        <p:nvSpPr>
          <p:cNvPr id="4" name="Footer Placeholder 3"/>
          <p:cNvSpPr>
            <a:spLocks noGrp="1"/>
          </p:cNvSpPr>
          <p:nvPr>
            <p:ph type="ftr" sz="quarter" idx="11"/>
          </p:nvPr>
        </p:nvSpPr>
        <p:spPr/>
        <p:txBody>
          <a:bodyPr/>
          <a:lstStyle/>
          <a:p>
            <a:r>
              <a:rPr lang="en-US" smtClean="0"/>
              <a:t>Patient Safety </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14</a:t>
            </a:fld>
            <a:endParaRPr lang="en-US" dirty="0"/>
          </a:p>
        </p:txBody>
      </p:sp>
    </p:spTree>
    <p:extLst>
      <p:ext uri="{BB962C8B-B14F-4D97-AF65-F5344CB8AC3E}">
        <p14:creationId xmlns:p14="http://schemas.microsoft.com/office/powerpoint/2010/main" val="32293564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 calcmode="lin" valueType="num">
                                      <p:cBhvr>
                                        <p:cTn id="15" dur="1000" fill="hold"/>
                                        <p:tgtEl>
                                          <p:spTgt spid="1026"/>
                                        </p:tgtEl>
                                        <p:attrNameLst>
                                          <p:attrName>ppt_w</p:attrName>
                                        </p:attrNameLst>
                                      </p:cBhvr>
                                      <p:tavLst>
                                        <p:tav tm="0">
                                          <p:val>
                                            <p:fltVal val="0"/>
                                          </p:val>
                                        </p:tav>
                                        <p:tav tm="100000">
                                          <p:val>
                                            <p:strVal val="#ppt_w"/>
                                          </p:val>
                                        </p:tav>
                                      </p:tavLst>
                                    </p:anim>
                                    <p:anim calcmode="lin" valueType="num">
                                      <p:cBhvr>
                                        <p:cTn id="16" dur="1000" fill="hold"/>
                                        <p:tgtEl>
                                          <p:spTgt spid="1026"/>
                                        </p:tgtEl>
                                        <p:attrNameLst>
                                          <p:attrName>ppt_h</p:attrName>
                                        </p:attrNameLst>
                                      </p:cBhvr>
                                      <p:tavLst>
                                        <p:tav tm="0">
                                          <p:val>
                                            <p:fltVal val="0"/>
                                          </p:val>
                                        </p:tav>
                                        <p:tav tm="100000">
                                          <p:val>
                                            <p:strVal val="#ppt_h"/>
                                          </p:val>
                                        </p:tav>
                                      </p:tavLst>
                                    </p:anim>
                                    <p:anim calcmode="lin" valueType="num">
                                      <p:cBhvr>
                                        <p:cTn id="17" dur="1000" fill="hold"/>
                                        <p:tgtEl>
                                          <p:spTgt spid="1026"/>
                                        </p:tgtEl>
                                        <p:attrNameLst>
                                          <p:attrName>style.rotation</p:attrName>
                                        </p:attrNameLst>
                                      </p:cBhvr>
                                      <p:tavLst>
                                        <p:tav tm="0">
                                          <p:val>
                                            <p:fltVal val="90"/>
                                          </p:val>
                                        </p:tav>
                                        <p:tav tm="100000">
                                          <p:val>
                                            <p:fltVal val="0"/>
                                          </p:val>
                                        </p:tav>
                                      </p:tavLst>
                                    </p:anim>
                                    <p:animEffect transition="in" filter="fade">
                                      <p:cBhvr>
                                        <p:cTn id="18"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"Swiss cheese" model of accident causation </a:t>
            </a:r>
            <a:endParaRPr lang="ar-JO" dirty="0"/>
          </a:p>
        </p:txBody>
      </p:sp>
      <p:sp>
        <p:nvSpPr>
          <p:cNvPr id="7" name="Content Placeholder 6"/>
          <p:cNvSpPr>
            <a:spLocks noGrp="1"/>
          </p:cNvSpPr>
          <p:nvPr>
            <p:ph sz="half" idx="2"/>
          </p:nvPr>
        </p:nvSpPr>
        <p:spPr>
          <a:xfrm>
            <a:off x="754375" y="985720"/>
            <a:ext cx="7482545" cy="3996527"/>
          </a:xfrm>
        </p:spPr>
        <p:txBody>
          <a:bodyPr>
            <a:normAutofit fontScale="92500" lnSpcReduction="20000"/>
          </a:bodyPr>
          <a:lstStyle/>
          <a:p>
            <a:endParaRPr lang="en-US" dirty="0" smtClean="0"/>
          </a:p>
          <a:p>
            <a:endParaRPr lang="en-US" dirty="0"/>
          </a:p>
          <a:p>
            <a:r>
              <a:rPr lang="en-US" sz="2200" dirty="0"/>
              <a:t>The systems  </a:t>
            </a:r>
            <a:r>
              <a:rPr lang="en-US" sz="2200" dirty="0"/>
              <a:t>have many </a:t>
            </a:r>
            <a:r>
              <a:rPr lang="en-US" sz="2200" dirty="0"/>
              <a:t>holes: some </a:t>
            </a:r>
            <a:r>
              <a:rPr lang="en-US" sz="2200" dirty="0"/>
              <a:t>from active failures and others from latent conditions</a:t>
            </a:r>
            <a:r>
              <a:rPr lang="en-US" sz="2200" dirty="0"/>
              <a:t>.</a:t>
            </a:r>
          </a:p>
          <a:p>
            <a:endParaRPr lang="en-US" sz="2200" dirty="0"/>
          </a:p>
          <a:p>
            <a:r>
              <a:rPr lang="en-US" sz="2200" dirty="0"/>
              <a:t>These holes are continuously opening, shutting, and </a:t>
            </a:r>
            <a:r>
              <a:rPr lang="en-US" sz="2200" dirty="0"/>
              <a:t>shifting their </a:t>
            </a:r>
            <a:r>
              <a:rPr lang="en-US" sz="2200" dirty="0"/>
              <a:t>location. In any one slice, they do not normally </a:t>
            </a:r>
            <a:r>
              <a:rPr lang="en-US" sz="2200" dirty="0"/>
              <a:t>cause harm</a:t>
            </a:r>
            <a:r>
              <a:rPr lang="en-US" sz="2200" dirty="0"/>
              <a:t>, because the other intact slices prevent hazards </a:t>
            </a:r>
            <a:r>
              <a:rPr lang="en-US" sz="2200" dirty="0"/>
              <a:t>from reaching </a:t>
            </a:r>
            <a:r>
              <a:rPr lang="en-US" sz="2200" dirty="0"/>
              <a:t>the potential victim. </a:t>
            </a:r>
          </a:p>
          <a:p>
            <a:endParaRPr lang="en-US" sz="2200" dirty="0"/>
          </a:p>
          <a:p>
            <a:r>
              <a:rPr lang="en-US" sz="2200" dirty="0"/>
              <a:t>Only </a:t>
            </a:r>
            <a:r>
              <a:rPr lang="en-US" sz="2200" dirty="0"/>
              <a:t>when the holes in </a:t>
            </a:r>
            <a:r>
              <a:rPr lang="en-US" sz="2200" dirty="0"/>
              <a:t>many layers </a:t>
            </a:r>
            <a:r>
              <a:rPr lang="en-US" sz="2200" dirty="0"/>
              <a:t>momentarily line up does the trajectory of accident </a:t>
            </a:r>
            <a:r>
              <a:rPr lang="en-US" sz="2200" dirty="0"/>
              <a:t>opportunity reach </a:t>
            </a:r>
            <a:r>
              <a:rPr lang="en-US" sz="2200" dirty="0"/>
              <a:t>the victim causing </a:t>
            </a:r>
            <a:r>
              <a:rPr lang="en-US" sz="2200" dirty="0"/>
              <a:t>the damage</a:t>
            </a:r>
            <a:endParaRPr lang="ar-JO" sz="2200" dirty="0"/>
          </a:p>
        </p:txBody>
      </p:sp>
      <p:sp>
        <p:nvSpPr>
          <p:cNvPr id="3" name="Date Placeholder 2"/>
          <p:cNvSpPr>
            <a:spLocks noGrp="1"/>
          </p:cNvSpPr>
          <p:nvPr>
            <p:ph type="dt" sz="half" idx="10"/>
          </p:nvPr>
        </p:nvSpPr>
        <p:spPr/>
        <p:txBody>
          <a:bodyPr/>
          <a:lstStyle/>
          <a:p>
            <a:fld id="{9BF1B5D0-FF7E-422A-BC30-23C86265C98F}" type="datetime1">
              <a:rPr lang="en-US" smtClean="0"/>
              <a:t>9/6/2018</a:t>
            </a:fld>
            <a:endParaRPr lang="en-US" dirty="0"/>
          </a:p>
        </p:txBody>
      </p:sp>
      <p:sp>
        <p:nvSpPr>
          <p:cNvPr id="4" name="Footer Placeholder 3"/>
          <p:cNvSpPr>
            <a:spLocks noGrp="1"/>
          </p:cNvSpPr>
          <p:nvPr>
            <p:ph type="ftr" sz="quarter" idx="11"/>
          </p:nvPr>
        </p:nvSpPr>
        <p:spPr/>
        <p:txBody>
          <a:bodyPr/>
          <a:lstStyle/>
          <a:p>
            <a:r>
              <a:rPr lang="en-US" smtClean="0"/>
              <a:t>Patient Safety </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15</a:t>
            </a:fld>
            <a:endParaRPr lang="en-US" dirty="0"/>
          </a:p>
        </p:txBody>
      </p:sp>
    </p:spTree>
    <p:extLst>
      <p:ext uri="{BB962C8B-B14F-4D97-AF65-F5344CB8AC3E}">
        <p14:creationId xmlns:p14="http://schemas.microsoft.com/office/powerpoint/2010/main" val="21929898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 calcmode="lin" valueType="num">
                                      <p:cBhvr>
                                        <p:cTn id="15" dur="1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7">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7">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7">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 calcmode="lin" valueType="num">
                                      <p:cBhvr>
                                        <p:cTn id="23" dur="1000" fill="hold"/>
                                        <p:tgtEl>
                                          <p:spTgt spid="7">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7">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7">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7">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 calcmode="lin" valueType="num">
                                      <p:cBhvr>
                                        <p:cTn id="31" dur="1000" fill="hold"/>
                                        <p:tgtEl>
                                          <p:spTgt spid="7">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7">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7">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60" y="344312"/>
            <a:ext cx="8229600" cy="1143000"/>
          </a:xfrm>
        </p:spPr>
        <p:txBody>
          <a:bodyPr/>
          <a:lstStyle/>
          <a:p>
            <a:r>
              <a:rPr lang="en-US" dirty="0"/>
              <a:t>Definition </a:t>
            </a:r>
            <a:r>
              <a:rPr lang="en-US" dirty="0" smtClean="0"/>
              <a:t>of patient </a:t>
            </a:r>
            <a:r>
              <a:rPr lang="en-US" dirty="0"/>
              <a:t>safety </a:t>
            </a:r>
            <a:r>
              <a:rPr lang="en-US" dirty="0" smtClean="0"/>
              <a:t>culture</a:t>
            </a:r>
            <a:endParaRPr lang="en-US" dirty="0"/>
          </a:p>
        </p:txBody>
      </p:sp>
      <p:sp>
        <p:nvSpPr>
          <p:cNvPr id="3" name="Content Placeholder 2"/>
          <p:cNvSpPr>
            <a:spLocks noGrp="1"/>
          </p:cNvSpPr>
          <p:nvPr>
            <p:ph idx="1"/>
          </p:nvPr>
        </p:nvSpPr>
        <p:spPr>
          <a:xfrm>
            <a:off x="-66409" y="344312"/>
            <a:ext cx="8229600" cy="4525963"/>
          </a:xfrm>
        </p:spPr>
        <p:txBody>
          <a:bodyPr/>
          <a:lstStyle/>
          <a:p>
            <a:endParaRPr lang="en-US" dirty="0" smtClean="0"/>
          </a:p>
          <a:p>
            <a:pPr marL="300038" lvl="1" indent="0">
              <a:buNone/>
            </a:pPr>
            <a:endParaRPr lang="en-US" dirty="0" smtClean="0"/>
          </a:p>
          <a:p>
            <a:pPr marL="300038" lvl="1" indent="0">
              <a:buNone/>
            </a:pPr>
            <a:endParaRPr lang="en-US" dirty="0"/>
          </a:p>
          <a:p>
            <a:pPr marL="300038" lvl="1" indent="0">
              <a:buNone/>
            </a:pPr>
            <a:r>
              <a:rPr lang="en-US" sz="2100" dirty="0"/>
              <a:t>An </a:t>
            </a:r>
            <a:r>
              <a:rPr lang="en-US" sz="2100" dirty="0"/>
              <a:t>integrated pattern of individual and organizational behavior, based on a system of shared beliefs and values, that continuously seeks to minimize patient harm that may result from the process of care delivery.</a:t>
            </a:r>
          </a:p>
          <a:p>
            <a:endParaRPr lang="en-US" dirty="0"/>
          </a:p>
        </p:txBody>
      </p:sp>
      <p:sp>
        <p:nvSpPr>
          <p:cNvPr id="4" name="Date Placeholder 3"/>
          <p:cNvSpPr>
            <a:spLocks noGrp="1"/>
          </p:cNvSpPr>
          <p:nvPr>
            <p:ph type="dt" sz="half" idx="10"/>
          </p:nvPr>
        </p:nvSpPr>
        <p:spPr/>
        <p:txBody>
          <a:bodyPr/>
          <a:lstStyle/>
          <a:p>
            <a:fld id="{8C22E7D8-7380-471F-BFEB-13B0132565A8}" type="datetime1">
              <a:rPr lang="en-US" smtClean="0"/>
              <a:t>9/6/2018</a:t>
            </a:fld>
            <a:endParaRPr lang="en-US" dirty="0"/>
          </a:p>
        </p:txBody>
      </p:sp>
      <p:sp>
        <p:nvSpPr>
          <p:cNvPr id="5" name="Footer Placeholder 4"/>
          <p:cNvSpPr>
            <a:spLocks noGrp="1"/>
          </p:cNvSpPr>
          <p:nvPr>
            <p:ph type="ftr" sz="quarter" idx="11"/>
          </p:nvPr>
        </p:nvSpPr>
        <p:spPr/>
        <p:txBody>
          <a:bodyPr/>
          <a:lstStyle/>
          <a:p>
            <a:r>
              <a:rPr lang="en-US" smtClean="0"/>
              <a:t>Patient Safety </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16</a:t>
            </a:fld>
            <a:endParaRPr lang="en-US" dirty="0"/>
          </a:p>
        </p:txBody>
      </p:sp>
    </p:spTree>
    <p:extLst>
      <p:ext uri="{BB962C8B-B14F-4D97-AF65-F5344CB8AC3E}">
        <p14:creationId xmlns:p14="http://schemas.microsoft.com/office/powerpoint/2010/main" val="30105481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Defining patient safety-Video</a:t>
            </a:r>
            <a:endParaRPr lang="ar-SA" dirty="0"/>
          </a:p>
        </p:txBody>
      </p:sp>
      <p:sp>
        <p:nvSpPr>
          <p:cNvPr id="3" name="عنصر نائب للمحتوى 2"/>
          <p:cNvSpPr>
            <a:spLocks noGrp="1"/>
          </p:cNvSpPr>
          <p:nvPr>
            <p:ph idx="1"/>
          </p:nvPr>
        </p:nvSpPr>
        <p:spPr>
          <a:xfrm>
            <a:off x="143555" y="2359084"/>
            <a:ext cx="8229600" cy="4525963"/>
          </a:xfrm>
        </p:spPr>
        <p:txBody>
          <a:bodyPr/>
          <a:lstStyle/>
          <a:p>
            <a:r>
              <a:rPr lang="en-US" dirty="0"/>
              <a:t>https://www.youtube.com/watch?v=jGlsCLvN5cI</a:t>
            </a:r>
            <a:endParaRPr lang="ar-SA"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04460" y="222195"/>
            <a:ext cx="1759005" cy="175900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207224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435"/>
            <a:ext cx="7004726" cy="851087"/>
          </a:xfrm>
        </p:spPr>
        <p:txBody>
          <a:bodyPr/>
          <a:lstStyle/>
          <a:p>
            <a:r>
              <a:rPr lang="en-US" dirty="0"/>
              <a:t>Patient safety culture</a:t>
            </a:r>
            <a:endParaRPr lang="ar-JO" dirty="0"/>
          </a:p>
        </p:txBody>
      </p:sp>
      <p:sp>
        <p:nvSpPr>
          <p:cNvPr id="3" name="Content Placeholder 2"/>
          <p:cNvSpPr>
            <a:spLocks noGrp="1"/>
          </p:cNvSpPr>
          <p:nvPr>
            <p:ph idx="1"/>
          </p:nvPr>
        </p:nvSpPr>
        <p:spPr>
          <a:xfrm>
            <a:off x="192573" y="1259544"/>
            <a:ext cx="8477250" cy="3495674"/>
          </a:xfrm>
        </p:spPr>
        <p:txBody>
          <a:bodyPr>
            <a:noAutofit/>
          </a:bodyPr>
          <a:lstStyle/>
          <a:p>
            <a:r>
              <a:rPr lang="en-US" sz="2000" dirty="0" smtClean="0"/>
              <a:t>If </a:t>
            </a:r>
            <a:r>
              <a:rPr lang="en-US" sz="2000" dirty="0"/>
              <a:t>a patient is found to have received the wrong medication and suffered a subsequent allergic reaction</a:t>
            </a:r>
            <a:r>
              <a:rPr lang="en-US" sz="2000" dirty="0"/>
              <a:t>,</a:t>
            </a:r>
          </a:p>
          <a:p>
            <a:pPr marL="0" indent="0">
              <a:buNone/>
            </a:pPr>
            <a:r>
              <a:rPr lang="en-US" sz="2000" dirty="0"/>
              <a:t> </a:t>
            </a:r>
          </a:p>
          <a:p>
            <a:r>
              <a:rPr lang="en-US" sz="2000" b="1" dirty="0">
                <a:solidFill>
                  <a:srgbClr val="FF0000"/>
                </a:solidFill>
              </a:rPr>
              <a:t>Blame culture: </a:t>
            </a:r>
            <a:r>
              <a:rPr lang="en-US" sz="2000" u="sng" dirty="0"/>
              <a:t>we </a:t>
            </a:r>
            <a:r>
              <a:rPr lang="en-US" sz="2000" u="sng" dirty="0"/>
              <a:t>look for the individual </a:t>
            </a:r>
            <a:r>
              <a:rPr lang="en-US" sz="2000" dirty="0"/>
              <a:t>student, pharmacist, nurse or doctor who ordered, dispensed or administered the wrong drug and blame that </a:t>
            </a:r>
            <a:r>
              <a:rPr lang="en-US" sz="2000" dirty="0"/>
              <a:t>person for the patient’s condition care at the time of the incident and hold them accountable</a:t>
            </a:r>
          </a:p>
          <a:p>
            <a:pPr marL="0" indent="0">
              <a:buNone/>
            </a:pPr>
            <a:endParaRPr lang="en-US" sz="2000" dirty="0"/>
          </a:p>
          <a:p>
            <a:r>
              <a:rPr lang="en-US" sz="2000" b="1" dirty="0">
                <a:solidFill>
                  <a:srgbClr val="FF0000"/>
                </a:solidFill>
              </a:rPr>
              <a:t>Just Culture: </a:t>
            </a:r>
            <a:r>
              <a:rPr lang="en-US" sz="2000" dirty="0"/>
              <a:t>we </a:t>
            </a:r>
            <a:r>
              <a:rPr lang="en-US" sz="2000" u="sng" dirty="0"/>
              <a:t>look for </a:t>
            </a:r>
            <a:r>
              <a:rPr lang="en-US" sz="2000" u="sng" dirty="0"/>
              <a:t>the system defect </a:t>
            </a:r>
            <a:r>
              <a:rPr lang="en-US" sz="2000" dirty="0"/>
              <a:t>such as communication , protocols and processes for medication management , in addition to </a:t>
            </a:r>
            <a:r>
              <a:rPr lang="en-US" sz="2000" u="sng" dirty="0"/>
              <a:t>investigate the </a:t>
            </a:r>
            <a:r>
              <a:rPr lang="en-US" sz="2000" u="sng" dirty="0"/>
              <a:t>negligence </a:t>
            </a:r>
            <a:r>
              <a:rPr lang="en-US" sz="2000" dirty="0"/>
              <a:t>or </a:t>
            </a:r>
            <a:r>
              <a:rPr lang="en-US" sz="2000" dirty="0"/>
              <a:t>recklessness of the worker</a:t>
            </a:r>
            <a:endParaRPr lang="ar-JO" sz="2000" b="1" dirty="0"/>
          </a:p>
        </p:txBody>
      </p:sp>
      <p:sp>
        <p:nvSpPr>
          <p:cNvPr id="4" name="Date Placeholder 3"/>
          <p:cNvSpPr>
            <a:spLocks noGrp="1"/>
          </p:cNvSpPr>
          <p:nvPr>
            <p:ph type="dt" sz="half" idx="10"/>
          </p:nvPr>
        </p:nvSpPr>
        <p:spPr/>
        <p:txBody>
          <a:bodyPr/>
          <a:lstStyle/>
          <a:p>
            <a:fld id="{49FD1498-5374-455F-81BB-21A828D81813}" type="datetime1">
              <a:rPr lang="en-US" smtClean="0"/>
              <a:t>9/6/2018</a:t>
            </a:fld>
            <a:endParaRPr lang="en-US" dirty="0"/>
          </a:p>
        </p:txBody>
      </p:sp>
      <p:sp>
        <p:nvSpPr>
          <p:cNvPr id="5" name="Footer Placeholder 4"/>
          <p:cNvSpPr>
            <a:spLocks noGrp="1"/>
          </p:cNvSpPr>
          <p:nvPr>
            <p:ph type="ftr" sz="quarter" idx="11"/>
          </p:nvPr>
        </p:nvSpPr>
        <p:spPr/>
        <p:txBody>
          <a:bodyPr/>
          <a:lstStyle/>
          <a:p>
            <a:r>
              <a:rPr lang="en-US" smtClean="0"/>
              <a:t>Patient Safety </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18</a:t>
            </a:fld>
            <a:endParaRPr lang="en-US" dirty="0"/>
          </a:p>
        </p:txBody>
      </p:sp>
    </p:spTree>
    <p:extLst>
      <p:ext uri="{BB962C8B-B14F-4D97-AF65-F5344CB8AC3E}">
        <p14:creationId xmlns:p14="http://schemas.microsoft.com/office/powerpoint/2010/main" val="3885961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31" presetClass="entr" presetSubtype="0"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concept of Clinical incident: </a:t>
            </a:r>
          </a:p>
        </p:txBody>
      </p:sp>
      <p:sp>
        <p:nvSpPr>
          <p:cNvPr id="5" name="Text Placeholder 4"/>
          <p:cNvSpPr>
            <a:spLocks noGrp="1"/>
          </p:cNvSpPr>
          <p:nvPr>
            <p:ph type="body" idx="1"/>
          </p:nvPr>
        </p:nvSpPr>
        <p:spPr/>
        <p:txBody>
          <a:bodyPr/>
          <a:lstStyle/>
          <a:p>
            <a:r>
              <a:rPr lang="en-US" b="1" dirty="0" smtClean="0"/>
              <a:t>Definition</a:t>
            </a:r>
            <a:r>
              <a:rPr lang="en-US" dirty="0" smtClean="0"/>
              <a:t>:</a:t>
            </a:r>
            <a:endParaRPr lang="en-US" dirty="0"/>
          </a:p>
        </p:txBody>
      </p:sp>
      <p:sp>
        <p:nvSpPr>
          <p:cNvPr id="6" name="Content Placeholder 5"/>
          <p:cNvSpPr>
            <a:spLocks noGrp="1"/>
          </p:cNvSpPr>
          <p:nvPr>
            <p:ph sz="half" idx="2"/>
          </p:nvPr>
        </p:nvSpPr>
        <p:spPr>
          <a:xfrm>
            <a:off x="0" y="2207360"/>
            <a:ext cx="4040188" cy="3798583"/>
          </a:xfrm>
        </p:spPr>
        <p:txBody>
          <a:bodyPr>
            <a:normAutofit/>
          </a:bodyPr>
          <a:lstStyle/>
          <a:p>
            <a:r>
              <a:rPr lang="en-US" sz="1800" dirty="0"/>
              <a:t>A clinical incident is an event or circumstance resulting from health care which could have, or did lead to unintended harm to a person, loss or damage, and/or a complaint. (deviation  from standard of care and safety )</a:t>
            </a:r>
          </a:p>
          <a:p>
            <a:endParaRPr lang="en-US" dirty="0"/>
          </a:p>
        </p:txBody>
      </p:sp>
      <p:sp>
        <p:nvSpPr>
          <p:cNvPr id="7" name="Text Placeholder 6"/>
          <p:cNvSpPr>
            <a:spLocks noGrp="1"/>
          </p:cNvSpPr>
          <p:nvPr>
            <p:ph type="body" sz="quarter" idx="3"/>
          </p:nvPr>
        </p:nvSpPr>
        <p:spPr/>
        <p:txBody>
          <a:bodyPr/>
          <a:lstStyle/>
          <a:p>
            <a:r>
              <a:rPr lang="en-US" b="1" dirty="0" smtClean="0"/>
              <a:t>Examples</a:t>
            </a:r>
            <a:r>
              <a:rPr lang="en-US" dirty="0" smtClean="0"/>
              <a:t>:</a:t>
            </a:r>
            <a:endParaRPr lang="en-US" dirty="0"/>
          </a:p>
        </p:txBody>
      </p:sp>
      <p:sp>
        <p:nvSpPr>
          <p:cNvPr id="8" name="Content Placeholder 7"/>
          <p:cNvSpPr>
            <a:spLocks noGrp="1"/>
          </p:cNvSpPr>
          <p:nvPr>
            <p:ph sz="quarter" idx="4"/>
          </p:nvPr>
        </p:nvSpPr>
        <p:spPr>
          <a:xfrm>
            <a:off x="4513310" y="2344223"/>
            <a:ext cx="4141129" cy="2806304"/>
          </a:xfrm>
        </p:spPr>
        <p:txBody>
          <a:bodyPr>
            <a:normAutofit fontScale="62500" lnSpcReduction="20000"/>
          </a:bodyPr>
          <a:lstStyle/>
          <a:p>
            <a:r>
              <a:rPr lang="en-US" dirty="0" smtClean="0"/>
              <a:t>Medication errors (</a:t>
            </a:r>
            <a:r>
              <a:rPr lang="en-US" dirty="0" err="1" smtClean="0"/>
              <a:t>e.G.</a:t>
            </a:r>
            <a:r>
              <a:rPr lang="en-US" dirty="0" smtClean="0"/>
              <a:t> Wrong medication, omission, overdose);</a:t>
            </a:r>
          </a:p>
          <a:p>
            <a:r>
              <a:rPr lang="en-US" dirty="0" smtClean="0"/>
              <a:t>Patient falls;</a:t>
            </a:r>
          </a:p>
          <a:p>
            <a:r>
              <a:rPr lang="en-US" dirty="0" smtClean="0"/>
              <a:t>Intended self harm or suicidal </a:t>
            </a:r>
            <a:r>
              <a:rPr lang="en-US" dirty="0" err="1" smtClean="0"/>
              <a:t>behaviour</a:t>
            </a:r>
            <a:r>
              <a:rPr lang="en-US" dirty="0" smtClean="0"/>
              <a:t>;</a:t>
            </a:r>
          </a:p>
          <a:p>
            <a:r>
              <a:rPr lang="en-US" dirty="0" smtClean="0"/>
              <a:t>Therapeutic equipment failure;</a:t>
            </a:r>
          </a:p>
          <a:p>
            <a:r>
              <a:rPr lang="en-US" dirty="0" smtClean="0"/>
              <a:t>Contaminated food;</a:t>
            </a:r>
          </a:p>
          <a:p>
            <a:r>
              <a:rPr lang="en-US" dirty="0" smtClean="0"/>
              <a:t>Problems with blood products;</a:t>
            </a:r>
          </a:p>
          <a:p>
            <a:r>
              <a:rPr lang="en-US" dirty="0" smtClean="0"/>
              <a:t>Documentation errors;</a:t>
            </a:r>
          </a:p>
          <a:p>
            <a:r>
              <a:rPr lang="en-US" dirty="0" smtClean="0"/>
              <a:t>Delayed diagnosis;</a:t>
            </a:r>
          </a:p>
          <a:p>
            <a:r>
              <a:rPr lang="en-US" dirty="0" smtClean="0"/>
              <a:t>Surgical operation complications;</a:t>
            </a:r>
          </a:p>
          <a:p>
            <a:r>
              <a:rPr lang="en-US" dirty="0" smtClean="0"/>
              <a:t>Hospital acquired infection;</a:t>
            </a:r>
          </a:p>
          <a:p>
            <a:pPr marL="0" indent="0">
              <a:buNone/>
            </a:pPr>
            <a:endParaRPr lang="en-US" dirty="0"/>
          </a:p>
        </p:txBody>
      </p:sp>
      <p:sp>
        <p:nvSpPr>
          <p:cNvPr id="2" name="Date Placeholder 1"/>
          <p:cNvSpPr>
            <a:spLocks noGrp="1"/>
          </p:cNvSpPr>
          <p:nvPr>
            <p:ph type="dt" sz="half" idx="10"/>
          </p:nvPr>
        </p:nvSpPr>
        <p:spPr/>
        <p:txBody>
          <a:bodyPr/>
          <a:lstStyle/>
          <a:p>
            <a:fld id="{FAA9B85F-2888-4CF2-8214-10C158CBD288}" type="datetime1">
              <a:rPr lang="en-US" smtClean="0"/>
              <a:t>9/6/2018</a:t>
            </a:fld>
            <a:endParaRPr lang="en-US" dirty="0"/>
          </a:p>
        </p:txBody>
      </p:sp>
      <p:sp>
        <p:nvSpPr>
          <p:cNvPr id="3" name="Footer Placeholder 2"/>
          <p:cNvSpPr>
            <a:spLocks noGrp="1"/>
          </p:cNvSpPr>
          <p:nvPr>
            <p:ph type="ftr" sz="quarter" idx="11"/>
          </p:nvPr>
        </p:nvSpPr>
        <p:spPr/>
        <p:txBody>
          <a:bodyPr/>
          <a:lstStyle/>
          <a:p>
            <a:r>
              <a:rPr lang="en-US" smtClean="0"/>
              <a:t>Patient Safety </a:t>
            </a:r>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19</a:t>
            </a:fld>
            <a:endParaRPr lang="en-US" dirty="0"/>
          </a:p>
        </p:txBody>
      </p:sp>
    </p:spTree>
    <p:extLst>
      <p:ext uri="{BB962C8B-B14F-4D97-AF65-F5344CB8AC3E}">
        <p14:creationId xmlns:p14="http://schemas.microsoft.com/office/powerpoint/2010/main" val="42513625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additive="base">
                                        <p:cTn id="1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p:cTn id="21"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2"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23"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24" dur="1000"/>
                                        <p:tgtEl>
                                          <p:spTgt spid="6">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anim calcmode="lin" valueType="num">
                                      <p:cBhvr additive="base">
                                        <p:cTn id="2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anim calcmode="lin" valueType="num">
                                      <p:cBhvr>
                                        <p:cTn id="35"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6" dur="1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37" dur="1000" fill="hold"/>
                                        <p:tgtEl>
                                          <p:spTgt spid="8">
                                            <p:txEl>
                                              <p:pRg st="0" end="0"/>
                                            </p:txEl>
                                          </p:spTgt>
                                        </p:tgtEl>
                                        <p:attrNameLst>
                                          <p:attrName>style.rotation</p:attrName>
                                        </p:attrNameLst>
                                      </p:cBhvr>
                                      <p:tavLst>
                                        <p:tav tm="0">
                                          <p:val>
                                            <p:fltVal val="90"/>
                                          </p:val>
                                        </p:tav>
                                        <p:tav tm="100000">
                                          <p:val>
                                            <p:fltVal val="0"/>
                                          </p:val>
                                        </p:tav>
                                      </p:tavLst>
                                    </p:anim>
                                    <p:animEffect transition="in" filter="fade">
                                      <p:cBhvr>
                                        <p:cTn id="38" dur="1000"/>
                                        <p:tgtEl>
                                          <p:spTgt spid="8">
                                            <p:txEl>
                                              <p:pRg st="0" end="0"/>
                                            </p:txEl>
                                          </p:spTgt>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8">
                                            <p:txEl>
                                              <p:pRg st="1" end="1"/>
                                            </p:txEl>
                                          </p:spTgt>
                                        </p:tgtEl>
                                        <p:attrNameLst>
                                          <p:attrName>style.visibility</p:attrName>
                                        </p:attrNameLst>
                                      </p:cBhvr>
                                      <p:to>
                                        <p:strVal val="visible"/>
                                      </p:to>
                                    </p:set>
                                    <p:anim calcmode="lin" valueType="num">
                                      <p:cBhvr>
                                        <p:cTn id="41" dur="1000" fill="hold"/>
                                        <p:tgtEl>
                                          <p:spTgt spid="8">
                                            <p:txEl>
                                              <p:pRg st="1" end="1"/>
                                            </p:txEl>
                                          </p:spTgt>
                                        </p:tgtEl>
                                        <p:attrNameLst>
                                          <p:attrName>ppt_w</p:attrName>
                                        </p:attrNameLst>
                                      </p:cBhvr>
                                      <p:tavLst>
                                        <p:tav tm="0">
                                          <p:val>
                                            <p:fltVal val="0"/>
                                          </p:val>
                                        </p:tav>
                                        <p:tav tm="100000">
                                          <p:val>
                                            <p:strVal val="#ppt_w"/>
                                          </p:val>
                                        </p:tav>
                                      </p:tavLst>
                                    </p:anim>
                                    <p:anim calcmode="lin" valueType="num">
                                      <p:cBhvr>
                                        <p:cTn id="42" dur="1000" fill="hold"/>
                                        <p:tgtEl>
                                          <p:spTgt spid="8">
                                            <p:txEl>
                                              <p:pRg st="1" end="1"/>
                                            </p:txEl>
                                          </p:spTgt>
                                        </p:tgtEl>
                                        <p:attrNameLst>
                                          <p:attrName>ppt_h</p:attrName>
                                        </p:attrNameLst>
                                      </p:cBhvr>
                                      <p:tavLst>
                                        <p:tav tm="0">
                                          <p:val>
                                            <p:fltVal val="0"/>
                                          </p:val>
                                        </p:tav>
                                        <p:tav tm="100000">
                                          <p:val>
                                            <p:strVal val="#ppt_h"/>
                                          </p:val>
                                        </p:tav>
                                      </p:tavLst>
                                    </p:anim>
                                    <p:anim calcmode="lin" valueType="num">
                                      <p:cBhvr>
                                        <p:cTn id="43" dur="1000" fill="hold"/>
                                        <p:tgtEl>
                                          <p:spTgt spid="8">
                                            <p:txEl>
                                              <p:pRg st="1" end="1"/>
                                            </p:txEl>
                                          </p:spTgt>
                                        </p:tgtEl>
                                        <p:attrNameLst>
                                          <p:attrName>style.rotation</p:attrName>
                                        </p:attrNameLst>
                                      </p:cBhvr>
                                      <p:tavLst>
                                        <p:tav tm="0">
                                          <p:val>
                                            <p:fltVal val="90"/>
                                          </p:val>
                                        </p:tav>
                                        <p:tav tm="100000">
                                          <p:val>
                                            <p:fltVal val="0"/>
                                          </p:val>
                                        </p:tav>
                                      </p:tavLst>
                                    </p:anim>
                                    <p:animEffect transition="in" filter="fade">
                                      <p:cBhvr>
                                        <p:cTn id="44" dur="1000"/>
                                        <p:tgtEl>
                                          <p:spTgt spid="8">
                                            <p:txEl>
                                              <p:pRg st="1" end="1"/>
                                            </p:txEl>
                                          </p:spTgt>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8">
                                            <p:txEl>
                                              <p:pRg st="2" end="2"/>
                                            </p:txEl>
                                          </p:spTgt>
                                        </p:tgtEl>
                                        <p:attrNameLst>
                                          <p:attrName>style.visibility</p:attrName>
                                        </p:attrNameLst>
                                      </p:cBhvr>
                                      <p:to>
                                        <p:strVal val="visible"/>
                                      </p:to>
                                    </p:set>
                                    <p:anim calcmode="lin" valueType="num">
                                      <p:cBhvr>
                                        <p:cTn id="47" dur="1000" fill="hold"/>
                                        <p:tgtEl>
                                          <p:spTgt spid="8">
                                            <p:txEl>
                                              <p:pRg st="2" end="2"/>
                                            </p:txEl>
                                          </p:spTgt>
                                        </p:tgtEl>
                                        <p:attrNameLst>
                                          <p:attrName>ppt_w</p:attrName>
                                        </p:attrNameLst>
                                      </p:cBhvr>
                                      <p:tavLst>
                                        <p:tav tm="0">
                                          <p:val>
                                            <p:fltVal val="0"/>
                                          </p:val>
                                        </p:tav>
                                        <p:tav tm="100000">
                                          <p:val>
                                            <p:strVal val="#ppt_w"/>
                                          </p:val>
                                        </p:tav>
                                      </p:tavLst>
                                    </p:anim>
                                    <p:anim calcmode="lin" valueType="num">
                                      <p:cBhvr>
                                        <p:cTn id="48" dur="1000" fill="hold"/>
                                        <p:tgtEl>
                                          <p:spTgt spid="8">
                                            <p:txEl>
                                              <p:pRg st="2" end="2"/>
                                            </p:txEl>
                                          </p:spTgt>
                                        </p:tgtEl>
                                        <p:attrNameLst>
                                          <p:attrName>ppt_h</p:attrName>
                                        </p:attrNameLst>
                                      </p:cBhvr>
                                      <p:tavLst>
                                        <p:tav tm="0">
                                          <p:val>
                                            <p:fltVal val="0"/>
                                          </p:val>
                                        </p:tav>
                                        <p:tav tm="100000">
                                          <p:val>
                                            <p:strVal val="#ppt_h"/>
                                          </p:val>
                                        </p:tav>
                                      </p:tavLst>
                                    </p:anim>
                                    <p:anim calcmode="lin" valueType="num">
                                      <p:cBhvr>
                                        <p:cTn id="49" dur="1000" fill="hold"/>
                                        <p:tgtEl>
                                          <p:spTgt spid="8">
                                            <p:txEl>
                                              <p:pRg st="2" end="2"/>
                                            </p:txEl>
                                          </p:spTgt>
                                        </p:tgtEl>
                                        <p:attrNameLst>
                                          <p:attrName>style.rotation</p:attrName>
                                        </p:attrNameLst>
                                      </p:cBhvr>
                                      <p:tavLst>
                                        <p:tav tm="0">
                                          <p:val>
                                            <p:fltVal val="90"/>
                                          </p:val>
                                        </p:tav>
                                        <p:tav tm="100000">
                                          <p:val>
                                            <p:fltVal val="0"/>
                                          </p:val>
                                        </p:tav>
                                      </p:tavLst>
                                    </p:anim>
                                    <p:animEffect transition="in" filter="fade">
                                      <p:cBhvr>
                                        <p:cTn id="50" dur="1000"/>
                                        <p:tgtEl>
                                          <p:spTgt spid="8">
                                            <p:txEl>
                                              <p:pRg st="2" end="2"/>
                                            </p:txEl>
                                          </p:spTgt>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8">
                                            <p:txEl>
                                              <p:pRg st="3" end="3"/>
                                            </p:txEl>
                                          </p:spTgt>
                                        </p:tgtEl>
                                        <p:attrNameLst>
                                          <p:attrName>style.visibility</p:attrName>
                                        </p:attrNameLst>
                                      </p:cBhvr>
                                      <p:to>
                                        <p:strVal val="visible"/>
                                      </p:to>
                                    </p:set>
                                    <p:anim calcmode="lin" valueType="num">
                                      <p:cBhvr>
                                        <p:cTn id="53" dur="1000" fill="hold"/>
                                        <p:tgtEl>
                                          <p:spTgt spid="8">
                                            <p:txEl>
                                              <p:pRg st="3" end="3"/>
                                            </p:txEl>
                                          </p:spTgt>
                                        </p:tgtEl>
                                        <p:attrNameLst>
                                          <p:attrName>ppt_w</p:attrName>
                                        </p:attrNameLst>
                                      </p:cBhvr>
                                      <p:tavLst>
                                        <p:tav tm="0">
                                          <p:val>
                                            <p:fltVal val="0"/>
                                          </p:val>
                                        </p:tav>
                                        <p:tav tm="100000">
                                          <p:val>
                                            <p:strVal val="#ppt_w"/>
                                          </p:val>
                                        </p:tav>
                                      </p:tavLst>
                                    </p:anim>
                                    <p:anim calcmode="lin" valueType="num">
                                      <p:cBhvr>
                                        <p:cTn id="54" dur="1000" fill="hold"/>
                                        <p:tgtEl>
                                          <p:spTgt spid="8">
                                            <p:txEl>
                                              <p:pRg st="3" end="3"/>
                                            </p:txEl>
                                          </p:spTgt>
                                        </p:tgtEl>
                                        <p:attrNameLst>
                                          <p:attrName>ppt_h</p:attrName>
                                        </p:attrNameLst>
                                      </p:cBhvr>
                                      <p:tavLst>
                                        <p:tav tm="0">
                                          <p:val>
                                            <p:fltVal val="0"/>
                                          </p:val>
                                        </p:tav>
                                        <p:tav tm="100000">
                                          <p:val>
                                            <p:strVal val="#ppt_h"/>
                                          </p:val>
                                        </p:tav>
                                      </p:tavLst>
                                    </p:anim>
                                    <p:anim calcmode="lin" valueType="num">
                                      <p:cBhvr>
                                        <p:cTn id="55" dur="1000" fill="hold"/>
                                        <p:tgtEl>
                                          <p:spTgt spid="8">
                                            <p:txEl>
                                              <p:pRg st="3" end="3"/>
                                            </p:txEl>
                                          </p:spTgt>
                                        </p:tgtEl>
                                        <p:attrNameLst>
                                          <p:attrName>style.rotation</p:attrName>
                                        </p:attrNameLst>
                                      </p:cBhvr>
                                      <p:tavLst>
                                        <p:tav tm="0">
                                          <p:val>
                                            <p:fltVal val="90"/>
                                          </p:val>
                                        </p:tav>
                                        <p:tav tm="100000">
                                          <p:val>
                                            <p:fltVal val="0"/>
                                          </p:val>
                                        </p:tav>
                                      </p:tavLst>
                                    </p:anim>
                                    <p:animEffect transition="in" filter="fade">
                                      <p:cBhvr>
                                        <p:cTn id="56" dur="1000"/>
                                        <p:tgtEl>
                                          <p:spTgt spid="8">
                                            <p:txEl>
                                              <p:pRg st="3" end="3"/>
                                            </p:txEl>
                                          </p:spTgt>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8">
                                            <p:txEl>
                                              <p:pRg st="4" end="4"/>
                                            </p:txEl>
                                          </p:spTgt>
                                        </p:tgtEl>
                                        <p:attrNameLst>
                                          <p:attrName>style.visibility</p:attrName>
                                        </p:attrNameLst>
                                      </p:cBhvr>
                                      <p:to>
                                        <p:strVal val="visible"/>
                                      </p:to>
                                    </p:set>
                                    <p:anim calcmode="lin" valueType="num">
                                      <p:cBhvr>
                                        <p:cTn id="59" dur="1000" fill="hold"/>
                                        <p:tgtEl>
                                          <p:spTgt spid="8">
                                            <p:txEl>
                                              <p:pRg st="4" end="4"/>
                                            </p:txEl>
                                          </p:spTgt>
                                        </p:tgtEl>
                                        <p:attrNameLst>
                                          <p:attrName>ppt_w</p:attrName>
                                        </p:attrNameLst>
                                      </p:cBhvr>
                                      <p:tavLst>
                                        <p:tav tm="0">
                                          <p:val>
                                            <p:fltVal val="0"/>
                                          </p:val>
                                        </p:tav>
                                        <p:tav tm="100000">
                                          <p:val>
                                            <p:strVal val="#ppt_w"/>
                                          </p:val>
                                        </p:tav>
                                      </p:tavLst>
                                    </p:anim>
                                    <p:anim calcmode="lin" valueType="num">
                                      <p:cBhvr>
                                        <p:cTn id="60" dur="1000" fill="hold"/>
                                        <p:tgtEl>
                                          <p:spTgt spid="8">
                                            <p:txEl>
                                              <p:pRg st="4" end="4"/>
                                            </p:txEl>
                                          </p:spTgt>
                                        </p:tgtEl>
                                        <p:attrNameLst>
                                          <p:attrName>ppt_h</p:attrName>
                                        </p:attrNameLst>
                                      </p:cBhvr>
                                      <p:tavLst>
                                        <p:tav tm="0">
                                          <p:val>
                                            <p:fltVal val="0"/>
                                          </p:val>
                                        </p:tav>
                                        <p:tav tm="100000">
                                          <p:val>
                                            <p:strVal val="#ppt_h"/>
                                          </p:val>
                                        </p:tav>
                                      </p:tavLst>
                                    </p:anim>
                                    <p:anim calcmode="lin" valueType="num">
                                      <p:cBhvr>
                                        <p:cTn id="61" dur="1000" fill="hold"/>
                                        <p:tgtEl>
                                          <p:spTgt spid="8">
                                            <p:txEl>
                                              <p:pRg st="4" end="4"/>
                                            </p:txEl>
                                          </p:spTgt>
                                        </p:tgtEl>
                                        <p:attrNameLst>
                                          <p:attrName>style.rotation</p:attrName>
                                        </p:attrNameLst>
                                      </p:cBhvr>
                                      <p:tavLst>
                                        <p:tav tm="0">
                                          <p:val>
                                            <p:fltVal val="90"/>
                                          </p:val>
                                        </p:tav>
                                        <p:tav tm="100000">
                                          <p:val>
                                            <p:fltVal val="0"/>
                                          </p:val>
                                        </p:tav>
                                      </p:tavLst>
                                    </p:anim>
                                    <p:animEffect transition="in" filter="fade">
                                      <p:cBhvr>
                                        <p:cTn id="62" dur="1000"/>
                                        <p:tgtEl>
                                          <p:spTgt spid="8">
                                            <p:txEl>
                                              <p:pRg st="4" end="4"/>
                                            </p:txEl>
                                          </p:spTgt>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8">
                                            <p:txEl>
                                              <p:pRg st="5" end="5"/>
                                            </p:txEl>
                                          </p:spTgt>
                                        </p:tgtEl>
                                        <p:attrNameLst>
                                          <p:attrName>style.visibility</p:attrName>
                                        </p:attrNameLst>
                                      </p:cBhvr>
                                      <p:to>
                                        <p:strVal val="visible"/>
                                      </p:to>
                                    </p:set>
                                    <p:anim calcmode="lin" valueType="num">
                                      <p:cBhvr>
                                        <p:cTn id="65" dur="1000" fill="hold"/>
                                        <p:tgtEl>
                                          <p:spTgt spid="8">
                                            <p:txEl>
                                              <p:pRg st="5" end="5"/>
                                            </p:txEl>
                                          </p:spTgt>
                                        </p:tgtEl>
                                        <p:attrNameLst>
                                          <p:attrName>ppt_w</p:attrName>
                                        </p:attrNameLst>
                                      </p:cBhvr>
                                      <p:tavLst>
                                        <p:tav tm="0">
                                          <p:val>
                                            <p:fltVal val="0"/>
                                          </p:val>
                                        </p:tav>
                                        <p:tav tm="100000">
                                          <p:val>
                                            <p:strVal val="#ppt_w"/>
                                          </p:val>
                                        </p:tav>
                                      </p:tavLst>
                                    </p:anim>
                                    <p:anim calcmode="lin" valueType="num">
                                      <p:cBhvr>
                                        <p:cTn id="66" dur="1000" fill="hold"/>
                                        <p:tgtEl>
                                          <p:spTgt spid="8">
                                            <p:txEl>
                                              <p:pRg st="5" end="5"/>
                                            </p:txEl>
                                          </p:spTgt>
                                        </p:tgtEl>
                                        <p:attrNameLst>
                                          <p:attrName>ppt_h</p:attrName>
                                        </p:attrNameLst>
                                      </p:cBhvr>
                                      <p:tavLst>
                                        <p:tav tm="0">
                                          <p:val>
                                            <p:fltVal val="0"/>
                                          </p:val>
                                        </p:tav>
                                        <p:tav tm="100000">
                                          <p:val>
                                            <p:strVal val="#ppt_h"/>
                                          </p:val>
                                        </p:tav>
                                      </p:tavLst>
                                    </p:anim>
                                    <p:anim calcmode="lin" valueType="num">
                                      <p:cBhvr>
                                        <p:cTn id="67" dur="1000" fill="hold"/>
                                        <p:tgtEl>
                                          <p:spTgt spid="8">
                                            <p:txEl>
                                              <p:pRg st="5" end="5"/>
                                            </p:txEl>
                                          </p:spTgt>
                                        </p:tgtEl>
                                        <p:attrNameLst>
                                          <p:attrName>style.rotation</p:attrName>
                                        </p:attrNameLst>
                                      </p:cBhvr>
                                      <p:tavLst>
                                        <p:tav tm="0">
                                          <p:val>
                                            <p:fltVal val="90"/>
                                          </p:val>
                                        </p:tav>
                                        <p:tav tm="100000">
                                          <p:val>
                                            <p:fltVal val="0"/>
                                          </p:val>
                                        </p:tav>
                                      </p:tavLst>
                                    </p:anim>
                                    <p:animEffect transition="in" filter="fade">
                                      <p:cBhvr>
                                        <p:cTn id="68" dur="1000"/>
                                        <p:tgtEl>
                                          <p:spTgt spid="8">
                                            <p:txEl>
                                              <p:pRg st="5" end="5"/>
                                            </p:txEl>
                                          </p:spTgt>
                                        </p:tgtEl>
                                      </p:cBhvr>
                                    </p:animEffect>
                                  </p:childTnLst>
                                </p:cTn>
                              </p:par>
                              <p:par>
                                <p:cTn id="69" presetID="31" presetClass="entr" presetSubtype="0" fill="hold" grpId="0" nodeType="withEffect">
                                  <p:stCondLst>
                                    <p:cond delay="0"/>
                                  </p:stCondLst>
                                  <p:childTnLst>
                                    <p:set>
                                      <p:cBhvr>
                                        <p:cTn id="70" dur="1" fill="hold">
                                          <p:stCondLst>
                                            <p:cond delay="0"/>
                                          </p:stCondLst>
                                        </p:cTn>
                                        <p:tgtEl>
                                          <p:spTgt spid="8">
                                            <p:txEl>
                                              <p:pRg st="6" end="6"/>
                                            </p:txEl>
                                          </p:spTgt>
                                        </p:tgtEl>
                                        <p:attrNameLst>
                                          <p:attrName>style.visibility</p:attrName>
                                        </p:attrNameLst>
                                      </p:cBhvr>
                                      <p:to>
                                        <p:strVal val="visible"/>
                                      </p:to>
                                    </p:set>
                                    <p:anim calcmode="lin" valueType="num">
                                      <p:cBhvr>
                                        <p:cTn id="71" dur="1000" fill="hold"/>
                                        <p:tgtEl>
                                          <p:spTgt spid="8">
                                            <p:txEl>
                                              <p:pRg st="6" end="6"/>
                                            </p:txEl>
                                          </p:spTgt>
                                        </p:tgtEl>
                                        <p:attrNameLst>
                                          <p:attrName>ppt_w</p:attrName>
                                        </p:attrNameLst>
                                      </p:cBhvr>
                                      <p:tavLst>
                                        <p:tav tm="0">
                                          <p:val>
                                            <p:fltVal val="0"/>
                                          </p:val>
                                        </p:tav>
                                        <p:tav tm="100000">
                                          <p:val>
                                            <p:strVal val="#ppt_w"/>
                                          </p:val>
                                        </p:tav>
                                      </p:tavLst>
                                    </p:anim>
                                    <p:anim calcmode="lin" valueType="num">
                                      <p:cBhvr>
                                        <p:cTn id="72" dur="1000" fill="hold"/>
                                        <p:tgtEl>
                                          <p:spTgt spid="8">
                                            <p:txEl>
                                              <p:pRg st="6" end="6"/>
                                            </p:txEl>
                                          </p:spTgt>
                                        </p:tgtEl>
                                        <p:attrNameLst>
                                          <p:attrName>ppt_h</p:attrName>
                                        </p:attrNameLst>
                                      </p:cBhvr>
                                      <p:tavLst>
                                        <p:tav tm="0">
                                          <p:val>
                                            <p:fltVal val="0"/>
                                          </p:val>
                                        </p:tav>
                                        <p:tav tm="100000">
                                          <p:val>
                                            <p:strVal val="#ppt_h"/>
                                          </p:val>
                                        </p:tav>
                                      </p:tavLst>
                                    </p:anim>
                                    <p:anim calcmode="lin" valueType="num">
                                      <p:cBhvr>
                                        <p:cTn id="73" dur="1000" fill="hold"/>
                                        <p:tgtEl>
                                          <p:spTgt spid="8">
                                            <p:txEl>
                                              <p:pRg st="6" end="6"/>
                                            </p:txEl>
                                          </p:spTgt>
                                        </p:tgtEl>
                                        <p:attrNameLst>
                                          <p:attrName>style.rotation</p:attrName>
                                        </p:attrNameLst>
                                      </p:cBhvr>
                                      <p:tavLst>
                                        <p:tav tm="0">
                                          <p:val>
                                            <p:fltVal val="90"/>
                                          </p:val>
                                        </p:tav>
                                        <p:tav tm="100000">
                                          <p:val>
                                            <p:fltVal val="0"/>
                                          </p:val>
                                        </p:tav>
                                      </p:tavLst>
                                    </p:anim>
                                    <p:animEffect transition="in" filter="fade">
                                      <p:cBhvr>
                                        <p:cTn id="74" dur="1000"/>
                                        <p:tgtEl>
                                          <p:spTgt spid="8">
                                            <p:txEl>
                                              <p:pRg st="6" end="6"/>
                                            </p:txEl>
                                          </p:spTgt>
                                        </p:tgtEl>
                                      </p:cBhvr>
                                    </p:animEffect>
                                  </p:childTnLst>
                                </p:cTn>
                              </p:par>
                              <p:par>
                                <p:cTn id="75" presetID="31" presetClass="entr" presetSubtype="0" fill="hold" grpId="0" nodeType="withEffect">
                                  <p:stCondLst>
                                    <p:cond delay="0"/>
                                  </p:stCondLst>
                                  <p:childTnLst>
                                    <p:set>
                                      <p:cBhvr>
                                        <p:cTn id="76" dur="1" fill="hold">
                                          <p:stCondLst>
                                            <p:cond delay="0"/>
                                          </p:stCondLst>
                                        </p:cTn>
                                        <p:tgtEl>
                                          <p:spTgt spid="8">
                                            <p:txEl>
                                              <p:pRg st="7" end="7"/>
                                            </p:txEl>
                                          </p:spTgt>
                                        </p:tgtEl>
                                        <p:attrNameLst>
                                          <p:attrName>style.visibility</p:attrName>
                                        </p:attrNameLst>
                                      </p:cBhvr>
                                      <p:to>
                                        <p:strVal val="visible"/>
                                      </p:to>
                                    </p:set>
                                    <p:anim calcmode="lin" valueType="num">
                                      <p:cBhvr>
                                        <p:cTn id="77" dur="1000" fill="hold"/>
                                        <p:tgtEl>
                                          <p:spTgt spid="8">
                                            <p:txEl>
                                              <p:pRg st="7" end="7"/>
                                            </p:txEl>
                                          </p:spTgt>
                                        </p:tgtEl>
                                        <p:attrNameLst>
                                          <p:attrName>ppt_w</p:attrName>
                                        </p:attrNameLst>
                                      </p:cBhvr>
                                      <p:tavLst>
                                        <p:tav tm="0">
                                          <p:val>
                                            <p:fltVal val="0"/>
                                          </p:val>
                                        </p:tav>
                                        <p:tav tm="100000">
                                          <p:val>
                                            <p:strVal val="#ppt_w"/>
                                          </p:val>
                                        </p:tav>
                                      </p:tavLst>
                                    </p:anim>
                                    <p:anim calcmode="lin" valueType="num">
                                      <p:cBhvr>
                                        <p:cTn id="78" dur="1000" fill="hold"/>
                                        <p:tgtEl>
                                          <p:spTgt spid="8">
                                            <p:txEl>
                                              <p:pRg st="7" end="7"/>
                                            </p:txEl>
                                          </p:spTgt>
                                        </p:tgtEl>
                                        <p:attrNameLst>
                                          <p:attrName>ppt_h</p:attrName>
                                        </p:attrNameLst>
                                      </p:cBhvr>
                                      <p:tavLst>
                                        <p:tav tm="0">
                                          <p:val>
                                            <p:fltVal val="0"/>
                                          </p:val>
                                        </p:tav>
                                        <p:tav tm="100000">
                                          <p:val>
                                            <p:strVal val="#ppt_h"/>
                                          </p:val>
                                        </p:tav>
                                      </p:tavLst>
                                    </p:anim>
                                    <p:anim calcmode="lin" valueType="num">
                                      <p:cBhvr>
                                        <p:cTn id="79" dur="1000" fill="hold"/>
                                        <p:tgtEl>
                                          <p:spTgt spid="8">
                                            <p:txEl>
                                              <p:pRg st="7" end="7"/>
                                            </p:txEl>
                                          </p:spTgt>
                                        </p:tgtEl>
                                        <p:attrNameLst>
                                          <p:attrName>style.rotation</p:attrName>
                                        </p:attrNameLst>
                                      </p:cBhvr>
                                      <p:tavLst>
                                        <p:tav tm="0">
                                          <p:val>
                                            <p:fltVal val="90"/>
                                          </p:val>
                                        </p:tav>
                                        <p:tav tm="100000">
                                          <p:val>
                                            <p:fltVal val="0"/>
                                          </p:val>
                                        </p:tav>
                                      </p:tavLst>
                                    </p:anim>
                                    <p:animEffect transition="in" filter="fade">
                                      <p:cBhvr>
                                        <p:cTn id="80" dur="1000"/>
                                        <p:tgtEl>
                                          <p:spTgt spid="8">
                                            <p:txEl>
                                              <p:pRg st="7" end="7"/>
                                            </p:txEl>
                                          </p:spTgt>
                                        </p:tgtEl>
                                      </p:cBhvr>
                                    </p:animEffect>
                                  </p:childTnLst>
                                </p:cTn>
                              </p:par>
                              <p:par>
                                <p:cTn id="81" presetID="31" presetClass="entr" presetSubtype="0" fill="hold" grpId="0" nodeType="withEffect">
                                  <p:stCondLst>
                                    <p:cond delay="0"/>
                                  </p:stCondLst>
                                  <p:childTnLst>
                                    <p:set>
                                      <p:cBhvr>
                                        <p:cTn id="82" dur="1" fill="hold">
                                          <p:stCondLst>
                                            <p:cond delay="0"/>
                                          </p:stCondLst>
                                        </p:cTn>
                                        <p:tgtEl>
                                          <p:spTgt spid="8">
                                            <p:txEl>
                                              <p:pRg st="8" end="8"/>
                                            </p:txEl>
                                          </p:spTgt>
                                        </p:tgtEl>
                                        <p:attrNameLst>
                                          <p:attrName>style.visibility</p:attrName>
                                        </p:attrNameLst>
                                      </p:cBhvr>
                                      <p:to>
                                        <p:strVal val="visible"/>
                                      </p:to>
                                    </p:set>
                                    <p:anim calcmode="lin" valueType="num">
                                      <p:cBhvr>
                                        <p:cTn id="83" dur="1000" fill="hold"/>
                                        <p:tgtEl>
                                          <p:spTgt spid="8">
                                            <p:txEl>
                                              <p:pRg st="8" end="8"/>
                                            </p:txEl>
                                          </p:spTgt>
                                        </p:tgtEl>
                                        <p:attrNameLst>
                                          <p:attrName>ppt_w</p:attrName>
                                        </p:attrNameLst>
                                      </p:cBhvr>
                                      <p:tavLst>
                                        <p:tav tm="0">
                                          <p:val>
                                            <p:fltVal val="0"/>
                                          </p:val>
                                        </p:tav>
                                        <p:tav tm="100000">
                                          <p:val>
                                            <p:strVal val="#ppt_w"/>
                                          </p:val>
                                        </p:tav>
                                      </p:tavLst>
                                    </p:anim>
                                    <p:anim calcmode="lin" valueType="num">
                                      <p:cBhvr>
                                        <p:cTn id="84" dur="1000" fill="hold"/>
                                        <p:tgtEl>
                                          <p:spTgt spid="8">
                                            <p:txEl>
                                              <p:pRg st="8" end="8"/>
                                            </p:txEl>
                                          </p:spTgt>
                                        </p:tgtEl>
                                        <p:attrNameLst>
                                          <p:attrName>ppt_h</p:attrName>
                                        </p:attrNameLst>
                                      </p:cBhvr>
                                      <p:tavLst>
                                        <p:tav tm="0">
                                          <p:val>
                                            <p:fltVal val="0"/>
                                          </p:val>
                                        </p:tav>
                                        <p:tav tm="100000">
                                          <p:val>
                                            <p:strVal val="#ppt_h"/>
                                          </p:val>
                                        </p:tav>
                                      </p:tavLst>
                                    </p:anim>
                                    <p:anim calcmode="lin" valueType="num">
                                      <p:cBhvr>
                                        <p:cTn id="85" dur="1000" fill="hold"/>
                                        <p:tgtEl>
                                          <p:spTgt spid="8">
                                            <p:txEl>
                                              <p:pRg st="8" end="8"/>
                                            </p:txEl>
                                          </p:spTgt>
                                        </p:tgtEl>
                                        <p:attrNameLst>
                                          <p:attrName>style.rotation</p:attrName>
                                        </p:attrNameLst>
                                      </p:cBhvr>
                                      <p:tavLst>
                                        <p:tav tm="0">
                                          <p:val>
                                            <p:fltVal val="90"/>
                                          </p:val>
                                        </p:tav>
                                        <p:tav tm="100000">
                                          <p:val>
                                            <p:fltVal val="0"/>
                                          </p:val>
                                        </p:tav>
                                      </p:tavLst>
                                    </p:anim>
                                    <p:animEffect transition="in" filter="fade">
                                      <p:cBhvr>
                                        <p:cTn id="86" dur="1000"/>
                                        <p:tgtEl>
                                          <p:spTgt spid="8">
                                            <p:txEl>
                                              <p:pRg st="8" end="8"/>
                                            </p:txEl>
                                          </p:spTgt>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8">
                                            <p:txEl>
                                              <p:pRg st="9" end="9"/>
                                            </p:txEl>
                                          </p:spTgt>
                                        </p:tgtEl>
                                        <p:attrNameLst>
                                          <p:attrName>style.visibility</p:attrName>
                                        </p:attrNameLst>
                                      </p:cBhvr>
                                      <p:to>
                                        <p:strVal val="visible"/>
                                      </p:to>
                                    </p:set>
                                    <p:anim calcmode="lin" valueType="num">
                                      <p:cBhvr>
                                        <p:cTn id="89" dur="1000" fill="hold"/>
                                        <p:tgtEl>
                                          <p:spTgt spid="8">
                                            <p:txEl>
                                              <p:pRg st="9" end="9"/>
                                            </p:txEl>
                                          </p:spTgt>
                                        </p:tgtEl>
                                        <p:attrNameLst>
                                          <p:attrName>ppt_w</p:attrName>
                                        </p:attrNameLst>
                                      </p:cBhvr>
                                      <p:tavLst>
                                        <p:tav tm="0">
                                          <p:val>
                                            <p:fltVal val="0"/>
                                          </p:val>
                                        </p:tav>
                                        <p:tav tm="100000">
                                          <p:val>
                                            <p:strVal val="#ppt_w"/>
                                          </p:val>
                                        </p:tav>
                                      </p:tavLst>
                                    </p:anim>
                                    <p:anim calcmode="lin" valueType="num">
                                      <p:cBhvr>
                                        <p:cTn id="90" dur="1000" fill="hold"/>
                                        <p:tgtEl>
                                          <p:spTgt spid="8">
                                            <p:txEl>
                                              <p:pRg st="9" end="9"/>
                                            </p:txEl>
                                          </p:spTgt>
                                        </p:tgtEl>
                                        <p:attrNameLst>
                                          <p:attrName>ppt_h</p:attrName>
                                        </p:attrNameLst>
                                      </p:cBhvr>
                                      <p:tavLst>
                                        <p:tav tm="0">
                                          <p:val>
                                            <p:fltVal val="0"/>
                                          </p:val>
                                        </p:tav>
                                        <p:tav tm="100000">
                                          <p:val>
                                            <p:strVal val="#ppt_h"/>
                                          </p:val>
                                        </p:tav>
                                      </p:tavLst>
                                    </p:anim>
                                    <p:anim calcmode="lin" valueType="num">
                                      <p:cBhvr>
                                        <p:cTn id="91" dur="1000" fill="hold"/>
                                        <p:tgtEl>
                                          <p:spTgt spid="8">
                                            <p:txEl>
                                              <p:pRg st="9" end="9"/>
                                            </p:txEl>
                                          </p:spTgt>
                                        </p:tgtEl>
                                        <p:attrNameLst>
                                          <p:attrName>style.rotation</p:attrName>
                                        </p:attrNameLst>
                                      </p:cBhvr>
                                      <p:tavLst>
                                        <p:tav tm="0">
                                          <p:val>
                                            <p:fltVal val="90"/>
                                          </p:val>
                                        </p:tav>
                                        <p:tav tm="100000">
                                          <p:val>
                                            <p:fltVal val="0"/>
                                          </p:val>
                                        </p:tav>
                                      </p:tavLst>
                                    </p:anim>
                                    <p:animEffect transition="in" filter="fade">
                                      <p:cBhvr>
                                        <p:cTn id="92" dur="10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build="p"/>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3310" y="-83215"/>
            <a:ext cx="8229600" cy="1143000"/>
          </a:xfrm>
        </p:spPr>
        <p:txBody>
          <a:bodyPr/>
          <a:lstStyle/>
          <a:p>
            <a:r>
              <a:rPr lang="en-US" dirty="0" smtClean="0"/>
              <a:t>Outline </a:t>
            </a:r>
            <a:endParaRPr lang="ar-JO" dirty="0"/>
          </a:p>
        </p:txBody>
      </p:sp>
      <p:sp>
        <p:nvSpPr>
          <p:cNvPr id="3" name="Content Placeholder 2"/>
          <p:cNvSpPr>
            <a:spLocks noGrp="1"/>
          </p:cNvSpPr>
          <p:nvPr>
            <p:ph idx="1"/>
          </p:nvPr>
        </p:nvSpPr>
        <p:spPr>
          <a:xfrm>
            <a:off x="1823310" y="833015"/>
            <a:ext cx="7080190" cy="4405125"/>
          </a:xfrm>
        </p:spPr>
        <p:txBody>
          <a:bodyPr>
            <a:noAutofit/>
          </a:bodyPr>
          <a:lstStyle/>
          <a:p>
            <a:pPr>
              <a:lnSpc>
                <a:spcPct val="150000"/>
              </a:lnSpc>
            </a:pPr>
            <a:r>
              <a:rPr lang="en-US" sz="2000" dirty="0"/>
              <a:t>Introduction and defining </a:t>
            </a:r>
            <a:r>
              <a:rPr lang="en-US" sz="2000" dirty="0"/>
              <a:t>patient safety</a:t>
            </a:r>
          </a:p>
          <a:p>
            <a:pPr>
              <a:lnSpc>
                <a:spcPct val="150000"/>
              </a:lnSpc>
            </a:pPr>
            <a:r>
              <a:rPr lang="en-US" sz="2000" dirty="0"/>
              <a:t>The </a:t>
            </a:r>
            <a:r>
              <a:rPr lang="en-US" sz="2000" dirty="0"/>
              <a:t>key dimensions of healthcare quality </a:t>
            </a:r>
            <a:endParaRPr lang="en-US" sz="2000" dirty="0"/>
          </a:p>
          <a:p>
            <a:pPr>
              <a:lnSpc>
                <a:spcPct val="150000"/>
              </a:lnSpc>
            </a:pPr>
            <a:r>
              <a:rPr lang="en-US" sz="2000" dirty="0"/>
              <a:t>H</a:t>
            </a:r>
            <a:r>
              <a:rPr lang="en-US" sz="2000" dirty="0"/>
              <a:t>arm Versus error</a:t>
            </a:r>
          </a:p>
          <a:p>
            <a:pPr>
              <a:lnSpc>
                <a:spcPct val="150000"/>
              </a:lnSpc>
            </a:pPr>
            <a:r>
              <a:rPr lang="en-US" sz="2000" dirty="0"/>
              <a:t>Sources of System </a:t>
            </a:r>
            <a:r>
              <a:rPr lang="en-US" sz="2000" dirty="0"/>
              <a:t>Error</a:t>
            </a:r>
          </a:p>
          <a:p>
            <a:pPr>
              <a:lnSpc>
                <a:spcPct val="150000"/>
              </a:lnSpc>
            </a:pPr>
            <a:r>
              <a:rPr lang="en-US" sz="2000" dirty="0"/>
              <a:t>Patient </a:t>
            </a:r>
            <a:r>
              <a:rPr lang="en-US" sz="2000" dirty="0"/>
              <a:t>safety </a:t>
            </a:r>
            <a:r>
              <a:rPr lang="en-US" sz="2000" dirty="0"/>
              <a:t>culture</a:t>
            </a:r>
          </a:p>
          <a:p>
            <a:pPr>
              <a:lnSpc>
                <a:spcPct val="150000"/>
              </a:lnSpc>
            </a:pPr>
            <a:r>
              <a:rPr lang="en-US" sz="2000" dirty="0"/>
              <a:t>Types of clinical  incident</a:t>
            </a:r>
          </a:p>
          <a:p>
            <a:pPr>
              <a:lnSpc>
                <a:spcPct val="150000"/>
              </a:lnSpc>
            </a:pPr>
            <a:r>
              <a:rPr lang="en-US" sz="2000" dirty="0"/>
              <a:t>Seven levels of </a:t>
            </a:r>
            <a:r>
              <a:rPr lang="en-US" sz="2000" dirty="0"/>
              <a:t>safety</a:t>
            </a:r>
          </a:p>
          <a:p>
            <a:pPr>
              <a:lnSpc>
                <a:spcPct val="150000"/>
              </a:lnSpc>
            </a:pPr>
            <a:r>
              <a:rPr lang="en-US" sz="2000" dirty="0"/>
              <a:t>The physician’s role in patient safety</a:t>
            </a:r>
            <a:r>
              <a:rPr lang="en-US" sz="2000" dirty="0"/>
              <a:t> </a:t>
            </a:r>
          </a:p>
          <a:p>
            <a:pPr>
              <a:lnSpc>
                <a:spcPct val="150000"/>
              </a:lnSpc>
            </a:pPr>
            <a:r>
              <a:rPr lang="en-US" sz="2000" dirty="0"/>
              <a:t>Case scenario</a:t>
            </a:r>
            <a:r>
              <a:rPr lang="en-US" sz="2000" dirty="0"/>
              <a:t> </a:t>
            </a:r>
            <a:endParaRPr lang="ar-JO" sz="2000" dirty="0"/>
          </a:p>
        </p:txBody>
      </p:sp>
      <p:sp>
        <p:nvSpPr>
          <p:cNvPr id="4" name="Date Placeholder 3"/>
          <p:cNvSpPr>
            <a:spLocks noGrp="1"/>
          </p:cNvSpPr>
          <p:nvPr>
            <p:ph type="dt" sz="half" idx="10"/>
          </p:nvPr>
        </p:nvSpPr>
        <p:spPr/>
        <p:txBody>
          <a:bodyPr/>
          <a:lstStyle/>
          <a:p>
            <a:fld id="{8B25C0C3-EB12-4188-B780-FCA05E17C3AA}" type="datetime1">
              <a:rPr lang="en-US" smtClean="0"/>
              <a:t>9/6/2018</a:t>
            </a:fld>
            <a:endParaRPr lang="en-US" dirty="0"/>
          </a:p>
        </p:txBody>
      </p:sp>
      <p:sp>
        <p:nvSpPr>
          <p:cNvPr id="5" name="Footer Placeholder 4"/>
          <p:cNvSpPr>
            <a:spLocks noGrp="1"/>
          </p:cNvSpPr>
          <p:nvPr>
            <p:ph type="ftr" sz="quarter" idx="11"/>
          </p:nvPr>
        </p:nvSpPr>
        <p:spPr/>
        <p:txBody>
          <a:bodyPr/>
          <a:lstStyle/>
          <a:p>
            <a:r>
              <a:rPr lang="en-US" smtClean="0"/>
              <a:t>Patient Safety </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28146485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 calcmode="lin" valueType="num">
                                      <p:cBhvr>
                                        <p:cTn id="6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6" end="6"/>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7" end="7"/>
                                            </p:txEl>
                                          </p:spTgt>
                                        </p:tgtEl>
                                        <p:attrNameLst>
                                          <p:attrName>style.visibility</p:attrName>
                                        </p:attrNameLst>
                                      </p:cBhvr>
                                      <p:to>
                                        <p:strVal val="visible"/>
                                      </p:to>
                                    </p:set>
                                    <p:anim calcmode="lin" valueType="num">
                                      <p:cBhvr>
                                        <p:cTn id="7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7" end="7"/>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
                                            <p:txEl>
                                              <p:pRg st="8" end="8"/>
                                            </p:txEl>
                                          </p:spTgt>
                                        </p:tgtEl>
                                        <p:attrNameLst>
                                          <p:attrName>style.visibility</p:attrName>
                                        </p:attrNameLst>
                                      </p:cBhvr>
                                      <p:to>
                                        <p:strVal val="visible"/>
                                      </p:to>
                                    </p:set>
                                    <p:anim calcmode="lin" valueType="num">
                                      <p:cBhvr>
                                        <p:cTn id="79"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55" y="486773"/>
            <a:ext cx="6938051" cy="641537"/>
          </a:xfrm>
        </p:spPr>
        <p:txBody>
          <a:bodyPr/>
          <a:lstStyle/>
          <a:p>
            <a:r>
              <a:rPr lang="en-US" dirty="0"/>
              <a:t>Types of Clinical incident</a:t>
            </a:r>
          </a:p>
        </p:txBody>
      </p:sp>
      <p:sp>
        <p:nvSpPr>
          <p:cNvPr id="13" name="Rounded Rectangle 12"/>
          <p:cNvSpPr/>
          <p:nvPr/>
        </p:nvSpPr>
        <p:spPr>
          <a:xfrm>
            <a:off x="2858451" y="1471438"/>
            <a:ext cx="238125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Clinical Incidence </a:t>
            </a:r>
            <a:endParaRPr lang="en-US" b="1" dirty="0"/>
          </a:p>
        </p:txBody>
      </p:sp>
      <p:sp>
        <p:nvSpPr>
          <p:cNvPr id="14" name="Down Arrow 13"/>
          <p:cNvSpPr/>
          <p:nvPr/>
        </p:nvSpPr>
        <p:spPr>
          <a:xfrm>
            <a:off x="4031931" y="2475433"/>
            <a:ext cx="34289" cy="581025"/>
          </a:xfrm>
          <a:prstGeom prst="downArrow">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p:cNvSpPr/>
          <p:nvPr/>
        </p:nvSpPr>
        <p:spPr>
          <a:xfrm>
            <a:off x="2045010" y="2743675"/>
            <a:ext cx="1600200" cy="69532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Adverse Event</a:t>
            </a:r>
            <a:endParaRPr lang="en-US" dirty="0"/>
          </a:p>
        </p:txBody>
      </p:sp>
      <p:sp>
        <p:nvSpPr>
          <p:cNvPr id="16" name="Oval 15"/>
          <p:cNvSpPr/>
          <p:nvPr/>
        </p:nvSpPr>
        <p:spPr>
          <a:xfrm>
            <a:off x="4452941" y="2720702"/>
            <a:ext cx="1898168" cy="67151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Near Miss </a:t>
            </a:r>
            <a:endParaRPr lang="en-US" dirty="0"/>
          </a:p>
        </p:txBody>
      </p:sp>
      <p:sp>
        <p:nvSpPr>
          <p:cNvPr id="17" name="Down Arrow 16"/>
          <p:cNvSpPr/>
          <p:nvPr/>
        </p:nvSpPr>
        <p:spPr>
          <a:xfrm>
            <a:off x="2858451" y="3492817"/>
            <a:ext cx="34289" cy="407894"/>
          </a:xfrm>
          <a:prstGeom prst="downArrow">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Rounded Rectangle 17"/>
          <p:cNvSpPr/>
          <p:nvPr/>
        </p:nvSpPr>
        <p:spPr>
          <a:xfrm>
            <a:off x="1668306" y="3954528"/>
            <a:ext cx="2476501" cy="48577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Sentinel </a:t>
            </a:r>
            <a:r>
              <a:rPr lang="en-US" dirty="0" smtClean="0"/>
              <a:t>Event  </a:t>
            </a:r>
            <a:endParaRPr lang="en-US" dirty="0"/>
          </a:p>
        </p:txBody>
      </p:sp>
      <p:sp>
        <p:nvSpPr>
          <p:cNvPr id="19" name="Right Arrow 18"/>
          <p:cNvSpPr/>
          <p:nvPr/>
        </p:nvSpPr>
        <p:spPr>
          <a:xfrm>
            <a:off x="4031931" y="3056458"/>
            <a:ext cx="363857" cy="34289"/>
          </a:xfrm>
          <a:prstGeom prst="rightArrow">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Right Arrow 19"/>
          <p:cNvSpPr/>
          <p:nvPr/>
        </p:nvSpPr>
        <p:spPr>
          <a:xfrm rot="10800000">
            <a:off x="3721965" y="3048644"/>
            <a:ext cx="272416" cy="41462"/>
          </a:xfrm>
          <a:prstGeom prst="rightArrow">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Rounded Rectangle 20"/>
          <p:cNvSpPr/>
          <p:nvPr/>
        </p:nvSpPr>
        <p:spPr>
          <a:xfrm>
            <a:off x="1691457" y="4727536"/>
            <a:ext cx="2476501" cy="407908"/>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50" dirty="0"/>
              <a:t>Adverse Drug reaction </a:t>
            </a:r>
            <a:endParaRPr lang="en-US" sz="1650" dirty="0"/>
          </a:p>
        </p:txBody>
      </p:sp>
      <p:sp>
        <p:nvSpPr>
          <p:cNvPr id="3" name="Date Placeholder 2"/>
          <p:cNvSpPr>
            <a:spLocks noGrp="1"/>
          </p:cNvSpPr>
          <p:nvPr>
            <p:ph type="dt" sz="half" idx="10"/>
          </p:nvPr>
        </p:nvSpPr>
        <p:spPr/>
        <p:txBody>
          <a:bodyPr/>
          <a:lstStyle/>
          <a:p>
            <a:fld id="{28CB8B64-8E70-420A-8194-A42537BD9CC3}" type="datetime1">
              <a:rPr lang="en-US" smtClean="0"/>
              <a:t>9/6/2018</a:t>
            </a:fld>
            <a:endParaRPr lang="en-US" dirty="0"/>
          </a:p>
        </p:txBody>
      </p:sp>
      <p:sp>
        <p:nvSpPr>
          <p:cNvPr id="4" name="Footer Placeholder 3"/>
          <p:cNvSpPr>
            <a:spLocks noGrp="1"/>
          </p:cNvSpPr>
          <p:nvPr>
            <p:ph type="ftr" sz="quarter" idx="11"/>
          </p:nvPr>
        </p:nvSpPr>
        <p:spPr/>
        <p:txBody>
          <a:bodyPr/>
          <a:lstStyle/>
          <a:p>
            <a:r>
              <a:rPr lang="en-US" smtClean="0"/>
              <a:t>Patient Safety </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20</a:t>
            </a:fld>
            <a:endParaRPr lang="en-US" dirty="0"/>
          </a:p>
        </p:txBody>
      </p:sp>
    </p:spTree>
    <p:extLst>
      <p:ext uri="{BB962C8B-B14F-4D97-AF65-F5344CB8AC3E}">
        <p14:creationId xmlns:p14="http://schemas.microsoft.com/office/powerpoint/2010/main" val="30018523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Clinical incident</a:t>
            </a:r>
          </a:p>
        </p:txBody>
      </p:sp>
      <p:sp>
        <p:nvSpPr>
          <p:cNvPr id="3" name="Content Placeholder 2"/>
          <p:cNvSpPr>
            <a:spLocks noGrp="1"/>
          </p:cNvSpPr>
          <p:nvPr>
            <p:ph idx="1"/>
          </p:nvPr>
        </p:nvSpPr>
        <p:spPr/>
        <p:txBody>
          <a:bodyPr>
            <a:normAutofit/>
          </a:bodyPr>
          <a:lstStyle/>
          <a:p>
            <a:r>
              <a:rPr lang="en-US" b="1" dirty="0" smtClean="0"/>
              <a:t> </a:t>
            </a:r>
            <a:r>
              <a:rPr lang="en-US" sz="2100" b="1" dirty="0">
                <a:solidFill>
                  <a:srgbClr val="FF0000"/>
                </a:solidFill>
              </a:rPr>
              <a:t>Sentinel events:</a:t>
            </a:r>
          </a:p>
          <a:p>
            <a:pPr marL="0" indent="0">
              <a:buNone/>
            </a:pPr>
            <a:r>
              <a:rPr lang="en-US" sz="2100" dirty="0"/>
              <a:t>	A sentinel event is an unexpected occurrence involving death or 	serious physical or psychological injury, or the risk thereof. </a:t>
            </a:r>
            <a:r>
              <a:rPr lang="en-US" sz="2100" dirty="0" smtClean="0"/>
              <a:t>      Serious </a:t>
            </a:r>
            <a:r>
              <a:rPr lang="en-US" sz="2100" dirty="0"/>
              <a:t>	injury specifically includes loss of limb or function. </a:t>
            </a:r>
            <a:endParaRPr lang="en-US" sz="2100" dirty="0" smtClean="0"/>
          </a:p>
          <a:p>
            <a:pPr marL="0" indent="0">
              <a:buNone/>
            </a:pPr>
            <a:endParaRPr lang="en-US" sz="2100" dirty="0"/>
          </a:p>
          <a:p>
            <a:pPr marL="0" indent="0">
              <a:buNone/>
            </a:pPr>
            <a:endParaRPr lang="en-US" sz="2100" dirty="0"/>
          </a:p>
          <a:p>
            <a:pPr marL="0" indent="0">
              <a:buNone/>
            </a:pPr>
            <a:r>
              <a:rPr lang="en-US" sz="2100" dirty="0"/>
              <a:t>	</a:t>
            </a:r>
            <a:r>
              <a:rPr lang="en-US" sz="2100" b="1" dirty="0">
                <a:solidFill>
                  <a:srgbClr val="017BA1"/>
                </a:solidFill>
              </a:rPr>
              <a:t>Example: </a:t>
            </a:r>
          </a:p>
          <a:p>
            <a:pPr marL="342900" lvl="1" indent="0">
              <a:buNone/>
            </a:pPr>
            <a:r>
              <a:rPr lang="en-US" sz="2100" dirty="0"/>
              <a:t>Hemolytic transfusion reaction involving administration of blood or blood products having major blood group incompatibilities</a:t>
            </a:r>
          </a:p>
          <a:p>
            <a:endParaRPr lang="en-CA" i="1" dirty="0" smtClean="0">
              <a:latin typeface="Georgia" pitchFamily="18" charset="0"/>
            </a:endParaRPr>
          </a:p>
          <a:p>
            <a:endParaRPr lang="en-CA" i="1" dirty="0">
              <a:latin typeface="Georgia" pitchFamily="18" charset="0"/>
            </a:endParaRPr>
          </a:p>
          <a:p>
            <a:endParaRPr lang="en-CA" dirty="0">
              <a:latin typeface="Georgia" pitchFamily="18" charset="0"/>
            </a:endParaRPr>
          </a:p>
          <a:p>
            <a:endParaRPr lang="en-US" dirty="0"/>
          </a:p>
        </p:txBody>
      </p:sp>
      <p:sp>
        <p:nvSpPr>
          <p:cNvPr id="4" name="Date Placeholder 3"/>
          <p:cNvSpPr>
            <a:spLocks noGrp="1"/>
          </p:cNvSpPr>
          <p:nvPr>
            <p:ph type="dt" sz="half" idx="10"/>
          </p:nvPr>
        </p:nvSpPr>
        <p:spPr/>
        <p:txBody>
          <a:bodyPr/>
          <a:lstStyle/>
          <a:p>
            <a:fld id="{B2E42125-57EB-482C-B7DA-88B1A06BB4C3}" type="datetime1">
              <a:rPr lang="en-US" smtClean="0"/>
              <a:t>9/6/2018</a:t>
            </a:fld>
            <a:endParaRPr lang="en-US" dirty="0"/>
          </a:p>
        </p:txBody>
      </p:sp>
      <p:sp>
        <p:nvSpPr>
          <p:cNvPr id="5" name="Footer Placeholder 4"/>
          <p:cNvSpPr>
            <a:spLocks noGrp="1"/>
          </p:cNvSpPr>
          <p:nvPr>
            <p:ph type="ftr" sz="quarter" idx="11"/>
          </p:nvPr>
        </p:nvSpPr>
        <p:spPr/>
        <p:txBody>
          <a:bodyPr/>
          <a:lstStyle/>
          <a:p>
            <a:r>
              <a:rPr lang="en-US" smtClean="0"/>
              <a:t>Patient Safety </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21</a:t>
            </a:fld>
            <a:endParaRPr lang="en-US" dirty="0"/>
          </a:p>
        </p:txBody>
      </p:sp>
    </p:spTree>
    <p:extLst>
      <p:ext uri="{BB962C8B-B14F-4D97-AF65-F5344CB8AC3E}">
        <p14:creationId xmlns:p14="http://schemas.microsoft.com/office/powerpoint/2010/main" val="2252294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4" end="4"/>
                                            </p:txEl>
                                          </p:spTgt>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Clinical incident</a:t>
            </a:r>
          </a:p>
        </p:txBody>
      </p:sp>
      <p:sp>
        <p:nvSpPr>
          <p:cNvPr id="3" name="Content Placeholder 2"/>
          <p:cNvSpPr>
            <a:spLocks noGrp="1"/>
          </p:cNvSpPr>
          <p:nvPr>
            <p:ph idx="1"/>
          </p:nvPr>
        </p:nvSpPr>
        <p:spPr/>
        <p:txBody>
          <a:bodyPr>
            <a:normAutofit/>
          </a:bodyPr>
          <a:lstStyle/>
          <a:p>
            <a:pPr marL="685800" lvl="2" indent="0">
              <a:buNone/>
            </a:pPr>
            <a:endParaRPr lang="ar-JO" dirty="0"/>
          </a:p>
          <a:p>
            <a:r>
              <a:rPr lang="en-US" sz="2700" b="1" dirty="0">
                <a:solidFill>
                  <a:srgbClr val="FF0000"/>
                </a:solidFill>
              </a:rPr>
              <a:t>Near miss: </a:t>
            </a:r>
          </a:p>
          <a:p>
            <a:pPr marL="0" indent="0">
              <a:buNone/>
            </a:pPr>
            <a:r>
              <a:rPr lang="en-US" sz="2700" dirty="0"/>
              <a:t> </a:t>
            </a:r>
            <a:r>
              <a:rPr lang="en-US" sz="2700" dirty="0" smtClean="0"/>
              <a:t>  Is </a:t>
            </a:r>
            <a:r>
              <a:rPr lang="en-US" sz="2700" dirty="0"/>
              <a:t>any situations that did not cause harm to patients (that did </a:t>
            </a:r>
            <a:r>
              <a:rPr lang="en-US" sz="2700" dirty="0" smtClean="0"/>
              <a:t>not reach </a:t>
            </a:r>
            <a:r>
              <a:rPr lang="en-US" sz="2700" dirty="0"/>
              <a:t>the patient) , but could have done</a:t>
            </a:r>
            <a:r>
              <a:rPr lang="en-US" sz="2700" dirty="0"/>
              <a:t>.</a:t>
            </a:r>
            <a:endParaRPr lang="en-US" sz="2700" dirty="0"/>
          </a:p>
          <a:p>
            <a:endParaRPr lang="en-US" dirty="0" smtClean="0"/>
          </a:p>
          <a:p>
            <a:endParaRPr lang="en-US" dirty="0"/>
          </a:p>
        </p:txBody>
      </p:sp>
      <p:sp>
        <p:nvSpPr>
          <p:cNvPr id="4" name="Date Placeholder 3"/>
          <p:cNvSpPr>
            <a:spLocks noGrp="1"/>
          </p:cNvSpPr>
          <p:nvPr>
            <p:ph type="dt" sz="half" idx="10"/>
          </p:nvPr>
        </p:nvSpPr>
        <p:spPr/>
        <p:txBody>
          <a:bodyPr/>
          <a:lstStyle/>
          <a:p>
            <a:fld id="{9C91335B-725A-409E-8EA2-1646F87675E9}" type="datetime1">
              <a:rPr lang="en-US" smtClean="0"/>
              <a:t>9/6/2018</a:t>
            </a:fld>
            <a:endParaRPr lang="en-US" dirty="0"/>
          </a:p>
        </p:txBody>
      </p:sp>
      <p:sp>
        <p:nvSpPr>
          <p:cNvPr id="5" name="Footer Placeholder 4"/>
          <p:cNvSpPr>
            <a:spLocks noGrp="1"/>
          </p:cNvSpPr>
          <p:nvPr>
            <p:ph type="ftr" sz="quarter" idx="11"/>
          </p:nvPr>
        </p:nvSpPr>
        <p:spPr/>
        <p:txBody>
          <a:bodyPr/>
          <a:lstStyle/>
          <a:p>
            <a:r>
              <a:rPr lang="en-US" smtClean="0"/>
              <a:t>Patient Safety </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22</a:t>
            </a:fld>
            <a:endParaRPr lang="en-US" dirty="0"/>
          </a:p>
        </p:txBody>
      </p:sp>
    </p:spTree>
    <p:extLst>
      <p:ext uri="{BB962C8B-B14F-4D97-AF65-F5344CB8AC3E}">
        <p14:creationId xmlns:p14="http://schemas.microsoft.com/office/powerpoint/2010/main" val="23107412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57777" y="680310"/>
            <a:ext cx="4428445" cy="50735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5890121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Clinical incident</a:t>
            </a:r>
          </a:p>
        </p:txBody>
      </p:sp>
      <p:sp>
        <p:nvSpPr>
          <p:cNvPr id="3" name="Content Placeholder 2"/>
          <p:cNvSpPr>
            <a:spLocks noGrp="1"/>
          </p:cNvSpPr>
          <p:nvPr>
            <p:ph idx="1"/>
          </p:nvPr>
        </p:nvSpPr>
        <p:spPr>
          <a:xfrm>
            <a:off x="296260" y="1379026"/>
            <a:ext cx="8229600" cy="4525963"/>
          </a:xfrm>
        </p:spPr>
        <p:txBody>
          <a:bodyPr/>
          <a:lstStyle/>
          <a:p>
            <a:r>
              <a:rPr lang="en-US" b="1" dirty="0">
                <a:solidFill>
                  <a:srgbClr val="FF0000"/>
                </a:solidFill>
              </a:rPr>
              <a:t>Adverse </a:t>
            </a:r>
            <a:r>
              <a:rPr lang="en-US" b="1" dirty="0" smtClean="0">
                <a:solidFill>
                  <a:srgbClr val="FF0000"/>
                </a:solidFill>
              </a:rPr>
              <a:t>Drug Reaction:</a:t>
            </a:r>
          </a:p>
          <a:p>
            <a:pPr marL="0" indent="0">
              <a:buNone/>
            </a:pPr>
            <a:endParaRPr lang="en-US" sz="2100" b="1" dirty="0" smtClean="0">
              <a:solidFill>
                <a:srgbClr val="FF0000"/>
              </a:solidFill>
            </a:endParaRPr>
          </a:p>
          <a:p>
            <a:pPr marL="0" indent="0">
              <a:buNone/>
            </a:pPr>
            <a:endParaRPr lang="en-US" sz="2100" b="1" dirty="0" smtClean="0">
              <a:solidFill>
                <a:srgbClr val="FF0000"/>
              </a:solidFill>
            </a:endParaRPr>
          </a:p>
          <a:p>
            <a:pPr marL="0" indent="0">
              <a:buNone/>
            </a:pPr>
            <a:r>
              <a:rPr lang="en-US" sz="2100" dirty="0" smtClean="0"/>
              <a:t>A </a:t>
            </a:r>
            <a:r>
              <a:rPr lang="en-US" sz="2100" dirty="0"/>
              <a:t>response to a drug which is noxious and unintended, and which </a:t>
            </a:r>
            <a:r>
              <a:rPr lang="en-US" sz="2100" dirty="0"/>
              <a:t>	occurs </a:t>
            </a:r>
            <a:r>
              <a:rPr lang="en-US" sz="2100" dirty="0"/>
              <a:t>at doses normally used in man for the prophylaxis, </a:t>
            </a:r>
            <a:r>
              <a:rPr lang="en-US" sz="2100" dirty="0" smtClean="0"/>
              <a:t>  diagnosis, or </a:t>
            </a:r>
            <a:r>
              <a:rPr lang="en-US" sz="2100" dirty="0"/>
              <a:t>therapy of disease, or for the modifications of physiological </a:t>
            </a:r>
            <a:r>
              <a:rPr lang="en-US" sz="2100" dirty="0" smtClean="0"/>
              <a:t>function</a:t>
            </a:r>
            <a:r>
              <a:rPr lang="en-US" sz="2100" dirty="0"/>
              <a:t>'.(</a:t>
            </a:r>
            <a:r>
              <a:rPr lang="en-US" sz="2100" dirty="0"/>
              <a:t> </a:t>
            </a:r>
            <a:r>
              <a:rPr lang="en-US" sz="2100" dirty="0"/>
              <a:t>WHO,1972)</a:t>
            </a:r>
          </a:p>
          <a:p>
            <a:pPr marL="0" indent="0">
              <a:buNone/>
            </a:pPr>
            <a:endParaRPr lang="en-US" dirty="0"/>
          </a:p>
        </p:txBody>
      </p:sp>
      <p:sp>
        <p:nvSpPr>
          <p:cNvPr id="4" name="Date Placeholder 3"/>
          <p:cNvSpPr>
            <a:spLocks noGrp="1"/>
          </p:cNvSpPr>
          <p:nvPr>
            <p:ph type="dt" sz="half" idx="10"/>
          </p:nvPr>
        </p:nvSpPr>
        <p:spPr/>
        <p:txBody>
          <a:bodyPr/>
          <a:lstStyle/>
          <a:p>
            <a:fld id="{DD0934B2-E9EA-46D6-9998-204D7CA47169}" type="datetime1">
              <a:rPr lang="en-US" smtClean="0"/>
              <a:t>9/6/2018</a:t>
            </a:fld>
            <a:endParaRPr lang="en-US" dirty="0"/>
          </a:p>
        </p:txBody>
      </p:sp>
      <p:sp>
        <p:nvSpPr>
          <p:cNvPr id="5" name="Footer Placeholder 4"/>
          <p:cNvSpPr>
            <a:spLocks noGrp="1"/>
          </p:cNvSpPr>
          <p:nvPr>
            <p:ph type="ftr" sz="quarter" idx="11"/>
          </p:nvPr>
        </p:nvSpPr>
        <p:spPr/>
        <p:txBody>
          <a:bodyPr/>
          <a:lstStyle/>
          <a:p>
            <a:r>
              <a:rPr lang="en-US" smtClean="0"/>
              <a:t>Patient Safety </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24</a:t>
            </a:fld>
            <a:endParaRPr lang="en-US" dirty="0"/>
          </a:p>
        </p:txBody>
      </p:sp>
      <p:pic>
        <p:nvPicPr>
          <p:cNvPr id="7" name="صورة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2710" y="525561"/>
            <a:ext cx="2983620" cy="170693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7571125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55" y="-358076"/>
            <a:ext cx="8229600" cy="1143000"/>
          </a:xfrm>
        </p:spPr>
        <p:txBody>
          <a:bodyPr>
            <a:normAutofit/>
          </a:bodyPr>
          <a:lstStyle/>
          <a:p>
            <a:r>
              <a:rPr lang="en-US" dirty="0" smtClean="0"/>
              <a:t>How to maintain safety in clinical incident ?</a:t>
            </a:r>
            <a:endParaRPr lang="ar-SA" dirty="0"/>
          </a:p>
        </p:txBody>
      </p:sp>
      <p:sp>
        <p:nvSpPr>
          <p:cNvPr id="3" name="عنصر نائب للمحتوى 2"/>
          <p:cNvSpPr>
            <a:spLocks noGrp="1"/>
          </p:cNvSpPr>
          <p:nvPr>
            <p:ph idx="1"/>
          </p:nvPr>
        </p:nvSpPr>
        <p:spPr>
          <a:xfrm>
            <a:off x="93043" y="527605"/>
            <a:ext cx="8229600" cy="4525963"/>
          </a:xfrm>
        </p:spPr>
        <p:txBody>
          <a:bodyPr/>
          <a:lstStyle/>
          <a:p>
            <a:r>
              <a:rPr lang="en-US" dirty="0"/>
              <a:t>Adhere and follow the National </a:t>
            </a:r>
            <a:r>
              <a:rPr lang="en-US" b="1" dirty="0">
                <a:solidFill>
                  <a:srgbClr val="FF0000"/>
                </a:solidFill>
              </a:rPr>
              <a:t>Patient Safety Goals/</a:t>
            </a:r>
            <a:r>
              <a:rPr lang="en-US" dirty="0"/>
              <a:t> ROP(Required Organization Practice </a:t>
            </a:r>
            <a:r>
              <a:rPr lang="en-US" dirty="0" smtClean="0"/>
              <a:t>)</a:t>
            </a:r>
          </a:p>
          <a:p>
            <a:endParaRPr lang="en-US" b="1" dirty="0">
              <a:solidFill>
                <a:srgbClr val="FF0000"/>
              </a:solidFill>
            </a:endParaRPr>
          </a:p>
          <a:p>
            <a:endParaRPr lang="ar-SA" dirty="0"/>
          </a:p>
        </p:txBody>
      </p:sp>
      <p:sp>
        <p:nvSpPr>
          <p:cNvPr id="4" name="Content Placeholder 2"/>
          <p:cNvSpPr txBox="1">
            <a:spLocks/>
          </p:cNvSpPr>
          <p:nvPr/>
        </p:nvSpPr>
        <p:spPr>
          <a:xfrm>
            <a:off x="185998" y="1670605"/>
            <a:ext cx="4396339" cy="3741738"/>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Adverse reporting </a:t>
            </a:r>
          </a:p>
          <a:p>
            <a:r>
              <a:rPr lang="en-US" sz="2400" dirty="0" smtClean="0"/>
              <a:t>Client verification </a:t>
            </a:r>
          </a:p>
          <a:p>
            <a:r>
              <a:rPr lang="en-US" sz="2400" dirty="0" smtClean="0"/>
              <a:t>Medication reconciliation </a:t>
            </a:r>
          </a:p>
          <a:p>
            <a:r>
              <a:rPr lang="en-US" sz="2400" dirty="0" smtClean="0"/>
              <a:t>Dangerous abbreviations </a:t>
            </a:r>
          </a:p>
          <a:p>
            <a:r>
              <a:rPr lang="en-US" sz="2400" dirty="0" smtClean="0"/>
              <a:t>Transfer of client information at transition points </a:t>
            </a:r>
          </a:p>
          <a:p>
            <a:r>
              <a:rPr lang="en-US" sz="2400" dirty="0" smtClean="0"/>
              <a:t>Control of concentrated electrolytes </a:t>
            </a:r>
          </a:p>
          <a:p>
            <a:r>
              <a:rPr lang="en-US" sz="2400" dirty="0" smtClean="0"/>
              <a:t>Infusion pumps training </a:t>
            </a:r>
          </a:p>
          <a:p>
            <a:r>
              <a:rPr lang="en-US" sz="2400" dirty="0" smtClean="0"/>
              <a:t>High-alert medications </a:t>
            </a:r>
          </a:p>
          <a:p>
            <a:endParaRPr lang="en-US" dirty="0" smtClean="0"/>
          </a:p>
        </p:txBody>
      </p:sp>
      <p:sp>
        <p:nvSpPr>
          <p:cNvPr id="5" name="Content Placeholder 18"/>
          <p:cNvSpPr txBox="1">
            <a:spLocks/>
          </p:cNvSpPr>
          <p:nvPr/>
        </p:nvSpPr>
        <p:spPr>
          <a:xfrm>
            <a:off x="4559451" y="1749245"/>
            <a:ext cx="4396339" cy="374173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Hand hygiene</a:t>
            </a:r>
          </a:p>
          <a:p>
            <a:r>
              <a:rPr lang="en-US" sz="2000" dirty="0" smtClean="0"/>
              <a:t>Antibiotic prophylaxis during surgery </a:t>
            </a:r>
          </a:p>
          <a:p>
            <a:r>
              <a:rPr lang="en-US" sz="2000" dirty="0" smtClean="0"/>
              <a:t>Falls prevention strategy </a:t>
            </a:r>
          </a:p>
          <a:p>
            <a:r>
              <a:rPr lang="en-US" sz="2000" dirty="0" smtClean="0"/>
              <a:t>Pressure ulcer prevention </a:t>
            </a:r>
          </a:p>
          <a:p>
            <a:r>
              <a:rPr lang="en-US" sz="2000" dirty="0" smtClean="0"/>
              <a:t>Venous thromboembolism prophylaxis </a:t>
            </a:r>
          </a:p>
          <a:p>
            <a:r>
              <a:rPr lang="en-US" sz="2000" dirty="0" smtClean="0"/>
              <a:t>Safe injection practices </a:t>
            </a:r>
          </a:p>
          <a:p>
            <a:r>
              <a:rPr lang="en-US" sz="2000" dirty="0" smtClean="0"/>
              <a:t>Safe surgical practices </a:t>
            </a:r>
          </a:p>
          <a:p>
            <a:r>
              <a:rPr lang="en-US" sz="2000" dirty="0" smtClean="0"/>
              <a:t>Preventive maintenance program </a:t>
            </a:r>
          </a:p>
          <a:p>
            <a:endParaRPr lang="en-US" sz="2400" dirty="0"/>
          </a:p>
        </p:txBody>
      </p:sp>
    </p:spTree>
    <p:extLst>
      <p:ext uri="{BB962C8B-B14F-4D97-AF65-F5344CB8AC3E}">
        <p14:creationId xmlns:p14="http://schemas.microsoft.com/office/powerpoint/2010/main" val="148198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p:cTn id="39"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 calcmode="lin" valueType="num">
                                      <p:cBhvr>
                                        <p:cTn id="47"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4">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 calcmode="lin" valueType="num">
                                      <p:cBhvr>
                                        <p:cTn id="55"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4">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4">
                                            <p:txEl>
                                              <p:pRg st="7" end="7"/>
                                            </p:txEl>
                                          </p:spTgt>
                                        </p:tgtEl>
                                        <p:attrNameLst>
                                          <p:attrName>style.visibility</p:attrName>
                                        </p:attrNameLst>
                                      </p:cBhvr>
                                      <p:to>
                                        <p:strVal val="visible"/>
                                      </p:to>
                                    </p:set>
                                    <p:anim calcmode="lin" valueType="num">
                                      <p:cBhvr>
                                        <p:cTn id="63" dur="1000" fill="hold"/>
                                        <p:tgtEl>
                                          <p:spTgt spid="4">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4">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4">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4">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5">
                                            <p:txEl>
                                              <p:pRg st="0" end="0"/>
                                            </p:txEl>
                                          </p:spTgt>
                                        </p:tgtEl>
                                        <p:attrNameLst>
                                          <p:attrName>style.visibility</p:attrName>
                                        </p:attrNameLst>
                                      </p:cBhvr>
                                      <p:to>
                                        <p:strVal val="visible"/>
                                      </p:to>
                                    </p:set>
                                    <p:anim calcmode="lin" valueType="num">
                                      <p:cBhvr>
                                        <p:cTn id="71"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72"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73"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74" dur="1000"/>
                                        <p:tgtEl>
                                          <p:spTgt spid="5">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5">
                                            <p:txEl>
                                              <p:pRg st="1" end="1"/>
                                            </p:txEl>
                                          </p:spTgt>
                                        </p:tgtEl>
                                        <p:attrNameLst>
                                          <p:attrName>style.visibility</p:attrName>
                                        </p:attrNameLst>
                                      </p:cBhvr>
                                      <p:to>
                                        <p:strVal val="visible"/>
                                      </p:to>
                                    </p:set>
                                    <p:anim calcmode="lin" valueType="num">
                                      <p:cBhvr>
                                        <p:cTn id="79"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0"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81"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82" dur="1000"/>
                                        <p:tgtEl>
                                          <p:spTgt spid="5">
                                            <p:txEl>
                                              <p:pRg st="1" end="1"/>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5">
                                            <p:txEl>
                                              <p:pRg st="2" end="2"/>
                                            </p:txEl>
                                          </p:spTgt>
                                        </p:tgtEl>
                                        <p:attrNameLst>
                                          <p:attrName>style.visibility</p:attrName>
                                        </p:attrNameLst>
                                      </p:cBhvr>
                                      <p:to>
                                        <p:strVal val="visible"/>
                                      </p:to>
                                    </p:set>
                                    <p:anim calcmode="lin" valueType="num">
                                      <p:cBhvr>
                                        <p:cTn id="87"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8"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89"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90" dur="1000"/>
                                        <p:tgtEl>
                                          <p:spTgt spid="5">
                                            <p:txEl>
                                              <p:pRg st="2" end="2"/>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5">
                                            <p:txEl>
                                              <p:pRg st="3" end="3"/>
                                            </p:txEl>
                                          </p:spTgt>
                                        </p:tgtEl>
                                        <p:attrNameLst>
                                          <p:attrName>style.visibility</p:attrName>
                                        </p:attrNameLst>
                                      </p:cBhvr>
                                      <p:to>
                                        <p:strVal val="visible"/>
                                      </p:to>
                                    </p:set>
                                    <p:anim calcmode="lin" valueType="num">
                                      <p:cBhvr>
                                        <p:cTn id="95"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96"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97"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98" dur="1000"/>
                                        <p:tgtEl>
                                          <p:spTgt spid="5">
                                            <p:txEl>
                                              <p:pRg st="3" end="3"/>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31" presetClass="entr" presetSubtype="0" fill="hold" grpId="0" nodeType="clickEffect">
                                  <p:stCondLst>
                                    <p:cond delay="0"/>
                                  </p:stCondLst>
                                  <p:childTnLst>
                                    <p:set>
                                      <p:cBhvr>
                                        <p:cTn id="102" dur="1" fill="hold">
                                          <p:stCondLst>
                                            <p:cond delay="0"/>
                                          </p:stCondLst>
                                        </p:cTn>
                                        <p:tgtEl>
                                          <p:spTgt spid="5">
                                            <p:txEl>
                                              <p:pRg st="4" end="4"/>
                                            </p:txEl>
                                          </p:spTgt>
                                        </p:tgtEl>
                                        <p:attrNameLst>
                                          <p:attrName>style.visibility</p:attrName>
                                        </p:attrNameLst>
                                      </p:cBhvr>
                                      <p:to>
                                        <p:strVal val="visible"/>
                                      </p:to>
                                    </p:set>
                                    <p:anim calcmode="lin" valueType="num">
                                      <p:cBhvr>
                                        <p:cTn id="103"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04"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105"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106" dur="1000"/>
                                        <p:tgtEl>
                                          <p:spTgt spid="5">
                                            <p:txEl>
                                              <p:pRg st="4" end="4"/>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31" presetClass="entr" presetSubtype="0" fill="hold" grpId="0" nodeType="clickEffect">
                                  <p:stCondLst>
                                    <p:cond delay="0"/>
                                  </p:stCondLst>
                                  <p:childTnLst>
                                    <p:set>
                                      <p:cBhvr>
                                        <p:cTn id="110" dur="1" fill="hold">
                                          <p:stCondLst>
                                            <p:cond delay="0"/>
                                          </p:stCondLst>
                                        </p:cTn>
                                        <p:tgtEl>
                                          <p:spTgt spid="5">
                                            <p:txEl>
                                              <p:pRg st="5" end="5"/>
                                            </p:txEl>
                                          </p:spTgt>
                                        </p:tgtEl>
                                        <p:attrNameLst>
                                          <p:attrName>style.visibility</p:attrName>
                                        </p:attrNameLst>
                                      </p:cBhvr>
                                      <p:to>
                                        <p:strVal val="visible"/>
                                      </p:to>
                                    </p:set>
                                    <p:anim calcmode="lin" valueType="num">
                                      <p:cBhvr>
                                        <p:cTn id="111"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112"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113"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114" dur="1000"/>
                                        <p:tgtEl>
                                          <p:spTgt spid="5">
                                            <p:txEl>
                                              <p:pRg st="5" end="5"/>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31" presetClass="entr" presetSubtype="0" fill="hold" grpId="0" nodeType="clickEffect">
                                  <p:stCondLst>
                                    <p:cond delay="0"/>
                                  </p:stCondLst>
                                  <p:childTnLst>
                                    <p:set>
                                      <p:cBhvr>
                                        <p:cTn id="118" dur="1" fill="hold">
                                          <p:stCondLst>
                                            <p:cond delay="0"/>
                                          </p:stCondLst>
                                        </p:cTn>
                                        <p:tgtEl>
                                          <p:spTgt spid="5">
                                            <p:txEl>
                                              <p:pRg st="6" end="6"/>
                                            </p:txEl>
                                          </p:spTgt>
                                        </p:tgtEl>
                                        <p:attrNameLst>
                                          <p:attrName>style.visibility</p:attrName>
                                        </p:attrNameLst>
                                      </p:cBhvr>
                                      <p:to>
                                        <p:strVal val="visible"/>
                                      </p:to>
                                    </p:set>
                                    <p:anim calcmode="lin" valueType="num">
                                      <p:cBhvr>
                                        <p:cTn id="119"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120" dur="1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121" dur="1000" fill="hold"/>
                                        <p:tgtEl>
                                          <p:spTgt spid="5">
                                            <p:txEl>
                                              <p:pRg st="6" end="6"/>
                                            </p:txEl>
                                          </p:spTgt>
                                        </p:tgtEl>
                                        <p:attrNameLst>
                                          <p:attrName>style.rotation</p:attrName>
                                        </p:attrNameLst>
                                      </p:cBhvr>
                                      <p:tavLst>
                                        <p:tav tm="0">
                                          <p:val>
                                            <p:fltVal val="90"/>
                                          </p:val>
                                        </p:tav>
                                        <p:tav tm="100000">
                                          <p:val>
                                            <p:fltVal val="0"/>
                                          </p:val>
                                        </p:tav>
                                      </p:tavLst>
                                    </p:anim>
                                    <p:animEffect transition="in" filter="fade">
                                      <p:cBhvr>
                                        <p:cTn id="122" dur="1000"/>
                                        <p:tgtEl>
                                          <p:spTgt spid="5">
                                            <p:txEl>
                                              <p:pRg st="6" end="6"/>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31" presetClass="entr" presetSubtype="0" fill="hold" grpId="0" nodeType="clickEffect">
                                  <p:stCondLst>
                                    <p:cond delay="0"/>
                                  </p:stCondLst>
                                  <p:childTnLst>
                                    <p:set>
                                      <p:cBhvr>
                                        <p:cTn id="126" dur="1" fill="hold">
                                          <p:stCondLst>
                                            <p:cond delay="0"/>
                                          </p:stCondLst>
                                        </p:cTn>
                                        <p:tgtEl>
                                          <p:spTgt spid="5">
                                            <p:txEl>
                                              <p:pRg st="7" end="7"/>
                                            </p:txEl>
                                          </p:spTgt>
                                        </p:tgtEl>
                                        <p:attrNameLst>
                                          <p:attrName>style.visibility</p:attrName>
                                        </p:attrNameLst>
                                      </p:cBhvr>
                                      <p:to>
                                        <p:strVal val="visible"/>
                                      </p:to>
                                    </p:set>
                                    <p:anim calcmode="lin" valueType="num">
                                      <p:cBhvr>
                                        <p:cTn id="127" dur="1000" fill="hold"/>
                                        <p:tgtEl>
                                          <p:spTgt spid="5">
                                            <p:txEl>
                                              <p:pRg st="7" end="7"/>
                                            </p:txEl>
                                          </p:spTgt>
                                        </p:tgtEl>
                                        <p:attrNameLst>
                                          <p:attrName>ppt_w</p:attrName>
                                        </p:attrNameLst>
                                      </p:cBhvr>
                                      <p:tavLst>
                                        <p:tav tm="0">
                                          <p:val>
                                            <p:fltVal val="0"/>
                                          </p:val>
                                        </p:tav>
                                        <p:tav tm="100000">
                                          <p:val>
                                            <p:strVal val="#ppt_w"/>
                                          </p:val>
                                        </p:tav>
                                      </p:tavLst>
                                    </p:anim>
                                    <p:anim calcmode="lin" valueType="num">
                                      <p:cBhvr>
                                        <p:cTn id="128" dur="1000" fill="hold"/>
                                        <p:tgtEl>
                                          <p:spTgt spid="5">
                                            <p:txEl>
                                              <p:pRg st="7" end="7"/>
                                            </p:txEl>
                                          </p:spTgt>
                                        </p:tgtEl>
                                        <p:attrNameLst>
                                          <p:attrName>ppt_h</p:attrName>
                                        </p:attrNameLst>
                                      </p:cBhvr>
                                      <p:tavLst>
                                        <p:tav tm="0">
                                          <p:val>
                                            <p:fltVal val="0"/>
                                          </p:val>
                                        </p:tav>
                                        <p:tav tm="100000">
                                          <p:val>
                                            <p:strVal val="#ppt_h"/>
                                          </p:val>
                                        </p:tav>
                                      </p:tavLst>
                                    </p:anim>
                                    <p:anim calcmode="lin" valueType="num">
                                      <p:cBhvr>
                                        <p:cTn id="129" dur="1000" fill="hold"/>
                                        <p:tgtEl>
                                          <p:spTgt spid="5">
                                            <p:txEl>
                                              <p:pRg st="7" end="7"/>
                                            </p:txEl>
                                          </p:spTgt>
                                        </p:tgtEl>
                                        <p:attrNameLst>
                                          <p:attrName>style.rotation</p:attrName>
                                        </p:attrNameLst>
                                      </p:cBhvr>
                                      <p:tavLst>
                                        <p:tav tm="0">
                                          <p:val>
                                            <p:fltVal val="90"/>
                                          </p:val>
                                        </p:tav>
                                        <p:tav tm="100000">
                                          <p:val>
                                            <p:fltVal val="0"/>
                                          </p:val>
                                        </p:tav>
                                      </p:tavLst>
                                    </p:anim>
                                    <p:animEffect transition="in" filter="fade">
                                      <p:cBhvr>
                                        <p:cTn id="130" dur="1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8720" y="846138"/>
            <a:ext cx="4384210" cy="44284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518602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a:xfrm>
            <a:off x="1212490" y="527605"/>
            <a:ext cx="7200897" cy="5039265"/>
          </a:xfrm>
        </p:spPr>
        <p:txBody>
          <a:bodyPr>
            <a:normAutofit fontScale="85000" lnSpcReduction="10000"/>
          </a:bodyPr>
          <a:lstStyle/>
          <a:p>
            <a:pPr>
              <a:lnSpc>
                <a:spcPct val="120000"/>
              </a:lnSpc>
            </a:pPr>
            <a:r>
              <a:rPr lang="en-US" dirty="0"/>
              <a:t>A 38-year-old woman comes to the hospital with </a:t>
            </a:r>
            <a:r>
              <a:rPr lang="en-US" dirty="0" smtClean="0"/>
              <a:t>20 minutes </a:t>
            </a:r>
            <a:r>
              <a:rPr lang="en-US" dirty="0"/>
              <a:t>of itchy red </a:t>
            </a:r>
            <a:r>
              <a:rPr lang="en-US" dirty="0" smtClean="0"/>
              <a:t>rash and facial swelling; she has a history of serious allergic reactions</a:t>
            </a:r>
            <a:endParaRPr lang="en-US" dirty="0"/>
          </a:p>
          <a:p>
            <a:pPr>
              <a:lnSpc>
                <a:spcPct val="120000"/>
              </a:lnSpc>
            </a:pPr>
            <a:r>
              <a:rPr lang="en-US" dirty="0"/>
              <a:t>A nurse draws up 10 </a:t>
            </a:r>
            <a:r>
              <a:rPr lang="en-US" dirty="0" err="1"/>
              <a:t>mls</a:t>
            </a:r>
            <a:r>
              <a:rPr lang="en-US" dirty="0"/>
              <a:t> of 1:10,000 </a:t>
            </a:r>
            <a:r>
              <a:rPr lang="en-US" dirty="0" smtClean="0"/>
              <a:t>adrenaline (epinephrine</a:t>
            </a:r>
            <a:r>
              <a:rPr lang="en-US" dirty="0"/>
              <a:t>) into a 10 ml syringe and leaves it at </a:t>
            </a:r>
            <a:r>
              <a:rPr lang="en-US" dirty="0" smtClean="0"/>
              <a:t>the bedside </a:t>
            </a:r>
            <a:r>
              <a:rPr lang="en-US" dirty="0"/>
              <a:t>ready to use (1 mg in total) just in case </a:t>
            </a:r>
            <a:r>
              <a:rPr lang="en-US" dirty="0" smtClean="0"/>
              <a:t>the doctor </a:t>
            </a:r>
            <a:r>
              <a:rPr lang="en-US" dirty="0"/>
              <a:t>requests </a:t>
            </a:r>
            <a:r>
              <a:rPr lang="en-US" dirty="0" smtClean="0"/>
              <a:t>it</a:t>
            </a:r>
            <a:endParaRPr lang="en-US" dirty="0"/>
          </a:p>
          <a:p>
            <a:pPr>
              <a:lnSpc>
                <a:spcPct val="120000"/>
              </a:lnSpc>
            </a:pPr>
            <a:r>
              <a:rPr lang="en-US" dirty="0"/>
              <a:t>Meanwhile the doctor inserts an intravenous </a:t>
            </a:r>
            <a:r>
              <a:rPr lang="en-US" dirty="0" smtClean="0"/>
              <a:t>cannula</a:t>
            </a:r>
            <a:endParaRPr lang="en-US" dirty="0"/>
          </a:p>
          <a:p>
            <a:pPr>
              <a:lnSpc>
                <a:spcPct val="120000"/>
              </a:lnSpc>
            </a:pPr>
            <a:r>
              <a:rPr lang="en-US" dirty="0"/>
              <a:t>The doctor sees the 10 ml syringe of clear fluid that </a:t>
            </a:r>
            <a:r>
              <a:rPr lang="en-US" dirty="0" smtClean="0"/>
              <a:t>the nurse </a:t>
            </a:r>
            <a:r>
              <a:rPr lang="en-US" dirty="0"/>
              <a:t>has drawn up and assumes it is normal saline</a:t>
            </a:r>
          </a:p>
        </p:txBody>
      </p:sp>
    </p:spTree>
    <p:extLst>
      <p:ext uri="{BB962C8B-B14F-4D97-AF65-F5344CB8AC3E}">
        <p14:creationId xmlns:p14="http://schemas.microsoft.com/office/powerpoint/2010/main" val="10777818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r>
              <a:rPr lang="en-US" dirty="0" smtClean="0"/>
              <a:t>…. </a:t>
            </a:r>
            <a:endParaRPr lang="en-US" dirty="0"/>
          </a:p>
        </p:txBody>
      </p:sp>
      <p:sp>
        <p:nvSpPr>
          <p:cNvPr id="3" name="Content Placeholder 2"/>
          <p:cNvSpPr>
            <a:spLocks noGrp="1"/>
          </p:cNvSpPr>
          <p:nvPr>
            <p:ph idx="1"/>
          </p:nvPr>
        </p:nvSpPr>
        <p:spPr>
          <a:xfrm>
            <a:off x="754375" y="1462743"/>
            <a:ext cx="7200897" cy="2847975"/>
          </a:xfrm>
        </p:spPr>
        <p:txBody>
          <a:bodyPr>
            <a:normAutofit fontScale="25000" lnSpcReduction="20000"/>
          </a:bodyPr>
          <a:lstStyle/>
          <a:p>
            <a:pPr>
              <a:lnSpc>
                <a:spcPct val="170000"/>
              </a:lnSpc>
            </a:pPr>
            <a:r>
              <a:rPr lang="en-US" sz="6000" dirty="0"/>
              <a:t>There is no communication between the doctor and </a:t>
            </a:r>
            <a:r>
              <a:rPr lang="en-US" sz="6000" dirty="0" smtClean="0"/>
              <a:t>the nurse </a:t>
            </a:r>
            <a:r>
              <a:rPr lang="en-US" sz="6000" dirty="0"/>
              <a:t>at this </a:t>
            </a:r>
            <a:r>
              <a:rPr lang="en-US" sz="6000" dirty="0" smtClean="0"/>
              <a:t>time</a:t>
            </a:r>
            <a:endParaRPr lang="en-US" sz="6000" dirty="0"/>
          </a:p>
          <a:p>
            <a:pPr>
              <a:lnSpc>
                <a:spcPct val="170000"/>
              </a:lnSpc>
            </a:pPr>
            <a:r>
              <a:rPr lang="en-US" sz="6000" dirty="0"/>
              <a:t>The doctor gives all 10 </a:t>
            </a:r>
            <a:r>
              <a:rPr lang="en-US" sz="6000" dirty="0" err="1"/>
              <a:t>mls</a:t>
            </a:r>
            <a:r>
              <a:rPr lang="en-US" sz="6000" dirty="0"/>
              <a:t> of adrenaline (</a:t>
            </a:r>
            <a:r>
              <a:rPr lang="en-US" sz="6000" dirty="0" smtClean="0"/>
              <a:t>epinephrine)through </a:t>
            </a:r>
            <a:r>
              <a:rPr lang="en-US" sz="6000" dirty="0"/>
              <a:t>the intravenous cannula thinking he is using </a:t>
            </a:r>
            <a:r>
              <a:rPr lang="en-US" sz="6000" dirty="0" smtClean="0"/>
              <a:t>saline to </a:t>
            </a:r>
            <a:r>
              <a:rPr lang="en-US" sz="6000" dirty="0"/>
              <a:t>flush the line</a:t>
            </a:r>
            <a:r>
              <a:rPr lang="en-US" sz="6000" dirty="0" smtClean="0"/>
              <a:t>.</a:t>
            </a:r>
            <a:endParaRPr lang="en-US" sz="6000" dirty="0"/>
          </a:p>
          <a:p>
            <a:pPr>
              <a:lnSpc>
                <a:spcPct val="170000"/>
              </a:lnSpc>
            </a:pPr>
            <a:r>
              <a:rPr lang="en-US" sz="6000" dirty="0"/>
              <a:t>The patient suddenly feels terrible, anxious, </a:t>
            </a:r>
            <a:r>
              <a:rPr lang="en-US" sz="6000" dirty="0" smtClean="0"/>
              <a:t>becomes tachycardia </a:t>
            </a:r>
            <a:r>
              <a:rPr lang="en-US" sz="6000" dirty="0"/>
              <a:t>and then </a:t>
            </a:r>
            <a:r>
              <a:rPr lang="en-US" sz="6000" dirty="0" smtClean="0"/>
              <a:t>becomes unconscious </a:t>
            </a:r>
            <a:r>
              <a:rPr lang="en-US" sz="6000" dirty="0"/>
              <a:t>with no </a:t>
            </a:r>
            <a:r>
              <a:rPr lang="en-US" sz="6000" dirty="0" smtClean="0"/>
              <a:t>pulse</a:t>
            </a:r>
            <a:endParaRPr lang="en-US" sz="6000" dirty="0"/>
          </a:p>
          <a:p>
            <a:pPr>
              <a:lnSpc>
                <a:spcPct val="170000"/>
              </a:lnSpc>
            </a:pPr>
            <a:r>
              <a:rPr lang="en-US" sz="6000" dirty="0"/>
              <a:t>She is discovered to be in ventricular tachycardia, </a:t>
            </a:r>
            <a:r>
              <a:rPr lang="en-US" sz="6000" dirty="0" smtClean="0"/>
              <a:t>is resuscitated </a:t>
            </a:r>
            <a:r>
              <a:rPr lang="en-US" sz="6000" dirty="0"/>
              <a:t>and fortunately makes a good </a:t>
            </a:r>
            <a:r>
              <a:rPr lang="en-US" sz="6000" dirty="0" smtClean="0"/>
              <a:t>recovery</a:t>
            </a:r>
            <a:endParaRPr lang="en-US" sz="6000" dirty="0"/>
          </a:p>
          <a:p>
            <a:pPr>
              <a:lnSpc>
                <a:spcPct val="170000"/>
              </a:lnSpc>
            </a:pPr>
            <a:r>
              <a:rPr lang="en-US" sz="6000" dirty="0"/>
              <a:t>Recommended dose of adrenaline (epinephrine) </a:t>
            </a:r>
            <a:r>
              <a:rPr lang="en-US" sz="6000" dirty="0" smtClean="0"/>
              <a:t>in anaphylaxis </a:t>
            </a:r>
            <a:r>
              <a:rPr lang="en-US" sz="6000" dirty="0"/>
              <a:t>is 0.3 - 0.5 mg IM, this patient received 1mg IV</a:t>
            </a:r>
          </a:p>
        </p:txBody>
      </p:sp>
    </p:spTree>
    <p:extLst>
      <p:ext uri="{BB962C8B-B14F-4D97-AF65-F5344CB8AC3E}">
        <p14:creationId xmlns:p14="http://schemas.microsoft.com/office/powerpoint/2010/main" val="35589755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260" y="1138425"/>
            <a:ext cx="7543034" cy="3146611"/>
          </a:xfrm>
        </p:spPr>
        <p:txBody>
          <a:bodyPr/>
          <a:lstStyle/>
          <a:p>
            <a:pPr marL="0" indent="0" algn="ctr">
              <a:buNone/>
            </a:pPr>
            <a:r>
              <a:rPr lang="en-US" sz="3000" dirty="0"/>
              <a:t>Can you identify the contributing factors for this </a:t>
            </a:r>
            <a:r>
              <a:rPr lang="en-US" sz="3000" dirty="0"/>
              <a:t>error?</a:t>
            </a:r>
            <a:endParaRPr lang="en-US" sz="3000" dirty="0"/>
          </a:p>
          <a:p>
            <a:endParaRPr lang="ar-JO" dirty="0"/>
          </a:p>
        </p:txBody>
      </p:sp>
      <p:sp>
        <p:nvSpPr>
          <p:cNvPr id="4" name="Date Placeholder 3"/>
          <p:cNvSpPr>
            <a:spLocks noGrp="1"/>
          </p:cNvSpPr>
          <p:nvPr>
            <p:ph type="dt" sz="half" idx="10"/>
          </p:nvPr>
        </p:nvSpPr>
        <p:spPr/>
        <p:txBody>
          <a:bodyPr/>
          <a:lstStyle/>
          <a:p>
            <a:fld id="{B8F355B2-72B8-40C1-9857-ED337306AA9D}" type="datetime1">
              <a:rPr lang="en-US" smtClean="0"/>
              <a:t>9/6/2018</a:t>
            </a:fld>
            <a:endParaRPr lang="en-US" dirty="0"/>
          </a:p>
        </p:txBody>
      </p:sp>
      <p:sp>
        <p:nvSpPr>
          <p:cNvPr id="5" name="Footer Placeholder 4"/>
          <p:cNvSpPr>
            <a:spLocks noGrp="1"/>
          </p:cNvSpPr>
          <p:nvPr>
            <p:ph type="ftr" sz="quarter" idx="11"/>
          </p:nvPr>
        </p:nvSpPr>
        <p:spPr/>
        <p:txBody>
          <a:bodyPr/>
          <a:lstStyle/>
          <a:p>
            <a:r>
              <a:rPr lang="en-US" smtClean="0"/>
              <a:t>Patient Safety </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29</a:t>
            </a:fld>
            <a:endParaRPr lang="en-US" dirty="0"/>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4460" y="2512770"/>
            <a:ext cx="2143125" cy="21431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8773525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915" y="17479"/>
            <a:ext cx="6966626" cy="812987"/>
          </a:xfrm>
        </p:spPr>
        <p:txBody>
          <a:bodyPr/>
          <a:lstStyle/>
          <a:p>
            <a:r>
              <a:rPr lang="en-US" dirty="0" smtClean="0"/>
              <a:t>Objectives</a:t>
            </a:r>
            <a:endParaRPr lang="ar-JO" dirty="0"/>
          </a:p>
        </p:txBody>
      </p:sp>
      <p:sp>
        <p:nvSpPr>
          <p:cNvPr id="3" name="Content Placeholder 2"/>
          <p:cNvSpPr>
            <a:spLocks noGrp="1"/>
          </p:cNvSpPr>
          <p:nvPr>
            <p:ph idx="1"/>
          </p:nvPr>
        </p:nvSpPr>
        <p:spPr>
          <a:xfrm>
            <a:off x="143555" y="680310"/>
            <a:ext cx="8159916" cy="4428445"/>
          </a:xfrm>
        </p:spPr>
        <p:txBody>
          <a:bodyPr>
            <a:normAutofit fontScale="77500" lnSpcReduction="20000"/>
          </a:bodyPr>
          <a:lstStyle/>
          <a:p>
            <a:pPr>
              <a:lnSpc>
                <a:spcPct val="170000"/>
              </a:lnSpc>
            </a:pPr>
            <a:r>
              <a:rPr lang="en-US" sz="2400" b="1" u="sng" dirty="0"/>
              <a:t>After completing this lecture you should:</a:t>
            </a:r>
          </a:p>
          <a:p>
            <a:pPr marL="0" indent="0">
              <a:lnSpc>
                <a:spcPct val="170000"/>
              </a:lnSpc>
              <a:buNone/>
            </a:pPr>
            <a:endParaRPr lang="en-US" sz="2400" dirty="0"/>
          </a:p>
          <a:p>
            <a:pPr lvl="1">
              <a:lnSpc>
                <a:spcPct val="170000"/>
              </a:lnSpc>
            </a:pPr>
            <a:r>
              <a:rPr lang="en-US" sz="2400" dirty="0"/>
              <a:t>Recognize </a:t>
            </a:r>
            <a:r>
              <a:rPr lang="en-US" sz="2400" dirty="0"/>
              <a:t>the magnitude and the importance of patient safety </a:t>
            </a:r>
          </a:p>
          <a:p>
            <a:pPr lvl="1">
              <a:lnSpc>
                <a:spcPct val="170000"/>
              </a:lnSpc>
            </a:pPr>
            <a:r>
              <a:rPr lang="en-US" sz="2400" dirty="0"/>
              <a:t>Define </a:t>
            </a:r>
            <a:r>
              <a:rPr lang="en-US" sz="2400" dirty="0"/>
              <a:t>and describe the key elements of </a:t>
            </a:r>
            <a:r>
              <a:rPr lang="en-US" sz="2400" dirty="0"/>
              <a:t>healthcare quality</a:t>
            </a:r>
            <a:endParaRPr lang="en-US" sz="2400" dirty="0">
              <a:ea typeface="Calibri"/>
              <a:cs typeface="Arial"/>
            </a:endParaRPr>
          </a:p>
          <a:p>
            <a:pPr lvl="1">
              <a:lnSpc>
                <a:spcPct val="170000"/>
              </a:lnSpc>
            </a:pPr>
            <a:r>
              <a:rPr lang="en-US" sz="2400" dirty="0"/>
              <a:t>Summarize the differences between error and </a:t>
            </a:r>
            <a:r>
              <a:rPr lang="en-US" sz="2400" dirty="0"/>
              <a:t>harm</a:t>
            </a:r>
          </a:p>
          <a:p>
            <a:pPr lvl="1">
              <a:lnSpc>
                <a:spcPct val="170000"/>
              </a:lnSpc>
            </a:pPr>
            <a:r>
              <a:rPr lang="en-US" sz="2400" dirty="0"/>
              <a:t>Recognizing characteristics of a just culture</a:t>
            </a:r>
          </a:p>
          <a:p>
            <a:pPr lvl="1">
              <a:lnSpc>
                <a:spcPct val="170000"/>
              </a:lnSpc>
            </a:pPr>
            <a:r>
              <a:rPr lang="en-US" sz="2400" dirty="0"/>
              <a:t>Differentiate between the different types of clinical incidence  </a:t>
            </a:r>
          </a:p>
          <a:p>
            <a:pPr lvl="1">
              <a:lnSpc>
                <a:spcPct val="170000"/>
              </a:lnSpc>
            </a:pPr>
            <a:r>
              <a:rPr lang="en-US" sz="2400" dirty="0"/>
              <a:t>Describe several specific behaviors you can practice to foster a culture of safety in your workplace</a:t>
            </a:r>
          </a:p>
          <a:p>
            <a:pPr lvl="1">
              <a:lnSpc>
                <a:spcPct val="170000"/>
              </a:lnSpc>
            </a:pPr>
            <a:endParaRPr lang="en-US" dirty="0" smtClean="0"/>
          </a:p>
          <a:p>
            <a:endParaRPr lang="en-US" sz="1275" dirty="0"/>
          </a:p>
          <a:p>
            <a:endParaRPr lang="en-US" sz="1050" dirty="0"/>
          </a:p>
          <a:p>
            <a:endParaRPr lang="en-US" sz="1050" dirty="0"/>
          </a:p>
          <a:p>
            <a:endParaRPr lang="en-US" sz="1275" dirty="0"/>
          </a:p>
          <a:p>
            <a:endParaRPr lang="en-US" sz="1275" dirty="0"/>
          </a:p>
          <a:p>
            <a:endParaRPr lang="ar-JO" sz="1275" dirty="0"/>
          </a:p>
          <a:p>
            <a:endParaRPr lang="en-US" dirty="0"/>
          </a:p>
          <a:p>
            <a:endParaRPr lang="ar-JO" dirty="0"/>
          </a:p>
        </p:txBody>
      </p:sp>
      <p:sp>
        <p:nvSpPr>
          <p:cNvPr id="6" name="Date Placeholder 5"/>
          <p:cNvSpPr>
            <a:spLocks noGrp="1"/>
          </p:cNvSpPr>
          <p:nvPr>
            <p:ph type="dt" sz="half" idx="10"/>
          </p:nvPr>
        </p:nvSpPr>
        <p:spPr/>
        <p:txBody>
          <a:bodyPr/>
          <a:lstStyle/>
          <a:p>
            <a:fld id="{EDBE7B81-13EF-41C8-8DB6-E6AB916127E2}" type="datetime1">
              <a:rPr lang="en-US" smtClean="0"/>
              <a:t>9/6/2018</a:t>
            </a:fld>
            <a:endParaRPr lang="en-US" dirty="0"/>
          </a:p>
        </p:txBody>
      </p:sp>
      <p:sp>
        <p:nvSpPr>
          <p:cNvPr id="7" name="Footer Placeholder 6"/>
          <p:cNvSpPr>
            <a:spLocks noGrp="1"/>
          </p:cNvSpPr>
          <p:nvPr>
            <p:ph type="ftr" sz="quarter" idx="11"/>
          </p:nvPr>
        </p:nvSpPr>
        <p:spPr/>
        <p:txBody>
          <a:bodyPr/>
          <a:lstStyle/>
          <a:p>
            <a:r>
              <a:rPr lang="en-US" smtClean="0"/>
              <a:t>Patient Safety </a:t>
            </a:r>
            <a:endParaRPr lang="en-US" dirty="0"/>
          </a:p>
        </p:txBody>
      </p:sp>
      <p:sp>
        <p:nvSpPr>
          <p:cNvPr id="8" name="Slide Number Placeholder 7"/>
          <p:cNvSpPr>
            <a:spLocks noGrp="1"/>
          </p:cNvSpPr>
          <p:nvPr>
            <p:ph type="sldNum" sz="quarter" idx="12"/>
          </p:nvPr>
        </p:nvSpPr>
        <p:spPr/>
        <p:txBody>
          <a:bodyPr/>
          <a:lstStyle/>
          <a:p>
            <a:fld id="{D57F1E4F-1CFF-5643-939E-02111984F565}" type="slidenum">
              <a:rPr lang="en-US" smtClean="0"/>
              <a:t>3</a:t>
            </a:fld>
            <a:endParaRPr lang="en-US" dirty="0"/>
          </a:p>
        </p:txBody>
      </p:sp>
    </p:spTree>
    <p:extLst>
      <p:ext uri="{BB962C8B-B14F-4D97-AF65-F5344CB8AC3E}">
        <p14:creationId xmlns:p14="http://schemas.microsoft.com/office/powerpoint/2010/main" val="179295962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3" end="3"/>
                                            </p:txEl>
                                          </p:spTgt>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4" end="4"/>
                                            </p:txEl>
                                          </p:spTgt>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6" end="6"/>
                                            </p:txEl>
                                          </p:spTgt>
                                        </p:tgtEl>
                                      </p:cBhvr>
                                    </p:animEffect>
                                  </p:childTnLst>
                                </p:cTn>
                              </p:par>
                              <p:par>
                                <p:cTn id="49" presetID="31" presetClass="entr" presetSubtype="0" fill="hold" grpId="0" nodeType="with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p:cTn id="5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Can you identify the </a:t>
            </a:r>
            <a:r>
              <a:rPr lang="en-US" dirty="0" smtClean="0"/>
              <a:t>contributing factors to </a:t>
            </a:r>
            <a:r>
              <a:rPr lang="en-US" dirty="0"/>
              <a:t>this error?</a:t>
            </a:r>
          </a:p>
        </p:txBody>
      </p:sp>
      <p:sp>
        <p:nvSpPr>
          <p:cNvPr id="3" name="Content Placeholder 2"/>
          <p:cNvSpPr>
            <a:spLocks noGrp="1"/>
          </p:cNvSpPr>
          <p:nvPr>
            <p:ph idx="1"/>
          </p:nvPr>
        </p:nvSpPr>
        <p:spPr>
          <a:xfrm>
            <a:off x="402609" y="1901950"/>
            <a:ext cx="7200897" cy="2838450"/>
          </a:xfrm>
        </p:spPr>
        <p:txBody>
          <a:bodyPr>
            <a:normAutofit/>
          </a:bodyPr>
          <a:lstStyle/>
          <a:p>
            <a:r>
              <a:rPr lang="en-US" sz="2400" dirty="0"/>
              <a:t>Lack </a:t>
            </a:r>
            <a:r>
              <a:rPr lang="en-US" sz="2400" dirty="0"/>
              <a:t>of </a:t>
            </a:r>
            <a:r>
              <a:rPr lang="en-US" sz="2400" dirty="0"/>
              <a:t>communication</a:t>
            </a:r>
            <a:endParaRPr lang="en-US" sz="2400" dirty="0"/>
          </a:p>
          <a:p>
            <a:r>
              <a:rPr lang="en-US" sz="2400" dirty="0"/>
              <a:t>Inadequate labeling of </a:t>
            </a:r>
            <a:r>
              <a:rPr lang="en-US" sz="2400" dirty="0"/>
              <a:t>syringe</a:t>
            </a:r>
            <a:endParaRPr lang="en-US" sz="2400" dirty="0"/>
          </a:p>
          <a:p>
            <a:r>
              <a:rPr lang="en-US" sz="2400" dirty="0"/>
              <a:t>Giving a substance without checking and </a:t>
            </a:r>
            <a:r>
              <a:rPr lang="en-US" sz="2400" dirty="0"/>
              <a:t>double checking what </a:t>
            </a:r>
            <a:r>
              <a:rPr lang="en-US" sz="2400" dirty="0"/>
              <a:t>it </a:t>
            </a:r>
            <a:r>
              <a:rPr lang="en-US" sz="2400" dirty="0"/>
              <a:t>is</a:t>
            </a:r>
            <a:endParaRPr lang="en-US" sz="2400" dirty="0"/>
          </a:p>
          <a:p>
            <a:r>
              <a:rPr lang="en-US" sz="2400" dirty="0"/>
              <a:t>Lack of care with a potent medication</a:t>
            </a:r>
          </a:p>
        </p:txBody>
      </p:sp>
    </p:spTree>
    <p:extLst>
      <p:ext uri="{BB962C8B-B14F-4D97-AF65-F5344CB8AC3E}">
        <p14:creationId xmlns:p14="http://schemas.microsoft.com/office/powerpoint/2010/main" val="39174088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60" y="69490"/>
            <a:ext cx="7042826" cy="765362"/>
          </a:xfrm>
        </p:spPr>
        <p:txBody>
          <a:bodyPr/>
          <a:lstStyle/>
          <a:p>
            <a:r>
              <a:rPr lang="en-US" dirty="0"/>
              <a:t>Conclusion</a:t>
            </a:r>
            <a:endParaRPr lang="ar-JO" dirty="0"/>
          </a:p>
        </p:txBody>
      </p:sp>
      <p:sp>
        <p:nvSpPr>
          <p:cNvPr id="3" name="Content Placeholder 2"/>
          <p:cNvSpPr>
            <a:spLocks noGrp="1"/>
          </p:cNvSpPr>
          <p:nvPr>
            <p:ph idx="1"/>
          </p:nvPr>
        </p:nvSpPr>
        <p:spPr>
          <a:xfrm>
            <a:off x="404858" y="834852"/>
            <a:ext cx="7825246" cy="4226997"/>
          </a:xfrm>
        </p:spPr>
        <p:txBody>
          <a:bodyPr>
            <a:normAutofit fontScale="47500" lnSpcReduction="20000"/>
          </a:bodyPr>
          <a:lstStyle/>
          <a:p>
            <a:pPr>
              <a:lnSpc>
                <a:spcPct val="170000"/>
              </a:lnSpc>
            </a:pPr>
            <a:r>
              <a:rPr lang="en-US" sz="3300" dirty="0" smtClean="0"/>
              <a:t>Patient </a:t>
            </a:r>
            <a:r>
              <a:rPr lang="en-US" sz="3300" dirty="0"/>
              <a:t>safety is the avoidance, prevention and amelioration of harm from </a:t>
            </a:r>
            <a:r>
              <a:rPr lang="en-US" sz="3300" dirty="0" smtClean="0"/>
              <a:t>healthcare.</a:t>
            </a:r>
            <a:endParaRPr lang="en-US" sz="3300" dirty="0"/>
          </a:p>
          <a:p>
            <a:pPr>
              <a:lnSpc>
                <a:spcPct val="170000"/>
              </a:lnSpc>
            </a:pPr>
            <a:r>
              <a:rPr lang="en-US" sz="3300" dirty="0"/>
              <a:t>Two approaches to the problem of human fallibility exist: </a:t>
            </a:r>
            <a:endParaRPr lang="en-US" sz="3300" dirty="0" smtClean="0"/>
          </a:p>
          <a:p>
            <a:pPr lvl="1">
              <a:lnSpc>
                <a:spcPct val="170000"/>
              </a:lnSpc>
            </a:pPr>
            <a:r>
              <a:rPr lang="en-US" sz="3300" b="1" dirty="0" smtClean="0"/>
              <a:t>The </a:t>
            </a:r>
            <a:r>
              <a:rPr lang="en-US" sz="3300" b="1" dirty="0"/>
              <a:t>person approach </a:t>
            </a:r>
            <a:r>
              <a:rPr lang="en-US" sz="3300" dirty="0"/>
              <a:t>focuses on the errors of individuals, blaming </a:t>
            </a:r>
            <a:r>
              <a:rPr lang="en-US" sz="3300" dirty="0" smtClean="0"/>
              <a:t>them</a:t>
            </a:r>
          </a:p>
          <a:p>
            <a:pPr lvl="1">
              <a:lnSpc>
                <a:spcPct val="170000"/>
              </a:lnSpc>
            </a:pPr>
            <a:r>
              <a:rPr lang="en-US" sz="3300" b="1" dirty="0" smtClean="0"/>
              <a:t>The </a:t>
            </a:r>
            <a:r>
              <a:rPr lang="en-US" sz="3300" b="1" dirty="0"/>
              <a:t>system approach </a:t>
            </a:r>
            <a:r>
              <a:rPr lang="en-US" sz="3300" dirty="0"/>
              <a:t>concentrates on the conditions under which individuals work </a:t>
            </a:r>
            <a:endParaRPr lang="en-US" sz="3300" dirty="0" smtClean="0"/>
          </a:p>
          <a:p>
            <a:pPr>
              <a:lnSpc>
                <a:spcPct val="170000"/>
              </a:lnSpc>
            </a:pPr>
            <a:r>
              <a:rPr lang="en-US" sz="3300" dirty="0" smtClean="0"/>
              <a:t>Some </a:t>
            </a:r>
            <a:r>
              <a:rPr lang="en-US" sz="3300" dirty="0"/>
              <a:t>errors cause harm but many do </a:t>
            </a:r>
            <a:r>
              <a:rPr lang="en-US" sz="3300" dirty="0" smtClean="0"/>
              <a:t>not.</a:t>
            </a:r>
          </a:p>
          <a:p>
            <a:pPr>
              <a:lnSpc>
                <a:spcPct val="170000"/>
              </a:lnSpc>
            </a:pPr>
            <a:r>
              <a:rPr lang="en-US" sz="3300" dirty="0"/>
              <a:t>Blaming and then punishing individuals is not an effective approach for improving safety within the system</a:t>
            </a:r>
          </a:p>
          <a:p>
            <a:pPr>
              <a:lnSpc>
                <a:spcPct val="170000"/>
              </a:lnSpc>
            </a:pPr>
            <a:r>
              <a:rPr lang="en-US" sz="3300" dirty="0"/>
              <a:t>Adverse events often occur because of system breakdowns</a:t>
            </a:r>
          </a:p>
          <a:p>
            <a:pPr>
              <a:lnSpc>
                <a:spcPct val="170000"/>
              </a:lnSpc>
            </a:pPr>
            <a:r>
              <a:rPr lang="en-US" sz="3300" dirty="0"/>
              <a:t>Standardizing and simplifying clinical processes is a powerful way of improving patient safety </a:t>
            </a:r>
          </a:p>
          <a:p>
            <a:endParaRPr lang="en-US" dirty="0"/>
          </a:p>
        </p:txBody>
      </p:sp>
      <p:sp>
        <p:nvSpPr>
          <p:cNvPr id="4" name="Date Placeholder 3"/>
          <p:cNvSpPr>
            <a:spLocks noGrp="1"/>
          </p:cNvSpPr>
          <p:nvPr>
            <p:ph type="dt" sz="half" idx="10"/>
          </p:nvPr>
        </p:nvSpPr>
        <p:spPr/>
        <p:txBody>
          <a:bodyPr/>
          <a:lstStyle/>
          <a:p>
            <a:fld id="{B8F355B2-72B8-40C1-9857-ED337306AA9D}" type="datetime1">
              <a:rPr lang="en-US" smtClean="0"/>
              <a:t>9/6/2018</a:t>
            </a:fld>
            <a:endParaRPr lang="en-US" dirty="0"/>
          </a:p>
        </p:txBody>
      </p:sp>
      <p:sp>
        <p:nvSpPr>
          <p:cNvPr id="5" name="Footer Placeholder 4"/>
          <p:cNvSpPr>
            <a:spLocks noGrp="1"/>
          </p:cNvSpPr>
          <p:nvPr>
            <p:ph type="ftr" sz="quarter" idx="11"/>
          </p:nvPr>
        </p:nvSpPr>
        <p:spPr/>
        <p:txBody>
          <a:bodyPr/>
          <a:lstStyle/>
          <a:p>
            <a:r>
              <a:rPr lang="en-US" smtClean="0"/>
              <a:t>Patient Safety </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31</a:t>
            </a:fld>
            <a:endParaRPr lang="en-US" dirty="0"/>
          </a:p>
        </p:txBody>
      </p:sp>
    </p:spTree>
    <p:extLst>
      <p:ext uri="{BB962C8B-B14F-4D97-AF65-F5344CB8AC3E}">
        <p14:creationId xmlns:p14="http://schemas.microsoft.com/office/powerpoint/2010/main" val="8753394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2" end="2"/>
                                            </p:txEl>
                                          </p:spTgt>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 calcmode="lin" valueType="num">
                                      <p:cBhvr>
                                        <p:cTn id="5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0" dur="1000"/>
                                        <p:tgtEl>
                                          <p:spTgt spid="3">
                                            <p:txEl>
                                              <p:pRg st="6" end="6"/>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grpId="0" nodeType="clickEffect">
                                  <p:stCondLst>
                                    <p:cond delay="0"/>
                                  </p:stCondLst>
                                  <p:childTnLst>
                                    <p:set>
                                      <p:cBhvr>
                                        <p:cTn id="64" dur="1" fill="hold">
                                          <p:stCondLst>
                                            <p:cond delay="0"/>
                                          </p:stCondLst>
                                        </p:cTn>
                                        <p:tgtEl>
                                          <p:spTgt spid="3">
                                            <p:txEl>
                                              <p:pRg st="7" end="7"/>
                                            </p:txEl>
                                          </p:spTgt>
                                        </p:tgtEl>
                                        <p:attrNameLst>
                                          <p:attrName>style.visibility</p:attrName>
                                        </p:attrNameLst>
                                      </p:cBhvr>
                                      <p:to>
                                        <p:strVal val="visible"/>
                                      </p:to>
                                    </p:set>
                                    <p:anim calcmode="lin" valueType="num">
                                      <p:cBhvr>
                                        <p:cTn id="6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4408"/>
            <a:ext cx="8229600" cy="1143000"/>
          </a:xfrm>
        </p:spPr>
        <p:txBody>
          <a:bodyPr/>
          <a:lstStyle/>
          <a:p>
            <a:r>
              <a:rPr lang="en-US" dirty="0"/>
              <a:t>Bibliography</a:t>
            </a:r>
          </a:p>
        </p:txBody>
      </p:sp>
      <p:sp>
        <p:nvSpPr>
          <p:cNvPr id="3" name="Content Placeholder 2"/>
          <p:cNvSpPr>
            <a:spLocks noGrp="1"/>
          </p:cNvSpPr>
          <p:nvPr>
            <p:ph idx="1"/>
          </p:nvPr>
        </p:nvSpPr>
        <p:spPr>
          <a:xfrm>
            <a:off x="9988" y="833015"/>
            <a:ext cx="8229600" cy="4525963"/>
          </a:xfrm>
        </p:spPr>
        <p:txBody>
          <a:bodyPr>
            <a:normAutofit fontScale="85000" lnSpcReduction="10000"/>
          </a:bodyPr>
          <a:lstStyle/>
          <a:p>
            <a:r>
              <a:rPr lang="en-US" dirty="0" err="1"/>
              <a:t>Maamoun</a:t>
            </a:r>
            <a:r>
              <a:rPr lang="en-US" dirty="0"/>
              <a:t> </a:t>
            </a:r>
            <a:r>
              <a:rPr lang="en-US" dirty="0" err="1"/>
              <a:t>J,An</a:t>
            </a:r>
            <a:r>
              <a:rPr lang="en-US" dirty="0"/>
              <a:t> Introduction to Patient Safety. Journal of Medical Imaging and Radiation Sciences 40 (2009) 123-133</a:t>
            </a:r>
          </a:p>
          <a:p>
            <a:r>
              <a:rPr lang="en-US" dirty="0" smtClean="0"/>
              <a:t>Reason </a:t>
            </a:r>
            <a:r>
              <a:rPr lang="en-US" dirty="0" err="1" smtClean="0"/>
              <a:t>J.Human</a:t>
            </a:r>
            <a:r>
              <a:rPr lang="en-US" dirty="0" smtClean="0"/>
              <a:t> </a:t>
            </a:r>
            <a:r>
              <a:rPr lang="en-US" dirty="0"/>
              <a:t>error: models and management. </a:t>
            </a:r>
            <a:r>
              <a:rPr lang="pt-BR" dirty="0"/>
              <a:t>BMJ. 2000 </a:t>
            </a:r>
            <a:r>
              <a:rPr lang="pt-BR" dirty="0" smtClean="0"/>
              <a:t>Mar 18;320(7237</a:t>
            </a:r>
            <a:r>
              <a:rPr lang="pt-BR" dirty="0"/>
              <a:t>):768-70</a:t>
            </a:r>
            <a:r>
              <a:rPr lang="pt-BR" dirty="0" smtClean="0"/>
              <a:t>.</a:t>
            </a:r>
          </a:p>
          <a:p>
            <a:r>
              <a:rPr lang="en-US" dirty="0" err="1" smtClean="0"/>
              <a:t>Sutker</a:t>
            </a:r>
            <a:r>
              <a:rPr lang="en-US" dirty="0" smtClean="0"/>
              <a:t> WL</a:t>
            </a:r>
            <a:r>
              <a:rPr lang="en-US" b="1" dirty="0" smtClean="0"/>
              <a:t> </a:t>
            </a:r>
            <a:r>
              <a:rPr lang="en-US" dirty="0"/>
              <a:t>The physician's role in patient safety: What's in it for me</a:t>
            </a:r>
            <a:r>
              <a:rPr lang="en-US" dirty="0" smtClean="0"/>
              <a:t>?.</a:t>
            </a:r>
            <a:r>
              <a:rPr lang="en-US" dirty="0"/>
              <a:t> </a:t>
            </a:r>
            <a:r>
              <a:rPr lang="en-US" dirty="0" smtClean="0"/>
              <a:t>Proc </a:t>
            </a:r>
            <a:r>
              <a:rPr lang="en-US" dirty="0"/>
              <a:t>(</a:t>
            </a:r>
            <a:r>
              <a:rPr lang="en-US" dirty="0" err="1"/>
              <a:t>Bayl</a:t>
            </a:r>
            <a:r>
              <a:rPr lang="en-US" dirty="0"/>
              <a:t> </a:t>
            </a:r>
            <a:r>
              <a:rPr lang="en-US" dirty="0" err="1"/>
              <a:t>Univ</a:t>
            </a:r>
            <a:r>
              <a:rPr lang="en-US" dirty="0"/>
              <a:t> Med Cent</a:t>
            </a:r>
            <a:r>
              <a:rPr lang="en-US" dirty="0" smtClean="0"/>
              <a:t>).2008 </a:t>
            </a:r>
            <a:r>
              <a:rPr lang="en-US" dirty="0"/>
              <a:t>Jan;21(1):9-14</a:t>
            </a:r>
            <a:r>
              <a:rPr lang="en-US" dirty="0" smtClean="0"/>
              <a:t>.</a:t>
            </a:r>
          </a:p>
          <a:p>
            <a:r>
              <a:rPr lang="en-US" dirty="0" err="1"/>
              <a:t>Sutker</a:t>
            </a:r>
            <a:r>
              <a:rPr lang="en-US" dirty="0"/>
              <a:t> WL. The physician's role in patient safety: What's in it for me? Proc (</a:t>
            </a:r>
            <a:r>
              <a:rPr lang="en-US" dirty="0" err="1"/>
              <a:t>Bayl</a:t>
            </a:r>
            <a:r>
              <a:rPr lang="en-US" dirty="0"/>
              <a:t> </a:t>
            </a:r>
            <a:r>
              <a:rPr lang="en-US" dirty="0" err="1"/>
              <a:t>Univ</a:t>
            </a:r>
            <a:r>
              <a:rPr lang="en-US" dirty="0"/>
              <a:t> Med ‎Cent). 2008 Jan;21(1):9-14‎</a:t>
            </a:r>
          </a:p>
          <a:p>
            <a:r>
              <a:rPr lang="en-US" dirty="0" smtClean="0"/>
              <a:t>Goode </a:t>
            </a:r>
            <a:r>
              <a:rPr lang="en-US" dirty="0"/>
              <a:t>LD1, Clancy CM, Kimball HR, Meyer G, Eisenberg JM. When is "good enough"? The role and responsibility of physicians to improve patient safety. </a:t>
            </a:r>
            <a:r>
              <a:rPr lang="en-US" dirty="0" err="1"/>
              <a:t>Acad</a:t>
            </a:r>
            <a:r>
              <a:rPr lang="en-US" dirty="0"/>
              <a:t> Med. 2002 Oct;77(10):947-52.</a:t>
            </a:r>
          </a:p>
          <a:p>
            <a:endParaRPr lang="en-US" dirty="0" smtClean="0"/>
          </a:p>
        </p:txBody>
      </p:sp>
      <p:sp>
        <p:nvSpPr>
          <p:cNvPr id="4" name="Date Placeholder 3"/>
          <p:cNvSpPr>
            <a:spLocks noGrp="1"/>
          </p:cNvSpPr>
          <p:nvPr>
            <p:ph type="dt" sz="half" idx="10"/>
          </p:nvPr>
        </p:nvSpPr>
        <p:spPr/>
        <p:txBody>
          <a:bodyPr/>
          <a:lstStyle/>
          <a:p>
            <a:fld id="{050415D7-6690-4FCC-AF47-DF61C36C3709}" type="datetime1">
              <a:rPr lang="en-US" smtClean="0"/>
              <a:t>9/6/2018</a:t>
            </a:fld>
            <a:endParaRPr lang="en-US" dirty="0"/>
          </a:p>
        </p:txBody>
      </p:sp>
      <p:sp>
        <p:nvSpPr>
          <p:cNvPr id="5" name="Footer Placeholder 4"/>
          <p:cNvSpPr>
            <a:spLocks noGrp="1"/>
          </p:cNvSpPr>
          <p:nvPr>
            <p:ph type="ftr" sz="quarter" idx="11"/>
          </p:nvPr>
        </p:nvSpPr>
        <p:spPr/>
        <p:txBody>
          <a:bodyPr/>
          <a:lstStyle/>
          <a:p>
            <a:r>
              <a:rPr lang="en-US" smtClean="0"/>
              <a:t>Patient Safety </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32</a:t>
            </a:fld>
            <a:endParaRPr lang="en-US" dirty="0"/>
          </a:p>
        </p:txBody>
      </p:sp>
    </p:spTree>
    <p:extLst>
      <p:ext uri="{BB962C8B-B14F-4D97-AF65-F5344CB8AC3E}">
        <p14:creationId xmlns:p14="http://schemas.microsoft.com/office/powerpoint/2010/main" val="42359372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07080" y="330061"/>
            <a:ext cx="7118160" cy="4733855"/>
          </a:xfrm>
          <a:prstGeom prst="rect">
            <a:avLst/>
          </a:prstGeom>
          <a:ln>
            <a:noFill/>
          </a:ln>
          <a:effectLst>
            <a:softEdge rad="112500"/>
          </a:effectLst>
        </p:spPr>
      </p:pic>
    </p:spTree>
    <p:extLst>
      <p:ext uri="{BB962C8B-B14F-4D97-AF65-F5344CB8AC3E}">
        <p14:creationId xmlns:p14="http://schemas.microsoft.com/office/powerpoint/2010/main" val="2825465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60" y="342107"/>
            <a:ext cx="8229600" cy="1143000"/>
          </a:xfrm>
        </p:spPr>
        <p:txBody>
          <a:bodyPr>
            <a:normAutofit fontScale="90000"/>
          </a:bodyPr>
          <a:lstStyle/>
          <a:p>
            <a:pPr rtl="1"/>
            <a:r>
              <a:rPr lang="en-US" sz="4400" dirty="0" smtClean="0"/>
              <a:t>Defining </a:t>
            </a:r>
            <a:r>
              <a:rPr lang="en-US" sz="4400" dirty="0"/>
              <a:t>patient safety</a:t>
            </a:r>
            <a:r>
              <a:rPr lang="en-US" dirty="0"/>
              <a:t/>
            </a:r>
            <a:br>
              <a:rPr lang="en-US" dirty="0"/>
            </a:br>
            <a:endParaRPr lang="en-US" dirty="0"/>
          </a:p>
        </p:txBody>
      </p:sp>
      <p:sp>
        <p:nvSpPr>
          <p:cNvPr id="3" name="Content Placeholder 2"/>
          <p:cNvSpPr>
            <a:spLocks noGrp="1"/>
          </p:cNvSpPr>
          <p:nvPr>
            <p:ph idx="1"/>
          </p:nvPr>
        </p:nvSpPr>
        <p:spPr>
          <a:xfrm>
            <a:off x="46852" y="1138425"/>
            <a:ext cx="8229600" cy="4525963"/>
          </a:xfrm>
        </p:spPr>
        <p:txBody>
          <a:bodyPr>
            <a:normAutofit/>
          </a:bodyPr>
          <a:lstStyle/>
          <a:p>
            <a:pPr>
              <a:lnSpc>
                <a:spcPct val="90000"/>
              </a:lnSpc>
              <a:buFontTx/>
              <a:buNone/>
            </a:pPr>
            <a:endParaRPr lang="en-CA" sz="1800" b="1" dirty="0">
              <a:solidFill>
                <a:srgbClr val="FF0000"/>
              </a:solidFill>
            </a:endParaRPr>
          </a:p>
          <a:p>
            <a:pPr marL="0" indent="0">
              <a:buNone/>
            </a:pPr>
            <a:endParaRPr lang="en-US" dirty="0" smtClean="0"/>
          </a:p>
          <a:p>
            <a:r>
              <a:rPr lang="en-US" sz="3200" dirty="0"/>
              <a:t>The reduction of risk of unnecessary harm associated with health care to an acceptable </a:t>
            </a:r>
            <a:r>
              <a:rPr lang="en-US" sz="3200" dirty="0"/>
              <a:t>minimum. (WHO, World Alliance for Patient Safety 2009</a:t>
            </a:r>
            <a:r>
              <a:rPr lang="en-US" sz="3200" dirty="0"/>
              <a:t>).</a:t>
            </a:r>
          </a:p>
          <a:p>
            <a:endParaRPr lang="en-US" dirty="0"/>
          </a:p>
          <a:p>
            <a:endParaRPr lang="en-US" dirty="0" smtClean="0"/>
          </a:p>
          <a:p>
            <a:pPr marL="0" indent="0">
              <a:buNone/>
            </a:pPr>
            <a:endParaRPr lang="ar-JO" dirty="0"/>
          </a:p>
        </p:txBody>
      </p:sp>
      <p:sp>
        <p:nvSpPr>
          <p:cNvPr id="4" name="Date Placeholder 3"/>
          <p:cNvSpPr>
            <a:spLocks noGrp="1"/>
          </p:cNvSpPr>
          <p:nvPr>
            <p:ph type="dt" sz="half" idx="10"/>
          </p:nvPr>
        </p:nvSpPr>
        <p:spPr/>
        <p:txBody>
          <a:bodyPr/>
          <a:lstStyle/>
          <a:p>
            <a:fld id="{0A228A9F-DDE1-481A-9C4F-498DEF22EF40}" type="datetime1">
              <a:rPr lang="en-US" smtClean="0"/>
              <a:t>9/6/2018</a:t>
            </a:fld>
            <a:endParaRPr lang="en-US" dirty="0"/>
          </a:p>
        </p:txBody>
      </p:sp>
      <p:sp>
        <p:nvSpPr>
          <p:cNvPr id="5" name="Footer Placeholder 4"/>
          <p:cNvSpPr>
            <a:spLocks noGrp="1"/>
          </p:cNvSpPr>
          <p:nvPr>
            <p:ph type="ftr" sz="quarter" idx="11"/>
          </p:nvPr>
        </p:nvSpPr>
        <p:spPr/>
        <p:txBody>
          <a:bodyPr/>
          <a:lstStyle/>
          <a:p>
            <a:r>
              <a:rPr lang="en-US" smtClean="0"/>
              <a:t>Patient Safety </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4</a:t>
            </a:fld>
            <a:endParaRPr lang="en-US" dirty="0"/>
          </a:p>
        </p:txBody>
      </p:sp>
    </p:spTree>
    <p:extLst>
      <p:ext uri="{BB962C8B-B14F-4D97-AF65-F5344CB8AC3E}">
        <p14:creationId xmlns:p14="http://schemas.microsoft.com/office/powerpoint/2010/main" val="2221268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en-US" dirty="0" smtClean="0"/>
              <a:t>Introduction</a:t>
            </a:r>
            <a:r>
              <a:rPr lang="en-US" dirty="0"/>
              <a:t/>
            </a:r>
            <a:br>
              <a:rPr lang="en-US" dirty="0"/>
            </a:br>
            <a:endParaRPr lang="en-US" dirty="0"/>
          </a:p>
        </p:txBody>
      </p:sp>
      <p:sp>
        <p:nvSpPr>
          <p:cNvPr id="3" name="Content Placeholder 2"/>
          <p:cNvSpPr>
            <a:spLocks noGrp="1"/>
          </p:cNvSpPr>
          <p:nvPr>
            <p:ph idx="1"/>
          </p:nvPr>
        </p:nvSpPr>
        <p:spPr>
          <a:xfrm>
            <a:off x="754374" y="1138425"/>
            <a:ext cx="7482545" cy="4581150"/>
          </a:xfrm>
        </p:spPr>
        <p:txBody>
          <a:bodyPr>
            <a:noAutofit/>
          </a:bodyPr>
          <a:lstStyle/>
          <a:p>
            <a:r>
              <a:rPr lang="en-US" sz="2000" dirty="0"/>
              <a:t>Significant numbers of patients are harmed due to their health care, either resulting in permanent injury, increased length of stay (LOS) in health-care facilities, or even death.</a:t>
            </a:r>
          </a:p>
          <a:p>
            <a:endParaRPr lang="en-US" sz="2000" dirty="0"/>
          </a:p>
          <a:p>
            <a:r>
              <a:rPr lang="en-GB" sz="2000" dirty="0"/>
              <a:t>44 – 98,000 deaths annually caused by medical error. </a:t>
            </a:r>
          </a:p>
          <a:p>
            <a:endParaRPr lang="en-GB" sz="2000" dirty="0"/>
          </a:p>
          <a:p>
            <a:r>
              <a:rPr lang="en-US" sz="2000" dirty="0"/>
              <a:t>There are more deaths annually as a result of health care than from road accidents, breast cancer and AIDS combined</a:t>
            </a:r>
            <a:r>
              <a:rPr lang="en-US" sz="2000" dirty="0" smtClean="0"/>
              <a:t>.</a:t>
            </a:r>
            <a:endParaRPr lang="en-US" sz="2000" dirty="0"/>
          </a:p>
        </p:txBody>
      </p:sp>
      <p:sp>
        <p:nvSpPr>
          <p:cNvPr id="4" name="Date Placeholder 3"/>
          <p:cNvSpPr>
            <a:spLocks noGrp="1"/>
          </p:cNvSpPr>
          <p:nvPr>
            <p:ph type="dt" sz="half" idx="10"/>
          </p:nvPr>
        </p:nvSpPr>
        <p:spPr/>
        <p:txBody>
          <a:bodyPr/>
          <a:lstStyle/>
          <a:p>
            <a:fld id="{9D18155D-7E80-4741-8BE7-54E69DA91685}" type="datetime1">
              <a:rPr lang="en-US" smtClean="0"/>
              <a:t>9/6/2018</a:t>
            </a:fld>
            <a:endParaRPr lang="en-US" dirty="0"/>
          </a:p>
        </p:txBody>
      </p:sp>
      <p:sp>
        <p:nvSpPr>
          <p:cNvPr id="5" name="Footer Placeholder 4"/>
          <p:cNvSpPr>
            <a:spLocks noGrp="1"/>
          </p:cNvSpPr>
          <p:nvPr>
            <p:ph type="ftr" sz="quarter" idx="11"/>
          </p:nvPr>
        </p:nvSpPr>
        <p:spPr/>
        <p:txBody>
          <a:bodyPr/>
          <a:lstStyle/>
          <a:p>
            <a:r>
              <a:rPr lang="en-US" smtClean="0"/>
              <a:t>Patient Safety </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5</a:t>
            </a:fld>
            <a:endParaRPr lang="en-US" dirty="0"/>
          </a:p>
        </p:txBody>
      </p:sp>
    </p:spTree>
    <p:extLst>
      <p:ext uri="{BB962C8B-B14F-4D97-AF65-F5344CB8AC3E}">
        <p14:creationId xmlns:p14="http://schemas.microsoft.com/office/powerpoint/2010/main" val="31190509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down)">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patient </a:t>
            </a:r>
            <a:r>
              <a:rPr lang="en-US" dirty="0" smtClean="0"/>
              <a:t>safety-Video</a:t>
            </a:r>
            <a:endParaRPr lang="en-US" dirty="0"/>
          </a:p>
        </p:txBody>
      </p:sp>
      <p:sp>
        <p:nvSpPr>
          <p:cNvPr id="3" name="Content Placeholder 2"/>
          <p:cNvSpPr>
            <a:spLocks noGrp="1"/>
          </p:cNvSpPr>
          <p:nvPr>
            <p:ph idx="1"/>
          </p:nvPr>
        </p:nvSpPr>
        <p:spPr/>
        <p:txBody>
          <a:bodyPr/>
          <a:lstStyle/>
          <a:p>
            <a:endParaRPr lang="en-US" dirty="0" smtClean="0">
              <a:hlinkClick r:id="rId3"/>
            </a:endParaRPr>
          </a:p>
          <a:p>
            <a:endParaRPr lang="en-US" dirty="0">
              <a:hlinkClick r:id="rId4" action="ppaction://hlinkpres?slideindex=1&amp;slidetitle="/>
            </a:endParaRPr>
          </a:p>
          <a:p>
            <a:r>
              <a:rPr lang="en-US" dirty="0" smtClean="0">
                <a:hlinkClick r:id="rId4" action="ppaction://hlinkpres?slideindex=1&amp;slidetitle="/>
              </a:rPr>
              <a:t>https</a:t>
            </a:r>
            <a:r>
              <a:rPr lang="en-US" dirty="0">
                <a:hlinkClick r:id="rId4" action="ppaction://hlinkpres?slideindex=1&amp;slidetitle="/>
              </a:rPr>
              <a:t>://www.youtube.com/watch?v=BJP2rvBchnE </a:t>
            </a:r>
            <a:endParaRPr lang="en-US" dirty="0"/>
          </a:p>
        </p:txBody>
      </p:sp>
      <p:sp>
        <p:nvSpPr>
          <p:cNvPr id="4" name="Date Placeholder 3"/>
          <p:cNvSpPr>
            <a:spLocks noGrp="1"/>
          </p:cNvSpPr>
          <p:nvPr>
            <p:ph type="dt" sz="half" idx="10"/>
          </p:nvPr>
        </p:nvSpPr>
        <p:spPr/>
        <p:txBody>
          <a:bodyPr/>
          <a:lstStyle/>
          <a:p>
            <a:fld id="{B8F355B2-72B8-40C1-9857-ED337306AA9D}" type="datetime1">
              <a:rPr lang="en-US" smtClean="0"/>
              <a:t>9/6/2018</a:t>
            </a:fld>
            <a:endParaRPr lang="en-US" dirty="0"/>
          </a:p>
        </p:txBody>
      </p:sp>
      <p:sp>
        <p:nvSpPr>
          <p:cNvPr id="5" name="Footer Placeholder 4"/>
          <p:cNvSpPr>
            <a:spLocks noGrp="1"/>
          </p:cNvSpPr>
          <p:nvPr>
            <p:ph type="ftr" sz="quarter" idx="11"/>
          </p:nvPr>
        </p:nvSpPr>
        <p:spPr/>
        <p:txBody>
          <a:bodyPr/>
          <a:lstStyle/>
          <a:p>
            <a:r>
              <a:rPr lang="en-US" smtClean="0"/>
              <a:t>Patient Safety </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6</a:t>
            </a:fld>
            <a:endParaRPr lang="en-US" dirty="0"/>
          </a:p>
        </p:txBody>
      </p:sp>
      <p:pic>
        <p:nvPicPr>
          <p:cNvPr id="7" name="صورة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04460" y="222195"/>
            <a:ext cx="1759005" cy="175900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4318611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sndAc>
          <p:stSnd>
            <p:snd r:embed="rId2" name="hammer.wav"/>
          </p:stSnd>
        </p:sndAc>
      </p:transition>
    </mc:Choice>
    <mc:Fallback xmlns="">
      <p:transition spd="slow">
        <p:fade/>
        <p:sndAc>
          <p:stSnd>
            <p:snd r:embed="rId6" name="hammer.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67777" y="374900"/>
            <a:ext cx="7053542" cy="797825"/>
          </a:xfrm>
        </p:spPr>
        <p:txBody>
          <a:bodyPr/>
          <a:lstStyle/>
          <a:p>
            <a:r>
              <a:rPr lang="en-US" dirty="0"/>
              <a:t>Why is it a problem?</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827729024"/>
              </p:ext>
            </p:extLst>
          </p:nvPr>
        </p:nvGraphicFramePr>
        <p:xfrm>
          <a:off x="242422" y="1518615"/>
          <a:ext cx="8444378" cy="2545080"/>
        </p:xfrm>
        <a:graphic>
          <a:graphicData uri="http://schemas.openxmlformats.org/drawingml/2006/table">
            <a:tbl>
              <a:tblPr firstRow="1" bandRow="1">
                <a:tableStyleId>{5C22544A-7EE6-4342-B048-85BDC9FD1C3A}</a:tableStyleId>
              </a:tblPr>
              <a:tblGrid>
                <a:gridCol w="1748303"/>
                <a:gridCol w="1874891"/>
                <a:gridCol w="1753158"/>
                <a:gridCol w="1519403"/>
                <a:gridCol w="1548623"/>
              </a:tblGrid>
              <a:tr h="480060">
                <a:tc>
                  <a:txBody>
                    <a:bodyPr/>
                    <a:lstStyle/>
                    <a:p>
                      <a:pPr algn="l"/>
                      <a:r>
                        <a:rPr lang="en-US" sz="1400" dirty="0" smtClean="0"/>
                        <a:t>Hospital/Country</a:t>
                      </a:r>
                      <a:endParaRPr lang="en-US" sz="1400" dirty="0"/>
                    </a:p>
                  </a:txBody>
                  <a:tcPr marL="68580" marR="68580" marT="34290" marB="34290" anchor="ctr"/>
                </a:tc>
                <a:tc>
                  <a:txBody>
                    <a:bodyPr/>
                    <a:lstStyle/>
                    <a:p>
                      <a:pPr algn="l"/>
                      <a:r>
                        <a:rPr lang="en-US" sz="1400" dirty="0" smtClean="0"/>
                        <a:t>Years in which data was collected </a:t>
                      </a:r>
                      <a:endParaRPr lang="en-US" sz="1400" dirty="0"/>
                    </a:p>
                  </a:txBody>
                  <a:tcPr marL="68580" marR="68580" marT="34290" marB="34290" anchor="ctr"/>
                </a:tc>
                <a:tc>
                  <a:txBody>
                    <a:bodyPr/>
                    <a:lstStyle/>
                    <a:p>
                      <a:pPr algn="l"/>
                      <a:r>
                        <a:rPr lang="en-US" sz="1400" dirty="0" smtClean="0"/>
                        <a:t>Number of hospital admissions </a:t>
                      </a:r>
                      <a:endParaRPr lang="en-US" sz="1400" dirty="0"/>
                    </a:p>
                  </a:txBody>
                  <a:tcPr marL="68580" marR="68580" marT="34290" marB="34290" anchor="ctr"/>
                </a:tc>
                <a:tc>
                  <a:txBody>
                    <a:bodyPr/>
                    <a:lstStyle/>
                    <a:p>
                      <a:pPr algn="l"/>
                      <a:r>
                        <a:rPr lang="en-US" sz="1400" dirty="0" smtClean="0"/>
                        <a:t>Number</a:t>
                      </a:r>
                      <a:r>
                        <a:rPr lang="en-US" sz="1400" baseline="0" dirty="0" smtClean="0"/>
                        <a:t> of adverse event</a:t>
                      </a:r>
                      <a:endParaRPr lang="en-US" sz="1400" dirty="0"/>
                    </a:p>
                  </a:txBody>
                  <a:tcPr marL="68580" marR="68580" marT="34290" marB="34290" anchor="ctr"/>
                </a:tc>
                <a:tc>
                  <a:txBody>
                    <a:bodyPr/>
                    <a:lstStyle/>
                    <a:p>
                      <a:pPr algn="l"/>
                      <a:r>
                        <a:rPr lang="en-US" sz="1400" dirty="0" smtClean="0"/>
                        <a:t>Adverse event rate (%) </a:t>
                      </a:r>
                      <a:endParaRPr lang="en-US" sz="1400" dirty="0"/>
                    </a:p>
                  </a:txBody>
                  <a:tcPr marL="68580" marR="68580" marT="34290" marB="34290" anchor="ctr"/>
                </a:tc>
              </a:tr>
              <a:tr h="480060">
                <a:tc>
                  <a:txBody>
                    <a:bodyPr/>
                    <a:lstStyle/>
                    <a:p>
                      <a:pPr algn="l"/>
                      <a:r>
                        <a:rPr lang="en-US" sz="1400" dirty="0" smtClean="0"/>
                        <a:t>US(Harvard Medical Practice Study)</a:t>
                      </a:r>
                      <a:endParaRPr lang="en-US" sz="1400" dirty="0"/>
                    </a:p>
                  </a:txBody>
                  <a:tcPr marL="68580" marR="68580" marT="34290" marB="34290"/>
                </a:tc>
                <a:tc>
                  <a:txBody>
                    <a:bodyPr/>
                    <a:lstStyle/>
                    <a:p>
                      <a:pPr algn="l"/>
                      <a:r>
                        <a:rPr lang="en-US" sz="1400" dirty="0" smtClean="0"/>
                        <a:t>1984</a:t>
                      </a:r>
                      <a:endParaRPr lang="en-US" sz="1400" dirty="0"/>
                    </a:p>
                  </a:txBody>
                  <a:tcPr marL="68580" marR="68580" marT="34290" marB="34290" anchor="ctr"/>
                </a:tc>
                <a:tc>
                  <a:txBody>
                    <a:bodyPr/>
                    <a:lstStyle/>
                    <a:p>
                      <a:pPr algn="l"/>
                      <a:r>
                        <a:rPr lang="en-US" sz="1400" dirty="0" smtClean="0"/>
                        <a:t>30195</a:t>
                      </a:r>
                      <a:endParaRPr lang="en-US" sz="1400" dirty="0"/>
                    </a:p>
                  </a:txBody>
                  <a:tcPr marL="68580" marR="68580" marT="34290" marB="34290" anchor="ctr"/>
                </a:tc>
                <a:tc>
                  <a:txBody>
                    <a:bodyPr/>
                    <a:lstStyle/>
                    <a:p>
                      <a:pPr algn="l"/>
                      <a:r>
                        <a:rPr lang="en-US" sz="1400" dirty="0" smtClean="0"/>
                        <a:t>1133</a:t>
                      </a:r>
                      <a:endParaRPr lang="en-US" sz="1400" dirty="0"/>
                    </a:p>
                  </a:txBody>
                  <a:tcPr marL="68580" marR="68580" marT="34290" marB="34290" anchor="ctr"/>
                </a:tc>
                <a:tc>
                  <a:txBody>
                    <a:bodyPr/>
                    <a:lstStyle/>
                    <a:p>
                      <a:pPr algn="l"/>
                      <a:r>
                        <a:rPr lang="en-US" sz="1400" dirty="0" smtClean="0"/>
                        <a:t>3.8 </a:t>
                      </a:r>
                      <a:endParaRPr lang="en-US" sz="1400" dirty="0"/>
                    </a:p>
                  </a:txBody>
                  <a:tcPr marL="68580" marR="68580" marT="34290" marB="34290" anchor="ctr"/>
                </a:tc>
              </a:tr>
              <a:tr h="685800">
                <a:tc>
                  <a:txBody>
                    <a:bodyPr/>
                    <a:lstStyle/>
                    <a:p>
                      <a:pPr algn="l"/>
                      <a:r>
                        <a:rPr lang="en-US" sz="1400" dirty="0" smtClean="0"/>
                        <a:t>Australian (Quality</a:t>
                      </a:r>
                      <a:r>
                        <a:rPr lang="en-US" sz="1400" baseline="0" dirty="0" smtClean="0"/>
                        <a:t> in Australian healthcare study )</a:t>
                      </a:r>
                      <a:endParaRPr lang="en-US" sz="1400" dirty="0"/>
                    </a:p>
                  </a:txBody>
                  <a:tcPr marL="68580" marR="68580" marT="34290" marB="34290"/>
                </a:tc>
                <a:tc>
                  <a:txBody>
                    <a:bodyPr/>
                    <a:lstStyle/>
                    <a:p>
                      <a:pPr algn="l"/>
                      <a:r>
                        <a:rPr lang="en-US" sz="1400" dirty="0" smtClean="0"/>
                        <a:t>1992</a:t>
                      </a:r>
                      <a:endParaRPr lang="en-US" sz="1400" dirty="0"/>
                    </a:p>
                  </a:txBody>
                  <a:tcPr marL="68580" marR="68580" marT="34290" marB="34290" anchor="ctr"/>
                </a:tc>
                <a:tc>
                  <a:txBody>
                    <a:bodyPr/>
                    <a:lstStyle/>
                    <a:p>
                      <a:pPr algn="l"/>
                      <a:r>
                        <a:rPr lang="en-US" sz="1400" dirty="0" smtClean="0"/>
                        <a:t>14179</a:t>
                      </a:r>
                      <a:endParaRPr lang="en-US" sz="1400" dirty="0"/>
                    </a:p>
                  </a:txBody>
                  <a:tcPr marL="68580" marR="68580" marT="34290" marB="34290" anchor="ctr"/>
                </a:tc>
                <a:tc>
                  <a:txBody>
                    <a:bodyPr/>
                    <a:lstStyle/>
                    <a:p>
                      <a:pPr algn="l"/>
                      <a:r>
                        <a:rPr lang="en-US" sz="1400" dirty="0" smtClean="0"/>
                        <a:t>2353</a:t>
                      </a:r>
                      <a:endParaRPr lang="en-US" sz="1400" dirty="0"/>
                    </a:p>
                  </a:txBody>
                  <a:tcPr marL="68580" marR="68580" marT="34290" marB="34290" anchor="ctr"/>
                </a:tc>
                <a:tc>
                  <a:txBody>
                    <a:bodyPr/>
                    <a:lstStyle/>
                    <a:p>
                      <a:pPr algn="l"/>
                      <a:r>
                        <a:rPr lang="en-US" sz="1400" dirty="0" smtClean="0"/>
                        <a:t>16.6 </a:t>
                      </a:r>
                      <a:endParaRPr lang="en-US" sz="1400" dirty="0"/>
                    </a:p>
                  </a:txBody>
                  <a:tcPr marL="68580" marR="68580" marT="34290" marB="34290" anchor="ctr"/>
                </a:tc>
              </a:tr>
              <a:tr h="278130">
                <a:tc>
                  <a:txBody>
                    <a:bodyPr/>
                    <a:lstStyle/>
                    <a:p>
                      <a:pPr algn="l"/>
                      <a:r>
                        <a:rPr lang="en-US" sz="1400" dirty="0" smtClean="0"/>
                        <a:t>UK</a:t>
                      </a:r>
                      <a:endParaRPr lang="en-US" sz="1400" dirty="0"/>
                    </a:p>
                  </a:txBody>
                  <a:tcPr marL="68580" marR="68580" marT="34290" marB="34290"/>
                </a:tc>
                <a:tc>
                  <a:txBody>
                    <a:bodyPr/>
                    <a:lstStyle/>
                    <a:p>
                      <a:pPr algn="l"/>
                      <a:r>
                        <a:rPr lang="en-US" sz="1400" dirty="0" smtClean="0"/>
                        <a:t>1999-2000</a:t>
                      </a:r>
                      <a:endParaRPr lang="en-US" sz="1400" dirty="0"/>
                    </a:p>
                  </a:txBody>
                  <a:tcPr marL="68580" marR="68580" marT="34290" marB="34290" anchor="ctr"/>
                </a:tc>
                <a:tc>
                  <a:txBody>
                    <a:bodyPr/>
                    <a:lstStyle/>
                    <a:p>
                      <a:pPr algn="l"/>
                      <a:r>
                        <a:rPr lang="en-US" sz="1400" dirty="0" smtClean="0"/>
                        <a:t>1014</a:t>
                      </a:r>
                      <a:endParaRPr lang="en-US" sz="1400" dirty="0"/>
                    </a:p>
                  </a:txBody>
                  <a:tcPr marL="68580" marR="68580" marT="34290" marB="34290" anchor="ctr"/>
                </a:tc>
                <a:tc>
                  <a:txBody>
                    <a:bodyPr/>
                    <a:lstStyle/>
                    <a:p>
                      <a:pPr algn="l"/>
                      <a:r>
                        <a:rPr lang="en-US" sz="1400" dirty="0" smtClean="0"/>
                        <a:t>119</a:t>
                      </a:r>
                      <a:endParaRPr lang="en-US" sz="1400" dirty="0"/>
                    </a:p>
                  </a:txBody>
                  <a:tcPr marL="68580" marR="68580" marT="34290" marB="34290" anchor="ctr"/>
                </a:tc>
                <a:tc>
                  <a:txBody>
                    <a:bodyPr/>
                    <a:lstStyle/>
                    <a:p>
                      <a:pPr algn="l"/>
                      <a:r>
                        <a:rPr lang="en-US" sz="1400" dirty="0" smtClean="0"/>
                        <a:t>11.7</a:t>
                      </a:r>
                      <a:endParaRPr lang="en-US" sz="1400" dirty="0"/>
                    </a:p>
                  </a:txBody>
                  <a:tcPr marL="68580" marR="68580" marT="34290" marB="34290" anchor="ctr"/>
                </a:tc>
              </a:tr>
              <a:tr h="278130">
                <a:tc>
                  <a:txBody>
                    <a:bodyPr/>
                    <a:lstStyle/>
                    <a:p>
                      <a:pPr algn="l"/>
                      <a:r>
                        <a:rPr lang="en-US" sz="1400" dirty="0" smtClean="0"/>
                        <a:t>Denmark </a:t>
                      </a:r>
                      <a:endParaRPr lang="en-US" sz="1400" dirty="0"/>
                    </a:p>
                  </a:txBody>
                  <a:tcPr marL="68580" marR="68580" marT="34290" marB="34290"/>
                </a:tc>
                <a:tc>
                  <a:txBody>
                    <a:bodyPr/>
                    <a:lstStyle/>
                    <a:p>
                      <a:pPr algn="l"/>
                      <a:r>
                        <a:rPr lang="en-US" sz="1400" dirty="0" smtClean="0"/>
                        <a:t>1998</a:t>
                      </a:r>
                      <a:endParaRPr lang="en-US" sz="1400" dirty="0"/>
                    </a:p>
                  </a:txBody>
                  <a:tcPr marL="68580" marR="68580" marT="34290" marB="34290" anchor="ctr"/>
                </a:tc>
                <a:tc>
                  <a:txBody>
                    <a:bodyPr/>
                    <a:lstStyle/>
                    <a:p>
                      <a:pPr algn="l"/>
                      <a:r>
                        <a:rPr lang="en-US" sz="1400" dirty="0" smtClean="0"/>
                        <a:t>1097</a:t>
                      </a:r>
                      <a:endParaRPr lang="en-US" sz="1400" dirty="0"/>
                    </a:p>
                  </a:txBody>
                  <a:tcPr marL="68580" marR="68580" marT="34290" marB="34290" anchor="ctr"/>
                </a:tc>
                <a:tc>
                  <a:txBody>
                    <a:bodyPr/>
                    <a:lstStyle/>
                    <a:p>
                      <a:pPr algn="l"/>
                      <a:r>
                        <a:rPr lang="en-US" sz="1400" dirty="0" smtClean="0"/>
                        <a:t>176</a:t>
                      </a:r>
                      <a:endParaRPr lang="en-US" sz="1400" dirty="0"/>
                    </a:p>
                  </a:txBody>
                  <a:tcPr marL="68580" marR="68580" marT="34290" marB="34290" anchor="ctr"/>
                </a:tc>
                <a:tc>
                  <a:txBody>
                    <a:bodyPr/>
                    <a:lstStyle/>
                    <a:p>
                      <a:pPr algn="l"/>
                      <a:r>
                        <a:rPr lang="en-US" sz="1400" dirty="0" smtClean="0"/>
                        <a:t>9 </a:t>
                      </a:r>
                      <a:endParaRPr lang="en-US" sz="1400" dirty="0"/>
                    </a:p>
                  </a:txBody>
                  <a:tcPr marL="68580" marR="68580" marT="34290" marB="34290" anchor="ctr"/>
                </a:tc>
              </a:tr>
              <a:tr h="278130">
                <a:tc>
                  <a:txBody>
                    <a:bodyPr/>
                    <a:lstStyle/>
                    <a:p>
                      <a:pPr algn="l"/>
                      <a:r>
                        <a:rPr lang="en-US" sz="1400" dirty="0" smtClean="0"/>
                        <a:t>KKUH </a:t>
                      </a:r>
                      <a:endParaRPr lang="en-US" sz="1400" dirty="0"/>
                    </a:p>
                  </a:txBody>
                  <a:tcPr marL="68580" marR="68580" marT="34290" marB="34290"/>
                </a:tc>
                <a:tc>
                  <a:txBody>
                    <a:bodyPr/>
                    <a:lstStyle/>
                    <a:p>
                      <a:pPr algn="l"/>
                      <a:r>
                        <a:rPr lang="en-US" sz="1400" dirty="0" smtClean="0"/>
                        <a:t>2014</a:t>
                      </a:r>
                      <a:endParaRPr lang="en-US" sz="1400" dirty="0"/>
                    </a:p>
                  </a:txBody>
                  <a:tcPr marL="68580" marR="68580" marT="34290" marB="34290" anchor="ctr"/>
                </a:tc>
                <a:tc>
                  <a:txBody>
                    <a:bodyPr/>
                    <a:lstStyle/>
                    <a:p>
                      <a:pPr algn="l"/>
                      <a:r>
                        <a:rPr lang="en-US" sz="1400" dirty="0" smtClean="0"/>
                        <a:t>47211</a:t>
                      </a:r>
                      <a:endParaRPr lang="en-US" sz="1400" dirty="0"/>
                    </a:p>
                  </a:txBody>
                  <a:tcPr marL="68580" marR="68580" marT="34290" marB="34290" anchor="ctr"/>
                </a:tc>
                <a:tc>
                  <a:txBody>
                    <a:bodyPr/>
                    <a:lstStyle/>
                    <a:p>
                      <a:pPr algn="l"/>
                      <a:r>
                        <a:rPr lang="en-US" sz="1400" dirty="0" smtClean="0"/>
                        <a:t>2950</a:t>
                      </a:r>
                      <a:endParaRPr lang="en-US" sz="1400" dirty="0"/>
                    </a:p>
                  </a:txBody>
                  <a:tcPr marL="68580" marR="68580" marT="34290" marB="34290" anchor="ctr"/>
                </a:tc>
                <a:tc>
                  <a:txBody>
                    <a:bodyPr/>
                    <a:lstStyle/>
                    <a:p>
                      <a:pPr algn="l"/>
                      <a:r>
                        <a:rPr lang="en-US" sz="1400" dirty="0" smtClean="0"/>
                        <a:t>6.2</a:t>
                      </a:r>
                      <a:endParaRPr lang="en-US" sz="1400" dirty="0"/>
                    </a:p>
                  </a:txBody>
                  <a:tcPr marL="68580" marR="68580" marT="34290" marB="34290" anchor="ctr"/>
                </a:tc>
              </a:tr>
            </a:tbl>
          </a:graphicData>
        </a:graphic>
      </p:graphicFrame>
      <p:sp>
        <p:nvSpPr>
          <p:cNvPr id="5" name="Date Placeholder 4"/>
          <p:cNvSpPr>
            <a:spLocks noGrp="1"/>
          </p:cNvSpPr>
          <p:nvPr>
            <p:ph type="dt" sz="half" idx="10"/>
          </p:nvPr>
        </p:nvSpPr>
        <p:spPr/>
        <p:txBody>
          <a:bodyPr/>
          <a:lstStyle/>
          <a:p>
            <a:fld id="{169E572E-5971-4A21-9D78-DE3656D7198C}" type="datetime1">
              <a:rPr lang="en-US" smtClean="0"/>
              <a:t>9/6/2018</a:t>
            </a:fld>
            <a:endParaRPr lang="en-US" dirty="0"/>
          </a:p>
        </p:txBody>
      </p:sp>
      <p:sp>
        <p:nvSpPr>
          <p:cNvPr id="6" name="Footer Placeholder 5"/>
          <p:cNvSpPr>
            <a:spLocks noGrp="1"/>
          </p:cNvSpPr>
          <p:nvPr>
            <p:ph type="ftr" sz="quarter" idx="11"/>
          </p:nvPr>
        </p:nvSpPr>
        <p:spPr/>
        <p:txBody>
          <a:bodyPr/>
          <a:lstStyle/>
          <a:p>
            <a:r>
              <a:rPr lang="en-US" smtClean="0"/>
              <a:t>Patient Safety </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7</a:t>
            </a:fld>
            <a:endParaRPr lang="en-US" dirty="0"/>
          </a:p>
        </p:txBody>
      </p:sp>
      <p:sp>
        <p:nvSpPr>
          <p:cNvPr id="11" name="Rectangle 10"/>
          <p:cNvSpPr/>
          <p:nvPr/>
        </p:nvSpPr>
        <p:spPr>
          <a:xfrm>
            <a:off x="922395" y="4650640"/>
            <a:ext cx="7764405" cy="230832"/>
          </a:xfrm>
          <a:prstGeom prst="rect">
            <a:avLst/>
          </a:prstGeom>
        </p:spPr>
        <p:txBody>
          <a:bodyPr wrap="square">
            <a:spAutoFit/>
          </a:bodyPr>
          <a:lstStyle/>
          <a:p>
            <a:r>
              <a:rPr lang="en-US" sz="900" dirty="0"/>
              <a:t>Source: World Health Organization. Executive board 109</a:t>
            </a:r>
            <a:r>
              <a:rPr lang="en-US" sz="900" baseline="30000" dirty="0"/>
              <a:t>th</a:t>
            </a:r>
            <a:r>
              <a:rPr lang="en-US" sz="900" dirty="0"/>
              <a:t> session, provisional agenda item3,4,5, 2001,EB 109/9</a:t>
            </a:r>
            <a:endParaRPr lang="en-US" sz="900" dirty="0"/>
          </a:p>
        </p:txBody>
      </p:sp>
    </p:spTree>
    <p:extLst>
      <p:ext uri="{BB962C8B-B14F-4D97-AF65-F5344CB8AC3E}">
        <p14:creationId xmlns:p14="http://schemas.microsoft.com/office/powerpoint/2010/main" val="19172564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anim calcmode="lin" valueType="num">
                                      <p:cBhvr>
                                        <p:cTn id="17" dur="1000" fill="hold"/>
                                        <p:tgtEl>
                                          <p:spTgt spid="10"/>
                                        </p:tgtEl>
                                        <p:attrNameLst>
                                          <p:attrName>style.rotation</p:attrName>
                                        </p:attrNameLst>
                                      </p:cBhvr>
                                      <p:tavLst>
                                        <p:tav tm="0">
                                          <p:val>
                                            <p:fltVal val="90"/>
                                          </p:val>
                                        </p:tav>
                                        <p:tav tm="100000">
                                          <p:val>
                                            <p:fltVal val="0"/>
                                          </p:val>
                                        </p:tav>
                                      </p:tavLst>
                                    </p:anim>
                                    <p:animEffect transition="in" filter="fade">
                                      <p:cBhvr>
                                        <p:cTn id="18"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graphicFrame>
        <p:nvGraphicFramePr>
          <p:cNvPr id="4" name="عنصر نائب للمحتوى 3"/>
          <p:cNvGraphicFramePr>
            <a:graphicFrameLocks/>
          </p:cNvGraphicFramePr>
          <p:nvPr>
            <p:extLst>
              <p:ext uri="{D42A27DB-BD31-4B8C-83A1-F6EECF244321}">
                <p14:modId xmlns:p14="http://schemas.microsoft.com/office/powerpoint/2010/main" val="2811016460"/>
              </p:ext>
            </p:extLst>
          </p:nvPr>
        </p:nvGraphicFramePr>
        <p:xfrm>
          <a:off x="-467265" y="69490"/>
          <a:ext cx="104394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15308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solidFill>
                  <a:srgbClr val="017BA1"/>
                </a:solidFill>
              </a:rPr>
              <a:t>The </a:t>
            </a:r>
            <a:r>
              <a:rPr lang="en-US" sz="3600" dirty="0">
                <a:solidFill>
                  <a:srgbClr val="017BA1"/>
                </a:solidFill>
              </a:rPr>
              <a:t>6 key </a:t>
            </a:r>
            <a:r>
              <a:rPr lang="en-US" sz="3600" dirty="0">
                <a:solidFill>
                  <a:srgbClr val="017BA1"/>
                </a:solidFill>
              </a:rPr>
              <a:t>dimensions of healthcare quality </a:t>
            </a:r>
            <a:endParaRPr lang="ar-JO" sz="3600" dirty="0">
              <a:solidFill>
                <a:srgbClr val="017BA1"/>
              </a:solidFill>
            </a:endParaRPr>
          </a:p>
        </p:txBody>
      </p:sp>
      <p:sp>
        <p:nvSpPr>
          <p:cNvPr id="3" name="Content Placeholder 2"/>
          <p:cNvSpPr>
            <a:spLocks noGrp="1"/>
          </p:cNvSpPr>
          <p:nvPr>
            <p:ph sz="half" idx="1"/>
          </p:nvPr>
        </p:nvSpPr>
        <p:spPr>
          <a:xfrm>
            <a:off x="143555" y="1701765"/>
            <a:ext cx="5425336" cy="3146822"/>
          </a:xfrm>
        </p:spPr>
        <p:txBody>
          <a:bodyPr>
            <a:normAutofit/>
          </a:bodyPr>
          <a:lstStyle/>
          <a:p>
            <a:pPr lvl="0"/>
            <a:endParaRPr lang="en-US" b="1" dirty="0">
              <a:solidFill>
                <a:srgbClr val="FF0000"/>
              </a:solidFill>
            </a:endParaRPr>
          </a:p>
          <a:p>
            <a:pPr lvl="0"/>
            <a:r>
              <a:rPr lang="en-US" sz="1800" b="1" dirty="0">
                <a:solidFill>
                  <a:srgbClr val="FF0000"/>
                </a:solidFill>
              </a:rPr>
              <a:t>Safe</a:t>
            </a:r>
            <a:r>
              <a:rPr lang="en-US" sz="1800" b="1" dirty="0">
                <a:solidFill>
                  <a:srgbClr val="FF0000"/>
                </a:solidFill>
              </a:rPr>
              <a:t>:</a:t>
            </a:r>
            <a:r>
              <a:rPr lang="en-US" sz="1800" dirty="0">
                <a:solidFill>
                  <a:srgbClr val="FF0000"/>
                </a:solidFill>
              </a:rPr>
              <a:t> </a:t>
            </a:r>
            <a:r>
              <a:rPr lang="en-US" sz="1800" dirty="0"/>
              <a:t>Avoiding injuries to patients from the care that is intended to help them. </a:t>
            </a:r>
          </a:p>
          <a:p>
            <a:pPr lvl="0"/>
            <a:endParaRPr lang="en-US" sz="1800" dirty="0"/>
          </a:p>
          <a:p>
            <a:pPr lvl="0"/>
            <a:r>
              <a:rPr lang="en-US" sz="1800" b="1" dirty="0">
                <a:solidFill>
                  <a:srgbClr val="FF0000"/>
                </a:solidFill>
              </a:rPr>
              <a:t>Effective:</a:t>
            </a:r>
            <a:r>
              <a:rPr lang="en-US" sz="1800" dirty="0">
                <a:solidFill>
                  <a:srgbClr val="FF0000"/>
                </a:solidFill>
              </a:rPr>
              <a:t> </a:t>
            </a:r>
            <a:r>
              <a:rPr lang="en-US" sz="1800" dirty="0"/>
              <a:t>Providing services based on scientific knowledge to all who could benefit and refraining from providing services to those not likely to benefit (avoiding underuse and overuse). Doing the right thing for the right person at the right time. </a:t>
            </a:r>
          </a:p>
          <a:p>
            <a:pPr lvl="0"/>
            <a:endParaRPr lang="en-US" dirty="0"/>
          </a:p>
        </p:txBody>
      </p:sp>
      <p:pic>
        <p:nvPicPr>
          <p:cNvPr id="5" name="Content Placeholder 3" descr="C:\Users\Maher\Desktop\benchmarking-patientcentredness-in-the-netherlands-fertility-care-8-638.jpg"/>
          <p:cNvPicPr>
            <a:picLocks noGrp="1"/>
          </p:cNvPicPr>
          <p:nvPr>
            <p:ph sz="half" idx="2"/>
          </p:nvPr>
        </p:nvPicPr>
        <p:blipFill rotWithShape="1">
          <a:blip r:embed="rId2">
            <a:extLst>
              <a:ext uri="{28A0092B-C50C-407E-A947-70E740481C1C}">
                <a14:useLocalDpi xmlns:a14="http://schemas.microsoft.com/office/drawing/2010/main" val="0"/>
              </a:ext>
            </a:extLst>
          </a:blip>
          <a:srcRect l="55290" t="20255" b="12759"/>
          <a:stretch/>
        </p:blipFill>
        <p:spPr bwMode="auto">
          <a:xfrm>
            <a:off x="6019800" y="1749245"/>
            <a:ext cx="3043824" cy="3372633"/>
          </a:xfrm>
          <a:prstGeom prst="ellipse">
            <a:avLst/>
          </a:prstGeom>
          <a:ln>
            <a:noFill/>
          </a:ln>
          <a:effectLst>
            <a:softEdge rad="112500"/>
          </a:effectLst>
          <a:extLst>
            <a:ext uri="{53640926-AAD7-44D8-BBD7-CCE9431645EC}">
              <a14:shadowObscured xmlns:a14="http://schemas.microsoft.com/office/drawing/2010/main"/>
            </a:ext>
          </a:extLst>
        </p:spPr>
      </p:pic>
      <p:sp>
        <p:nvSpPr>
          <p:cNvPr id="4" name="Date Placeholder 3"/>
          <p:cNvSpPr>
            <a:spLocks noGrp="1"/>
          </p:cNvSpPr>
          <p:nvPr>
            <p:ph type="dt" sz="half" idx="10"/>
          </p:nvPr>
        </p:nvSpPr>
        <p:spPr/>
        <p:txBody>
          <a:bodyPr/>
          <a:lstStyle/>
          <a:p>
            <a:fld id="{7B0E6CAD-D2BF-4CE6-BE85-785ED1A4F18B}" type="datetime1">
              <a:rPr lang="en-US" smtClean="0"/>
              <a:t>9/6/2018</a:t>
            </a:fld>
            <a:endParaRPr lang="en-US" dirty="0"/>
          </a:p>
        </p:txBody>
      </p:sp>
      <p:sp>
        <p:nvSpPr>
          <p:cNvPr id="6" name="Footer Placeholder 5"/>
          <p:cNvSpPr>
            <a:spLocks noGrp="1"/>
          </p:cNvSpPr>
          <p:nvPr>
            <p:ph type="ftr" sz="quarter" idx="11"/>
          </p:nvPr>
        </p:nvSpPr>
        <p:spPr/>
        <p:txBody>
          <a:bodyPr/>
          <a:lstStyle/>
          <a:p>
            <a:r>
              <a:rPr lang="en-US" smtClean="0"/>
              <a:t>Patient Safety </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9</a:t>
            </a:fld>
            <a:endParaRPr lang="en-US" dirty="0"/>
          </a:p>
        </p:txBody>
      </p:sp>
    </p:spTree>
    <p:extLst>
      <p:ext uri="{BB962C8B-B14F-4D97-AF65-F5344CB8AC3E}">
        <p14:creationId xmlns:p14="http://schemas.microsoft.com/office/powerpoint/2010/main" val="13887412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1516</Words>
  <Application>Microsoft Office PowerPoint</Application>
  <PresentationFormat>عرض على الشاشة (3:4)‏</PresentationFormat>
  <Paragraphs>291</Paragraphs>
  <Slides>33</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33</vt:i4>
      </vt:variant>
    </vt:vector>
  </HeadingPairs>
  <TitlesOfParts>
    <vt:vector size="38" baseType="lpstr">
      <vt:lpstr>Arial</vt:lpstr>
      <vt:lpstr>Calibri</vt:lpstr>
      <vt:lpstr>Georgia</vt:lpstr>
      <vt:lpstr>Times New Roman</vt:lpstr>
      <vt:lpstr>Office Theme</vt:lpstr>
      <vt:lpstr>Introduction to Patients Safety </vt:lpstr>
      <vt:lpstr>Outline </vt:lpstr>
      <vt:lpstr>Objectives</vt:lpstr>
      <vt:lpstr>Defining patient safety </vt:lpstr>
      <vt:lpstr>Introduction </vt:lpstr>
      <vt:lpstr>Defining patient safety-Video</vt:lpstr>
      <vt:lpstr>Why is it a problem?</vt:lpstr>
      <vt:lpstr>عرض تقديمي في PowerPoint</vt:lpstr>
      <vt:lpstr>The 6 key dimensions of healthcare quality </vt:lpstr>
      <vt:lpstr>The 6 key dimensions of healthcare quality </vt:lpstr>
      <vt:lpstr>The 6 key dimensions of healthcare quality </vt:lpstr>
      <vt:lpstr>Sources of System Error</vt:lpstr>
      <vt:lpstr>Error in medicine</vt:lpstr>
      <vt:lpstr>"Swiss cheese" model of accident causation </vt:lpstr>
      <vt:lpstr>"Swiss cheese" model of accident causation </vt:lpstr>
      <vt:lpstr>Definition of patient safety culture</vt:lpstr>
      <vt:lpstr>Defining patient safety-Video</vt:lpstr>
      <vt:lpstr>Patient safety culture</vt:lpstr>
      <vt:lpstr>The concept of Clinical incident: </vt:lpstr>
      <vt:lpstr>Types of Clinical incident</vt:lpstr>
      <vt:lpstr>Types of Clinical incident</vt:lpstr>
      <vt:lpstr>Types of Clinical incident</vt:lpstr>
      <vt:lpstr>عرض تقديمي في PowerPoint</vt:lpstr>
      <vt:lpstr>Types of Clinical incident</vt:lpstr>
      <vt:lpstr>How to maintain safety in clinical incident ?</vt:lpstr>
      <vt:lpstr>عرض تقديمي في PowerPoint</vt:lpstr>
      <vt:lpstr>عرض تقديمي في PowerPoint</vt:lpstr>
      <vt:lpstr>Continue…. </vt:lpstr>
      <vt:lpstr>عرض تقديمي في PowerPoint</vt:lpstr>
      <vt:lpstr>Can you identify the contributing factors to this error?</vt:lpstr>
      <vt:lpstr>Conclusion</vt:lpstr>
      <vt:lpstr>Bibliography</vt:lpstr>
      <vt:lpstr>عرض تقديمي في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user</cp:lastModifiedBy>
  <cp:revision>23</cp:revision>
  <dcterms:created xsi:type="dcterms:W3CDTF">2013-08-21T19:17:07Z</dcterms:created>
  <dcterms:modified xsi:type="dcterms:W3CDTF">2018-09-05T23:24:02Z</dcterms:modified>
</cp:coreProperties>
</file>